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90" r:id="rId4"/>
    <p:sldId id="293" r:id="rId5"/>
    <p:sldId id="276" r:id="rId6"/>
    <p:sldId id="277" r:id="rId7"/>
    <p:sldId id="269" r:id="rId8"/>
    <p:sldId id="302" r:id="rId9"/>
    <p:sldId id="299" r:id="rId10"/>
    <p:sldId id="300" r:id="rId11"/>
    <p:sldId id="295" r:id="rId12"/>
    <p:sldId id="270" r:id="rId13"/>
    <p:sldId id="296" r:id="rId14"/>
    <p:sldId id="297" r:id="rId15"/>
    <p:sldId id="294" r:id="rId16"/>
    <p:sldId id="278" r:id="rId17"/>
    <p:sldId id="271" r:id="rId18"/>
    <p:sldId id="285" r:id="rId19"/>
    <p:sldId id="306" r:id="rId20"/>
    <p:sldId id="258" r:id="rId21"/>
    <p:sldId id="307" r:id="rId22"/>
    <p:sldId id="308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 kurfurst" initials="jk" lastIdx="2" clrIdx="0">
    <p:extLst>
      <p:ext uri="{19B8F6BF-5375-455C-9EA6-DF929625EA0E}">
        <p15:presenceInfo xmlns:p15="http://schemas.microsoft.com/office/powerpoint/2012/main" userId="00ab2e729f838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9237" y="1911373"/>
            <a:ext cx="10572000" cy="2093975"/>
          </a:xfrm>
        </p:spPr>
        <p:txBody>
          <a:bodyPr/>
          <a:lstStyle/>
          <a:p>
            <a:r>
              <a:rPr lang="cs-CZ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Česko-ruské vztahy </a:t>
            </a:r>
            <a:br>
              <a:rPr lang="cs-CZ" sz="6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v historické perspektivě</a:t>
            </a:r>
            <a:br>
              <a:rPr lang="cs-CZ" sz="6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Procházka historií vztahů od všeslovanské myšlenky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přes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Koněva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Vrbětice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až k agresi na Ukrajině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2364" y="5631829"/>
            <a:ext cx="10572000" cy="434974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CEVRO 6.4. 2022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																											Jaroslav Kurfürst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38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7" y="658644"/>
            <a:ext cx="10571998" cy="970450"/>
          </a:xfrm>
        </p:spPr>
        <p:txBody>
          <a:bodyPr/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Uznání SSSR ze strany Československa </a:t>
            </a:r>
            <a:b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oficiální vztahy 1933 - 1939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564" y="1998011"/>
            <a:ext cx="3158836" cy="47703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273" y="2333685"/>
            <a:ext cx="8386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Komplikované dědictví čs. legií, politický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reprezentant ČS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vlády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1920 – česká repatriační mise, pobočky vč. konzulátu ve Vladivostoku a GK Batumi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1921 – GK v Rize Tallinn, Kaunas (pozorovatelna) – poté uznání Baltů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1922 – Beneš + Čičerin – prozatímní dohoda - diplomatické zastupitelství 			     oboustranně – ruské narůstalo a plnila běžné funkce ambasád až do uznání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	Pobočky zastupitelství Petrohrad,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Novorosijsk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Tomsk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, Tbilisi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1924 – uznání ze strany Velké Británie, spustilo uznávání, Česko se nepřidalo. 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1934 – uznání SSSR ze strany Československa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(USA 1933), v červnu velvyslanectví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Bohdan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Pavlů, po něm Z.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Fierlinger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16. května 1935 podepsal Beneš se SSSR spojeneckou smlouvu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propojenou s ujednáním Paříže a Moskvy.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Po 15. březnu 1939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Fierlinger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rezignoval, jednání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Rojíčka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s Němci o předání (vydána část archivu!),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Fierlinger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se vrátil, považován za soukromou osobu, ale tolerován. Molotov Ribbentrop - uznání Slovenského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štátu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ze strany SSSR- čs. mise ukončena.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6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27" y="613443"/>
            <a:ext cx="10571998" cy="970450"/>
          </a:xfrm>
        </p:spPr>
        <p:txBody>
          <a:bodyPr/>
          <a:lstStyle/>
          <a:p>
            <a:r>
              <a:rPr lang="cs-CZ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Převažující postoje české společnosti k Rusku od založení státu do konce 2. světové války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91527" y="2561304"/>
            <a:ext cx="983672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Rusofilství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 počátku budování republiky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Lhostejnost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koncem 20. let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Inspirace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levicových intelektuálů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Naděje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ve 30. letech (ekonomická krize, tlak Německa)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Zklamání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Molotov Ribbentrop a uznání Slovenského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Štátu</a:t>
            </a:r>
            <a:endParaRPr lang="cs-CZ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Idealizující obdiv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 SSSR po vítězství u Stalingradu. </a:t>
            </a:r>
          </a:p>
        </p:txBody>
      </p:sp>
    </p:spTree>
    <p:extLst>
      <p:ext uri="{BB962C8B-B14F-4D97-AF65-F5344CB8AC3E}">
        <p14:creationId xmlns:p14="http://schemas.microsoft.com/office/powerpoint/2010/main" val="1287435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SSSR jako osvoboditel i kolonizátor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708" y="2133600"/>
            <a:ext cx="8608291" cy="4645891"/>
          </a:xfrm>
        </p:spPr>
        <p:txBody>
          <a:bodyPr>
            <a:normAutofit fontScale="70000" lnSpcReduction="20000"/>
          </a:bodyPr>
          <a:lstStyle/>
          <a:p>
            <a:endParaRPr lang="cs-CZ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Okolnosti spojenecké smlouvy z r. 1943 – základy „</a:t>
            </a:r>
            <a:r>
              <a:rPr lang="cs-CZ" sz="2800" b="1" dirty="0" err="1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satelizace</a:t>
            </a:r>
            <a:r>
              <a:rPr lang="cs-CZ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endParaRPr lang="cs-CZ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Osvobození Rudou armádou -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Smerš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(Vladimír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Bystrov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Nové společenské paradigma (charisma a prestiž SSSR / levicové hnutí)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Už od 1. 9. 1945 se ve školách začala učit ruština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 únoru na sjezdu ČS-Sovětského přátelství: „Se sovětským časem na věčné časy a nikdy jinak!“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„Vítězný“ únor 1948, a americké překvapení, impulz pro vytvoření NATO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50. léta a „</a:t>
            </a:r>
            <a:r>
              <a:rPr lang="cs-CZ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sovětizace“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kdysi demokratické společnosti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1968 a doktrína omezené suverenity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Normalizace a vazalství</a:t>
            </a:r>
          </a:p>
          <a:p>
            <a:pPr marL="457200" indent="-457200">
              <a:buAutoNum type="arabicPeriod"/>
            </a:pPr>
            <a:endParaRPr lang="en-US" sz="2400" i="1" dirty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8" y="2242030"/>
            <a:ext cx="2916095" cy="44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4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Smlouva o přátelství z r. 1943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18" y="2222287"/>
            <a:ext cx="11416146" cy="428934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 napadení SSSR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Německem rychlé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obnovení styků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prozatímní vlády v Londýně se SSSR (mise H. Píky)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Do Moskvy vyslán opět Z.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Fierlinger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na znamení kontinuity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1943 cesta Beneše nejprve do USA (Roosevelt) a SSSR (Stalin) – příprava čs. – sovětské spojenecké smlouvy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Britové zpochybňovali moudrost podpisu </a:t>
            </a:r>
          </a:p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Beneš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odjel za Stalinem 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12.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prosince 1943 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se Stalinem dohlížel na </a:t>
            </a:r>
            <a:r>
              <a:rPr lang="cs-CZ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Fierlinger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Molotov) 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„Smlouvu </a:t>
            </a:r>
            <a:r>
              <a:rPr lang="cs-CZ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přátelství, vzájemné pomoci a poválečné spolupráci mezi Československou republikou a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SSSR“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Smlouva formalizovala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spojenství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; v čl. 4 se SSSR zavazoval, že bude respektovat nezávislost a svrchovanost ČS a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nebude se vměšovat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do jeho vnitřních záležitostí.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Beneš však vzápětí pořádal Moskvu o zahraničněpolitická stanoviska, aby čs. diplomacie postupovala společně se sovětskou.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00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072" y="188570"/>
            <a:ext cx="11674764" cy="970450"/>
          </a:xfrm>
        </p:spPr>
        <p:txBody>
          <a:bodyPr/>
          <a:lstStyle/>
          <a:p>
            <a:r>
              <a:rPr lang="cs-CZ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Sovětizace, Pražské jaro, normalizace, perestrojka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328" y="2281382"/>
            <a:ext cx="11092871" cy="4387273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 hry se v r. 1943 vrací slovanská myšlenka a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spolupráce se „slovanskými zeměmi“.</a:t>
            </a:r>
          </a:p>
          <a:p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1945 Košický </a:t>
            </a: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vládní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– orientace na SSSR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posílení pro-sovětských kádrů na MZV</a:t>
            </a:r>
          </a:p>
          <a:p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1947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vláda 2x schválila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účast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Marshallově plánu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na nátlak Stalina během osudové návštěvy Moskvy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odmítla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(Masarykův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ú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dajný citát: 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Jel jsem do Moskvy jako ministr suverénního státu. Vrátil jsem se jako Stalinův 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pohůnek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“).</a:t>
            </a: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23. 2. 1948 – akční výbor MZV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provolání k nerozbornému přátelství se SSSR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 očistě úřadu. </a:t>
            </a: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10. 3. 1948 – neobjasněná smrt Jana Masaryka – Československo se stává satelitem řízeným z Moskvy (sovětizace a poradci, </a:t>
            </a:r>
            <a:r>
              <a:rPr lang="cs-CZ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stalinizace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politické procesy procesy)</a:t>
            </a: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Pražské jaro vyústilo v invazi nasazeno 300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tisíc vojáků, 7000 tanků a 3000 děl,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leteckých pluků.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Po skončení invaze až 150 tis. vojáků zůstalo … 7.5. 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1970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ová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mlouva o přátelství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Okupace, normalizace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1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616" y="419479"/>
            <a:ext cx="10571998" cy="970450"/>
          </a:xfrm>
        </p:spPr>
        <p:txBody>
          <a:bodyPr/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Smlouva o přátelství z r. 1993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6" y="2233989"/>
            <a:ext cx="7511693" cy="26705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6" y="5008422"/>
            <a:ext cx="7511692" cy="14529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781" y="2215766"/>
            <a:ext cx="3033437" cy="425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4616" y="1548784"/>
            <a:ext cx="458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Odsun sovětských vojsk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77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466980"/>
            <a:ext cx="10571998" cy="970450"/>
          </a:xfrm>
        </p:spPr>
        <p:txBody>
          <a:bodyPr/>
          <a:lstStyle/>
          <a:p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Vztahy demokratického Česka a </a:t>
            </a:r>
            <a:b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postsovětského Ruska I.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424" y="1901371"/>
            <a:ext cx="10554574" cy="495662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Zásadní geografická změna – ze států se společnou hranicí ke státům geopoliticky vzdáleným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Rozpad diplomatické infrastruktury (Varšavské smlouvy, RVHP)</a:t>
            </a:r>
          </a:p>
          <a:p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Geopolitické otočení zády k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sobě</a:t>
            </a:r>
          </a:p>
          <a:p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Rozvázání ekonomických vazeb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(dnešní český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export do Ruska je 1,9%, i do země jako je Belgie vyvážíme více, Rusko je cca 13. nejvýznamnější destinace; V dovozu je celkově 7. největším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dovozcem (6%),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drtivá většina dovozu tvoří ropa a plyn)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Různé řešení vnitřních problémů transformace 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(privatizace, lustrace, restituce …)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Pro Rusko bylo Česko odběratelem surovin a místem kde Rusko disponuje kontakty, které ztratily vliv. </a:t>
            </a:r>
          </a:p>
        </p:txBody>
      </p:sp>
    </p:spTree>
    <p:extLst>
      <p:ext uri="{BB962C8B-B14F-4D97-AF65-F5344CB8AC3E}">
        <p14:creationId xmlns:p14="http://schemas.microsoft.com/office/powerpoint/2010/main" val="3964725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288" y="503925"/>
            <a:ext cx="10571998" cy="970450"/>
          </a:xfrm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Vztahy demokratického Česka a </a:t>
            </a:r>
            <a:b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postsovětského Ruska </a:t>
            </a:r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r>
              <a:rPr lang="cs-CZ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36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Periodizace relace</a:t>
            </a:r>
            <a:endParaRPr lang="en-US" sz="36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185" y="2104570"/>
            <a:ext cx="11058203" cy="4956629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Vzájemná 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ignorace a střet vizí a (1991 – 2001</a:t>
            </a:r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endParaRPr lang="cs-CZ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Ekonomizace vztahů (2001 – 2013</a:t>
            </a:r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CZ v NATO a v přededveří EU; Rusko aktivizuje geoekonomiku a obnovuje zpřetrhané vazby. Bohatí Rusové – investice, srozumitelná Evropa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(bankovnictví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, stavebnictví, ICT, letectví, </a:t>
            </a: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těžký průmysl,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hutnictví, </a:t>
            </a: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nemovitosti). </a:t>
            </a:r>
          </a:p>
          <a:p>
            <a:pPr marL="0" indent="0">
              <a:buNone/>
            </a:pP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Co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do počtu vlastněných firem jsou Rusové na prvním místě mezi zahraničními vlastníky – na konci r. 2011 vlastnili v Česku 17 tisíc firem s tím, že řada dalších ruských vlastníků se skrývá např. za investicemi z Kypru. </a:t>
            </a:r>
            <a:r>
              <a:rPr lang="cs-CZ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Co do objemu silně zaostává.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Diferenciace a politická instrumentalizace (2013 - </a:t>
            </a:r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dosud)</a:t>
            </a:r>
            <a:endParaRPr lang="cs-CZ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71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1" y="753307"/>
            <a:ext cx="10571998" cy="970450"/>
          </a:xfrm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Vztahy demokratického Česka a </a:t>
            </a:r>
            <a:b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postsovětského Ruska </a:t>
            </a:r>
            <a:r>
              <a:rPr lang="cs-CZ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r>
              <a:rPr lang="cs-CZ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Diferenciace a politická instrumentalizace</a:t>
            </a:r>
            <a:br>
              <a:rPr lang="cs-CZ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Střední Evropa pro Rusko: prostor nebo subjekt?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805" y="2270826"/>
            <a:ext cx="10554574" cy="495662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Česko jako objekt/nástroj ve větší hře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cs-CZ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ávrat </a:t>
            </a: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pojetí střední Evropy jako geopolitického meziprostoru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zwischen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-Europa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, mezi-Evropa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, ale také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srozumitelná Evropa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EU a NATO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Rozšiřování NATO, EU snaha Ruska se uchytit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Střet narativů: e</a:t>
            </a: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xpanze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NATO versus </a:t>
            </a:r>
            <a:r>
              <a:rPr lang="cs-CZ" sz="2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rozšíření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NATO (prostor – objekt vs. aktér – subjekt s vlastní vůlí)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Ruské podcenění role malých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států (velké ruské „grand 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strategies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“)</a:t>
            </a:r>
          </a:p>
          <a:p>
            <a:pPr marL="0" indent="0">
              <a:buNone/>
            </a:pP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Diskuse </a:t>
            </a: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kolem radaru – polygon vlivových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operací (2007 – 2009)</a:t>
            </a:r>
            <a:endParaRPr lang="cs-CZ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42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30753"/>
              </p:ext>
            </p:extLst>
          </p:nvPr>
        </p:nvGraphicFramePr>
        <p:xfrm>
          <a:off x="267854" y="1029532"/>
          <a:ext cx="11693236" cy="5631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6618">
                  <a:extLst>
                    <a:ext uri="{9D8B030D-6E8A-4147-A177-3AD203B41FA5}">
                      <a16:colId xmlns:a16="http://schemas.microsoft.com/office/drawing/2014/main" val="2932096926"/>
                    </a:ext>
                  </a:extLst>
                </a:gridCol>
                <a:gridCol w="5846618">
                  <a:extLst>
                    <a:ext uri="{9D8B030D-6E8A-4147-A177-3AD203B41FA5}">
                      <a16:colId xmlns:a16="http://schemas.microsoft.com/office/drawing/2014/main" val="1936839898"/>
                    </a:ext>
                  </a:extLst>
                </a:gridCol>
              </a:tblGrid>
              <a:tr h="59942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Česko má zájem na kohezi EU a NATO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(citlivost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 suverenitu)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Rusko má zájem o rozmělnění EU a NATO. Využívá vnitřních rozporů.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771661"/>
                  </a:ext>
                </a:extLst>
              </a:tr>
              <a:tr h="5994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Česko nemá zájem na silném a transakčně založeném vztahu Ruska a Německa, chce Evropu pravidel.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Rusko usiluje o naplnění bipolárně organizovaného konceptu velké Evropy s centry v Berlíně a Moskvě.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044021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Česko má zájem na posilování suverenity zemí v postsovětském prostoru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na Západním Balkáně a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jejich prozápadní vektor. 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Rusko usiluje o omezení suverenity zemí v postsovětském prostoru a vytvoření </a:t>
                      </a:r>
                      <a:r>
                        <a:rPr lang="cs-CZ" sz="1800" b="1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rusocentrické</a:t>
                      </a: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zóny geopolitické loajality s východním vektorem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531667"/>
                  </a:ext>
                </a:extLst>
              </a:tr>
              <a:tr h="5994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Česko má zájem o stabilní, odpolitizované a dodávky energetických surovin za nízké ceny.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Rusko využívá dodávky energetických surovin ke geopolitickým účelům, za to nabízí kompetitivní ceny.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9301"/>
                  </a:ext>
                </a:extLst>
              </a:tr>
              <a:tr h="11120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Česko má zájem o pronikání na ruský trh.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Rusko je připraveno umožnit CZ pronikání na ruský trh, má však zájem o pronikání do některých sektorů ekonomiky v </a:t>
                      </a:r>
                      <a:r>
                        <a:rPr lang="cs-CZ" sz="18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Česku </a:t>
                      </a:r>
                      <a:r>
                        <a:rPr lang="cs-CZ" sz="1800" b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(energetika, </a:t>
                      </a:r>
                      <a:r>
                        <a:rPr lang="cs-CZ" sz="18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bankovnictví, stavebnictví, ICT, letectví, těžký průmysl, nemovitosti).</a:t>
                      </a:r>
                      <a:endParaRPr lang="cs-CZ" sz="18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603840"/>
                  </a:ext>
                </a:extLst>
              </a:tr>
              <a:tr h="828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Kontrola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migrace, nezávislý prodemokratický a pravidla respektující charakter ruské diaspor, omezení zpravodajských aktivit.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Posilování vlivu ruského státu v diaspoře, v pravoslavné církvi, ovlivňování</a:t>
                      </a:r>
                      <a:r>
                        <a:rPr lang="cs-CZ" sz="18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s-CZ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Rusku nakloněných</a:t>
                      </a:r>
                      <a:r>
                        <a:rPr lang="cs-CZ" sz="18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komunit, vlivové operace.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970681"/>
                  </a:ext>
                </a:extLst>
              </a:tr>
              <a:tr h="8991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Otevření archívů, interpretace minulosti nezatížená geopolitickými ambicemi.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Snaha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interpretovat minulost ve prospěch odkazu SSSR, uzavřenost archívů.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95168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67854" y="321646"/>
            <a:ext cx="116932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zájmy Česka 				vs. 		zájmy Ruska</a:t>
            </a:r>
            <a:endParaRPr lang="en-US" sz="40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65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6" y="1237672"/>
            <a:ext cx="2124283" cy="311937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193308" y="988231"/>
            <a:ext cx="7786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Kyjevská Rus, Haličská Rus, Velkoknížectví Litevské</a:t>
            </a:r>
            <a:endParaRPr lang="cs-CZ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Legendy; obchod; 1-2 manželky sv. Vladimíra; sňatky mezi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jurikovci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a Přemyslovci; Sv. Václav a Ludmila, cyrilometodějská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tradice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Moskevská </a:t>
            </a:r>
            <a:r>
              <a:rPr lang="cs-CZ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Rus, Ruské impérium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Snaha o sblížení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Č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eských bratří s pravoslavnou církví (vztah k husitství)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Neúspěšná mise Jana Rokyty u Ivana Hrozného (1570), zájem o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Moskvii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Vladislav Jagellonský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Pobyty Petra I v Čechách (1698, 1711, 1712)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Ruští vojáci v Čechách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Čechy a Morava jako přirozená brána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spojující Německo a další země </a:t>
            </a:r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Evropy s Kyjevskou 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Rusí </a:t>
            </a:r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ruskými knížectvími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Dvorník považoval </a:t>
            </a:r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Poláky a Čechy za národy, které mohly zprostředkovat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evropskou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kulturu </a:t>
            </a:r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ruským knížectvím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, která se dlouhodobě přikláněla k Východu či Západu. Likvidace Novgorodu a vítězství Moskevského knížectví  posílilo východní vliv.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235" y="4357052"/>
            <a:ext cx="441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Poprvé vyšlo v r.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1949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v </a:t>
            </a:r>
            <a:r>
              <a:rPr lang="en-US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Londýně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Making of Central and Eastern Europe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7235" y="249505"/>
            <a:ext cx="927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Krátké zastavení v dobách před-obrozeneckých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8836" y="803565"/>
            <a:ext cx="212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Česká klasika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7235" y="4987638"/>
            <a:ext cx="32789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Ruská klasika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Antonij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Florovskij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Češi a Východní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slované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příspěvky k dějinám vzájemných vztahů rusko-českých od X. do XVIII. Století (1935/47)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99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128" y="687333"/>
            <a:ext cx="7816763" cy="970450"/>
          </a:xfrm>
        </p:spPr>
        <p:txBody>
          <a:bodyPr/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kern="0" dirty="0" smtClean="0">
                <a:solidFill>
                  <a:schemeClr val="bg1"/>
                </a:solidFill>
                <a:latin typeface="Cambria" pitchFamily="18"/>
                <a:ea typeface="Cambria" pitchFamily="18"/>
              </a:rPr>
              <a:t>Hybridní působení </a:t>
            </a:r>
            <a:r>
              <a:rPr lang="cs-CZ" sz="4400" kern="0" dirty="0">
                <a:solidFill>
                  <a:schemeClr val="bg1"/>
                </a:solidFill>
                <a:latin typeface="Cambria" pitchFamily="18"/>
                <a:ea typeface="Cambria" pitchFamily="18"/>
              </a:rPr>
              <a:t>– </a:t>
            </a:r>
            <a:r>
              <a:rPr lang="cs-CZ" sz="2400" kern="0" dirty="0">
                <a:solidFill>
                  <a:schemeClr val="bg1"/>
                </a:solidFill>
                <a:latin typeface="Cambria" pitchFamily="18"/>
                <a:ea typeface="Cambria" pitchFamily="18"/>
              </a:rPr>
              <a:t>př.: </a:t>
            </a:r>
            <a:r>
              <a:rPr lang="cs-CZ" sz="2400" kern="0" dirty="0" smtClean="0">
                <a:solidFill>
                  <a:schemeClr val="bg1"/>
                </a:solidFill>
                <a:latin typeface="Cambria" pitchFamily="18"/>
                <a:ea typeface="Cambria" pitchFamily="18"/>
              </a:rPr>
              <a:t>dezinformace, politické, zpravodajské operace, zastrašování, </a:t>
            </a:r>
            <a:r>
              <a:rPr lang="cs-CZ" sz="2400" kern="0" dirty="0" err="1" smtClean="0">
                <a:solidFill>
                  <a:schemeClr val="bg1"/>
                </a:solidFill>
                <a:latin typeface="Cambria" pitchFamily="18"/>
                <a:ea typeface="Cambria" pitchFamily="18"/>
              </a:rPr>
              <a:t>lawfare</a:t>
            </a:r>
            <a:r>
              <a:rPr lang="cs-CZ" sz="2400" kern="0" dirty="0" smtClean="0">
                <a:solidFill>
                  <a:schemeClr val="bg1"/>
                </a:solidFill>
                <a:latin typeface="Cambria" pitchFamily="18"/>
                <a:ea typeface="Cambria" pitchFamily="18"/>
              </a:rPr>
              <a:t> 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ekosystém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vysílacích 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kanálů přejímajících ruské narativy</a:t>
            </a:r>
            <a:endParaRPr lang="cs-CZ" sz="2400" kern="0" dirty="0">
              <a:solidFill>
                <a:schemeClr val="bg1"/>
              </a:solidFill>
              <a:latin typeface="Cambria" pitchFamily="18"/>
              <a:ea typeface="Cambria" pitchFamily="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1128" y="2641600"/>
            <a:ext cx="278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455"/>
            <a:ext cx="9084673" cy="49645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673" y="1893456"/>
            <a:ext cx="3107327" cy="49645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725" y="0"/>
            <a:ext cx="3118275" cy="18934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782" y="1893454"/>
            <a:ext cx="2457164" cy="5916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572" y="4642428"/>
            <a:ext cx="2253914" cy="22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5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949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4945" y="452582"/>
            <a:ext cx="106015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Vrbětická</a:t>
            </a:r>
            <a:r>
              <a:rPr lang="cs-CZ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kauza </a:t>
            </a:r>
            <a:r>
              <a:rPr lang="cs-CZ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– bilance</a:t>
            </a:r>
          </a:p>
          <a:p>
            <a:endParaRPr lang="cs-CZ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mrtví čeští občané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materiální destrukce ve výši několika miliard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vyhoštění diplomatů 18+64 diplomatů cl. 11 VC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eznam „nespřátelených zemí“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cs-CZ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ilaterální sankce</a:t>
            </a:r>
          </a:p>
          <a:p>
            <a:endParaRPr lang="cs-CZ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Příprava agrese proti Ukrajině a napadení Ukrajiny</a:t>
            </a:r>
          </a:p>
          <a:p>
            <a:endParaRPr lang="cs-CZ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od dubna 2021 na ruské ambasádě – 100 osob</a:t>
            </a:r>
          </a:p>
          <a:p>
            <a:endParaRPr lang="cs-CZ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 balíčků sankcí EU, demontáž </a:t>
            </a:r>
            <a:r>
              <a:rPr lang="cs-CZ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bilaterálních vztahů</a:t>
            </a:r>
            <a:endParaRPr lang="cs-CZ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8353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4799" y="738909"/>
            <a:ext cx="1104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Neúplný seznam otevřených otázek v relaci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137" y="2262911"/>
            <a:ext cx="118919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Absence politického dialogu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(expertní; 2005 MZV;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2013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premiéři)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Nedobytné pohledávky ČEB/EGAP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Licence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na některé položky zbrojní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výroby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Vyhoštění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Člověka v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tísni a přístup k českým nevládním společnostem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Údržba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vojenských hrobů v Rusku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Přístup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historiků do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archívů (20.století)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Ruský majetek v Praze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Český dům a český majetek v Moskvě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Neadekvátní asymetrie diplomatické přítomnosti (počet ruských diplomatů v Česku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 - </a:t>
            </a:r>
            <a:r>
              <a:rPr lang="cs-CZ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pořešeno</a:t>
            </a:r>
            <a:endParaRPr lang="cs-CZ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Ruská zpravodajská přítomnost v Praze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Počet diplomatických vozidel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Otázky „národní paměti“ (Socha </a:t>
            </a:r>
            <a:r>
              <a:rPr lang="cs-CZ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Koněva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„památník Vlasovcům“ a „deska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Osvobození“ na budově Staroměstské radnici jsou výhřezem širší diskuse o národní paměti obou zemí)</a:t>
            </a:r>
          </a:p>
          <a:p>
            <a:endParaRPr lang="cs-CZ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61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-138546" y="-92364"/>
            <a:ext cx="11665527" cy="2373745"/>
          </a:xfrm>
        </p:spPr>
        <p:txBody>
          <a:bodyPr anchorCtr="1"/>
          <a:lstStyle/>
          <a:p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Česko-ruské vztahy </a:t>
            </a:r>
            <a:r>
              <a:rPr lang="cs-CZ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  <a:t>historické perspektivě</a:t>
            </a:r>
            <a:br>
              <a:rPr lang="cs-CZ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Procházka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historií vztahů od všeslovanské myšlenky po </a:t>
            </a:r>
            <a:r>
              <a:rPr lang="cs-CZ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Koněva</a:t>
            </a:r>
            <a:r>
              <a:rPr lang="cs-CZ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Přednáška pro </a:t>
            </a:r>
            <a:r>
              <a:rPr lang="cs-CZ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20. 5. 2020</a:t>
            </a:r>
            <a:r>
              <a:rPr lang="cs-CZ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sz="3600" dirty="0">
              <a:solidFill>
                <a:schemeClr val="bg1"/>
              </a:solidFill>
              <a:latin typeface="Cambria" pitchFamily="18"/>
              <a:ea typeface="Cambria" pitchFamily="18"/>
            </a:endParaRPr>
          </a:p>
        </p:txBody>
      </p:sp>
      <p:sp>
        <p:nvSpPr>
          <p:cNvPr id="5" name="TextovéPole 8"/>
          <p:cNvSpPr txBox="1"/>
          <p:nvPr/>
        </p:nvSpPr>
        <p:spPr>
          <a:xfrm>
            <a:off x="9392814" y="5710236"/>
            <a:ext cx="13377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>
                <a:solidFill>
                  <a:srgbClr val="000000"/>
                </a:solidFill>
                <a:latin typeface="Cambria" pitchFamily="18"/>
                <a:ea typeface="Cambria" pitchFamily="18"/>
              </a:rPr>
              <a:t>Zdroj: Stratfor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34837" y="3731491"/>
            <a:ext cx="893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Děkuji za pozornost</a:t>
            </a:r>
            <a:endParaRPr lang="cs-CZ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67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218" y="1121443"/>
            <a:ext cx="10571998" cy="97045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19. století  - nástup romantismu</a:t>
            </a:r>
            <a:b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aralelní proměna diskuse a zrod národních myšlenek</a:t>
            </a:r>
            <a:br>
              <a:rPr lang="cs-CZ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1" y="2213051"/>
            <a:ext cx="11850255" cy="4644949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cs-CZ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Geopolitické a ideové ohledy</a:t>
            </a:r>
          </a:p>
          <a:p>
            <a:pPr>
              <a:spcBef>
                <a:spcPts val="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Neexistující český stát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vs. </a:t>
            </a: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ruské mnoho -národní a -konfesionální impérium </a:t>
            </a:r>
          </a:p>
          <a:p>
            <a:pPr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Filosofický rámec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konce 18. století –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(Herder, </a:t>
            </a:r>
            <a:r>
              <a:rPr lang="cs-CZ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Fichte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Schelling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…), formování moderních národů – hnutí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Německu (Češi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Němci); </a:t>
            </a:r>
          </a:p>
          <a:p>
            <a:pPr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hnutí v Rusku: hledání národní identity a myšlenky, slavjanofilové vs. západnici</a:t>
            </a:r>
          </a:p>
          <a:p>
            <a:pPr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Po trojím dělení Polska byl </a:t>
            </a: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Ruský stát geograficky velmi blízko!!!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(Krakov, Varšava byly součástí Ruského impéria)</a:t>
            </a:r>
          </a:p>
          <a:p>
            <a:pPr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Slovanský charakter Ruska??? Na konci 19. stol. polovina národů nebyli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lované a dokonce nemluvila Rusky!</a:t>
            </a:r>
          </a:p>
          <a:p>
            <a:pPr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80. léta emigrace na Volyň a do jižního Ruska</a:t>
            </a:r>
          </a:p>
          <a:p>
            <a:endParaRPr lang="cs-CZ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cs-CZ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České národní obrození</a:t>
            </a:r>
          </a:p>
          <a:p>
            <a:pPr>
              <a:spcBef>
                <a:spcPts val="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Etapa kulturně-civilizační, romantická</a:t>
            </a:r>
          </a:p>
          <a:p>
            <a:pPr lvl="1"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Vznik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myšlenky všeslovanské jednoty (Čelakovský, Šafařík, Kollár, Hanka);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slavistika a slovanské vzájemnost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zrání české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diskuse</a:t>
            </a:r>
          </a:p>
          <a:p>
            <a:pPr lvl="1">
              <a:spcBef>
                <a:spcPts val="0"/>
              </a:spcBef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Po r. 1948 v Česku; po Krymské válce v Rusku – nástup realismu</a:t>
            </a:r>
          </a:p>
          <a:p>
            <a:pPr lvl="1">
              <a:spcBef>
                <a:spcPts val="0"/>
              </a:spcBef>
            </a:pPr>
            <a:endParaRPr lang="cs-CZ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Etapa </a:t>
            </a:r>
            <a:r>
              <a:rPr lang="cs-CZ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realistická; politický pohled na vztah Čechů a Ruska (K. H. Borovský</a:t>
            </a: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Austroslavismus: 	F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Palacký – Psaní 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o Frankfurtu, Idea státu Rakouského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			K.H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Borovský, Masaryk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9131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 rot="3026420">
            <a:off x="-258618" y="1579420"/>
            <a:ext cx="1034473" cy="59112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8887836" y="2795349"/>
            <a:ext cx="33041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Ilustrace k diskusi o významu Ruska v české debatě 19. století</a:t>
            </a:r>
            <a:endParaRPr lang="en-US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894619" y="3718679"/>
            <a:ext cx="3297381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Rusko do střední Evropy silně pronikalo </a:t>
            </a: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Trojí dělení Polska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Invaze „četníka Evropy“ 1849 do Uher,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Výzva všeslovanského sjezdu 1867 v Moskvě k přijetí pravoslaví, cyrilice a ruštiny.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41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748" y="466980"/>
            <a:ext cx="10571998" cy="97045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Střet představ Čechů o imperiálním Rusku:</a:t>
            </a:r>
            <a:b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Starší silný bratr</a:t>
            </a:r>
            <a:r>
              <a:rPr lang="cs-CZ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x   </a:t>
            </a: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zaostalý moloch   </a:t>
            </a:r>
            <a:r>
              <a:rPr lang="cs-CZ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</a:t>
            </a:r>
            <a:r>
              <a:rPr lang="cs-CZ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imperiální hrozba</a:t>
            </a:r>
            <a:endParaRPr lang="en-US" sz="28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294" y="2743200"/>
            <a:ext cx="10554574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Český podíl na Panslavismu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(hledání geopolitické alternativy, kulturní ochrana vůči Německu, slovanská vzájemnost, rozkladná strategie vůči Rakousku – romantické období 1. pol. 19. století – vystřízlivění - KHB)</a:t>
            </a:r>
          </a:p>
          <a:p>
            <a:pPr marL="0" indent="0">
              <a:buNone/>
            </a:pPr>
            <a:endParaRPr lang="cs-CZ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Češi a reálná zkušenost 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(austroslavismus, středoevropská federace, samostatný stát)</a:t>
            </a:r>
          </a:p>
          <a:p>
            <a:pPr marL="0" indent="0">
              <a:buNone/>
            </a:pP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Převažující politický realismus – strategie vyvažování …</a:t>
            </a:r>
          </a:p>
          <a:p>
            <a:pPr marL="0" indent="0">
              <a:buNone/>
            </a:pPr>
            <a:endParaRPr lang="cs-CZ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215" y="614762"/>
            <a:ext cx="10571998" cy="97045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Představy Rusů o Češích</a:t>
            </a:r>
            <a:b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Nejvyspělejší </a:t>
            </a:r>
            <a:r>
              <a:rPr lang="cs-CZ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slovanské rodiny </a:t>
            </a:r>
            <a:r>
              <a:rPr lang="cs-CZ" sz="2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cs-CZ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</a:t>
            </a:r>
            <a:r>
              <a:rPr lang="cs-CZ" sz="2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Němci přeložení do slovanštiny    </a:t>
            </a:r>
            <a:r>
              <a:rPr lang="cs-CZ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</a:t>
            </a:r>
            <a:r>
              <a:rPr lang="cs-CZ" sz="24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Nástupiště v boji proti Evropě (prostor, nikoli subjekt)</a:t>
            </a:r>
            <a:endParaRPr lang="en-US" sz="2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7853" y="1836890"/>
            <a:ext cx="8805577" cy="50951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Obdiv i paternalismus</a:t>
            </a:r>
          </a:p>
          <a:p>
            <a:r>
              <a:rPr lang="cs-CZ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Daniljevskij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a „český Bastion“ (předsunutá pevnost 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Slovanstva;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ástupiště v boji s </a:t>
            </a:r>
            <a:r>
              <a:rPr lang="cs-CZ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románo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-germánskou Evropou)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Leontěv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 „nebezpeční Češi“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(„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Němci přeložení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do slovanského 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jazyka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“… „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Kdyby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došlo k 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plamennému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a důvěrnému spojení všech Slovanů, i kdyby to bylo pod hegemonií Ruska, výsledkem nebude rozšíření svébytné pravoslavné kultury, na což spoléhal Danilevskij a ostatní slavjanofilové, ale rozšíření západního liberalismu v různých odstínech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“)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Meziprostor, mezi-Evropa; </a:t>
            </a:r>
            <a:r>
              <a:rPr lang="cs-CZ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zwischen</a:t>
            </a:r>
            <a:r>
              <a:rPr lang="cs-CZ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-Europa, blízká, srozumitelnější Evropa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2451389"/>
            <a:ext cx="2239529" cy="31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4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288" y="604206"/>
            <a:ext cx="10571998" cy="97045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Češi a stát sovětů:</a:t>
            </a:r>
            <a:br>
              <a:rPr lang="cs-CZ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očátek vztahu „českého lva“ a „ruského medvěda“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7091" y="2013527"/>
            <a:ext cx="9374909" cy="4692073"/>
          </a:xfrm>
        </p:spPr>
        <p:txBody>
          <a:bodyPr>
            <a:normAutofit fontScale="62500" lnSpcReduction="20000"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Oba státy vznikají v přibližně stejné době na troskách impérií – rozdílné základy!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Stát Sovětů: naděje i hrozba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Rusko imperiální, Rusko sovětské, Rusko mimo Rusko (emigrace Ukrajinská, Běloruská aj.)</a:t>
            </a:r>
            <a:endParaRPr lang="cs-CZ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Vliv legií a legionářů (ale i frakce; </a:t>
            </a:r>
            <a:r>
              <a:rPr lang="cs-CZ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Hašek 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– Samara, </a:t>
            </a:r>
            <a:r>
              <a:rPr lang="cs-CZ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Rudá armáda, </a:t>
            </a:r>
            <a:r>
              <a:rPr lang="cs-CZ" sz="2600" dirty="0">
                <a:latin typeface="Cambria" panose="02040503050406030204" pitchFamily="18" charset="0"/>
                <a:ea typeface="Cambria" panose="02040503050406030204" pitchFamily="18" charset="0"/>
              </a:rPr>
              <a:t>Čuvaši, </a:t>
            </a:r>
            <a:r>
              <a:rPr lang="cs-CZ" sz="2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Burjati</a:t>
            </a:r>
            <a:r>
              <a:rPr lang="cs-CZ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komunismus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cs-CZ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Ruská pomocná akce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Bílý exil v Praze a ruská zpravodajská přítomnost – INO 1921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Komunistický sen a 30. léta (</a:t>
            </a:r>
            <a:r>
              <a:rPr lang="cs-CZ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Interhelpo</a:t>
            </a:r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Kominterna </a:t>
            </a:r>
            <a:r>
              <a:rPr lang="cs-CZ" sz="2800" dirty="0">
                <a:latin typeface="Cambria" panose="02040503050406030204" pitchFamily="18" charset="0"/>
                <a:ea typeface="Cambria" panose="02040503050406030204" pitchFamily="18" charset="0"/>
              </a:rPr>
              <a:t>– KSČ jako její sekce.</a:t>
            </a:r>
          </a:p>
          <a:p>
            <a:r>
              <a:rPr lang="cs-CZ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Československo-sovětská smlouva 1934</a:t>
            </a:r>
          </a:p>
          <a:p>
            <a:pPr marL="0" indent="0">
              <a:buNone/>
            </a:pP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Zdeněk Nejedlý. E. E. </a:t>
            </a:r>
            <a:r>
              <a:rPr lang="cs-CZ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Kisch</a:t>
            </a: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Adolf </a:t>
            </a:r>
            <a:r>
              <a:rPr lang="cs-CZ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Hoffmeister</a:t>
            </a: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, Ferdinand Peroutka, Jiří </a:t>
            </a:r>
            <a:r>
              <a:rPr lang="cs-CZ" sz="2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Weil</a:t>
            </a:r>
            <a:r>
              <a:rPr lang="cs-CZ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Marie Majerová, Marie Pujmanová, Josef Čapek, Vítězslav Nezval, Julius Fučík, Bohumír Šmeral, Ivan Olbracht,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9" y="2222250"/>
            <a:ext cx="2229645" cy="3264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0835" y="5533829"/>
            <a:ext cx="2558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ŠIMOVÁ, </a:t>
            </a:r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K.; KOLENOVSKÁ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D.; DRÁPALA , M. (</a:t>
            </a:r>
            <a:r>
              <a:rPr lang="cs-CZ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eds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.): </a:t>
            </a:r>
            <a:r>
              <a:rPr lang="cs-CZ" sz="1200" i="1" dirty="0">
                <a:latin typeface="Cambria" panose="02040503050406030204" pitchFamily="18" charset="0"/>
                <a:ea typeface="Cambria" panose="02040503050406030204" pitchFamily="18" charset="0"/>
              </a:rPr>
              <a:t>Cesty do utopie. Sovětské Rusko ve svědectvích meziválečných československých intelektuálů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. Praha: Prostor, 2017. 872 </a:t>
            </a:r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0981" y="50441"/>
            <a:ext cx="733367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Masaryk  vs. </a:t>
            </a:r>
            <a:r>
              <a:rPr lang="cs-CZ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Kramář</a:t>
            </a:r>
          </a:p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Symbolika dvou myšlenkových škol</a:t>
            </a:r>
            <a:r>
              <a:rPr lang="cs-CZ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Oba vzešli z realistů, oba se sporech o rukopisy postavili za vědeckost, oba považovali Rusko za vyvažující mocnost a oba neměli iluze o revoluci a udržitelnost SSSR. Po válce rozchod</a:t>
            </a:r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ba střet.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03382" y="4617186"/>
            <a:ext cx="751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Masaryk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r. 1920 – 1922 vyzývá svět k pomoci při hladomoru</a:t>
            </a:r>
          </a:p>
          <a:p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Nová Evropa, stanovisko slovanské, Sovětské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Rusko a </a:t>
            </a:r>
            <a:r>
              <a:rPr lang="cs-CZ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my</a:t>
            </a:r>
            <a:endParaRPr lang="cs-CZ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Masaryk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Rusko a Evropa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úryvek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…1921 Ruská pomocná akce (RPA)</a:t>
            </a:r>
            <a:r>
              <a:rPr lang="pl-PL" sz="2000" dirty="0"/>
              <a:t> 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Uznání SSSR až v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r. 1934</a:t>
            </a:r>
          </a:p>
        </p:txBody>
      </p:sp>
      <p:sp>
        <p:nvSpPr>
          <p:cNvPr id="5" name="Obdélník 4"/>
          <p:cNvSpPr/>
          <p:nvPr/>
        </p:nvSpPr>
        <p:spPr>
          <a:xfrm>
            <a:off x="7915563" y="3346118"/>
            <a:ext cx="4276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Ústava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Slovanské říše - vznik tzv. Slovanské říše (slovanské národy v čele s Ruskem). Jednotné obchodní území s jednotnou měnou a clem. V čele by stál ruský car (zároveň králem českým a polským, v jednotlivých zemích by jmenoval místodržitele).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563" y="166254"/>
            <a:ext cx="4156363" cy="28153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62582" y="1798563"/>
            <a:ext cx="3348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Kramář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Ústava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Slovanské říše 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en o slovanské říši (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vize N. Daniljevského)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Надежда </a:t>
            </a: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Николаевна </a:t>
            </a:r>
            <a:r>
              <a:rPr lang="cs-CZ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Хлудова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dříve </a:t>
            </a:r>
            <a:r>
              <a:rPr lang="cs-CZ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Abrikosovová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0291" y="2083161"/>
            <a:ext cx="3306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Masaryk 							</a:t>
            </a:r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inspirace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ústavou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USA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Čechy jako součást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Západu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Charlotta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Garrigue-Masaryková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3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2839" y="94735"/>
            <a:ext cx="6308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Ruská pomocná </a:t>
            </a:r>
            <a:r>
              <a:rPr lang="cs-CZ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akce (RPA)</a:t>
            </a:r>
            <a:endParaRPr lang="en-US" sz="4000" dirty="0"/>
          </a:p>
        </p:txBody>
      </p:sp>
      <p:sp>
        <p:nvSpPr>
          <p:cNvPr id="3" name="Obdélník 2"/>
          <p:cNvSpPr/>
          <p:nvPr/>
        </p:nvSpPr>
        <p:spPr>
          <a:xfrm>
            <a:off x="101602" y="957927"/>
            <a:ext cx="8451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Rozhodnutím vlády ze dne 28. července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1921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, č. j. 23912/1921, bylo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MZV pověřeno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organizací a prováděním tzv.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Ruské pomocné akce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. (MZV jen 80 koncept. úředníků)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Zájemci o studium velkorysé podmínky. Z původně  plánovaných 5 000 se celkový počet zvýšil </a:t>
            </a:r>
            <a:r>
              <a:rPr lang="cs-CZ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roce 1925 na 25 000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. Vznik odborných ústavů, vědeckých společností, knihoven, muzeí, pěveckých sborů, divadelních skupin, nakladatelství, ruské i ukrajinské gymnázium, Ruská lidová universita, Ukrajinská polytechnická akademie v Poděbradech, výtvarná akademie, Ústav pro výzkum Ruska, Ruská historická společnost, Ruský historický zahraniční archiv, Institut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Kondakova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… mnoho osobností.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Akce trvala do r. 1938. ale podpora až do roku 1945 (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vč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, podpory významných emigrantských vědeckých institucí), ruské, tak ukrajinské gymnázium. 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3 vlny emigrace: (1) polovina 30. let, (2) konec 30. let, kdy, první generace vymírá, (3) 1944 - jaro 1945). </a:t>
            </a:r>
          </a:p>
          <a:p>
            <a:endParaRPr lang="cs-C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Zatýkání po celý květen, dokonce i o sobotách a nedělích. Oběti byly pod různými záminkami vylákány z domova nebo z pracoviště. Rodina bývala ujišťována, že si nemusí dělat starosti.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72" y="1043708"/>
            <a:ext cx="3588931" cy="55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2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TM03457503[[fn=Citovatelný]]</Template>
  <TotalTime>2775</TotalTime>
  <Words>2732</Words>
  <Application>Microsoft Office PowerPoint</Application>
  <PresentationFormat>Širokoúhlá obrazovka</PresentationFormat>
  <Paragraphs>224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Batang</vt:lpstr>
      <vt:lpstr>Cambria</vt:lpstr>
      <vt:lpstr>Century Gothic</vt:lpstr>
      <vt:lpstr>Times New Roman</vt:lpstr>
      <vt:lpstr>Wingdings 2</vt:lpstr>
      <vt:lpstr>Citáty</vt:lpstr>
      <vt:lpstr>Česko-ruské vztahy  v historické perspektivě  Procházka historií vztahů od všeslovanské myšlenky přes Koněva a Vrbětice až k agresi na Ukrajině</vt:lpstr>
      <vt:lpstr>Prezentace aplikace PowerPoint</vt:lpstr>
      <vt:lpstr>19. století  - nástup romantismu Paralelní proměna diskuse a zrod národních myšlenek </vt:lpstr>
      <vt:lpstr>Prezentace aplikace PowerPoint</vt:lpstr>
      <vt:lpstr>Střet představ Čechů o imperiálním Rusku: Starší silný bratr   x   zaostalý moloch   x   imperiální hrozba</vt:lpstr>
      <vt:lpstr>Představy Rusů o Češích Nejvyspělejší ze slovanské rodiny   x   Němci přeložení do slovanštiny    x   Nástupiště v boji proti Evropě (prostor, nikoli subjekt)</vt:lpstr>
      <vt:lpstr>Češi a stát sovětů: Počátek vztahu „českého lva“ a „ruského medvěda“</vt:lpstr>
      <vt:lpstr>Prezentace aplikace PowerPoint</vt:lpstr>
      <vt:lpstr>Prezentace aplikace PowerPoint</vt:lpstr>
      <vt:lpstr>Uznání SSSR ze strany Československa  oficiální vztahy 1933 - 1939 </vt:lpstr>
      <vt:lpstr>Převažující postoje české společnosti k Rusku od založení státu do konce 2. světové války</vt:lpstr>
      <vt:lpstr>SSSR jako osvoboditel i kolonizátor</vt:lpstr>
      <vt:lpstr>Smlouva o přátelství z r. 1943</vt:lpstr>
      <vt:lpstr>Sovětizace, Pražské jaro, normalizace, perestrojka</vt:lpstr>
      <vt:lpstr>Smlouva o přátelství z r. 1993</vt:lpstr>
      <vt:lpstr>Vztahy demokratického Česka a  postsovětského Ruska I.</vt:lpstr>
      <vt:lpstr>Vztahy demokratického Česka a  postsovětského Ruska II.. – Periodizace relace</vt:lpstr>
      <vt:lpstr>Vztahy demokratického Česka a  postsovětského Ruska III. Diferenciace a politická instrumentalizace Střední Evropa pro Rusko: prostor nebo subjekt?</vt:lpstr>
      <vt:lpstr>Prezentace aplikace PowerPoint</vt:lpstr>
      <vt:lpstr>Hybridní působení – př.: dezinformace, politické, zpravodajské operace, zastrašování, lawfare ekosystém vysílacích kanálů přejímajících ruské narativy</vt:lpstr>
      <vt:lpstr>Prezentace aplikace PowerPoint</vt:lpstr>
      <vt:lpstr>Prezentace aplikace PowerPoint</vt:lpstr>
      <vt:lpstr>Prezentace aplikace PowerPoint</vt:lpstr>
      <vt:lpstr>Česko-ruské vztahy v historické perspektivě Procházka historií vztahů od všeslovanské myšlenky po Koněva  Přednáška pro DA 20. 5. 2020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a jeho sebeprojekce  v mezinárodním systému</dc:title>
  <dc:creator>jaroslav</dc:creator>
  <cp:lastModifiedBy>MZV</cp:lastModifiedBy>
  <cp:revision>155</cp:revision>
  <dcterms:created xsi:type="dcterms:W3CDTF">2015-03-11T22:48:58Z</dcterms:created>
  <dcterms:modified xsi:type="dcterms:W3CDTF">2022-04-05T19:12:04Z</dcterms:modified>
</cp:coreProperties>
</file>