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0" r:id="rId3"/>
    <p:sldId id="282" r:id="rId4"/>
    <p:sldId id="278" r:id="rId5"/>
    <p:sldId id="279" r:id="rId6"/>
    <p:sldId id="261" r:id="rId7"/>
    <p:sldId id="280" r:id="rId8"/>
    <p:sldId id="271" r:id="rId9"/>
    <p:sldId id="257" r:id="rId10"/>
    <p:sldId id="258" r:id="rId11"/>
    <p:sldId id="269" r:id="rId12"/>
    <p:sldId id="259" r:id="rId13"/>
    <p:sldId id="272" r:id="rId14"/>
    <p:sldId id="266" r:id="rId15"/>
    <p:sldId id="281" r:id="rId16"/>
    <p:sldId id="273" r:id="rId17"/>
    <p:sldId id="265"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p:restoredTop sz="94610"/>
  </p:normalViewPr>
  <p:slideViewPr>
    <p:cSldViewPr snapToGrid="0" snapToObjects="1">
      <p:cViewPr varScale="1">
        <p:scale>
          <a:sx n="129" d="100"/>
          <a:sy n="129" d="100"/>
        </p:scale>
        <p:origin x="24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8BD39-3C6F-784B-8003-CF89FE835C2C}" type="datetimeFigureOut">
              <a:rPr lang="en-US" smtClean="0"/>
              <a:t>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B1629-05EC-AE43-AF55-C6349E5D9355}" type="slidenum">
              <a:rPr lang="en-US" smtClean="0"/>
              <a:t>‹#›</a:t>
            </a:fld>
            <a:endParaRPr lang="en-US"/>
          </a:p>
        </p:txBody>
      </p:sp>
    </p:spTree>
    <p:extLst>
      <p:ext uri="{BB962C8B-B14F-4D97-AF65-F5344CB8AC3E}">
        <p14:creationId xmlns:p14="http://schemas.microsoft.com/office/powerpoint/2010/main" val="1054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1. 1 </a:t>
            </a:r>
            <a:r>
              <a:rPr lang="en-US" dirty="0" err="1"/>
              <a:t>Medhurst</a:t>
            </a:r>
            <a:r>
              <a:rPr lang="en-US" dirty="0"/>
              <a:t>, Paul. Global Terrorism. United Nations Institute for Training and Research </a:t>
            </a:r>
            <a:r>
              <a:rPr lang="en-US" dirty="0" err="1"/>
              <a:t>Programme</a:t>
            </a:r>
            <a:r>
              <a:rPr lang="en-US" dirty="0"/>
              <a:t> of Correspondence Instruction. New York, NY (c) 2000. p 1. </a:t>
            </a:r>
          </a:p>
        </p:txBody>
      </p:sp>
      <p:sp>
        <p:nvSpPr>
          <p:cNvPr id="4" name="Slide Number Placeholder 3"/>
          <p:cNvSpPr>
            <a:spLocks noGrp="1"/>
          </p:cNvSpPr>
          <p:nvPr>
            <p:ph type="sldNum" sz="quarter" idx="5"/>
          </p:nvPr>
        </p:nvSpPr>
        <p:spPr/>
        <p:txBody>
          <a:bodyPr/>
          <a:lstStyle/>
          <a:p>
            <a:fld id="{D56B1629-05EC-AE43-AF55-C6349E5D9355}" type="slidenum">
              <a:rPr lang="en-US" smtClean="0"/>
              <a:t>2</a:t>
            </a:fld>
            <a:endParaRPr lang="en-US"/>
          </a:p>
        </p:txBody>
      </p:sp>
    </p:spTree>
    <p:extLst>
      <p:ext uri="{BB962C8B-B14F-4D97-AF65-F5344CB8AC3E}">
        <p14:creationId xmlns:p14="http://schemas.microsoft.com/office/powerpoint/2010/main" val="7246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1. 1 </a:t>
            </a:r>
            <a:r>
              <a:rPr lang="en-US" dirty="0" err="1"/>
              <a:t>Medhurst</a:t>
            </a:r>
            <a:r>
              <a:rPr lang="en-US" dirty="0"/>
              <a:t>, Paul. Global Terrorism. United Nations Institute for Training and Research </a:t>
            </a:r>
            <a:r>
              <a:rPr lang="en-US" dirty="0" err="1"/>
              <a:t>Programme</a:t>
            </a:r>
            <a:r>
              <a:rPr lang="en-US" dirty="0"/>
              <a:t> of Correspondence Instruction. New York, NY (c) 2000. p 1. </a:t>
            </a:r>
          </a:p>
        </p:txBody>
      </p:sp>
      <p:sp>
        <p:nvSpPr>
          <p:cNvPr id="4" name="Slide Number Placeholder 3"/>
          <p:cNvSpPr>
            <a:spLocks noGrp="1"/>
          </p:cNvSpPr>
          <p:nvPr>
            <p:ph type="sldNum" sz="quarter" idx="5"/>
          </p:nvPr>
        </p:nvSpPr>
        <p:spPr/>
        <p:txBody>
          <a:bodyPr/>
          <a:lstStyle/>
          <a:p>
            <a:fld id="{D56B1629-05EC-AE43-AF55-C6349E5D9355}" type="slidenum">
              <a:rPr lang="en-US" smtClean="0"/>
              <a:t>3</a:t>
            </a:fld>
            <a:endParaRPr lang="en-US"/>
          </a:p>
        </p:txBody>
      </p:sp>
    </p:spTree>
    <p:extLst>
      <p:ext uri="{BB962C8B-B14F-4D97-AF65-F5344CB8AC3E}">
        <p14:creationId xmlns:p14="http://schemas.microsoft.com/office/powerpoint/2010/main" val="44279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1340-0ADC-1E40-A154-59D3A50526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DE2C0B-0A7F-6C4F-AEBD-CF4C4104D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B46AD-5651-8D42-9ACC-94B4DE578BB9}"/>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5" name="Footer Placeholder 4">
            <a:extLst>
              <a:ext uri="{FF2B5EF4-FFF2-40B4-BE49-F238E27FC236}">
                <a16:creationId xmlns:a16="http://schemas.microsoft.com/office/drawing/2014/main" id="{BE094F8A-F5A2-8940-A421-E5F2DD758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3D666-3921-3349-85F1-CA1844882344}"/>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163424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AC5A-DAF5-7F44-8201-DC631F475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E39F9-CF77-F448-8C73-78C28D5E6C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9BE09-E512-3C44-8004-615477A53754}"/>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5" name="Footer Placeholder 4">
            <a:extLst>
              <a:ext uri="{FF2B5EF4-FFF2-40B4-BE49-F238E27FC236}">
                <a16:creationId xmlns:a16="http://schemas.microsoft.com/office/drawing/2014/main" id="{683FFA73-9550-2F4A-93EA-3B8C9D500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01FBA-C516-B54E-9E91-8DBBCB224DE4}"/>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6887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B2CD7-AC7E-4F4C-83CA-33AC5A62A8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EA0786-4B9F-2540-9CA8-3505FD7B2D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15B5-C38C-5646-8921-402E64FD417B}"/>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5" name="Footer Placeholder 4">
            <a:extLst>
              <a:ext uri="{FF2B5EF4-FFF2-40B4-BE49-F238E27FC236}">
                <a16:creationId xmlns:a16="http://schemas.microsoft.com/office/drawing/2014/main" id="{56A0F2F4-4BB9-1241-B869-8447BA77E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951C5-720F-D941-963A-B8E6E41D049E}"/>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393730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87BC-E676-0649-86A2-19D138C66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92201-99EE-6C40-A6E5-F66E9D656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48A5-5B26-D649-9858-220BE97BD004}"/>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5" name="Footer Placeholder 4">
            <a:extLst>
              <a:ext uri="{FF2B5EF4-FFF2-40B4-BE49-F238E27FC236}">
                <a16:creationId xmlns:a16="http://schemas.microsoft.com/office/drawing/2014/main" id="{01FC615E-B8BD-2B43-B8AE-4B9397FC5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80E8D-EBFC-7642-8A23-881734855A45}"/>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109254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B4CA-D1BB-394D-B729-FE1FD2590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3AA031-7810-3247-B1F9-835041A0D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FDE772-A76C-EB4F-8DD4-88A23476A4FE}"/>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5" name="Footer Placeholder 4">
            <a:extLst>
              <a:ext uri="{FF2B5EF4-FFF2-40B4-BE49-F238E27FC236}">
                <a16:creationId xmlns:a16="http://schemas.microsoft.com/office/drawing/2014/main" id="{2B69629F-FB53-E24E-9B05-A330A9DC3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76DB4-4E8B-A44E-ABFE-5357A5AB97F9}"/>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233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FD49-4EBE-E043-B1F2-662E7839B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03F55-200F-CF43-8E9B-979713E768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3225B-7638-904F-8306-FDD01E3151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FB68A3-D115-DF4C-8522-8233CB7D7BBA}"/>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6" name="Footer Placeholder 5">
            <a:extLst>
              <a:ext uri="{FF2B5EF4-FFF2-40B4-BE49-F238E27FC236}">
                <a16:creationId xmlns:a16="http://schemas.microsoft.com/office/drawing/2014/main" id="{D6B2DE62-E7D8-E944-B5BA-4A59FADEC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80A6B-EC96-834D-81E3-25D9E1B1B5C8}"/>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428623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E294-4632-7748-A991-AF644E81A0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09E08F-14D5-F641-B86F-45156C564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48618-69E9-DA41-9D20-1ECD042C87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D98C4-9D7A-7349-AA0A-304CCC8EC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80DEA-4274-474A-B0E4-6D13B02E8C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2D383A-2FD8-B149-9F0F-47F62188901B}"/>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8" name="Footer Placeholder 7">
            <a:extLst>
              <a:ext uri="{FF2B5EF4-FFF2-40B4-BE49-F238E27FC236}">
                <a16:creationId xmlns:a16="http://schemas.microsoft.com/office/drawing/2014/main" id="{1FB204BC-472E-E94B-A46E-10CF9D3B56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427F90-4867-3E4C-8DBE-848DDA0FA7E7}"/>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86185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CCA8-FA24-6145-B20D-8AA53E5FBE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E7B75-B228-C041-98A9-84AFC4AEDE30}"/>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4" name="Footer Placeholder 3">
            <a:extLst>
              <a:ext uri="{FF2B5EF4-FFF2-40B4-BE49-F238E27FC236}">
                <a16:creationId xmlns:a16="http://schemas.microsoft.com/office/drawing/2014/main" id="{7570BEB7-F662-B142-86FA-E3B740F0B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98DA2-2DCD-0744-929C-48F24A6FD186}"/>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33812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DE0E6-2B16-5C4E-9F91-F17605523FBF}"/>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3" name="Footer Placeholder 2">
            <a:extLst>
              <a:ext uri="{FF2B5EF4-FFF2-40B4-BE49-F238E27FC236}">
                <a16:creationId xmlns:a16="http://schemas.microsoft.com/office/drawing/2014/main" id="{3FF6E3C8-5178-B641-8E97-B8BCD2BD9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A2B833-C6FD-3C47-B5B5-795EA97DA6D5}"/>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297889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4533-10CC-FA45-BBE4-A836B5DF9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FA97E0-808A-6343-97A6-4DB77507E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B911FC-7F20-8C4C-AAA9-373B4831C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FA2F5-2E2F-B54B-9988-55F3DF9575BC}"/>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6" name="Footer Placeholder 5">
            <a:extLst>
              <a:ext uri="{FF2B5EF4-FFF2-40B4-BE49-F238E27FC236}">
                <a16:creationId xmlns:a16="http://schemas.microsoft.com/office/drawing/2014/main" id="{673EF484-1F98-1F4A-8232-D4B3D0448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BEC05-9030-3243-88C8-D51C9F920777}"/>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104310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D73F-3BE4-3D4F-95A7-9F82696D3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403D2-26BC-F440-B23E-B36563C9D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D266A3-7623-1B4E-9097-5EB26BB96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4AC94-2718-2646-A62F-6FDAC01B9C1B}"/>
              </a:ext>
            </a:extLst>
          </p:cNvPr>
          <p:cNvSpPr>
            <a:spLocks noGrp="1"/>
          </p:cNvSpPr>
          <p:nvPr>
            <p:ph type="dt" sz="half" idx="10"/>
          </p:nvPr>
        </p:nvSpPr>
        <p:spPr/>
        <p:txBody>
          <a:bodyPr/>
          <a:lstStyle/>
          <a:p>
            <a:fld id="{DC180BE4-D8AD-E141-BDB8-B27C781C68FB}" type="datetimeFigureOut">
              <a:rPr lang="en-US" smtClean="0"/>
              <a:t>3/20/22</a:t>
            </a:fld>
            <a:endParaRPr lang="en-US"/>
          </a:p>
        </p:txBody>
      </p:sp>
      <p:sp>
        <p:nvSpPr>
          <p:cNvPr id="6" name="Footer Placeholder 5">
            <a:extLst>
              <a:ext uri="{FF2B5EF4-FFF2-40B4-BE49-F238E27FC236}">
                <a16:creationId xmlns:a16="http://schemas.microsoft.com/office/drawing/2014/main" id="{35BE9815-66D6-B14C-ABD8-0B123681E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711714-9CFA-6948-B2D2-B54272806EB6}"/>
              </a:ext>
            </a:extLst>
          </p:cNvPr>
          <p:cNvSpPr>
            <a:spLocks noGrp="1"/>
          </p:cNvSpPr>
          <p:nvPr>
            <p:ph type="sldNum" sz="quarter" idx="12"/>
          </p:nvPr>
        </p:nvSpPr>
        <p:spPr/>
        <p:txBody>
          <a:bodyPr/>
          <a:lstStyle/>
          <a:p>
            <a:fld id="{DEB8F879-5B94-884C-90A8-41BC372D4C9F}" type="slidenum">
              <a:rPr lang="en-US" smtClean="0"/>
              <a:t>‹#›</a:t>
            </a:fld>
            <a:endParaRPr lang="en-US"/>
          </a:p>
        </p:txBody>
      </p:sp>
    </p:spTree>
    <p:extLst>
      <p:ext uri="{BB962C8B-B14F-4D97-AF65-F5344CB8AC3E}">
        <p14:creationId xmlns:p14="http://schemas.microsoft.com/office/powerpoint/2010/main" val="310046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0374F-9311-7142-8F57-6F72F26AB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D40A84-8C99-734A-9B67-7E6452BF3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9553C-D317-5444-BD1A-97FE933BCC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80BE4-D8AD-E141-BDB8-B27C781C68FB}" type="datetimeFigureOut">
              <a:rPr lang="en-US" smtClean="0"/>
              <a:t>3/20/22</a:t>
            </a:fld>
            <a:endParaRPr lang="en-US"/>
          </a:p>
        </p:txBody>
      </p:sp>
      <p:sp>
        <p:nvSpPr>
          <p:cNvPr id="5" name="Footer Placeholder 4">
            <a:extLst>
              <a:ext uri="{FF2B5EF4-FFF2-40B4-BE49-F238E27FC236}">
                <a16:creationId xmlns:a16="http://schemas.microsoft.com/office/drawing/2014/main" id="{D55BB3D8-B082-1243-A1A8-AD35ECAEC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2B3F-113E-E440-9E65-3045853F3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F879-5B94-884C-90A8-41BC372D4C9F}" type="slidenum">
              <a:rPr lang="en-US" smtClean="0"/>
              <a:t>‹#›</a:t>
            </a:fld>
            <a:endParaRPr lang="en-US"/>
          </a:p>
        </p:txBody>
      </p:sp>
    </p:spTree>
    <p:extLst>
      <p:ext uri="{BB962C8B-B14F-4D97-AF65-F5344CB8AC3E}">
        <p14:creationId xmlns:p14="http://schemas.microsoft.com/office/powerpoint/2010/main" val="4033750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heaseanpost.com/article/future-philippine-maritime-enforce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sean.org/" TargetMode="External"/><Relationship Id="rId3" Type="http://schemas.openxmlformats.org/officeDocument/2006/relationships/hyperlink" Target="https://cdn.peaceopstraining.org/theses/jackson.pdf" TargetMode="External"/><Relationship Id="rId7" Type="http://schemas.openxmlformats.org/officeDocument/2006/relationships/hyperlink" Target="https://www.swp-berlin.org/publications/products/projekt_papiere/R_land_Southeast_Asian_Security_Challenges_ks.pdf" TargetMode="External"/><Relationship Id="rId2" Type="http://schemas.openxmlformats.org/officeDocument/2006/relationships/hyperlink" Target="https://www.unodc.org/documents/e4j/18-04932_CT_Mod_01_ebook_FINALpdf.pdf" TargetMode="External"/><Relationship Id="rId1" Type="http://schemas.openxmlformats.org/officeDocument/2006/relationships/slideLayout" Target="../slideLayouts/slideLayout1.xml"/><Relationship Id="rId6" Type="http://schemas.openxmlformats.org/officeDocument/2006/relationships/hyperlink" Target="https://en.wikipedia.org/wiki/Southeast_Asia" TargetMode="External"/><Relationship Id="rId5" Type="http://schemas.openxmlformats.org/officeDocument/2006/relationships/hyperlink" Target="https://www.un.org/counterterrorism/" TargetMode="External"/><Relationship Id="rId10" Type="http://schemas.openxmlformats.org/officeDocument/2006/relationships/hyperlink" Target="https://www.reuters.com/article/us-asean-singapore-defence-idUSKBN1FQ1NJ" TargetMode="External"/><Relationship Id="rId4" Type="http://schemas.openxmlformats.org/officeDocument/2006/relationships/hyperlink" Target="https://www.britannica.com/topic/terrorism/Types-of-terrorism" TargetMode="External"/><Relationship Id="rId9" Type="http://schemas.openxmlformats.org/officeDocument/2006/relationships/hyperlink" Target="https://theaseanpost.com/article/combatting-terrorism-amid-pandemi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Buddhism" TargetMode="External"/><Relationship Id="rId13" Type="http://schemas.openxmlformats.org/officeDocument/2006/relationships/image" Target="../media/image7.jpeg"/><Relationship Id="rId3" Type="http://schemas.openxmlformats.org/officeDocument/2006/relationships/hyperlink" Target="https://www.google.com/search?sxsrf=APq-WBvYI098O6oW6qnQcYh-kLhLI9cTLg:1645709656291&amp;q=East+Asians&amp;stick=H4sIAAAAAAAAAONgVuLQz9U3MCrMy17Eyu2aWFyi4FicmZhXDACBvEYHGgAAAA&amp;sa=X&amp;ved=2ahUKEwisoN2bupj2AhUDGewKHZ7vCEYQmxMoAnoECDUQBA" TargetMode="External"/><Relationship Id="rId7" Type="http://schemas.openxmlformats.org/officeDocument/2006/relationships/hyperlink" Target="https://en.wikipedia.org/wiki/Christianity" TargetMode="External"/><Relationship Id="rId12" Type="http://schemas.openxmlformats.org/officeDocument/2006/relationships/hyperlink" Target="https://en.wikipedia.org/wiki/Irreligion" TargetMode="External"/><Relationship Id="rId2" Type="http://schemas.openxmlformats.org/officeDocument/2006/relationships/hyperlink" Target="https://www.google.com/search?sxsrf=APq-WBvYI098O6oW6qnQcYh-kLhLI9cTLg:1645709656291&amp;q=Austronesian&amp;stick=H4sIAAAAAAAAAONgVuLQz9U3SDfMqVjEyuNYWlxSlJ-XWpyZmAcAmV_mNhsAAAA&amp;sa=X&amp;ved=2ahUKEwisoN2bupj2AhUDGewKHZ7vCEYQmxMoAXoECDUQAw" TargetMode="External"/><Relationship Id="rId1" Type="http://schemas.openxmlformats.org/officeDocument/2006/relationships/slideLayout" Target="../slideLayouts/slideLayout2.xml"/><Relationship Id="rId6" Type="http://schemas.openxmlformats.org/officeDocument/2006/relationships/hyperlink" Target="https://en.wikipedia.org/wiki/Islam" TargetMode="External"/><Relationship Id="rId11" Type="http://schemas.openxmlformats.org/officeDocument/2006/relationships/hyperlink" Target="https://en.wikipedia.org/wiki/Zoroastrianism" TargetMode="External"/><Relationship Id="rId5" Type="http://schemas.openxmlformats.org/officeDocument/2006/relationships/hyperlink" Target="https://en.wikipedia.org/wiki/Hinduism" TargetMode="External"/><Relationship Id="rId10" Type="http://schemas.openxmlformats.org/officeDocument/2006/relationships/hyperlink" Target="https://en.wikipedia.org/wiki/Jainism" TargetMode="External"/><Relationship Id="rId4" Type="http://schemas.openxmlformats.org/officeDocument/2006/relationships/hyperlink" Target="https://www.google.com/search?sxsrf=APq-WBvYI098O6oW6qnQcYh-kLhLI9cTLg:1645709656291&amp;q=South+Asians&amp;stick=H4sIAAAAAAAAAONgVuLQz9U3MMvLM1zEyhOcX1qSoeBYnJmYVwwAnBwJyBsAAAA&amp;sa=X&amp;ved=2ahUKEwisoN2bupj2AhUDGewKHZ7vCEYQmxMoA3oECDUQBQ" TargetMode="External"/><Relationship Id="rId9" Type="http://schemas.openxmlformats.org/officeDocument/2006/relationships/hyperlink" Target="https://en.wikipedia.org/wiki/Sikhi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7" name="Rectangle 26">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D7E00FA-D05B-0A4E-B151-8EEAA3726E84}"/>
              </a:ext>
            </a:extLst>
          </p:cNvPr>
          <p:cNvSpPr/>
          <p:nvPr/>
        </p:nvSpPr>
        <p:spPr>
          <a:xfrm>
            <a:off x="1" y="778477"/>
            <a:ext cx="4051298" cy="533131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cs-CZ" sz="2800" dirty="0" err="1">
                <a:latin typeface="Times" pitchFamily="2" charset="0"/>
              </a:rPr>
              <a:t>Terrorism</a:t>
            </a:r>
            <a:r>
              <a:rPr lang="cs-CZ" sz="2800" dirty="0">
                <a:latin typeface="Times" pitchFamily="2" charset="0"/>
              </a:rPr>
              <a:t> </a:t>
            </a:r>
          </a:p>
          <a:p>
            <a:pPr algn="ctr">
              <a:lnSpc>
                <a:spcPct val="90000"/>
              </a:lnSpc>
              <a:spcBef>
                <a:spcPct val="0"/>
              </a:spcBef>
              <a:spcAft>
                <a:spcPts val="600"/>
              </a:spcAft>
            </a:pPr>
            <a:endParaRPr lang="cs-CZ" sz="2800" dirty="0">
              <a:latin typeface="Times" pitchFamily="2" charset="0"/>
            </a:endParaRPr>
          </a:p>
          <a:p>
            <a:pPr algn="ctr">
              <a:lnSpc>
                <a:spcPct val="90000"/>
              </a:lnSpc>
              <a:spcBef>
                <a:spcPct val="0"/>
              </a:spcBef>
              <a:spcAft>
                <a:spcPts val="600"/>
              </a:spcAft>
            </a:pPr>
            <a:r>
              <a:rPr lang="cs-CZ" sz="2800" dirty="0">
                <a:latin typeface="Times" pitchFamily="2" charset="0"/>
              </a:rPr>
              <a:t>and </a:t>
            </a:r>
          </a:p>
          <a:p>
            <a:pPr algn="ctr">
              <a:lnSpc>
                <a:spcPct val="90000"/>
              </a:lnSpc>
              <a:spcBef>
                <a:spcPct val="0"/>
              </a:spcBef>
              <a:spcAft>
                <a:spcPts val="600"/>
              </a:spcAft>
            </a:pPr>
            <a:endParaRPr lang="cs-CZ" sz="2800" dirty="0">
              <a:latin typeface="Times" pitchFamily="2" charset="0"/>
            </a:endParaRPr>
          </a:p>
          <a:p>
            <a:pPr algn="ctr">
              <a:lnSpc>
                <a:spcPct val="90000"/>
              </a:lnSpc>
              <a:spcBef>
                <a:spcPct val="0"/>
              </a:spcBef>
              <a:spcAft>
                <a:spcPts val="600"/>
              </a:spcAft>
            </a:pPr>
            <a:r>
              <a:rPr lang="cs-CZ" sz="2800" dirty="0" err="1">
                <a:latin typeface="Times" pitchFamily="2" charset="0"/>
              </a:rPr>
              <a:t>security</a:t>
            </a:r>
            <a:r>
              <a:rPr lang="cs-CZ" sz="2800" dirty="0">
                <a:latin typeface="Times" pitchFamily="2" charset="0"/>
              </a:rPr>
              <a:t> </a:t>
            </a:r>
            <a:r>
              <a:rPr lang="cs-CZ" sz="2800" dirty="0" err="1">
                <a:latin typeface="Times" pitchFamily="2" charset="0"/>
              </a:rPr>
              <a:t>problems</a:t>
            </a:r>
            <a:endParaRPr lang="cs-CZ" sz="2800" dirty="0">
              <a:latin typeface="Times" pitchFamily="2" charset="0"/>
            </a:endParaRPr>
          </a:p>
          <a:p>
            <a:pPr algn="ctr">
              <a:lnSpc>
                <a:spcPct val="90000"/>
              </a:lnSpc>
              <a:spcBef>
                <a:spcPct val="0"/>
              </a:spcBef>
              <a:spcAft>
                <a:spcPts val="600"/>
              </a:spcAft>
            </a:pPr>
            <a:endParaRPr lang="cs-CZ" sz="2800" dirty="0">
              <a:latin typeface="Times" pitchFamily="2" charset="0"/>
            </a:endParaRPr>
          </a:p>
          <a:p>
            <a:pPr algn="ctr">
              <a:lnSpc>
                <a:spcPct val="90000"/>
              </a:lnSpc>
              <a:spcBef>
                <a:spcPct val="0"/>
              </a:spcBef>
              <a:spcAft>
                <a:spcPts val="600"/>
              </a:spcAft>
            </a:pPr>
            <a:r>
              <a:rPr lang="cs-CZ" sz="2800" dirty="0">
                <a:latin typeface="Times" pitchFamily="2" charset="0"/>
              </a:rPr>
              <a:t>in </a:t>
            </a:r>
          </a:p>
          <a:p>
            <a:pPr algn="ctr">
              <a:lnSpc>
                <a:spcPct val="90000"/>
              </a:lnSpc>
              <a:spcBef>
                <a:spcPct val="0"/>
              </a:spcBef>
              <a:spcAft>
                <a:spcPts val="600"/>
              </a:spcAft>
            </a:pPr>
            <a:endParaRPr lang="cs-CZ" sz="2800" dirty="0">
              <a:latin typeface="Times" pitchFamily="2" charset="0"/>
            </a:endParaRPr>
          </a:p>
          <a:p>
            <a:pPr algn="ctr">
              <a:lnSpc>
                <a:spcPct val="90000"/>
              </a:lnSpc>
              <a:spcBef>
                <a:spcPct val="0"/>
              </a:spcBef>
              <a:spcAft>
                <a:spcPts val="600"/>
              </a:spcAft>
            </a:pPr>
            <a:r>
              <a:rPr lang="cs-CZ" sz="2800" dirty="0" err="1">
                <a:latin typeface="Times" pitchFamily="2" charset="0"/>
              </a:rPr>
              <a:t>Southeast</a:t>
            </a:r>
            <a:r>
              <a:rPr lang="cs-CZ" sz="2800" dirty="0">
                <a:latin typeface="Times" pitchFamily="2" charset="0"/>
              </a:rPr>
              <a:t> </a:t>
            </a:r>
            <a:r>
              <a:rPr lang="cs-CZ" sz="2800" dirty="0" err="1">
                <a:latin typeface="Times" pitchFamily="2" charset="0"/>
              </a:rPr>
              <a:t>Asia</a:t>
            </a:r>
            <a:r>
              <a:rPr lang="en-US" sz="2800" dirty="0">
                <a:latin typeface="Times" pitchFamily="2" charset="0"/>
              </a:rPr>
              <a:t> </a:t>
            </a:r>
            <a:r>
              <a:rPr lang="en-US" sz="2800" b="0" kern="1200" cap="none" spc="0" dirty="0">
                <a:ln w="0"/>
                <a:solidFill>
                  <a:srgbClr val="FFFFFF"/>
                </a:solidFill>
                <a:effectLst>
                  <a:outerShdw blurRad="38100" dist="25400" dir="5400000" algn="ctr" rotWithShape="0">
                    <a:srgbClr val="6E747A">
                      <a:alpha val="43000"/>
                    </a:srgbClr>
                  </a:outerShdw>
                </a:effectLst>
                <a:latin typeface="Times" pitchFamily="2" charset="0"/>
                <a:ea typeface="+mj-ea"/>
                <a:cs typeface="+mj-cs"/>
              </a:rPr>
              <a:t> </a:t>
            </a:r>
          </a:p>
        </p:txBody>
      </p:sp>
      <p:sp>
        <p:nvSpPr>
          <p:cNvPr id="3" name="Subtitle 2">
            <a:extLst>
              <a:ext uri="{FF2B5EF4-FFF2-40B4-BE49-F238E27FC236}">
                <a16:creationId xmlns:a16="http://schemas.microsoft.com/office/drawing/2014/main" id="{49215711-DC38-6A4E-A692-79BD3DBC66EC}"/>
              </a:ext>
            </a:extLst>
          </p:cNvPr>
          <p:cNvSpPr>
            <a:spLocks noGrp="1"/>
          </p:cNvSpPr>
          <p:nvPr>
            <p:ph type="subTitle" idx="1"/>
          </p:nvPr>
        </p:nvSpPr>
        <p:spPr>
          <a:xfrm>
            <a:off x="4547697" y="1608667"/>
            <a:ext cx="3593005" cy="4501127"/>
          </a:xfrm>
        </p:spPr>
        <p:txBody>
          <a:bodyPr vert="horz" lIns="91440" tIns="45720" rIns="91440" bIns="45720" rtlCol="0">
            <a:normAutofit/>
          </a:bodyPr>
          <a:lstStyle/>
          <a:p>
            <a:pPr indent="-228600" algn="l">
              <a:buFont typeface="Arial" panose="020B0604020202020204" pitchFamily="34" charset="0"/>
              <a:buChar char="•"/>
            </a:pPr>
            <a:r>
              <a:rPr lang="en-US" sz="2000" b="1" dirty="0">
                <a:latin typeface="Abadi MT Condensed Light" panose="020B0306030101010103" pitchFamily="34" charset="77"/>
              </a:rPr>
              <a:t>Terrorism </a:t>
            </a:r>
          </a:p>
          <a:p>
            <a:pPr indent="-228600" algn="l">
              <a:buFont typeface="Arial" panose="020B0604020202020204" pitchFamily="34" charset="0"/>
              <a:buChar char="•"/>
            </a:pPr>
            <a:r>
              <a:rPr lang="en-US" sz="2000" b="1" dirty="0">
                <a:latin typeface="Abadi MT Condensed Light" panose="020B0306030101010103" pitchFamily="34" charset="77"/>
              </a:rPr>
              <a:t>SE Asia General Information </a:t>
            </a:r>
          </a:p>
          <a:p>
            <a:pPr indent="-228600" algn="l">
              <a:buFont typeface="Arial" panose="020B0604020202020204" pitchFamily="34" charset="0"/>
              <a:buChar char="•"/>
            </a:pPr>
            <a:r>
              <a:rPr lang="en-US" sz="2000" b="1" dirty="0">
                <a:latin typeface="Abadi MT Condensed Light" panose="020B0306030101010103" pitchFamily="34" charset="77"/>
              </a:rPr>
              <a:t>Southeast Asia Security </a:t>
            </a:r>
          </a:p>
          <a:p>
            <a:pPr indent="-228600" algn="l">
              <a:buFont typeface="Arial" panose="020B0604020202020204" pitchFamily="34" charset="0"/>
              <a:buChar char="•"/>
            </a:pPr>
            <a:r>
              <a:rPr lang="en-US" sz="2000" b="1" dirty="0">
                <a:latin typeface="Abadi MT Condensed Light" panose="020B0306030101010103" pitchFamily="34" charset="77"/>
              </a:rPr>
              <a:t>The growing terrorist threat in Southeast Asia </a:t>
            </a:r>
          </a:p>
          <a:p>
            <a:pPr indent="-228600" algn="l">
              <a:buFont typeface="Arial" panose="020B0604020202020204" pitchFamily="34" charset="0"/>
              <a:buChar char="•"/>
            </a:pPr>
            <a:r>
              <a:rPr lang="en-US" sz="2000" b="1" dirty="0">
                <a:latin typeface="Abadi MT Condensed Light" panose="020B0306030101010103" pitchFamily="34" charset="77"/>
              </a:rPr>
              <a:t>Question and Answer</a:t>
            </a:r>
          </a:p>
        </p:txBody>
      </p:sp>
      <p:sp>
        <p:nvSpPr>
          <p:cNvPr id="6" name="Subtitle 2">
            <a:extLst>
              <a:ext uri="{FF2B5EF4-FFF2-40B4-BE49-F238E27FC236}">
                <a16:creationId xmlns:a16="http://schemas.microsoft.com/office/drawing/2014/main" id="{914144CF-1BD3-E944-BB09-91E97628C0EA}"/>
              </a:ext>
            </a:extLst>
          </p:cNvPr>
          <p:cNvSpPr txBox="1">
            <a:spLocks/>
          </p:cNvSpPr>
          <p:nvPr/>
        </p:nvSpPr>
        <p:spPr>
          <a:xfrm>
            <a:off x="8289696" y="1608667"/>
            <a:ext cx="3421957" cy="45011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2000" b="1">
                <a:ln w="0"/>
                <a:effectLst>
                  <a:outerShdw blurRad="38100" dist="19050" dir="2700000" algn="tl" rotWithShape="0">
                    <a:schemeClr val="dk1">
                      <a:alpha val="40000"/>
                    </a:schemeClr>
                  </a:outerShdw>
                </a:effectLst>
              </a:rPr>
              <a:t>Presentation by: </a:t>
            </a:r>
          </a:p>
          <a:p>
            <a:pPr indent="-228600" algn="l">
              <a:buFont typeface="Arial" panose="020B0604020202020204" pitchFamily="34" charset="0"/>
              <a:buChar char="•"/>
            </a:pPr>
            <a:r>
              <a:rPr lang="en-US" sz="2000">
                <a:ln w="0"/>
                <a:effectLst>
                  <a:outerShdw blurRad="38100" dist="19050" dir="2700000" algn="tl" rotWithShape="0">
                    <a:schemeClr val="dk1">
                      <a:alpha val="40000"/>
                    </a:schemeClr>
                  </a:outerShdw>
                </a:effectLst>
              </a:rPr>
              <a:t>Shahzad Aryobee</a:t>
            </a:r>
          </a:p>
        </p:txBody>
      </p:sp>
    </p:spTree>
    <p:extLst>
      <p:ext uri="{BB962C8B-B14F-4D97-AF65-F5344CB8AC3E}">
        <p14:creationId xmlns:p14="http://schemas.microsoft.com/office/powerpoint/2010/main" val="2173214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37E5A-7F91-8342-8DA0-C80F4C4ECC70}"/>
              </a:ext>
            </a:extLst>
          </p:cNvPr>
          <p:cNvSpPr>
            <a:spLocks noGrp="1"/>
          </p:cNvSpPr>
          <p:nvPr>
            <p:ph type="title"/>
          </p:nvPr>
        </p:nvSpPr>
        <p:spPr>
          <a:xfrm>
            <a:off x="284104" y="115616"/>
            <a:ext cx="6001093" cy="1164969"/>
          </a:xfrm>
        </p:spPr>
        <p:txBody>
          <a:bodyPr anchor="b">
            <a:normAutofit/>
          </a:bodyPr>
          <a:lstStyle/>
          <a:p>
            <a:r>
              <a:rPr lang="en-US" sz="3200" b="1" dirty="0"/>
              <a:t>Southeast Asia Security </a:t>
            </a:r>
            <a:endParaRPr lang="en-US" sz="3200" dirty="0"/>
          </a:p>
        </p:txBody>
      </p:sp>
      <p:sp>
        <p:nvSpPr>
          <p:cNvPr id="2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5E1FE-3167-0A44-8DFF-C7A8E3B3C8B3}"/>
              </a:ext>
            </a:extLst>
          </p:cNvPr>
          <p:cNvSpPr>
            <a:spLocks noGrp="1"/>
          </p:cNvSpPr>
          <p:nvPr>
            <p:ph idx="1"/>
          </p:nvPr>
        </p:nvSpPr>
        <p:spPr>
          <a:xfrm>
            <a:off x="347164" y="2536582"/>
            <a:ext cx="6708544" cy="4074281"/>
          </a:xfrm>
        </p:spPr>
        <p:txBody>
          <a:bodyPr anchor="t">
            <a:noAutofit/>
          </a:bodyPr>
          <a:lstStyle/>
          <a:p>
            <a:pPr marL="0" indent="0">
              <a:buNone/>
            </a:pPr>
            <a:r>
              <a:rPr lang="en-US" dirty="0">
                <a:latin typeface="Abadi MT Condensed Light" panose="020B0306030101010103" pitchFamily="34" charset="77"/>
                <a:cs typeface="Arial" panose="020B0604020202020204" pitchFamily="34" charset="0"/>
              </a:rPr>
              <a:t>Southeast Asia has faced conventional security threats such as territorial disputes and arms races have subsided in the last two decades. </a:t>
            </a:r>
          </a:p>
          <a:p>
            <a:pPr marL="0" indent="0">
              <a:buNone/>
            </a:pPr>
            <a:r>
              <a:rPr lang="en-US" dirty="0">
                <a:latin typeface="Abadi MT Condensed Light" panose="020B0306030101010103" pitchFamily="34" charset="77"/>
                <a:cs typeface="Arial" panose="020B0604020202020204" pitchFamily="34" charset="0"/>
              </a:rPr>
              <a:t>At the same time, the region is increasingly confronted with non-conventional security risks emanating from international terrorism and organized crime, separatism and piracy, irregular migration, environmental issues, energy shortages, economic crises and epidemics such as HIV/AIDs and SARS. </a:t>
            </a:r>
          </a:p>
        </p:txBody>
      </p:sp>
      <p:pic>
        <p:nvPicPr>
          <p:cNvPr id="8" name="Picture 7">
            <a:extLst>
              <a:ext uri="{FF2B5EF4-FFF2-40B4-BE49-F238E27FC236}">
                <a16:creationId xmlns:a16="http://schemas.microsoft.com/office/drawing/2014/main" id="{E56AEC66-BF77-A94C-87E4-B6D7F8F34829}"/>
              </a:ext>
            </a:extLst>
          </p:cNvPr>
          <p:cNvPicPr>
            <a:picLocks noChangeAspect="1"/>
          </p:cNvPicPr>
          <p:nvPr/>
        </p:nvPicPr>
        <p:blipFill>
          <a:blip r:embed="rId2"/>
          <a:stretch>
            <a:fillRect/>
          </a:stretch>
        </p:blipFill>
        <p:spPr>
          <a:xfrm>
            <a:off x="6944497" y="2499373"/>
            <a:ext cx="5186273" cy="4124708"/>
          </a:xfrm>
          <a:prstGeom prst="rect">
            <a:avLst/>
          </a:prstGeom>
        </p:spPr>
      </p:pic>
    </p:spTree>
    <p:extLst>
      <p:ext uri="{BB962C8B-B14F-4D97-AF65-F5344CB8AC3E}">
        <p14:creationId xmlns:p14="http://schemas.microsoft.com/office/powerpoint/2010/main" val="82032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37E5A-7F91-8342-8DA0-C80F4C4ECC70}"/>
              </a:ext>
            </a:extLst>
          </p:cNvPr>
          <p:cNvSpPr>
            <a:spLocks noGrp="1"/>
          </p:cNvSpPr>
          <p:nvPr>
            <p:ph type="title"/>
          </p:nvPr>
        </p:nvSpPr>
        <p:spPr>
          <a:xfrm>
            <a:off x="263078" y="-1051"/>
            <a:ext cx="8828369" cy="1481328"/>
          </a:xfrm>
        </p:spPr>
        <p:txBody>
          <a:bodyPr anchor="b">
            <a:normAutofit/>
          </a:bodyPr>
          <a:lstStyle/>
          <a:p>
            <a:r>
              <a:rPr lang="en-US" sz="3200" b="1" dirty="0"/>
              <a:t>Southeast Asia Security (Continues)  </a:t>
            </a:r>
            <a:endParaRPr lang="en-US" sz="3200" dirty="0"/>
          </a:p>
        </p:txBody>
      </p:sp>
      <p:sp>
        <p:nvSpPr>
          <p:cNvPr id="4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5E1FE-3167-0A44-8DFF-C7A8E3B3C8B3}"/>
              </a:ext>
            </a:extLst>
          </p:cNvPr>
          <p:cNvSpPr>
            <a:spLocks noGrp="1"/>
          </p:cNvSpPr>
          <p:nvPr>
            <p:ph idx="1"/>
          </p:nvPr>
        </p:nvSpPr>
        <p:spPr>
          <a:xfrm>
            <a:off x="220717" y="2372868"/>
            <a:ext cx="5735239" cy="4312632"/>
          </a:xfrm>
        </p:spPr>
        <p:txBody>
          <a:bodyPr anchor="t">
            <a:noAutofit/>
          </a:bodyPr>
          <a:lstStyle/>
          <a:p>
            <a:pPr marL="0" indent="0" rtl="1">
              <a:buNone/>
            </a:pPr>
            <a:r>
              <a:rPr lang="en-US" sz="2400" dirty="0">
                <a:latin typeface="Abadi MT Condensed Light" panose="020B0306030101010103" pitchFamily="34" charset="77"/>
                <a:cs typeface="Arial" panose="020B0604020202020204" pitchFamily="34" charset="0"/>
              </a:rPr>
              <a:t>The still most contested issue in Southeast Asia is the demarcation of maritime borders in the South China Sea, where at least six claimants – China, Taiwan, Vietnam, the Philippines, Malaysia and Brunei have occupied atolls and islets in the Spratly archipelago and erected military installations. </a:t>
            </a:r>
          </a:p>
          <a:p>
            <a:pPr marL="0" indent="0" rtl="1">
              <a:buNone/>
            </a:pPr>
            <a:r>
              <a:rPr lang="en-US" sz="2400" dirty="0">
                <a:latin typeface="Abadi MT Condensed Light" panose="020B0306030101010103" pitchFamily="34" charset="77"/>
                <a:cs typeface="Arial" panose="020B0604020202020204" pitchFamily="34" charset="0"/>
              </a:rPr>
              <a:t>The South China Sea is believed to be rich in natural gas, oil and fish, although there are conflicting estimates about the size of the deposits. </a:t>
            </a:r>
          </a:p>
        </p:txBody>
      </p:sp>
      <p:pic>
        <p:nvPicPr>
          <p:cNvPr id="6" name="Picture 5">
            <a:extLst>
              <a:ext uri="{FF2B5EF4-FFF2-40B4-BE49-F238E27FC236}">
                <a16:creationId xmlns:a16="http://schemas.microsoft.com/office/drawing/2014/main" id="{F4982B6F-FB67-ED43-AFE8-1933CCEC91BF}"/>
              </a:ext>
            </a:extLst>
          </p:cNvPr>
          <p:cNvPicPr>
            <a:picLocks noChangeAspect="1"/>
          </p:cNvPicPr>
          <p:nvPr/>
        </p:nvPicPr>
        <p:blipFill>
          <a:blip r:embed="rId2"/>
          <a:stretch>
            <a:fillRect/>
          </a:stretch>
        </p:blipFill>
        <p:spPr>
          <a:xfrm>
            <a:off x="5968313" y="2247446"/>
            <a:ext cx="6115846" cy="4572431"/>
          </a:xfrm>
          <a:prstGeom prst="rect">
            <a:avLst/>
          </a:prstGeom>
        </p:spPr>
      </p:pic>
    </p:spTree>
    <p:extLst>
      <p:ext uri="{BB962C8B-B14F-4D97-AF65-F5344CB8AC3E}">
        <p14:creationId xmlns:p14="http://schemas.microsoft.com/office/powerpoint/2010/main" val="104816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448055" y="859536"/>
            <a:ext cx="7077209" cy="1243584"/>
          </a:xfrm>
        </p:spPr>
        <p:txBody>
          <a:bodyPr>
            <a:normAutofit/>
          </a:bodyPr>
          <a:lstStyle/>
          <a:p>
            <a:r>
              <a:rPr lang="en-US" sz="3600" b="1" dirty="0"/>
              <a:t>Southeast Asia Security (Continues) </a:t>
            </a:r>
            <a:endParaRPr lang="en-US" sz="3400" dirty="0"/>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448056" y="2194561"/>
            <a:ext cx="7213133" cy="4411402"/>
          </a:xfrm>
        </p:spPr>
        <p:txBody>
          <a:bodyPr>
            <a:normAutofit fontScale="62500" lnSpcReduction="20000"/>
          </a:bodyPr>
          <a:lstStyle/>
          <a:p>
            <a:pPr marL="0" indent="0" rtl="1">
              <a:lnSpc>
                <a:spcPct val="110000"/>
              </a:lnSpc>
              <a:buNone/>
            </a:pPr>
            <a:r>
              <a:rPr lang="en-US" altLang="en-US" sz="3400" dirty="0">
                <a:latin typeface="Abadi MT Condensed Light" panose="020B0306030101010103" pitchFamily="34" charset="77"/>
                <a:cs typeface="Arial" panose="020B0604020202020204" pitchFamily="34" charset="0"/>
              </a:rPr>
              <a:t>ASEAN identified FTFs in Southeast Asia, FTFs resort to more illicit travel by exploiting the seas.</a:t>
            </a:r>
          </a:p>
          <a:p>
            <a:pPr marL="0" indent="0" rtl="1">
              <a:lnSpc>
                <a:spcPct val="110000"/>
              </a:lnSpc>
              <a:buNone/>
            </a:pPr>
            <a:r>
              <a:rPr lang="en-US" altLang="en-US" sz="3400" dirty="0">
                <a:latin typeface="Abadi MT Condensed Light" panose="020B0306030101010103" pitchFamily="34" charset="77"/>
                <a:cs typeface="Arial" panose="020B0604020202020204" pitchFamily="34" charset="0"/>
              </a:rPr>
              <a:t>The archipelagic geography and high maritime traffic make border security a constant challenge. This challenge provides a conducive environment for the clandestine movement of people and goods. Illicit maritime activities are a longstanding problem in the region and might worsen over time. </a:t>
            </a:r>
          </a:p>
          <a:p>
            <a:pPr marL="0" indent="0" rtl="1">
              <a:lnSpc>
                <a:spcPct val="110000"/>
              </a:lnSpc>
              <a:buNone/>
            </a:pPr>
            <a:r>
              <a:rPr lang="en-US" sz="3400" dirty="0">
                <a:latin typeface="Abadi MT Condensed Light" panose="020B0306030101010103" pitchFamily="34" charset="77"/>
                <a:cs typeface="Arial" panose="020B0604020202020204" pitchFamily="34" charset="0"/>
              </a:rPr>
              <a:t>In 2020, the Tri-Border Area comprising the Sulu/Celebes seas between Indonesia, Malaysia and the </a:t>
            </a:r>
            <a:r>
              <a:rPr lang="en-US" sz="3400" dirty="0">
                <a:latin typeface="Abadi MT Condensed Light" panose="020B0306030101010103" pitchFamily="34" charset="77"/>
                <a:cs typeface="Arial" panose="020B0604020202020204" pitchFamily="34" charset="0"/>
                <a:hlinkClick r:id="rId2">
                  <a:extLst>
                    <a:ext uri="{A12FA001-AC4F-418D-AE19-62706E023703}">
                      <ahyp:hlinkClr xmlns:ahyp="http://schemas.microsoft.com/office/drawing/2018/hyperlinkcolor" val="tx"/>
                    </a:ext>
                  </a:extLst>
                </a:hlinkClick>
              </a:rPr>
              <a:t>Philippines</a:t>
            </a:r>
            <a:r>
              <a:rPr lang="en-US" sz="3400" dirty="0">
                <a:latin typeface="Abadi MT Condensed Light" panose="020B0306030101010103" pitchFamily="34" charset="77"/>
                <a:cs typeface="Arial" panose="020B0604020202020204" pitchFamily="34" charset="0"/>
              </a:rPr>
              <a:t> has been in the spotlight for terrorist activities. </a:t>
            </a:r>
          </a:p>
          <a:p>
            <a:pPr marL="0" indent="0" rtl="1">
              <a:lnSpc>
                <a:spcPct val="110000"/>
              </a:lnSpc>
              <a:buNone/>
            </a:pPr>
            <a:r>
              <a:rPr lang="en-US" sz="3400" dirty="0">
                <a:latin typeface="Abadi MT Condensed Light" panose="020B0306030101010103" pitchFamily="34" charset="77"/>
                <a:cs typeface="Arial" panose="020B0604020202020204" pitchFamily="34" charset="0"/>
              </a:rPr>
              <a:t>In Nov Philippine special forces intercepted Abu Sayyaf Group terrorists during a sea battle</a:t>
            </a:r>
            <a:r>
              <a:rPr lang="en-US" dirty="0"/>
              <a:t>.</a:t>
            </a:r>
          </a:p>
          <a:p>
            <a:pPr marL="0" indent="0">
              <a:buNone/>
            </a:pPr>
            <a:endParaRPr lang="en-US" altLang="en-US" sz="2000" dirty="0">
              <a:latin typeface="Abadi MT Condensed Light" panose="020B0306030101010103" pitchFamily="34" charset="77"/>
              <a:cs typeface="Arial" panose="020B0604020202020204" pitchFamily="34" charset="0"/>
            </a:endParaRPr>
          </a:p>
          <a:p>
            <a:pPr marL="0" indent="0">
              <a:buNone/>
            </a:pPr>
            <a:endParaRPr lang="en-US" sz="2000" dirty="0">
              <a:latin typeface="Abadi MT Condensed Light" panose="020B0306030101010103" pitchFamily="34" charset="77"/>
              <a:cs typeface="Arial" panose="020B0604020202020204" pitchFamily="34" charset="0"/>
            </a:endParaRPr>
          </a:p>
          <a:p>
            <a:endParaRPr lang="en-US" sz="2000" dirty="0"/>
          </a:p>
        </p:txBody>
      </p:sp>
      <p:pic>
        <p:nvPicPr>
          <p:cNvPr id="6" name="Picture 5">
            <a:extLst>
              <a:ext uri="{FF2B5EF4-FFF2-40B4-BE49-F238E27FC236}">
                <a16:creationId xmlns:a16="http://schemas.microsoft.com/office/drawing/2014/main" id="{8268B12D-C495-C54E-95D9-0F954ABD5AF9}"/>
              </a:ext>
            </a:extLst>
          </p:cNvPr>
          <p:cNvPicPr>
            <a:picLocks noChangeAspect="1"/>
          </p:cNvPicPr>
          <p:nvPr/>
        </p:nvPicPr>
        <p:blipFill>
          <a:blip r:embed="rId3"/>
          <a:stretch>
            <a:fillRect/>
          </a:stretch>
        </p:blipFill>
        <p:spPr>
          <a:xfrm>
            <a:off x="7661189" y="2644345"/>
            <a:ext cx="4530810" cy="3212757"/>
          </a:xfrm>
          <a:prstGeom prst="rect">
            <a:avLst/>
          </a:prstGeom>
        </p:spPr>
      </p:pic>
    </p:spTree>
    <p:extLst>
      <p:ext uri="{BB962C8B-B14F-4D97-AF65-F5344CB8AC3E}">
        <p14:creationId xmlns:p14="http://schemas.microsoft.com/office/powerpoint/2010/main" val="333232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640079" y="325369"/>
            <a:ext cx="9307110" cy="1956841"/>
          </a:xfrm>
        </p:spPr>
        <p:txBody>
          <a:bodyPr anchor="b">
            <a:normAutofit/>
          </a:bodyPr>
          <a:lstStyle/>
          <a:p>
            <a:r>
              <a:rPr lang="en-US" sz="3200" b="1" dirty="0"/>
              <a:t>Southeast Asia Security (Continues) </a:t>
            </a:r>
            <a:r>
              <a:rPr lang="en-US" sz="3200" dirty="0"/>
              <a:t> </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640079" y="2761488"/>
            <a:ext cx="6526839" cy="3819225"/>
          </a:xfrm>
        </p:spPr>
        <p:txBody>
          <a:bodyPr>
            <a:normAutofit fontScale="85000" lnSpcReduction="20000"/>
          </a:bodyPr>
          <a:lstStyle/>
          <a:p>
            <a:pPr marL="0" indent="0">
              <a:buNone/>
            </a:pPr>
            <a:r>
              <a:rPr lang="en-US" sz="2000" dirty="0">
                <a:latin typeface="Abadi MT Condensed Light" panose="020B0306030101010103" pitchFamily="34" charset="77"/>
                <a:cs typeface="Arial" panose="020B0604020202020204" pitchFamily="34" charset="0"/>
              </a:rPr>
              <a:t>The Straits of Malacca and Singapore have seen security incidents in the past. While no terrorist attacks had occurred there, there were instances of smuggling planned and actual terrorist travel. </a:t>
            </a:r>
          </a:p>
          <a:p>
            <a:pPr marL="0" indent="0">
              <a:buNone/>
            </a:pPr>
            <a:endParaRPr lang="en-US" sz="2000" dirty="0">
              <a:latin typeface="Abadi MT Condensed Light" panose="020B0306030101010103" pitchFamily="34" charset="77"/>
              <a:cs typeface="Arial" panose="020B0604020202020204" pitchFamily="34" charset="0"/>
            </a:endParaRPr>
          </a:p>
          <a:p>
            <a:pPr marL="0" indent="0">
              <a:buNone/>
            </a:pPr>
            <a:r>
              <a:rPr lang="en-US" sz="2000" dirty="0">
                <a:latin typeface="Abadi MT Condensed Light" panose="020B0306030101010103" pitchFamily="34" charset="77"/>
                <a:cs typeface="Arial" panose="020B0604020202020204" pitchFamily="34" charset="0"/>
              </a:rPr>
              <a:t>In 2015, Singapore authorities stopped some Indonesian men who traveled from the Riau Islands to Singapore via ferry. These men were on a journey to Syria to join ISIS. Also, Singapore's National Maritime Sense-Making Group – through data analytics – detected a possible ISIS supporter on board a tanker. </a:t>
            </a:r>
          </a:p>
          <a:p>
            <a:pPr marL="0" indent="0">
              <a:buNone/>
            </a:pPr>
            <a:endParaRPr lang="en-US" sz="2000" dirty="0">
              <a:latin typeface="Abadi MT Condensed Light" panose="020B0306030101010103" pitchFamily="34" charset="77"/>
              <a:cs typeface="Arial" panose="020B0604020202020204" pitchFamily="34" charset="0"/>
            </a:endParaRPr>
          </a:p>
          <a:p>
            <a:pPr marL="0" indent="0">
              <a:buNone/>
            </a:pPr>
            <a:r>
              <a:rPr lang="en-US" sz="2000" dirty="0">
                <a:latin typeface="Abadi MT Condensed Light" panose="020B0306030101010103" pitchFamily="34" charset="77"/>
                <a:cs typeface="Arial" panose="020B0604020202020204" pitchFamily="34" charset="0"/>
              </a:rPr>
              <a:t>In 2017, Indonesian authorities stopped an ISIS-linked terrorist cell in the Riau Islands. This cell had planned to launch a rocket attack on Singapore, possibly from a boat near the coastline. </a:t>
            </a:r>
          </a:p>
          <a:p>
            <a:pPr marL="0" indent="0">
              <a:buNone/>
            </a:pPr>
            <a:endParaRPr lang="en-US" sz="2000" dirty="0">
              <a:latin typeface="Abadi MT Condensed Light" panose="020B0306030101010103" pitchFamily="34" charset="77"/>
              <a:cs typeface="Arial" panose="020B0604020202020204" pitchFamily="34" charset="0"/>
            </a:endParaRPr>
          </a:p>
          <a:p>
            <a:pPr marL="0" indent="0">
              <a:buNone/>
            </a:pPr>
            <a:r>
              <a:rPr lang="en-US" sz="2000" dirty="0">
                <a:latin typeface="Abadi MT Condensed Light" panose="020B0306030101010103" pitchFamily="34" charset="77"/>
                <a:cs typeface="Arial" panose="020B0604020202020204" pitchFamily="34" charset="0"/>
              </a:rPr>
              <a:t>The Straits of Malacca and Singapore have seen more piracy incidents – robbery and theft against ships. </a:t>
            </a:r>
          </a:p>
        </p:txBody>
      </p:sp>
      <p:pic>
        <p:nvPicPr>
          <p:cNvPr id="8" name="Picture 7">
            <a:extLst>
              <a:ext uri="{FF2B5EF4-FFF2-40B4-BE49-F238E27FC236}">
                <a16:creationId xmlns:a16="http://schemas.microsoft.com/office/drawing/2014/main" id="{FB968542-6187-7D42-9EA8-97BB70A5443E}"/>
              </a:ext>
            </a:extLst>
          </p:cNvPr>
          <p:cNvPicPr>
            <a:picLocks noChangeAspect="1"/>
          </p:cNvPicPr>
          <p:nvPr/>
        </p:nvPicPr>
        <p:blipFill rotWithShape="1">
          <a:blip r:embed="rId2"/>
          <a:srcRect l="3479"/>
          <a:stretch/>
        </p:blipFill>
        <p:spPr>
          <a:xfrm>
            <a:off x="7333128" y="1782924"/>
            <a:ext cx="4610705" cy="4607070"/>
          </a:xfrm>
          <a:prstGeom prst="rect">
            <a:avLst/>
          </a:prstGeom>
        </p:spPr>
      </p:pic>
    </p:spTree>
    <p:extLst>
      <p:ext uri="{BB962C8B-B14F-4D97-AF65-F5344CB8AC3E}">
        <p14:creationId xmlns:p14="http://schemas.microsoft.com/office/powerpoint/2010/main" val="144701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448056" y="204625"/>
            <a:ext cx="9573274" cy="1243584"/>
          </a:xfrm>
        </p:spPr>
        <p:txBody>
          <a:bodyPr>
            <a:normAutofit/>
          </a:bodyPr>
          <a:lstStyle/>
          <a:p>
            <a:r>
              <a:rPr lang="en-US" sz="3600" b="1" dirty="0">
                <a:latin typeface="Abadi MT Condensed Light" panose="020B0306030101010103" pitchFamily="34" charset="77"/>
              </a:rPr>
              <a:t>The growing terrorist threat in Southeast Asia</a:t>
            </a:r>
            <a:r>
              <a:rPr lang="en-US" sz="3600" dirty="0">
                <a:latin typeface="Abadi MT Condensed Light" panose="020B0306030101010103" pitchFamily="34" charset="77"/>
              </a:rPr>
              <a:t> </a:t>
            </a:r>
          </a:p>
        </p:txBody>
      </p:sp>
      <p:sp>
        <p:nvSpPr>
          <p:cNvPr id="33" name="Rectangle 3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5" name="Rectangle 3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203818" y="1652833"/>
            <a:ext cx="7259663" cy="4834463"/>
          </a:xfrm>
        </p:spPr>
        <p:txBody>
          <a:bodyPr>
            <a:noAutofit/>
          </a:bodyPr>
          <a:lstStyle/>
          <a:p>
            <a:pPr marL="0" indent="0">
              <a:buNone/>
            </a:pPr>
            <a:r>
              <a:rPr lang="en-US" dirty="0"/>
              <a:t>The threat from IS-inspired and IS-linked terrorism in Southeast Asia is expected to remain high in the medium- and long-term, as more IS fighters flee the Middle East and consolidate themselves with existing networks. </a:t>
            </a:r>
          </a:p>
          <a:p>
            <a:pPr marL="0" indent="0">
              <a:buNone/>
            </a:pPr>
            <a:endParaRPr lang="en-US" dirty="0"/>
          </a:p>
          <a:p>
            <a:pPr marL="0" indent="0">
              <a:buNone/>
            </a:pPr>
            <a:r>
              <a:rPr lang="en-US" dirty="0"/>
              <a:t>In addition, the interest of IS in expanding their presence in the region is certain to embolden local militants, leading to increasing levels of radicalization. </a:t>
            </a:r>
          </a:p>
        </p:txBody>
      </p:sp>
      <p:pic>
        <p:nvPicPr>
          <p:cNvPr id="6" name="Picture 5">
            <a:extLst>
              <a:ext uri="{FF2B5EF4-FFF2-40B4-BE49-F238E27FC236}">
                <a16:creationId xmlns:a16="http://schemas.microsoft.com/office/drawing/2014/main" id="{E5F5698E-0D14-964D-87D6-71763EA6CA41}"/>
              </a:ext>
            </a:extLst>
          </p:cNvPr>
          <p:cNvPicPr>
            <a:picLocks noChangeAspect="1"/>
          </p:cNvPicPr>
          <p:nvPr/>
        </p:nvPicPr>
        <p:blipFill>
          <a:blip r:embed="rId2"/>
          <a:stretch>
            <a:fillRect/>
          </a:stretch>
        </p:blipFill>
        <p:spPr>
          <a:xfrm>
            <a:off x="7667299" y="1920103"/>
            <a:ext cx="4524700" cy="4143689"/>
          </a:xfrm>
          <a:prstGeom prst="rect">
            <a:avLst/>
          </a:prstGeom>
        </p:spPr>
      </p:pic>
    </p:spTree>
    <p:extLst>
      <p:ext uri="{BB962C8B-B14F-4D97-AF65-F5344CB8AC3E}">
        <p14:creationId xmlns:p14="http://schemas.microsoft.com/office/powerpoint/2010/main" val="192135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7E2D-3982-D94A-A110-2FAEBF9FCF7F}"/>
              </a:ext>
            </a:extLst>
          </p:cNvPr>
          <p:cNvSpPr>
            <a:spLocks noGrp="1"/>
          </p:cNvSpPr>
          <p:nvPr>
            <p:ph type="title"/>
          </p:nvPr>
        </p:nvSpPr>
        <p:spPr>
          <a:xfrm>
            <a:off x="448056" y="204625"/>
            <a:ext cx="9573274" cy="1243584"/>
          </a:xfrm>
        </p:spPr>
        <p:txBody>
          <a:bodyPr>
            <a:normAutofit/>
          </a:bodyPr>
          <a:lstStyle/>
          <a:p>
            <a:r>
              <a:rPr lang="en-US" sz="3600" b="1" dirty="0">
                <a:latin typeface="Abadi MT Condensed Light" panose="020B0306030101010103" pitchFamily="34" charset="77"/>
              </a:rPr>
              <a:t>The growing terrorist threat in Southeast Asia</a:t>
            </a:r>
            <a:r>
              <a:rPr lang="en-US" sz="3600" dirty="0">
                <a:latin typeface="Abadi MT Condensed Light" panose="020B0306030101010103" pitchFamily="34" charset="77"/>
              </a:rPr>
              <a:t> </a:t>
            </a:r>
          </a:p>
        </p:txBody>
      </p:sp>
      <p:sp>
        <p:nvSpPr>
          <p:cNvPr id="3" name="Content Placeholder 2">
            <a:extLst>
              <a:ext uri="{FF2B5EF4-FFF2-40B4-BE49-F238E27FC236}">
                <a16:creationId xmlns:a16="http://schemas.microsoft.com/office/drawing/2014/main" id="{E1B17297-72B1-3B4B-B0AB-60AFF24D117E}"/>
              </a:ext>
            </a:extLst>
          </p:cNvPr>
          <p:cNvSpPr>
            <a:spLocks noGrp="1"/>
          </p:cNvSpPr>
          <p:nvPr>
            <p:ph idx="1"/>
          </p:nvPr>
        </p:nvSpPr>
        <p:spPr>
          <a:xfrm>
            <a:off x="203818" y="1618735"/>
            <a:ext cx="7024885" cy="3993364"/>
          </a:xfrm>
        </p:spPr>
        <p:txBody>
          <a:bodyPr>
            <a:noAutofit/>
          </a:bodyPr>
          <a:lstStyle/>
          <a:p>
            <a:pPr marL="0" indent="0">
              <a:buNone/>
            </a:pPr>
            <a:r>
              <a:rPr lang="en-US" dirty="0"/>
              <a:t>These developments will make it harder for domestic security agencies to monitor the activities and movements of radicals, given their limited capabilities and resources. </a:t>
            </a:r>
          </a:p>
          <a:p>
            <a:pPr marL="0" indent="0">
              <a:buNone/>
            </a:pPr>
            <a:r>
              <a:rPr lang="en-US" dirty="0"/>
              <a:t>Thus, further terror attacks remain likely in the region as IS-linked groups continue to pose a significant security challenge.</a:t>
            </a:r>
            <a:endParaRPr lang="en-US" sz="2200" dirty="0"/>
          </a:p>
        </p:txBody>
      </p:sp>
      <p:pic>
        <p:nvPicPr>
          <p:cNvPr id="6" name="Picture 5">
            <a:extLst>
              <a:ext uri="{FF2B5EF4-FFF2-40B4-BE49-F238E27FC236}">
                <a16:creationId xmlns:a16="http://schemas.microsoft.com/office/drawing/2014/main" id="{E5F5698E-0D14-964D-87D6-71763EA6CA41}"/>
              </a:ext>
            </a:extLst>
          </p:cNvPr>
          <p:cNvPicPr>
            <a:picLocks noChangeAspect="1"/>
          </p:cNvPicPr>
          <p:nvPr/>
        </p:nvPicPr>
        <p:blipFill>
          <a:blip r:embed="rId2"/>
          <a:stretch>
            <a:fillRect/>
          </a:stretch>
        </p:blipFill>
        <p:spPr>
          <a:xfrm>
            <a:off x="7228703" y="1735256"/>
            <a:ext cx="4963295" cy="4328536"/>
          </a:xfrm>
          <a:prstGeom prst="rect">
            <a:avLst/>
          </a:prstGeom>
        </p:spPr>
      </p:pic>
    </p:spTree>
    <p:extLst>
      <p:ext uri="{BB962C8B-B14F-4D97-AF65-F5344CB8AC3E}">
        <p14:creationId xmlns:p14="http://schemas.microsoft.com/office/powerpoint/2010/main" val="58218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640079" y="431990"/>
            <a:ext cx="7379456" cy="1281807"/>
          </a:xfrm>
        </p:spPr>
        <p:txBody>
          <a:bodyPr anchor="b">
            <a:normAutofit/>
          </a:bodyPr>
          <a:lstStyle/>
          <a:p>
            <a:r>
              <a:rPr lang="en-US" sz="5400" b="1" dirty="0">
                <a:latin typeface="Abadi MT Condensed Light" panose="020B0306030101010103" pitchFamily="34" charset="77"/>
                <a:cs typeface="Arial" panose="020B0604020202020204" pitchFamily="34" charset="0"/>
              </a:rPr>
              <a:t>Security in the Southeast Asia </a:t>
            </a:r>
            <a:endParaRPr lang="en-US" sz="5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640080" y="2660146"/>
            <a:ext cx="5797790" cy="4050067"/>
          </a:xfrm>
        </p:spPr>
        <p:txBody>
          <a:bodyPr>
            <a:normAutofit/>
          </a:bodyPr>
          <a:lstStyle/>
          <a:p>
            <a:pPr marL="0" indent="0">
              <a:buNone/>
            </a:pPr>
            <a:r>
              <a:rPr lang="en-US" dirty="0"/>
              <a:t>ASEAN as a regional institution is also faced with several non-traditional security threats in the forms of </a:t>
            </a:r>
            <a:r>
              <a:rPr lang="en-US" b="1" dirty="0">
                <a:solidFill>
                  <a:srgbClr val="FF0000"/>
                </a:solidFill>
              </a:rPr>
              <a:t>climate change, cross-border insurgency and international terrorism, illegal movement of people, trafficking</a:t>
            </a:r>
            <a:endParaRPr lang="en-US" sz="1800" dirty="0"/>
          </a:p>
        </p:txBody>
      </p:sp>
      <p:pic>
        <p:nvPicPr>
          <p:cNvPr id="6" name="Picture 5">
            <a:extLst>
              <a:ext uri="{FF2B5EF4-FFF2-40B4-BE49-F238E27FC236}">
                <a16:creationId xmlns:a16="http://schemas.microsoft.com/office/drawing/2014/main" id="{6B75C62E-F00B-9747-9D36-3FAFFE04F11B}"/>
              </a:ext>
            </a:extLst>
          </p:cNvPr>
          <p:cNvPicPr>
            <a:picLocks noChangeAspect="1"/>
          </p:cNvPicPr>
          <p:nvPr/>
        </p:nvPicPr>
        <p:blipFill>
          <a:blip r:embed="rId2"/>
          <a:stretch>
            <a:fillRect/>
          </a:stretch>
        </p:blipFill>
        <p:spPr>
          <a:xfrm>
            <a:off x="6694761" y="2687598"/>
            <a:ext cx="5384998" cy="3856050"/>
          </a:xfrm>
          <a:prstGeom prst="rect">
            <a:avLst/>
          </a:prstGeom>
        </p:spPr>
      </p:pic>
    </p:spTree>
    <p:extLst>
      <p:ext uri="{BB962C8B-B14F-4D97-AF65-F5344CB8AC3E}">
        <p14:creationId xmlns:p14="http://schemas.microsoft.com/office/powerpoint/2010/main" val="143289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46F35-2BFC-004D-81F4-F66E416742C9}"/>
              </a:ext>
            </a:extLst>
          </p:cNvPr>
          <p:cNvSpPr>
            <a:spLocks noGrp="1"/>
          </p:cNvSpPr>
          <p:nvPr>
            <p:ph idx="1"/>
          </p:nvPr>
        </p:nvSpPr>
        <p:spPr>
          <a:xfrm>
            <a:off x="911772" y="1142451"/>
            <a:ext cx="10376338" cy="3124749"/>
          </a:xfrm>
        </p:spPr>
        <p:txBody>
          <a:bodyPr>
            <a:normAutofit/>
          </a:bodyPr>
          <a:lstStyle/>
          <a:p>
            <a:pPr marL="0" indent="0">
              <a:buNone/>
            </a:pPr>
            <a:endParaRPr lang="en-US" sz="2500" dirty="0">
              <a:latin typeface="Abadi MT Condensed Light" panose="020B0306030101010103" pitchFamily="34" charset="77"/>
              <a:cs typeface="Arial" panose="020B0604020202020204" pitchFamily="34" charset="0"/>
            </a:endParaRPr>
          </a:p>
          <a:p>
            <a:pPr marL="0" indent="0">
              <a:buNone/>
            </a:pPr>
            <a:endParaRPr lang="en-US" sz="2500" dirty="0">
              <a:latin typeface="Abadi MT Condensed Light" panose="020B0306030101010103" pitchFamily="34" charset="77"/>
              <a:cs typeface="Arial" panose="020B0604020202020204" pitchFamily="34" charset="0"/>
            </a:endParaRPr>
          </a:p>
          <a:p>
            <a:pPr marL="0" indent="0">
              <a:buNone/>
            </a:pPr>
            <a:endParaRPr lang="en-US" sz="2500" dirty="0">
              <a:latin typeface="Abadi MT Condensed Light" panose="020B0306030101010103" pitchFamily="34" charset="77"/>
              <a:cs typeface="Arial" panose="020B0604020202020204" pitchFamily="34" charset="0"/>
            </a:endParaRPr>
          </a:p>
          <a:p>
            <a:pPr marL="0" indent="0" algn="ctr">
              <a:buNone/>
            </a:pPr>
            <a:r>
              <a:rPr lang="en-US" sz="4000" dirty="0">
                <a:latin typeface="Abadi MT Condensed Light" panose="020B0306030101010103" pitchFamily="34" charset="77"/>
                <a:cs typeface="Arial" panose="020B0604020202020204" pitchFamily="34" charset="0"/>
              </a:rPr>
              <a:t>Thank you for the attention</a:t>
            </a:r>
          </a:p>
          <a:p>
            <a:pPr marL="0" indent="0" algn="ctr">
              <a:buNone/>
            </a:pPr>
            <a:r>
              <a:rPr lang="en-US" sz="4000" dirty="0">
                <a:latin typeface="Abadi MT Condensed Light" panose="020B0306030101010103" pitchFamily="34" charset="77"/>
                <a:cs typeface="Arial" panose="020B0604020202020204" pitchFamily="34" charset="0"/>
              </a:rPr>
              <a:t>Any Question  </a:t>
            </a:r>
          </a:p>
        </p:txBody>
      </p:sp>
    </p:spTree>
    <p:extLst>
      <p:ext uri="{BB962C8B-B14F-4D97-AF65-F5344CB8AC3E}">
        <p14:creationId xmlns:p14="http://schemas.microsoft.com/office/powerpoint/2010/main" val="279579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F19E-7E9E-B648-B228-70B184E2A11C}"/>
              </a:ext>
            </a:extLst>
          </p:cNvPr>
          <p:cNvSpPr>
            <a:spLocks noGrp="1"/>
          </p:cNvSpPr>
          <p:nvPr>
            <p:ph type="ctrTitle"/>
          </p:nvPr>
        </p:nvSpPr>
        <p:spPr>
          <a:xfrm>
            <a:off x="291548" y="274223"/>
            <a:ext cx="9144000" cy="891967"/>
          </a:xfrm>
        </p:spPr>
        <p:txBody>
          <a:bodyPr>
            <a:normAutofit fontScale="90000"/>
          </a:bodyPr>
          <a:lstStyle/>
          <a:p>
            <a:pPr algn="l" defTabSz="914400" rtl="1" eaLnBrk="1" latinLnBrk="0" hangingPunct="1">
              <a:lnSpc>
                <a:spcPct val="90000"/>
              </a:lnSpc>
              <a:spcBef>
                <a:spcPct val="0"/>
              </a:spcBef>
              <a:buNone/>
            </a:pPr>
            <a:r>
              <a:rPr lang="en-US" dirty="0"/>
              <a:t>Resources </a:t>
            </a:r>
          </a:p>
        </p:txBody>
      </p:sp>
      <p:sp>
        <p:nvSpPr>
          <p:cNvPr id="3" name="Subtitle 2">
            <a:extLst>
              <a:ext uri="{FF2B5EF4-FFF2-40B4-BE49-F238E27FC236}">
                <a16:creationId xmlns:a16="http://schemas.microsoft.com/office/drawing/2014/main" id="{4377FCDB-CE36-5347-8B04-7F4751FB3F74}"/>
              </a:ext>
            </a:extLst>
          </p:cNvPr>
          <p:cNvSpPr>
            <a:spLocks noGrp="1"/>
          </p:cNvSpPr>
          <p:nvPr>
            <p:ph type="subTitle" idx="1"/>
          </p:nvPr>
        </p:nvSpPr>
        <p:spPr>
          <a:xfrm>
            <a:off x="291547" y="1166189"/>
            <a:ext cx="11343861" cy="5287619"/>
          </a:xfrm>
        </p:spPr>
        <p:txBody>
          <a:bodyPr/>
          <a:lstStyle/>
          <a:p>
            <a:pPr algn="l"/>
            <a:r>
              <a:rPr lang="en-US" b="1" dirty="0">
                <a:hlinkClick r:id="rId2"/>
              </a:rPr>
              <a:t>https://www.unodc.org/documents/e4j/18-04932_CT_Mod_01_ebook_FINALpdf.pdf</a:t>
            </a:r>
            <a:endParaRPr lang="en-US" b="1" dirty="0"/>
          </a:p>
          <a:p>
            <a:pPr algn="l"/>
            <a:r>
              <a:rPr lang="en-US" b="1" dirty="0">
                <a:hlinkClick r:id="rId3"/>
              </a:rPr>
              <a:t>https://cdn.peaceopstraining.org/theses/jackson.pdf</a:t>
            </a:r>
            <a:r>
              <a:rPr lang="en-US" b="1" dirty="0"/>
              <a:t> </a:t>
            </a:r>
          </a:p>
          <a:p>
            <a:pPr algn="l"/>
            <a:r>
              <a:rPr lang="en-US" b="1" dirty="0">
                <a:hlinkClick r:id="rId4"/>
              </a:rPr>
              <a:t>https://www.britannica.com/topic/terrorism/Types-of-terrorism</a:t>
            </a:r>
            <a:r>
              <a:rPr lang="en-US" b="1" dirty="0"/>
              <a:t> </a:t>
            </a:r>
          </a:p>
          <a:p>
            <a:pPr algn="l"/>
            <a:r>
              <a:rPr lang="en-US" b="1" dirty="0">
                <a:hlinkClick r:id="rId5"/>
              </a:rPr>
              <a:t>https://www.un.org/counterterrorism/</a:t>
            </a:r>
            <a:r>
              <a:rPr lang="en-US" b="1" dirty="0"/>
              <a:t> </a:t>
            </a:r>
          </a:p>
          <a:p>
            <a:pPr algn="l"/>
            <a:r>
              <a:rPr lang="en-US" b="1" dirty="0">
                <a:hlinkClick r:id="rId6"/>
              </a:rPr>
              <a:t>https://en.wikipedia.org/wiki/Southeast_Asia</a:t>
            </a:r>
            <a:r>
              <a:rPr lang="en-US" b="1" dirty="0"/>
              <a:t> </a:t>
            </a:r>
          </a:p>
          <a:p>
            <a:pPr algn="l"/>
            <a:r>
              <a:rPr lang="en-US" b="1" dirty="0">
                <a:hlinkClick r:id="rId7"/>
              </a:rPr>
              <a:t>https://www.swp-berlin.org/publications/products/projekt_papiere/R_land_Southeast_Asian_Security_Challenges_ks.pdf</a:t>
            </a:r>
            <a:r>
              <a:rPr lang="en-US" b="1" dirty="0"/>
              <a:t> </a:t>
            </a:r>
          </a:p>
          <a:p>
            <a:pPr algn="l"/>
            <a:r>
              <a:rPr lang="en-US" b="1" dirty="0">
                <a:hlinkClick r:id="rId8"/>
              </a:rPr>
              <a:t>https://asean.org/</a:t>
            </a:r>
            <a:r>
              <a:rPr lang="en-US" b="1" dirty="0"/>
              <a:t> </a:t>
            </a:r>
          </a:p>
          <a:p>
            <a:pPr algn="l"/>
            <a:r>
              <a:rPr lang="en-US" b="1" dirty="0">
                <a:hlinkClick r:id="rId9"/>
              </a:rPr>
              <a:t>https://theaseanpost.com/article/combatting-terrorism-amid-pandemic</a:t>
            </a:r>
            <a:r>
              <a:rPr lang="en-US" b="1" dirty="0"/>
              <a:t> </a:t>
            </a:r>
          </a:p>
          <a:p>
            <a:pPr algn="l"/>
            <a:r>
              <a:rPr lang="en-US" b="1" dirty="0">
                <a:hlinkClick r:id="rId10"/>
              </a:rPr>
              <a:t>https://www.reuters.com/article/us-asean-singapore-defence-idUSKBN1FQ1NJ</a:t>
            </a:r>
            <a:r>
              <a:rPr lang="en-US" b="1" dirty="0"/>
              <a:t> </a:t>
            </a:r>
          </a:p>
          <a:p>
            <a:pPr algn="l"/>
            <a:endParaRPr lang="en-US" b="1" dirty="0"/>
          </a:p>
          <a:p>
            <a:endParaRPr lang="en-US" b="1" dirty="0"/>
          </a:p>
        </p:txBody>
      </p:sp>
    </p:spTree>
    <p:extLst>
      <p:ext uri="{BB962C8B-B14F-4D97-AF65-F5344CB8AC3E}">
        <p14:creationId xmlns:p14="http://schemas.microsoft.com/office/powerpoint/2010/main" val="419548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3" name="Rectangle 12">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C8E966E-6D51-6141-950D-C3DB396C6AE6}"/>
              </a:ext>
            </a:extLst>
          </p:cNvPr>
          <p:cNvSpPr>
            <a:spLocks noGrp="1"/>
          </p:cNvSpPr>
          <p:nvPr>
            <p:ph type="title"/>
          </p:nvPr>
        </p:nvSpPr>
        <p:spPr>
          <a:xfrm>
            <a:off x="322187" y="309377"/>
            <a:ext cx="10905066" cy="1135737"/>
          </a:xfrm>
        </p:spPr>
        <p:txBody>
          <a:bodyPr>
            <a:normAutofit/>
          </a:bodyPr>
          <a:lstStyle/>
          <a:p>
            <a:pPr>
              <a:spcBef>
                <a:spcPts val="1000"/>
              </a:spcBef>
            </a:pPr>
            <a:r>
              <a:rPr lang="en-US" b="1" dirty="0">
                <a:latin typeface="Abadi MT Condensed Light" panose="020B0306030101010103" pitchFamily="34" charset="77"/>
                <a:ea typeface="+mn-ea"/>
                <a:cs typeface="Arial" panose="020B0604020202020204" pitchFamily="34" charset="0"/>
              </a:rPr>
              <a:t>TERRORISM</a:t>
            </a:r>
            <a:r>
              <a:rPr lang="en-US" sz="3600" b="1" dirty="0">
                <a:latin typeface="Abadi MT Condensed Light" panose="020B0306030101010103" pitchFamily="34" charset="77"/>
                <a:ea typeface="+mn-ea"/>
                <a:cs typeface="Arial" panose="020B0604020202020204" pitchFamily="34" charset="0"/>
              </a:rPr>
              <a:t>  </a:t>
            </a:r>
          </a:p>
        </p:txBody>
      </p:sp>
      <p:sp>
        <p:nvSpPr>
          <p:cNvPr id="3" name="Content Placeholder 2">
            <a:extLst>
              <a:ext uri="{FF2B5EF4-FFF2-40B4-BE49-F238E27FC236}">
                <a16:creationId xmlns:a16="http://schemas.microsoft.com/office/drawing/2014/main" id="{939EA4B1-5174-CA44-8BB4-59FE97D342C3}"/>
              </a:ext>
            </a:extLst>
          </p:cNvPr>
          <p:cNvSpPr>
            <a:spLocks noGrp="1"/>
          </p:cNvSpPr>
          <p:nvPr>
            <p:ph idx="1"/>
          </p:nvPr>
        </p:nvSpPr>
        <p:spPr>
          <a:xfrm>
            <a:off x="275333" y="1259760"/>
            <a:ext cx="11589317" cy="5462315"/>
          </a:xfrm>
        </p:spPr>
        <p:txBody>
          <a:bodyPr>
            <a:noAutofit/>
          </a:bodyPr>
          <a:lstStyle/>
          <a:p>
            <a:pPr marL="0" indent="0">
              <a:buNone/>
            </a:pPr>
            <a:r>
              <a:rPr lang="en-US" sz="4000" dirty="0">
                <a:latin typeface="Abadi MT Condensed Light" panose="020B0306030101010103" pitchFamily="34" charset="77"/>
                <a:cs typeface="Arial" panose="020B0604020202020204" pitchFamily="34" charset="0"/>
              </a:rPr>
              <a:t>Terrorism has evolved from its historic origins from the French Revolution into a form of specialized crime today. </a:t>
            </a:r>
          </a:p>
          <a:p>
            <a:pPr marL="0" indent="0">
              <a:buNone/>
            </a:pPr>
            <a:endParaRPr lang="en-US" sz="4000" dirty="0">
              <a:latin typeface="Abadi MT Condensed Light" panose="020B0306030101010103" pitchFamily="34" charset="77"/>
              <a:cs typeface="Arial" panose="020B0604020202020204" pitchFamily="34" charset="0"/>
            </a:endParaRPr>
          </a:p>
          <a:p>
            <a:pPr marL="0" indent="0">
              <a:buNone/>
            </a:pPr>
            <a:r>
              <a:rPr lang="en-US" sz="4000" dirty="0">
                <a:latin typeface="Abadi MT Condensed Light" panose="020B0306030101010103" pitchFamily="34" charset="77"/>
                <a:cs typeface="Arial" panose="020B0604020202020204" pitchFamily="34" charset="0"/>
              </a:rPr>
              <a:t>Terrorism, however, is neither compelled by passion or need; </a:t>
            </a:r>
          </a:p>
          <a:p>
            <a:pPr marL="0" indent="0">
              <a:buNone/>
            </a:pPr>
            <a:r>
              <a:rPr lang="en-US" sz="4000" dirty="0">
                <a:latin typeface="Abadi MT Condensed Light" panose="020B0306030101010103" pitchFamily="34" charset="77"/>
                <a:cs typeface="Arial" panose="020B0604020202020204" pitchFamily="34" charset="0"/>
              </a:rPr>
              <a:t>it is sometimes defended for political reasons and is sometimes supported by governments. </a:t>
            </a:r>
          </a:p>
          <a:p>
            <a:pPr marL="0" indent="0">
              <a:buNone/>
            </a:pPr>
            <a:r>
              <a:rPr lang="en-US" sz="4000" dirty="0">
                <a:latin typeface="Abadi MT Condensed Light" panose="020B0306030101010103" pitchFamily="34" charset="77"/>
                <a:cs typeface="Arial" panose="020B0604020202020204" pitchFamily="34" charset="0"/>
              </a:rPr>
              <a:t>Its motivations and underpinnings are egotism, intolerance, lack of dialogue and inhumanity, greed, and unaccountability</a:t>
            </a:r>
            <a:r>
              <a:rPr lang="en-US" sz="4000" baseline="30000" dirty="0">
                <a:latin typeface="Abadi MT Condensed Light" panose="020B0306030101010103" pitchFamily="34" charset="77"/>
                <a:cs typeface="Arial" panose="020B0604020202020204" pitchFamily="34" charset="0"/>
              </a:rPr>
              <a:t>1</a:t>
            </a:r>
            <a:r>
              <a:rPr lang="en-US" sz="4000" dirty="0">
                <a:latin typeface="Abadi MT Condensed Light" panose="020B0306030101010103" pitchFamily="34" charset="77"/>
                <a:cs typeface="Arial" panose="020B0604020202020204" pitchFamily="34" charset="0"/>
              </a:rPr>
              <a:t>. </a:t>
            </a:r>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278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966E-6D51-6141-950D-C3DB396C6AE6}"/>
              </a:ext>
            </a:extLst>
          </p:cNvPr>
          <p:cNvSpPr>
            <a:spLocks noGrp="1"/>
          </p:cNvSpPr>
          <p:nvPr>
            <p:ph type="title"/>
          </p:nvPr>
        </p:nvSpPr>
        <p:spPr>
          <a:xfrm>
            <a:off x="322187" y="309377"/>
            <a:ext cx="10905066" cy="1135737"/>
          </a:xfrm>
        </p:spPr>
        <p:txBody>
          <a:bodyPr>
            <a:normAutofit/>
          </a:bodyPr>
          <a:lstStyle/>
          <a:p>
            <a:pPr>
              <a:spcBef>
                <a:spcPts val="1000"/>
              </a:spcBef>
            </a:pPr>
            <a:r>
              <a:rPr lang="en-US" sz="3600" b="1" dirty="0">
                <a:latin typeface="Abadi MT Condensed Light" panose="020B0306030101010103" pitchFamily="34" charset="77"/>
                <a:ea typeface="+mn-ea"/>
                <a:cs typeface="Arial" panose="020B0604020202020204" pitchFamily="34" charset="0"/>
              </a:rPr>
              <a:t>TERRORISM  (Continue) </a:t>
            </a:r>
          </a:p>
        </p:txBody>
      </p:sp>
      <p:sp>
        <p:nvSpPr>
          <p:cNvPr id="3" name="Content Placeholder 2">
            <a:extLst>
              <a:ext uri="{FF2B5EF4-FFF2-40B4-BE49-F238E27FC236}">
                <a16:creationId xmlns:a16="http://schemas.microsoft.com/office/drawing/2014/main" id="{939EA4B1-5174-CA44-8BB4-59FE97D342C3}"/>
              </a:ext>
            </a:extLst>
          </p:cNvPr>
          <p:cNvSpPr>
            <a:spLocks noGrp="1"/>
          </p:cNvSpPr>
          <p:nvPr>
            <p:ph idx="1"/>
          </p:nvPr>
        </p:nvSpPr>
        <p:spPr>
          <a:xfrm>
            <a:off x="275334" y="1175680"/>
            <a:ext cx="11809574" cy="5462315"/>
          </a:xfrm>
        </p:spPr>
        <p:txBody>
          <a:bodyPr>
            <a:noAutofit/>
          </a:bodyPr>
          <a:lstStyle/>
          <a:p>
            <a:pPr marL="0" indent="0">
              <a:buNone/>
            </a:pPr>
            <a:r>
              <a:rPr lang="en-US" sz="3200" dirty="0">
                <a:latin typeface="Abadi MT Condensed Light" panose="020B0306030101010103" pitchFamily="34" charset="77"/>
                <a:cs typeface="Arial" panose="020B0604020202020204" pitchFamily="34" charset="0"/>
              </a:rPr>
              <a:t>Common roots of terrorism: </a:t>
            </a:r>
          </a:p>
          <a:p>
            <a:pPr marL="0" indent="0">
              <a:buNone/>
            </a:pPr>
            <a:r>
              <a:rPr lang="en-US" sz="3200" b="1" dirty="0">
                <a:latin typeface="Abadi MT Condensed Light" panose="020B0306030101010103" pitchFamily="34" charset="77"/>
                <a:cs typeface="Arial" panose="020B0604020202020204" pitchFamily="34" charset="0"/>
              </a:rPr>
              <a:t>Civilizations or culture clashes, globalization, religion, conflicts, but depends on regional conflicts</a:t>
            </a:r>
            <a:r>
              <a:rPr lang="en-US" sz="3200" dirty="0">
                <a:latin typeface="Abadi MT Condensed Light" panose="020B0306030101010103" pitchFamily="34" charset="77"/>
                <a:cs typeface="Arial" panose="020B0604020202020204" pitchFamily="34" charset="0"/>
              </a:rPr>
              <a:t>, such as:</a:t>
            </a:r>
          </a:p>
          <a:p>
            <a:r>
              <a:rPr lang="en-US" sz="3200" dirty="0">
                <a:latin typeface="Abadi MT Condensed Light" panose="020B0306030101010103" pitchFamily="34" charset="77"/>
                <a:cs typeface="Arial" panose="020B0604020202020204" pitchFamily="34" charset="0"/>
              </a:rPr>
              <a:t>Israeli with Palestinian</a:t>
            </a:r>
          </a:p>
          <a:p>
            <a:r>
              <a:rPr lang="en-US" sz="3200" dirty="0">
                <a:latin typeface="Abadi MT Condensed Light" panose="020B0306030101010103" pitchFamily="34" charset="77"/>
                <a:cs typeface="Arial" panose="020B0604020202020204" pitchFamily="34" charset="0"/>
              </a:rPr>
              <a:t>Kashmir issue between Pakistan and India</a:t>
            </a:r>
          </a:p>
          <a:p>
            <a:r>
              <a:rPr lang="en-US" sz="3200" dirty="0">
                <a:latin typeface="Abadi MT Condensed Light" panose="020B0306030101010103" pitchFamily="34" charset="77"/>
                <a:cs typeface="Arial" panose="020B0604020202020204" pitchFamily="34" charset="0"/>
              </a:rPr>
              <a:t>The conflict in Iraq, Suria and other surrounding area </a:t>
            </a:r>
          </a:p>
          <a:p>
            <a:r>
              <a:rPr lang="en-US" sz="3200" dirty="0">
                <a:latin typeface="Abadi MT Condensed Light" panose="020B0306030101010103" pitchFamily="34" charset="77"/>
                <a:cs typeface="Arial" panose="020B0604020202020204" pitchFamily="34" charset="0"/>
              </a:rPr>
              <a:t>Terrorism in Afghanistan began after the invasion of Russia. </a:t>
            </a:r>
          </a:p>
          <a:p>
            <a:pPr marL="0" indent="0">
              <a:buNone/>
            </a:pPr>
            <a:r>
              <a:rPr lang="en-US" sz="3200" dirty="0">
                <a:latin typeface="Abadi MT Condensed Light" panose="020B0306030101010103" pitchFamily="34" charset="77"/>
                <a:cs typeface="Arial" panose="020B0604020202020204" pitchFamily="34" charset="0"/>
              </a:rPr>
              <a:t>More personal or individual-based reasons for terrorism are:</a:t>
            </a:r>
          </a:p>
          <a:p>
            <a:pPr marL="0" indent="0">
              <a:buNone/>
            </a:pPr>
            <a:r>
              <a:rPr lang="en-US" sz="3200" b="1" dirty="0">
                <a:latin typeface="Abadi MT Condensed Light" panose="020B0306030101010103" pitchFamily="34" charset="77"/>
                <a:cs typeface="Arial" panose="020B0604020202020204" pitchFamily="34" charset="0"/>
              </a:rPr>
              <a:t>Frustration, deprivation, negative identity, narcissistic rage, and/or moral disengagement</a:t>
            </a:r>
            <a:r>
              <a:rPr lang="en-US" sz="3200" dirty="0">
                <a:latin typeface="Abadi MT Condensed Light" panose="020B0306030101010103" pitchFamily="34" charset="77"/>
                <a:cs typeface="Arial" panose="020B0604020202020204" pitchFamily="34" charset="0"/>
              </a:rPr>
              <a:t>.</a:t>
            </a:r>
            <a:r>
              <a:rPr lang="en-US" sz="3200" b="1" dirty="0">
                <a:latin typeface="Abadi MT Condensed Light" panose="020B0306030101010103" pitchFamily="34" charset="77"/>
                <a:cs typeface="Arial" panose="020B0604020202020204" pitchFamily="34" charset="0"/>
              </a:rPr>
              <a:t> </a:t>
            </a:r>
            <a:endParaRPr lang="en-US" sz="3200" dirty="0">
              <a:latin typeface="Abadi MT Condensed Light" panose="020B0306030101010103" pitchFamily="34" charset="77"/>
              <a:cs typeface="Arial" panose="020B0604020202020204" pitchFamily="34" charset="0"/>
            </a:endParaRPr>
          </a:p>
        </p:txBody>
      </p:sp>
    </p:spTree>
    <p:extLst>
      <p:ext uri="{BB962C8B-B14F-4D97-AF65-F5344CB8AC3E}">
        <p14:creationId xmlns:p14="http://schemas.microsoft.com/office/powerpoint/2010/main" val="309647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966E-6D51-6141-950D-C3DB396C6AE6}"/>
              </a:ext>
            </a:extLst>
          </p:cNvPr>
          <p:cNvSpPr>
            <a:spLocks noGrp="1"/>
          </p:cNvSpPr>
          <p:nvPr>
            <p:ph type="title"/>
          </p:nvPr>
        </p:nvSpPr>
        <p:spPr>
          <a:xfrm>
            <a:off x="643467" y="321734"/>
            <a:ext cx="10905066" cy="1135737"/>
          </a:xfrm>
        </p:spPr>
        <p:txBody>
          <a:bodyPr>
            <a:normAutofit/>
          </a:bodyPr>
          <a:lstStyle/>
          <a:p>
            <a:pPr>
              <a:spcBef>
                <a:spcPts val="1000"/>
              </a:spcBef>
            </a:pPr>
            <a:r>
              <a:rPr lang="en-US" sz="3600" b="1" dirty="0">
                <a:latin typeface="Abadi MT Condensed Light" panose="020B0306030101010103" pitchFamily="34" charset="77"/>
                <a:ea typeface="+mn-ea"/>
                <a:cs typeface="Arial" panose="020B0604020202020204" pitchFamily="34" charset="0"/>
              </a:rPr>
              <a:t>TERRORISM (Continue)   </a:t>
            </a:r>
          </a:p>
        </p:txBody>
      </p:sp>
      <p:sp>
        <p:nvSpPr>
          <p:cNvPr id="3" name="Content Placeholder 2">
            <a:extLst>
              <a:ext uri="{FF2B5EF4-FFF2-40B4-BE49-F238E27FC236}">
                <a16:creationId xmlns:a16="http://schemas.microsoft.com/office/drawing/2014/main" id="{939EA4B1-5174-CA44-8BB4-59FE97D342C3}"/>
              </a:ext>
            </a:extLst>
          </p:cNvPr>
          <p:cNvSpPr>
            <a:spLocks noGrp="1"/>
          </p:cNvSpPr>
          <p:nvPr>
            <p:ph idx="1"/>
          </p:nvPr>
        </p:nvSpPr>
        <p:spPr>
          <a:xfrm>
            <a:off x="643468" y="1189852"/>
            <a:ext cx="8899925" cy="5445726"/>
          </a:xfrm>
        </p:spPr>
        <p:txBody>
          <a:bodyPr>
            <a:noAutofit/>
          </a:bodyPr>
          <a:lstStyle/>
          <a:p>
            <a:pPr marL="0" indent="0">
              <a:buNone/>
            </a:pPr>
            <a:r>
              <a:rPr lang="en-US" sz="2400" dirty="0">
                <a:latin typeface="Abadi MT Condensed Light" panose="020B0306030101010103" pitchFamily="34" charset="77"/>
                <a:cs typeface="Arial" panose="020B0604020202020204" pitchFamily="34" charset="0"/>
              </a:rPr>
              <a:t>Five Types of Terrorism Identified in the Glob. </a:t>
            </a:r>
          </a:p>
          <a:p>
            <a:pPr marL="0" indent="0">
              <a:buNone/>
            </a:pPr>
            <a:r>
              <a:rPr lang="en-US" sz="2400" b="1" dirty="0">
                <a:solidFill>
                  <a:srgbClr val="FF0000"/>
                </a:solidFill>
                <a:latin typeface="Abadi MT Condensed Light" panose="020B0306030101010103" pitchFamily="34" charset="77"/>
                <a:cs typeface="Arial" panose="020B0604020202020204" pitchFamily="34" charset="0"/>
              </a:rPr>
              <a:t>State-Sponsored terrorism, </a:t>
            </a:r>
            <a:r>
              <a:rPr lang="en-US" sz="2400" dirty="0">
                <a:latin typeface="Abadi MT Condensed Light" panose="020B0306030101010103" pitchFamily="34" charset="77"/>
                <a:cs typeface="Arial" panose="020B0604020202020204" pitchFamily="34" charset="0"/>
              </a:rPr>
              <a:t>which consists of terrorist acts </a:t>
            </a:r>
          </a:p>
          <a:p>
            <a:pPr marL="0" indent="0">
              <a:buNone/>
            </a:pPr>
            <a:r>
              <a:rPr lang="en-US" sz="2400" dirty="0">
                <a:latin typeface="Abadi MT Condensed Light" panose="020B0306030101010103" pitchFamily="34" charset="77"/>
                <a:cs typeface="Arial" panose="020B0604020202020204" pitchFamily="34" charset="0"/>
              </a:rPr>
              <a:t>on a state or government by a state or government.</a:t>
            </a:r>
          </a:p>
          <a:p>
            <a:pPr marL="0" indent="0">
              <a:buNone/>
            </a:pPr>
            <a:r>
              <a:rPr lang="en-US" sz="2400" b="1" dirty="0">
                <a:solidFill>
                  <a:srgbClr val="FF0000"/>
                </a:solidFill>
                <a:latin typeface="Abadi MT Condensed Light" panose="020B0306030101010103" pitchFamily="34" charset="77"/>
                <a:cs typeface="Arial" panose="020B0604020202020204" pitchFamily="34" charset="0"/>
              </a:rPr>
              <a:t>Dissent terrorism, </a:t>
            </a:r>
            <a:r>
              <a:rPr lang="en-US" sz="2400" dirty="0">
                <a:latin typeface="Abadi MT Condensed Light" panose="020B0306030101010103" pitchFamily="34" charset="77"/>
                <a:cs typeface="Arial" panose="020B0604020202020204" pitchFamily="34" charset="0"/>
              </a:rPr>
              <a:t>which are terrorist groups which have </a:t>
            </a:r>
          </a:p>
          <a:p>
            <a:pPr marL="0" indent="0">
              <a:buNone/>
            </a:pPr>
            <a:r>
              <a:rPr lang="en-US" sz="2400" dirty="0">
                <a:latin typeface="Abadi MT Condensed Light" panose="020B0306030101010103" pitchFamily="34" charset="77"/>
                <a:cs typeface="Arial" panose="020B0604020202020204" pitchFamily="34" charset="0"/>
              </a:rPr>
              <a:t>rebelled against their government.</a:t>
            </a:r>
          </a:p>
          <a:p>
            <a:pPr marL="0" indent="0">
              <a:buNone/>
            </a:pPr>
            <a:r>
              <a:rPr lang="en-US" sz="2400" b="1" dirty="0">
                <a:solidFill>
                  <a:srgbClr val="FF0000"/>
                </a:solidFill>
                <a:latin typeface="Abadi MT Condensed Light" panose="020B0306030101010103" pitchFamily="34" charset="77"/>
                <a:cs typeface="Arial" panose="020B0604020202020204" pitchFamily="34" charset="0"/>
              </a:rPr>
              <a:t>Terrorists and the Left and Right, </a:t>
            </a:r>
            <a:r>
              <a:rPr lang="en-US" sz="2400" dirty="0">
                <a:latin typeface="Abadi MT Condensed Light" panose="020B0306030101010103" pitchFamily="34" charset="77"/>
                <a:cs typeface="Arial" panose="020B0604020202020204" pitchFamily="34" charset="0"/>
              </a:rPr>
              <a:t>which are groups rooted in political ideology.</a:t>
            </a:r>
          </a:p>
          <a:p>
            <a:pPr marL="0" indent="0">
              <a:buNone/>
            </a:pPr>
            <a:r>
              <a:rPr lang="en-US" sz="2400" b="1" dirty="0">
                <a:solidFill>
                  <a:srgbClr val="FF0000"/>
                </a:solidFill>
                <a:latin typeface="Abadi MT Condensed Light" panose="020B0306030101010103" pitchFamily="34" charset="77"/>
                <a:cs typeface="Arial" panose="020B0604020202020204" pitchFamily="34" charset="0"/>
              </a:rPr>
              <a:t>Religious terrorism, </a:t>
            </a:r>
            <a:r>
              <a:rPr lang="en-US" sz="2400" dirty="0">
                <a:latin typeface="Abadi MT Condensed Light" panose="020B0306030101010103" pitchFamily="34" charset="77"/>
                <a:cs typeface="Arial" panose="020B0604020202020204" pitchFamily="34" charset="0"/>
              </a:rPr>
              <a:t>are terrorist groups which are extremely religiously motivated and</a:t>
            </a:r>
          </a:p>
          <a:p>
            <a:pPr marL="0" indent="0">
              <a:buNone/>
            </a:pPr>
            <a:r>
              <a:rPr lang="en-US" sz="2400" b="1" dirty="0">
                <a:solidFill>
                  <a:srgbClr val="FF0000"/>
                </a:solidFill>
                <a:latin typeface="Abadi MT Condensed Light" panose="020B0306030101010103" pitchFamily="34" charset="77"/>
                <a:cs typeface="Arial" panose="020B0604020202020204" pitchFamily="34" charset="0"/>
              </a:rPr>
              <a:t>Criminal Terrorism, </a:t>
            </a:r>
            <a:r>
              <a:rPr lang="en-US" sz="2400" dirty="0">
                <a:latin typeface="Abadi MT Condensed Light" panose="020B0306030101010103" pitchFamily="34" charset="77"/>
                <a:cs typeface="Arial" panose="020B0604020202020204" pitchFamily="34" charset="0"/>
              </a:rPr>
              <a:t>which are terrorists’ acts used to aid in crime and criminal profit.</a:t>
            </a:r>
          </a:p>
          <a:p>
            <a:pPr marL="0" indent="0">
              <a:buNone/>
            </a:pPr>
            <a:endParaRPr lang="en-US" sz="2400" dirty="0">
              <a:latin typeface="Abadi MT Condensed Light" panose="020B0306030101010103" pitchFamily="34" charset="77"/>
              <a:cs typeface="Arial" panose="020B0604020202020204" pitchFamily="34" charset="0"/>
            </a:endParaRPr>
          </a:p>
          <a:p>
            <a:pPr marL="0" indent="0">
              <a:buNone/>
            </a:pPr>
            <a:r>
              <a:rPr lang="en-US" sz="2400" dirty="0">
                <a:latin typeface="Abadi MT Condensed Light" panose="020B0306030101010103" pitchFamily="34" charset="77"/>
                <a:cs typeface="Arial" panose="020B0604020202020204" pitchFamily="34" charset="0"/>
              </a:rPr>
              <a:t>Terrorism, involvement of an act of violence, an audience, the creation of a mood of fear, innocent victims, and political goals or motives.</a:t>
            </a:r>
          </a:p>
          <a:p>
            <a:pPr marL="0" indent="0">
              <a:buNone/>
            </a:pPr>
            <a:endParaRPr lang="en-US" sz="2400" dirty="0">
              <a:latin typeface="Abadi MT Condensed Light" panose="020B0306030101010103" pitchFamily="34" charset="77"/>
              <a:cs typeface="Arial" panose="020B0604020202020204" pitchFamily="34" charset="0"/>
            </a:endParaRPr>
          </a:p>
        </p:txBody>
      </p:sp>
      <p:pic>
        <p:nvPicPr>
          <p:cNvPr id="6" name="Picture 5">
            <a:extLst>
              <a:ext uri="{FF2B5EF4-FFF2-40B4-BE49-F238E27FC236}">
                <a16:creationId xmlns:a16="http://schemas.microsoft.com/office/drawing/2014/main" id="{70C68A6B-2254-3445-A724-0182F298B8E3}"/>
              </a:ext>
            </a:extLst>
          </p:cNvPr>
          <p:cNvPicPr>
            <a:picLocks noChangeAspect="1"/>
          </p:cNvPicPr>
          <p:nvPr/>
        </p:nvPicPr>
        <p:blipFill>
          <a:blip r:embed="rId2"/>
          <a:stretch>
            <a:fillRect/>
          </a:stretch>
        </p:blipFill>
        <p:spPr>
          <a:xfrm>
            <a:off x="8077931" y="285985"/>
            <a:ext cx="3840801" cy="3072641"/>
          </a:xfrm>
          <a:prstGeom prst="rect">
            <a:avLst/>
          </a:prstGeom>
        </p:spPr>
      </p:pic>
    </p:spTree>
    <p:extLst>
      <p:ext uri="{BB962C8B-B14F-4D97-AF65-F5344CB8AC3E}">
        <p14:creationId xmlns:p14="http://schemas.microsoft.com/office/powerpoint/2010/main" val="324691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966E-6D51-6141-950D-C3DB396C6AE6}"/>
              </a:ext>
            </a:extLst>
          </p:cNvPr>
          <p:cNvSpPr>
            <a:spLocks noGrp="1"/>
          </p:cNvSpPr>
          <p:nvPr>
            <p:ph type="title"/>
          </p:nvPr>
        </p:nvSpPr>
        <p:spPr>
          <a:xfrm>
            <a:off x="643467" y="321734"/>
            <a:ext cx="10905066" cy="1135737"/>
          </a:xfrm>
        </p:spPr>
        <p:txBody>
          <a:bodyPr>
            <a:normAutofit/>
          </a:bodyPr>
          <a:lstStyle/>
          <a:p>
            <a:pPr>
              <a:spcBef>
                <a:spcPts val="1000"/>
              </a:spcBef>
            </a:pPr>
            <a:r>
              <a:rPr lang="en-US" sz="3600" b="1" dirty="0">
                <a:latin typeface="Abadi MT Condensed Light" panose="020B0306030101010103" pitchFamily="34" charset="77"/>
                <a:ea typeface="+mn-ea"/>
                <a:cs typeface="Arial" panose="020B0604020202020204" pitchFamily="34" charset="0"/>
              </a:rPr>
              <a:t>DEFINING TERRORISM  </a:t>
            </a:r>
          </a:p>
        </p:txBody>
      </p:sp>
      <p:sp>
        <p:nvSpPr>
          <p:cNvPr id="3" name="Content Placeholder 2">
            <a:extLst>
              <a:ext uri="{FF2B5EF4-FFF2-40B4-BE49-F238E27FC236}">
                <a16:creationId xmlns:a16="http://schemas.microsoft.com/office/drawing/2014/main" id="{939EA4B1-5174-CA44-8BB4-59FE97D342C3}"/>
              </a:ext>
            </a:extLst>
          </p:cNvPr>
          <p:cNvSpPr>
            <a:spLocks noGrp="1"/>
          </p:cNvSpPr>
          <p:nvPr>
            <p:ph idx="1"/>
          </p:nvPr>
        </p:nvSpPr>
        <p:spPr>
          <a:xfrm>
            <a:off x="643469" y="1189852"/>
            <a:ext cx="8302824" cy="5445726"/>
          </a:xfrm>
        </p:spPr>
        <p:txBody>
          <a:bodyPr>
            <a:noAutofit/>
          </a:bodyPr>
          <a:lstStyle/>
          <a:p>
            <a:pPr marL="0" indent="0">
              <a:buNone/>
            </a:pPr>
            <a:r>
              <a:rPr lang="en-US" sz="3200" dirty="0">
                <a:latin typeface="Abadi MT Condensed Light" panose="020B0306030101010103" pitchFamily="34" charset="77"/>
                <a:cs typeface="Arial" panose="020B0604020202020204" pitchFamily="34" charset="0"/>
              </a:rPr>
              <a:t>After the events of September 11th, 2001, on September 12th, 2001, UNSC officially decreed, for the first time, that acts of international terrorism are threats to international peace and security. “to promote social progress and better standards of life in larger freedom, and for these ends … to unite our strength to maintain international peace and security.” </a:t>
            </a:r>
          </a:p>
          <a:p>
            <a:pPr marL="0" indent="0">
              <a:buNone/>
            </a:pPr>
            <a:endParaRPr lang="en-US" sz="3200" dirty="0">
              <a:latin typeface="Abadi MT Condensed Light" panose="020B0306030101010103" pitchFamily="34" charset="77"/>
              <a:cs typeface="Arial" panose="020B0604020202020204" pitchFamily="34" charset="0"/>
            </a:endParaRPr>
          </a:p>
          <a:p>
            <a:pPr marL="0" indent="0">
              <a:buNone/>
            </a:pPr>
            <a:r>
              <a:rPr lang="en-US" sz="3200" dirty="0">
                <a:latin typeface="Abadi MT Condensed Light" panose="020B0306030101010103" pitchFamily="34" charset="77"/>
                <a:cs typeface="Arial" panose="020B0604020202020204" pitchFamily="34" charset="0"/>
              </a:rPr>
              <a:t>With the diverse membership of the General Assembly, the consensus is an issue and an obstruction in directing the international community in the effort to combat terrorism.</a:t>
            </a:r>
          </a:p>
        </p:txBody>
      </p:sp>
      <p:pic>
        <p:nvPicPr>
          <p:cNvPr id="6" name="Picture 5">
            <a:extLst>
              <a:ext uri="{FF2B5EF4-FFF2-40B4-BE49-F238E27FC236}">
                <a16:creationId xmlns:a16="http://schemas.microsoft.com/office/drawing/2014/main" id="{A9B51C76-B10F-5945-9422-263CBD62E743}"/>
              </a:ext>
            </a:extLst>
          </p:cNvPr>
          <p:cNvPicPr>
            <a:picLocks noChangeAspect="1"/>
          </p:cNvPicPr>
          <p:nvPr/>
        </p:nvPicPr>
        <p:blipFill>
          <a:blip r:embed="rId2"/>
          <a:stretch>
            <a:fillRect/>
          </a:stretch>
        </p:blipFill>
        <p:spPr>
          <a:xfrm>
            <a:off x="9083098" y="2325589"/>
            <a:ext cx="3108902" cy="3588920"/>
          </a:xfrm>
          <a:prstGeom prst="rect">
            <a:avLst/>
          </a:prstGeom>
        </p:spPr>
      </p:pic>
    </p:spTree>
    <p:extLst>
      <p:ext uri="{BB962C8B-B14F-4D97-AF65-F5344CB8AC3E}">
        <p14:creationId xmlns:p14="http://schemas.microsoft.com/office/powerpoint/2010/main" val="59980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838200" y="365126"/>
            <a:ext cx="10515600" cy="833054"/>
          </a:xfrm>
        </p:spPr>
        <p:txBody>
          <a:bodyPr/>
          <a:lstStyle/>
          <a:p>
            <a:r>
              <a:rPr lang="en-US" b="1" dirty="0">
                <a:latin typeface="Abadi MT Condensed Light" panose="020B0306030101010103" pitchFamily="34" charset="77"/>
                <a:cs typeface="Arial" panose="020B0604020202020204" pitchFamily="34" charset="0"/>
              </a:rPr>
              <a:t>TE</a:t>
            </a:r>
            <a:r>
              <a:rPr lang="en-US" sz="3200" b="1" dirty="0">
                <a:latin typeface="Abadi MT Condensed Light" panose="020B0306030101010103" pitchFamily="34" charset="77"/>
                <a:cs typeface="Arial" panose="020B0604020202020204" pitchFamily="34" charset="0"/>
              </a:rPr>
              <a:t>RRORISM AND THE NATURE OF THREAT EXAMPLE of AFGHANISTAN </a:t>
            </a:r>
            <a:endParaRPr lang="en-US" sz="3200" dirty="0"/>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838199" y="1061545"/>
            <a:ext cx="7033055" cy="5675586"/>
          </a:xfrm>
        </p:spPr>
        <p:txBody>
          <a:bodyPr>
            <a:normAutofit/>
          </a:bodyPr>
          <a:lstStyle/>
          <a:p>
            <a:pPr marL="0" indent="0" algn="just">
              <a:lnSpc>
                <a:spcPct val="110000"/>
              </a:lnSpc>
              <a:buNone/>
            </a:pPr>
            <a:r>
              <a:rPr lang="en-US" dirty="0">
                <a:latin typeface="Abadi MT Condensed Light" panose="020B0306030101010103" pitchFamily="34" charset="77"/>
                <a:cs typeface="Arial" panose="020B0604020202020204" pitchFamily="34" charset="0"/>
              </a:rPr>
              <a:t>When ISIS-K and the Taliban nature of threat.</a:t>
            </a:r>
          </a:p>
          <a:p>
            <a:pPr marL="0" indent="0" algn="just">
              <a:lnSpc>
                <a:spcPct val="110000"/>
              </a:lnSpc>
              <a:buNone/>
            </a:pPr>
            <a:endParaRPr lang="en-US" dirty="0">
              <a:latin typeface="Abadi MT Condensed Light" panose="020B0306030101010103" pitchFamily="34" charset="77"/>
              <a:cs typeface="Arial" panose="020B0604020202020204" pitchFamily="34" charset="0"/>
            </a:endParaRPr>
          </a:p>
          <a:p>
            <a:pPr marL="0" indent="0" algn="just">
              <a:lnSpc>
                <a:spcPct val="110000"/>
              </a:lnSpc>
              <a:buNone/>
            </a:pPr>
            <a:r>
              <a:rPr lang="en-US" dirty="0">
                <a:latin typeface="Abadi MT Condensed Light" panose="020B0306030101010103" pitchFamily="34" charset="77"/>
                <a:cs typeface="Arial" panose="020B0604020202020204" pitchFamily="34" charset="0"/>
              </a:rPr>
              <a:t>The Al-Qaeda and Taliban  </a:t>
            </a:r>
          </a:p>
        </p:txBody>
      </p:sp>
      <p:pic>
        <p:nvPicPr>
          <p:cNvPr id="5" name="Picture 4">
            <a:extLst>
              <a:ext uri="{FF2B5EF4-FFF2-40B4-BE49-F238E27FC236}">
                <a16:creationId xmlns:a16="http://schemas.microsoft.com/office/drawing/2014/main" id="{2A22E9B7-CEC4-0044-B55E-D37AA95733D2}"/>
              </a:ext>
            </a:extLst>
          </p:cNvPr>
          <p:cNvPicPr>
            <a:picLocks noChangeAspect="1"/>
          </p:cNvPicPr>
          <p:nvPr/>
        </p:nvPicPr>
        <p:blipFill>
          <a:blip r:embed="rId2"/>
          <a:stretch>
            <a:fillRect/>
          </a:stretch>
        </p:blipFill>
        <p:spPr>
          <a:xfrm>
            <a:off x="7871254" y="1618736"/>
            <a:ext cx="4215739" cy="2807682"/>
          </a:xfrm>
          <a:prstGeom prst="rect">
            <a:avLst/>
          </a:prstGeom>
        </p:spPr>
      </p:pic>
    </p:spTree>
    <p:extLst>
      <p:ext uri="{BB962C8B-B14F-4D97-AF65-F5344CB8AC3E}">
        <p14:creationId xmlns:p14="http://schemas.microsoft.com/office/powerpoint/2010/main" val="402382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838200" y="365126"/>
            <a:ext cx="10515600" cy="833054"/>
          </a:xfrm>
        </p:spPr>
        <p:txBody>
          <a:bodyPr/>
          <a:lstStyle/>
          <a:p>
            <a:r>
              <a:rPr lang="en-US" b="1" dirty="0">
                <a:latin typeface="Abadi MT Condensed Light" panose="020B0306030101010103" pitchFamily="34" charset="77"/>
                <a:cs typeface="Arial" panose="020B0604020202020204" pitchFamily="34" charset="0"/>
              </a:rPr>
              <a:t>TE</a:t>
            </a:r>
            <a:r>
              <a:rPr lang="en-US" sz="3200" b="1" dirty="0">
                <a:latin typeface="Abadi MT Condensed Light" panose="020B0306030101010103" pitchFamily="34" charset="77"/>
                <a:cs typeface="Arial" panose="020B0604020202020204" pitchFamily="34" charset="0"/>
              </a:rPr>
              <a:t>RRORISM AND THE NATURE OF THREAT EXAMPLE of AFGHANISTAN </a:t>
            </a:r>
            <a:endParaRPr lang="en-US" sz="3200" dirty="0"/>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838199" y="1061545"/>
            <a:ext cx="6514071" cy="5675586"/>
          </a:xfrm>
        </p:spPr>
        <p:txBody>
          <a:bodyPr>
            <a:normAutofit fontScale="25000" lnSpcReduction="20000"/>
          </a:bodyPr>
          <a:lstStyle/>
          <a:p>
            <a:pPr marL="0" indent="0" algn="just">
              <a:lnSpc>
                <a:spcPct val="110000"/>
              </a:lnSpc>
              <a:buNone/>
            </a:pPr>
            <a:r>
              <a:rPr lang="en-US" sz="9600" dirty="0">
                <a:latin typeface="Abadi MT Condensed Light" panose="020B0306030101010103" pitchFamily="34" charset="77"/>
                <a:cs typeface="Arial" panose="020B0604020202020204" pitchFamily="34" charset="0"/>
              </a:rPr>
              <a:t>Before the Taliban and Daesh were cooperating to fight against the government, Daesh emerged again to fight against the Taliban government when the Taliban took over the country. </a:t>
            </a:r>
          </a:p>
          <a:p>
            <a:pPr marL="0" indent="0" algn="just">
              <a:lnSpc>
                <a:spcPct val="110000"/>
              </a:lnSpc>
              <a:buNone/>
            </a:pPr>
            <a:endParaRPr lang="en-US" sz="9600" dirty="0">
              <a:latin typeface="Abadi MT Condensed Light" panose="020B0306030101010103" pitchFamily="34" charset="77"/>
              <a:cs typeface="Arial" panose="020B0604020202020204" pitchFamily="34" charset="0"/>
            </a:endParaRPr>
          </a:p>
          <a:p>
            <a:pPr marL="0" indent="0" algn="just">
              <a:lnSpc>
                <a:spcPct val="110000"/>
              </a:lnSpc>
              <a:buNone/>
            </a:pPr>
            <a:r>
              <a:rPr lang="en-US" sz="9600" dirty="0">
                <a:latin typeface="Abadi MT Condensed Light" panose="020B0306030101010103" pitchFamily="34" charset="77"/>
                <a:cs typeface="Arial" panose="020B0604020202020204" pitchFamily="34" charset="0"/>
              </a:rPr>
              <a:t>Al Qaeda is not dead in Afghanistan and it can re-emerge everywhere. </a:t>
            </a:r>
          </a:p>
          <a:p>
            <a:pPr marL="0" indent="0" algn="just">
              <a:lnSpc>
                <a:spcPct val="110000"/>
              </a:lnSpc>
              <a:buNone/>
            </a:pPr>
            <a:r>
              <a:rPr lang="en-US" sz="9600" dirty="0">
                <a:latin typeface="Abadi MT Condensed Light" panose="020B0306030101010103" pitchFamily="34" charset="77"/>
                <a:cs typeface="Arial" panose="020B0604020202020204" pitchFamily="34" charset="0"/>
              </a:rPr>
              <a:t>Al Qaeda, the Haqqani Network, or Daesh and of course, these are strategic threats in the country. In the North-Eastern provinces of Afghanistan, Daesh fighters were composed of ETIM of China, IMU of Uzbekistan, and Jundullah of Tajikistan. </a:t>
            </a:r>
            <a:endParaRPr lang="en-US" dirty="0"/>
          </a:p>
        </p:txBody>
      </p:sp>
      <p:pic>
        <p:nvPicPr>
          <p:cNvPr id="5" name="Picture 4">
            <a:extLst>
              <a:ext uri="{FF2B5EF4-FFF2-40B4-BE49-F238E27FC236}">
                <a16:creationId xmlns:a16="http://schemas.microsoft.com/office/drawing/2014/main" id="{005E8F29-9BED-6B4A-8E5F-1CB7DBCF2B1D}"/>
              </a:ext>
            </a:extLst>
          </p:cNvPr>
          <p:cNvPicPr>
            <a:picLocks noChangeAspect="1"/>
          </p:cNvPicPr>
          <p:nvPr/>
        </p:nvPicPr>
        <p:blipFill>
          <a:blip r:embed="rId2"/>
          <a:stretch>
            <a:fillRect/>
          </a:stretch>
        </p:blipFill>
        <p:spPr>
          <a:xfrm>
            <a:off x="7352269" y="1198179"/>
            <a:ext cx="4725707" cy="3324393"/>
          </a:xfrm>
          <a:prstGeom prst="rect">
            <a:avLst/>
          </a:prstGeom>
        </p:spPr>
      </p:pic>
    </p:spTree>
    <p:extLst>
      <p:ext uri="{BB962C8B-B14F-4D97-AF65-F5344CB8AC3E}">
        <p14:creationId xmlns:p14="http://schemas.microsoft.com/office/powerpoint/2010/main" val="417624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4C7F-3F0F-DD4E-856C-D4B3E0072B97}"/>
              </a:ext>
            </a:extLst>
          </p:cNvPr>
          <p:cNvSpPr>
            <a:spLocks noGrp="1"/>
          </p:cNvSpPr>
          <p:nvPr>
            <p:ph type="title"/>
          </p:nvPr>
        </p:nvSpPr>
        <p:spPr>
          <a:xfrm>
            <a:off x="210065" y="345810"/>
            <a:ext cx="5748697" cy="1325563"/>
          </a:xfrm>
        </p:spPr>
        <p:txBody>
          <a:bodyPr>
            <a:normAutofit/>
          </a:bodyPr>
          <a:lstStyle/>
          <a:p>
            <a:r>
              <a:rPr lang="en-US" b="1" dirty="0"/>
              <a:t>Pakistani Terrorist Groups and Networks</a:t>
            </a:r>
            <a:r>
              <a:rPr lang="en-US" b="1" dirty="0">
                <a:latin typeface="Abadi MT Condensed Light" panose="020B0306030101010103" pitchFamily="34" charset="77"/>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E59730E5-FC9B-8D45-9836-95E1822002C0}"/>
              </a:ext>
            </a:extLst>
          </p:cNvPr>
          <p:cNvSpPr>
            <a:spLocks noGrp="1"/>
          </p:cNvSpPr>
          <p:nvPr>
            <p:ph idx="1"/>
          </p:nvPr>
        </p:nvSpPr>
        <p:spPr>
          <a:xfrm>
            <a:off x="183290" y="1825625"/>
            <a:ext cx="6364655" cy="4859380"/>
          </a:xfrm>
        </p:spPr>
        <p:txBody>
          <a:bodyPr>
            <a:normAutofit/>
          </a:bodyPr>
          <a:lstStyle/>
          <a:p>
            <a:pPr marL="0" lvl="0" indent="0">
              <a:buNone/>
            </a:pPr>
            <a:r>
              <a:rPr lang="en-US" sz="2000" dirty="0"/>
              <a:t>Recent TLBN development and Pakistan ISI. </a:t>
            </a:r>
          </a:p>
          <a:p>
            <a:r>
              <a:rPr lang="en-US" sz="2000" dirty="0"/>
              <a:t>Pakistan's ISI  and its proxies war to Afghanistan.</a:t>
            </a:r>
          </a:p>
          <a:p>
            <a:pPr lvl="0"/>
            <a:r>
              <a:rPr lang="en-US" sz="2000" dirty="0"/>
              <a:t>Withdrawal of US forces</a:t>
            </a:r>
          </a:p>
          <a:p>
            <a:pPr lvl="0"/>
            <a:r>
              <a:rPr lang="en-US" sz="2000" dirty="0"/>
              <a:t>Pakistani terrorist groups seek to join merge the TLBN with the Haqqani network and AQ for joint activities.</a:t>
            </a:r>
          </a:p>
          <a:p>
            <a:pPr lvl="0"/>
            <a:r>
              <a:rPr lang="en-US" sz="2000" dirty="0"/>
              <a:t>Recently, LET, JEM, </a:t>
            </a:r>
            <a:r>
              <a:rPr lang="en-US" sz="2000" dirty="0" err="1"/>
              <a:t>Tanzeem</a:t>
            </a:r>
            <a:r>
              <a:rPr lang="en-US" sz="2000" dirty="0"/>
              <a:t> Al-</a:t>
            </a:r>
            <a:r>
              <a:rPr lang="en-US" sz="2000" dirty="0" err="1"/>
              <a:t>Badr</a:t>
            </a:r>
            <a:r>
              <a:rPr lang="en-US" sz="2000" dirty="0"/>
              <a:t>, and other Pakistani terrorist groups have established large new camps in Pakistan to train by name of ISIS-k. </a:t>
            </a:r>
          </a:p>
          <a:p>
            <a:pPr lvl="0"/>
            <a:r>
              <a:rPr lang="en-US" sz="2000" dirty="0"/>
              <a:t>Pakistani terrorist groups, including TTP, LET, LEI, JEM, JUA, TAB, LEJ </a:t>
            </a:r>
          </a:p>
        </p:txBody>
      </p:sp>
      <p:pic>
        <p:nvPicPr>
          <p:cNvPr id="7" name="Picture 6" descr="A picture containing text, person, military uniform, dressed&#10;&#10;Description automatically generated">
            <a:extLst>
              <a:ext uri="{FF2B5EF4-FFF2-40B4-BE49-F238E27FC236}">
                <a16:creationId xmlns:a16="http://schemas.microsoft.com/office/drawing/2014/main" id="{B7942B54-782D-3F40-B85D-2AA651E13717}"/>
              </a:ext>
            </a:extLst>
          </p:cNvPr>
          <p:cNvPicPr>
            <a:picLocks noChangeAspect="1"/>
          </p:cNvPicPr>
          <p:nvPr/>
        </p:nvPicPr>
        <p:blipFill rotWithShape="1">
          <a:blip r:embed="rId2"/>
          <a:srcRect t="1874" b="848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5" name="Picture 4" descr="A group of people in military uniforms holding guns&#10;&#10;Description automatically generated with low confidence">
            <a:extLst>
              <a:ext uri="{FF2B5EF4-FFF2-40B4-BE49-F238E27FC236}">
                <a16:creationId xmlns:a16="http://schemas.microsoft.com/office/drawing/2014/main" id="{0ADEA05E-994B-CC42-A45C-21D4263F4584}"/>
              </a:ext>
            </a:extLst>
          </p:cNvPr>
          <p:cNvPicPr>
            <a:picLocks noChangeAspect="1"/>
          </p:cNvPicPr>
          <p:nvPr/>
        </p:nvPicPr>
        <p:blipFill rotWithShape="1">
          <a:blip r:embed="rId3"/>
          <a:srcRect l="6741" r="27443"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66592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9226CF-8A53-9F45-9B5B-96376489DCE7}"/>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ctr"/>
            <a:r>
              <a:rPr lang="en-US" sz="3000" b="1" dirty="0">
                <a:solidFill>
                  <a:schemeClr val="bg1"/>
                </a:solidFill>
              </a:rPr>
              <a:t>Southeast Asia  </a:t>
            </a:r>
          </a:p>
        </p:txBody>
      </p:sp>
      <p:cxnSp>
        <p:nvCxnSpPr>
          <p:cNvPr id="34" name="Straight Connector 33">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EEE3F6A7-1AA2-2149-8A0D-5446B9769668}"/>
              </a:ext>
            </a:extLst>
          </p:cNvPr>
          <p:cNvSpPr>
            <a:spLocks noChangeArrowheads="1"/>
          </p:cNvSpPr>
          <p:nvPr/>
        </p:nvSpPr>
        <p:spPr bwMode="auto">
          <a:xfrm>
            <a:off x="4945336" y="506727"/>
            <a:ext cx="6609921" cy="15267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a:ln>
                  <a:noFill/>
                </a:ln>
                <a:solidFill>
                  <a:schemeClr val="bg1"/>
                </a:solidFill>
                <a:effectLst/>
              </a:rPr>
              <a:t>GENERAL INFORMATION: </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200" b="0" i="0" u="none" strike="noStrike" cap="none" normalizeH="0" baseline="0">
              <a:ln>
                <a:noFill/>
              </a:ln>
              <a:solidFill>
                <a:schemeClr val="bg1"/>
              </a:solidFill>
              <a:effectLst/>
            </a:endParaRPr>
          </a:p>
        </p:txBody>
      </p:sp>
      <p:graphicFrame>
        <p:nvGraphicFramePr>
          <p:cNvPr id="4" name="Content Placeholder 3">
            <a:extLst>
              <a:ext uri="{FF2B5EF4-FFF2-40B4-BE49-F238E27FC236}">
                <a16:creationId xmlns:a16="http://schemas.microsoft.com/office/drawing/2014/main" id="{9C60618D-5B78-C84D-9B9A-E20757ECAB18}"/>
              </a:ext>
            </a:extLst>
          </p:cNvPr>
          <p:cNvGraphicFramePr>
            <a:graphicFrameLocks noGrp="1"/>
          </p:cNvGraphicFramePr>
          <p:nvPr>
            <p:ph idx="1"/>
            <p:extLst>
              <p:ext uri="{D42A27DB-BD31-4B8C-83A1-F6EECF244321}">
                <p14:modId xmlns:p14="http://schemas.microsoft.com/office/powerpoint/2010/main" val="224251350"/>
              </p:ext>
            </p:extLst>
          </p:nvPr>
        </p:nvGraphicFramePr>
        <p:xfrm>
          <a:off x="5717629" y="2301771"/>
          <a:ext cx="6211612" cy="4497561"/>
        </p:xfrm>
        <a:graphic>
          <a:graphicData uri="http://schemas.openxmlformats.org/drawingml/2006/table">
            <a:tbl>
              <a:tblPr firstRow="1" firstCol="1" bandRow="1">
                <a:solidFill>
                  <a:srgbClr val="F7F7F7"/>
                </a:solidFill>
                <a:tableStyleId>{7DF18680-E054-41AD-8BC1-D1AEF772440D}</a:tableStyleId>
              </a:tblPr>
              <a:tblGrid>
                <a:gridCol w="1375149">
                  <a:extLst>
                    <a:ext uri="{9D8B030D-6E8A-4147-A177-3AD203B41FA5}">
                      <a16:colId xmlns:a16="http://schemas.microsoft.com/office/drawing/2014/main" val="1480536093"/>
                    </a:ext>
                  </a:extLst>
                </a:gridCol>
                <a:gridCol w="4836463">
                  <a:extLst>
                    <a:ext uri="{9D8B030D-6E8A-4147-A177-3AD203B41FA5}">
                      <a16:colId xmlns:a16="http://schemas.microsoft.com/office/drawing/2014/main" val="4247541140"/>
                    </a:ext>
                  </a:extLst>
                </a:gridCol>
              </a:tblGrid>
              <a:tr h="861843">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dirty="0">
                          <a:solidFill>
                            <a:schemeClr val="tx1"/>
                          </a:solidFill>
                          <a:latin typeface="+mn-lt"/>
                          <a:ea typeface="+mn-ea"/>
                          <a:cs typeface="+mn-cs"/>
                        </a:rPr>
                        <a:t>Area:</a:t>
                      </a:r>
                    </a:p>
                  </a:txBody>
                  <a:tcPr marL="147268" marR="147268" marT="147268" marB="147268" anchor="b">
                    <a:lnL w="12700" cmpd="sng">
                      <a:noFill/>
                      <a:prstDash val="solid"/>
                    </a:lnL>
                    <a:lnR w="12700" cmpd="sng">
                      <a:noFill/>
                      <a:prstDash val="solid"/>
                    </a:lnR>
                    <a:lnT w="12700" cmpd="sng">
                      <a:noFill/>
                    </a:lnT>
                    <a:lnB w="12700" cmpd="sng">
                      <a:noFill/>
                      <a:prstDash val="solid"/>
                    </a:lnB>
                    <a:no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b="0" kern="1200" cap="none" spc="0" dirty="0">
                          <a:solidFill>
                            <a:schemeClr val="tx1"/>
                          </a:solidFill>
                          <a:latin typeface="+mn-lt"/>
                          <a:ea typeface="+mn-ea"/>
                          <a:cs typeface="+mn-cs"/>
                        </a:rPr>
                        <a:t>4.5 million km</a:t>
                      </a:r>
                      <a:r>
                        <a:rPr lang="en-US" sz="1700" b="0" kern="1200" cap="none" spc="0" baseline="30000" dirty="0">
                          <a:solidFill>
                            <a:schemeClr val="tx1"/>
                          </a:solidFill>
                          <a:latin typeface="+mn-lt"/>
                          <a:ea typeface="+mn-ea"/>
                          <a:cs typeface="+mn-cs"/>
                        </a:rPr>
                        <a:t>2</a:t>
                      </a:r>
                    </a:p>
                  </a:txBody>
                  <a:tcPr marL="147268" marR="147268" marT="147268" marB="147268" anchor="b">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56225314"/>
                  </a:ext>
                </a:extLst>
              </a:tr>
              <a:tr h="441543">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dirty="0">
                          <a:solidFill>
                            <a:schemeClr val="tx1"/>
                          </a:solidFill>
                          <a:latin typeface="+mn-lt"/>
                          <a:ea typeface="+mn-ea"/>
                          <a:cs typeface="+mn-cs"/>
                        </a:rPr>
                        <a:t>Population:</a:t>
                      </a: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b="0" kern="1200" cap="none" spc="0" dirty="0">
                          <a:solidFill>
                            <a:schemeClr val="tx1"/>
                          </a:solidFill>
                          <a:latin typeface="+mn-lt"/>
                          <a:ea typeface="+mn-ea"/>
                          <a:cs typeface="+mn-cs"/>
                        </a:rPr>
                        <a:t>661.5 million (2020) (UN) </a:t>
                      </a: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847928739"/>
                  </a:ext>
                </a:extLst>
              </a:tr>
              <a:tr h="587613">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dirty="0">
                          <a:solidFill>
                            <a:schemeClr val="tx1"/>
                          </a:solidFill>
                          <a:latin typeface="+mn-lt"/>
                          <a:ea typeface="+mn-ea"/>
                          <a:cs typeface="+mn-cs"/>
                        </a:rPr>
                        <a:t>Ethnical Groups: </a:t>
                      </a: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b="0" u="none" kern="1200" cap="none" spc="0" dirty="0">
                          <a:solidFill>
                            <a:schemeClr val="tx1"/>
                          </a:solidFill>
                          <a:latin typeface="+mn-lt"/>
                          <a:ea typeface="+mn-ea"/>
                          <a:cs typeface="+mn-cs"/>
                        </a:rPr>
                        <a:t>Indigenous (Southeast Asians); </a:t>
                      </a:r>
                      <a:r>
                        <a:rPr lang="en-US" sz="1700" b="0" u="none" kern="1200" cap="none" spc="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Austronesian</a:t>
                      </a:r>
                      <a:r>
                        <a:rPr lang="en-US" sz="1700" b="0" u="none" kern="1200" cap="none" spc="0" dirty="0">
                          <a:solidFill>
                            <a:schemeClr val="tx1"/>
                          </a:solidFill>
                          <a:latin typeface="+mn-lt"/>
                          <a:ea typeface="+mn-ea"/>
                          <a:cs typeface="+mn-cs"/>
                        </a:rPr>
                        <a:t>, Negrito, and Tai peoples; </a:t>
                      </a:r>
                      <a:r>
                        <a:rPr lang="en-US" sz="1700" b="0" u="none" kern="1200" cap="none" spc="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East Asians</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South Asians</a:t>
                      </a:r>
                      <a:r>
                        <a:rPr lang="en-US" sz="1700" b="0" u="none" kern="1200" cap="none" spc="0" dirty="0">
                          <a:solidFill>
                            <a:schemeClr val="tx1"/>
                          </a:solidFill>
                          <a:latin typeface="+mn-lt"/>
                          <a:ea typeface="+mn-ea"/>
                          <a:cs typeface="+mn-cs"/>
                        </a:rPr>
                        <a:t> </a:t>
                      </a: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4092810551"/>
                  </a:ext>
                </a:extLst>
              </a:tr>
              <a:tr h="1085401">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dirty="0">
                          <a:solidFill>
                            <a:schemeClr val="tx1"/>
                          </a:solidFill>
                          <a:latin typeface="+mn-lt"/>
                          <a:ea typeface="+mn-ea"/>
                          <a:cs typeface="+mn-cs"/>
                        </a:rPr>
                        <a:t>Southeast Asia Countries: </a:t>
                      </a: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b="0" kern="1200" cap="none" spc="0" dirty="0">
                          <a:solidFill>
                            <a:schemeClr val="tx1"/>
                          </a:solidFill>
                          <a:latin typeface="+mn-lt"/>
                          <a:ea typeface="+mn-ea"/>
                          <a:cs typeface="+mn-cs"/>
                        </a:rPr>
                        <a:t>is composed of eleven countries of impressive diversity in religion, culture and history: </a:t>
                      </a:r>
                    </a:p>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b="0" kern="1200" cap="none" spc="0" dirty="0">
                          <a:solidFill>
                            <a:schemeClr val="tx1"/>
                          </a:solidFill>
                          <a:latin typeface="+mn-lt"/>
                          <a:ea typeface="+mn-ea"/>
                          <a:cs typeface="+mn-cs"/>
                        </a:rPr>
                        <a:t>🇧🇳 Brunei,         🇲🇲 Burma (Myanmar), 🇰🇭 Cambodia, 🇹🇱Timor-Leste,  🇮🇩Indonesia,                 🇱🇦Laos, </a:t>
                      </a:r>
                    </a:p>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b="0" kern="1200" cap="none" spc="0" dirty="0">
                          <a:solidFill>
                            <a:schemeClr val="tx1"/>
                          </a:solidFill>
                          <a:latin typeface="+mn-lt"/>
                          <a:ea typeface="+mn-ea"/>
                          <a:cs typeface="+mn-cs"/>
                        </a:rPr>
                        <a:t>🇲🇾Malaysia,        🇵🇭the Philippines,       🇸🇬Singapore,</a:t>
                      </a:r>
                    </a:p>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700" b="0" kern="1200" cap="none" spc="0" dirty="0">
                          <a:solidFill>
                            <a:schemeClr val="tx1"/>
                          </a:solidFill>
                          <a:latin typeface="+mn-lt"/>
                          <a:ea typeface="+mn-ea"/>
                          <a:cs typeface="+mn-cs"/>
                        </a:rPr>
                        <a:t> 🇹🇭Thailand         🇻🇳Vietnam.</a:t>
                      </a:r>
                    </a:p>
                  </a:txBody>
                  <a:tcPr marL="90866" marR="189304" marT="25963" marB="98179">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102203775"/>
                  </a:ext>
                </a:extLst>
              </a:tr>
              <a:tr h="697165">
                <a:tc>
                  <a:txBody>
                    <a:bodyPr/>
                    <a:lstStyle/>
                    <a:p>
                      <a:pPr marL="0" marR="0" indent="0" algn="just" defTabSz="914400" rtl="0" eaLnBrk="1" latinLnBrk="0" hangingPunct="1">
                        <a:lnSpc>
                          <a:spcPct val="90000"/>
                        </a:lnSpc>
                        <a:spcBef>
                          <a:spcPts val="1000"/>
                        </a:spcBef>
                        <a:spcAft>
                          <a:spcPts val="0"/>
                        </a:spcAft>
                        <a:buFont typeface="Arial" panose="020B0604020202020204" pitchFamily="34" charset="0"/>
                        <a:buNone/>
                      </a:pPr>
                      <a:r>
                        <a:rPr lang="en-US" sz="1300" b="1" kern="1200" cap="none" spc="0" dirty="0">
                          <a:solidFill>
                            <a:schemeClr val="tx1"/>
                          </a:solidFill>
                        </a:rPr>
                        <a:t>Religions:</a:t>
                      </a:r>
                      <a:endParaRPr lang="en-US" sz="1300" b="1" kern="1200" cap="none" spc="0" dirty="0">
                        <a:solidFill>
                          <a:schemeClr val="tx1"/>
                        </a:solidFill>
                        <a:latin typeface="Abadi MT Condensed Light" panose="020B0306030101010103" pitchFamily="34" charset="77"/>
                        <a:ea typeface="+mn-ea"/>
                        <a:cs typeface="Arial" panose="020B0604020202020204" pitchFamily="34" charset="0"/>
                      </a:endParaRPr>
                    </a:p>
                  </a:txBody>
                  <a:tcPr marL="90866" marR="189304" marT="25963" marB="98179">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l" fontAlgn="t"/>
                      <a:r>
                        <a:rPr lang="en-US" sz="1700" b="0" u="none" kern="1200" cap="none" spc="0" dirty="0">
                          <a:solidFill>
                            <a:schemeClr val="tx1"/>
                          </a:solidFill>
                          <a:latin typeface="+mn-lt"/>
                          <a:ea typeface="+mn-ea"/>
                          <a:cs typeface="+mn-cs"/>
                          <a:hlinkClick r:id="rId5" tooltip="Hinduism">
                            <a:extLst>
                              <a:ext uri="{A12FA001-AC4F-418D-AE19-62706E023703}">
                                <ahyp:hlinkClr xmlns:ahyp="http://schemas.microsoft.com/office/drawing/2018/hyperlinkcolor" val="tx"/>
                              </a:ext>
                            </a:extLst>
                          </a:hlinkClick>
                        </a:rPr>
                        <a:t>Hinduism</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6" tooltip="Islam">
                            <a:extLst>
                              <a:ext uri="{A12FA001-AC4F-418D-AE19-62706E023703}">
                                <ahyp:hlinkClr xmlns:ahyp="http://schemas.microsoft.com/office/drawing/2018/hyperlinkcolor" val="tx"/>
                              </a:ext>
                            </a:extLst>
                          </a:hlinkClick>
                        </a:rPr>
                        <a:t>Islam</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7" tooltip="Christianity">
                            <a:extLst>
                              <a:ext uri="{A12FA001-AC4F-418D-AE19-62706E023703}">
                                <ahyp:hlinkClr xmlns:ahyp="http://schemas.microsoft.com/office/drawing/2018/hyperlinkcolor" val="tx"/>
                              </a:ext>
                            </a:extLst>
                          </a:hlinkClick>
                        </a:rPr>
                        <a:t>Christianity</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8" tooltip="Buddhism">
                            <a:extLst>
                              <a:ext uri="{A12FA001-AC4F-418D-AE19-62706E023703}">
                                <ahyp:hlinkClr xmlns:ahyp="http://schemas.microsoft.com/office/drawing/2018/hyperlinkcolor" val="tx"/>
                              </a:ext>
                            </a:extLst>
                          </a:hlinkClick>
                        </a:rPr>
                        <a:t>Buddhism</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9" tooltip="Sikhism">
                            <a:extLst>
                              <a:ext uri="{A12FA001-AC4F-418D-AE19-62706E023703}">
                                <ahyp:hlinkClr xmlns:ahyp="http://schemas.microsoft.com/office/drawing/2018/hyperlinkcolor" val="tx"/>
                              </a:ext>
                            </a:extLst>
                          </a:hlinkClick>
                        </a:rPr>
                        <a:t>Sikhism</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10" tooltip="Jainism">
                            <a:extLst>
                              <a:ext uri="{A12FA001-AC4F-418D-AE19-62706E023703}">
                                <ahyp:hlinkClr xmlns:ahyp="http://schemas.microsoft.com/office/drawing/2018/hyperlinkcolor" val="tx"/>
                              </a:ext>
                            </a:extLst>
                          </a:hlinkClick>
                        </a:rPr>
                        <a:t>Jainism</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11" tooltip="Zoroastrianism">
                            <a:extLst>
                              <a:ext uri="{A12FA001-AC4F-418D-AE19-62706E023703}">
                                <ahyp:hlinkClr xmlns:ahyp="http://schemas.microsoft.com/office/drawing/2018/hyperlinkcolor" val="tx"/>
                              </a:ext>
                            </a:extLst>
                          </a:hlinkClick>
                        </a:rPr>
                        <a:t>Zoroastrianism</a:t>
                      </a:r>
                      <a:r>
                        <a:rPr lang="en-US" sz="1700" b="0" u="none" kern="1200" cap="none" spc="0" dirty="0">
                          <a:solidFill>
                            <a:schemeClr val="tx1"/>
                          </a:solidFill>
                          <a:latin typeface="+mn-lt"/>
                          <a:ea typeface="+mn-ea"/>
                          <a:cs typeface="+mn-cs"/>
                        </a:rPr>
                        <a:t>, </a:t>
                      </a:r>
                      <a:r>
                        <a:rPr lang="en-US" sz="1700" b="0" u="none" kern="1200" cap="none" spc="0" dirty="0">
                          <a:solidFill>
                            <a:schemeClr val="tx1"/>
                          </a:solidFill>
                          <a:latin typeface="+mn-lt"/>
                          <a:ea typeface="+mn-ea"/>
                          <a:cs typeface="+mn-cs"/>
                          <a:hlinkClick r:id="rId12" tooltip="Irreligion">
                            <a:extLst>
                              <a:ext uri="{A12FA001-AC4F-418D-AE19-62706E023703}">
                                <ahyp:hlinkClr xmlns:ahyp="http://schemas.microsoft.com/office/drawing/2018/hyperlinkcolor" val="tx"/>
                              </a:ext>
                            </a:extLst>
                          </a:hlinkClick>
                        </a:rPr>
                        <a:t>Irreligion</a:t>
                      </a:r>
                      <a:r>
                        <a:rPr lang="en-US" sz="1700" b="0" u="none" kern="1200" cap="none" spc="0" dirty="0">
                          <a:solidFill>
                            <a:schemeClr val="tx1"/>
                          </a:solidFill>
                          <a:latin typeface="+mn-lt"/>
                          <a:ea typeface="+mn-ea"/>
                          <a:cs typeface="+mn-cs"/>
                        </a:rPr>
                        <a:t> (Wikipedia) </a:t>
                      </a:r>
                    </a:p>
                  </a:txBody>
                  <a:tcP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458539287"/>
                  </a:ext>
                </a:extLst>
              </a:tr>
            </a:tbl>
          </a:graphicData>
        </a:graphic>
      </p:graphicFrame>
      <p:pic>
        <p:nvPicPr>
          <p:cNvPr id="6" name="Picture 5">
            <a:extLst>
              <a:ext uri="{FF2B5EF4-FFF2-40B4-BE49-F238E27FC236}">
                <a16:creationId xmlns:a16="http://schemas.microsoft.com/office/drawing/2014/main" id="{9686DC88-A2BC-EC47-AB0D-2A4612B9C19E}"/>
              </a:ext>
            </a:extLst>
          </p:cNvPr>
          <p:cNvPicPr>
            <a:picLocks noChangeAspect="1"/>
          </p:cNvPicPr>
          <p:nvPr/>
        </p:nvPicPr>
        <p:blipFill rotWithShape="1">
          <a:blip r:embed="rId13"/>
          <a:srcRect b="9939"/>
          <a:stretch/>
        </p:blipFill>
        <p:spPr>
          <a:xfrm>
            <a:off x="332464" y="2367516"/>
            <a:ext cx="5287091" cy="4537832"/>
          </a:xfrm>
          <a:prstGeom prst="rect">
            <a:avLst/>
          </a:prstGeom>
        </p:spPr>
      </p:pic>
    </p:spTree>
    <p:extLst>
      <p:ext uri="{BB962C8B-B14F-4D97-AF65-F5344CB8AC3E}">
        <p14:creationId xmlns:p14="http://schemas.microsoft.com/office/powerpoint/2010/main" val="1115561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{62536E8C-4DE0-4244-9803-C853F55D1AF7}tf16401369</Template>
  <TotalTime>12212</TotalTime>
  <Words>1510</Words>
  <Application>Microsoft Macintosh PowerPoint</Application>
  <PresentationFormat>Widescreen</PresentationFormat>
  <Paragraphs>125</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 MT Condensed Light</vt:lpstr>
      <vt:lpstr>Arial</vt:lpstr>
      <vt:lpstr>Calibri</vt:lpstr>
      <vt:lpstr>Calibri Light</vt:lpstr>
      <vt:lpstr>Times</vt:lpstr>
      <vt:lpstr>Office Theme</vt:lpstr>
      <vt:lpstr>PowerPoint Presentation</vt:lpstr>
      <vt:lpstr>TERRORISM  </vt:lpstr>
      <vt:lpstr>TERRORISM  (Continue) </vt:lpstr>
      <vt:lpstr>TERRORISM (Continue)   </vt:lpstr>
      <vt:lpstr>DEFINING TERRORISM  </vt:lpstr>
      <vt:lpstr>TERRORISM AND THE NATURE OF THREAT EXAMPLE of AFGHANISTAN </vt:lpstr>
      <vt:lpstr>TERRORISM AND THE NATURE OF THREAT EXAMPLE of AFGHANISTAN </vt:lpstr>
      <vt:lpstr>Pakistani Terrorist Groups and Networks </vt:lpstr>
      <vt:lpstr>Southeast Asia  </vt:lpstr>
      <vt:lpstr>Southeast Asia Security </vt:lpstr>
      <vt:lpstr>Southeast Asia Security (Continues)  </vt:lpstr>
      <vt:lpstr>Southeast Asia Security (Continues) </vt:lpstr>
      <vt:lpstr>Southeast Asia Security (Continues)  </vt:lpstr>
      <vt:lpstr>The growing terrorist threat in Southeast Asia </vt:lpstr>
      <vt:lpstr>The growing terrorist threat in Southeast Asia </vt:lpstr>
      <vt:lpstr>Security in the Southeast Asia </vt:lpstr>
      <vt:lpstr>PowerPoint Presentation</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Shahzad Aryobee</dc:creator>
  <cp:lastModifiedBy>Shahzad Aryobee</cp:lastModifiedBy>
  <cp:revision>25</cp:revision>
  <dcterms:created xsi:type="dcterms:W3CDTF">2020-09-29T09:20:19Z</dcterms:created>
  <dcterms:modified xsi:type="dcterms:W3CDTF">2022-03-20T17:14:29Z</dcterms:modified>
</cp:coreProperties>
</file>