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36"/>
  </p:notesMasterIdLst>
  <p:sldIdLst>
    <p:sldId id="256" r:id="rId2"/>
    <p:sldId id="336" r:id="rId3"/>
    <p:sldId id="335" r:id="rId4"/>
    <p:sldId id="337" r:id="rId5"/>
    <p:sldId id="338" r:id="rId6"/>
    <p:sldId id="276" r:id="rId7"/>
    <p:sldId id="280" r:id="rId8"/>
    <p:sldId id="278" r:id="rId9"/>
    <p:sldId id="277" r:id="rId10"/>
    <p:sldId id="284" r:id="rId11"/>
    <p:sldId id="339" r:id="rId12"/>
    <p:sldId id="340" r:id="rId13"/>
    <p:sldId id="342" r:id="rId14"/>
    <p:sldId id="341" r:id="rId15"/>
    <p:sldId id="343" r:id="rId16"/>
    <p:sldId id="346" r:id="rId17"/>
    <p:sldId id="345" r:id="rId18"/>
    <p:sldId id="344" r:id="rId19"/>
    <p:sldId id="330" r:id="rId20"/>
    <p:sldId id="329" r:id="rId21"/>
    <p:sldId id="328" r:id="rId22"/>
    <p:sldId id="327" r:id="rId23"/>
    <p:sldId id="326" r:id="rId24"/>
    <p:sldId id="325" r:id="rId25"/>
    <p:sldId id="324" r:id="rId26"/>
    <p:sldId id="323" r:id="rId27"/>
    <p:sldId id="331" r:id="rId28"/>
    <p:sldId id="334" r:id="rId29"/>
    <p:sldId id="333" r:id="rId30"/>
    <p:sldId id="332" r:id="rId31"/>
    <p:sldId id="304" r:id="rId32"/>
    <p:sldId id="347" r:id="rId33"/>
    <p:sldId id="322" r:id="rId34"/>
    <p:sldId id="263" r:id="rId35"/>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F59C32-B370-95F5-C283-45F96BEDE85A}" v="32" dt="2019-11-03T15:47:35.3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5" autoAdjust="0"/>
    <p:restoredTop sz="87787" autoAdjust="0"/>
  </p:normalViewPr>
  <p:slideViewPr>
    <p:cSldViewPr>
      <p:cViewPr varScale="1">
        <p:scale>
          <a:sx n="72" d="100"/>
          <a:sy n="72" d="100"/>
        </p:scale>
        <p:origin x="1109"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lip Žiljak" userId="S::filip.ziljak@vsci.cz::5eb377d6-42c9-4fca-9d13-2d1d9eda9278" providerId="AD" clId="Web-{B0F59C32-B370-95F5-C283-45F96BEDE85A}"/>
    <pc:docChg chg="modSld sldOrd">
      <pc:chgData name="Filip Žiljak" userId="S::filip.ziljak@vsci.cz::5eb377d6-42c9-4fca-9d13-2d1d9eda9278" providerId="AD" clId="Web-{B0F59C32-B370-95F5-C283-45F96BEDE85A}" dt="2019-11-03T15:47:35.355" v="30" actId="20577"/>
      <pc:docMkLst>
        <pc:docMk/>
      </pc:docMkLst>
      <pc:sldChg chg="modSp">
        <pc:chgData name="Filip Žiljak" userId="S::filip.ziljak@vsci.cz::5eb377d6-42c9-4fca-9d13-2d1d9eda9278" providerId="AD" clId="Web-{B0F59C32-B370-95F5-C283-45F96BEDE85A}" dt="2019-11-03T15:46:00.654" v="21" actId="20577"/>
        <pc:sldMkLst>
          <pc:docMk/>
          <pc:sldMk cId="3265820022" sldId="260"/>
        </pc:sldMkLst>
        <pc:spChg chg="mod">
          <ac:chgData name="Filip Žiljak" userId="S::filip.ziljak@vsci.cz::5eb377d6-42c9-4fca-9d13-2d1d9eda9278" providerId="AD" clId="Web-{B0F59C32-B370-95F5-C283-45F96BEDE85A}" dt="2019-11-03T15:46:00.654" v="21" actId="20577"/>
          <ac:spMkLst>
            <pc:docMk/>
            <pc:sldMk cId="3265820022" sldId="260"/>
            <ac:spMk id="4" creationId="{139E3469-242C-4B3B-BCE9-7C032890BDA8}"/>
          </ac:spMkLst>
        </pc:spChg>
      </pc:sldChg>
      <pc:sldChg chg="modSp">
        <pc:chgData name="Filip Žiljak" userId="S::filip.ziljak@vsci.cz::5eb377d6-42c9-4fca-9d13-2d1d9eda9278" providerId="AD" clId="Web-{B0F59C32-B370-95F5-C283-45F96BEDE85A}" dt="2019-11-03T15:45:17.436" v="10" actId="20577"/>
        <pc:sldMkLst>
          <pc:docMk/>
          <pc:sldMk cId="3265820022" sldId="261"/>
        </pc:sldMkLst>
        <pc:spChg chg="mod">
          <ac:chgData name="Filip Žiljak" userId="S::filip.ziljak@vsci.cz::5eb377d6-42c9-4fca-9d13-2d1d9eda9278" providerId="AD" clId="Web-{B0F59C32-B370-95F5-C283-45F96BEDE85A}" dt="2019-11-03T15:45:17.436" v="10" actId="20577"/>
          <ac:spMkLst>
            <pc:docMk/>
            <pc:sldMk cId="3265820022" sldId="261"/>
            <ac:spMk id="3" creationId="{00000000-0000-0000-0000-000000000000}"/>
          </ac:spMkLst>
        </pc:spChg>
      </pc:sldChg>
      <pc:sldChg chg="ord">
        <pc:chgData name="Filip Žiljak" userId="S::filip.ziljak@vsci.cz::5eb377d6-42c9-4fca-9d13-2d1d9eda9278" providerId="AD" clId="Web-{B0F59C32-B370-95F5-C283-45F96BEDE85A}" dt="2019-11-03T15:47:03.981" v="26"/>
        <pc:sldMkLst>
          <pc:docMk/>
          <pc:sldMk cId="504687518" sldId="263"/>
        </pc:sldMkLst>
      </pc:sldChg>
      <pc:sldChg chg="ord">
        <pc:chgData name="Filip Žiljak" userId="S::filip.ziljak@vsci.cz::5eb377d6-42c9-4fca-9d13-2d1d9eda9278" providerId="AD" clId="Web-{B0F59C32-B370-95F5-C283-45F96BEDE85A}" dt="2019-11-03T15:46:09.732" v="24"/>
        <pc:sldMkLst>
          <pc:docMk/>
          <pc:sldMk cId="920165955" sldId="264"/>
        </pc:sldMkLst>
      </pc:sldChg>
      <pc:sldChg chg="ord">
        <pc:chgData name="Filip Žiljak" userId="S::filip.ziljak@vsci.cz::5eb377d6-42c9-4fca-9d13-2d1d9eda9278" providerId="AD" clId="Web-{B0F59C32-B370-95F5-C283-45F96BEDE85A}" dt="2019-11-03T15:46:07.357" v="23"/>
        <pc:sldMkLst>
          <pc:docMk/>
          <pc:sldMk cId="683429712" sldId="266"/>
        </pc:sldMkLst>
      </pc:sldChg>
      <pc:sldChg chg="modSp">
        <pc:chgData name="Filip Žiljak" userId="S::filip.ziljak@vsci.cz::5eb377d6-42c9-4fca-9d13-2d1d9eda9278" providerId="AD" clId="Web-{B0F59C32-B370-95F5-C283-45F96BEDE85A}" dt="2019-11-03T15:47:35.355" v="29" actId="20577"/>
        <pc:sldMkLst>
          <pc:docMk/>
          <pc:sldMk cId="1429659930" sldId="267"/>
        </pc:sldMkLst>
        <pc:spChg chg="mod">
          <ac:chgData name="Filip Žiljak" userId="S::filip.ziljak@vsci.cz::5eb377d6-42c9-4fca-9d13-2d1d9eda9278" providerId="AD" clId="Web-{B0F59C32-B370-95F5-C283-45F96BEDE85A}" dt="2019-11-03T15:47:35.355" v="29" actId="20577"/>
          <ac:spMkLst>
            <pc:docMk/>
            <pc:sldMk cId="1429659930" sldId="267"/>
            <ac:spMk id="2" creationId="{C0477A3E-0CB4-4983-A57B-F4AD29B6DA10}"/>
          </ac:spMkLst>
        </pc:spChg>
        <pc:spChg chg="mod">
          <ac:chgData name="Filip Žiljak" userId="S::filip.ziljak@vsci.cz::5eb377d6-42c9-4fca-9d13-2d1d9eda9278" providerId="AD" clId="Web-{B0F59C32-B370-95F5-C283-45F96BEDE85A}" dt="2019-11-03T15:45:28.857" v="14" actId="20577"/>
          <ac:spMkLst>
            <pc:docMk/>
            <pc:sldMk cId="1429659930" sldId="267"/>
            <ac:spMk id="3" creationId="{C31F893C-2E2D-4A3D-AA78-DB49B4BEB98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631CB0-2BB3-4220-A202-EFB849DA9E97}" type="datetimeFigureOut">
              <a:rPr lang="cs-CZ" smtClean="0"/>
              <a:t>20.03.2022</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F14A41-0E19-44F5-AFAF-5681C9622030}" type="slidenum">
              <a:rPr lang="cs-CZ" smtClean="0"/>
              <a:t>‹#›</a:t>
            </a:fld>
            <a:endParaRPr lang="cs-CZ"/>
          </a:p>
        </p:txBody>
      </p:sp>
    </p:spTree>
    <p:extLst>
      <p:ext uri="{BB962C8B-B14F-4D97-AF65-F5344CB8AC3E}">
        <p14:creationId xmlns:p14="http://schemas.microsoft.com/office/powerpoint/2010/main" val="860077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8F14A41-0E19-44F5-AFAF-5681C9622030}" type="slidenum">
              <a:rPr lang="cs-CZ" smtClean="0"/>
              <a:t>1</a:t>
            </a:fld>
            <a:endParaRPr lang="cs-CZ"/>
          </a:p>
        </p:txBody>
      </p:sp>
    </p:spTree>
    <p:extLst>
      <p:ext uri="{BB962C8B-B14F-4D97-AF65-F5344CB8AC3E}">
        <p14:creationId xmlns:p14="http://schemas.microsoft.com/office/powerpoint/2010/main" val="20789355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Pokud</a:t>
            </a:r>
            <a:r>
              <a:rPr lang="cs-CZ" baseline="0" dirty="0"/>
              <a:t> jde o začátek sporů mezi Araby a Židy na území Palestiny, tak je mnoho názorů, kdy tyto spory vlastně začaly. Většina akademických názorů se vztahuje k roku 1948, jako k počátku hlavních sporů mezi těmito dvěma etniky a nikoli k roku 1945. Pokud bereme v potaz důkladnější studie tohoto tématu, tak za počátek sporů bychom mohli brát i rok 1917-1918, po vydání </a:t>
            </a:r>
            <a:r>
              <a:rPr lang="cs-CZ" baseline="0" dirty="0" err="1"/>
              <a:t>Balfourovy</a:t>
            </a:r>
            <a:r>
              <a:rPr lang="cs-CZ" baseline="0" dirty="0"/>
              <a:t> deklarace.</a:t>
            </a:r>
          </a:p>
          <a:p>
            <a:endParaRPr lang="cs-CZ" baseline="0" dirty="0"/>
          </a:p>
          <a:p>
            <a:r>
              <a:rPr lang="cs-CZ" baseline="0" dirty="0"/>
              <a:t>Objevují se také studie, které považují za začátek sporů mezi Židy a Araby konec 19. století. Tedy dobu, kdy Židovští obyvatelé začali více osidlovat zemi Arabů.</a:t>
            </a:r>
            <a:endParaRPr lang="cs-CZ" dirty="0"/>
          </a:p>
        </p:txBody>
      </p:sp>
      <p:sp>
        <p:nvSpPr>
          <p:cNvPr id="4" name="Zástupný symbol pro číslo snímku 3"/>
          <p:cNvSpPr>
            <a:spLocks noGrp="1"/>
          </p:cNvSpPr>
          <p:nvPr>
            <p:ph type="sldNum" sz="quarter" idx="10"/>
          </p:nvPr>
        </p:nvSpPr>
        <p:spPr/>
        <p:txBody>
          <a:bodyPr/>
          <a:lstStyle/>
          <a:p>
            <a:fld id="{58F14A41-0E19-44F5-AFAF-5681C9622030}" type="slidenum">
              <a:rPr lang="cs-CZ" smtClean="0"/>
              <a:t>10</a:t>
            </a:fld>
            <a:endParaRPr lang="cs-CZ"/>
          </a:p>
        </p:txBody>
      </p:sp>
    </p:spTree>
    <p:extLst>
      <p:ext uri="{BB962C8B-B14F-4D97-AF65-F5344CB8AC3E}">
        <p14:creationId xmlns:p14="http://schemas.microsoft.com/office/powerpoint/2010/main" val="3252865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Vznik Izraele vyvolal mnoho válek a sporů. Hned po vyhlášení Izraele vznikla první válka v roce 1947 – 1948, kdy 5 arabských států vojensky napadlo Izrael a pokusily se ho zlikvidovat. </a:t>
            </a:r>
            <a:r>
              <a:rPr lang="cs-CZ" altLang="cs-CZ" sz="1200" b="0" dirty="0">
                <a:latin typeface="Arial" panose="020B0604020202020204" pitchFamily="34" charset="0"/>
              </a:rPr>
              <a:t>Izrael měl ale jednotné vedení, zkušenosti z poje proti Hitlerovi, podporu SSSR a v pozdějších fázích zbraně z ČSR. Izrael tedy z počátku válku prohrával, ale to se brzy obrátilo a Arabské státy byly pomalu tlačeny z Izraele pryč.</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altLang="cs-CZ" sz="1200" b="0"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altLang="cs-CZ" sz="1200" b="0" dirty="0">
                <a:latin typeface="Arial" panose="020B0604020202020204" pitchFamily="34" charset="0"/>
              </a:rPr>
              <a:t>Hlavním problémem Arabů byl nedostatečný výcvik a velmi málo dobrého vybavení.</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altLang="cs-CZ" sz="1200" b="0"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altLang="cs-CZ" sz="1200" dirty="0">
                <a:latin typeface="Arial" panose="020B0604020202020204" pitchFamily="34" charset="0"/>
              </a:rPr>
              <a:t>Ještě před vypuknutím války odešlo na 30 000 Arabů s nadějí na návrat po vítězství. Po válce ale </a:t>
            </a:r>
            <a:r>
              <a:rPr lang="cs-CZ" altLang="cs-CZ" sz="1200" b="0" dirty="0">
                <a:latin typeface="Arial" panose="020B0604020202020204" pitchFamily="34" charset="0"/>
              </a:rPr>
              <a:t>některé izraelské skupiny cíleně útočí na Araby s cílem donutit je k odchodu. Následkem těchto akcí byl fakt, že více jak půl milionu Arabů z Izraele uprchlo do okolních arabských států</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altLang="cs-CZ" sz="1200" b="0" dirty="0">
              <a:latin typeface="Arial" panose="020B0604020202020204" pitchFamily="34" charset="0"/>
            </a:endParaRPr>
          </a:p>
          <a:p>
            <a:endParaRPr lang="cs-CZ" dirty="0"/>
          </a:p>
        </p:txBody>
      </p:sp>
      <p:sp>
        <p:nvSpPr>
          <p:cNvPr id="4" name="Zástupný symbol pro číslo snímku 3"/>
          <p:cNvSpPr>
            <a:spLocks noGrp="1"/>
          </p:cNvSpPr>
          <p:nvPr>
            <p:ph type="sldNum" sz="quarter" idx="5"/>
          </p:nvPr>
        </p:nvSpPr>
        <p:spPr/>
        <p:txBody>
          <a:bodyPr/>
          <a:lstStyle/>
          <a:p>
            <a:fld id="{58F14A41-0E19-44F5-AFAF-5681C9622030}" type="slidenum">
              <a:rPr lang="cs-CZ" smtClean="0"/>
              <a:t>11</a:t>
            </a:fld>
            <a:endParaRPr lang="cs-CZ"/>
          </a:p>
        </p:txBody>
      </p:sp>
    </p:spTree>
    <p:extLst>
      <p:ext uri="{BB962C8B-B14F-4D97-AF65-F5344CB8AC3E}">
        <p14:creationId xmlns:p14="http://schemas.microsoft.com/office/powerpoint/2010/main" val="1284249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altLang="cs-CZ" sz="1200" b="0" dirty="0">
                <a:latin typeface="Arial" panose="020B0604020202020204" pitchFamily="34" charset="0"/>
              </a:rPr>
              <a:t>Další velmi důležitou válkou je válka šestidenní v roce 1967, která začíná tím, že </a:t>
            </a:r>
            <a:r>
              <a:rPr lang="cs-CZ" altLang="cs-CZ" sz="1200" b="0" dirty="0" err="1">
                <a:latin typeface="Arial" panose="020B0604020202020204" pitchFamily="34" charset="0"/>
              </a:rPr>
              <a:t>Násir</a:t>
            </a:r>
            <a:r>
              <a:rPr lang="cs-CZ" altLang="cs-CZ" sz="1200" b="0" dirty="0">
                <a:latin typeface="Arial" panose="020B0604020202020204" pitchFamily="34" charset="0"/>
              </a:rPr>
              <a:t> obvinil Izrael, že chystá útok na Sýrii. Egyptský diktátor </a:t>
            </a:r>
            <a:r>
              <a:rPr lang="cs-CZ" altLang="cs-CZ" sz="1200" dirty="0" err="1">
                <a:latin typeface="Arial" panose="020B0604020202020204" pitchFamily="34" charset="0"/>
              </a:rPr>
              <a:t>Násir</a:t>
            </a:r>
            <a:r>
              <a:rPr lang="cs-CZ" altLang="cs-CZ" sz="1200" dirty="0">
                <a:latin typeface="Arial" panose="020B0604020202020204" pitchFamily="34" charset="0"/>
              </a:rPr>
              <a:t>, jehož prestiž upadá, využívá situace a rozdmýchává protiizraelskou hysterii. Požadoval stažení sil  OSN ze Sinaje ( OSN zde mělo jednotky, které udržovaly mír mezi Egyptem a Izraelem po Suezské krizi). V květnu 1967 OSN záhy vyhověla.</a:t>
            </a:r>
          </a:p>
          <a:p>
            <a:endParaRPr lang="cs-CZ" sz="1200" dirty="0">
              <a:latin typeface="Arial" panose="020B0604020202020204" pitchFamily="34" charset="0"/>
            </a:endParaRPr>
          </a:p>
          <a:p>
            <a:endParaRPr lang="cs-CZ" dirty="0"/>
          </a:p>
        </p:txBody>
      </p:sp>
      <p:sp>
        <p:nvSpPr>
          <p:cNvPr id="4" name="Zástupný symbol pro číslo snímku 3"/>
          <p:cNvSpPr>
            <a:spLocks noGrp="1"/>
          </p:cNvSpPr>
          <p:nvPr>
            <p:ph type="sldNum" sz="quarter" idx="5"/>
          </p:nvPr>
        </p:nvSpPr>
        <p:spPr/>
        <p:txBody>
          <a:bodyPr/>
          <a:lstStyle/>
          <a:p>
            <a:fld id="{58F14A41-0E19-44F5-AFAF-5681C9622030}" type="slidenum">
              <a:rPr lang="cs-CZ" smtClean="0"/>
              <a:t>13</a:t>
            </a:fld>
            <a:endParaRPr lang="cs-CZ"/>
          </a:p>
        </p:txBody>
      </p:sp>
    </p:spTree>
    <p:extLst>
      <p:ext uri="{BB962C8B-B14F-4D97-AF65-F5344CB8AC3E}">
        <p14:creationId xmlns:p14="http://schemas.microsoft.com/office/powerpoint/2010/main" val="27655791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just" eaLnBrk="1" hangingPunct="1">
              <a:spcBef>
                <a:spcPct val="50000"/>
              </a:spcBef>
              <a:buFontTx/>
              <a:buNone/>
            </a:pPr>
            <a:r>
              <a:rPr lang="cs-CZ" altLang="cs-CZ" sz="1200" b="0" dirty="0">
                <a:latin typeface="Arial" panose="020B0604020202020204" pitchFamily="34" charset="0"/>
              </a:rPr>
              <a:t>5. 6. 1967 zahajuje Izrael preventivní válku a postupuje přes Sinaj až k Suezu. </a:t>
            </a:r>
          </a:p>
          <a:p>
            <a:pPr algn="just" eaLnBrk="1" hangingPunct="1">
              <a:spcBef>
                <a:spcPct val="50000"/>
              </a:spcBef>
              <a:buFontTx/>
              <a:buNone/>
            </a:pPr>
            <a:r>
              <a:rPr lang="cs-CZ" altLang="cs-CZ" sz="1200" b="0" dirty="0">
                <a:latin typeface="Arial" panose="020B0604020202020204" pitchFamily="34" charset="0"/>
              </a:rPr>
              <a:t>Izrael posunul hranice od svého území a odmítal rezoluci RB OSN č. 242</a:t>
            </a:r>
            <a:r>
              <a:rPr lang="cs-CZ" altLang="cs-CZ" sz="1200" dirty="0">
                <a:latin typeface="Arial" panose="020B0604020202020204" pitchFamily="34" charset="0"/>
              </a:rPr>
              <a:t> 1967, která požaduje stažení izraelských jednotek ze všech dobytých území, aniž by dala Izraeli jakékoli reálné bezpečnostní garance.</a:t>
            </a:r>
          </a:p>
          <a:p>
            <a:pPr algn="just" eaLnBrk="1" hangingPunct="1">
              <a:spcBef>
                <a:spcPct val="50000"/>
              </a:spcBef>
              <a:buFontTx/>
              <a:buNone/>
            </a:pPr>
            <a:r>
              <a:rPr lang="cs-CZ" altLang="cs-CZ" sz="1200" b="0" dirty="0">
                <a:latin typeface="Arial" panose="020B0604020202020204" pitchFamily="34" charset="0"/>
              </a:rPr>
              <a:t>Socialistické země </a:t>
            </a:r>
            <a:r>
              <a:rPr lang="cs-CZ" altLang="cs-CZ" sz="1200" dirty="0">
                <a:latin typeface="Arial" panose="020B0604020202020204" pitchFamily="34" charset="0"/>
              </a:rPr>
              <a:t>poskytují Egyptu masivní vojenskou pomoc. </a:t>
            </a:r>
            <a:r>
              <a:rPr lang="cs-CZ" altLang="cs-CZ" sz="1200" b="0" dirty="0">
                <a:latin typeface="Arial" panose="020B0604020202020204" pitchFamily="34" charset="0"/>
              </a:rPr>
              <a:t>V roce 1967 přerušují s Izraelem diplomatické styky. V roce 1969 se opět boje kolem Suezu zvětšují a USA tlačí na Izrael, aby ukončil vojenské akce – neúspěšně.</a:t>
            </a:r>
          </a:p>
          <a:p>
            <a:pPr algn="just" eaLnBrk="1" hangingPunct="1">
              <a:spcBef>
                <a:spcPct val="50000"/>
              </a:spcBef>
              <a:buFontTx/>
              <a:buNone/>
            </a:pPr>
            <a:endParaRPr lang="cs-CZ" altLang="cs-CZ" sz="1200" b="0" dirty="0">
              <a:latin typeface="Arial" panose="020B0604020202020204" pitchFamily="34" charset="0"/>
            </a:endParaRPr>
          </a:p>
          <a:p>
            <a:pPr eaLnBrk="1" hangingPunct="1">
              <a:spcBef>
                <a:spcPct val="50000"/>
              </a:spcBef>
              <a:buFontTx/>
              <a:buNone/>
            </a:pPr>
            <a:r>
              <a:rPr lang="cs-CZ" altLang="cs-CZ" sz="1200" b="0" dirty="0">
                <a:latin typeface="Arial" panose="020B0604020202020204" pitchFamily="34" charset="0"/>
              </a:rPr>
              <a:t>V roce 1970 je zde plán W. </a:t>
            </a:r>
            <a:r>
              <a:rPr lang="cs-CZ" altLang="cs-CZ" sz="1200" b="0" dirty="0" err="1">
                <a:latin typeface="Arial" panose="020B0604020202020204" pitchFamily="34" charset="0"/>
              </a:rPr>
              <a:t>Rogerse</a:t>
            </a:r>
            <a:r>
              <a:rPr lang="cs-CZ" altLang="cs-CZ" sz="1200" b="0" dirty="0">
                <a:latin typeface="Arial" panose="020B0604020202020204" pitchFamily="34" charset="0"/>
              </a:rPr>
              <a:t>, který je státním tajemníkem USA. Tento plán požaduje, že všechny státy v oblasti vyhlásí, že navzájem uznávají svou vlastní integritu a Izrael vrátí území. </a:t>
            </a:r>
          </a:p>
          <a:p>
            <a:pPr eaLnBrk="1" hangingPunct="1">
              <a:spcBef>
                <a:spcPct val="50000"/>
              </a:spcBef>
              <a:buFontTx/>
              <a:buNone/>
            </a:pPr>
            <a:r>
              <a:rPr lang="cs-CZ" altLang="cs-CZ" sz="1200" b="0" dirty="0">
                <a:latin typeface="Arial" panose="020B0604020202020204" pitchFamily="34" charset="0"/>
              </a:rPr>
              <a:t>Odmítly to ale arabské země, protože tento plán znamená uznání Izraele. </a:t>
            </a:r>
          </a:p>
          <a:p>
            <a:pPr algn="just" eaLnBrk="1" hangingPunct="1">
              <a:spcBef>
                <a:spcPct val="50000"/>
              </a:spcBef>
              <a:buFontTx/>
              <a:buNone/>
            </a:pPr>
            <a:r>
              <a:rPr lang="cs-CZ" altLang="cs-CZ" sz="1200" b="0" dirty="0">
                <a:latin typeface="Arial" panose="020B0604020202020204" pitchFamily="34" charset="0"/>
              </a:rPr>
              <a:t> V Egyptě v roce 1970 také umírá </a:t>
            </a:r>
            <a:r>
              <a:rPr lang="cs-CZ" altLang="cs-CZ" sz="1200" b="0" dirty="0" err="1">
                <a:latin typeface="Arial" panose="020B0604020202020204" pitchFamily="34" charset="0"/>
              </a:rPr>
              <a:t>Násir</a:t>
            </a:r>
            <a:r>
              <a:rPr lang="cs-CZ" altLang="cs-CZ" sz="1200" b="0" dirty="0">
                <a:latin typeface="Arial" panose="020B0604020202020204" pitchFamily="34" charset="0"/>
              </a:rPr>
              <a:t> a nastupuje k moci </a:t>
            </a:r>
            <a:r>
              <a:rPr lang="cs-CZ" altLang="cs-CZ" sz="1200" b="0" dirty="0" err="1">
                <a:latin typeface="Arial" panose="020B0604020202020204" pitchFamily="34" charset="0"/>
              </a:rPr>
              <a:t>Sadat</a:t>
            </a:r>
            <a:r>
              <a:rPr lang="cs-CZ" altLang="cs-CZ" sz="1200" b="0" dirty="0">
                <a:latin typeface="Arial" panose="020B0604020202020204" pitchFamily="34" charset="0"/>
              </a:rPr>
              <a:t>, který ukazuje jistou ochotu uzavřít s Izraelem mír.</a:t>
            </a:r>
          </a:p>
          <a:p>
            <a:endParaRPr lang="cs-CZ" dirty="0"/>
          </a:p>
          <a:p>
            <a:endParaRPr lang="cs-CZ" dirty="0"/>
          </a:p>
        </p:txBody>
      </p:sp>
      <p:sp>
        <p:nvSpPr>
          <p:cNvPr id="4" name="Zástupný symbol pro číslo snímku 3"/>
          <p:cNvSpPr>
            <a:spLocks noGrp="1"/>
          </p:cNvSpPr>
          <p:nvPr>
            <p:ph type="sldNum" sz="quarter" idx="5"/>
          </p:nvPr>
        </p:nvSpPr>
        <p:spPr/>
        <p:txBody>
          <a:bodyPr/>
          <a:lstStyle/>
          <a:p>
            <a:fld id="{58F14A41-0E19-44F5-AFAF-5681C9622030}" type="slidenum">
              <a:rPr lang="cs-CZ" smtClean="0"/>
              <a:t>14</a:t>
            </a:fld>
            <a:endParaRPr lang="cs-CZ"/>
          </a:p>
        </p:txBody>
      </p:sp>
    </p:spTree>
    <p:extLst>
      <p:ext uri="{BB962C8B-B14F-4D97-AF65-F5344CB8AC3E}">
        <p14:creationId xmlns:p14="http://schemas.microsoft.com/office/powerpoint/2010/main" val="37512300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0" i="0" dirty="0">
                <a:solidFill>
                  <a:srgbClr val="000000"/>
                </a:solidFill>
                <a:effectLst/>
                <a:latin typeface="Roboto" panose="02000000000000000000" pitchFamily="2" charset="0"/>
              </a:rPr>
              <a:t>Izraelsko-palestinský mírový proces se týká přerušovaných diskusí vedených různými stranami a návrhů předložených ve snaze vyřešit probíhající izraelsko-palestinský konflikt. Od 70. let 20. století existuje paralelní úsilí o nalezení podmínek, za nichž lze dohodnout mír jak v arabsko-izraelském konfliktu, tak v palestinsko-izraelském konfliktu. Některé země podepsaly mírové smlouvy, jako je Egypt-Izrael (1979) a Jordánsko-Izrael (1994), zatímco některé dosud nenašly vzájemný základ, aby tak učinily. </a:t>
            </a:r>
          </a:p>
          <a:p>
            <a:endParaRPr lang="cs-CZ" b="0" i="0" dirty="0">
              <a:solidFill>
                <a:srgbClr val="000000"/>
              </a:solidFill>
              <a:effectLst/>
              <a:latin typeface="Roboto" panose="02000000000000000000" pitchFamily="2" charset="0"/>
            </a:endParaRPr>
          </a:p>
          <a:p>
            <a:r>
              <a:rPr lang="cs-CZ" b="0" i="0" dirty="0">
                <a:solidFill>
                  <a:srgbClr val="000000"/>
                </a:solidFill>
                <a:effectLst/>
                <a:latin typeface="Roboto" panose="02000000000000000000" pitchFamily="2" charset="0"/>
              </a:rPr>
              <a:t>Někdy v polovině 70. let se termín mírový proces stal široce používaným k popisu úsilí vedeného Američany dosáhnout vyjednaného míru mezi Izraelem a jeho sousedy. Tato fráze se uchytila a od té doby je synonymem pro postupný, krokový přístup k řešení jednoho z nejtěžších světových konfliktů. </a:t>
            </a:r>
            <a:endParaRPr lang="cs-CZ" dirty="0"/>
          </a:p>
        </p:txBody>
      </p:sp>
      <p:sp>
        <p:nvSpPr>
          <p:cNvPr id="4" name="Zástupný symbol pro číslo snímku 3"/>
          <p:cNvSpPr>
            <a:spLocks noGrp="1"/>
          </p:cNvSpPr>
          <p:nvPr>
            <p:ph type="sldNum" sz="quarter" idx="5"/>
          </p:nvPr>
        </p:nvSpPr>
        <p:spPr/>
        <p:txBody>
          <a:bodyPr/>
          <a:lstStyle/>
          <a:p>
            <a:fld id="{58F14A41-0E19-44F5-AFAF-5681C9622030}" type="slidenum">
              <a:rPr lang="cs-CZ" smtClean="0"/>
              <a:t>16</a:t>
            </a:fld>
            <a:endParaRPr lang="cs-CZ"/>
          </a:p>
        </p:txBody>
      </p:sp>
    </p:spTree>
    <p:extLst>
      <p:ext uri="{BB962C8B-B14F-4D97-AF65-F5344CB8AC3E}">
        <p14:creationId xmlns:p14="http://schemas.microsoft.com/office/powerpoint/2010/main" val="8194482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0" i="0" dirty="0">
                <a:solidFill>
                  <a:srgbClr val="000000"/>
                </a:solidFill>
                <a:effectLst/>
                <a:latin typeface="Roboto" panose="02000000000000000000" pitchFamily="2" charset="0"/>
              </a:rPr>
              <a:t>Labouristická strana obecně podporovala větší ústupky Palestincům v mírovém procesu než </a:t>
            </a:r>
            <a:r>
              <a:rPr lang="cs-CZ" b="0" i="0" dirty="0" err="1">
                <a:solidFill>
                  <a:srgbClr val="000000"/>
                </a:solidFill>
                <a:effectLst/>
                <a:latin typeface="Roboto" panose="02000000000000000000" pitchFamily="2" charset="0"/>
              </a:rPr>
              <a:t>Likud</a:t>
            </a:r>
            <a:r>
              <a:rPr lang="cs-CZ" b="0" i="0" dirty="0">
                <a:solidFill>
                  <a:srgbClr val="000000"/>
                </a:solidFill>
                <a:effectLst/>
                <a:latin typeface="Roboto" panose="02000000000000000000" pitchFamily="2" charset="0"/>
              </a:rPr>
              <a:t> a podporovala zásadu „země za mír“ (ačkoli složky strany vždy podporovaly budování osad na územích, která Izrael dobyl v roce šestidenní válka). Labouristická strana rovněž zaujala poměrně pragmatický přístup k hospodářské i zahraniční politice a vyhýbá se extremistickým přístupům.</a:t>
            </a:r>
          </a:p>
          <a:p>
            <a:endParaRPr lang="cs-CZ" b="0" i="0" dirty="0">
              <a:solidFill>
                <a:srgbClr val="000000"/>
              </a:solidFill>
              <a:effectLst/>
              <a:latin typeface="Roboto" panose="02000000000000000000" pitchFamily="2" charset="0"/>
            </a:endParaRPr>
          </a:p>
          <a:p>
            <a:r>
              <a:rPr lang="cs-CZ" b="0" i="0" dirty="0">
                <a:solidFill>
                  <a:srgbClr val="000000"/>
                </a:solidFill>
                <a:effectLst/>
                <a:latin typeface="Roboto" panose="02000000000000000000" pitchFamily="2" charset="0"/>
              </a:rPr>
              <a:t>V roce 1992, poté, co první intifáda přiměla mnoho Izraelců k přesvědčení o nutnosti vyjednat mírové řešení s Palestinci, byl </a:t>
            </a:r>
            <a:r>
              <a:rPr lang="cs-CZ" b="0" i="0" dirty="0" err="1">
                <a:solidFill>
                  <a:srgbClr val="000000"/>
                </a:solidFill>
                <a:effectLst/>
                <a:latin typeface="Roboto" panose="02000000000000000000" pitchFamily="2" charset="0"/>
              </a:rPr>
              <a:t>Yitzhak</a:t>
            </a:r>
            <a:r>
              <a:rPr lang="cs-CZ" b="0" i="0" dirty="0">
                <a:solidFill>
                  <a:srgbClr val="000000"/>
                </a:solidFill>
                <a:effectLst/>
                <a:latin typeface="Roboto" panose="02000000000000000000" pitchFamily="2" charset="0"/>
              </a:rPr>
              <a:t> </a:t>
            </a:r>
            <a:r>
              <a:rPr lang="cs-CZ" b="0" i="0" dirty="0" err="1">
                <a:solidFill>
                  <a:srgbClr val="000000"/>
                </a:solidFill>
                <a:effectLst/>
                <a:latin typeface="Roboto" panose="02000000000000000000" pitchFamily="2" charset="0"/>
              </a:rPr>
              <a:t>Rabin</a:t>
            </a:r>
            <a:r>
              <a:rPr lang="cs-CZ" b="0" i="0" dirty="0">
                <a:solidFill>
                  <a:srgbClr val="000000"/>
                </a:solidFill>
                <a:effectLst/>
                <a:latin typeface="Roboto" panose="02000000000000000000" pitchFamily="2" charset="0"/>
              </a:rPr>
              <a:t>  (Labourista) zvolen premiérem s mandátem usilovat o mír. Jeho vláda vedla tajná jednání s Organizací pro osvobození Palestiny (OOP). Výsledkem bylo uzavření dohod z Osla v září 1993, v nichž se Izrael a OOP vzájemně uznaly a dohodly se na řešení dvou států. Dohoda také umožnila </a:t>
            </a:r>
            <a:r>
              <a:rPr lang="cs-CZ" b="0" i="0" dirty="0" err="1">
                <a:solidFill>
                  <a:srgbClr val="000000"/>
                </a:solidFill>
                <a:effectLst/>
                <a:latin typeface="Roboto" panose="02000000000000000000" pitchFamily="2" charset="0"/>
              </a:rPr>
              <a:t>Rabinovi</a:t>
            </a:r>
            <a:r>
              <a:rPr lang="cs-CZ" b="0" i="0" dirty="0">
                <a:solidFill>
                  <a:srgbClr val="000000"/>
                </a:solidFill>
                <a:effectLst/>
                <a:latin typeface="Roboto" panose="02000000000000000000" pitchFamily="2" charset="0"/>
              </a:rPr>
              <a:t> dokončit mírovou smlouvu se sousedním Jordánskem v roce 1994. Řešení dvou států se setkalo s určitým odporem mezi některými Izraelci a Palestinci a v roce 1995 byl </a:t>
            </a:r>
            <a:r>
              <a:rPr lang="cs-CZ" b="0" i="0" dirty="0" err="1">
                <a:solidFill>
                  <a:srgbClr val="000000"/>
                </a:solidFill>
                <a:effectLst/>
                <a:latin typeface="Roboto" panose="02000000000000000000" pitchFamily="2" charset="0"/>
              </a:rPr>
              <a:t>Rabin</a:t>
            </a:r>
            <a:r>
              <a:rPr lang="cs-CZ" b="0" i="0" dirty="0">
                <a:solidFill>
                  <a:srgbClr val="000000"/>
                </a:solidFill>
                <a:effectLst/>
                <a:latin typeface="Roboto" panose="02000000000000000000" pitchFamily="2" charset="0"/>
              </a:rPr>
              <a:t> zavražděn židovským extremistou. Když se začátkem roku 1996 konaly volby nového premiéra, kandidát labouristů Peres prohrál s Benjaminem </a:t>
            </a:r>
            <a:r>
              <a:rPr lang="cs-CZ" b="0" i="0" dirty="0" err="1">
                <a:solidFill>
                  <a:srgbClr val="000000"/>
                </a:solidFill>
                <a:effectLst/>
                <a:latin typeface="Roboto" panose="02000000000000000000" pitchFamily="2" charset="0"/>
              </a:rPr>
              <a:t>Netanjahuem</a:t>
            </a:r>
            <a:r>
              <a:rPr lang="cs-CZ" b="0" i="0" dirty="0">
                <a:solidFill>
                  <a:srgbClr val="000000"/>
                </a:solidFill>
                <a:effectLst/>
                <a:latin typeface="Roboto" panose="02000000000000000000" pitchFamily="2" charset="0"/>
              </a:rPr>
              <a:t> z </a:t>
            </a:r>
            <a:r>
              <a:rPr lang="cs-CZ" b="0" i="0" dirty="0" err="1">
                <a:solidFill>
                  <a:srgbClr val="000000"/>
                </a:solidFill>
                <a:effectLst/>
                <a:latin typeface="Roboto" panose="02000000000000000000" pitchFamily="2" charset="0"/>
              </a:rPr>
              <a:t>Likudu</a:t>
            </a:r>
            <a:r>
              <a:rPr lang="cs-CZ" b="0" i="0" dirty="0">
                <a:solidFill>
                  <a:srgbClr val="000000"/>
                </a:solidFill>
                <a:effectLst/>
                <a:latin typeface="Roboto" panose="02000000000000000000" pitchFamily="2" charset="0"/>
              </a:rPr>
              <a:t>, který se snažil znovu projednat proces z Osla. </a:t>
            </a:r>
          </a:p>
          <a:p>
            <a:endParaRPr lang="cs-CZ" b="0" i="0" dirty="0">
              <a:solidFill>
                <a:srgbClr val="000000"/>
              </a:solidFill>
              <a:effectLst/>
              <a:latin typeface="Roboto" panose="02000000000000000000" pitchFamily="2" charset="0"/>
            </a:endParaRPr>
          </a:p>
          <a:p>
            <a:endParaRPr lang="cs-CZ" dirty="0"/>
          </a:p>
        </p:txBody>
      </p:sp>
      <p:sp>
        <p:nvSpPr>
          <p:cNvPr id="4" name="Zástupný symbol pro číslo snímku 3"/>
          <p:cNvSpPr>
            <a:spLocks noGrp="1"/>
          </p:cNvSpPr>
          <p:nvPr>
            <p:ph type="sldNum" sz="quarter" idx="5"/>
          </p:nvPr>
        </p:nvSpPr>
        <p:spPr/>
        <p:txBody>
          <a:bodyPr/>
          <a:lstStyle/>
          <a:p>
            <a:fld id="{58F14A41-0E19-44F5-AFAF-5681C9622030}" type="slidenum">
              <a:rPr lang="cs-CZ" smtClean="0"/>
              <a:t>17</a:t>
            </a:fld>
            <a:endParaRPr lang="cs-CZ"/>
          </a:p>
        </p:txBody>
      </p:sp>
    </p:spTree>
    <p:extLst>
      <p:ext uri="{BB962C8B-B14F-4D97-AF65-F5344CB8AC3E}">
        <p14:creationId xmlns:p14="http://schemas.microsoft.com/office/powerpoint/2010/main" val="16620472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0" i="0" dirty="0">
                <a:solidFill>
                  <a:srgbClr val="202122"/>
                </a:solidFill>
                <a:effectLst/>
                <a:latin typeface="Arial" panose="020B0604020202020204" pitchFamily="34" charset="0"/>
              </a:rPr>
              <a:t>Po </a:t>
            </a:r>
            <a:r>
              <a:rPr lang="cs-CZ" b="0" i="0" dirty="0" err="1">
                <a:solidFill>
                  <a:srgbClr val="202122"/>
                </a:solidFill>
                <a:effectLst/>
                <a:latin typeface="Arial" panose="020B0604020202020204" pitchFamily="34" charset="0"/>
              </a:rPr>
              <a:t>Rabinově</a:t>
            </a:r>
            <a:r>
              <a:rPr lang="cs-CZ" b="0" i="0" dirty="0">
                <a:solidFill>
                  <a:srgbClr val="202122"/>
                </a:solidFill>
                <a:effectLst/>
                <a:latin typeface="Arial" panose="020B0604020202020204" pitchFamily="34" charset="0"/>
              </a:rPr>
              <a:t> smrti začal mírový proces stagnovat. Podepsalo se na tom i vítězství strany </a:t>
            </a:r>
            <a:r>
              <a:rPr lang="cs-CZ" b="0" i="0" dirty="0" err="1">
                <a:solidFill>
                  <a:srgbClr val="202122"/>
                </a:solidFill>
                <a:effectLst/>
                <a:latin typeface="Arial" panose="020B0604020202020204" pitchFamily="34" charset="0"/>
              </a:rPr>
              <a:t>Likud</a:t>
            </a:r>
            <a:r>
              <a:rPr lang="cs-CZ" b="0" i="0" dirty="0">
                <a:solidFill>
                  <a:srgbClr val="202122"/>
                </a:solidFill>
                <a:effectLst/>
                <a:latin typeface="Arial" panose="020B0604020202020204" pitchFamily="34" charset="0"/>
              </a:rPr>
              <a:t> a jejího lídra </a:t>
            </a:r>
            <a:r>
              <a:rPr lang="cs-CZ" b="0" i="0" u="none" strike="noStrike" dirty="0">
                <a:solidFill>
                  <a:srgbClr val="0645AD"/>
                </a:solidFill>
                <a:effectLst/>
                <a:latin typeface="Arial" panose="020B0604020202020204" pitchFamily="34" charset="0"/>
              </a:rPr>
              <a:t>Benjamina </a:t>
            </a:r>
            <a:r>
              <a:rPr lang="cs-CZ" b="0" i="0" u="none" strike="noStrike" dirty="0" err="1">
                <a:solidFill>
                  <a:srgbClr val="0645AD"/>
                </a:solidFill>
                <a:effectLst/>
                <a:latin typeface="Arial" panose="020B0604020202020204" pitchFamily="34" charset="0"/>
              </a:rPr>
              <a:t>Netanjahua</a:t>
            </a:r>
            <a:r>
              <a:rPr lang="cs-CZ" b="0" i="0" dirty="0">
                <a:solidFill>
                  <a:srgbClr val="202122"/>
                </a:solidFill>
                <a:effectLst/>
                <a:latin typeface="Arial" panose="020B0604020202020204" pitchFamily="34" charset="0"/>
              </a:rPr>
              <a:t> ve </a:t>
            </a:r>
            <a:r>
              <a:rPr lang="cs-CZ" b="0" i="0" u="none" strike="noStrike" dirty="0">
                <a:solidFill>
                  <a:srgbClr val="0645AD"/>
                </a:solidFill>
                <a:effectLst/>
                <a:latin typeface="Arial" panose="020B0604020202020204" pitchFamily="34" charset="0"/>
              </a:rPr>
              <a:t>volbách roku 1996</a:t>
            </a:r>
            <a:r>
              <a:rPr lang="cs-CZ" b="0" i="0" dirty="0">
                <a:solidFill>
                  <a:srgbClr val="202122"/>
                </a:solidFill>
                <a:effectLst/>
                <a:latin typeface="Arial" panose="020B0604020202020204" pitchFamily="34" charset="0"/>
              </a:rPr>
              <a:t>, kdy byl poražen </a:t>
            </a:r>
            <a:r>
              <a:rPr lang="cs-CZ" b="0" i="0" dirty="0" err="1">
                <a:solidFill>
                  <a:srgbClr val="202122"/>
                </a:solidFill>
                <a:effectLst/>
                <a:latin typeface="Arial" panose="020B0604020202020204" pitchFamily="34" charset="0"/>
              </a:rPr>
              <a:t>Rabinův</a:t>
            </a:r>
            <a:r>
              <a:rPr lang="cs-CZ" b="0" i="0" dirty="0">
                <a:solidFill>
                  <a:srgbClr val="202122"/>
                </a:solidFill>
                <a:effectLst/>
                <a:latin typeface="Arial" panose="020B0604020202020204" pitchFamily="34" charset="0"/>
              </a:rPr>
              <a:t> nástupce a spoluautor dohod z Osla </a:t>
            </a:r>
            <a:r>
              <a:rPr lang="cs-CZ" b="0" i="0" u="none" strike="noStrike" dirty="0">
                <a:solidFill>
                  <a:srgbClr val="0645AD"/>
                </a:solidFill>
                <a:effectLst/>
                <a:latin typeface="Arial" panose="020B0604020202020204" pitchFamily="34" charset="0"/>
              </a:rPr>
              <a:t>Šimon Peres</a:t>
            </a:r>
            <a:r>
              <a:rPr lang="cs-CZ" b="0" i="0" dirty="0">
                <a:solidFill>
                  <a:srgbClr val="202122"/>
                </a:solidFill>
                <a:effectLst/>
                <a:latin typeface="Arial" panose="020B0604020202020204" pitchFamily="34" charset="0"/>
              </a:rPr>
              <a:t> ze </a:t>
            </a:r>
            <a:r>
              <a:rPr lang="cs-CZ" b="0" i="0" u="none" strike="noStrike" dirty="0">
                <a:solidFill>
                  <a:srgbClr val="0645AD"/>
                </a:solidFill>
                <a:effectLst/>
                <a:latin typeface="Arial" panose="020B0604020202020204" pitchFamily="34" charset="0"/>
              </a:rPr>
              <a:t>Strany práce</a:t>
            </a:r>
            <a:r>
              <a:rPr lang="cs-CZ" b="0" i="0" dirty="0">
                <a:solidFill>
                  <a:srgbClr val="202122"/>
                </a:solidFill>
                <a:effectLst/>
                <a:latin typeface="Arial" panose="020B0604020202020204" pitchFamily="34" charset="0"/>
              </a:rPr>
              <a:t>. Na palestinské politické scéně došlo k posilování pozic </a:t>
            </a:r>
            <a:r>
              <a:rPr lang="cs-CZ" b="0" i="0" dirty="0" err="1">
                <a:solidFill>
                  <a:srgbClr val="202122"/>
                </a:solidFill>
                <a:effectLst/>
                <a:latin typeface="Arial" panose="020B0604020202020204" pitchFamily="34" charset="0"/>
              </a:rPr>
              <a:t>Hamásu</a:t>
            </a:r>
            <a:r>
              <a:rPr lang="cs-CZ" b="0" i="0" dirty="0">
                <a:solidFill>
                  <a:srgbClr val="202122"/>
                </a:solidFill>
                <a:effectLst/>
                <a:latin typeface="Arial" panose="020B0604020202020204" pitchFamily="34" charset="0"/>
              </a:rPr>
              <a:t> vůči Arafatově OOP. Mezi Izraelci a Palestinci nedošlo k žádnému pokroku ani po mimořádných parlamentních a prezidentských volbách v Izraeli 17. května 1999, kdy zvítězil blok Strany práce vedený </a:t>
            </a:r>
            <a:r>
              <a:rPr lang="cs-CZ" b="0" i="0" u="sng" dirty="0" err="1">
                <a:solidFill>
                  <a:srgbClr val="0645AD"/>
                </a:solidFill>
                <a:effectLst/>
                <a:latin typeface="Arial" panose="020B0604020202020204" pitchFamily="34" charset="0"/>
              </a:rPr>
              <a:t>Barakem</a:t>
            </a:r>
            <a:r>
              <a:rPr lang="cs-CZ" b="0" i="0" dirty="0">
                <a:solidFill>
                  <a:srgbClr val="202122"/>
                </a:solidFill>
                <a:effectLst/>
                <a:latin typeface="Arial" panose="020B0604020202020204" pitchFamily="34" charset="0"/>
              </a:rPr>
              <a:t>.</a:t>
            </a:r>
          </a:p>
          <a:p>
            <a:endParaRPr lang="cs-CZ" b="0" i="0" dirty="0">
              <a:solidFill>
                <a:srgbClr val="202122"/>
              </a:solidFill>
              <a:effectLst/>
              <a:latin typeface="Arial" panose="020B0604020202020204" pitchFamily="34" charset="0"/>
            </a:endParaRPr>
          </a:p>
          <a:p>
            <a:r>
              <a:rPr lang="cs-CZ" b="0" i="0" dirty="0">
                <a:solidFill>
                  <a:srgbClr val="202122"/>
                </a:solidFill>
                <a:effectLst/>
                <a:latin typeface="Arial" panose="020B0604020202020204" pitchFamily="34" charset="0"/>
              </a:rPr>
              <a:t>Dohody z Osla – Jedná se o mírové dohody, které byly podepsány ve Washingtonu a podepsaly je Palestina (Arafat) a Izrael (</a:t>
            </a:r>
            <a:r>
              <a:rPr lang="cs-CZ" b="0" i="0" dirty="0" err="1">
                <a:solidFill>
                  <a:srgbClr val="202122"/>
                </a:solidFill>
                <a:effectLst/>
                <a:latin typeface="Arial" panose="020B0604020202020204" pitchFamily="34" charset="0"/>
              </a:rPr>
              <a:t>Rabin</a:t>
            </a:r>
            <a:r>
              <a:rPr lang="cs-CZ" b="0" i="0" dirty="0">
                <a:solidFill>
                  <a:srgbClr val="202122"/>
                </a:solidFill>
                <a:effectLst/>
                <a:latin typeface="Arial" panose="020B0604020202020204" pitchFamily="34" charset="0"/>
              </a:rPr>
              <a:t>). Arafat i </a:t>
            </a:r>
            <a:r>
              <a:rPr lang="cs-CZ" b="0" i="0" dirty="0" err="1">
                <a:solidFill>
                  <a:srgbClr val="202122"/>
                </a:solidFill>
                <a:effectLst/>
                <a:latin typeface="Arial" panose="020B0604020202020204" pitchFamily="34" charset="0"/>
              </a:rPr>
              <a:t>Rabin</a:t>
            </a:r>
            <a:r>
              <a:rPr lang="cs-CZ" b="0" i="0" dirty="0">
                <a:solidFill>
                  <a:srgbClr val="202122"/>
                </a:solidFill>
                <a:effectLst/>
                <a:latin typeface="Arial" panose="020B0604020202020204" pitchFamily="34" charset="0"/>
              </a:rPr>
              <a:t> za podepsání dohod dostaly Nobelovu cenu míru. Tyto dohody byly podepsány v roce 1993.</a:t>
            </a:r>
          </a:p>
          <a:p>
            <a:endParaRPr lang="cs-CZ" b="0" i="0" dirty="0">
              <a:solidFill>
                <a:srgbClr val="202122"/>
              </a:solidFill>
              <a:effectLst/>
              <a:latin typeface="Arial" panose="020B0604020202020204" pitchFamily="34" charset="0"/>
            </a:endParaRPr>
          </a:p>
          <a:p>
            <a:r>
              <a:rPr lang="cs-CZ" b="0" i="0" dirty="0">
                <a:solidFill>
                  <a:srgbClr val="202122"/>
                </a:solidFill>
                <a:effectLst/>
                <a:latin typeface="Arial" panose="020B0604020202020204" pitchFamily="34" charset="0"/>
              </a:rPr>
              <a:t> Z mírových dohod vyplývalo, že má být po přechodnou dobu pěti let ustanovena Palestinská samospráva na území Západního břehu a pásma Gazy. Během tohoto období měly obě strany jednat o závěrečných otázkách týkajících se především otázky </a:t>
            </a:r>
            <a:r>
              <a:rPr lang="cs-CZ" b="0" i="0" u="none" strike="noStrike" dirty="0">
                <a:solidFill>
                  <a:srgbClr val="0645AD"/>
                </a:solidFill>
                <a:effectLst/>
                <a:latin typeface="Arial" panose="020B0604020202020204" pitchFamily="34" charset="0"/>
              </a:rPr>
              <a:t>Jeruzaléma</a:t>
            </a:r>
            <a:r>
              <a:rPr lang="cs-CZ" b="0" i="0" dirty="0">
                <a:solidFill>
                  <a:srgbClr val="202122"/>
                </a:solidFill>
                <a:effectLst/>
                <a:latin typeface="Arial" panose="020B0604020202020204" pitchFamily="34" charset="0"/>
              </a:rPr>
              <a:t>, palestinských uprchlíků, židovských osad, hranic a distribuci vody.</a:t>
            </a:r>
            <a:endParaRPr lang="cs-CZ" dirty="0"/>
          </a:p>
        </p:txBody>
      </p:sp>
      <p:sp>
        <p:nvSpPr>
          <p:cNvPr id="4" name="Zástupný symbol pro číslo snímku 3"/>
          <p:cNvSpPr>
            <a:spLocks noGrp="1"/>
          </p:cNvSpPr>
          <p:nvPr>
            <p:ph type="sldNum" sz="quarter" idx="5"/>
          </p:nvPr>
        </p:nvSpPr>
        <p:spPr/>
        <p:txBody>
          <a:bodyPr/>
          <a:lstStyle/>
          <a:p>
            <a:fld id="{58F14A41-0E19-44F5-AFAF-5681C9622030}" type="slidenum">
              <a:rPr lang="cs-CZ" smtClean="0"/>
              <a:t>18</a:t>
            </a:fld>
            <a:endParaRPr lang="cs-CZ"/>
          </a:p>
        </p:txBody>
      </p:sp>
    </p:spTree>
    <p:extLst>
      <p:ext uri="{BB962C8B-B14F-4D97-AF65-F5344CB8AC3E}">
        <p14:creationId xmlns:p14="http://schemas.microsoft.com/office/powerpoint/2010/main" val="38436616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Palestina leží ve Východním Středomoří a zahrnuje část území dnešního Izraele a palestinská území v pásmu Gazy (podél pobřeží Středozemního moře) a na západním břehu Jordánu. Termín Palestina byl s touto oblastí spojován mnohdy i kontroverzně, protože někteří lidé tvrdili, že Palestina je také na celém území Jordánu. Část této oblasti je také známá jako Svatá země a mezi Židy, muslimy i křesťany je považována za posvátnou půdu. Ve 20. století ale tato oblast začala být předmětem sporu mezi Araby a židy a toto vyústilo v dlouhodobé násilí, které trvá do určité míry dodnes.</a:t>
            </a:r>
          </a:p>
          <a:p>
            <a:endParaRPr lang="cs-CZ" dirty="0"/>
          </a:p>
          <a:p>
            <a:r>
              <a:rPr lang="cs-CZ" b="0" i="0" dirty="0">
                <a:solidFill>
                  <a:srgbClr val="000000"/>
                </a:solidFill>
                <a:effectLst/>
                <a:latin typeface="Roboto" panose="020B0604020202020204" pitchFamily="2" charset="0"/>
              </a:rPr>
              <a:t>Historie Palestiny - Slovo Palestina pochází z </a:t>
            </a:r>
            <a:r>
              <a:rPr lang="cs-CZ" b="0" i="0" dirty="0" err="1">
                <a:solidFill>
                  <a:srgbClr val="000000"/>
                </a:solidFill>
                <a:effectLst/>
                <a:latin typeface="Roboto" panose="020B0604020202020204" pitchFamily="2" charset="0"/>
              </a:rPr>
              <a:t>Filistie</a:t>
            </a:r>
            <a:r>
              <a:rPr lang="cs-CZ" b="0" i="0" dirty="0">
                <a:solidFill>
                  <a:srgbClr val="000000"/>
                </a:solidFill>
                <a:effectLst/>
                <a:latin typeface="Roboto" panose="020B0604020202020204" pitchFamily="2" charset="0"/>
              </a:rPr>
              <a:t>, což je jméno dané řeckými spisovateli zemi </a:t>
            </a:r>
            <a:r>
              <a:rPr lang="cs-CZ" b="0" i="0" dirty="0" err="1">
                <a:solidFill>
                  <a:srgbClr val="000000"/>
                </a:solidFill>
                <a:effectLst/>
                <a:latin typeface="Roboto" panose="020B0604020202020204" pitchFamily="2" charset="0"/>
              </a:rPr>
              <a:t>Pelištejců</a:t>
            </a:r>
            <a:r>
              <a:rPr lang="cs-CZ" b="0" i="0" dirty="0">
                <a:solidFill>
                  <a:srgbClr val="000000"/>
                </a:solidFill>
                <a:effectLst/>
                <a:latin typeface="Roboto" panose="020B0604020202020204" pitchFamily="2" charset="0"/>
              </a:rPr>
              <a:t>, kteří ve 12. století př. n. l. obsadili malou část země na jižním pobřeží mezi moderním Tel Avivem – </a:t>
            </a:r>
            <a:r>
              <a:rPr lang="cs-CZ" b="0" i="0" dirty="0" err="1">
                <a:solidFill>
                  <a:srgbClr val="000000"/>
                </a:solidFill>
                <a:effectLst/>
                <a:latin typeface="Roboto" panose="020B0604020202020204" pitchFamily="2" charset="0"/>
              </a:rPr>
              <a:t>Yafo</a:t>
            </a:r>
            <a:r>
              <a:rPr lang="cs-CZ" b="0" i="0" dirty="0">
                <a:solidFill>
                  <a:srgbClr val="000000"/>
                </a:solidFill>
                <a:effectLst/>
                <a:latin typeface="Roboto" panose="020B0604020202020204" pitchFamily="2" charset="0"/>
              </a:rPr>
              <a:t> a Gazou. </a:t>
            </a:r>
            <a:r>
              <a:rPr lang="cs-CZ" b="0" i="0" dirty="0">
                <a:solidFill>
                  <a:srgbClr val="000000"/>
                </a:solidFill>
                <a:effectLst/>
                <a:latin typeface="Roboto" panose="02000000000000000000" pitchFamily="2" charset="0"/>
              </a:rPr>
              <a:t>Jméno bylo oživeno Římany ve 2. století n. l. v „</a:t>
            </a:r>
            <a:r>
              <a:rPr lang="cs-CZ" b="0" i="0" dirty="0" err="1">
                <a:solidFill>
                  <a:srgbClr val="000000"/>
                </a:solidFill>
                <a:effectLst/>
                <a:latin typeface="Roboto" panose="02000000000000000000" pitchFamily="2" charset="0"/>
              </a:rPr>
              <a:t>Syria</a:t>
            </a:r>
            <a:r>
              <a:rPr lang="cs-CZ" b="0" i="0" dirty="0">
                <a:solidFill>
                  <a:srgbClr val="000000"/>
                </a:solidFill>
                <a:effectLst/>
                <a:latin typeface="Roboto" panose="02000000000000000000" pitchFamily="2" charset="0"/>
              </a:rPr>
              <a:t> </a:t>
            </a:r>
            <a:r>
              <a:rPr lang="cs-CZ" b="0" i="0" dirty="0" err="1">
                <a:solidFill>
                  <a:srgbClr val="000000"/>
                </a:solidFill>
                <a:effectLst/>
                <a:latin typeface="Roboto" panose="02000000000000000000" pitchFamily="2" charset="0"/>
              </a:rPr>
              <a:t>Palaestina</a:t>
            </a:r>
            <a:r>
              <a:rPr lang="cs-CZ" b="0" i="0" dirty="0">
                <a:solidFill>
                  <a:srgbClr val="000000"/>
                </a:solidFill>
                <a:effectLst/>
                <a:latin typeface="Roboto" panose="02000000000000000000" pitchFamily="2" charset="0"/>
              </a:rPr>
              <a:t>“, označující jižní část provincie Sýrie, a odtud se dostalo do arabštiny, kde se používá k popisu regionu přinejmenším od počátku islámské éry. Po římských dobách nemělo jméno žádný oficiální status až po první světové válce a konci vlády Osmanské říše, kdy bylo přijato pro jednu z oblastí s mandátem Velké Británii</a:t>
            </a:r>
            <a:endParaRPr lang="cs-CZ" dirty="0"/>
          </a:p>
        </p:txBody>
      </p:sp>
      <p:sp>
        <p:nvSpPr>
          <p:cNvPr id="4" name="Zástupný symbol pro číslo snímku 3"/>
          <p:cNvSpPr>
            <a:spLocks noGrp="1"/>
          </p:cNvSpPr>
          <p:nvPr>
            <p:ph type="sldNum" sz="quarter" idx="5"/>
          </p:nvPr>
        </p:nvSpPr>
        <p:spPr/>
        <p:txBody>
          <a:bodyPr/>
          <a:lstStyle/>
          <a:p>
            <a:fld id="{58F14A41-0E19-44F5-AFAF-5681C9622030}" type="slidenum">
              <a:rPr lang="cs-CZ" smtClean="0"/>
              <a:t>19</a:t>
            </a:fld>
            <a:endParaRPr lang="cs-CZ"/>
          </a:p>
        </p:txBody>
      </p:sp>
    </p:spTree>
    <p:extLst>
      <p:ext uri="{BB962C8B-B14F-4D97-AF65-F5344CB8AC3E}">
        <p14:creationId xmlns:p14="http://schemas.microsoft.com/office/powerpoint/2010/main" val="24092737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0" i="0" dirty="0">
                <a:solidFill>
                  <a:srgbClr val="000000"/>
                </a:solidFill>
                <a:effectLst/>
                <a:latin typeface="Roboto" panose="02000000000000000000" pitchFamily="2" charset="0"/>
              </a:rPr>
              <a:t>Název Palestina je již dlouho populární jako obecný termín pro označení tradiční oblasti, ale toto použití neznamená přesné hranice. Vnímání toho, co tvoří východní hranici Palestiny, bylo obzvláště proměnlivé, i když hranice byla často vnímána jako ležící východně od řeky Jordán, někdy sahá až k okraji Arabské pouště. </a:t>
            </a:r>
          </a:p>
          <a:p>
            <a:endParaRPr lang="cs-CZ" b="0" i="0" dirty="0">
              <a:solidFill>
                <a:srgbClr val="000000"/>
              </a:solidFill>
              <a:effectLst/>
              <a:latin typeface="Roboto" panose="02000000000000000000" pitchFamily="2" charset="0"/>
            </a:endParaRPr>
          </a:p>
          <a:p>
            <a:r>
              <a:rPr lang="cs-CZ" b="0" i="0" dirty="0">
                <a:solidFill>
                  <a:srgbClr val="000000"/>
                </a:solidFill>
                <a:effectLst/>
                <a:latin typeface="Roboto" panose="02000000000000000000" pitchFamily="2" charset="0"/>
              </a:rPr>
              <a:t>Dnes ale Palestina své hranice má, ale stále se okolo toho vedou mnohé spory.</a:t>
            </a:r>
            <a:endParaRPr lang="cs-CZ" dirty="0"/>
          </a:p>
        </p:txBody>
      </p:sp>
      <p:sp>
        <p:nvSpPr>
          <p:cNvPr id="4" name="Zástupný symbol pro číslo snímku 3"/>
          <p:cNvSpPr>
            <a:spLocks noGrp="1"/>
          </p:cNvSpPr>
          <p:nvPr>
            <p:ph type="sldNum" sz="quarter" idx="5"/>
          </p:nvPr>
        </p:nvSpPr>
        <p:spPr/>
        <p:txBody>
          <a:bodyPr/>
          <a:lstStyle/>
          <a:p>
            <a:fld id="{58F14A41-0E19-44F5-AFAF-5681C9622030}" type="slidenum">
              <a:rPr lang="cs-CZ" smtClean="0"/>
              <a:t>20</a:t>
            </a:fld>
            <a:endParaRPr lang="cs-CZ"/>
          </a:p>
        </p:txBody>
      </p:sp>
    </p:spTree>
    <p:extLst>
      <p:ext uri="{BB962C8B-B14F-4D97-AF65-F5344CB8AC3E}">
        <p14:creationId xmlns:p14="http://schemas.microsoft.com/office/powerpoint/2010/main" val="15765072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Palestina je dnes nepřímo uznaným státem OSN. Má postavení jakéhosi pozorovatelského stát, který se může účastnit debat ve Valném shromáždění OSN. Na půdě OSN byla Palestina takto uznána v roce 2012. Velkou zajímavostí je, že Česká republika byla tehdy jedním ze států, které s tímto uznáním Palestiny nesouhlasily. Česká republika má velmi dobré vztahy s Izraelem a díky tomu byla ČR proti uznání Palestiny.</a:t>
            </a:r>
          </a:p>
          <a:p>
            <a:r>
              <a:rPr lang="cs-CZ" dirty="0"/>
              <a:t>Izrael se tehdy také vyjádřil nesouhlasně s tím, že uznání Palestiny ničemu a ani nikomu neprospěje. Mimo České republiky s tímto uznáním nesouhlasilo také dalších 9 států.</a:t>
            </a:r>
          </a:p>
          <a:p>
            <a:endParaRPr lang="cs-CZ" dirty="0"/>
          </a:p>
          <a:p>
            <a:r>
              <a:rPr lang="cs-CZ" dirty="0"/>
              <a:t>Palestina má dnes stejný status jako město v Itálii – Vatikán. </a:t>
            </a:r>
          </a:p>
          <a:p>
            <a:endParaRPr lang="cs-CZ" dirty="0"/>
          </a:p>
        </p:txBody>
      </p:sp>
      <p:sp>
        <p:nvSpPr>
          <p:cNvPr id="4" name="Zástupný symbol pro číslo snímku 3"/>
          <p:cNvSpPr>
            <a:spLocks noGrp="1"/>
          </p:cNvSpPr>
          <p:nvPr>
            <p:ph type="sldNum" sz="quarter" idx="5"/>
          </p:nvPr>
        </p:nvSpPr>
        <p:spPr/>
        <p:txBody>
          <a:bodyPr/>
          <a:lstStyle/>
          <a:p>
            <a:fld id="{58F14A41-0E19-44F5-AFAF-5681C9622030}" type="slidenum">
              <a:rPr lang="cs-CZ" smtClean="0"/>
              <a:t>21</a:t>
            </a:fld>
            <a:endParaRPr lang="cs-CZ"/>
          </a:p>
        </p:txBody>
      </p:sp>
    </p:spTree>
    <p:extLst>
      <p:ext uri="{BB962C8B-B14F-4D97-AF65-F5344CB8AC3E}">
        <p14:creationId xmlns:p14="http://schemas.microsoft.com/office/powerpoint/2010/main" val="3962178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0" i="0" dirty="0">
                <a:solidFill>
                  <a:srgbClr val="000000"/>
                </a:solidFill>
                <a:effectLst/>
                <a:latin typeface="Roboto" panose="02000000000000000000" pitchFamily="2" charset="0"/>
              </a:rPr>
              <a:t>Sionismus bylo židovské nacionalistické hnutí, jehož cílem bylo vytvoření a podpora židovského národního státu v Palestině. </a:t>
            </a:r>
          </a:p>
          <a:p>
            <a:r>
              <a:rPr lang="cs-CZ" b="0" i="0" dirty="0">
                <a:solidFill>
                  <a:srgbClr val="000000"/>
                </a:solidFill>
                <a:effectLst/>
                <a:latin typeface="Roboto" panose="02000000000000000000" pitchFamily="2" charset="0"/>
              </a:rPr>
              <a:t>Sionismus vznikl ve východní a střední Evropě v druhé polovině 19. století a v mnoha ohledech je pokračováním dávné náklonnosti Židů a židovského náboženství k historické oblasti Palestiny, kde se jeden z kopců starověku Jeruzalém jmenoval Sion. </a:t>
            </a:r>
            <a:endParaRPr lang="cs-CZ" dirty="0"/>
          </a:p>
        </p:txBody>
      </p:sp>
      <p:sp>
        <p:nvSpPr>
          <p:cNvPr id="4" name="Zástupný symbol pro číslo snímku 3"/>
          <p:cNvSpPr>
            <a:spLocks noGrp="1"/>
          </p:cNvSpPr>
          <p:nvPr>
            <p:ph type="sldNum" sz="quarter" idx="5"/>
          </p:nvPr>
        </p:nvSpPr>
        <p:spPr/>
        <p:txBody>
          <a:bodyPr/>
          <a:lstStyle/>
          <a:p>
            <a:fld id="{58F14A41-0E19-44F5-AFAF-5681C9622030}" type="slidenum">
              <a:rPr lang="cs-CZ" smtClean="0"/>
              <a:t>2</a:t>
            </a:fld>
            <a:endParaRPr lang="cs-CZ"/>
          </a:p>
        </p:txBody>
      </p:sp>
    </p:spTree>
    <p:extLst>
      <p:ext uri="{BB962C8B-B14F-4D97-AF65-F5344CB8AC3E}">
        <p14:creationId xmlns:p14="http://schemas.microsoft.com/office/powerpoint/2010/main" val="32568983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Jásir Arafat, celým jménem </a:t>
            </a:r>
            <a:r>
              <a:rPr lang="cs-CZ" b="1" i="0" dirty="0">
                <a:solidFill>
                  <a:srgbClr val="202122"/>
                </a:solidFill>
                <a:effectLst/>
                <a:latin typeface="Arial" panose="020B0604020202020204" pitchFamily="34" charset="0"/>
              </a:rPr>
              <a:t>Muhammad </a:t>
            </a:r>
            <a:r>
              <a:rPr lang="cs-CZ" b="1" i="0" dirty="0" err="1">
                <a:solidFill>
                  <a:srgbClr val="202122"/>
                </a:solidFill>
                <a:effectLst/>
                <a:latin typeface="Arial" panose="020B0604020202020204" pitchFamily="34" charset="0"/>
              </a:rPr>
              <a:t>Abd</a:t>
            </a:r>
            <a:r>
              <a:rPr lang="cs-CZ" b="1" i="0" dirty="0">
                <a:solidFill>
                  <a:srgbClr val="202122"/>
                </a:solidFill>
                <a:effectLst/>
                <a:latin typeface="Arial" panose="020B0604020202020204" pitchFamily="34" charset="0"/>
              </a:rPr>
              <a:t> al-</a:t>
            </a:r>
            <a:r>
              <a:rPr lang="cs-CZ" b="1" i="0" dirty="0" err="1">
                <a:solidFill>
                  <a:srgbClr val="202122"/>
                </a:solidFill>
                <a:effectLst/>
                <a:latin typeface="Arial" panose="020B0604020202020204" pitchFamily="34" charset="0"/>
              </a:rPr>
              <a:t>Rahmán</a:t>
            </a:r>
            <a:r>
              <a:rPr lang="cs-CZ" b="1" i="0" dirty="0">
                <a:solidFill>
                  <a:srgbClr val="202122"/>
                </a:solidFill>
                <a:effectLst/>
                <a:latin typeface="Arial" panose="020B0604020202020204" pitchFamily="34" charset="0"/>
              </a:rPr>
              <a:t> </a:t>
            </a:r>
            <a:r>
              <a:rPr lang="cs-CZ" b="1" i="0" dirty="0" err="1">
                <a:solidFill>
                  <a:srgbClr val="202122"/>
                </a:solidFill>
                <a:effectLst/>
                <a:latin typeface="Arial" panose="020B0604020202020204" pitchFamily="34" charset="0"/>
              </a:rPr>
              <a:t>Abd</a:t>
            </a:r>
            <a:r>
              <a:rPr lang="cs-CZ" b="1" i="0" dirty="0">
                <a:solidFill>
                  <a:srgbClr val="202122"/>
                </a:solidFill>
                <a:effectLst/>
                <a:latin typeface="Arial" panose="020B0604020202020204" pitchFamily="34" charset="0"/>
              </a:rPr>
              <a:t> al-</a:t>
            </a:r>
            <a:r>
              <a:rPr lang="cs-CZ" b="1" i="0" dirty="0" err="1">
                <a:solidFill>
                  <a:srgbClr val="202122"/>
                </a:solidFill>
                <a:effectLst/>
                <a:latin typeface="Arial" panose="020B0604020202020204" pitchFamily="34" charset="0"/>
              </a:rPr>
              <a:t>Ra'úf</a:t>
            </a:r>
            <a:r>
              <a:rPr lang="cs-CZ" b="1" i="0" dirty="0">
                <a:solidFill>
                  <a:srgbClr val="202122"/>
                </a:solidFill>
                <a:effectLst/>
                <a:latin typeface="Arial" panose="020B0604020202020204" pitchFamily="34" charset="0"/>
              </a:rPr>
              <a:t> </a:t>
            </a:r>
            <a:r>
              <a:rPr lang="cs-CZ" b="1" i="0" dirty="0" err="1">
                <a:solidFill>
                  <a:srgbClr val="202122"/>
                </a:solidFill>
                <a:effectLst/>
                <a:latin typeface="Arial" panose="020B0604020202020204" pitchFamily="34" charset="0"/>
              </a:rPr>
              <a:t>Arafát</a:t>
            </a:r>
            <a:r>
              <a:rPr lang="cs-CZ" b="1" i="0" dirty="0">
                <a:solidFill>
                  <a:srgbClr val="202122"/>
                </a:solidFill>
                <a:effectLst/>
                <a:latin typeface="Arial" panose="020B0604020202020204" pitchFamily="34" charset="0"/>
              </a:rPr>
              <a:t> al-</a:t>
            </a:r>
            <a:r>
              <a:rPr lang="cs-CZ" b="1" i="0" dirty="0" err="1">
                <a:solidFill>
                  <a:srgbClr val="202122"/>
                </a:solidFill>
                <a:effectLst/>
                <a:latin typeface="Arial" panose="020B0604020202020204" pitchFamily="34" charset="0"/>
              </a:rPr>
              <a:t>Qudwa</a:t>
            </a:r>
            <a:r>
              <a:rPr lang="cs-CZ" b="1" i="0" dirty="0">
                <a:solidFill>
                  <a:srgbClr val="202122"/>
                </a:solidFill>
                <a:effectLst/>
                <a:latin typeface="Arial" panose="020B0604020202020204" pitchFamily="34" charset="0"/>
              </a:rPr>
              <a:t> al-</a:t>
            </a:r>
            <a:r>
              <a:rPr lang="cs-CZ" b="1" i="0" dirty="0" err="1">
                <a:solidFill>
                  <a:srgbClr val="202122"/>
                </a:solidFill>
                <a:effectLst/>
                <a:latin typeface="Arial" panose="020B0604020202020204" pitchFamily="34" charset="0"/>
              </a:rPr>
              <a:t>Husajní</a:t>
            </a:r>
            <a:r>
              <a:rPr lang="cs-CZ" b="1" i="0" dirty="0">
                <a:solidFill>
                  <a:srgbClr val="202122"/>
                </a:solidFill>
                <a:effectLst/>
                <a:latin typeface="Arial" panose="020B0604020202020204" pitchFamily="34" charset="0"/>
              </a:rPr>
              <a:t>, </a:t>
            </a:r>
            <a:r>
              <a:rPr lang="cs-CZ" b="0" i="0" dirty="0">
                <a:solidFill>
                  <a:srgbClr val="202122"/>
                </a:solidFill>
                <a:effectLst/>
                <a:latin typeface="Arial" panose="020B0604020202020204" pitchFamily="34" charset="0"/>
              </a:rPr>
              <a:t>byl palestinský politik, předseda Organizace pro osvobození Palestiny, prezident palestinské samosprávy nebo také autonomie.</a:t>
            </a:r>
          </a:p>
          <a:p>
            <a:endParaRPr lang="cs-CZ" b="0" i="0" dirty="0">
              <a:solidFill>
                <a:srgbClr val="202122"/>
              </a:solidFill>
              <a:effectLst/>
              <a:latin typeface="Arial" panose="020B0604020202020204" pitchFamily="34" charset="0"/>
            </a:endParaRPr>
          </a:p>
          <a:p>
            <a:r>
              <a:rPr lang="cs-CZ" b="0" i="0" dirty="0">
                <a:solidFill>
                  <a:srgbClr val="202122"/>
                </a:solidFill>
                <a:effectLst/>
                <a:latin typeface="Arial" panose="020B0604020202020204" pitchFamily="34" charset="0"/>
              </a:rPr>
              <a:t>Takovou zajímavostí může být fakt, že získal Nobelovu cenu za mír poté, co se snažil domluvit mír mezi Izraelem a Palestinou.</a:t>
            </a:r>
          </a:p>
          <a:p>
            <a:endParaRPr lang="cs-CZ" b="0" dirty="0"/>
          </a:p>
        </p:txBody>
      </p:sp>
      <p:sp>
        <p:nvSpPr>
          <p:cNvPr id="4" name="Zástupný symbol pro číslo snímku 3"/>
          <p:cNvSpPr>
            <a:spLocks noGrp="1"/>
          </p:cNvSpPr>
          <p:nvPr>
            <p:ph type="sldNum" sz="quarter" idx="5"/>
          </p:nvPr>
        </p:nvSpPr>
        <p:spPr/>
        <p:txBody>
          <a:bodyPr/>
          <a:lstStyle/>
          <a:p>
            <a:fld id="{58F14A41-0E19-44F5-AFAF-5681C9622030}" type="slidenum">
              <a:rPr lang="cs-CZ" smtClean="0"/>
              <a:t>22</a:t>
            </a:fld>
            <a:endParaRPr lang="cs-CZ"/>
          </a:p>
        </p:txBody>
      </p:sp>
    </p:spTree>
    <p:extLst>
      <p:ext uri="{BB962C8B-B14F-4D97-AF65-F5344CB8AC3E}">
        <p14:creationId xmlns:p14="http://schemas.microsoft.com/office/powerpoint/2010/main" val="4833598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Fatah vznikl v roce 1959 jako politická a vojenské organizace, kterou založil Jásir Arafat a další jeho společníci. Jde také o nejsilnější stranu v Palestině.</a:t>
            </a:r>
          </a:p>
          <a:p>
            <a:r>
              <a:rPr lang="cs-CZ" b="0" i="0" dirty="0">
                <a:solidFill>
                  <a:srgbClr val="000000"/>
                </a:solidFill>
                <a:effectLst/>
                <a:latin typeface="Roboto" panose="02000000000000000000" pitchFamily="2" charset="0"/>
              </a:rPr>
              <a:t>V té době většina Palestinců věřila, že „osvobození Palestiny“ přijde jako výsledek arabské jednoty, jejímž prvním krokem bylo vytvoření Sjednocené arabské republiky mezi Egyptem a Sýrií v roce 1958. Ústředním bodem doktríny </a:t>
            </a:r>
            <a:r>
              <a:rPr lang="cs-CZ" b="0" i="0" dirty="0" err="1">
                <a:solidFill>
                  <a:srgbClr val="000000"/>
                </a:solidFill>
                <a:effectLst/>
                <a:latin typeface="Roboto" panose="02000000000000000000" pitchFamily="2" charset="0"/>
              </a:rPr>
              <a:t>Fatahu</a:t>
            </a:r>
            <a:r>
              <a:rPr lang="cs-CZ" b="0" i="0" dirty="0">
                <a:solidFill>
                  <a:srgbClr val="000000"/>
                </a:solidFill>
                <a:effectLst/>
                <a:latin typeface="Roboto" panose="02000000000000000000" pitchFamily="2" charset="0"/>
              </a:rPr>
              <a:t> však bylo pevně zastávaný názor, že osvobození Palestiny bylo primárně záležitostí Palestinců a nemělo by být svěřeno arabským režimům nebo odloženo, dokud nebude dosaženo nepolapitelné arabské jednoty.</a:t>
            </a:r>
          </a:p>
          <a:p>
            <a:endParaRPr lang="cs-CZ" b="0" i="0" dirty="0">
              <a:solidFill>
                <a:srgbClr val="000000"/>
              </a:solidFill>
              <a:effectLst/>
              <a:latin typeface="Roboto" panose="02000000000000000000" pitchFamily="2" charset="0"/>
            </a:endParaRPr>
          </a:p>
          <a:p>
            <a:r>
              <a:rPr lang="cs-CZ" b="0" i="0" dirty="0">
                <a:solidFill>
                  <a:srgbClr val="000000"/>
                </a:solidFill>
                <a:effectLst/>
                <a:latin typeface="Roboto" panose="02000000000000000000" pitchFamily="2" charset="0"/>
              </a:rPr>
              <a:t>Druhým významem pro Arafata a Fatah byl koncept ozbrojeného boje, na který se skupina připravovala již v roce 1959 po vzoru partyzánů bojujících v alžírské válce za nezávislost. Nezávislost Alžírska na Francii, dosažená v roce 1962, potvrdila Arafatovu víru ve správnost principu spoléhání se na vlastní síly. Fatah provedl svou první ozbrojenou operaci v Izraeli v prosinci 1964 až lednu 1965.</a:t>
            </a:r>
            <a:endParaRPr lang="cs-CZ" dirty="0"/>
          </a:p>
        </p:txBody>
      </p:sp>
      <p:sp>
        <p:nvSpPr>
          <p:cNvPr id="4" name="Zástupný symbol pro číslo snímku 3"/>
          <p:cNvSpPr>
            <a:spLocks noGrp="1"/>
          </p:cNvSpPr>
          <p:nvPr>
            <p:ph type="sldNum" sz="quarter" idx="5"/>
          </p:nvPr>
        </p:nvSpPr>
        <p:spPr/>
        <p:txBody>
          <a:bodyPr/>
          <a:lstStyle/>
          <a:p>
            <a:fld id="{58F14A41-0E19-44F5-AFAF-5681C9622030}" type="slidenum">
              <a:rPr lang="cs-CZ" smtClean="0"/>
              <a:t>23</a:t>
            </a:fld>
            <a:endParaRPr lang="cs-CZ"/>
          </a:p>
        </p:txBody>
      </p:sp>
    </p:spTree>
    <p:extLst>
      <p:ext uri="{BB962C8B-B14F-4D97-AF65-F5344CB8AC3E}">
        <p14:creationId xmlns:p14="http://schemas.microsoft.com/office/powerpoint/2010/main" val="27000866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0" i="0" dirty="0">
                <a:solidFill>
                  <a:srgbClr val="000000"/>
                </a:solidFill>
                <a:effectLst/>
                <a:latin typeface="Roboto" panose="02000000000000000000" pitchFamily="2" charset="0"/>
              </a:rPr>
              <a:t>Po roce 1967 měla většina sil </a:t>
            </a:r>
            <a:r>
              <a:rPr lang="cs-CZ" b="0" i="0" dirty="0" err="1">
                <a:solidFill>
                  <a:srgbClr val="000000"/>
                </a:solidFill>
                <a:effectLst/>
                <a:latin typeface="Roboto" panose="02000000000000000000" pitchFamily="2" charset="0"/>
              </a:rPr>
              <a:t>Fatahu</a:t>
            </a:r>
            <a:r>
              <a:rPr lang="cs-CZ" b="0" i="0" dirty="0">
                <a:solidFill>
                  <a:srgbClr val="000000"/>
                </a:solidFill>
                <a:effectLst/>
                <a:latin typeface="Roboto" panose="02000000000000000000" pitchFamily="2" charset="0"/>
              </a:rPr>
              <a:t> základnu v Jordánsku, odkud zahájily útoky proti Izraeli. Nejenže byly útoky z velké části neúspěšné, ale také vytvořily napětí s jordánským králem </a:t>
            </a:r>
            <a:r>
              <a:rPr lang="cs-CZ" b="0" i="0" dirty="0" err="1">
                <a:solidFill>
                  <a:srgbClr val="000000"/>
                </a:solidFill>
                <a:effectLst/>
                <a:latin typeface="Roboto" panose="02000000000000000000" pitchFamily="2" charset="0"/>
              </a:rPr>
              <a:t>Hausseinem</a:t>
            </a:r>
            <a:r>
              <a:rPr lang="cs-CZ" b="0" i="0" dirty="0">
                <a:solidFill>
                  <a:srgbClr val="000000"/>
                </a:solidFill>
                <a:effectLst/>
                <a:latin typeface="Roboto" panose="02000000000000000000" pitchFamily="2" charset="0"/>
              </a:rPr>
              <a:t>, které vyvrcholilo v září 1970 královým rozhodnutím zcela ukončit přítomnost OOP v Jordánsku. Po Černém září, jak vešlo ve známost vyhnání OOP z Jordánska, v letech 1970–71 se hlavním sídlem </a:t>
            </a:r>
            <a:r>
              <a:rPr lang="cs-CZ" b="0" i="0" dirty="0" err="1">
                <a:solidFill>
                  <a:srgbClr val="000000"/>
                </a:solidFill>
                <a:effectLst/>
                <a:latin typeface="Roboto" panose="02000000000000000000" pitchFamily="2" charset="0"/>
              </a:rPr>
              <a:t>Fatahu</a:t>
            </a:r>
            <a:r>
              <a:rPr lang="cs-CZ" b="0" i="0" dirty="0">
                <a:solidFill>
                  <a:srgbClr val="000000"/>
                </a:solidFill>
                <a:effectLst/>
                <a:latin typeface="Roboto" panose="02000000000000000000" pitchFamily="2" charset="0"/>
              </a:rPr>
              <a:t> stal Libanon.</a:t>
            </a:r>
            <a:endParaRPr lang="cs-CZ" dirty="0"/>
          </a:p>
        </p:txBody>
      </p:sp>
      <p:sp>
        <p:nvSpPr>
          <p:cNvPr id="4" name="Zástupný symbol pro číslo snímku 3"/>
          <p:cNvSpPr>
            <a:spLocks noGrp="1"/>
          </p:cNvSpPr>
          <p:nvPr>
            <p:ph type="sldNum" sz="quarter" idx="5"/>
          </p:nvPr>
        </p:nvSpPr>
        <p:spPr/>
        <p:txBody>
          <a:bodyPr/>
          <a:lstStyle/>
          <a:p>
            <a:fld id="{58F14A41-0E19-44F5-AFAF-5681C9622030}" type="slidenum">
              <a:rPr lang="cs-CZ" smtClean="0"/>
              <a:t>24</a:t>
            </a:fld>
            <a:endParaRPr lang="cs-CZ"/>
          </a:p>
        </p:txBody>
      </p:sp>
    </p:spTree>
    <p:extLst>
      <p:ext uri="{BB962C8B-B14F-4D97-AF65-F5344CB8AC3E}">
        <p14:creationId xmlns:p14="http://schemas.microsoft.com/office/powerpoint/2010/main" val="13660395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Hamás</a:t>
            </a:r>
            <a:r>
              <a:rPr lang="cs-CZ" dirty="0"/>
              <a:t> je zkratka pro islámské hnutí odporu. Jedná se o palestinskou islamistickou politickou stranu, která byla založena v roce 1988, jako odbočka egyptských Muslimských bratří.</a:t>
            </a:r>
          </a:p>
          <a:p>
            <a:r>
              <a:rPr lang="cs-CZ" dirty="0"/>
              <a:t>Podle Charty </a:t>
            </a:r>
            <a:r>
              <a:rPr lang="cs-CZ" dirty="0" err="1"/>
              <a:t>Hamásu</a:t>
            </a:r>
            <a:r>
              <a:rPr lang="cs-CZ" dirty="0"/>
              <a:t>, která byla vytvořena v roce 1988, je ideou hnutí </a:t>
            </a:r>
            <a:r>
              <a:rPr lang="cs-CZ" dirty="0" err="1"/>
              <a:t>Hamás</a:t>
            </a:r>
            <a:r>
              <a:rPr lang="cs-CZ" dirty="0"/>
              <a:t> boj proti Izraeli a ustanovení islamistického státu v Palestině.</a:t>
            </a:r>
          </a:p>
          <a:p>
            <a:r>
              <a:rPr lang="cs-CZ" b="0" i="0" dirty="0" err="1">
                <a:solidFill>
                  <a:srgbClr val="202122"/>
                </a:solidFill>
                <a:effectLst/>
                <a:latin typeface="Arial" panose="020B0604020202020204" pitchFamily="34" charset="0"/>
              </a:rPr>
              <a:t>Hamás</a:t>
            </a:r>
            <a:r>
              <a:rPr lang="cs-CZ" b="0" i="0" dirty="0">
                <a:solidFill>
                  <a:srgbClr val="202122"/>
                </a:solidFill>
                <a:effectLst/>
                <a:latin typeface="Arial" panose="020B0604020202020204" pitchFamily="34" charset="0"/>
              </a:rPr>
              <a:t> má od svého vzniku strukturovanou organizaci, která se dělí na dvě části. První z nich je civilní (politická) a výrazně se podílí na činnosti podporující chudé palestinské obyvatelstvo, zejména v </a:t>
            </a:r>
            <a:r>
              <a:rPr lang="cs-CZ" b="0" i="0" u="none" strike="noStrike" dirty="0">
                <a:solidFill>
                  <a:srgbClr val="0645AD"/>
                </a:solidFill>
                <a:effectLst/>
                <a:latin typeface="Arial" panose="020B0604020202020204" pitchFamily="34" charset="0"/>
              </a:rPr>
              <a:t>Pásmu Gazy</a:t>
            </a:r>
            <a:r>
              <a:rPr lang="cs-CZ" b="0" i="0" dirty="0">
                <a:solidFill>
                  <a:srgbClr val="202122"/>
                </a:solidFill>
                <a:effectLst/>
                <a:latin typeface="Arial" panose="020B0604020202020204" pitchFamily="34" charset="0"/>
              </a:rPr>
              <a:t>. Druhou je militantní křídlo pojmenované po jednom z prvních palestinských mučedníků </a:t>
            </a:r>
            <a:r>
              <a:rPr lang="cs-CZ" b="0" i="0" u="none" strike="noStrike" dirty="0">
                <a:solidFill>
                  <a:srgbClr val="0645AD"/>
                </a:solidFill>
                <a:effectLst/>
                <a:latin typeface="Arial" panose="020B0604020202020204" pitchFamily="34" charset="0"/>
              </a:rPr>
              <a:t>Brigády </a:t>
            </a:r>
            <a:r>
              <a:rPr lang="cs-CZ" b="0" i="0" u="none" strike="noStrike" dirty="0" err="1">
                <a:solidFill>
                  <a:srgbClr val="0645AD"/>
                </a:solidFill>
                <a:effectLst/>
                <a:latin typeface="Arial" panose="020B0604020202020204" pitchFamily="34" charset="0"/>
              </a:rPr>
              <a:t>Izz</a:t>
            </a:r>
            <a:r>
              <a:rPr lang="cs-CZ" b="0" i="0" u="none" strike="noStrike" dirty="0">
                <a:solidFill>
                  <a:srgbClr val="0645AD"/>
                </a:solidFill>
                <a:effectLst/>
                <a:latin typeface="Arial" panose="020B0604020202020204" pitchFamily="34" charset="0"/>
              </a:rPr>
              <a:t> ad-</a:t>
            </a:r>
            <a:r>
              <a:rPr lang="cs-CZ" b="0" i="0" u="none" strike="noStrike" dirty="0" err="1">
                <a:solidFill>
                  <a:srgbClr val="0645AD"/>
                </a:solidFill>
                <a:effectLst/>
                <a:latin typeface="Arial" panose="020B0604020202020204" pitchFamily="34" charset="0"/>
              </a:rPr>
              <a:t>Dína</a:t>
            </a:r>
            <a:r>
              <a:rPr lang="cs-CZ" b="0" i="0" u="none" strike="noStrike" dirty="0">
                <a:solidFill>
                  <a:srgbClr val="0645AD"/>
                </a:solidFill>
                <a:effectLst/>
                <a:latin typeface="Arial" panose="020B0604020202020204" pitchFamily="34" charset="0"/>
              </a:rPr>
              <a:t> al-</a:t>
            </a:r>
            <a:r>
              <a:rPr lang="cs-CZ" b="0" i="0" u="none" strike="noStrike" dirty="0" err="1">
                <a:solidFill>
                  <a:srgbClr val="0645AD"/>
                </a:solidFill>
                <a:effectLst/>
                <a:latin typeface="Arial" panose="020B0604020202020204" pitchFamily="34" charset="0"/>
              </a:rPr>
              <a:t>Kassámaa</a:t>
            </a:r>
            <a:r>
              <a:rPr lang="cs-CZ" b="0" i="0" dirty="0">
                <a:solidFill>
                  <a:srgbClr val="202122"/>
                </a:solidFill>
                <a:effectLst/>
                <a:latin typeface="Arial" panose="020B0604020202020204" pitchFamily="34" charset="0"/>
              </a:rPr>
              <a:t>, které funguje v utajení a provádí útočné aktivity proti státu </a:t>
            </a:r>
            <a:r>
              <a:rPr lang="cs-CZ" b="0" i="0" u="none" strike="noStrike" dirty="0">
                <a:solidFill>
                  <a:srgbClr val="0645AD"/>
                </a:solidFill>
                <a:effectLst/>
                <a:latin typeface="Arial" panose="020B0604020202020204" pitchFamily="34" charset="0"/>
              </a:rPr>
              <a:t>Izrael</a:t>
            </a:r>
            <a:r>
              <a:rPr lang="cs-CZ" b="0" i="0" dirty="0">
                <a:solidFill>
                  <a:srgbClr val="202122"/>
                </a:solidFill>
                <a:effectLst/>
                <a:latin typeface="Arial" panose="020B0604020202020204" pitchFamily="34" charset="0"/>
              </a:rPr>
              <a:t> a od roku 2001 se podílí na ostřelování Izraele z </a:t>
            </a:r>
            <a:r>
              <a:rPr lang="cs-CZ" b="0" i="0" u="none" strike="noStrike" dirty="0">
                <a:solidFill>
                  <a:srgbClr val="0645AD"/>
                </a:solidFill>
                <a:effectLst/>
                <a:latin typeface="Arial" panose="020B0604020202020204" pitchFamily="34" charset="0"/>
              </a:rPr>
              <a:t>pásma Gazy</a:t>
            </a:r>
            <a:r>
              <a:rPr lang="cs-CZ" b="0" i="0" dirty="0">
                <a:solidFill>
                  <a:srgbClr val="202122"/>
                </a:solidFill>
                <a:effectLst/>
                <a:latin typeface="Arial" panose="020B0604020202020204" pitchFamily="34" charset="0"/>
              </a:rPr>
              <a:t> různými druhy raket či minomety.</a:t>
            </a:r>
            <a:endParaRPr lang="cs-CZ" dirty="0"/>
          </a:p>
        </p:txBody>
      </p:sp>
      <p:sp>
        <p:nvSpPr>
          <p:cNvPr id="4" name="Zástupný symbol pro číslo snímku 3"/>
          <p:cNvSpPr>
            <a:spLocks noGrp="1"/>
          </p:cNvSpPr>
          <p:nvPr>
            <p:ph type="sldNum" sz="quarter" idx="5"/>
          </p:nvPr>
        </p:nvSpPr>
        <p:spPr/>
        <p:txBody>
          <a:bodyPr/>
          <a:lstStyle/>
          <a:p>
            <a:fld id="{58F14A41-0E19-44F5-AFAF-5681C9622030}" type="slidenum">
              <a:rPr lang="cs-CZ" smtClean="0"/>
              <a:t>25</a:t>
            </a:fld>
            <a:endParaRPr lang="cs-CZ"/>
          </a:p>
        </p:txBody>
      </p:sp>
    </p:spTree>
    <p:extLst>
      <p:ext uri="{BB962C8B-B14F-4D97-AF65-F5344CB8AC3E}">
        <p14:creationId xmlns:p14="http://schemas.microsoft.com/office/powerpoint/2010/main" val="7011033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0" i="0" dirty="0">
                <a:solidFill>
                  <a:srgbClr val="000000"/>
                </a:solidFill>
                <a:effectLst/>
                <a:latin typeface="Roboto" panose="02000000000000000000" pitchFamily="2" charset="0"/>
              </a:rPr>
              <a:t>Intifáda je jedno ze dvou lidových povstání Palestinců na Západním břehu Jordánu a v pásmu Gazy zaměřené na ukončení izraelské okupace těchto území a vytvoření nezávislého palestinského státu. První intifáda začala v prosinci 1987 a skončila v září 1993 podpisem prvních dohod z Osla, které poskytly rámec pro mírová jednání mezi Izraelem a Palestinci. Druhá intifáda, někdy nazývaná intifáda Al-</a:t>
            </a:r>
            <a:r>
              <a:rPr lang="cs-CZ" b="0" i="0" dirty="0" err="1">
                <a:solidFill>
                  <a:srgbClr val="000000"/>
                </a:solidFill>
                <a:effectLst/>
                <a:latin typeface="Roboto" panose="02000000000000000000" pitchFamily="2" charset="0"/>
              </a:rPr>
              <a:t>Aksa</a:t>
            </a:r>
            <a:r>
              <a:rPr lang="cs-CZ" b="0" i="0" dirty="0">
                <a:solidFill>
                  <a:srgbClr val="000000"/>
                </a:solidFill>
                <a:effectLst/>
                <a:latin typeface="Roboto" panose="02000000000000000000" pitchFamily="2" charset="0"/>
              </a:rPr>
              <a:t>, začala v září 2000. Ačkoli žádná jediná událost nenaznačila její konec, většina analytiků se shoduje, že skončila koncem roku 2005.</a:t>
            </a:r>
          </a:p>
          <a:p>
            <a:endParaRPr lang="cs-CZ" b="0" i="0" dirty="0">
              <a:solidFill>
                <a:srgbClr val="000000"/>
              </a:solidFill>
              <a:effectLst/>
              <a:latin typeface="Roboto" panose="02000000000000000000" pitchFamily="2" charset="0"/>
            </a:endParaRPr>
          </a:p>
          <a:p>
            <a:r>
              <a:rPr lang="cs-CZ" b="0" i="0" dirty="0">
                <a:solidFill>
                  <a:srgbClr val="000000"/>
                </a:solidFill>
                <a:effectLst/>
                <a:latin typeface="Roboto" panose="02000000000000000000" pitchFamily="2" charset="0"/>
              </a:rPr>
              <a:t>Během těchto dvou povstání zemřelo téměř 6500 lidí. 5000 Palestinců a 1500 Izraelců.</a:t>
            </a:r>
            <a:endParaRPr lang="cs-CZ" dirty="0"/>
          </a:p>
        </p:txBody>
      </p:sp>
      <p:sp>
        <p:nvSpPr>
          <p:cNvPr id="4" name="Zástupný symbol pro číslo snímku 3"/>
          <p:cNvSpPr>
            <a:spLocks noGrp="1"/>
          </p:cNvSpPr>
          <p:nvPr>
            <p:ph type="sldNum" sz="quarter" idx="5"/>
          </p:nvPr>
        </p:nvSpPr>
        <p:spPr/>
        <p:txBody>
          <a:bodyPr/>
          <a:lstStyle/>
          <a:p>
            <a:fld id="{58F14A41-0E19-44F5-AFAF-5681C9622030}" type="slidenum">
              <a:rPr lang="cs-CZ" smtClean="0"/>
              <a:t>27</a:t>
            </a:fld>
            <a:endParaRPr lang="cs-CZ"/>
          </a:p>
        </p:txBody>
      </p:sp>
    </p:spTree>
    <p:extLst>
      <p:ext uri="{BB962C8B-B14F-4D97-AF65-F5344CB8AC3E}">
        <p14:creationId xmlns:p14="http://schemas.microsoft.com/office/powerpoint/2010/main" val="400030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0" i="0" dirty="0">
                <a:solidFill>
                  <a:srgbClr val="000000"/>
                </a:solidFill>
                <a:effectLst/>
                <a:latin typeface="Roboto" panose="02000000000000000000" pitchFamily="2" charset="0"/>
              </a:rPr>
              <a:t>Bezprostředními příčinami první intifády bylo intenzivnější izraelské vyvlastňování půdy a výstavba osad na Západním břehu Jordánu a v pásmu Gazy po volebním vítězství pravicové strany </a:t>
            </a:r>
            <a:r>
              <a:rPr lang="cs-CZ" b="0" i="0" dirty="0" err="1">
                <a:solidFill>
                  <a:srgbClr val="000000"/>
                </a:solidFill>
                <a:effectLst/>
                <a:latin typeface="Roboto" panose="02000000000000000000" pitchFamily="2" charset="0"/>
              </a:rPr>
              <a:t>Likud</a:t>
            </a:r>
            <a:r>
              <a:rPr lang="cs-CZ" b="0" i="0" dirty="0">
                <a:solidFill>
                  <a:srgbClr val="000000"/>
                </a:solidFill>
                <a:effectLst/>
                <a:latin typeface="Roboto" panose="02000000000000000000" pitchFamily="2" charset="0"/>
              </a:rPr>
              <a:t> v roce 1977, také zvýšení izraelských represí v reakci na zesílené palestinské protesty po izraelské invazi do Libanonu v roce 1982 pomohlo povstání rozdmýchat.</a:t>
            </a:r>
          </a:p>
          <a:p>
            <a:endParaRPr lang="cs-CZ" b="0" i="0" dirty="0">
              <a:solidFill>
                <a:srgbClr val="000000"/>
              </a:solidFill>
              <a:effectLst/>
              <a:latin typeface="Roboto" panose="02000000000000000000" pitchFamily="2" charset="0"/>
            </a:endParaRPr>
          </a:p>
          <a:p>
            <a:r>
              <a:rPr lang="cs-CZ" b="0" i="0" dirty="0">
                <a:solidFill>
                  <a:srgbClr val="000000"/>
                </a:solidFill>
                <a:effectLst/>
                <a:latin typeface="Roboto" panose="02000000000000000000" pitchFamily="2" charset="0"/>
              </a:rPr>
              <a:t>Většina palestinských nepokojů se odehrála během prvního roku intifády, po kterém Palestinci přešli od házení kamenů a Molotovových koktejlů na izraelské cíle k útokům na ně puškami, ručními granáty a výbušninami. K posunu došlo hlavně kvůli krutosti izraelských vojenských a policejních represálií, které zesílily poté, co se palestinské útoky staly násilnějšími.</a:t>
            </a:r>
          </a:p>
          <a:p>
            <a:endParaRPr lang="cs-CZ" b="0" i="0" dirty="0">
              <a:solidFill>
                <a:srgbClr val="000000"/>
              </a:solidFill>
              <a:effectLst/>
              <a:latin typeface="Roboto" panose="02000000000000000000" pitchFamily="2" charset="0"/>
            </a:endParaRPr>
          </a:p>
          <a:p>
            <a:r>
              <a:rPr lang="cs-CZ" b="0" i="0" dirty="0">
                <a:solidFill>
                  <a:srgbClr val="000000"/>
                </a:solidFill>
                <a:effectLst/>
                <a:latin typeface="Roboto" panose="02000000000000000000" pitchFamily="2" charset="0"/>
              </a:rPr>
              <a:t>Během prvních pokusů vyjednat mír mezi Palestinou a Izraelem se do jednání zapojilo hnutí </a:t>
            </a:r>
            <a:r>
              <a:rPr lang="cs-CZ" b="0" i="0" dirty="0" err="1">
                <a:solidFill>
                  <a:srgbClr val="000000"/>
                </a:solidFill>
                <a:effectLst/>
                <a:latin typeface="Roboto" panose="02000000000000000000" pitchFamily="2" charset="0"/>
              </a:rPr>
              <a:t>Hamás</a:t>
            </a:r>
            <a:r>
              <a:rPr lang="cs-CZ" b="0" i="0" dirty="0">
                <a:solidFill>
                  <a:srgbClr val="000000"/>
                </a:solidFill>
                <a:effectLst/>
                <a:latin typeface="Roboto" panose="02000000000000000000" pitchFamily="2" charset="0"/>
              </a:rPr>
              <a:t>, které s mírem nesouhlasilo a zahájilo sérii teroristických/sebevražedných útoků na izraelské cíle. Izrael ale nadále budoval osady na okupovaném území a Palestinci nadále budovali své bezpečnostní síly. Krátce poté, kandidát na premiéra </a:t>
            </a:r>
            <a:r>
              <a:rPr lang="cs-CZ" b="0" i="0" dirty="0" err="1">
                <a:solidFill>
                  <a:srgbClr val="000000"/>
                </a:solidFill>
                <a:effectLst/>
                <a:latin typeface="Roboto" panose="02000000000000000000" pitchFamily="2" charset="0"/>
              </a:rPr>
              <a:t>Likudu</a:t>
            </a:r>
            <a:r>
              <a:rPr lang="cs-CZ" b="0" i="0" dirty="0">
                <a:solidFill>
                  <a:srgbClr val="000000"/>
                </a:solidFill>
                <a:effectLst/>
                <a:latin typeface="Roboto" panose="02000000000000000000" pitchFamily="2" charset="0"/>
              </a:rPr>
              <a:t>, Ariel </a:t>
            </a:r>
            <a:r>
              <a:rPr lang="cs-CZ" b="0" i="0" dirty="0" err="1">
                <a:solidFill>
                  <a:srgbClr val="000000"/>
                </a:solidFill>
                <a:effectLst/>
                <a:latin typeface="Roboto" panose="02000000000000000000" pitchFamily="2" charset="0"/>
              </a:rPr>
              <a:t>Šaron</a:t>
            </a:r>
            <a:r>
              <a:rPr lang="cs-CZ" b="0" i="0" dirty="0">
                <a:solidFill>
                  <a:srgbClr val="000000"/>
                </a:solidFill>
                <a:effectLst/>
                <a:latin typeface="Roboto" panose="02000000000000000000" pitchFamily="2" charset="0"/>
              </a:rPr>
              <a:t>, navštívil Chrámovou horu v Jeruzalémě jako potvrzení izraelské suverenity nad mešitou Al-</a:t>
            </a:r>
            <a:r>
              <a:rPr lang="cs-CZ" b="0" i="0" dirty="0" err="1">
                <a:solidFill>
                  <a:srgbClr val="000000"/>
                </a:solidFill>
                <a:effectLst/>
                <a:latin typeface="Roboto" panose="02000000000000000000" pitchFamily="2" charset="0"/>
              </a:rPr>
              <a:t>Aksa</a:t>
            </a:r>
            <a:r>
              <a:rPr lang="cs-CZ" b="0" i="0" dirty="0">
                <a:solidFill>
                  <a:srgbClr val="000000"/>
                </a:solidFill>
                <a:effectLst/>
                <a:latin typeface="Roboto" panose="02000000000000000000" pitchFamily="2" charset="0"/>
              </a:rPr>
              <a:t>, třetím nejposvátnějším místem islámu. Následovaly další nepokoje ze strany Palestinců, které byly silně potlačeny izraelskou policií. Druhá Intifáda těmito nepokoji začala.</a:t>
            </a:r>
            <a:endParaRPr lang="cs-CZ" dirty="0"/>
          </a:p>
        </p:txBody>
      </p:sp>
      <p:sp>
        <p:nvSpPr>
          <p:cNvPr id="4" name="Zástupný symbol pro číslo snímku 3"/>
          <p:cNvSpPr>
            <a:spLocks noGrp="1"/>
          </p:cNvSpPr>
          <p:nvPr>
            <p:ph type="sldNum" sz="quarter" idx="5"/>
          </p:nvPr>
        </p:nvSpPr>
        <p:spPr/>
        <p:txBody>
          <a:bodyPr/>
          <a:lstStyle/>
          <a:p>
            <a:fld id="{58F14A41-0E19-44F5-AFAF-5681C9622030}" type="slidenum">
              <a:rPr lang="cs-CZ" smtClean="0"/>
              <a:t>28</a:t>
            </a:fld>
            <a:endParaRPr lang="cs-CZ"/>
          </a:p>
        </p:txBody>
      </p:sp>
    </p:spTree>
    <p:extLst>
      <p:ext uri="{BB962C8B-B14F-4D97-AF65-F5344CB8AC3E}">
        <p14:creationId xmlns:p14="http://schemas.microsoft.com/office/powerpoint/2010/main" val="28305188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0" i="0" dirty="0">
                <a:solidFill>
                  <a:srgbClr val="000000"/>
                </a:solidFill>
                <a:effectLst/>
                <a:latin typeface="Roboto" panose="02000000000000000000" pitchFamily="2" charset="0"/>
              </a:rPr>
              <a:t>V březnu 2002, po obzvláště děsivém sebevražedném atentátu, který zabil 30 lidí, zahájila izraelská armáda operaci Obranný štít s cílem znovu obsadit Západní břeh Jordánu a části Gazy. K potlačení povstání přispělo také více než 200 státem řízených atentátů na palestinské vojenské činitele a politické vůdce.</a:t>
            </a:r>
          </a:p>
          <a:p>
            <a:endParaRPr lang="cs-CZ" b="0" i="0" dirty="0">
              <a:solidFill>
                <a:srgbClr val="000000"/>
              </a:solidFill>
              <a:effectLst/>
              <a:latin typeface="Roboto" panose="02000000000000000000" pitchFamily="2" charset="0"/>
            </a:endParaRPr>
          </a:p>
          <a:p>
            <a:r>
              <a:rPr lang="cs-CZ" b="0" i="0" dirty="0">
                <a:solidFill>
                  <a:srgbClr val="000000"/>
                </a:solidFill>
                <a:effectLst/>
                <a:latin typeface="Roboto" panose="02000000000000000000" pitchFamily="2" charset="0"/>
              </a:rPr>
              <a:t>Přestože násilí do konce roku 2005 téměř utichlo, izraelské osidlovací aktivity na Západním břehu pokračovaly a byly zavedeny kontroly pohybu palestinského zboží a osob, což brzdilo ekonomický růst. Jednání byla na mrtvém bodě. Palestinská samospráva navíc ztratila podporu kvůli obvinění z rozsáhlé korupce. Mnoho Palestinců se nyní obrátilo na </a:t>
            </a:r>
            <a:r>
              <a:rPr lang="cs-CZ" b="0" i="0" dirty="0" err="1">
                <a:solidFill>
                  <a:srgbClr val="000000"/>
                </a:solidFill>
                <a:effectLst/>
                <a:latin typeface="Roboto" panose="02000000000000000000" pitchFamily="2" charset="0"/>
              </a:rPr>
              <a:t>Hamás</a:t>
            </a:r>
            <a:r>
              <a:rPr lang="cs-CZ" b="0" i="0" dirty="0">
                <a:solidFill>
                  <a:srgbClr val="000000"/>
                </a:solidFill>
                <a:effectLst/>
                <a:latin typeface="Roboto" panose="02000000000000000000" pitchFamily="2" charset="0"/>
              </a:rPr>
              <a:t>, který vyhrál parlamentní volby v roce 2006 a v roce 2007 převzal moc v Gaze silou. </a:t>
            </a:r>
            <a:endParaRPr lang="cs-CZ" dirty="0"/>
          </a:p>
        </p:txBody>
      </p:sp>
      <p:sp>
        <p:nvSpPr>
          <p:cNvPr id="4" name="Zástupný symbol pro číslo snímku 3"/>
          <p:cNvSpPr>
            <a:spLocks noGrp="1"/>
          </p:cNvSpPr>
          <p:nvPr>
            <p:ph type="sldNum" sz="quarter" idx="5"/>
          </p:nvPr>
        </p:nvSpPr>
        <p:spPr/>
        <p:txBody>
          <a:bodyPr/>
          <a:lstStyle/>
          <a:p>
            <a:fld id="{58F14A41-0E19-44F5-AFAF-5681C9622030}" type="slidenum">
              <a:rPr lang="cs-CZ" smtClean="0"/>
              <a:t>29</a:t>
            </a:fld>
            <a:endParaRPr lang="cs-CZ"/>
          </a:p>
        </p:txBody>
      </p:sp>
    </p:spTree>
    <p:extLst>
      <p:ext uri="{BB962C8B-B14F-4D97-AF65-F5344CB8AC3E}">
        <p14:creationId xmlns:p14="http://schemas.microsoft.com/office/powerpoint/2010/main" val="1070035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0" i="0" dirty="0">
                <a:solidFill>
                  <a:srgbClr val="000000"/>
                </a:solidFill>
                <a:effectLst/>
                <a:latin typeface="Roboto" panose="02000000000000000000" pitchFamily="2" charset="0"/>
              </a:rPr>
              <a:t>V říjnu 2020 izraelský soud rozhodl, že několik palestinských rodin žijících v </a:t>
            </a:r>
            <a:r>
              <a:rPr lang="cs-CZ" b="0" i="0" dirty="0" err="1">
                <a:solidFill>
                  <a:srgbClr val="000000"/>
                </a:solidFill>
                <a:effectLst/>
                <a:latin typeface="Roboto" panose="02000000000000000000" pitchFamily="2" charset="0"/>
              </a:rPr>
              <a:t>Sheikh</a:t>
            </a:r>
            <a:r>
              <a:rPr lang="cs-CZ" b="0" i="0" dirty="0">
                <a:solidFill>
                  <a:srgbClr val="000000"/>
                </a:solidFill>
                <a:effectLst/>
                <a:latin typeface="Roboto" panose="02000000000000000000" pitchFamily="2" charset="0"/>
              </a:rPr>
              <a:t> </a:t>
            </a:r>
            <a:r>
              <a:rPr lang="cs-CZ" b="0" i="0" dirty="0" err="1">
                <a:solidFill>
                  <a:srgbClr val="000000"/>
                </a:solidFill>
                <a:effectLst/>
                <a:latin typeface="Roboto" panose="02000000000000000000" pitchFamily="2" charset="0"/>
              </a:rPr>
              <a:t>Jarrah</a:t>
            </a:r>
            <a:r>
              <a:rPr lang="cs-CZ" b="0" i="0" dirty="0">
                <a:solidFill>
                  <a:srgbClr val="000000"/>
                </a:solidFill>
                <a:effectLst/>
                <a:latin typeface="Roboto" panose="02000000000000000000" pitchFamily="2" charset="0"/>
              </a:rPr>
              <a:t> – čtvrti ve východním Jeruzalémě – mělo být vystěhováno do května 2021 a jejich půda byla předána židovským rodinám. V únoru 2021 se několik palestinských rodin ze </a:t>
            </a:r>
            <a:r>
              <a:rPr lang="cs-CZ" b="0" i="0" dirty="0" err="1">
                <a:solidFill>
                  <a:srgbClr val="000000"/>
                </a:solidFill>
                <a:effectLst/>
                <a:latin typeface="Roboto" panose="02000000000000000000" pitchFamily="2" charset="0"/>
              </a:rPr>
              <a:t>Sheikh</a:t>
            </a:r>
            <a:r>
              <a:rPr lang="cs-CZ" b="0" i="0" dirty="0">
                <a:solidFill>
                  <a:srgbClr val="000000"/>
                </a:solidFill>
                <a:effectLst/>
                <a:latin typeface="Roboto" panose="02000000000000000000" pitchFamily="2" charset="0"/>
              </a:rPr>
              <a:t> </a:t>
            </a:r>
            <a:r>
              <a:rPr lang="cs-CZ" b="0" i="0" dirty="0" err="1">
                <a:solidFill>
                  <a:srgbClr val="000000"/>
                </a:solidFill>
                <a:effectLst/>
                <a:latin typeface="Roboto" panose="02000000000000000000" pitchFamily="2" charset="0"/>
              </a:rPr>
              <a:t>Jarrah</a:t>
            </a:r>
            <a:r>
              <a:rPr lang="cs-CZ" b="0" i="0" dirty="0">
                <a:solidFill>
                  <a:srgbClr val="000000"/>
                </a:solidFill>
                <a:effectLst/>
                <a:latin typeface="Roboto" panose="02000000000000000000" pitchFamily="2" charset="0"/>
              </a:rPr>
              <a:t> odvolalo k rozhodnutí soudu a vyvolalo protesty kolem odvolacích slyšení, pokračující právní bitvy o vlastnictví majetku a požadující ukončení násilného vysídlování Palestinců z jejich domovů v Jeruzalémě. </a:t>
            </a:r>
          </a:p>
          <a:p>
            <a:endParaRPr lang="cs-CZ" b="0" i="0" dirty="0">
              <a:solidFill>
                <a:srgbClr val="000000"/>
              </a:solidFill>
              <a:effectLst/>
              <a:latin typeface="Roboto" panose="02000000000000000000" pitchFamily="2" charset="0"/>
            </a:endParaRPr>
          </a:p>
          <a:p>
            <a:r>
              <a:rPr lang="cs-CZ" b="0" i="0" dirty="0">
                <a:solidFill>
                  <a:srgbClr val="000000"/>
                </a:solidFill>
                <a:effectLst/>
                <a:latin typeface="Roboto" panose="02000000000000000000" pitchFamily="2" charset="0"/>
              </a:rPr>
              <a:t>Koncem dubna 2021 začali Palestinci v ulicích Jeruzaléma demonstrovat na protest proti čekajícímu vystěhování. Na začátku května, poté, co soud rozhodl ve prospěch vystěhování, se protesty rozšířily, když izraelská policie nasadila proti demonstrantům sílu. 7. května, po týdnech každodenních demonstrací a rostoucího napětí mezi demonstranty, izraelskými osadníky a policií během měsíce ramadánu, vypuklo v jeruzalémské mešitě al-</a:t>
            </a:r>
            <a:r>
              <a:rPr lang="cs-CZ" b="0" i="0" dirty="0" err="1">
                <a:solidFill>
                  <a:srgbClr val="000000"/>
                </a:solidFill>
                <a:effectLst/>
                <a:latin typeface="Roboto" panose="02000000000000000000" pitchFamily="2" charset="0"/>
              </a:rPr>
              <a:t>Aksá</a:t>
            </a:r>
            <a:r>
              <a:rPr lang="cs-CZ" b="0" i="0" dirty="0">
                <a:solidFill>
                  <a:srgbClr val="000000"/>
                </a:solidFill>
                <a:effectLst/>
                <a:latin typeface="Roboto" panose="02000000000000000000" pitchFamily="2" charset="0"/>
              </a:rPr>
              <a:t> násilí, přičemž izraelská policie použila omračující granáty, gumové projektily a vodní děla ve střetu s demonstranty, který si vyžádal stovky zraněných Palestinců. </a:t>
            </a:r>
          </a:p>
          <a:p>
            <a:endParaRPr lang="cs-CZ" b="0" i="0" dirty="0">
              <a:solidFill>
                <a:srgbClr val="000000"/>
              </a:solidFill>
              <a:effectLst/>
              <a:latin typeface="Roboto" panose="02000000000000000000" pitchFamily="2" charset="0"/>
            </a:endParaRPr>
          </a:p>
          <a:p>
            <a:r>
              <a:rPr lang="cs-CZ" b="0" i="0" dirty="0">
                <a:solidFill>
                  <a:srgbClr val="000000"/>
                </a:solidFill>
                <a:effectLst/>
                <a:latin typeface="Roboto" panose="02000000000000000000" pitchFamily="2" charset="0"/>
              </a:rPr>
              <a:t>21. května Izrael a </a:t>
            </a:r>
            <a:r>
              <a:rPr lang="cs-CZ" b="0" i="0" dirty="0" err="1">
                <a:solidFill>
                  <a:srgbClr val="000000"/>
                </a:solidFill>
                <a:effectLst/>
                <a:latin typeface="Roboto" panose="02000000000000000000" pitchFamily="2" charset="0"/>
              </a:rPr>
              <a:t>Hamás</a:t>
            </a:r>
            <a:r>
              <a:rPr lang="cs-CZ" b="0" i="0" dirty="0">
                <a:solidFill>
                  <a:srgbClr val="000000"/>
                </a:solidFill>
                <a:effectLst/>
                <a:latin typeface="Roboto" panose="02000000000000000000" pitchFamily="2" charset="0"/>
              </a:rPr>
              <a:t> souhlasily s příměřím, které zprostředkoval Egypt, přičemž obě strany tvrdily vítězství a žádná hlášená narušení příměří. Během jedenácti dnů bojů bylo zabito více než dvě stě padesát Palestinců a téměř dva tisíce dalších zraněno a nejméně třináct Izraelců. </a:t>
            </a:r>
          </a:p>
          <a:p>
            <a:endParaRPr lang="cs-CZ" b="0" i="0" dirty="0">
              <a:solidFill>
                <a:srgbClr val="000000"/>
              </a:solidFill>
              <a:effectLst/>
              <a:latin typeface="Roboto" panose="02000000000000000000" pitchFamily="2" charset="0"/>
            </a:endParaRPr>
          </a:p>
          <a:p>
            <a:r>
              <a:rPr lang="cs-CZ" b="0" i="0" dirty="0">
                <a:solidFill>
                  <a:srgbClr val="000000"/>
                </a:solidFill>
                <a:effectLst/>
                <a:latin typeface="Roboto" panose="02000000000000000000" pitchFamily="2" charset="0"/>
              </a:rPr>
              <a:t>Současné otázky – Velmi aktuální otázkou je například řešení územních sporů a palestinských uprchlíků. Palestina také usiluje o lepší životní úroveň na území Palestiny a chce zvýšit svou zaměstnanost. Další otázkou je bezpochyby budování osad na Západním břehu Jordánu Izraelem. Tyto osady jsou ovšem podle Palestinců nepřijatelné a Izrael by měl zastavit jejich budování. Dle Palestinců stavbou osad Izrael vyhrocuje situaci a nerespektuje Palestince..</a:t>
            </a:r>
            <a:endParaRPr lang="cs-CZ" dirty="0"/>
          </a:p>
        </p:txBody>
      </p:sp>
      <p:sp>
        <p:nvSpPr>
          <p:cNvPr id="4" name="Zástupný symbol pro číslo snímku 3"/>
          <p:cNvSpPr>
            <a:spLocks noGrp="1"/>
          </p:cNvSpPr>
          <p:nvPr>
            <p:ph type="sldNum" sz="quarter" idx="5"/>
          </p:nvPr>
        </p:nvSpPr>
        <p:spPr/>
        <p:txBody>
          <a:bodyPr/>
          <a:lstStyle/>
          <a:p>
            <a:fld id="{58F14A41-0E19-44F5-AFAF-5681C9622030}" type="slidenum">
              <a:rPr lang="cs-CZ" smtClean="0"/>
              <a:t>30</a:t>
            </a:fld>
            <a:endParaRPr lang="cs-CZ"/>
          </a:p>
        </p:txBody>
      </p:sp>
    </p:spTree>
    <p:extLst>
      <p:ext uri="{BB962C8B-B14F-4D97-AF65-F5344CB8AC3E}">
        <p14:creationId xmlns:p14="http://schemas.microsoft.com/office/powerpoint/2010/main" val="37914871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8F14A41-0E19-44F5-AFAF-5681C9622030}" type="slidenum">
              <a:rPr lang="cs-CZ" smtClean="0"/>
              <a:t>34</a:t>
            </a:fld>
            <a:endParaRPr lang="cs-CZ"/>
          </a:p>
        </p:txBody>
      </p:sp>
    </p:spTree>
    <p:extLst>
      <p:ext uri="{BB962C8B-B14F-4D97-AF65-F5344CB8AC3E}">
        <p14:creationId xmlns:p14="http://schemas.microsoft.com/office/powerpoint/2010/main" val="2511612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0" i="0" dirty="0">
                <a:solidFill>
                  <a:srgbClr val="000000"/>
                </a:solidFill>
                <a:effectLst/>
                <a:latin typeface="Roboto" panose="02000000000000000000" pitchFamily="2" charset="0"/>
              </a:rPr>
              <a:t>V 16. a 17. století vystupovalo mnoho „mesiášů“, kteří se snažili přesvědčit Židy, aby se „vrátili“ do Palestiny.</a:t>
            </a:r>
          </a:p>
          <a:p>
            <a:r>
              <a:rPr lang="cs-CZ" b="0" i="0" dirty="0">
                <a:solidFill>
                  <a:srgbClr val="000000"/>
                </a:solidFill>
                <a:effectLst/>
                <a:latin typeface="Roboto" panose="02000000000000000000" pitchFamily="2" charset="0"/>
              </a:rPr>
              <a:t>Vzniklo také hnutí </a:t>
            </a:r>
            <a:r>
              <a:rPr lang="cs-CZ" b="0" i="0" dirty="0" err="1">
                <a:solidFill>
                  <a:srgbClr val="000000"/>
                </a:solidFill>
                <a:effectLst/>
                <a:latin typeface="Roboto" panose="02000000000000000000" pitchFamily="2" charset="0"/>
              </a:rPr>
              <a:t>Haskala</a:t>
            </a:r>
            <a:r>
              <a:rPr lang="cs-CZ" b="0" i="0" dirty="0">
                <a:solidFill>
                  <a:srgbClr val="000000"/>
                </a:solidFill>
                <a:effectLst/>
                <a:latin typeface="Roboto" panose="02000000000000000000" pitchFamily="2" charset="0"/>
              </a:rPr>
              <a:t> („židovské osvícenství“) na konci 18. století, které naléhalo na Židy, aby se začlenili do západní sekulární kultury. Zájem o návrat Židů do Palestiny na počátku 19. století udržovali při životě převážně křesťanští </a:t>
            </a:r>
            <a:r>
              <a:rPr lang="cs-CZ" b="0" i="0" dirty="0" err="1">
                <a:solidFill>
                  <a:srgbClr val="000000"/>
                </a:solidFill>
                <a:effectLst/>
                <a:latin typeface="Roboto" panose="02000000000000000000" pitchFamily="2" charset="0"/>
              </a:rPr>
              <a:t>mileniáři</a:t>
            </a:r>
            <a:r>
              <a:rPr lang="cs-CZ" b="0" i="0" dirty="0">
                <a:solidFill>
                  <a:srgbClr val="000000"/>
                </a:solidFill>
                <a:effectLst/>
                <a:latin typeface="Roboto" panose="02000000000000000000" pitchFamily="2" charset="0"/>
              </a:rPr>
              <a:t>. Navzdory </a:t>
            </a:r>
            <a:r>
              <a:rPr lang="cs-CZ" b="0" i="0" dirty="0" err="1">
                <a:solidFill>
                  <a:srgbClr val="000000"/>
                </a:solidFill>
                <a:effectLst/>
                <a:latin typeface="Roboto" panose="02000000000000000000" pitchFamily="2" charset="0"/>
              </a:rPr>
              <a:t>Haskalu</a:t>
            </a:r>
            <a:r>
              <a:rPr lang="cs-CZ" b="0" i="0" dirty="0">
                <a:solidFill>
                  <a:srgbClr val="000000"/>
                </a:solidFill>
                <a:effectLst/>
                <a:latin typeface="Roboto" panose="02000000000000000000" pitchFamily="2" charset="0"/>
              </a:rPr>
              <a:t> se  ale východoevropští  Židé do západní kultury nezačlenili.</a:t>
            </a:r>
            <a:endParaRPr lang="cs-CZ" dirty="0"/>
          </a:p>
        </p:txBody>
      </p:sp>
      <p:sp>
        <p:nvSpPr>
          <p:cNvPr id="4" name="Zástupný symbol pro číslo snímku 3"/>
          <p:cNvSpPr>
            <a:spLocks noGrp="1"/>
          </p:cNvSpPr>
          <p:nvPr>
            <p:ph type="sldNum" sz="quarter" idx="5"/>
          </p:nvPr>
        </p:nvSpPr>
        <p:spPr/>
        <p:txBody>
          <a:bodyPr/>
          <a:lstStyle/>
          <a:p>
            <a:fld id="{58F14A41-0E19-44F5-AFAF-5681C9622030}" type="slidenum">
              <a:rPr lang="cs-CZ" smtClean="0"/>
              <a:t>3</a:t>
            </a:fld>
            <a:endParaRPr lang="cs-CZ"/>
          </a:p>
        </p:txBody>
      </p:sp>
    </p:spTree>
    <p:extLst>
      <p:ext uri="{BB962C8B-B14F-4D97-AF65-F5344CB8AC3E}">
        <p14:creationId xmlns:p14="http://schemas.microsoft.com/office/powerpoint/2010/main" val="727397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Theodor </a:t>
            </a:r>
            <a:r>
              <a:rPr lang="cs-CZ" dirty="0" err="1"/>
              <a:t>Herzl</a:t>
            </a:r>
            <a:r>
              <a:rPr lang="cs-CZ" dirty="0"/>
              <a:t> byl rakouský novinář, který považoval začlenění Židů do západní kultury za nejžádanější, ale kvůli silnému antisemitismu toto bylo neuskutečnitelné.</a:t>
            </a:r>
          </a:p>
          <a:p>
            <a:endParaRPr lang="cs-CZ" dirty="0"/>
          </a:p>
          <a:p>
            <a:r>
              <a:rPr lang="cs-CZ" b="0" i="0" dirty="0">
                <a:solidFill>
                  <a:srgbClr val="000000"/>
                </a:solidFill>
                <a:effectLst/>
                <a:latin typeface="Roboto" panose="02000000000000000000" pitchFamily="2" charset="0"/>
              </a:rPr>
              <a:t>Tvrdil tedy, že pokud byli Židé nuceni vnějším tlakem vytvořit národ, mohli by vést normální existenci pouze prostřednictvím koncentrace na jednom území.</a:t>
            </a:r>
          </a:p>
          <a:p>
            <a:endParaRPr lang="cs-CZ" b="0" i="0" dirty="0">
              <a:solidFill>
                <a:srgbClr val="000000"/>
              </a:solidFill>
              <a:effectLst/>
              <a:latin typeface="Roboto" panose="02000000000000000000" pitchFamily="2" charset="0"/>
            </a:endParaRPr>
          </a:p>
          <a:p>
            <a:r>
              <a:rPr lang="cs-CZ" b="0" i="0" dirty="0">
                <a:solidFill>
                  <a:srgbClr val="000000"/>
                </a:solidFill>
                <a:effectLst/>
                <a:latin typeface="Roboto" panose="02000000000000000000" pitchFamily="2" charset="0"/>
              </a:rPr>
              <a:t>V roce 1897 </a:t>
            </a:r>
            <a:r>
              <a:rPr lang="cs-CZ" b="0" i="0" dirty="0" err="1">
                <a:solidFill>
                  <a:srgbClr val="000000"/>
                </a:solidFill>
                <a:effectLst/>
                <a:latin typeface="Roboto" panose="02000000000000000000" pitchFamily="2" charset="0"/>
              </a:rPr>
              <a:t>Herzl</a:t>
            </a:r>
            <a:r>
              <a:rPr lang="cs-CZ" b="0" i="0" dirty="0">
                <a:solidFill>
                  <a:srgbClr val="000000"/>
                </a:solidFill>
                <a:effectLst/>
                <a:latin typeface="Roboto" panose="02000000000000000000" pitchFamily="2" charset="0"/>
              </a:rPr>
              <a:t> svolal první sionistický kongres do Basileje ve Švýcarsku, který vypracoval basilejský program hnutí, v němž se uvádí, že sionismus se snaží vytvořit pro židovský národ domov v Palestině zajištěný veřejným právem. </a:t>
            </a:r>
            <a:endParaRPr lang="cs-CZ" dirty="0"/>
          </a:p>
        </p:txBody>
      </p:sp>
      <p:sp>
        <p:nvSpPr>
          <p:cNvPr id="4" name="Zástupný symbol pro číslo snímku 3"/>
          <p:cNvSpPr>
            <a:spLocks noGrp="1"/>
          </p:cNvSpPr>
          <p:nvPr>
            <p:ph type="sldNum" sz="quarter" idx="5"/>
          </p:nvPr>
        </p:nvSpPr>
        <p:spPr/>
        <p:txBody>
          <a:bodyPr/>
          <a:lstStyle/>
          <a:p>
            <a:fld id="{58F14A41-0E19-44F5-AFAF-5681C9622030}" type="slidenum">
              <a:rPr lang="cs-CZ" smtClean="0"/>
              <a:t>4</a:t>
            </a:fld>
            <a:endParaRPr lang="cs-CZ"/>
          </a:p>
        </p:txBody>
      </p:sp>
    </p:spTree>
    <p:extLst>
      <p:ext uri="{BB962C8B-B14F-4D97-AF65-F5344CB8AC3E}">
        <p14:creationId xmlns:p14="http://schemas.microsoft.com/office/powerpoint/2010/main" val="1995470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0" i="0" dirty="0">
                <a:solidFill>
                  <a:srgbClr val="000000"/>
                </a:solidFill>
                <a:effectLst/>
                <a:latin typeface="Roboto" panose="02000000000000000000" pitchFamily="2" charset="0"/>
              </a:rPr>
              <a:t>Sionistické kongresy se scházely každoročně až do roku 1901 a poté každé dva roky. Když Osmanská vláda odmítla </a:t>
            </a:r>
            <a:r>
              <a:rPr lang="cs-CZ" b="0" i="0" dirty="0" err="1">
                <a:solidFill>
                  <a:srgbClr val="000000"/>
                </a:solidFill>
                <a:effectLst/>
                <a:latin typeface="Roboto" panose="02000000000000000000" pitchFamily="2" charset="0"/>
              </a:rPr>
              <a:t>Herzlovu</a:t>
            </a:r>
            <a:r>
              <a:rPr lang="cs-CZ" b="0" i="0" dirty="0">
                <a:solidFill>
                  <a:srgbClr val="000000"/>
                </a:solidFill>
                <a:effectLst/>
                <a:latin typeface="Roboto" panose="02000000000000000000" pitchFamily="2" charset="0"/>
              </a:rPr>
              <a:t> žádost o Palestinskou autonomii, našel podporu ve Velké Británii. V roce 1903 nabídla britská vláda k osídlení 6 000 čtverečních mil (15 500 km čtverečních) neobydlené Ugandy, ale sionisté se drželi Palestiny.</a:t>
            </a:r>
          </a:p>
          <a:p>
            <a:endParaRPr lang="cs-CZ" b="0" i="0" dirty="0">
              <a:solidFill>
                <a:srgbClr val="000000"/>
              </a:solidFill>
              <a:effectLst/>
              <a:latin typeface="Roboto" panose="02000000000000000000" pitchFamily="2" charset="0"/>
            </a:endParaRPr>
          </a:p>
          <a:p>
            <a:r>
              <a:rPr lang="cs-CZ" b="0" i="0" dirty="0">
                <a:solidFill>
                  <a:srgbClr val="000000"/>
                </a:solidFill>
                <a:effectLst/>
                <a:latin typeface="Roboto" panose="02000000000000000000" pitchFamily="2" charset="0"/>
              </a:rPr>
              <a:t>Před první světovou válkou představoval sionismus pouze menšinu Židů, většinou z Ruska, ale vedených Rakušany a Němci.</a:t>
            </a:r>
          </a:p>
          <a:p>
            <a:endParaRPr lang="cs-CZ" b="0" i="0" dirty="0">
              <a:solidFill>
                <a:srgbClr val="000000"/>
              </a:solidFill>
              <a:effectLst/>
              <a:latin typeface="Roboto" panose="02000000000000000000" pitchFamily="2" charset="0"/>
            </a:endParaRPr>
          </a:p>
          <a:p>
            <a:r>
              <a:rPr lang="cs-CZ" b="0" i="0" dirty="0">
                <a:solidFill>
                  <a:srgbClr val="000000"/>
                </a:solidFill>
                <a:effectLst/>
                <a:latin typeface="Roboto" panose="02000000000000000000" pitchFamily="2" charset="0"/>
              </a:rPr>
              <a:t>Po vypuknutí 1. světové války se znovu prosadil politický sionismus. Tehdy dva sionisté, </a:t>
            </a:r>
            <a:r>
              <a:rPr lang="cs-CZ" b="0" i="0" dirty="0" err="1">
                <a:solidFill>
                  <a:srgbClr val="000000"/>
                </a:solidFill>
                <a:effectLst/>
                <a:latin typeface="Roboto" panose="02000000000000000000" pitchFamily="2" charset="0"/>
              </a:rPr>
              <a:t>Chaim</a:t>
            </a:r>
            <a:r>
              <a:rPr lang="cs-CZ" b="0" i="0" dirty="0">
                <a:solidFill>
                  <a:srgbClr val="000000"/>
                </a:solidFill>
                <a:effectLst/>
                <a:latin typeface="Roboto" panose="02000000000000000000" pitchFamily="2" charset="0"/>
              </a:rPr>
              <a:t> </a:t>
            </a:r>
            <a:r>
              <a:rPr lang="cs-CZ" b="0" i="0" dirty="0" err="1">
                <a:solidFill>
                  <a:srgbClr val="000000"/>
                </a:solidFill>
                <a:effectLst/>
                <a:latin typeface="Roboto" panose="02000000000000000000" pitchFamily="2" charset="0"/>
              </a:rPr>
              <a:t>Weizmann</a:t>
            </a:r>
            <a:r>
              <a:rPr lang="cs-CZ" b="0" i="0" dirty="0">
                <a:solidFill>
                  <a:srgbClr val="000000"/>
                </a:solidFill>
                <a:effectLst/>
                <a:latin typeface="Roboto" panose="02000000000000000000" pitchFamily="2" charset="0"/>
              </a:rPr>
              <a:t> a </a:t>
            </a:r>
            <a:r>
              <a:rPr lang="cs-CZ" b="0" i="0" dirty="0" err="1">
                <a:solidFill>
                  <a:srgbClr val="000000"/>
                </a:solidFill>
                <a:effectLst/>
                <a:latin typeface="Roboto" panose="02000000000000000000" pitchFamily="2" charset="0"/>
              </a:rPr>
              <a:t>Nahum</a:t>
            </a:r>
            <a:r>
              <a:rPr lang="cs-CZ" b="0" i="0" dirty="0">
                <a:solidFill>
                  <a:srgbClr val="000000"/>
                </a:solidFill>
                <a:effectLst/>
                <a:latin typeface="Roboto" panose="02000000000000000000" pitchFamily="2" charset="0"/>
              </a:rPr>
              <a:t> </a:t>
            </a:r>
            <a:r>
              <a:rPr lang="cs-CZ" b="0" i="0" dirty="0" err="1">
                <a:solidFill>
                  <a:srgbClr val="000000"/>
                </a:solidFill>
                <a:effectLst/>
                <a:latin typeface="Roboto" panose="02000000000000000000" pitchFamily="2" charset="0"/>
              </a:rPr>
              <a:t>Sokolow</a:t>
            </a:r>
            <a:r>
              <a:rPr lang="cs-CZ" b="0" i="0" dirty="0">
                <a:solidFill>
                  <a:srgbClr val="000000"/>
                </a:solidFill>
                <a:effectLst/>
                <a:latin typeface="Roboto" panose="02000000000000000000" pitchFamily="2" charset="0"/>
              </a:rPr>
              <a:t>, se zasloužili o získání </a:t>
            </a:r>
            <a:r>
              <a:rPr lang="cs-CZ" b="0" i="0" dirty="0" err="1">
                <a:solidFill>
                  <a:srgbClr val="000000"/>
                </a:solidFill>
                <a:effectLst/>
                <a:latin typeface="Roboto" panose="02000000000000000000" pitchFamily="2" charset="0"/>
              </a:rPr>
              <a:t>Balfourovy</a:t>
            </a:r>
            <a:r>
              <a:rPr lang="cs-CZ" b="0" i="0" dirty="0">
                <a:solidFill>
                  <a:srgbClr val="000000"/>
                </a:solidFill>
                <a:effectLst/>
                <a:latin typeface="Roboto" panose="02000000000000000000" pitchFamily="2" charset="0"/>
              </a:rPr>
              <a:t> deklarace z Velké Británie, která přislíbila britskou podporu pro vytvoření židovského národního domova v Palestině.</a:t>
            </a:r>
            <a:endParaRPr lang="cs-CZ" dirty="0"/>
          </a:p>
        </p:txBody>
      </p:sp>
      <p:sp>
        <p:nvSpPr>
          <p:cNvPr id="4" name="Zástupný symbol pro číslo snímku 3"/>
          <p:cNvSpPr>
            <a:spLocks noGrp="1"/>
          </p:cNvSpPr>
          <p:nvPr>
            <p:ph type="sldNum" sz="quarter" idx="5"/>
          </p:nvPr>
        </p:nvSpPr>
        <p:spPr/>
        <p:txBody>
          <a:bodyPr/>
          <a:lstStyle/>
          <a:p>
            <a:fld id="{58F14A41-0E19-44F5-AFAF-5681C9622030}" type="slidenum">
              <a:rPr lang="cs-CZ" smtClean="0"/>
              <a:t>5</a:t>
            </a:fld>
            <a:endParaRPr lang="cs-CZ"/>
          </a:p>
        </p:txBody>
      </p:sp>
    </p:spTree>
    <p:extLst>
      <p:ext uri="{BB962C8B-B14F-4D97-AF65-F5344CB8AC3E}">
        <p14:creationId xmlns:p14="http://schemas.microsoft.com/office/powerpoint/2010/main" val="2866778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Nejdříve</a:t>
            </a:r>
            <a:r>
              <a:rPr lang="cs-CZ" baseline="0" dirty="0"/>
              <a:t> si řekneme, jak vůbec tento konflikt mezi Izraelem a Palestinou začal a co bylo příčinou pro tento konflikt. </a:t>
            </a:r>
          </a:p>
          <a:p>
            <a:endParaRPr lang="cs-CZ" baseline="0" dirty="0"/>
          </a:p>
          <a:p>
            <a:r>
              <a:rPr lang="cs-CZ" dirty="0"/>
              <a:t>Na území,</a:t>
            </a:r>
            <a:r>
              <a:rPr lang="cs-CZ" baseline="0" dirty="0"/>
              <a:t> kde se odehrával konflikt mezi Palestinou a Izraelem, byla během první světové války i po ní Osmanská říše, která pomalu upadala. Díky tomu byla Osmanská říše v roce 1920 (konference v San Remu) rozdělena na dvě části, které byly svěřeny do rukou VB a FR.</a:t>
            </a:r>
          </a:p>
          <a:p>
            <a:endParaRPr lang="cs-CZ" baseline="0" dirty="0"/>
          </a:p>
          <a:p>
            <a:r>
              <a:rPr lang="cs-CZ" baseline="0" dirty="0"/>
              <a:t>Francie ovládala mandátní území, kde vytvořila dvě republiky – dnešní Sýrii a Libanon. VB spravovala mandátní území dnešního Jordánska, Iráku, Palestiny a Izraele.</a:t>
            </a:r>
          </a:p>
          <a:p>
            <a:endParaRPr lang="cs-CZ" baseline="0" dirty="0"/>
          </a:p>
          <a:p>
            <a:endParaRPr lang="cs-CZ" baseline="0" dirty="0"/>
          </a:p>
          <a:p>
            <a:endParaRPr lang="cs-CZ" baseline="0" dirty="0"/>
          </a:p>
          <a:p>
            <a:endParaRPr lang="cs-CZ" baseline="0" dirty="0"/>
          </a:p>
          <a:p>
            <a:endParaRPr lang="cs-CZ" dirty="0"/>
          </a:p>
        </p:txBody>
      </p:sp>
      <p:sp>
        <p:nvSpPr>
          <p:cNvPr id="4" name="Zástupný symbol pro číslo snímku 3"/>
          <p:cNvSpPr>
            <a:spLocks noGrp="1"/>
          </p:cNvSpPr>
          <p:nvPr>
            <p:ph type="sldNum" sz="quarter" idx="10"/>
          </p:nvPr>
        </p:nvSpPr>
        <p:spPr/>
        <p:txBody>
          <a:bodyPr/>
          <a:lstStyle/>
          <a:p>
            <a:fld id="{58F14A41-0E19-44F5-AFAF-5681C9622030}" type="slidenum">
              <a:rPr lang="cs-CZ" smtClean="0"/>
              <a:t>6</a:t>
            </a:fld>
            <a:endParaRPr lang="cs-CZ"/>
          </a:p>
        </p:txBody>
      </p:sp>
    </p:spTree>
    <p:extLst>
      <p:ext uri="{BB962C8B-B14F-4D97-AF65-F5344CB8AC3E}">
        <p14:creationId xmlns:p14="http://schemas.microsoft.com/office/powerpoint/2010/main" val="2598971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Dále je</a:t>
            </a:r>
            <a:r>
              <a:rPr lang="cs-CZ" baseline="0" dirty="0"/>
              <a:t> důležité zmínit </a:t>
            </a:r>
            <a:r>
              <a:rPr lang="cs-CZ" baseline="0" dirty="0" err="1"/>
              <a:t>Balfourovu</a:t>
            </a:r>
            <a:r>
              <a:rPr lang="cs-CZ" baseline="0" dirty="0"/>
              <a:t> deklaraci z roku 1917. Tento dokument podporoval a částečně sliboval domovský stát pro židovské obyvatele Palestiny, kteří po tomto vlastním státu toužili. Toto se samozřejmě nelíbilo Arabům, žijícím na území Palestiny, jelikož v této deklaraci spatřovali slib Británie, rozdělovat zemi, která jí nepatřila.</a:t>
            </a:r>
          </a:p>
          <a:p>
            <a:endParaRPr lang="cs-CZ" baseline="0" dirty="0"/>
          </a:p>
          <a:p>
            <a:r>
              <a:rPr lang="cs-CZ" baseline="0" dirty="0"/>
              <a:t>Tato deklarace byla také důvodem, proč se mnoho Židů začalo stěhovat do Palestiny a začali zde skupovat půdu od Arabů. Díky tomu vznikla vlna nepokojů mezi Arabskými obyvateli Palestiny proti Britům a Židům a požadovali jejich odchod ze země. Zde vypuká první velké povstání Arabů proti Židům, které trvá až do začátku 2. světové války.</a:t>
            </a:r>
            <a:endParaRPr lang="cs-CZ" dirty="0"/>
          </a:p>
        </p:txBody>
      </p:sp>
      <p:sp>
        <p:nvSpPr>
          <p:cNvPr id="4" name="Zástupný symbol pro číslo snímku 3"/>
          <p:cNvSpPr>
            <a:spLocks noGrp="1"/>
          </p:cNvSpPr>
          <p:nvPr>
            <p:ph type="sldNum" sz="quarter" idx="10"/>
          </p:nvPr>
        </p:nvSpPr>
        <p:spPr/>
        <p:txBody>
          <a:bodyPr/>
          <a:lstStyle/>
          <a:p>
            <a:fld id="{58F14A41-0E19-44F5-AFAF-5681C9622030}" type="slidenum">
              <a:rPr lang="cs-CZ" smtClean="0"/>
              <a:t>7</a:t>
            </a:fld>
            <a:endParaRPr lang="cs-CZ"/>
          </a:p>
        </p:txBody>
      </p:sp>
    </p:spTree>
    <p:extLst>
      <p:ext uri="{BB962C8B-B14F-4D97-AF65-F5344CB8AC3E}">
        <p14:creationId xmlns:p14="http://schemas.microsoft.com/office/powerpoint/2010/main" val="4072312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Poté,</a:t>
            </a:r>
            <a:r>
              <a:rPr lang="cs-CZ" baseline="0" dirty="0"/>
              <a:t> co se VB vyjádřila, že je proti přistehování Židů na území Palestiny, zahájili radikální Židé ozbrojené akce proti Britům. Jejich cíle byly vojenské, ale také se zaměřovali na civilisty za účelem vyhnat Brity z Území Palestiny. Dalo by se říci, že se jednalo o určitý druh terorismu ze strany Židů.</a:t>
            </a:r>
          </a:p>
          <a:p>
            <a:endParaRPr lang="cs-CZ" baseline="0" dirty="0"/>
          </a:p>
          <a:p>
            <a:r>
              <a:rPr lang="cs-CZ" baseline="0" dirty="0"/>
              <a:t>Nejznámější je útok na hotel U krále Davida, kde sídlil Britský sekretariát, na který Izraelské odbojové organizace spáchaly bombový útok.</a:t>
            </a:r>
          </a:p>
          <a:p>
            <a:endParaRPr lang="cs-CZ" baseline="0" dirty="0"/>
          </a:p>
          <a:p>
            <a:r>
              <a:rPr lang="cs-CZ" baseline="0" dirty="0"/>
              <a:t> Po mnoha útocích ze strany Židů se Velká Británie rozhodla v roce 1947 vrátit mandátní území Palestiny zpět OSN, jelikož nabyla schopna řešit neustálé útoky Židů. Velkou roli hrál také fakt, že Velká Británie byla velmi oslabena po druhé světové válce a tudíž musela Palestinu vyklidit.</a:t>
            </a:r>
          </a:p>
          <a:p>
            <a:endParaRPr lang="cs-CZ" dirty="0"/>
          </a:p>
        </p:txBody>
      </p:sp>
      <p:sp>
        <p:nvSpPr>
          <p:cNvPr id="4" name="Zástupný symbol pro číslo snímku 3"/>
          <p:cNvSpPr>
            <a:spLocks noGrp="1"/>
          </p:cNvSpPr>
          <p:nvPr>
            <p:ph type="sldNum" sz="quarter" idx="10"/>
          </p:nvPr>
        </p:nvSpPr>
        <p:spPr/>
        <p:txBody>
          <a:bodyPr/>
          <a:lstStyle/>
          <a:p>
            <a:fld id="{58F14A41-0E19-44F5-AFAF-5681C9622030}" type="slidenum">
              <a:rPr lang="cs-CZ" smtClean="0"/>
              <a:t>8</a:t>
            </a:fld>
            <a:endParaRPr lang="cs-CZ"/>
          </a:p>
        </p:txBody>
      </p:sp>
    </p:spTree>
    <p:extLst>
      <p:ext uri="{BB962C8B-B14F-4D97-AF65-F5344CB8AC3E}">
        <p14:creationId xmlns:p14="http://schemas.microsoft.com/office/powerpoint/2010/main" val="3957076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Poté, co Britové oznámili svůj odchod z Palestiny se situací začala zabývat OSN, která vytvořila</a:t>
            </a:r>
            <a:r>
              <a:rPr lang="cs-CZ" baseline="0" dirty="0"/>
              <a:t> Zvláštní výbor OSN pro Palestinu v roce 1947. Tento výbor navrhl ustavení dvou nezávislých států na území Palestiny. Tento plán získal velkou podporu u židovských obyvatel, nicméně Arabové, žijící v Palestině toto striktně odmítli. Velká Británie s tímto plánem taktéž nesouhlasila, jelikož požadovala, aby plán schválily obě strany. (Arabové i Židé).</a:t>
            </a:r>
          </a:p>
          <a:p>
            <a:endParaRPr lang="cs-CZ" baseline="0" dirty="0"/>
          </a:p>
          <a:p>
            <a:r>
              <a:rPr lang="cs-CZ" baseline="0" dirty="0"/>
              <a:t>Velká Británie také oznámila, že se z Palestiny definitivně stáhne do 15.5.1948 a ukončí zde veškeré vojenské operace. Díky tomu vznikl prostor pro vyhlášení samostatného státu Izraele, který byl vyhlášen Davidem Benem Gurionem 14.5.1948.</a:t>
            </a:r>
            <a:endParaRPr lang="cs-CZ" dirty="0"/>
          </a:p>
        </p:txBody>
      </p:sp>
      <p:sp>
        <p:nvSpPr>
          <p:cNvPr id="4" name="Zástupný symbol pro číslo snímku 3"/>
          <p:cNvSpPr>
            <a:spLocks noGrp="1"/>
          </p:cNvSpPr>
          <p:nvPr>
            <p:ph type="sldNum" sz="quarter" idx="10"/>
          </p:nvPr>
        </p:nvSpPr>
        <p:spPr/>
        <p:txBody>
          <a:bodyPr/>
          <a:lstStyle/>
          <a:p>
            <a:fld id="{58F14A41-0E19-44F5-AFAF-5681C9622030}" type="slidenum">
              <a:rPr lang="cs-CZ" smtClean="0"/>
              <a:t>9</a:t>
            </a:fld>
            <a:endParaRPr lang="cs-CZ"/>
          </a:p>
        </p:txBody>
      </p:sp>
    </p:spTree>
    <p:extLst>
      <p:ext uri="{BB962C8B-B14F-4D97-AF65-F5344CB8AC3E}">
        <p14:creationId xmlns:p14="http://schemas.microsoft.com/office/powerpoint/2010/main" val="237951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p>
            <a:fld id="{9C6E1FF9-C062-4FB2-BA86-FC982F6A6A20}" type="datetimeFigureOut">
              <a:rPr lang="cs-CZ" smtClean="0"/>
              <a:t>20.03.2022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00028F9-3C20-4A73-ACD2-E764E493C67C}" type="slidenum">
              <a:rPr lang="cs-CZ" smtClean="0"/>
              <a:t>‹#›</a:t>
            </a:fld>
            <a:endParaRPr lang="cs-CZ"/>
          </a:p>
        </p:txBody>
      </p:sp>
    </p:spTree>
    <p:extLst>
      <p:ext uri="{BB962C8B-B14F-4D97-AF65-F5344CB8AC3E}">
        <p14:creationId xmlns:p14="http://schemas.microsoft.com/office/powerpoint/2010/main" val="2173011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9C6E1FF9-C062-4FB2-BA86-FC982F6A6A20}" type="datetimeFigureOut">
              <a:rPr lang="cs-CZ" smtClean="0"/>
              <a:t>20.03.2022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00028F9-3C20-4A73-ACD2-E764E493C67C}" type="slidenum">
              <a:rPr lang="cs-CZ" smtClean="0"/>
              <a:t>‹#›</a:t>
            </a:fld>
            <a:endParaRPr lang="cs-CZ"/>
          </a:p>
        </p:txBody>
      </p:sp>
    </p:spTree>
    <p:extLst>
      <p:ext uri="{BB962C8B-B14F-4D97-AF65-F5344CB8AC3E}">
        <p14:creationId xmlns:p14="http://schemas.microsoft.com/office/powerpoint/2010/main" val="3296557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9C6E1FF9-C062-4FB2-BA86-FC982F6A6A20}" type="datetimeFigureOut">
              <a:rPr lang="cs-CZ" smtClean="0"/>
              <a:t>20.03.2022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00028F9-3C20-4A73-ACD2-E764E493C67C}" type="slidenum">
              <a:rPr lang="cs-CZ" smtClean="0"/>
              <a:t>‹#›</a:t>
            </a:fld>
            <a:endParaRPr lang="cs-CZ"/>
          </a:p>
        </p:txBody>
      </p:sp>
    </p:spTree>
    <p:extLst>
      <p:ext uri="{BB962C8B-B14F-4D97-AF65-F5344CB8AC3E}">
        <p14:creationId xmlns:p14="http://schemas.microsoft.com/office/powerpoint/2010/main" val="2430485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9C6E1FF9-C062-4FB2-BA86-FC982F6A6A20}" type="datetimeFigureOut">
              <a:rPr lang="cs-CZ" smtClean="0"/>
              <a:t>20.03.2022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00028F9-3C20-4A73-ACD2-E764E493C67C}" type="slidenum">
              <a:rPr lang="cs-CZ" smtClean="0"/>
              <a:t>‹#›</a:t>
            </a:fld>
            <a:endParaRPr lang="cs-CZ"/>
          </a:p>
        </p:txBody>
      </p:sp>
    </p:spTree>
    <p:extLst>
      <p:ext uri="{BB962C8B-B14F-4D97-AF65-F5344CB8AC3E}">
        <p14:creationId xmlns:p14="http://schemas.microsoft.com/office/powerpoint/2010/main" val="2411159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9C6E1FF9-C062-4FB2-BA86-FC982F6A6A20}" type="datetimeFigureOut">
              <a:rPr lang="cs-CZ" smtClean="0"/>
              <a:t>20.03.2022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00028F9-3C20-4A73-ACD2-E764E493C67C}" type="slidenum">
              <a:rPr lang="cs-CZ" smtClean="0"/>
              <a:t>‹#›</a:t>
            </a:fld>
            <a:endParaRPr lang="cs-CZ"/>
          </a:p>
        </p:txBody>
      </p:sp>
    </p:spTree>
    <p:extLst>
      <p:ext uri="{BB962C8B-B14F-4D97-AF65-F5344CB8AC3E}">
        <p14:creationId xmlns:p14="http://schemas.microsoft.com/office/powerpoint/2010/main" val="3554371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9C6E1FF9-C062-4FB2-BA86-FC982F6A6A20}" type="datetimeFigureOut">
              <a:rPr lang="cs-CZ" smtClean="0"/>
              <a:t>20.03.2022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00028F9-3C20-4A73-ACD2-E764E493C67C}" type="slidenum">
              <a:rPr lang="cs-CZ" smtClean="0"/>
              <a:t>‹#›</a:t>
            </a:fld>
            <a:endParaRPr lang="cs-CZ"/>
          </a:p>
        </p:txBody>
      </p:sp>
    </p:spTree>
    <p:extLst>
      <p:ext uri="{BB962C8B-B14F-4D97-AF65-F5344CB8AC3E}">
        <p14:creationId xmlns:p14="http://schemas.microsoft.com/office/powerpoint/2010/main" val="1345346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9C6E1FF9-C062-4FB2-BA86-FC982F6A6A20}" type="datetimeFigureOut">
              <a:rPr lang="cs-CZ" smtClean="0"/>
              <a:t>20.03.2022</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800028F9-3C20-4A73-ACD2-E764E493C67C}" type="slidenum">
              <a:rPr lang="cs-CZ" smtClean="0"/>
              <a:t>‹#›</a:t>
            </a:fld>
            <a:endParaRPr lang="cs-CZ"/>
          </a:p>
        </p:txBody>
      </p:sp>
    </p:spTree>
    <p:extLst>
      <p:ext uri="{BB962C8B-B14F-4D97-AF65-F5344CB8AC3E}">
        <p14:creationId xmlns:p14="http://schemas.microsoft.com/office/powerpoint/2010/main" val="3401335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9C6E1FF9-C062-4FB2-BA86-FC982F6A6A20}" type="datetimeFigureOut">
              <a:rPr lang="cs-CZ" smtClean="0"/>
              <a:t>20.03.2022</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800028F9-3C20-4A73-ACD2-E764E493C67C}" type="slidenum">
              <a:rPr lang="cs-CZ" smtClean="0"/>
              <a:t>‹#›</a:t>
            </a:fld>
            <a:endParaRPr lang="cs-CZ"/>
          </a:p>
        </p:txBody>
      </p:sp>
    </p:spTree>
    <p:extLst>
      <p:ext uri="{BB962C8B-B14F-4D97-AF65-F5344CB8AC3E}">
        <p14:creationId xmlns:p14="http://schemas.microsoft.com/office/powerpoint/2010/main" val="3184667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9C6E1FF9-C062-4FB2-BA86-FC982F6A6A20}" type="datetimeFigureOut">
              <a:rPr lang="cs-CZ" smtClean="0"/>
              <a:t>20.03.2022</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800028F9-3C20-4A73-ACD2-E764E493C67C}" type="slidenum">
              <a:rPr lang="cs-CZ" smtClean="0"/>
              <a:t>‹#›</a:t>
            </a:fld>
            <a:endParaRPr lang="cs-CZ"/>
          </a:p>
        </p:txBody>
      </p:sp>
    </p:spTree>
    <p:extLst>
      <p:ext uri="{BB962C8B-B14F-4D97-AF65-F5344CB8AC3E}">
        <p14:creationId xmlns:p14="http://schemas.microsoft.com/office/powerpoint/2010/main" val="1979505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9C6E1FF9-C062-4FB2-BA86-FC982F6A6A20}" type="datetimeFigureOut">
              <a:rPr lang="cs-CZ" smtClean="0"/>
              <a:t>20.03.2022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00028F9-3C20-4A73-ACD2-E764E493C67C}" type="slidenum">
              <a:rPr lang="cs-CZ" smtClean="0"/>
              <a:t>‹#›</a:t>
            </a:fld>
            <a:endParaRPr lang="cs-CZ"/>
          </a:p>
        </p:txBody>
      </p:sp>
    </p:spTree>
    <p:extLst>
      <p:ext uri="{BB962C8B-B14F-4D97-AF65-F5344CB8AC3E}">
        <p14:creationId xmlns:p14="http://schemas.microsoft.com/office/powerpoint/2010/main" val="3305514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9C6E1FF9-C062-4FB2-BA86-FC982F6A6A20}" type="datetimeFigureOut">
              <a:rPr lang="cs-CZ" smtClean="0"/>
              <a:t>20.03.2022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00028F9-3C20-4A73-ACD2-E764E493C67C}" type="slidenum">
              <a:rPr lang="cs-CZ" smtClean="0"/>
              <a:t>‹#›</a:t>
            </a:fld>
            <a:endParaRPr lang="cs-CZ"/>
          </a:p>
        </p:txBody>
      </p:sp>
    </p:spTree>
    <p:extLst>
      <p:ext uri="{BB962C8B-B14F-4D97-AF65-F5344CB8AC3E}">
        <p14:creationId xmlns:p14="http://schemas.microsoft.com/office/powerpoint/2010/main" val="210045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6E1FF9-C062-4FB2-BA86-FC982F6A6A20}" type="datetimeFigureOut">
              <a:rPr lang="cs-CZ" smtClean="0"/>
              <a:t>20.03.2022</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0028F9-3C20-4A73-ACD2-E764E493C67C}" type="slidenum">
              <a:rPr lang="cs-CZ" smtClean="0"/>
              <a:t>‹#›</a:t>
            </a:fld>
            <a:endParaRPr lang="cs-CZ"/>
          </a:p>
        </p:txBody>
      </p:sp>
      <p:grpSp>
        <p:nvGrpSpPr>
          <p:cNvPr id="8" name="Skupina 7"/>
          <p:cNvGrpSpPr/>
          <p:nvPr/>
        </p:nvGrpSpPr>
        <p:grpSpPr>
          <a:xfrm>
            <a:off x="7197720" y="1144022"/>
            <a:ext cx="1584176" cy="2761445"/>
            <a:chOff x="6732240" y="1556792"/>
            <a:chExt cx="2016224" cy="3276364"/>
          </a:xfrm>
          <a:solidFill>
            <a:srgbClr val="CC9900"/>
          </a:solidFill>
          <a:effectLst>
            <a:reflection blurRad="6350" stA="50000" endA="300" endPos="90000" dir="5400000" sy="-100000" algn="bl" rotWithShape="0"/>
          </a:effectLst>
          <a:scene3d>
            <a:camera prst="orthographicFront">
              <a:rot lat="0" lon="0" rev="0"/>
            </a:camera>
            <a:lightRig rig="glow" dir="t">
              <a:rot lat="0" lon="0" rev="14100000"/>
            </a:lightRig>
          </a:scene3d>
        </p:grpSpPr>
        <p:sp>
          <p:nvSpPr>
            <p:cNvPr id="9" name="Obdélník 8"/>
            <p:cNvSpPr/>
            <p:nvPr/>
          </p:nvSpPr>
          <p:spPr>
            <a:xfrm>
              <a:off x="7308304" y="1556792"/>
              <a:ext cx="1440160" cy="1224136"/>
            </a:xfrm>
            <a:prstGeom prst="rect">
              <a:avLst/>
            </a:prstGeom>
            <a:solidFill>
              <a:schemeClr val="tx2">
                <a:lumMod val="75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Obdélník 9"/>
            <p:cNvSpPr/>
            <p:nvPr/>
          </p:nvSpPr>
          <p:spPr>
            <a:xfrm>
              <a:off x="6732240" y="2132856"/>
              <a:ext cx="1080120" cy="1008112"/>
            </a:xfrm>
            <a:prstGeom prst="rect">
              <a:avLst/>
            </a:prstGeom>
            <a:grpFill/>
            <a:ln>
              <a:noFill/>
            </a:ln>
            <a:effectLst/>
            <a:sp3d prstMaterial="softEdge">
              <a:bevelT w="127000" prst="artDeco"/>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11" name="Obdélník 10"/>
            <p:cNvSpPr/>
            <p:nvPr/>
          </p:nvSpPr>
          <p:spPr>
            <a:xfrm>
              <a:off x="7560332" y="2924944"/>
              <a:ext cx="900100" cy="720080"/>
            </a:xfrm>
            <a:prstGeom prst="rect">
              <a:avLst/>
            </a:prstGeom>
            <a:solidFill>
              <a:schemeClr val="tx2">
                <a:lumMod val="75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Obdélník 11"/>
            <p:cNvSpPr/>
            <p:nvPr/>
          </p:nvSpPr>
          <p:spPr>
            <a:xfrm>
              <a:off x="8100392" y="3429000"/>
              <a:ext cx="648072" cy="576064"/>
            </a:xfrm>
            <a:prstGeom prst="rect">
              <a:avLst/>
            </a:prstGeom>
            <a:grpFill/>
            <a:ln>
              <a:noFill/>
            </a:ln>
            <a:effectLst/>
            <a:sp3d prstMaterial="softEdge">
              <a:bevelT w="127000" prst="artDeco"/>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13" name="Obdélník 12"/>
            <p:cNvSpPr/>
            <p:nvPr/>
          </p:nvSpPr>
          <p:spPr>
            <a:xfrm>
              <a:off x="7812360" y="3933056"/>
              <a:ext cx="504056" cy="504056"/>
            </a:xfrm>
            <a:prstGeom prst="rect">
              <a:avLst/>
            </a:prstGeom>
            <a:solidFill>
              <a:schemeClr val="tx2">
                <a:lumMod val="75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Obdélník 13"/>
            <p:cNvSpPr/>
            <p:nvPr/>
          </p:nvSpPr>
          <p:spPr>
            <a:xfrm>
              <a:off x="8064388" y="4365104"/>
              <a:ext cx="360040" cy="360040"/>
            </a:xfrm>
            <a:prstGeom prst="rect">
              <a:avLst/>
            </a:prstGeom>
            <a:grpFill/>
            <a:ln>
              <a:noFill/>
            </a:ln>
            <a:effectLst/>
            <a:sp3d prstMaterial="softEdge">
              <a:bevelT w="127000" prst="artDeco"/>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15" name="Obdélník 14"/>
            <p:cNvSpPr/>
            <p:nvPr/>
          </p:nvSpPr>
          <p:spPr>
            <a:xfrm>
              <a:off x="8316416" y="4617132"/>
              <a:ext cx="216024" cy="216024"/>
            </a:xfrm>
            <a:prstGeom prst="rect">
              <a:avLst/>
            </a:prstGeom>
            <a:solidFill>
              <a:schemeClr val="tx2">
                <a:lumMod val="75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pic>
        <p:nvPicPr>
          <p:cNvPr id="16" name="Picture 2" descr="C:\Users\HP\Desktop\Cevro znak.jpg"/>
          <p:cNvPicPr>
            <a:picLocks noChangeAspect="1" noChangeArrowheads="1"/>
          </p:cNvPicPr>
          <p:nvPr/>
        </p:nvPicPr>
        <p:blipFill rotWithShape="1">
          <a:blip r:embed="rId13">
            <a:extLst>
              <a:ext uri="{28A0092B-C50C-407E-A947-70E740481C1C}">
                <a14:useLocalDpi xmlns:a14="http://schemas.microsoft.com/office/drawing/2010/main" val="0"/>
              </a:ext>
            </a:extLst>
          </a:blip>
          <a:srcRect t="34853" b="32574"/>
          <a:stretch/>
        </p:blipFill>
        <p:spPr bwMode="auto">
          <a:xfrm>
            <a:off x="6178612" y="510718"/>
            <a:ext cx="2592288" cy="633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6329681"/>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zahranicni.hn.cz/c1-58862090-osn-neprimo-uznalo-palestinu-cesko-se-jako-jediny-stat-eu-postavilo-proti" TargetMode="External"/><Relationship Id="rId2" Type="http://schemas.openxmlformats.org/officeDocument/2006/relationships/hyperlink" Target="https://www.britannica.com/place/Palestine" TargetMode="External"/><Relationship Id="rId1" Type="http://schemas.openxmlformats.org/officeDocument/2006/relationships/slideLayout" Target="../slideLayouts/slideLayout2.xml"/><Relationship Id="rId6" Type="http://schemas.openxmlformats.org/officeDocument/2006/relationships/hyperlink" Target="https://www.britannica.com/topic/intifadah" TargetMode="External"/><Relationship Id="rId5" Type="http://schemas.openxmlformats.org/officeDocument/2006/relationships/hyperlink" Target="https://www.britannica.com/biography/Yasser-Arafat" TargetMode="External"/><Relationship Id="rId4" Type="http://schemas.openxmlformats.org/officeDocument/2006/relationships/hyperlink" Target="https://www.cfr.org/global-conflict-tracker/conflict/israeli-palestinian-conflict"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61764" y="2060849"/>
            <a:ext cx="6858508" cy="1848322"/>
          </a:xfrm>
        </p:spPr>
        <p:txBody>
          <a:bodyPr>
            <a:normAutofit/>
          </a:bodyPr>
          <a:lstStyle/>
          <a:p>
            <a:r>
              <a:rPr lang="cs-CZ" sz="3200" b="1" dirty="0" err="1"/>
              <a:t>Izraelsko</a:t>
            </a:r>
            <a:r>
              <a:rPr lang="cs-CZ" sz="3200" b="1" dirty="0"/>
              <a:t> -Palestinský konflikt</a:t>
            </a:r>
            <a:br>
              <a:rPr lang="cs-CZ" sz="3200" b="1" dirty="0"/>
            </a:br>
            <a:endParaRPr lang="cs-CZ" sz="3200" b="1" dirty="0"/>
          </a:p>
        </p:txBody>
      </p:sp>
      <p:sp>
        <p:nvSpPr>
          <p:cNvPr id="3" name="Podnadpis 2"/>
          <p:cNvSpPr>
            <a:spLocks noGrp="1"/>
          </p:cNvSpPr>
          <p:nvPr>
            <p:ph type="subTitle" idx="1"/>
          </p:nvPr>
        </p:nvSpPr>
        <p:spPr>
          <a:xfrm>
            <a:off x="1633414" y="4005064"/>
            <a:ext cx="6097848" cy="792088"/>
          </a:xfrm>
        </p:spPr>
        <p:txBody>
          <a:bodyPr>
            <a:noAutofit/>
          </a:bodyPr>
          <a:lstStyle/>
          <a:p>
            <a:r>
              <a:rPr lang="cs-CZ" sz="2000" dirty="0">
                <a:solidFill>
                  <a:schemeClr val="tx1"/>
                </a:solidFill>
              </a:rPr>
              <a:t>Michal Otenšlégr </a:t>
            </a:r>
          </a:p>
        </p:txBody>
      </p:sp>
      <p:sp>
        <p:nvSpPr>
          <p:cNvPr id="4" name="TextovéPole 3"/>
          <p:cNvSpPr txBox="1"/>
          <p:nvPr/>
        </p:nvSpPr>
        <p:spPr>
          <a:xfrm>
            <a:off x="1547664" y="3515816"/>
            <a:ext cx="3924436" cy="369332"/>
          </a:xfrm>
          <a:prstGeom prst="rect">
            <a:avLst/>
          </a:prstGeom>
          <a:noFill/>
        </p:spPr>
        <p:txBody>
          <a:bodyPr wrap="square" rtlCol="0" anchor="ctr">
            <a:spAutoFit/>
          </a:bodyPr>
          <a:lstStyle/>
          <a:p>
            <a:pPr algn="just"/>
            <a:r>
              <a:rPr lang="cs-CZ" b="1" dirty="0"/>
              <a:t>Veřejná správa – bezpečnostní studia</a:t>
            </a:r>
          </a:p>
        </p:txBody>
      </p:sp>
    </p:spTree>
    <p:extLst>
      <p:ext uri="{BB962C8B-B14F-4D97-AF65-F5344CB8AC3E}">
        <p14:creationId xmlns:p14="http://schemas.microsoft.com/office/powerpoint/2010/main" val="21902035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76672"/>
            <a:ext cx="5698976" cy="940966"/>
          </a:xfrm>
        </p:spPr>
        <p:txBody>
          <a:bodyPr>
            <a:normAutofit fontScale="90000"/>
          </a:bodyPr>
          <a:lstStyle/>
          <a:p>
            <a:pPr algn="l"/>
            <a:r>
              <a:rPr lang="cs-CZ" sz="3100" b="1" u="sng" dirty="0"/>
              <a:t>Izraelsko- Palestinský konflikt:</a:t>
            </a:r>
            <a:br>
              <a:rPr lang="cs-CZ" b="1" u="sng" dirty="0"/>
            </a:br>
            <a:r>
              <a:rPr lang="cs-CZ" sz="3100" b="1" u="sng" dirty="0"/>
              <a:t>Historie a vznik konfliktu</a:t>
            </a:r>
            <a:endParaRPr lang="cs-CZ" sz="3100" dirty="0"/>
          </a:p>
        </p:txBody>
      </p:sp>
      <p:sp>
        <p:nvSpPr>
          <p:cNvPr id="3" name="Zástupný symbol pro obsah 2"/>
          <p:cNvSpPr>
            <a:spLocks noGrp="1"/>
          </p:cNvSpPr>
          <p:nvPr>
            <p:ph idx="1"/>
          </p:nvPr>
        </p:nvSpPr>
        <p:spPr>
          <a:xfrm>
            <a:off x="457200" y="1700808"/>
            <a:ext cx="6635080" cy="4425355"/>
          </a:xfrm>
        </p:spPr>
        <p:txBody>
          <a:bodyPr>
            <a:normAutofit/>
          </a:bodyPr>
          <a:lstStyle/>
          <a:p>
            <a:r>
              <a:rPr lang="cs-CZ" sz="2400" dirty="0"/>
              <a:t>Akademický pohled na vznik konfliktu mezi Izraelem a Palestinou.</a:t>
            </a:r>
          </a:p>
          <a:p>
            <a:endParaRPr lang="cs-CZ" sz="2400" dirty="0"/>
          </a:p>
          <a:p>
            <a:r>
              <a:rPr lang="cs-CZ" sz="2400" dirty="0"/>
              <a:t>Mnoho názorů na začátek sporů mezi Židy a Araby.</a:t>
            </a:r>
          </a:p>
          <a:p>
            <a:endParaRPr lang="cs-CZ" sz="2400" dirty="0"/>
          </a:p>
        </p:txBody>
      </p:sp>
    </p:spTree>
    <p:extLst>
      <p:ext uri="{BB962C8B-B14F-4D97-AF65-F5344CB8AC3E}">
        <p14:creationId xmlns:p14="http://schemas.microsoft.com/office/powerpoint/2010/main" val="2094792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11BF22B-AB3B-46D2-87AC-11E1BC47CA0F}"/>
              </a:ext>
            </a:extLst>
          </p:cNvPr>
          <p:cNvSpPr>
            <a:spLocks noGrp="1"/>
          </p:cNvSpPr>
          <p:nvPr>
            <p:ph type="title"/>
          </p:nvPr>
        </p:nvSpPr>
        <p:spPr>
          <a:xfrm>
            <a:off x="457200" y="404664"/>
            <a:ext cx="5698976" cy="1012974"/>
          </a:xfrm>
        </p:spPr>
        <p:txBody>
          <a:bodyPr>
            <a:normAutofit fontScale="90000"/>
          </a:bodyPr>
          <a:lstStyle/>
          <a:p>
            <a:pPr algn="l"/>
            <a:r>
              <a:rPr lang="cs-CZ" sz="3200" b="1" u="sng" dirty="0"/>
              <a:t>Konflikty – Izrael vs. Arabské státy:</a:t>
            </a:r>
          </a:p>
        </p:txBody>
      </p:sp>
      <p:sp>
        <p:nvSpPr>
          <p:cNvPr id="3" name="Zástupný obsah 2">
            <a:extLst>
              <a:ext uri="{FF2B5EF4-FFF2-40B4-BE49-F238E27FC236}">
                <a16:creationId xmlns:a16="http://schemas.microsoft.com/office/drawing/2014/main" id="{2107D9D1-DABA-4B6A-A3FF-AADDE88AA88C}"/>
              </a:ext>
            </a:extLst>
          </p:cNvPr>
          <p:cNvSpPr>
            <a:spLocks noGrp="1"/>
          </p:cNvSpPr>
          <p:nvPr>
            <p:ph idx="1"/>
          </p:nvPr>
        </p:nvSpPr>
        <p:spPr>
          <a:xfrm>
            <a:off x="457200" y="1556792"/>
            <a:ext cx="6635080" cy="4569371"/>
          </a:xfrm>
        </p:spPr>
        <p:txBody>
          <a:bodyPr>
            <a:normAutofit/>
          </a:bodyPr>
          <a:lstStyle/>
          <a:p>
            <a:r>
              <a:rPr lang="cs-CZ" sz="2400" dirty="0"/>
              <a:t>Vznik Izraele vyvolal mnoho válek a sporů - </a:t>
            </a:r>
            <a:r>
              <a:rPr lang="cs-CZ" sz="2400" b="1" dirty="0"/>
              <a:t>Válka 1948 .</a:t>
            </a:r>
          </a:p>
          <a:p>
            <a:endParaRPr lang="cs-CZ" sz="2400" dirty="0"/>
          </a:p>
          <a:p>
            <a:r>
              <a:rPr lang="cs-CZ" altLang="cs-CZ" sz="2400" dirty="0">
                <a:latin typeface="+mj-lt"/>
              </a:rPr>
              <a:t>5 zemí (Egypt, Irák, Zajordánsko, Sýrie a Libanon) na Izrael vojensky zaútočilo.</a:t>
            </a:r>
          </a:p>
          <a:p>
            <a:endParaRPr lang="cs-CZ" altLang="cs-CZ" sz="2400" dirty="0">
              <a:latin typeface="+mj-lt"/>
            </a:endParaRPr>
          </a:p>
          <a:p>
            <a:r>
              <a:rPr lang="cs-CZ" altLang="cs-CZ" sz="2400" dirty="0">
                <a:latin typeface="+mj-lt"/>
              </a:rPr>
              <a:t>Důsledkem války byl silná nenávist vůči Arabům na území Izraele – 500 000 Arabů z Izraele muselo uprchnout</a:t>
            </a:r>
          </a:p>
          <a:p>
            <a:endParaRPr lang="cs-CZ" sz="2800" dirty="0">
              <a:latin typeface="+mj-lt"/>
            </a:endParaRPr>
          </a:p>
          <a:p>
            <a:endParaRPr lang="cs-CZ" sz="2800" dirty="0">
              <a:latin typeface="+mj-lt"/>
            </a:endParaRPr>
          </a:p>
        </p:txBody>
      </p:sp>
      <p:pic>
        <p:nvPicPr>
          <p:cNvPr id="5" name="Obrázek 4">
            <a:extLst>
              <a:ext uri="{FF2B5EF4-FFF2-40B4-BE49-F238E27FC236}">
                <a16:creationId xmlns:a16="http://schemas.microsoft.com/office/drawing/2014/main" id="{2FCD03E1-DE38-4039-B746-AD9559EDF3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3928" y="4941168"/>
            <a:ext cx="2411760" cy="1608342"/>
          </a:xfrm>
          <a:prstGeom prst="rect">
            <a:avLst/>
          </a:prstGeom>
        </p:spPr>
      </p:pic>
    </p:spTree>
    <p:extLst>
      <p:ext uri="{BB962C8B-B14F-4D97-AF65-F5344CB8AC3E}">
        <p14:creationId xmlns:p14="http://schemas.microsoft.com/office/powerpoint/2010/main" val="1797183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F463AB0-9620-4331-84F7-6EE697681156}"/>
              </a:ext>
            </a:extLst>
          </p:cNvPr>
          <p:cNvSpPr>
            <a:spLocks noGrp="1"/>
          </p:cNvSpPr>
          <p:nvPr>
            <p:ph type="title"/>
          </p:nvPr>
        </p:nvSpPr>
        <p:spPr/>
        <p:txBody>
          <a:bodyPr/>
          <a:lstStyle/>
          <a:p>
            <a:endParaRPr lang="cs-CZ"/>
          </a:p>
        </p:txBody>
      </p:sp>
      <p:pic>
        <p:nvPicPr>
          <p:cNvPr id="4" name="Zástupný obsah 3" descr="Obsah obrázku mapa&#10;&#10;Popis byl vytvořen automaticky">
            <a:extLst>
              <a:ext uri="{FF2B5EF4-FFF2-40B4-BE49-F238E27FC236}">
                <a16:creationId xmlns:a16="http://schemas.microsoft.com/office/drawing/2014/main" id="{2BF99F5D-86E7-474A-8D0F-FCDF5D3558F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1196752"/>
            <a:ext cx="6336704" cy="5552918"/>
          </a:xfrm>
          <a:prstGeom prst="rect">
            <a:avLst/>
          </a:prstGeom>
        </p:spPr>
      </p:pic>
    </p:spTree>
    <p:extLst>
      <p:ext uri="{BB962C8B-B14F-4D97-AF65-F5344CB8AC3E}">
        <p14:creationId xmlns:p14="http://schemas.microsoft.com/office/powerpoint/2010/main" val="267617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D8D3F48-344F-4C3C-A2E7-6ABE7A603BF2}"/>
              </a:ext>
            </a:extLst>
          </p:cNvPr>
          <p:cNvSpPr>
            <a:spLocks noGrp="1"/>
          </p:cNvSpPr>
          <p:nvPr>
            <p:ph type="title"/>
          </p:nvPr>
        </p:nvSpPr>
        <p:spPr>
          <a:xfrm>
            <a:off x="457200" y="476672"/>
            <a:ext cx="5842992" cy="940966"/>
          </a:xfrm>
        </p:spPr>
        <p:txBody>
          <a:bodyPr>
            <a:normAutofit fontScale="90000"/>
          </a:bodyPr>
          <a:lstStyle/>
          <a:p>
            <a:r>
              <a:rPr lang="cs-CZ" sz="3200" b="1" u="sng" dirty="0"/>
              <a:t>Konflikty – Izrael vs. Arabské státy:</a:t>
            </a:r>
          </a:p>
        </p:txBody>
      </p:sp>
      <p:sp>
        <p:nvSpPr>
          <p:cNvPr id="3" name="Zástupný obsah 2">
            <a:extLst>
              <a:ext uri="{FF2B5EF4-FFF2-40B4-BE49-F238E27FC236}">
                <a16:creationId xmlns:a16="http://schemas.microsoft.com/office/drawing/2014/main" id="{E7474390-10B4-407B-89BF-1C65DFC3C591}"/>
              </a:ext>
            </a:extLst>
          </p:cNvPr>
          <p:cNvSpPr>
            <a:spLocks noGrp="1"/>
          </p:cNvSpPr>
          <p:nvPr>
            <p:ph idx="1"/>
          </p:nvPr>
        </p:nvSpPr>
        <p:spPr/>
        <p:txBody>
          <a:bodyPr>
            <a:normAutofit/>
          </a:bodyPr>
          <a:lstStyle/>
          <a:p>
            <a:r>
              <a:rPr lang="cs-CZ" sz="2400" dirty="0"/>
              <a:t>Válka 1967 – Šestidenní válka</a:t>
            </a:r>
          </a:p>
          <a:p>
            <a:endParaRPr lang="cs-CZ" sz="2400" dirty="0"/>
          </a:p>
          <a:p>
            <a:r>
              <a:rPr lang="cs-CZ" sz="2400" dirty="0"/>
              <a:t>Arabové stále chtějí okamžitý konec Izraele, který byl z předchozích válek s Araby posílený.</a:t>
            </a:r>
          </a:p>
          <a:p>
            <a:endParaRPr lang="cs-CZ" sz="2400" dirty="0"/>
          </a:p>
          <a:p>
            <a:r>
              <a:rPr lang="cs-CZ" sz="2400" b="1" dirty="0"/>
              <a:t>Eskalace </a:t>
            </a:r>
            <a:r>
              <a:rPr lang="cs-CZ" sz="2400" dirty="0"/>
              <a:t>– Egyptský vládce </a:t>
            </a:r>
            <a:r>
              <a:rPr lang="cs-CZ" sz="2400" dirty="0" err="1"/>
              <a:t>Násir</a:t>
            </a:r>
            <a:r>
              <a:rPr lang="cs-CZ" sz="2400" dirty="0"/>
              <a:t> rozdmýchává hysterii proti Izraeli a obviňuje Izrael, že chce zaútočit na Sýrii.</a:t>
            </a:r>
          </a:p>
          <a:p>
            <a:endParaRPr lang="cs-CZ" sz="2400" dirty="0"/>
          </a:p>
        </p:txBody>
      </p:sp>
    </p:spTree>
    <p:extLst>
      <p:ext uri="{BB962C8B-B14F-4D97-AF65-F5344CB8AC3E}">
        <p14:creationId xmlns:p14="http://schemas.microsoft.com/office/powerpoint/2010/main" val="2080367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8EF4342-61F9-407E-95F4-E0883FF98DBE}"/>
              </a:ext>
            </a:extLst>
          </p:cNvPr>
          <p:cNvSpPr>
            <a:spLocks noGrp="1"/>
          </p:cNvSpPr>
          <p:nvPr>
            <p:ph type="title"/>
          </p:nvPr>
        </p:nvSpPr>
        <p:spPr/>
        <p:txBody>
          <a:bodyPr>
            <a:normAutofit/>
          </a:bodyPr>
          <a:lstStyle/>
          <a:p>
            <a:pPr algn="l"/>
            <a:r>
              <a:rPr lang="cs-CZ" sz="3600" b="1" dirty="0"/>
              <a:t>Šestidenní válka  - 1967:</a:t>
            </a:r>
          </a:p>
        </p:txBody>
      </p:sp>
      <p:sp>
        <p:nvSpPr>
          <p:cNvPr id="3" name="Zástupný obsah 2">
            <a:extLst>
              <a:ext uri="{FF2B5EF4-FFF2-40B4-BE49-F238E27FC236}">
                <a16:creationId xmlns:a16="http://schemas.microsoft.com/office/drawing/2014/main" id="{0F4F8271-D179-45FD-9A53-5B4E00632AD1}"/>
              </a:ext>
            </a:extLst>
          </p:cNvPr>
          <p:cNvSpPr>
            <a:spLocks noGrp="1"/>
          </p:cNvSpPr>
          <p:nvPr>
            <p:ph idx="1"/>
          </p:nvPr>
        </p:nvSpPr>
        <p:spPr>
          <a:xfrm>
            <a:off x="457200" y="1700808"/>
            <a:ext cx="6563072" cy="4425355"/>
          </a:xfrm>
        </p:spPr>
        <p:txBody>
          <a:bodyPr>
            <a:normAutofit/>
          </a:bodyPr>
          <a:lstStyle/>
          <a:p>
            <a:r>
              <a:rPr lang="cs-CZ" sz="2400" b="1" dirty="0"/>
              <a:t>Průběh konfliktu </a:t>
            </a:r>
            <a:r>
              <a:rPr lang="cs-CZ" sz="2400" dirty="0"/>
              <a:t>– Izrael zahájil preventivní válku – OSN požaduje stažení Izraele z obsazených území</a:t>
            </a:r>
          </a:p>
          <a:p>
            <a:endParaRPr lang="cs-CZ" sz="2400" dirty="0"/>
          </a:p>
          <a:p>
            <a:r>
              <a:rPr lang="cs-CZ" sz="2400" dirty="0"/>
              <a:t>Socialistické země přerušují po Izraelském útoku s Izraelem diplomatické vztahy.</a:t>
            </a:r>
          </a:p>
          <a:p>
            <a:endParaRPr lang="cs-CZ" sz="2400" dirty="0"/>
          </a:p>
          <a:p>
            <a:r>
              <a:rPr lang="cs-CZ" sz="2400" b="1" dirty="0"/>
              <a:t>Výsledek</a:t>
            </a:r>
            <a:r>
              <a:rPr lang="cs-CZ" sz="2400" dirty="0"/>
              <a:t> – William </a:t>
            </a:r>
            <a:r>
              <a:rPr lang="cs-CZ" sz="2400" dirty="0" err="1"/>
              <a:t>Rogers</a:t>
            </a:r>
            <a:r>
              <a:rPr lang="cs-CZ" sz="2400" dirty="0"/>
              <a:t> a jeho plán na urovnání sporů po válce 1967.</a:t>
            </a:r>
          </a:p>
        </p:txBody>
      </p:sp>
      <p:pic>
        <p:nvPicPr>
          <p:cNvPr id="5" name="Obrázek 4" descr="Obsah obrázku muž, osoba, oblek, pózování&#10;&#10;Popis byl vytvořen automaticky">
            <a:extLst>
              <a:ext uri="{FF2B5EF4-FFF2-40B4-BE49-F238E27FC236}">
                <a16:creationId xmlns:a16="http://schemas.microsoft.com/office/drawing/2014/main" id="{C0A88839-D6A6-4742-8F36-9095315C15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5484" y="4302075"/>
            <a:ext cx="1709575" cy="2101353"/>
          </a:xfrm>
          <a:prstGeom prst="rect">
            <a:avLst/>
          </a:prstGeom>
        </p:spPr>
      </p:pic>
    </p:spTree>
    <p:extLst>
      <p:ext uri="{BB962C8B-B14F-4D97-AF65-F5344CB8AC3E}">
        <p14:creationId xmlns:p14="http://schemas.microsoft.com/office/powerpoint/2010/main" val="29310792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0A2ED62-B1E5-4B35-BD90-639E52B95F14}"/>
              </a:ext>
            </a:extLst>
          </p:cNvPr>
          <p:cNvSpPr>
            <a:spLocks noGrp="1"/>
          </p:cNvSpPr>
          <p:nvPr>
            <p:ph type="title"/>
          </p:nvPr>
        </p:nvSpPr>
        <p:spPr/>
        <p:txBody>
          <a:bodyPr/>
          <a:lstStyle/>
          <a:p>
            <a:endParaRPr lang="cs-CZ"/>
          </a:p>
        </p:txBody>
      </p:sp>
      <p:pic>
        <p:nvPicPr>
          <p:cNvPr id="5" name="Zástupný obsah 4" descr="Obsah obrázku mapa&#10;&#10;Popis byl vytvořen automaticky">
            <a:extLst>
              <a:ext uri="{FF2B5EF4-FFF2-40B4-BE49-F238E27FC236}">
                <a16:creationId xmlns:a16="http://schemas.microsoft.com/office/drawing/2014/main" id="{BCB8CA04-26E2-41CA-8FB4-8EEA2960664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3608" y="612496"/>
            <a:ext cx="4752528" cy="5970866"/>
          </a:xfrm>
        </p:spPr>
      </p:pic>
    </p:spTree>
    <p:extLst>
      <p:ext uri="{BB962C8B-B14F-4D97-AF65-F5344CB8AC3E}">
        <p14:creationId xmlns:p14="http://schemas.microsoft.com/office/powerpoint/2010/main" val="8781049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F81FE25-C508-47A3-ADE6-665468E76A30}"/>
              </a:ext>
            </a:extLst>
          </p:cNvPr>
          <p:cNvSpPr>
            <a:spLocks noGrp="1"/>
          </p:cNvSpPr>
          <p:nvPr>
            <p:ph type="title"/>
          </p:nvPr>
        </p:nvSpPr>
        <p:spPr/>
        <p:txBody>
          <a:bodyPr/>
          <a:lstStyle/>
          <a:p>
            <a:pPr algn="l"/>
            <a:r>
              <a:rPr lang="cs-CZ" b="1" dirty="0"/>
              <a:t>Mírový proces:</a:t>
            </a:r>
          </a:p>
        </p:txBody>
      </p:sp>
      <p:sp>
        <p:nvSpPr>
          <p:cNvPr id="3" name="Zástupný obsah 2">
            <a:extLst>
              <a:ext uri="{FF2B5EF4-FFF2-40B4-BE49-F238E27FC236}">
                <a16:creationId xmlns:a16="http://schemas.microsoft.com/office/drawing/2014/main" id="{E08A2141-250A-451F-99A9-37C6B80AF07E}"/>
              </a:ext>
            </a:extLst>
          </p:cNvPr>
          <p:cNvSpPr>
            <a:spLocks noGrp="1"/>
          </p:cNvSpPr>
          <p:nvPr>
            <p:ph idx="1"/>
          </p:nvPr>
        </p:nvSpPr>
        <p:spPr>
          <a:xfrm>
            <a:off x="457200" y="1628800"/>
            <a:ext cx="6563072" cy="4497363"/>
          </a:xfrm>
        </p:spPr>
        <p:txBody>
          <a:bodyPr>
            <a:normAutofit/>
          </a:bodyPr>
          <a:lstStyle/>
          <a:p>
            <a:r>
              <a:rPr lang="cs-CZ" sz="2400" dirty="0"/>
              <a:t>Proces, který je veden různými stranami za účelem nastolit mír mezi Izraelem a Palestinou či Arabskými státy.</a:t>
            </a:r>
          </a:p>
          <a:p>
            <a:endParaRPr lang="cs-CZ" sz="2400" dirty="0"/>
          </a:p>
          <a:p>
            <a:r>
              <a:rPr lang="cs-CZ" sz="2400" dirty="0"/>
              <a:t>Od 70. let je tento výraz používaný jako snaha Spojených států o vytvoření míru v tomto konfliktu.</a:t>
            </a:r>
          </a:p>
        </p:txBody>
      </p:sp>
      <p:pic>
        <p:nvPicPr>
          <p:cNvPr id="5" name="Obrázek 4">
            <a:extLst>
              <a:ext uri="{FF2B5EF4-FFF2-40B4-BE49-F238E27FC236}">
                <a16:creationId xmlns:a16="http://schemas.microsoft.com/office/drawing/2014/main" id="{8236F4CF-B7B6-40C9-891A-C99FF8F0FD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728" y="4586339"/>
            <a:ext cx="4194994" cy="2029836"/>
          </a:xfrm>
          <a:prstGeom prst="rect">
            <a:avLst/>
          </a:prstGeom>
        </p:spPr>
      </p:pic>
    </p:spTree>
    <p:extLst>
      <p:ext uri="{BB962C8B-B14F-4D97-AF65-F5344CB8AC3E}">
        <p14:creationId xmlns:p14="http://schemas.microsoft.com/office/powerpoint/2010/main" val="20309702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490EAF3-4180-482B-9298-79AE1506B081}"/>
              </a:ext>
            </a:extLst>
          </p:cNvPr>
          <p:cNvSpPr>
            <a:spLocks noGrp="1"/>
          </p:cNvSpPr>
          <p:nvPr>
            <p:ph type="title"/>
          </p:nvPr>
        </p:nvSpPr>
        <p:spPr>
          <a:xfrm>
            <a:off x="457200" y="476672"/>
            <a:ext cx="5698976" cy="940966"/>
          </a:xfrm>
        </p:spPr>
        <p:txBody>
          <a:bodyPr>
            <a:normAutofit fontScale="90000"/>
          </a:bodyPr>
          <a:lstStyle/>
          <a:p>
            <a:pPr algn="l"/>
            <a:r>
              <a:rPr lang="cs-CZ" sz="3200" b="1" dirty="0"/>
              <a:t>Izrael – politické strany a mírový proces :</a:t>
            </a:r>
          </a:p>
        </p:txBody>
      </p:sp>
      <p:sp>
        <p:nvSpPr>
          <p:cNvPr id="3" name="Zástupný obsah 2">
            <a:extLst>
              <a:ext uri="{FF2B5EF4-FFF2-40B4-BE49-F238E27FC236}">
                <a16:creationId xmlns:a16="http://schemas.microsoft.com/office/drawing/2014/main" id="{3562FAF5-9959-4C1E-8C86-B3054E0B9E72}"/>
              </a:ext>
            </a:extLst>
          </p:cNvPr>
          <p:cNvSpPr>
            <a:spLocks noGrp="1"/>
          </p:cNvSpPr>
          <p:nvPr>
            <p:ph idx="1"/>
          </p:nvPr>
        </p:nvSpPr>
        <p:spPr>
          <a:xfrm>
            <a:off x="457200" y="1628800"/>
            <a:ext cx="6563072" cy="4497363"/>
          </a:xfrm>
        </p:spPr>
        <p:txBody>
          <a:bodyPr>
            <a:normAutofit/>
          </a:bodyPr>
          <a:lstStyle/>
          <a:p>
            <a:r>
              <a:rPr lang="cs-CZ" sz="2800" dirty="0" err="1"/>
              <a:t>The</a:t>
            </a:r>
            <a:r>
              <a:rPr lang="cs-CZ" sz="2800" dirty="0"/>
              <a:t> </a:t>
            </a:r>
            <a:r>
              <a:rPr lang="cs-CZ" sz="2800" dirty="0" err="1"/>
              <a:t>likud</a:t>
            </a:r>
            <a:r>
              <a:rPr lang="cs-CZ" sz="2800" dirty="0"/>
              <a:t> party – u moci poprvé v roce 1977</a:t>
            </a:r>
          </a:p>
          <a:p>
            <a:r>
              <a:rPr lang="cs-CZ" sz="2800" dirty="0"/>
              <a:t>Labouristická strana (1968)– větší ústupky pro Palestince</a:t>
            </a:r>
          </a:p>
          <a:p>
            <a:endParaRPr lang="cs-CZ" sz="2800" dirty="0"/>
          </a:p>
          <a:p>
            <a:r>
              <a:rPr lang="cs-CZ" sz="2800" dirty="0"/>
              <a:t>Dvě hlavní politické strany v Izraeli.</a:t>
            </a:r>
          </a:p>
        </p:txBody>
      </p:sp>
      <p:pic>
        <p:nvPicPr>
          <p:cNvPr id="5" name="Obrázek 4" descr="Obsah obrázku osoba, muž, oblek, interiér&#10;&#10;Popis byl vytvořen automaticky">
            <a:extLst>
              <a:ext uri="{FF2B5EF4-FFF2-40B4-BE49-F238E27FC236}">
                <a16:creationId xmlns:a16="http://schemas.microsoft.com/office/drawing/2014/main" id="{AB711771-ED4F-4A1C-BFBC-B4743515FB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1800" y="4653136"/>
            <a:ext cx="3131840" cy="2088546"/>
          </a:xfrm>
          <a:prstGeom prst="rect">
            <a:avLst/>
          </a:prstGeom>
        </p:spPr>
      </p:pic>
    </p:spTree>
    <p:extLst>
      <p:ext uri="{BB962C8B-B14F-4D97-AF65-F5344CB8AC3E}">
        <p14:creationId xmlns:p14="http://schemas.microsoft.com/office/powerpoint/2010/main" val="17906505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696D982-6635-42A5-BDD9-70EED2131FA5}"/>
              </a:ext>
            </a:extLst>
          </p:cNvPr>
          <p:cNvSpPr>
            <a:spLocks noGrp="1"/>
          </p:cNvSpPr>
          <p:nvPr>
            <p:ph type="title"/>
          </p:nvPr>
        </p:nvSpPr>
        <p:spPr>
          <a:xfrm>
            <a:off x="457200" y="548680"/>
            <a:ext cx="5482952" cy="868958"/>
          </a:xfrm>
        </p:spPr>
        <p:txBody>
          <a:bodyPr>
            <a:normAutofit fontScale="90000"/>
          </a:bodyPr>
          <a:lstStyle/>
          <a:p>
            <a:pPr algn="l"/>
            <a:r>
              <a:rPr lang="cs-CZ" sz="3600" b="1" dirty="0"/>
              <a:t>Izrael – politické strany a mírový proces:</a:t>
            </a:r>
          </a:p>
        </p:txBody>
      </p:sp>
      <p:sp>
        <p:nvSpPr>
          <p:cNvPr id="3" name="Zástupný obsah 2">
            <a:extLst>
              <a:ext uri="{FF2B5EF4-FFF2-40B4-BE49-F238E27FC236}">
                <a16:creationId xmlns:a16="http://schemas.microsoft.com/office/drawing/2014/main" id="{67718AB9-B78C-4282-97DD-F055CB599FDD}"/>
              </a:ext>
            </a:extLst>
          </p:cNvPr>
          <p:cNvSpPr>
            <a:spLocks noGrp="1"/>
          </p:cNvSpPr>
          <p:nvPr>
            <p:ph idx="1"/>
          </p:nvPr>
        </p:nvSpPr>
        <p:spPr>
          <a:xfrm>
            <a:off x="457200" y="1628800"/>
            <a:ext cx="6707088" cy="4497363"/>
          </a:xfrm>
        </p:spPr>
        <p:txBody>
          <a:bodyPr>
            <a:normAutofit/>
          </a:bodyPr>
          <a:lstStyle/>
          <a:p>
            <a:r>
              <a:rPr lang="cs-CZ" sz="2800" dirty="0" err="1"/>
              <a:t>The</a:t>
            </a:r>
            <a:r>
              <a:rPr lang="cs-CZ" sz="2800" dirty="0"/>
              <a:t> </a:t>
            </a:r>
            <a:r>
              <a:rPr lang="cs-CZ" sz="2800" dirty="0" err="1"/>
              <a:t>Likud</a:t>
            </a:r>
            <a:r>
              <a:rPr lang="cs-CZ" sz="2800" dirty="0"/>
              <a:t> a jeho postoj k mírovému procesu</a:t>
            </a:r>
          </a:p>
          <a:p>
            <a:r>
              <a:rPr lang="cs-CZ" sz="2800" dirty="0"/>
              <a:t>Mírový proces v 90. letech začal stagnovat.</a:t>
            </a:r>
          </a:p>
          <a:p>
            <a:r>
              <a:rPr lang="cs-CZ" sz="2800" dirty="0"/>
              <a:t>Dohoda z Osla – co to je?</a:t>
            </a:r>
          </a:p>
        </p:txBody>
      </p:sp>
      <p:pic>
        <p:nvPicPr>
          <p:cNvPr id="5" name="Obrázek 4" descr="Obsah obrázku osoba, muž, oblek, stojící&#10;&#10;Popis byl vytvořen automaticky">
            <a:extLst>
              <a:ext uri="{FF2B5EF4-FFF2-40B4-BE49-F238E27FC236}">
                <a16:creationId xmlns:a16="http://schemas.microsoft.com/office/drawing/2014/main" id="{A438D46E-DC67-4D2F-9734-EA82C24F9F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5776" y="4041068"/>
            <a:ext cx="4224468" cy="2376264"/>
          </a:xfrm>
          <a:prstGeom prst="rect">
            <a:avLst/>
          </a:prstGeom>
        </p:spPr>
      </p:pic>
    </p:spTree>
    <p:extLst>
      <p:ext uri="{BB962C8B-B14F-4D97-AF65-F5344CB8AC3E}">
        <p14:creationId xmlns:p14="http://schemas.microsoft.com/office/powerpoint/2010/main" val="42016259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974BD01-3681-4F11-8F90-D6721D42AB06}"/>
              </a:ext>
            </a:extLst>
          </p:cNvPr>
          <p:cNvSpPr>
            <a:spLocks noGrp="1"/>
          </p:cNvSpPr>
          <p:nvPr>
            <p:ph type="title"/>
          </p:nvPr>
        </p:nvSpPr>
        <p:spPr>
          <a:xfrm>
            <a:off x="457200" y="404664"/>
            <a:ext cx="5770984" cy="1012974"/>
          </a:xfrm>
        </p:spPr>
        <p:txBody>
          <a:bodyPr>
            <a:normAutofit fontScale="90000"/>
          </a:bodyPr>
          <a:lstStyle/>
          <a:p>
            <a:pPr algn="l"/>
            <a:r>
              <a:rPr lang="cs-CZ" dirty="0"/>
              <a:t>Palestina: Pojem a jeho historie:</a:t>
            </a:r>
          </a:p>
        </p:txBody>
      </p:sp>
      <p:sp>
        <p:nvSpPr>
          <p:cNvPr id="3" name="Zástupný obsah 2">
            <a:extLst>
              <a:ext uri="{FF2B5EF4-FFF2-40B4-BE49-F238E27FC236}">
                <a16:creationId xmlns:a16="http://schemas.microsoft.com/office/drawing/2014/main" id="{31E1779C-1388-4096-A967-5CBA03B5C662}"/>
              </a:ext>
            </a:extLst>
          </p:cNvPr>
          <p:cNvSpPr>
            <a:spLocks noGrp="1"/>
          </p:cNvSpPr>
          <p:nvPr>
            <p:ph idx="1"/>
          </p:nvPr>
        </p:nvSpPr>
        <p:spPr>
          <a:xfrm>
            <a:off x="457200" y="1484784"/>
            <a:ext cx="6563072" cy="4641379"/>
          </a:xfrm>
        </p:spPr>
        <p:txBody>
          <a:bodyPr>
            <a:normAutofit/>
          </a:bodyPr>
          <a:lstStyle/>
          <a:p>
            <a:r>
              <a:rPr lang="cs-CZ" sz="2000" dirty="0"/>
              <a:t>Kde vlastně Palestinu přesně najdeme?</a:t>
            </a:r>
          </a:p>
          <a:p>
            <a:endParaRPr lang="cs-CZ" sz="2000" dirty="0"/>
          </a:p>
          <a:p>
            <a:r>
              <a:rPr lang="cs-CZ" sz="2000" dirty="0"/>
              <a:t>Celé Jordánské není Palestina, ačkoli si to někdo může myslet!!!</a:t>
            </a:r>
          </a:p>
          <a:p>
            <a:endParaRPr lang="cs-CZ" sz="2000" dirty="0"/>
          </a:p>
          <a:p>
            <a:r>
              <a:rPr lang="cs-CZ" sz="2000" dirty="0"/>
              <a:t>Historie Palestiny – začátek Palestiny už ve 12. století př. n. l.</a:t>
            </a:r>
          </a:p>
          <a:p>
            <a:endParaRPr lang="cs-CZ" sz="2400" dirty="0"/>
          </a:p>
          <a:p>
            <a:endParaRPr lang="cs-CZ" sz="2400" dirty="0"/>
          </a:p>
          <a:p>
            <a:endParaRPr lang="cs-CZ" sz="2400" dirty="0"/>
          </a:p>
          <a:p>
            <a:endParaRPr lang="cs-CZ" sz="2400" dirty="0"/>
          </a:p>
        </p:txBody>
      </p:sp>
      <p:pic>
        <p:nvPicPr>
          <p:cNvPr id="5" name="Obrázek 4" descr="Obsah obrázku mapa&#10;&#10;Popis byl vytvořen automaticky">
            <a:extLst>
              <a:ext uri="{FF2B5EF4-FFF2-40B4-BE49-F238E27FC236}">
                <a16:creationId xmlns:a16="http://schemas.microsoft.com/office/drawing/2014/main" id="{CC8D2456-CDFB-4E95-8343-5697E0332D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9952" y="3657957"/>
            <a:ext cx="2448272" cy="3191279"/>
          </a:xfrm>
          <a:prstGeom prst="rect">
            <a:avLst/>
          </a:prstGeom>
        </p:spPr>
      </p:pic>
    </p:spTree>
    <p:extLst>
      <p:ext uri="{BB962C8B-B14F-4D97-AF65-F5344CB8AC3E}">
        <p14:creationId xmlns:p14="http://schemas.microsoft.com/office/powerpoint/2010/main" val="1650481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1D56A8-737A-413A-9722-354A11E73DB2}"/>
              </a:ext>
            </a:extLst>
          </p:cNvPr>
          <p:cNvSpPr>
            <a:spLocks noGrp="1"/>
          </p:cNvSpPr>
          <p:nvPr>
            <p:ph type="title"/>
          </p:nvPr>
        </p:nvSpPr>
        <p:spPr>
          <a:xfrm>
            <a:off x="457200" y="548680"/>
            <a:ext cx="5554960" cy="868958"/>
          </a:xfrm>
        </p:spPr>
        <p:txBody>
          <a:bodyPr>
            <a:noAutofit/>
          </a:bodyPr>
          <a:lstStyle/>
          <a:p>
            <a:pPr algn="l"/>
            <a:r>
              <a:rPr lang="cs-CZ" sz="2800" b="1" u="sng" dirty="0"/>
              <a:t>Izraelsko-palestinský konflikt: historie a vznik konfliktu:</a:t>
            </a:r>
          </a:p>
        </p:txBody>
      </p:sp>
      <p:sp>
        <p:nvSpPr>
          <p:cNvPr id="3" name="Zástupný obsah 2">
            <a:extLst>
              <a:ext uri="{FF2B5EF4-FFF2-40B4-BE49-F238E27FC236}">
                <a16:creationId xmlns:a16="http://schemas.microsoft.com/office/drawing/2014/main" id="{8DF989E2-9810-4138-8F58-80C503820F9C}"/>
              </a:ext>
            </a:extLst>
          </p:cNvPr>
          <p:cNvSpPr>
            <a:spLocks noGrp="1"/>
          </p:cNvSpPr>
          <p:nvPr>
            <p:ph idx="1"/>
          </p:nvPr>
        </p:nvSpPr>
        <p:spPr>
          <a:xfrm>
            <a:off x="457200" y="1556792"/>
            <a:ext cx="6635080" cy="4569371"/>
          </a:xfrm>
        </p:spPr>
        <p:txBody>
          <a:bodyPr/>
          <a:lstStyle/>
          <a:p>
            <a:r>
              <a:rPr lang="cs-CZ" dirty="0"/>
              <a:t> </a:t>
            </a:r>
            <a:r>
              <a:rPr lang="cs-CZ" sz="2800" b="1" i="1" dirty="0"/>
              <a:t>Sionismus</a:t>
            </a:r>
            <a:r>
              <a:rPr lang="cs-CZ" sz="2800" dirty="0"/>
              <a:t> – židovské nacionalistické hnutí.</a:t>
            </a:r>
          </a:p>
          <a:p>
            <a:endParaRPr lang="cs-CZ" sz="2800" dirty="0"/>
          </a:p>
          <a:p>
            <a:r>
              <a:rPr lang="cs-CZ" sz="2800" dirty="0"/>
              <a:t>Vznik – Východní a střední Evropa.</a:t>
            </a:r>
          </a:p>
          <a:p>
            <a:r>
              <a:rPr lang="cs-CZ" sz="2800" dirty="0"/>
              <a:t>Druhá polovina 19.století</a:t>
            </a:r>
          </a:p>
          <a:p>
            <a:endParaRPr lang="cs-CZ" sz="2800" dirty="0"/>
          </a:p>
          <a:p>
            <a:r>
              <a:rPr lang="cs-CZ" sz="2800" dirty="0"/>
              <a:t>Jeruzalém - SION</a:t>
            </a:r>
          </a:p>
          <a:p>
            <a:endParaRPr lang="cs-CZ" dirty="0"/>
          </a:p>
        </p:txBody>
      </p:sp>
      <p:pic>
        <p:nvPicPr>
          <p:cNvPr id="5" name="Obrázek 4" descr="Obsah obrázku interiér, modrá, látka&#10;&#10;Popis byl vytvořen automaticky">
            <a:extLst>
              <a:ext uri="{FF2B5EF4-FFF2-40B4-BE49-F238E27FC236}">
                <a16:creationId xmlns:a16="http://schemas.microsoft.com/office/drawing/2014/main" id="{B2F0A56F-AF66-40BC-8EEC-3C42A20EE3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3928" y="4437112"/>
            <a:ext cx="3456384" cy="2294380"/>
          </a:xfrm>
          <a:prstGeom prst="rect">
            <a:avLst/>
          </a:prstGeom>
        </p:spPr>
      </p:pic>
    </p:spTree>
    <p:extLst>
      <p:ext uri="{BB962C8B-B14F-4D97-AF65-F5344CB8AC3E}">
        <p14:creationId xmlns:p14="http://schemas.microsoft.com/office/powerpoint/2010/main" val="21023981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CD1B14A-22B4-4F6E-917A-BFDF3C25193E}"/>
              </a:ext>
            </a:extLst>
          </p:cNvPr>
          <p:cNvSpPr>
            <a:spLocks noGrp="1"/>
          </p:cNvSpPr>
          <p:nvPr>
            <p:ph type="title"/>
          </p:nvPr>
        </p:nvSpPr>
        <p:spPr>
          <a:xfrm>
            <a:off x="457200" y="476672"/>
            <a:ext cx="5698976" cy="1123528"/>
          </a:xfrm>
        </p:spPr>
        <p:txBody>
          <a:bodyPr>
            <a:normAutofit fontScale="90000"/>
          </a:bodyPr>
          <a:lstStyle/>
          <a:p>
            <a:pPr algn="l"/>
            <a:r>
              <a:rPr lang="cs-CZ" dirty="0"/>
              <a:t>Palestina: Pojem a jeho historie</a:t>
            </a:r>
          </a:p>
        </p:txBody>
      </p:sp>
      <p:sp>
        <p:nvSpPr>
          <p:cNvPr id="3" name="Zástupný obsah 2">
            <a:extLst>
              <a:ext uri="{FF2B5EF4-FFF2-40B4-BE49-F238E27FC236}">
                <a16:creationId xmlns:a16="http://schemas.microsoft.com/office/drawing/2014/main" id="{0A0F59B8-75E1-4F88-BFFC-43446E957A46}"/>
              </a:ext>
            </a:extLst>
          </p:cNvPr>
          <p:cNvSpPr>
            <a:spLocks noGrp="1"/>
          </p:cNvSpPr>
          <p:nvPr>
            <p:ph idx="1"/>
          </p:nvPr>
        </p:nvSpPr>
        <p:spPr>
          <a:xfrm>
            <a:off x="457200" y="1600200"/>
            <a:ext cx="6563072" cy="4525963"/>
          </a:xfrm>
        </p:spPr>
        <p:txBody>
          <a:bodyPr/>
          <a:lstStyle/>
          <a:p>
            <a:endParaRPr lang="cs-CZ" dirty="0"/>
          </a:p>
          <a:p>
            <a:r>
              <a:rPr lang="cs-CZ" sz="2400" dirty="0"/>
              <a:t>Název Palestina jako pojem označující oblast, která nemá přesně dané hranice….</a:t>
            </a:r>
          </a:p>
          <a:p>
            <a:endParaRPr lang="cs-CZ" sz="2400" dirty="0"/>
          </a:p>
          <a:p>
            <a:r>
              <a:rPr lang="cs-CZ" sz="2400" dirty="0"/>
              <a:t>Dnes už hranice Palestiny lze určit, ale stále jde o spornou záležitost.</a:t>
            </a:r>
          </a:p>
        </p:txBody>
      </p:sp>
      <p:pic>
        <p:nvPicPr>
          <p:cNvPr id="5" name="Obrázek 4" descr="Obsah obrázku mapa&#10;&#10;Popis byl vytvořen automaticky">
            <a:extLst>
              <a:ext uri="{FF2B5EF4-FFF2-40B4-BE49-F238E27FC236}">
                <a16:creationId xmlns:a16="http://schemas.microsoft.com/office/drawing/2014/main" id="{D13B6EF8-FA59-4915-8095-DA7A248A5F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7944" y="3933056"/>
            <a:ext cx="2160240" cy="2815835"/>
          </a:xfrm>
          <a:prstGeom prst="rect">
            <a:avLst/>
          </a:prstGeom>
        </p:spPr>
      </p:pic>
    </p:spTree>
    <p:extLst>
      <p:ext uri="{BB962C8B-B14F-4D97-AF65-F5344CB8AC3E}">
        <p14:creationId xmlns:p14="http://schemas.microsoft.com/office/powerpoint/2010/main" val="3189035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46E3B85-5752-4263-8F97-E154A0E9BB36}"/>
              </a:ext>
            </a:extLst>
          </p:cNvPr>
          <p:cNvSpPr>
            <a:spLocks noGrp="1"/>
          </p:cNvSpPr>
          <p:nvPr>
            <p:ph type="title"/>
          </p:nvPr>
        </p:nvSpPr>
        <p:spPr>
          <a:xfrm>
            <a:off x="457200" y="404664"/>
            <a:ext cx="5698976" cy="1012974"/>
          </a:xfrm>
        </p:spPr>
        <p:txBody>
          <a:bodyPr/>
          <a:lstStyle/>
          <a:p>
            <a:r>
              <a:rPr lang="cs-CZ" dirty="0"/>
              <a:t>Palestina a současnost:</a:t>
            </a:r>
          </a:p>
        </p:txBody>
      </p:sp>
      <p:sp>
        <p:nvSpPr>
          <p:cNvPr id="3" name="Zástupný obsah 2">
            <a:extLst>
              <a:ext uri="{FF2B5EF4-FFF2-40B4-BE49-F238E27FC236}">
                <a16:creationId xmlns:a16="http://schemas.microsoft.com/office/drawing/2014/main" id="{8D2911C0-FF1C-4B0A-B8FD-6F41BF8943A7}"/>
              </a:ext>
            </a:extLst>
          </p:cNvPr>
          <p:cNvSpPr>
            <a:spLocks noGrp="1"/>
          </p:cNvSpPr>
          <p:nvPr>
            <p:ph idx="1"/>
          </p:nvPr>
        </p:nvSpPr>
        <p:spPr>
          <a:xfrm>
            <a:off x="457200" y="1556792"/>
            <a:ext cx="6635080" cy="4569371"/>
          </a:xfrm>
        </p:spPr>
        <p:txBody>
          <a:bodyPr/>
          <a:lstStyle/>
          <a:p>
            <a:pPr marL="0" indent="0">
              <a:buNone/>
            </a:pPr>
            <a:endParaRPr lang="cs-CZ" dirty="0"/>
          </a:p>
          <a:p>
            <a:r>
              <a:rPr lang="cs-CZ" sz="2400" dirty="0"/>
              <a:t>Území Palestiny je dnes uznaným územím mezinárodní organizací OSN.</a:t>
            </a:r>
          </a:p>
          <a:p>
            <a:endParaRPr lang="cs-CZ" sz="2400" dirty="0"/>
          </a:p>
          <a:p>
            <a:r>
              <a:rPr lang="cs-CZ" sz="2400" dirty="0"/>
              <a:t>Spojené státy americké a Izrael zásadně proti uznání Palestiny ze strany OSN.</a:t>
            </a:r>
          </a:p>
          <a:p>
            <a:pPr marL="0" indent="0">
              <a:buNone/>
            </a:pPr>
            <a:endParaRPr lang="cs-CZ" sz="2400" dirty="0"/>
          </a:p>
          <a:p>
            <a:r>
              <a:rPr lang="cs-CZ" sz="2400" dirty="0"/>
              <a:t>Palestina má dnes stejný status jako Vatikán.</a:t>
            </a:r>
          </a:p>
          <a:p>
            <a:endParaRPr lang="cs-CZ" sz="2400" dirty="0"/>
          </a:p>
          <a:p>
            <a:endParaRPr lang="cs-CZ" sz="2400" dirty="0"/>
          </a:p>
        </p:txBody>
      </p:sp>
    </p:spTree>
    <p:extLst>
      <p:ext uri="{BB962C8B-B14F-4D97-AF65-F5344CB8AC3E}">
        <p14:creationId xmlns:p14="http://schemas.microsoft.com/office/powerpoint/2010/main" val="39810817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281579C-C3C8-4090-938D-99B976EED9B4}"/>
              </a:ext>
            </a:extLst>
          </p:cNvPr>
          <p:cNvSpPr>
            <a:spLocks noGrp="1"/>
          </p:cNvSpPr>
          <p:nvPr>
            <p:ph type="title"/>
          </p:nvPr>
        </p:nvSpPr>
        <p:spPr/>
        <p:txBody>
          <a:bodyPr/>
          <a:lstStyle/>
          <a:p>
            <a:pPr algn="l"/>
            <a:r>
              <a:rPr lang="cs-CZ" dirty="0"/>
              <a:t>Palestina – Jásir Arafat:</a:t>
            </a:r>
          </a:p>
        </p:txBody>
      </p:sp>
      <p:sp>
        <p:nvSpPr>
          <p:cNvPr id="3" name="Zástupný obsah 2">
            <a:extLst>
              <a:ext uri="{FF2B5EF4-FFF2-40B4-BE49-F238E27FC236}">
                <a16:creationId xmlns:a16="http://schemas.microsoft.com/office/drawing/2014/main" id="{7585AB23-50BF-408C-8457-C44131CEF368}"/>
              </a:ext>
            </a:extLst>
          </p:cNvPr>
          <p:cNvSpPr>
            <a:spLocks noGrp="1"/>
          </p:cNvSpPr>
          <p:nvPr>
            <p:ph idx="1"/>
          </p:nvPr>
        </p:nvSpPr>
        <p:spPr>
          <a:xfrm>
            <a:off x="457200" y="1556792"/>
            <a:ext cx="6563072" cy="4569371"/>
          </a:xfrm>
        </p:spPr>
        <p:txBody>
          <a:bodyPr/>
          <a:lstStyle/>
          <a:p>
            <a:endParaRPr lang="cs-CZ" dirty="0"/>
          </a:p>
          <a:p>
            <a:r>
              <a:rPr lang="cs-CZ" sz="2400" dirty="0"/>
              <a:t>Prezident palestinské samosprávy.</a:t>
            </a:r>
          </a:p>
          <a:p>
            <a:r>
              <a:rPr lang="cs-CZ" sz="2400" dirty="0"/>
              <a:t>Předseda Organizace pro osvobození Palestiny.</a:t>
            </a:r>
          </a:p>
          <a:p>
            <a:r>
              <a:rPr lang="cs-CZ" sz="2400" dirty="0"/>
              <a:t>Vůdce </a:t>
            </a:r>
            <a:r>
              <a:rPr lang="cs-CZ" sz="2400" dirty="0" err="1"/>
              <a:t>Fatahu</a:t>
            </a:r>
            <a:r>
              <a:rPr lang="cs-CZ" sz="2400" dirty="0"/>
              <a:t>, největší ze základních skupin OOP.</a:t>
            </a:r>
          </a:p>
        </p:txBody>
      </p:sp>
      <p:pic>
        <p:nvPicPr>
          <p:cNvPr id="5" name="Obrázek 4" descr="Obsah obrázku muž, osoba&#10;&#10;Popis byl vytvořen automaticky">
            <a:extLst>
              <a:ext uri="{FF2B5EF4-FFF2-40B4-BE49-F238E27FC236}">
                <a16:creationId xmlns:a16="http://schemas.microsoft.com/office/drawing/2014/main" id="{1DF7F1EC-EE4E-4342-BC13-2A14BCF28F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9712" y="4025760"/>
            <a:ext cx="4546848" cy="2557602"/>
          </a:xfrm>
          <a:prstGeom prst="rect">
            <a:avLst/>
          </a:prstGeom>
        </p:spPr>
      </p:pic>
    </p:spTree>
    <p:extLst>
      <p:ext uri="{BB962C8B-B14F-4D97-AF65-F5344CB8AC3E}">
        <p14:creationId xmlns:p14="http://schemas.microsoft.com/office/powerpoint/2010/main" val="36005656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9D4E9D-B22E-4CDB-BDE2-107DDB23DEDB}"/>
              </a:ext>
            </a:extLst>
          </p:cNvPr>
          <p:cNvSpPr>
            <a:spLocks noGrp="1"/>
          </p:cNvSpPr>
          <p:nvPr>
            <p:ph type="title"/>
          </p:nvPr>
        </p:nvSpPr>
        <p:spPr/>
        <p:txBody>
          <a:bodyPr/>
          <a:lstStyle/>
          <a:p>
            <a:pPr algn="l"/>
            <a:r>
              <a:rPr lang="cs-CZ" dirty="0"/>
              <a:t>Fatah:</a:t>
            </a:r>
          </a:p>
        </p:txBody>
      </p:sp>
      <p:sp>
        <p:nvSpPr>
          <p:cNvPr id="3" name="Zástupný obsah 2">
            <a:extLst>
              <a:ext uri="{FF2B5EF4-FFF2-40B4-BE49-F238E27FC236}">
                <a16:creationId xmlns:a16="http://schemas.microsoft.com/office/drawing/2014/main" id="{F19212DF-090D-4D1C-BF44-41175D901434}"/>
              </a:ext>
            </a:extLst>
          </p:cNvPr>
          <p:cNvSpPr>
            <a:spLocks noGrp="1"/>
          </p:cNvSpPr>
          <p:nvPr>
            <p:ph idx="1"/>
          </p:nvPr>
        </p:nvSpPr>
        <p:spPr/>
        <p:txBody>
          <a:bodyPr>
            <a:normAutofit/>
          </a:bodyPr>
          <a:lstStyle/>
          <a:p>
            <a:r>
              <a:rPr lang="cs-CZ" sz="2400" dirty="0"/>
              <a:t>Založena Jásirem Arafatem.</a:t>
            </a:r>
          </a:p>
          <a:p>
            <a:r>
              <a:rPr lang="cs-CZ" sz="2400" dirty="0"/>
              <a:t>Vznik 1959.</a:t>
            </a:r>
          </a:p>
          <a:p>
            <a:r>
              <a:rPr lang="cs-CZ" sz="2400" dirty="0"/>
              <a:t>Politická strana.</a:t>
            </a:r>
          </a:p>
          <a:p>
            <a:endParaRPr lang="cs-CZ" sz="2400" dirty="0"/>
          </a:p>
          <a:p>
            <a:r>
              <a:rPr lang="cs-CZ" sz="2400" dirty="0"/>
              <a:t>- Osvobození Palestiny je výhradně věc Palestinců </a:t>
            </a:r>
          </a:p>
          <a:p>
            <a:r>
              <a:rPr lang="cs-CZ" sz="2400" dirty="0"/>
              <a:t>- Fatah jako koncept ozbrojeného boje</a:t>
            </a:r>
          </a:p>
        </p:txBody>
      </p:sp>
      <p:pic>
        <p:nvPicPr>
          <p:cNvPr id="5" name="Obrázek 4">
            <a:extLst>
              <a:ext uri="{FF2B5EF4-FFF2-40B4-BE49-F238E27FC236}">
                <a16:creationId xmlns:a16="http://schemas.microsoft.com/office/drawing/2014/main" id="{A3F8CD8E-EE33-4AFA-B55F-C41805B6B4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7904" y="4539861"/>
            <a:ext cx="2915816" cy="2043501"/>
          </a:xfrm>
          <a:prstGeom prst="rect">
            <a:avLst/>
          </a:prstGeom>
        </p:spPr>
      </p:pic>
    </p:spTree>
    <p:extLst>
      <p:ext uri="{BB962C8B-B14F-4D97-AF65-F5344CB8AC3E}">
        <p14:creationId xmlns:p14="http://schemas.microsoft.com/office/powerpoint/2010/main" val="19243532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3E2BED5-C297-476C-A339-8B83929C9696}"/>
              </a:ext>
            </a:extLst>
          </p:cNvPr>
          <p:cNvSpPr>
            <a:spLocks noGrp="1"/>
          </p:cNvSpPr>
          <p:nvPr>
            <p:ph type="title"/>
          </p:nvPr>
        </p:nvSpPr>
        <p:spPr>
          <a:xfrm>
            <a:off x="457200" y="476672"/>
            <a:ext cx="5698976" cy="940966"/>
          </a:xfrm>
        </p:spPr>
        <p:txBody>
          <a:bodyPr>
            <a:normAutofit/>
          </a:bodyPr>
          <a:lstStyle/>
          <a:p>
            <a:pPr algn="l"/>
            <a:r>
              <a:rPr lang="cs-CZ" sz="3600" dirty="0"/>
              <a:t>Fatah v letech 1967 – 1982:</a:t>
            </a:r>
          </a:p>
        </p:txBody>
      </p:sp>
      <p:sp>
        <p:nvSpPr>
          <p:cNvPr id="3" name="Zástupný obsah 2">
            <a:extLst>
              <a:ext uri="{FF2B5EF4-FFF2-40B4-BE49-F238E27FC236}">
                <a16:creationId xmlns:a16="http://schemas.microsoft.com/office/drawing/2014/main" id="{5CC4564C-A88F-4C8D-941C-BCF640D8E1A8}"/>
              </a:ext>
            </a:extLst>
          </p:cNvPr>
          <p:cNvSpPr>
            <a:spLocks noGrp="1"/>
          </p:cNvSpPr>
          <p:nvPr>
            <p:ph idx="1"/>
          </p:nvPr>
        </p:nvSpPr>
        <p:spPr/>
        <p:txBody>
          <a:bodyPr>
            <a:normAutofit/>
          </a:bodyPr>
          <a:lstStyle/>
          <a:p>
            <a:r>
              <a:rPr lang="cs-CZ" sz="2400" dirty="0"/>
              <a:t>Fatah v roce 1967 sídlil v Jordánsku.</a:t>
            </a:r>
          </a:p>
          <a:p>
            <a:endParaRPr lang="cs-CZ" sz="2400" dirty="0"/>
          </a:p>
          <a:p>
            <a:r>
              <a:rPr lang="cs-CZ" sz="2400" dirty="0"/>
              <a:t>Z Jordánská časté útoky </a:t>
            </a:r>
            <a:r>
              <a:rPr lang="cs-CZ" sz="2400" dirty="0" err="1"/>
              <a:t>Fatahu</a:t>
            </a:r>
            <a:r>
              <a:rPr lang="cs-CZ" sz="2400" dirty="0"/>
              <a:t> na Izrael.</a:t>
            </a:r>
          </a:p>
          <a:p>
            <a:r>
              <a:rPr lang="cs-CZ" sz="2400" dirty="0"/>
              <a:t>Útoky neúspěšné.</a:t>
            </a:r>
          </a:p>
        </p:txBody>
      </p:sp>
      <p:pic>
        <p:nvPicPr>
          <p:cNvPr id="5" name="Obrázek 4">
            <a:extLst>
              <a:ext uri="{FF2B5EF4-FFF2-40B4-BE49-F238E27FC236}">
                <a16:creationId xmlns:a16="http://schemas.microsoft.com/office/drawing/2014/main" id="{056FFD40-6BEF-4DA5-9D13-53FBF92293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3768" y="4001864"/>
            <a:ext cx="4464496" cy="2511872"/>
          </a:xfrm>
          <a:prstGeom prst="rect">
            <a:avLst/>
          </a:prstGeom>
        </p:spPr>
      </p:pic>
    </p:spTree>
    <p:extLst>
      <p:ext uri="{BB962C8B-B14F-4D97-AF65-F5344CB8AC3E}">
        <p14:creationId xmlns:p14="http://schemas.microsoft.com/office/powerpoint/2010/main" val="14551343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6CA7F0-9CF3-4AFD-89C8-A334F2E9C63B}"/>
              </a:ext>
            </a:extLst>
          </p:cNvPr>
          <p:cNvSpPr>
            <a:spLocks noGrp="1"/>
          </p:cNvSpPr>
          <p:nvPr>
            <p:ph type="title"/>
          </p:nvPr>
        </p:nvSpPr>
        <p:spPr/>
        <p:txBody>
          <a:bodyPr/>
          <a:lstStyle/>
          <a:p>
            <a:pPr algn="l"/>
            <a:r>
              <a:rPr lang="cs-CZ" dirty="0" err="1"/>
              <a:t>Hamás</a:t>
            </a:r>
            <a:r>
              <a:rPr lang="cs-CZ" dirty="0"/>
              <a:t>:</a:t>
            </a:r>
          </a:p>
        </p:txBody>
      </p:sp>
      <p:sp>
        <p:nvSpPr>
          <p:cNvPr id="3" name="Zástupný obsah 2">
            <a:extLst>
              <a:ext uri="{FF2B5EF4-FFF2-40B4-BE49-F238E27FC236}">
                <a16:creationId xmlns:a16="http://schemas.microsoft.com/office/drawing/2014/main" id="{2B6C9121-CF63-4102-8B70-6C55FF37C95E}"/>
              </a:ext>
            </a:extLst>
          </p:cNvPr>
          <p:cNvSpPr>
            <a:spLocks noGrp="1"/>
          </p:cNvSpPr>
          <p:nvPr>
            <p:ph idx="1"/>
          </p:nvPr>
        </p:nvSpPr>
        <p:spPr>
          <a:xfrm>
            <a:off x="457200" y="1556792"/>
            <a:ext cx="6491064" cy="4569371"/>
          </a:xfrm>
        </p:spPr>
        <p:txBody>
          <a:bodyPr>
            <a:normAutofit/>
          </a:bodyPr>
          <a:lstStyle/>
          <a:p>
            <a:r>
              <a:rPr lang="cs-CZ" sz="2400" dirty="0"/>
              <a:t>Hnutí Islámského odporu. Překlad slova </a:t>
            </a:r>
            <a:r>
              <a:rPr lang="cs-CZ" sz="2400" dirty="0" err="1"/>
              <a:t>Hamás</a:t>
            </a:r>
            <a:r>
              <a:rPr lang="cs-CZ" sz="2400" dirty="0"/>
              <a:t> – „Nadšení“.</a:t>
            </a:r>
          </a:p>
          <a:p>
            <a:endParaRPr lang="cs-CZ" sz="2400" dirty="0"/>
          </a:p>
          <a:p>
            <a:r>
              <a:rPr lang="cs-CZ" sz="2400" dirty="0"/>
              <a:t>Vznik v roce 1987.</a:t>
            </a:r>
          </a:p>
          <a:p>
            <a:r>
              <a:rPr lang="cs-CZ" sz="2400" dirty="0"/>
              <a:t>Palestinská islamistická politická strana.</a:t>
            </a:r>
          </a:p>
          <a:p>
            <a:endParaRPr lang="cs-CZ" sz="2400" dirty="0"/>
          </a:p>
          <a:p>
            <a:r>
              <a:rPr lang="cs-CZ" sz="2400" dirty="0"/>
              <a:t>Charta </a:t>
            </a:r>
            <a:r>
              <a:rPr lang="cs-CZ" sz="2400" dirty="0" err="1"/>
              <a:t>Hamásu</a:t>
            </a:r>
            <a:r>
              <a:rPr lang="cs-CZ" sz="2400" dirty="0"/>
              <a:t> vydaná 1988 – Co to je?</a:t>
            </a:r>
          </a:p>
          <a:p>
            <a:endParaRPr lang="cs-CZ" sz="2400" dirty="0"/>
          </a:p>
          <a:p>
            <a:r>
              <a:rPr lang="cs-CZ" sz="2400" dirty="0"/>
              <a:t>Struktura hnutí </a:t>
            </a:r>
            <a:r>
              <a:rPr lang="cs-CZ" sz="2400" dirty="0" err="1"/>
              <a:t>Hamás</a:t>
            </a:r>
            <a:r>
              <a:rPr lang="cs-CZ" sz="2400" dirty="0"/>
              <a:t> – dvě část s odlišným posláním.</a:t>
            </a:r>
          </a:p>
        </p:txBody>
      </p:sp>
      <p:pic>
        <p:nvPicPr>
          <p:cNvPr id="5" name="Obrázek 4">
            <a:extLst>
              <a:ext uri="{FF2B5EF4-FFF2-40B4-BE49-F238E27FC236}">
                <a16:creationId xmlns:a16="http://schemas.microsoft.com/office/drawing/2014/main" id="{7FA34828-5F98-46AC-9AB0-60AFE6897C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38594" y="2954889"/>
            <a:ext cx="1619339" cy="1773176"/>
          </a:xfrm>
          <a:prstGeom prst="rect">
            <a:avLst/>
          </a:prstGeom>
        </p:spPr>
      </p:pic>
    </p:spTree>
    <p:extLst>
      <p:ext uri="{BB962C8B-B14F-4D97-AF65-F5344CB8AC3E}">
        <p14:creationId xmlns:p14="http://schemas.microsoft.com/office/powerpoint/2010/main" val="10550954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E4422BB-31EA-4AD0-A629-4416BFB74BCA}"/>
              </a:ext>
            </a:extLst>
          </p:cNvPr>
          <p:cNvSpPr>
            <a:spLocks noGrp="1"/>
          </p:cNvSpPr>
          <p:nvPr>
            <p:ph type="title"/>
          </p:nvPr>
        </p:nvSpPr>
        <p:spPr/>
        <p:txBody>
          <a:bodyPr/>
          <a:lstStyle/>
          <a:p>
            <a:pPr algn="l"/>
            <a:r>
              <a:rPr lang="cs-CZ" dirty="0" err="1"/>
              <a:t>Hamás</a:t>
            </a:r>
            <a:r>
              <a:rPr lang="cs-CZ" dirty="0"/>
              <a:t>: Fotky</a:t>
            </a:r>
          </a:p>
        </p:txBody>
      </p:sp>
      <p:pic>
        <p:nvPicPr>
          <p:cNvPr id="5" name="Zástupný obsah 4" descr="Obsah obrázku nápoje&#10;&#10;Popis byl vytvořen automaticky">
            <a:extLst>
              <a:ext uri="{FF2B5EF4-FFF2-40B4-BE49-F238E27FC236}">
                <a16:creationId xmlns:a16="http://schemas.microsoft.com/office/drawing/2014/main" id="{35D7C1EF-00E5-40BD-B23F-8AFD85967E3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628800"/>
            <a:ext cx="3654913" cy="2058576"/>
          </a:xfrm>
        </p:spPr>
      </p:pic>
      <p:pic>
        <p:nvPicPr>
          <p:cNvPr id="4" name="Obrázek 3" descr="Obsah obrázku osoba, exteriér&#10;&#10;Popis byl vytvořen automaticky">
            <a:extLst>
              <a:ext uri="{FF2B5EF4-FFF2-40B4-BE49-F238E27FC236}">
                <a16:creationId xmlns:a16="http://schemas.microsoft.com/office/drawing/2014/main" id="{4DB59549-F69F-44BB-B82E-D684C424C4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7984" y="2924944"/>
            <a:ext cx="3347864" cy="2230460"/>
          </a:xfrm>
          <a:prstGeom prst="rect">
            <a:avLst/>
          </a:prstGeom>
        </p:spPr>
      </p:pic>
      <p:pic>
        <p:nvPicPr>
          <p:cNvPr id="7" name="Obrázek 6" descr="Obsah obrázku osoba, exteriér&#10;&#10;Popis byl vytvořen automaticky">
            <a:extLst>
              <a:ext uri="{FF2B5EF4-FFF2-40B4-BE49-F238E27FC236}">
                <a16:creationId xmlns:a16="http://schemas.microsoft.com/office/drawing/2014/main" id="{3E9D32B8-65CD-46AE-8771-25C61D0AD4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0296" y="4315781"/>
            <a:ext cx="3347864" cy="2230514"/>
          </a:xfrm>
          <a:prstGeom prst="rect">
            <a:avLst/>
          </a:prstGeom>
        </p:spPr>
      </p:pic>
    </p:spTree>
    <p:extLst>
      <p:ext uri="{BB962C8B-B14F-4D97-AF65-F5344CB8AC3E}">
        <p14:creationId xmlns:p14="http://schemas.microsoft.com/office/powerpoint/2010/main" val="18741500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539F05-E4C5-4D47-90D7-486F105522E8}"/>
              </a:ext>
            </a:extLst>
          </p:cNvPr>
          <p:cNvSpPr>
            <a:spLocks noGrp="1"/>
          </p:cNvSpPr>
          <p:nvPr>
            <p:ph type="title"/>
          </p:nvPr>
        </p:nvSpPr>
        <p:spPr>
          <a:xfrm>
            <a:off x="457200" y="404664"/>
            <a:ext cx="5770984" cy="1012974"/>
          </a:xfrm>
        </p:spPr>
        <p:txBody>
          <a:bodyPr>
            <a:normAutofit/>
          </a:bodyPr>
          <a:lstStyle/>
          <a:p>
            <a:pPr algn="l"/>
            <a:r>
              <a:rPr lang="cs-CZ" dirty="0"/>
              <a:t>Intifáda: obecně</a:t>
            </a:r>
          </a:p>
        </p:txBody>
      </p:sp>
      <p:sp>
        <p:nvSpPr>
          <p:cNvPr id="3" name="Zástupný obsah 2">
            <a:extLst>
              <a:ext uri="{FF2B5EF4-FFF2-40B4-BE49-F238E27FC236}">
                <a16:creationId xmlns:a16="http://schemas.microsoft.com/office/drawing/2014/main" id="{0D0D7C8F-D0C0-4BE3-93E8-48F414CB8E38}"/>
              </a:ext>
            </a:extLst>
          </p:cNvPr>
          <p:cNvSpPr>
            <a:spLocks noGrp="1"/>
          </p:cNvSpPr>
          <p:nvPr>
            <p:ph idx="1"/>
          </p:nvPr>
        </p:nvSpPr>
        <p:spPr>
          <a:xfrm>
            <a:off x="457200" y="1556792"/>
            <a:ext cx="6707088" cy="4569371"/>
          </a:xfrm>
        </p:spPr>
        <p:txBody>
          <a:bodyPr>
            <a:normAutofit/>
          </a:bodyPr>
          <a:lstStyle/>
          <a:p>
            <a:r>
              <a:rPr lang="cs-CZ" sz="2400" dirty="0"/>
              <a:t>V historii dvě Intifády – vzpoura Palestinců proti Izraelské nadvládě.</a:t>
            </a:r>
          </a:p>
          <a:p>
            <a:endParaRPr lang="cs-CZ" sz="2400" dirty="0"/>
          </a:p>
          <a:p>
            <a:r>
              <a:rPr lang="cs-CZ" sz="2400" dirty="0"/>
              <a:t>Lidové povstání palestinských občanů.</a:t>
            </a:r>
          </a:p>
          <a:p>
            <a:endParaRPr lang="cs-CZ" sz="2400" dirty="0"/>
          </a:p>
          <a:p>
            <a:r>
              <a:rPr lang="cs-CZ" sz="2400" dirty="0"/>
              <a:t>První Intifáda  - 1987</a:t>
            </a:r>
          </a:p>
          <a:p>
            <a:r>
              <a:rPr lang="cs-CZ" sz="2400" dirty="0"/>
              <a:t>Druhá Intifáda - 2000</a:t>
            </a:r>
          </a:p>
          <a:p>
            <a:endParaRPr lang="cs-CZ" sz="2400" dirty="0"/>
          </a:p>
          <a:p>
            <a:pPr marL="0" indent="0">
              <a:buNone/>
            </a:pPr>
            <a:endParaRPr lang="cs-CZ" sz="2400" dirty="0"/>
          </a:p>
        </p:txBody>
      </p:sp>
      <p:pic>
        <p:nvPicPr>
          <p:cNvPr id="5" name="Obrázek 4" descr="Obsah obrázku budova, exteriér, osoba, sníh&#10;&#10;Popis byl vytvořen automaticky">
            <a:extLst>
              <a:ext uri="{FF2B5EF4-FFF2-40B4-BE49-F238E27FC236}">
                <a16:creationId xmlns:a16="http://schemas.microsoft.com/office/drawing/2014/main" id="{2A1242CF-E15A-40FC-AD71-E411425A8D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9952" y="3766923"/>
            <a:ext cx="3340517" cy="2359240"/>
          </a:xfrm>
          <a:prstGeom prst="rect">
            <a:avLst/>
          </a:prstGeom>
        </p:spPr>
      </p:pic>
    </p:spTree>
    <p:extLst>
      <p:ext uri="{BB962C8B-B14F-4D97-AF65-F5344CB8AC3E}">
        <p14:creationId xmlns:p14="http://schemas.microsoft.com/office/powerpoint/2010/main" val="35641511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1CABEF3-53C6-4755-B365-B423D9EF21C0}"/>
              </a:ext>
            </a:extLst>
          </p:cNvPr>
          <p:cNvSpPr>
            <a:spLocks noGrp="1"/>
          </p:cNvSpPr>
          <p:nvPr>
            <p:ph type="title"/>
          </p:nvPr>
        </p:nvSpPr>
        <p:spPr>
          <a:xfrm>
            <a:off x="457200" y="476672"/>
            <a:ext cx="5626968" cy="940966"/>
          </a:xfrm>
        </p:spPr>
        <p:txBody>
          <a:bodyPr>
            <a:normAutofit fontScale="90000"/>
          </a:bodyPr>
          <a:lstStyle/>
          <a:p>
            <a:r>
              <a:rPr lang="cs-CZ" dirty="0"/>
              <a:t>První Intifáda 1987- 1993:</a:t>
            </a:r>
          </a:p>
        </p:txBody>
      </p:sp>
      <p:sp>
        <p:nvSpPr>
          <p:cNvPr id="3" name="Zástupný obsah 2">
            <a:extLst>
              <a:ext uri="{FF2B5EF4-FFF2-40B4-BE49-F238E27FC236}">
                <a16:creationId xmlns:a16="http://schemas.microsoft.com/office/drawing/2014/main" id="{C7646739-4C53-41B7-9C6D-C6DDCA21262A}"/>
              </a:ext>
            </a:extLst>
          </p:cNvPr>
          <p:cNvSpPr>
            <a:spLocks noGrp="1"/>
          </p:cNvSpPr>
          <p:nvPr>
            <p:ph idx="1"/>
          </p:nvPr>
        </p:nvSpPr>
        <p:spPr>
          <a:xfrm>
            <a:off x="457200" y="1628800"/>
            <a:ext cx="6707088" cy="4497363"/>
          </a:xfrm>
        </p:spPr>
        <p:txBody>
          <a:bodyPr>
            <a:normAutofit/>
          </a:bodyPr>
          <a:lstStyle/>
          <a:p>
            <a:r>
              <a:rPr lang="cs-CZ" sz="2400" dirty="0"/>
              <a:t>Příčina - Vyvlastňování půdy Palestinců ze strany Izraele jako začátek povstání.</a:t>
            </a:r>
          </a:p>
          <a:p>
            <a:endParaRPr lang="cs-CZ" sz="2400" dirty="0"/>
          </a:p>
          <a:p>
            <a:r>
              <a:rPr lang="cs-CZ" sz="2400" dirty="0"/>
              <a:t>Velké a kruté útoky Palestinců na Izrael a jeho občany. Izrael odpověděl brutálním potlačením.</a:t>
            </a:r>
          </a:p>
          <a:p>
            <a:endParaRPr lang="cs-CZ" sz="2400" dirty="0"/>
          </a:p>
          <a:p>
            <a:r>
              <a:rPr lang="cs-CZ" sz="2400" dirty="0"/>
              <a:t>Během první intifády zemřelo na 2000 lidí. První zapojení </a:t>
            </a:r>
            <a:r>
              <a:rPr lang="cs-CZ" sz="2400" dirty="0" err="1"/>
              <a:t>Hamásu</a:t>
            </a:r>
            <a:r>
              <a:rPr lang="cs-CZ" sz="2400" dirty="0"/>
              <a:t> v Intifádě.</a:t>
            </a:r>
          </a:p>
        </p:txBody>
      </p:sp>
      <p:pic>
        <p:nvPicPr>
          <p:cNvPr id="5" name="Obrázek 4" descr="Obsah obrázku text, podepsat&#10;&#10;Popis byl vytvořen automaticky">
            <a:extLst>
              <a:ext uri="{FF2B5EF4-FFF2-40B4-BE49-F238E27FC236}">
                <a16:creationId xmlns:a16="http://schemas.microsoft.com/office/drawing/2014/main" id="{C43B42ED-EE89-4EA1-ACDE-172211F4F3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8701" y="4653136"/>
            <a:ext cx="2987824" cy="1986585"/>
          </a:xfrm>
          <a:prstGeom prst="rect">
            <a:avLst/>
          </a:prstGeom>
        </p:spPr>
      </p:pic>
    </p:spTree>
    <p:extLst>
      <p:ext uri="{BB962C8B-B14F-4D97-AF65-F5344CB8AC3E}">
        <p14:creationId xmlns:p14="http://schemas.microsoft.com/office/powerpoint/2010/main" val="917362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52499A1-8CDB-402F-969B-016427D12D23}"/>
              </a:ext>
            </a:extLst>
          </p:cNvPr>
          <p:cNvSpPr>
            <a:spLocks noGrp="1"/>
          </p:cNvSpPr>
          <p:nvPr>
            <p:ph type="title"/>
          </p:nvPr>
        </p:nvSpPr>
        <p:spPr>
          <a:xfrm>
            <a:off x="457200" y="548680"/>
            <a:ext cx="5698976" cy="868958"/>
          </a:xfrm>
        </p:spPr>
        <p:txBody>
          <a:bodyPr>
            <a:noAutofit/>
          </a:bodyPr>
          <a:lstStyle/>
          <a:p>
            <a:pPr algn="l"/>
            <a:r>
              <a:rPr lang="cs-CZ" sz="3200" dirty="0"/>
              <a:t>Druhá Intifáda 2000 – 2005 (Nejspíše):</a:t>
            </a:r>
          </a:p>
        </p:txBody>
      </p:sp>
      <p:sp>
        <p:nvSpPr>
          <p:cNvPr id="3" name="Zástupný obsah 2">
            <a:extLst>
              <a:ext uri="{FF2B5EF4-FFF2-40B4-BE49-F238E27FC236}">
                <a16:creationId xmlns:a16="http://schemas.microsoft.com/office/drawing/2014/main" id="{43F86A40-2820-4AD8-970A-A354251B6F90}"/>
              </a:ext>
            </a:extLst>
          </p:cNvPr>
          <p:cNvSpPr>
            <a:spLocks noGrp="1"/>
          </p:cNvSpPr>
          <p:nvPr>
            <p:ph idx="1"/>
          </p:nvPr>
        </p:nvSpPr>
        <p:spPr>
          <a:xfrm>
            <a:off x="457200" y="1556792"/>
            <a:ext cx="6707088" cy="4569371"/>
          </a:xfrm>
        </p:spPr>
        <p:txBody>
          <a:bodyPr>
            <a:normAutofit/>
          </a:bodyPr>
          <a:lstStyle/>
          <a:p>
            <a:r>
              <a:rPr lang="cs-CZ" sz="2400" dirty="0"/>
              <a:t>Velmi násilné povstání, mnohem násilnější než první intifáda.</a:t>
            </a:r>
          </a:p>
          <a:p>
            <a:r>
              <a:rPr lang="cs-CZ" sz="2400" dirty="0"/>
              <a:t>Během cca 5 let – 4300 obětí.</a:t>
            </a:r>
          </a:p>
          <a:p>
            <a:endParaRPr lang="cs-CZ" sz="2400" dirty="0"/>
          </a:p>
          <a:p>
            <a:r>
              <a:rPr lang="cs-CZ" sz="2400" dirty="0"/>
              <a:t>Začátek – sebevražedný útok 2002, který usmrtil 30 lidí.</a:t>
            </a:r>
          </a:p>
          <a:p>
            <a:r>
              <a:rPr lang="cs-CZ" sz="2400" dirty="0"/>
              <a:t>Izraelská policie zahájila operaci Obranný štít.</a:t>
            </a:r>
          </a:p>
        </p:txBody>
      </p:sp>
    </p:spTree>
    <p:extLst>
      <p:ext uri="{BB962C8B-B14F-4D97-AF65-F5344CB8AC3E}">
        <p14:creationId xmlns:p14="http://schemas.microsoft.com/office/powerpoint/2010/main" val="2538781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87691F-1263-4B28-9F16-208BCF282336}"/>
              </a:ext>
            </a:extLst>
          </p:cNvPr>
          <p:cNvSpPr>
            <a:spLocks noGrp="1"/>
          </p:cNvSpPr>
          <p:nvPr>
            <p:ph type="title"/>
          </p:nvPr>
        </p:nvSpPr>
        <p:spPr/>
        <p:txBody>
          <a:bodyPr>
            <a:normAutofit/>
          </a:bodyPr>
          <a:lstStyle/>
          <a:p>
            <a:pPr algn="l"/>
            <a:r>
              <a:rPr lang="cs-CZ" sz="2800" b="1" u="sng" dirty="0" err="1"/>
              <a:t>Izraelsko</a:t>
            </a:r>
            <a:r>
              <a:rPr lang="cs-CZ" sz="2800" b="1" u="sng" dirty="0"/>
              <a:t> – palestinský konflikt:</a:t>
            </a:r>
            <a:br>
              <a:rPr lang="cs-CZ" sz="2800" b="1" u="sng" dirty="0"/>
            </a:br>
            <a:r>
              <a:rPr lang="cs-CZ" sz="2800" b="1" u="sng" dirty="0"/>
              <a:t>Historie a vznik konfliktu:</a:t>
            </a:r>
          </a:p>
        </p:txBody>
      </p:sp>
      <p:sp>
        <p:nvSpPr>
          <p:cNvPr id="3" name="Zástupný obsah 2">
            <a:extLst>
              <a:ext uri="{FF2B5EF4-FFF2-40B4-BE49-F238E27FC236}">
                <a16:creationId xmlns:a16="http://schemas.microsoft.com/office/drawing/2014/main" id="{9D130355-1BC7-45AE-9036-1A725539794A}"/>
              </a:ext>
            </a:extLst>
          </p:cNvPr>
          <p:cNvSpPr>
            <a:spLocks noGrp="1"/>
          </p:cNvSpPr>
          <p:nvPr>
            <p:ph idx="1"/>
          </p:nvPr>
        </p:nvSpPr>
        <p:spPr>
          <a:xfrm>
            <a:off x="457200" y="1556792"/>
            <a:ext cx="6635080" cy="4569371"/>
          </a:xfrm>
        </p:spPr>
        <p:txBody>
          <a:bodyPr>
            <a:normAutofit/>
          </a:bodyPr>
          <a:lstStyle/>
          <a:p>
            <a:r>
              <a:rPr lang="cs-CZ" sz="2800" dirty="0"/>
              <a:t>16.-17. století – Židé byli ze strany </a:t>
            </a:r>
            <a:r>
              <a:rPr lang="cs-CZ" sz="2800" i="1" dirty="0"/>
              <a:t>mesiášů</a:t>
            </a:r>
            <a:r>
              <a:rPr lang="cs-CZ" sz="2800" dirty="0"/>
              <a:t> přesvědčováni, aby se vrátili do Palestiny</a:t>
            </a:r>
          </a:p>
          <a:p>
            <a:endParaRPr lang="cs-CZ" sz="2800" dirty="0"/>
          </a:p>
          <a:p>
            <a:r>
              <a:rPr lang="cs-CZ" sz="2800" dirty="0"/>
              <a:t>18. století - </a:t>
            </a:r>
            <a:r>
              <a:rPr lang="cs-CZ" sz="2800" b="1" i="1" dirty="0"/>
              <a:t>Hnutí </a:t>
            </a:r>
            <a:r>
              <a:rPr lang="cs-CZ" sz="2800" b="1" i="1" dirty="0" err="1"/>
              <a:t>Haskala</a:t>
            </a:r>
            <a:r>
              <a:rPr lang="cs-CZ" sz="2800" b="1" i="1" dirty="0"/>
              <a:t> </a:t>
            </a:r>
            <a:r>
              <a:rPr lang="cs-CZ" sz="2800" dirty="0"/>
              <a:t>– toužilo o začlenění židů do západní kultury</a:t>
            </a:r>
          </a:p>
        </p:txBody>
      </p:sp>
      <p:pic>
        <p:nvPicPr>
          <p:cNvPr id="5" name="Obrázek 4" descr="Obsah obrázku text&#10;&#10;Popis byl vytvořen automaticky">
            <a:extLst>
              <a:ext uri="{FF2B5EF4-FFF2-40B4-BE49-F238E27FC236}">
                <a16:creationId xmlns:a16="http://schemas.microsoft.com/office/drawing/2014/main" id="{685CF7A4-33C8-4FA9-8F33-167FC4362A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7984" y="4365104"/>
            <a:ext cx="1819855" cy="2276872"/>
          </a:xfrm>
          <a:prstGeom prst="rect">
            <a:avLst/>
          </a:prstGeom>
        </p:spPr>
      </p:pic>
    </p:spTree>
    <p:extLst>
      <p:ext uri="{BB962C8B-B14F-4D97-AF65-F5344CB8AC3E}">
        <p14:creationId xmlns:p14="http://schemas.microsoft.com/office/powerpoint/2010/main" val="2300750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1F9057C-D8F2-4BC3-B0D7-091526B74698}"/>
              </a:ext>
            </a:extLst>
          </p:cNvPr>
          <p:cNvSpPr>
            <a:spLocks noGrp="1"/>
          </p:cNvSpPr>
          <p:nvPr>
            <p:ph type="title"/>
          </p:nvPr>
        </p:nvSpPr>
        <p:spPr>
          <a:xfrm>
            <a:off x="457200" y="404664"/>
            <a:ext cx="5842992" cy="1012974"/>
          </a:xfrm>
        </p:spPr>
        <p:txBody>
          <a:bodyPr>
            <a:noAutofit/>
          </a:bodyPr>
          <a:lstStyle/>
          <a:p>
            <a:pPr algn="l"/>
            <a:r>
              <a:rPr lang="cs-CZ" sz="3600" dirty="0"/>
              <a:t>Současnost vztahů Izrael vs. Palestina:</a:t>
            </a:r>
          </a:p>
        </p:txBody>
      </p:sp>
      <p:sp>
        <p:nvSpPr>
          <p:cNvPr id="3" name="Zástupný obsah 2">
            <a:extLst>
              <a:ext uri="{FF2B5EF4-FFF2-40B4-BE49-F238E27FC236}">
                <a16:creationId xmlns:a16="http://schemas.microsoft.com/office/drawing/2014/main" id="{5202B7D0-A7BF-4AF9-AD4B-3D40D1D1FC8B}"/>
              </a:ext>
            </a:extLst>
          </p:cNvPr>
          <p:cNvSpPr>
            <a:spLocks noGrp="1"/>
          </p:cNvSpPr>
          <p:nvPr>
            <p:ph idx="1"/>
          </p:nvPr>
        </p:nvSpPr>
        <p:spPr>
          <a:xfrm>
            <a:off x="457200" y="1628800"/>
            <a:ext cx="6707088" cy="4497363"/>
          </a:xfrm>
        </p:spPr>
        <p:txBody>
          <a:bodyPr/>
          <a:lstStyle/>
          <a:p>
            <a:r>
              <a:rPr lang="cs-CZ" sz="2400" dirty="0"/>
              <a:t>V roce 2020 další velké a prozatím poslední nepokoje, kvůli rozhodnutí Izraelských soudů o vystěhování Palestinců z oblasti.</a:t>
            </a:r>
          </a:p>
          <a:p>
            <a:endParaRPr lang="cs-CZ" sz="2400" dirty="0"/>
          </a:p>
          <a:p>
            <a:r>
              <a:rPr lang="cs-CZ" sz="2400" dirty="0"/>
              <a:t>Protesty pokračovaly až do roku 2021.</a:t>
            </a:r>
          </a:p>
          <a:p>
            <a:r>
              <a:rPr lang="cs-CZ" sz="2400" dirty="0"/>
              <a:t>Výsledek – příměří mezi Izraelem a </a:t>
            </a:r>
            <a:r>
              <a:rPr lang="cs-CZ" sz="2400" dirty="0" err="1"/>
              <a:t>Hamásem</a:t>
            </a:r>
            <a:r>
              <a:rPr lang="cs-CZ" sz="2400" dirty="0"/>
              <a:t>.</a:t>
            </a:r>
          </a:p>
          <a:p>
            <a:endParaRPr lang="cs-CZ" sz="2400" dirty="0"/>
          </a:p>
          <a:p>
            <a:r>
              <a:rPr lang="cs-CZ" sz="2400" dirty="0"/>
              <a:t>Současné otázky ve vztazích Izrael – Palestina?</a:t>
            </a:r>
          </a:p>
          <a:p>
            <a:pPr marL="0" indent="0">
              <a:buNone/>
            </a:pPr>
            <a:endParaRPr lang="cs-CZ" sz="2400" dirty="0"/>
          </a:p>
          <a:p>
            <a:endParaRPr lang="cs-CZ" sz="2400" dirty="0"/>
          </a:p>
          <a:p>
            <a:endParaRPr lang="cs-CZ" sz="2400" dirty="0"/>
          </a:p>
          <a:p>
            <a:endParaRPr lang="cs-CZ" sz="2400" dirty="0"/>
          </a:p>
          <a:p>
            <a:endParaRPr lang="cs-CZ" sz="2400" dirty="0"/>
          </a:p>
          <a:p>
            <a:endParaRPr lang="cs-CZ" dirty="0"/>
          </a:p>
          <a:p>
            <a:endParaRPr lang="cs-CZ" dirty="0"/>
          </a:p>
          <a:p>
            <a:endParaRPr lang="cs-CZ" dirty="0"/>
          </a:p>
          <a:p>
            <a:endParaRPr lang="cs-CZ" dirty="0"/>
          </a:p>
          <a:p>
            <a:pPr marL="0" indent="0">
              <a:buNone/>
            </a:pPr>
            <a:endParaRPr lang="cs-CZ" dirty="0"/>
          </a:p>
        </p:txBody>
      </p:sp>
    </p:spTree>
    <p:extLst>
      <p:ext uri="{BB962C8B-B14F-4D97-AF65-F5344CB8AC3E}">
        <p14:creationId xmlns:p14="http://schemas.microsoft.com/office/powerpoint/2010/main" val="37834900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2800" b="1" u="sng" dirty="0"/>
              <a:t>Zdroje:</a:t>
            </a:r>
          </a:p>
        </p:txBody>
      </p:sp>
      <p:sp>
        <p:nvSpPr>
          <p:cNvPr id="3" name="Zástupný symbol pro obsah 2"/>
          <p:cNvSpPr>
            <a:spLocks noGrp="1"/>
          </p:cNvSpPr>
          <p:nvPr>
            <p:ph idx="1"/>
          </p:nvPr>
        </p:nvSpPr>
        <p:spPr>
          <a:xfrm>
            <a:off x="457200" y="1628800"/>
            <a:ext cx="6635080" cy="4497363"/>
          </a:xfrm>
        </p:spPr>
        <p:txBody>
          <a:bodyPr/>
          <a:lstStyle/>
          <a:p>
            <a:endParaRPr lang="cs-CZ" sz="1600" b="1" dirty="0"/>
          </a:p>
          <a:p>
            <a:r>
              <a:rPr lang="en-US" sz="1400" dirty="0">
                <a:hlinkClick r:id="rId2"/>
              </a:rPr>
              <a:t>Palestine | History, People, &amp; Religion | Britannica</a:t>
            </a:r>
            <a:endParaRPr lang="cs-CZ" sz="1400" dirty="0"/>
          </a:p>
          <a:p>
            <a:r>
              <a:rPr lang="cs-CZ" sz="1400" dirty="0">
                <a:hlinkClick r:id="rId3"/>
              </a:rPr>
              <a:t>OSN nepřímo uznalo Palestinu. Česko se jako jediný stát EU postavilo proti | Hospodářské noviny (HN.cz)</a:t>
            </a:r>
            <a:endParaRPr lang="cs-CZ" sz="1600" dirty="0"/>
          </a:p>
          <a:p>
            <a:r>
              <a:rPr lang="cs-CZ" sz="1400" dirty="0" err="1"/>
              <a:t>Israeli-Palestinian</a:t>
            </a:r>
            <a:r>
              <a:rPr lang="cs-CZ" sz="1400" dirty="0"/>
              <a:t> </a:t>
            </a:r>
            <a:r>
              <a:rPr lang="cs-CZ" sz="1400" dirty="0" err="1"/>
              <a:t>Conflict</a:t>
            </a:r>
            <a:r>
              <a:rPr lang="cs-CZ" sz="1400" dirty="0"/>
              <a:t>. In: </a:t>
            </a:r>
            <a:r>
              <a:rPr lang="cs-CZ" sz="1400" i="1" dirty="0" err="1"/>
              <a:t>Global</a:t>
            </a:r>
            <a:r>
              <a:rPr lang="cs-CZ" sz="1400" i="1" dirty="0"/>
              <a:t> </a:t>
            </a:r>
            <a:r>
              <a:rPr lang="cs-CZ" sz="1400" i="1" dirty="0" err="1"/>
              <a:t>Conflict</a:t>
            </a:r>
            <a:r>
              <a:rPr lang="cs-CZ" sz="1400" i="1" dirty="0"/>
              <a:t> </a:t>
            </a:r>
            <a:r>
              <a:rPr lang="cs-CZ" sz="1400" i="1" dirty="0" err="1"/>
              <a:t>Tracker</a:t>
            </a:r>
            <a:r>
              <a:rPr lang="cs-CZ" sz="1400" dirty="0"/>
              <a:t>. [online]. 2021. [cit. 25.11.2021]. Dostupné z: </a:t>
            </a:r>
            <a:r>
              <a:rPr lang="cs-CZ" sz="1400" dirty="0">
                <a:hlinkClick r:id="rId4"/>
              </a:rPr>
              <a:t>https://www.cfr.org/global-conflict-tracker/conflict/israeli-palestinian-conflict</a:t>
            </a:r>
            <a:endParaRPr lang="cs-CZ" sz="1400" dirty="0"/>
          </a:p>
          <a:p>
            <a:r>
              <a:rPr lang="en-US" sz="1400" dirty="0">
                <a:hlinkClick r:id="rId5"/>
              </a:rPr>
              <a:t>Yasser Arafat | Biography, History, &amp; Facts | Britannica</a:t>
            </a:r>
            <a:endParaRPr lang="cs-CZ" sz="1400" dirty="0"/>
          </a:p>
          <a:p>
            <a:r>
              <a:rPr lang="cs-CZ" sz="1400" b="0" i="0" dirty="0">
                <a:solidFill>
                  <a:srgbClr val="202122"/>
                </a:solidFill>
                <a:effectLst/>
                <a:latin typeface="Arial" panose="020B0604020202020204" pitchFamily="34" charset="0"/>
              </a:rPr>
              <a:t>ČEJKA, Marek. </a:t>
            </a:r>
            <a:r>
              <a:rPr lang="cs-CZ" sz="1400" b="0" i="1" dirty="0">
                <a:solidFill>
                  <a:srgbClr val="202122"/>
                </a:solidFill>
                <a:effectLst/>
                <a:latin typeface="Arial" panose="020B0604020202020204" pitchFamily="34" charset="0"/>
              </a:rPr>
              <a:t>Izrael a Palestina: minulost, současnost a směřování blízkovýchodního konfliktu</a:t>
            </a:r>
            <a:r>
              <a:rPr lang="cs-CZ" sz="1400" b="0" i="0" dirty="0">
                <a:solidFill>
                  <a:srgbClr val="202122"/>
                </a:solidFill>
                <a:effectLst/>
                <a:latin typeface="Arial" panose="020B0604020202020204" pitchFamily="34" charset="0"/>
              </a:rPr>
              <a:t>. Praha: Centrum strategických studií, 2005. 305 s.</a:t>
            </a:r>
          </a:p>
          <a:p>
            <a:r>
              <a:rPr lang="en-US" sz="1400" dirty="0">
                <a:hlinkClick r:id="rId6"/>
              </a:rPr>
              <a:t>intifada | History, Meaning, Cause, &amp; Significance | Britannica</a:t>
            </a:r>
            <a:endParaRPr lang="cs-CZ" sz="1400" dirty="0"/>
          </a:p>
          <a:p>
            <a:r>
              <a:rPr lang="cs-CZ" sz="1400" dirty="0" err="1">
                <a:hlinkClick r:id="rId4"/>
              </a:rPr>
              <a:t>Israeli-Palestinian</a:t>
            </a:r>
            <a:r>
              <a:rPr lang="cs-CZ" sz="1400" dirty="0">
                <a:hlinkClick r:id="rId4"/>
              </a:rPr>
              <a:t> </a:t>
            </a:r>
            <a:r>
              <a:rPr lang="cs-CZ" sz="1400" dirty="0" err="1">
                <a:hlinkClick r:id="rId4"/>
              </a:rPr>
              <a:t>Conflict</a:t>
            </a:r>
            <a:r>
              <a:rPr lang="cs-CZ" sz="1400" dirty="0">
                <a:hlinkClick r:id="rId4"/>
              </a:rPr>
              <a:t> | </a:t>
            </a:r>
            <a:r>
              <a:rPr lang="cs-CZ" sz="1400" dirty="0" err="1">
                <a:hlinkClick r:id="rId4"/>
              </a:rPr>
              <a:t>Global</a:t>
            </a:r>
            <a:r>
              <a:rPr lang="cs-CZ" sz="1400" dirty="0">
                <a:hlinkClick r:id="rId4"/>
              </a:rPr>
              <a:t> </a:t>
            </a:r>
            <a:r>
              <a:rPr lang="cs-CZ" sz="1400" dirty="0" err="1">
                <a:hlinkClick r:id="rId4"/>
              </a:rPr>
              <a:t>Conflict</a:t>
            </a:r>
            <a:r>
              <a:rPr lang="cs-CZ" sz="1400" dirty="0">
                <a:hlinkClick r:id="rId4"/>
              </a:rPr>
              <a:t> </a:t>
            </a:r>
            <a:r>
              <a:rPr lang="cs-CZ" sz="1400" dirty="0" err="1">
                <a:hlinkClick r:id="rId4"/>
              </a:rPr>
              <a:t>Tracker</a:t>
            </a:r>
            <a:r>
              <a:rPr lang="cs-CZ" sz="1400" dirty="0">
                <a:hlinkClick r:id="rId4"/>
              </a:rPr>
              <a:t> (cfr.org)</a:t>
            </a:r>
            <a:endParaRPr lang="cs-CZ" sz="1400" dirty="0"/>
          </a:p>
          <a:p>
            <a:endParaRPr lang="cs-CZ" sz="1600" dirty="0"/>
          </a:p>
          <a:p>
            <a:endParaRPr lang="cs-CZ" sz="1600" dirty="0"/>
          </a:p>
          <a:p>
            <a:endParaRPr lang="cs-CZ" dirty="0"/>
          </a:p>
        </p:txBody>
      </p:sp>
    </p:spTree>
    <p:extLst>
      <p:ext uri="{BB962C8B-B14F-4D97-AF65-F5344CB8AC3E}">
        <p14:creationId xmlns:p14="http://schemas.microsoft.com/office/powerpoint/2010/main" val="24964503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2F1C884-D7CD-47D1-9831-E3B4983499AB}"/>
              </a:ext>
            </a:extLst>
          </p:cNvPr>
          <p:cNvSpPr>
            <a:spLocks noGrp="1"/>
          </p:cNvSpPr>
          <p:nvPr>
            <p:ph type="title"/>
          </p:nvPr>
        </p:nvSpPr>
        <p:spPr/>
        <p:txBody>
          <a:bodyPr/>
          <a:lstStyle/>
          <a:p>
            <a:pPr algn="l"/>
            <a:r>
              <a:rPr lang="cs-CZ" b="1" dirty="0"/>
              <a:t>Otázky a úkoly :</a:t>
            </a:r>
          </a:p>
        </p:txBody>
      </p:sp>
      <p:sp>
        <p:nvSpPr>
          <p:cNvPr id="3" name="Zástupný obsah 2">
            <a:extLst>
              <a:ext uri="{FF2B5EF4-FFF2-40B4-BE49-F238E27FC236}">
                <a16:creationId xmlns:a16="http://schemas.microsoft.com/office/drawing/2014/main" id="{D01796EC-5F3E-48B6-A7FD-A4DDC33715FB}"/>
              </a:ext>
            </a:extLst>
          </p:cNvPr>
          <p:cNvSpPr>
            <a:spLocks noGrp="1"/>
          </p:cNvSpPr>
          <p:nvPr>
            <p:ph idx="1"/>
          </p:nvPr>
        </p:nvSpPr>
        <p:spPr>
          <a:xfrm>
            <a:off x="457200" y="1556792"/>
            <a:ext cx="6707088" cy="4569371"/>
          </a:xfrm>
        </p:spPr>
        <p:txBody>
          <a:bodyPr>
            <a:normAutofit/>
          </a:bodyPr>
          <a:lstStyle/>
          <a:p>
            <a:r>
              <a:rPr lang="cs-CZ" sz="2400" dirty="0"/>
              <a:t>Jak myslíte, že se k Izraelsko-palestinskému konfliktu staví Západ?</a:t>
            </a:r>
          </a:p>
          <a:p>
            <a:endParaRPr lang="cs-CZ" sz="2400" dirty="0"/>
          </a:p>
          <a:p>
            <a:r>
              <a:rPr lang="cs-CZ" sz="2400" dirty="0"/>
              <a:t>Zpracujte, jak se k tomuto konfliktu staví USA a Evropská unie a o zjištěné skutečnosti se podělte se svými spolužáky.</a:t>
            </a:r>
          </a:p>
        </p:txBody>
      </p:sp>
    </p:spTree>
    <p:extLst>
      <p:ext uri="{BB962C8B-B14F-4D97-AF65-F5344CB8AC3E}">
        <p14:creationId xmlns:p14="http://schemas.microsoft.com/office/powerpoint/2010/main" val="27021206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Dotazy????</a:t>
            </a:r>
          </a:p>
        </p:txBody>
      </p:sp>
      <p:sp>
        <p:nvSpPr>
          <p:cNvPr id="3" name="Zástupný symbol pro obsah 2"/>
          <p:cNvSpPr>
            <a:spLocks noGrp="1"/>
          </p:cNvSpPr>
          <p:nvPr>
            <p:ph idx="1"/>
          </p:nvPr>
        </p:nvSpPr>
        <p:spPr/>
        <p:txBody>
          <a:bodyPr/>
          <a:lstStyle/>
          <a:p>
            <a:endParaRPr lang="cs-CZ" dirty="0"/>
          </a:p>
        </p:txBody>
      </p:sp>
    </p:spTree>
    <p:extLst>
      <p:ext uri="{BB962C8B-B14F-4D97-AF65-F5344CB8AC3E}">
        <p14:creationId xmlns:p14="http://schemas.microsoft.com/office/powerpoint/2010/main" val="19228207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693988"/>
            <a:ext cx="7772400" cy="1470025"/>
          </a:xfrm>
        </p:spPr>
        <p:txBody>
          <a:bodyPr>
            <a:normAutofit/>
          </a:bodyPr>
          <a:lstStyle/>
          <a:p>
            <a:r>
              <a:rPr lang="cs-CZ" sz="4000" b="1"/>
              <a:t>Děkujeme </a:t>
            </a:r>
            <a:r>
              <a:rPr lang="cs-CZ" sz="4000" b="1" dirty="0"/>
              <a:t>Vám za pozornost!</a:t>
            </a:r>
          </a:p>
        </p:txBody>
      </p:sp>
      <p:grpSp>
        <p:nvGrpSpPr>
          <p:cNvPr id="10" name="Skupina 9"/>
          <p:cNvGrpSpPr/>
          <p:nvPr/>
        </p:nvGrpSpPr>
        <p:grpSpPr>
          <a:xfrm>
            <a:off x="7197720" y="1144022"/>
            <a:ext cx="1584176" cy="2761445"/>
            <a:chOff x="6732240" y="1556792"/>
            <a:chExt cx="2016224" cy="3276364"/>
          </a:xfrm>
          <a:solidFill>
            <a:srgbClr val="CC9900"/>
          </a:solidFill>
          <a:effectLst>
            <a:reflection blurRad="6350" stA="50000" endA="300" endPos="90000" dir="5400000" sy="-100000" algn="bl" rotWithShape="0"/>
          </a:effectLst>
          <a:scene3d>
            <a:camera prst="orthographicFront">
              <a:rot lat="0" lon="0" rev="0"/>
            </a:camera>
            <a:lightRig rig="glow" dir="t">
              <a:rot lat="0" lon="0" rev="14100000"/>
            </a:lightRig>
          </a:scene3d>
        </p:grpSpPr>
        <p:sp>
          <p:nvSpPr>
            <p:cNvPr id="3" name="Obdélník 2"/>
            <p:cNvSpPr/>
            <p:nvPr/>
          </p:nvSpPr>
          <p:spPr>
            <a:xfrm>
              <a:off x="7308304" y="1556792"/>
              <a:ext cx="1440160" cy="1224136"/>
            </a:xfrm>
            <a:prstGeom prst="rect">
              <a:avLst/>
            </a:prstGeom>
            <a:solidFill>
              <a:schemeClr val="tx2">
                <a:lumMod val="75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Obdélník 3"/>
            <p:cNvSpPr/>
            <p:nvPr/>
          </p:nvSpPr>
          <p:spPr>
            <a:xfrm>
              <a:off x="6732240" y="2132856"/>
              <a:ext cx="1080120" cy="1008112"/>
            </a:xfrm>
            <a:prstGeom prst="rect">
              <a:avLst/>
            </a:prstGeom>
            <a:grpFill/>
            <a:ln>
              <a:noFill/>
            </a:ln>
            <a:effectLst/>
            <a:sp3d prstMaterial="softEdge">
              <a:bevelT w="127000" prst="artDeco"/>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5" name="Obdélník 4"/>
            <p:cNvSpPr/>
            <p:nvPr/>
          </p:nvSpPr>
          <p:spPr>
            <a:xfrm>
              <a:off x="7560332" y="2924944"/>
              <a:ext cx="900100" cy="720080"/>
            </a:xfrm>
            <a:prstGeom prst="rect">
              <a:avLst/>
            </a:prstGeom>
            <a:solidFill>
              <a:schemeClr val="tx2">
                <a:lumMod val="75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bdélník 5"/>
            <p:cNvSpPr/>
            <p:nvPr/>
          </p:nvSpPr>
          <p:spPr>
            <a:xfrm>
              <a:off x="8100392" y="3429000"/>
              <a:ext cx="648072" cy="576064"/>
            </a:xfrm>
            <a:prstGeom prst="rect">
              <a:avLst/>
            </a:prstGeom>
            <a:grpFill/>
            <a:ln>
              <a:noFill/>
            </a:ln>
            <a:effectLst/>
            <a:sp3d prstMaterial="softEdge">
              <a:bevelT w="127000" prst="artDeco"/>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7" name="Obdélník 6"/>
            <p:cNvSpPr/>
            <p:nvPr/>
          </p:nvSpPr>
          <p:spPr>
            <a:xfrm>
              <a:off x="7812360" y="3933056"/>
              <a:ext cx="504056" cy="504056"/>
            </a:xfrm>
            <a:prstGeom prst="rect">
              <a:avLst/>
            </a:prstGeom>
            <a:solidFill>
              <a:schemeClr val="tx2">
                <a:lumMod val="75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Obdélník 7"/>
            <p:cNvSpPr/>
            <p:nvPr/>
          </p:nvSpPr>
          <p:spPr>
            <a:xfrm>
              <a:off x="8064388" y="4365104"/>
              <a:ext cx="360040" cy="360040"/>
            </a:xfrm>
            <a:prstGeom prst="rect">
              <a:avLst/>
            </a:prstGeom>
            <a:grpFill/>
            <a:ln>
              <a:noFill/>
            </a:ln>
            <a:effectLst/>
            <a:sp3d prstMaterial="softEdge">
              <a:bevelT w="127000" prst="artDeco"/>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9" name="Obdélník 8"/>
            <p:cNvSpPr/>
            <p:nvPr/>
          </p:nvSpPr>
          <p:spPr>
            <a:xfrm>
              <a:off x="8316416" y="4617132"/>
              <a:ext cx="216024" cy="216024"/>
            </a:xfrm>
            <a:prstGeom prst="rect">
              <a:avLst/>
            </a:prstGeom>
            <a:solidFill>
              <a:schemeClr val="tx2">
                <a:lumMod val="75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pic>
        <p:nvPicPr>
          <p:cNvPr id="11" name="Picture 2" descr="C:\Users\HP\Desktop\Cevro znak.jpg"/>
          <p:cNvPicPr>
            <a:picLocks noChangeAspect="1" noChangeArrowheads="1"/>
          </p:cNvPicPr>
          <p:nvPr/>
        </p:nvPicPr>
        <p:blipFill rotWithShape="1">
          <a:blip r:embed="rId3">
            <a:extLst>
              <a:ext uri="{28A0092B-C50C-407E-A947-70E740481C1C}">
                <a14:useLocalDpi xmlns:a14="http://schemas.microsoft.com/office/drawing/2010/main" val="0"/>
              </a:ext>
            </a:extLst>
          </a:blip>
          <a:srcRect t="34853" b="32574"/>
          <a:stretch/>
        </p:blipFill>
        <p:spPr bwMode="auto">
          <a:xfrm>
            <a:off x="6178612" y="510718"/>
            <a:ext cx="2592288" cy="633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4687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5AB442F-B55A-4A52-B04F-FAC0173DC2E3}"/>
              </a:ext>
            </a:extLst>
          </p:cNvPr>
          <p:cNvSpPr>
            <a:spLocks noGrp="1"/>
          </p:cNvSpPr>
          <p:nvPr>
            <p:ph type="title"/>
          </p:nvPr>
        </p:nvSpPr>
        <p:spPr/>
        <p:txBody>
          <a:bodyPr>
            <a:normAutofit/>
          </a:bodyPr>
          <a:lstStyle/>
          <a:p>
            <a:pPr algn="l"/>
            <a:r>
              <a:rPr lang="cs-CZ" sz="2800" b="1" u="sng" dirty="0" err="1"/>
              <a:t>Izraelsko</a:t>
            </a:r>
            <a:r>
              <a:rPr lang="cs-CZ" sz="2800" b="1" u="sng" dirty="0"/>
              <a:t> – palestinský konflikt:</a:t>
            </a:r>
            <a:br>
              <a:rPr lang="cs-CZ" sz="2800" b="1" u="sng" dirty="0"/>
            </a:br>
            <a:r>
              <a:rPr lang="cs-CZ" sz="2800" b="1" u="sng" dirty="0"/>
              <a:t>Historie a vznik konfliktu:</a:t>
            </a:r>
          </a:p>
        </p:txBody>
      </p:sp>
      <p:sp>
        <p:nvSpPr>
          <p:cNvPr id="3" name="Zástupný obsah 2">
            <a:extLst>
              <a:ext uri="{FF2B5EF4-FFF2-40B4-BE49-F238E27FC236}">
                <a16:creationId xmlns:a16="http://schemas.microsoft.com/office/drawing/2014/main" id="{11252BA2-3F31-40EB-8054-0E9395CA7F27}"/>
              </a:ext>
            </a:extLst>
          </p:cNvPr>
          <p:cNvSpPr>
            <a:spLocks noGrp="1"/>
          </p:cNvSpPr>
          <p:nvPr>
            <p:ph idx="1"/>
          </p:nvPr>
        </p:nvSpPr>
        <p:spPr>
          <a:xfrm>
            <a:off x="457200" y="1628800"/>
            <a:ext cx="6635080" cy="4497363"/>
          </a:xfrm>
        </p:spPr>
        <p:txBody>
          <a:bodyPr>
            <a:normAutofit/>
          </a:bodyPr>
          <a:lstStyle/>
          <a:p>
            <a:r>
              <a:rPr lang="cs-CZ" sz="2800" dirty="0"/>
              <a:t>Sionismus v podání Theodora </a:t>
            </a:r>
            <a:r>
              <a:rPr lang="cs-CZ" sz="2800" dirty="0" err="1"/>
              <a:t>Herzla</a:t>
            </a:r>
            <a:r>
              <a:rPr lang="cs-CZ" sz="2800" dirty="0"/>
              <a:t>.</a:t>
            </a:r>
          </a:p>
          <a:p>
            <a:endParaRPr lang="cs-CZ" sz="2800" dirty="0"/>
          </a:p>
          <a:p>
            <a:r>
              <a:rPr lang="cs-CZ" sz="2800" dirty="0"/>
              <a:t>Židé nemohou vytvořit vlastní stát tím, že na ně bude z vnějšku tlačeno.</a:t>
            </a:r>
          </a:p>
          <a:p>
            <a:endParaRPr lang="cs-CZ" sz="2800" dirty="0"/>
          </a:p>
          <a:p>
            <a:r>
              <a:rPr lang="cs-CZ" sz="2800" dirty="0"/>
              <a:t>1897 - První sionistický kongres ve Švýcarsku – svolaný </a:t>
            </a:r>
            <a:r>
              <a:rPr lang="cs-CZ" sz="2800" dirty="0" err="1"/>
              <a:t>Herzlem</a:t>
            </a:r>
            <a:endParaRPr lang="cs-CZ" sz="2800" dirty="0"/>
          </a:p>
        </p:txBody>
      </p:sp>
      <p:pic>
        <p:nvPicPr>
          <p:cNvPr id="5" name="Obrázek 4" descr="Obsah obrázku osoba, muž, zírající&#10;&#10;Popis byl vytvořen automaticky">
            <a:extLst>
              <a:ext uri="{FF2B5EF4-FFF2-40B4-BE49-F238E27FC236}">
                <a16:creationId xmlns:a16="http://schemas.microsoft.com/office/drawing/2014/main" id="{6417A0C8-D897-47B7-9B9B-04477F5FC7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104" y="4725144"/>
            <a:ext cx="1728192" cy="2034005"/>
          </a:xfrm>
          <a:prstGeom prst="rect">
            <a:avLst/>
          </a:prstGeom>
        </p:spPr>
      </p:pic>
    </p:spTree>
    <p:extLst>
      <p:ext uri="{BB962C8B-B14F-4D97-AF65-F5344CB8AC3E}">
        <p14:creationId xmlns:p14="http://schemas.microsoft.com/office/powerpoint/2010/main" val="155262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75654AE-8F1C-4128-86A3-2736F062FC71}"/>
              </a:ext>
            </a:extLst>
          </p:cNvPr>
          <p:cNvSpPr>
            <a:spLocks noGrp="1"/>
          </p:cNvSpPr>
          <p:nvPr>
            <p:ph type="title"/>
          </p:nvPr>
        </p:nvSpPr>
        <p:spPr/>
        <p:txBody>
          <a:bodyPr>
            <a:normAutofit/>
          </a:bodyPr>
          <a:lstStyle/>
          <a:p>
            <a:pPr algn="l"/>
            <a:r>
              <a:rPr lang="cs-CZ" sz="2800" b="1" u="sng" dirty="0"/>
              <a:t>Izraelsko-palestinský konflikt:</a:t>
            </a:r>
            <a:br>
              <a:rPr lang="cs-CZ" sz="2800" b="1" u="sng" dirty="0"/>
            </a:br>
            <a:r>
              <a:rPr lang="cs-CZ" sz="2800" b="1" u="sng" dirty="0"/>
              <a:t>Historie a vznik konfliktu:</a:t>
            </a:r>
          </a:p>
        </p:txBody>
      </p:sp>
      <p:sp>
        <p:nvSpPr>
          <p:cNvPr id="3" name="Zástupný obsah 2">
            <a:extLst>
              <a:ext uri="{FF2B5EF4-FFF2-40B4-BE49-F238E27FC236}">
                <a16:creationId xmlns:a16="http://schemas.microsoft.com/office/drawing/2014/main" id="{C76C3F00-A3FC-49AA-9C35-330068DAB1E3}"/>
              </a:ext>
            </a:extLst>
          </p:cNvPr>
          <p:cNvSpPr>
            <a:spLocks noGrp="1"/>
          </p:cNvSpPr>
          <p:nvPr>
            <p:ph idx="1"/>
          </p:nvPr>
        </p:nvSpPr>
        <p:spPr>
          <a:xfrm>
            <a:off x="107504" y="1700808"/>
            <a:ext cx="6984776" cy="4453955"/>
          </a:xfrm>
        </p:spPr>
        <p:txBody>
          <a:bodyPr>
            <a:normAutofit/>
          </a:bodyPr>
          <a:lstStyle/>
          <a:p>
            <a:r>
              <a:rPr lang="cs-CZ" sz="2800" dirty="0"/>
              <a:t>Sionistické kongresy se konaly každé dva roky</a:t>
            </a:r>
          </a:p>
          <a:p>
            <a:endParaRPr lang="cs-CZ" sz="2800" dirty="0"/>
          </a:p>
          <a:p>
            <a:r>
              <a:rPr lang="cs-CZ" sz="2800" dirty="0"/>
              <a:t>Sionismus před první světovou válkou</a:t>
            </a:r>
          </a:p>
          <a:p>
            <a:endParaRPr lang="cs-CZ" sz="2800" dirty="0"/>
          </a:p>
          <a:p>
            <a:r>
              <a:rPr lang="cs-CZ" sz="2800" dirty="0"/>
              <a:t>Opět došlo k posílení sionismu po vypuknutí první světové války</a:t>
            </a:r>
          </a:p>
        </p:txBody>
      </p:sp>
      <p:pic>
        <p:nvPicPr>
          <p:cNvPr id="5" name="Obrázek 4" descr="Obsah obrázku exteriér, osoba, skupina&#10;&#10;Popis byl vytvořen automaticky">
            <a:extLst>
              <a:ext uri="{FF2B5EF4-FFF2-40B4-BE49-F238E27FC236}">
                <a16:creationId xmlns:a16="http://schemas.microsoft.com/office/drawing/2014/main" id="{2A66575B-91DA-4967-A722-8B9434C209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7904" y="4860230"/>
            <a:ext cx="3282157" cy="1723132"/>
          </a:xfrm>
          <a:prstGeom prst="rect">
            <a:avLst/>
          </a:prstGeom>
        </p:spPr>
      </p:pic>
    </p:spTree>
    <p:extLst>
      <p:ext uri="{BB962C8B-B14F-4D97-AF65-F5344CB8AC3E}">
        <p14:creationId xmlns:p14="http://schemas.microsoft.com/office/powerpoint/2010/main" val="2472124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60648"/>
            <a:ext cx="5770984" cy="1156990"/>
          </a:xfrm>
        </p:spPr>
        <p:txBody>
          <a:bodyPr>
            <a:normAutofit/>
          </a:bodyPr>
          <a:lstStyle/>
          <a:p>
            <a:pPr algn="l"/>
            <a:r>
              <a:rPr lang="cs-CZ" sz="2800" b="1" u="sng" dirty="0" err="1"/>
              <a:t>Izraelsko</a:t>
            </a:r>
            <a:r>
              <a:rPr lang="cs-CZ" sz="2800" b="1" u="sng" dirty="0"/>
              <a:t> – Palestinský konflikt: Historie a vznik konfliktu:</a:t>
            </a:r>
          </a:p>
        </p:txBody>
      </p:sp>
      <p:sp>
        <p:nvSpPr>
          <p:cNvPr id="3" name="Zástupný symbol pro obsah 2"/>
          <p:cNvSpPr>
            <a:spLocks noGrp="1"/>
          </p:cNvSpPr>
          <p:nvPr>
            <p:ph idx="1"/>
          </p:nvPr>
        </p:nvSpPr>
        <p:spPr>
          <a:xfrm>
            <a:off x="457200" y="1556792"/>
            <a:ext cx="6707088" cy="4569371"/>
          </a:xfrm>
        </p:spPr>
        <p:txBody>
          <a:bodyPr>
            <a:normAutofit/>
          </a:bodyPr>
          <a:lstStyle/>
          <a:p>
            <a:r>
              <a:rPr lang="cs-CZ" sz="2400" dirty="0"/>
              <a:t>Situace po první světové válce – </a:t>
            </a:r>
            <a:r>
              <a:rPr lang="cs-CZ" sz="2400" dirty="0" err="1"/>
              <a:t>Sykes</a:t>
            </a:r>
            <a:r>
              <a:rPr lang="cs-CZ" sz="2400" dirty="0"/>
              <a:t>- </a:t>
            </a:r>
            <a:r>
              <a:rPr lang="cs-CZ" sz="2400" dirty="0" err="1"/>
              <a:t>Pikotova</a:t>
            </a:r>
            <a:r>
              <a:rPr lang="cs-CZ" sz="2400" dirty="0"/>
              <a:t> dohoda – 1916.</a:t>
            </a:r>
          </a:p>
          <a:p>
            <a:endParaRPr lang="cs-CZ" sz="2400" dirty="0"/>
          </a:p>
          <a:p>
            <a:endParaRPr lang="cs-CZ" sz="2400" dirty="0"/>
          </a:p>
          <a:p>
            <a:r>
              <a:rPr lang="cs-CZ" sz="2000" dirty="0"/>
              <a:t>Mandátní území ovládané Francií.</a:t>
            </a:r>
          </a:p>
          <a:p>
            <a:endParaRPr lang="cs-CZ" sz="2000" dirty="0"/>
          </a:p>
          <a:p>
            <a:r>
              <a:rPr lang="cs-CZ" sz="2000" dirty="0"/>
              <a:t>Mandátní území ovládané Británií.</a:t>
            </a:r>
          </a:p>
          <a:p>
            <a:endParaRPr lang="cs-CZ" sz="2400" dirty="0"/>
          </a:p>
          <a:p>
            <a:pPr marL="0" indent="0">
              <a:buNone/>
            </a:pPr>
            <a:r>
              <a:rPr lang="cs-CZ" sz="2400" dirty="0"/>
              <a:t> </a:t>
            </a:r>
          </a:p>
        </p:txBody>
      </p:sp>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3510" y="2712491"/>
            <a:ext cx="2724794" cy="3525731"/>
          </a:xfrm>
          <a:prstGeom prst="rect">
            <a:avLst/>
          </a:prstGeom>
        </p:spPr>
      </p:pic>
    </p:spTree>
    <p:extLst>
      <p:ext uri="{BB962C8B-B14F-4D97-AF65-F5344CB8AC3E}">
        <p14:creationId xmlns:p14="http://schemas.microsoft.com/office/powerpoint/2010/main" val="1741050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76672"/>
            <a:ext cx="5698976" cy="940966"/>
          </a:xfrm>
        </p:spPr>
        <p:txBody>
          <a:bodyPr>
            <a:normAutofit fontScale="90000"/>
          </a:bodyPr>
          <a:lstStyle/>
          <a:p>
            <a:pPr algn="l"/>
            <a:r>
              <a:rPr lang="cs-CZ" sz="3100" b="1" u="sng" dirty="0"/>
              <a:t>Izraelsko- Palestinský konflikt:</a:t>
            </a:r>
            <a:br>
              <a:rPr lang="cs-CZ" b="1" u="sng" dirty="0"/>
            </a:br>
            <a:r>
              <a:rPr lang="cs-CZ" sz="3100" b="1" u="sng" dirty="0"/>
              <a:t>Historie a vznik konfliktu</a:t>
            </a:r>
          </a:p>
        </p:txBody>
      </p:sp>
      <p:sp>
        <p:nvSpPr>
          <p:cNvPr id="3" name="Zástupný symbol pro obsah 2"/>
          <p:cNvSpPr>
            <a:spLocks noGrp="1"/>
          </p:cNvSpPr>
          <p:nvPr>
            <p:ph idx="1"/>
          </p:nvPr>
        </p:nvSpPr>
        <p:spPr>
          <a:xfrm>
            <a:off x="457200" y="1556792"/>
            <a:ext cx="6635080" cy="4569371"/>
          </a:xfrm>
        </p:spPr>
        <p:txBody>
          <a:bodyPr>
            <a:normAutofit/>
          </a:bodyPr>
          <a:lstStyle/>
          <a:p>
            <a:r>
              <a:rPr lang="cs-CZ" sz="2400" dirty="0" err="1"/>
              <a:t>Balfourova</a:t>
            </a:r>
            <a:r>
              <a:rPr lang="cs-CZ" sz="2400" dirty="0"/>
              <a:t> deklarace – 1917 a její vliv na Palestinu.</a:t>
            </a:r>
          </a:p>
          <a:p>
            <a:endParaRPr lang="cs-CZ" sz="2400" dirty="0"/>
          </a:p>
          <a:p>
            <a:r>
              <a:rPr lang="cs-CZ" sz="2400" dirty="0"/>
              <a:t>První přistěhovalecké vlny Židů = první nepokoje.</a:t>
            </a:r>
          </a:p>
          <a:p>
            <a:endParaRPr lang="cs-CZ" sz="2400" dirty="0"/>
          </a:p>
          <a:p>
            <a:endParaRPr lang="cs-CZ" sz="2400" dirty="0"/>
          </a:p>
          <a:p>
            <a:endParaRPr lang="cs-CZ" sz="2400" dirty="0"/>
          </a:p>
          <a:p>
            <a:endParaRPr lang="cs-CZ" sz="2400" dirty="0"/>
          </a:p>
        </p:txBody>
      </p:sp>
      <p:pic>
        <p:nvPicPr>
          <p:cNvPr id="5" name="Obrázek 4" descr="Obsah obrázku text&#10;&#10;Popis byl vytvořen automaticky">
            <a:extLst>
              <a:ext uri="{FF2B5EF4-FFF2-40B4-BE49-F238E27FC236}">
                <a16:creationId xmlns:a16="http://schemas.microsoft.com/office/drawing/2014/main" id="{37D4492F-B6DB-46F6-970F-47B0A0F694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1920" y="3429915"/>
            <a:ext cx="2448272" cy="3222242"/>
          </a:xfrm>
          <a:prstGeom prst="rect">
            <a:avLst/>
          </a:prstGeom>
        </p:spPr>
      </p:pic>
    </p:spTree>
    <p:extLst>
      <p:ext uri="{BB962C8B-B14F-4D97-AF65-F5344CB8AC3E}">
        <p14:creationId xmlns:p14="http://schemas.microsoft.com/office/powerpoint/2010/main" val="3602143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332656"/>
            <a:ext cx="5770984" cy="1084982"/>
          </a:xfrm>
        </p:spPr>
        <p:txBody>
          <a:bodyPr>
            <a:normAutofit/>
          </a:bodyPr>
          <a:lstStyle/>
          <a:p>
            <a:pPr algn="l"/>
            <a:r>
              <a:rPr lang="cs-CZ" sz="2800" b="1" u="sng" dirty="0"/>
              <a:t>Izraelsko- Palestinský konflikt:</a:t>
            </a:r>
            <a:br>
              <a:rPr lang="cs-CZ" sz="2800" b="1" u="sng" dirty="0"/>
            </a:br>
            <a:r>
              <a:rPr lang="cs-CZ" sz="2800" b="1" u="sng" dirty="0"/>
              <a:t>Historie a vznik konfliktu</a:t>
            </a:r>
            <a:endParaRPr lang="cs-CZ" sz="2800" dirty="0"/>
          </a:p>
        </p:txBody>
      </p:sp>
      <p:sp>
        <p:nvSpPr>
          <p:cNvPr id="3" name="Zástupný symbol pro obsah 2"/>
          <p:cNvSpPr>
            <a:spLocks noGrp="1"/>
          </p:cNvSpPr>
          <p:nvPr>
            <p:ph idx="1"/>
          </p:nvPr>
        </p:nvSpPr>
        <p:spPr>
          <a:xfrm>
            <a:off x="457200" y="1628800"/>
            <a:ext cx="6635080" cy="4497363"/>
          </a:xfrm>
        </p:spPr>
        <p:txBody>
          <a:bodyPr/>
          <a:lstStyle/>
          <a:p>
            <a:r>
              <a:rPr lang="cs-CZ" sz="2400" dirty="0"/>
              <a:t>Situace po druhé světové válce – boje Židů proti Velké Británii.</a:t>
            </a:r>
            <a:endParaRPr lang="cs-CZ" sz="2800" dirty="0"/>
          </a:p>
          <a:p>
            <a:endParaRPr lang="cs-CZ" sz="2800" dirty="0"/>
          </a:p>
          <a:p>
            <a:r>
              <a:rPr lang="cs-CZ" sz="2400" dirty="0"/>
              <a:t>Bombové útoky na Britská centra ze strany Židů.</a:t>
            </a:r>
          </a:p>
          <a:p>
            <a:endParaRPr lang="cs-CZ" sz="2400" dirty="0"/>
          </a:p>
          <a:p>
            <a:r>
              <a:rPr lang="cs-CZ" sz="2400" dirty="0"/>
              <a:t>Velká Británie a její odchod z Palestiny. </a:t>
            </a:r>
          </a:p>
          <a:p>
            <a:endParaRPr lang="cs-CZ" sz="2800" dirty="0"/>
          </a:p>
          <a:p>
            <a:endParaRPr lang="cs-CZ" sz="2800" dirty="0"/>
          </a:p>
          <a:p>
            <a:endParaRPr lang="cs-CZ" sz="2800" dirty="0"/>
          </a:p>
          <a:p>
            <a:endParaRPr lang="cs-CZ" sz="2800" dirty="0"/>
          </a:p>
          <a:p>
            <a:pPr marL="0" indent="0">
              <a:buNone/>
            </a:pPr>
            <a:endParaRPr lang="cs-CZ" sz="2800" dirty="0"/>
          </a:p>
          <a:p>
            <a:endParaRPr lang="cs-CZ" dirty="0"/>
          </a:p>
          <a:p>
            <a:endParaRPr lang="cs-CZ" dirty="0"/>
          </a:p>
        </p:txBody>
      </p:sp>
    </p:spTree>
    <p:extLst>
      <p:ext uri="{BB962C8B-B14F-4D97-AF65-F5344CB8AC3E}">
        <p14:creationId xmlns:p14="http://schemas.microsoft.com/office/powerpoint/2010/main" val="3392258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2800" b="1" u="sng" dirty="0"/>
              <a:t>Izraelsko- Palestinský konflikt:</a:t>
            </a:r>
            <a:br>
              <a:rPr lang="cs-CZ" sz="2800" b="1" u="sng" dirty="0"/>
            </a:br>
            <a:r>
              <a:rPr lang="cs-CZ" sz="2800" b="1" u="sng" dirty="0"/>
              <a:t>Historie a vznik konfliktu</a:t>
            </a:r>
            <a:endParaRPr lang="cs-CZ" sz="2800" dirty="0"/>
          </a:p>
        </p:txBody>
      </p:sp>
      <p:sp>
        <p:nvSpPr>
          <p:cNvPr id="3" name="Zástupný symbol pro obsah 2"/>
          <p:cNvSpPr>
            <a:spLocks noGrp="1"/>
          </p:cNvSpPr>
          <p:nvPr>
            <p:ph idx="1"/>
          </p:nvPr>
        </p:nvSpPr>
        <p:spPr>
          <a:xfrm>
            <a:off x="457200" y="1556792"/>
            <a:ext cx="6491064" cy="4569371"/>
          </a:xfrm>
        </p:spPr>
        <p:txBody>
          <a:bodyPr>
            <a:normAutofit/>
          </a:bodyPr>
          <a:lstStyle/>
          <a:p>
            <a:r>
              <a:rPr lang="cs-CZ" sz="2400" dirty="0"/>
              <a:t>Řešení situace v Palestině ze strany OSN </a:t>
            </a:r>
            <a:r>
              <a:rPr lang="cs-CZ" sz="2400" b="1" dirty="0"/>
              <a:t>(1947)</a:t>
            </a:r>
          </a:p>
          <a:p>
            <a:r>
              <a:rPr lang="cs-CZ" sz="2400" dirty="0"/>
              <a:t>Odchod Velké Británie = Oficiální vznik Izraele 14.5. 1948.</a:t>
            </a:r>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7984" y="2658173"/>
            <a:ext cx="2376264" cy="4050917"/>
          </a:xfrm>
          <a:prstGeom prst="rect">
            <a:avLst/>
          </a:prstGeom>
        </p:spPr>
      </p:pic>
    </p:spTree>
    <p:extLst>
      <p:ext uri="{BB962C8B-B14F-4D97-AF65-F5344CB8AC3E}">
        <p14:creationId xmlns:p14="http://schemas.microsoft.com/office/powerpoint/2010/main" val="3798734840"/>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2417</TotalTime>
  <Words>4531</Words>
  <Application>Microsoft Office PowerPoint</Application>
  <PresentationFormat>Předvádění na obrazovce (4:3)</PresentationFormat>
  <Paragraphs>314</Paragraphs>
  <Slides>34</Slides>
  <Notes>28</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34</vt:i4>
      </vt:variant>
    </vt:vector>
  </HeadingPairs>
  <TitlesOfParts>
    <vt:vector size="38" baseType="lpstr">
      <vt:lpstr>Arial</vt:lpstr>
      <vt:lpstr>Calibri</vt:lpstr>
      <vt:lpstr>Roboto</vt:lpstr>
      <vt:lpstr>Motiv systému Office</vt:lpstr>
      <vt:lpstr>Izraelsko -Palestinský konflikt </vt:lpstr>
      <vt:lpstr>Izraelsko-palestinský konflikt: historie a vznik konfliktu:</vt:lpstr>
      <vt:lpstr>Izraelsko – palestinský konflikt: Historie a vznik konfliktu:</vt:lpstr>
      <vt:lpstr>Izraelsko – palestinský konflikt: Historie a vznik konfliktu:</vt:lpstr>
      <vt:lpstr>Izraelsko-palestinský konflikt: Historie a vznik konfliktu:</vt:lpstr>
      <vt:lpstr>Izraelsko – Palestinský konflikt: Historie a vznik konfliktu:</vt:lpstr>
      <vt:lpstr>Izraelsko- Palestinský konflikt: Historie a vznik konfliktu</vt:lpstr>
      <vt:lpstr>Izraelsko- Palestinský konflikt: Historie a vznik konfliktu</vt:lpstr>
      <vt:lpstr>Izraelsko- Palestinský konflikt: Historie a vznik konfliktu</vt:lpstr>
      <vt:lpstr>Izraelsko- Palestinský konflikt: Historie a vznik konfliktu</vt:lpstr>
      <vt:lpstr>Konflikty – Izrael vs. Arabské státy:</vt:lpstr>
      <vt:lpstr>Prezentace aplikace PowerPoint</vt:lpstr>
      <vt:lpstr>Konflikty – Izrael vs. Arabské státy:</vt:lpstr>
      <vt:lpstr>Šestidenní válka  - 1967:</vt:lpstr>
      <vt:lpstr>Prezentace aplikace PowerPoint</vt:lpstr>
      <vt:lpstr>Mírový proces:</vt:lpstr>
      <vt:lpstr>Izrael – politické strany a mírový proces :</vt:lpstr>
      <vt:lpstr>Izrael – politické strany a mírový proces:</vt:lpstr>
      <vt:lpstr>Palestina: Pojem a jeho historie:</vt:lpstr>
      <vt:lpstr>Palestina: Pojem a jeho historie</vt:lpstr>
      <vt:lpstr>Palestina a současnost:</vt:lpstr>
      <vt:lpstr>Palestina – Jásir Arafat:</vt:lpstr>
      <vt:lpstr>Fatah:</vt:lpstr>
      <vt:lpstr>Fatah v letech 1967 – 1982:</vt:lpstr>
      <vt:lpstr>Hamás:</vt:lpstr>
      <vt:lpstr>Hamás: Fotky</vt:lpstr>
      <vt:lpstr>Intifáda: obecně</vt:lpstr>
      <vt:lpstr>První Intifáda 1987- 1993:</vt:lpstr>
      <vt:lpstr>Druhá Intifáda 2000 – 2005 (Nejspíše):</vt:lpstr>
      <vt:lpstr>Současnost vztahů Izrael vs. Palestina:</vt:lpstr>
      <vt:lpstr>Zdroje:</vt:lpstr>
      <vt:lpstr>Otázky a úkoly :</vt:lpstr>
      <vt:lpstr>Dotazy????</vt:lpstr>
      <vt:lpstr>Děkujeme Vám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1947-48: When Marshall Kept the U.S. Out of War in China</dc:title>
  <dc:creator>HP</dc:creator>
  <cp:lastModifiedBy>Jaroslav Otenšlégr</cp:lastModifiedBy>
  <cp:revision>500</cp:revision>
  <dcterms:created xsi:type="dcterms:W3CDTF">2019-03-14T16:27:43Z</dcterms:created>
  <dcterms:modified xsi:type="dcterms:W3CDTF">2022-03-20T21:22:52Z</dcterms:modified>
</cp:coreProperties>
</file>