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57" r:id="rId4"/>
    <p:sldId id="258" r:id="rId5"/>
    <p:sldId id="266" r:id="rId6"/>
    <p:sldId id="259" r:id="rId7"/>
    <p:sldId id="260" r:id="rId8"/>
    <p:sldId id="261" r:id="rId9"/>
    <p:sldId id="277" r:id="rId10"/>
    <p:sldId id="278" r:id="rId11"/>
    <p:sldId id="279" r:id="rId12"/>
    <p:sldId id="280" r:id="rId13"/>
    <p:sldId id="281" r:id="rId14"/>
    <p:sldId id="262" r:id="rId15"/>
    <p:sldId id="263" r:id="rId16"/>
    <p:sldId id="264" r:id="rId17"/>
    <p:sldId id="268" r:id="rId18"/>
    <p:sldId id="269" r:id="rId19"/>
    <p:sldId id="270" r:id="rId20"/>
    <p:sldId id="265" r:id="rId21"/>
    <p:sldId id="271" r:id="rId22"/>
    <p:sldId id="273" r:id="rId23"/>
    <p:sldId id="272" r:id="rId24"/>
    <p:sldId id="274" r:id="rId25"/>
    <p:sldId id="275" r:id="rId26"/>
    <p:sldId id="283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11EF0-C5CA-714D-A579-942A81675472}" v="194" dt="2022-04-24T14:03:41.452"/>
    <p1510:client id="{4F758A9B-FD0E-38E3-8FD1-DF6A40422073}" v="1674" dt="2022-04-21T21:44:54.687"/>
    <p1510:client id="{803B9206-7E2C-A6B7-70DB-3FC85DB407CD}" v="8" dt="2022-04-21T22:01:08.191"/>
    <p1510:client id="{8B1B793F-830F-2FD2-F2E6-FD879B2C27B5}" v="1038" dt="2022-04-24T20:36:44.845"/>
    <p1510:client id="{BED58248-F766-7D73-A1DD-BD1168C802CC}" v="183" dt="2022-04-24T14:46:14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lc-BNBHhpw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ll.tv/no-go-zone/somalsko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7AB7C90-A9DB-268A-1AAA-475A6FB2D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cs-CZ" sz="5000">
                <a:solidFill>
                  <a:schemeClr val="bg1"/>
                </a:solidFill>
                <a:ea typeface="+mj-lt"/>
                <a:cs typeface="+mj-lt"/>
              </a:rPr>
              <a:t>Možnosti řešení problémů křehkých států</a:t>
            </a:r>
          </a:p>
          <a:p>
            <a:pPr algn="l"/>
            <a:endParaRPr lang="cs-CZ" sz="500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80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A664E-F744-87F3-02B6-86386D13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49" y="-192191"/>
            <a:ext cx="5314536" cy="1325563"/>
          </a:xfrm>
        </p:spPr>
        <p:txBody>
          <a:bodyPr>
            <a:normAutofit/>
          </a:bodyPr>
          <a:lstStyle/>
          <a:p>
            <a:r>
              <a:rPr lang="cs-CZ" dirty="0">
                <a:ea typeface="Calibri Light"/>
                <a:cs typeface="Calibri Light"/>
              </a:rPr>
              <a:t>Rozpolcené Somálsko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0F6017-95BA-C1EA-B6CE-66088BA9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95" y="1025406"/>
            <a:ext cx="6875412" cy="59077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ea typeface="+mn-lt"/>
                <a:cs typeface="+mn-lt"/>
              </a:rPr>
              <a:t>Z důvodu neexistence centrální vlády, která by uplatňovala svou pravomoc, si některé oblasti vytvořily vlastní samosprávu</a:t>
            </a: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SOMALILAND</a:t>
            </a:r>
          </a:p>
          <a:p>
            <a:r>
              <a:rPr lang="cs-CZ" sz="2400" dirty="0">
                <a:ea typeface="+mn-lt"/>
                <a:cs typeface="+mn-lt"/>
              </a:rPr>
              <a:t>Zahrnuje území bývalého britského protektorátu</a:t>
            </a:r>
          </a:p>
          <a:p>
            <a:r>
              <a:rPr lang="cs-CZ" sz="2400" dirty="0">
                <a:ea typeface="+mn-lt"/>
                <a:cs typeface="+mn-lt"/>
              </a:rPr>
              <a:t>Nezávislost vyhlásil krátce po pádu </a:t>
            </a:r>
            <a:r>
              <a:rPr lang="cs-CZ" sz="2400" dirty="0" err="1">
                <a:ea typeface="+mn-lt"/>
                <a:cs typeface="+mn-lt"/>
              </a:rPr>
              <a:t>Barrého</a:t>
            </a:r>
            <a:r>
              <a:rPr lang="cs-CZ" sz="2400" dirty="0">
                <a:ea typeface="+mn-lt"/>
                <a:cs typeface="+mn-lt"/>
              </a:rPr>
              <a:t> režimu (1991)</a:t>
            </a:r>
          </a:p>
          <a:p>
            <a:r>
              <a:rPr lang="cs-CZ" sz="2400" dirty="0">
                <a:ea typeface="Calibri" panose="020F0502020204030204"/>
                <a:cs typeface="Calibri" panose="020F0502020204030204"/>
              </a:rPr>
              <a:t>Díky jednání mezi místními klany došlo k </a:t>
            </a:r>
            <a:r>
              <a:rPr lang="cs-CZ" sz="2400" dirty="0">
                <a:ea typeface="+mn-lt"/>
                <a:cs typeface="+mn-lt"/>
              </a:rPr>
              <a:t>ustanovení demokratického volebního systému, parlamentu, prezidenta a vlády</a:t>
            </a:r>
          </a:p>
          <a:p>
            <a:r>
              <a:rPr lang="cs-CZ" sz="2400" dirty="0">
                <a:ea typeface="+mn-lt"/>
                <a:cs typeface="+mn-lt"/>
              </a:rPr>
              <a:t>Není mezinárodně uznáván i přes to, že by se na základě stabilního území, obyvatelstva a demokraticky ustanovené vlády dal označit za vnitřně suverénní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62AB7CDE-3760-3A08-5D87-50FFD2784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" r="-2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1859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3" descr="Obsah obrázku mapa&#10;&#10;Popis se vygeneroval automaticky.">
            <a:extLst>
              <a:ext uri="{FF2B5EF4-FFF2-40B4-BE49-F238E27FC236}">
                <a16:creationId xmlns:a16="http://schemas.microsoft.com/office/drawing/2014/main" id="{1EB2E097-F8E9-0C65-02DF-DF0B40F98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9" r="20556" b="-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E07AE-BC56-E814-CB49-EF6AA4E89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555" y="300277"/>
            <a:ext cx="6334639" cy="63747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PUNTLAND</a:t>
            </a:r>
            <a:endParaRPr lang="cs-CZ" sz="2400" dirty="0">
              <a:cs typeface="Calibri"/>
            </a:endParaRPr>
          </a:p>
          <a:p>
            <a:r>
              <a:rPr lang="cs-CZ" sz="2400" dirty="0">
                <a:ea typeface="+mn-lt"/>
                <a:cs typeface="+mn-lt"/>
              </a:rPr>
              <a:t>Nový regionální stát vyhlášený Somálskou demokratickou frontou spásy (1998)</a:t>
            </a:r>
          </a:p>
          <a:p>
            <a:r>
              <a:rPr lang="cs-CZ" sz="2400" dirty="0">
                <a:ea typeface="+mn-lt"/>
                <a:cs typeface="+mn-lt"/>
              </a:rPr>
              <a:t>V severovýchodní části země</a:t>
            </a:r>
          </a:p>
          <a:p>
            <a:r>
              <a:rPr lang="cs-CZ" sz="2400" dirty="0">
                <a:ea typeface="+mn-lt"/>
                <a:cs typeface="+mn-lt"/>
              </a:rPr>
              <a:t>Nepředstavuje samostatný stát, ale pouze autonomní region</a:t>
            </a:r>
          </a:p>
          <a:p>
            <a:r>
              <a:rPr lang="cs-CZ" sz="2400" dirty="0">
                <a:ea typeface="+mn-lt"/>
                <a:cs typeface="+mn-lt"/>
              </a:rPr>
              <a:t>Až do roku 2012 zde byly zakázány politické strany, nyní však více demokratický</a:t>
            </a:r>
          </a:p>
          <a:p>
            <a:pPr marL="0" indent="0">
              <a:buNone/>
            </a:pPr>
            <a:endParaRPr lang="cs-CZ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OGADEN</a:t>
            </a:r>
            <a:endParaRPr lang="cs-CZ" sz="2400" dirty="0">
              <a:cs typeface="Calibri"/>
            </a:endParaRPr>
          </a:p>
          <a:p>
            <a:r>
              <a:rPr lang="cs-CZ" sz="2400" dirty="0">
                <a:ea typeface="+mn-lt"/>
                <a:cs typeface="+mn-lt"/>
              </a:rPr>
              <a:t>Region na hranicích mezi Etiopií a Somálskem</a:t>
            </a:r>
          </a:p>
          <a:p>
            <a:r>
              <a:rPr lang="cs-CZ" sz="2400" dirty="0">
                <a:ea typeface="+mn-lt"/>
                <a:cs typeface="+mn-lt"/>
              </a:rPr>
              <a:t>Velká část regionu pod etiopskou správou (křesťané), ovšem 98 % obyv. Somálci (muslimové)</a:t>
            </a:r>
          </a:p>
          <a:p>
            <a:r>
              <a:rPr lang="cs-CZ" sz="2400" dirty="0">
                <a:ea typeface="+mn-lt"/>
                <a:cs typeface="+mn-lt"/>
              </a:rPr>
              <a:t>Nachází se zde významná ropná naleziště, proto se Etiopie nechce </a:t>
            </a:r>
            <a:r>
              <a:rPr lang="cs-CZ" sz="2400" dirty="0" err="1">
                <a:ea typeface="+mn-lt"/>
                <a:cs typeface="+mn-lt"/>
              </a:rPr>
              <a:t>Ogadenu</a:t>
            </a:r>
            <a:r>
              <a:rPr lang="cs-CZ" sz="2400" dirty="0">
                <a:ea typeface="+mn-lt"/>
                <a:cs typeface="+mn-lt"/>
              </a:rPr>
              <a:t> vzdát</a:t>
            </a:r>
            <a:endParaRPr lang="cs-CZ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075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bloha, exteriér, osoba, lidé&#10;&#10;Popis se vygeneroval automaticky.">
            <a:extLst>
              <a:ext uri="{FF2B5EF4-FFF2-40B4-BE49-F238E27FC236}">
                <a16:creationId xmlns:a16="http://schemas.microsoft.com/office/drawing/2014/main" id="{0B766CB8-07C0-05A0-EA5B-454A22CFA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85A6CE5-31A2-2A22-6846-3F105F75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-52746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Střet federální vlády s islamisty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AC8169-9E5E-BF62-306A-6690304DA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53" y="940722"/>
            <a:ext cx="10688231" cy="50861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500" dirty="0">
                <a:solidFill>
                  <a:srgbClr val="FFFFFF"/>
                </a:solidFill>
                <a:ea typeface="+mn-lt"/>
                <a:cs typeface="+mn-lt"/>
              </a:rPr>
              <a:t>Federální vláda se snaží od roku 2000 obnovit chod státu, roku 2012 se dočkala mezinárodního uznání</a:t>
            </a:r>
          </a:p>
          <a:p>
            <a:r>
              <a:rPr lang="cs-CZ" sz="2500" dirty="0">
                <a:solidFill>
                  <a:srgbClr val="FFFFFF"/>
                </a:solidFill>
                <a:ea typeface="+mn-lt"/>
                <a:cs typeface="+mn-lt"/>
              </a:rPr>
              <a:t>Ovšem v roce 2006 se proti ní postavil Svaz islámských soudů (ICU)</a:t>
            </a:r>
          </a:p>
          <a:p>
            <a:r>
              <a:rPr lang="cs-CZ" sz="2500" dirty="0">
                <a:solidFill>
                  <a:srgbClr val="FFFFFF"/>
                </a:solidFill>
                <a:ea typeface="+mn-lt"/>
                <a:cs typeface="+mn-lt"/>
              </a:rPr>
              <a:t>Tento svaz byl tvořen sítí samospráv se silnou autoritou soudců aplikujících tradiční pastevecký právní systém a právo Šaría</a:t>
            </a:r>
          </a:p>
          <a:p>
            <a:r>
              <a:rPr lang="cs-CZ" sz="2500" dirty="0">
                <a:solidFill>
                  <a:srgbClr val="FFFFFF"/>
                </a:solidFill>
                <a:cs typeface="Calibri"/>
              </a:rPr>
              <a:t>Svaz se těšil veřejné podpoře a díky ozbrojeným silám dokonce dobyl Mogadišo</a:t>
            </a:r>
          </a:p>
          <a:p>
            <a:r>
              <a:rPr lang="cs-CZ" sz="2500" dirty="0">
                <a:solidFill>
                  <a:srgbClr val="FFFFFF"/>
                </a:solidFill>
                <a:ea typeface="+mn-lt"/>
                <a:cs typeface="+mn-lt"/>
              </a:rPr>
              <a:t>Svoji nadvládu však neudržel dlouho, neboť byl vládou díky podpoře amerických a etiopských jednotek donucen kapitulovat a došlo k uzavření příměří</a:t>
            </a:r>
          </a:p>
          <a:p>
            <a:r>
              <a:rPr lang="cs-CZ" sz="2500" dirty="0">
                <a:solidFill>
                  <a:srgbClr val="FFFFFF"/>
                </a:solidFill>
                <a:ea typeface="+mn-lt"/>
                <a:cs typeface="+mn-lt"/>
              </a:rPr>
              <a:t>S tím se však nesmířila radikální odnož Svazu pod názvem Aš-</a:t>
            </a:r>
            <a:r>
              <a:rPr lang="cs-CZ" sz="2500" dirty="0" err="1">
                <a:solidFill>
                  <a:srgbClr val="FFFFFF"/>
                </a:solidFill>
                <a:ea typeface="+mn-lt"/>
                <a:cs typeface="+mn-lt"/>
              </a:rPr>
              <a:t>Šabáb</a:t>
            </a:r>
            <a:r>
              <a:rPr lang="cs-CZ" sz="2500" dirty="0">
                <a:solidFill>
                  <a:srgbClr val="FFFFFF"/>
                </a:solidFill>
                <a:ea typeface="+mn-lt"/>
                <a:cs typeface="+mn-lt"/>
              </a:rPr>
              <a:t> (Hnutí mladých bojovníků)</a:t>
            </a:r>
            <a:endParaRPr lang="cs-CZ" sz="25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578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31CD46D-4CE4-962A-BC6B-DFEF6BE7D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8435" b="65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41984-0812-4093-7062-498247D5F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94" y="768658"/>
            <a:ext cx="10785987" cy="57893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  <a:cs typeface="Calibri"/>
              </a:rPr>
              <a:t>Na jaře 2009 došlo ke krachu příměří</a:t>
            </a:r>
          </a:p>
          <a:p>
            <a:r>
              <a:rPr lang="cs-CZ" sz="2400" dirty="0">
                <a:solidFill>
                  <a:srgbClr val="FFFFFF"/>
                </a:solidFill>
                <a:cs typeface="Calibri"/>
              </a:rPr>
              <a:t>Islámské milice v čele s Aš-</a:t>
            </a:r>
            <a:r>
              <a:rPr lang="cs-CZ" sz="2400" dirty="0" err="1">
                <a:solidFill>
                  <a:srgbClr val="FFFFFF"/>
                </a:solidFill>
                <a:cs typeface="Calibri"/>
              </a:rPr>
              <a:t>Šabáb</a:t>
            </a:r>
            <a:r>
              <a:rPr lang="cs-CZ" sz="2400" dirty="0">
                <a:solidFill>
                  <a:srgbClr val="FFFFFF"/>
                </a:solidFill>
                <a:cs typeface="Calibri"/>
              </a:rPr>
              <a:t> </a:t>
            </a:r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zahájily novou ofenzívu proti vládním jednotkám</a:t>
            </a:r>
          </a:p>
          <a:p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Rebelům se podařilo ovládnout většinu hl. m. Mogadišo, ale vládu se jim svrhnout nepodařilo</a:t>
            </a:r>
            <a:endParaRPr lang="cs-CZ" sz="2400" dirty="0">
              <a:solidFill>
                <a:srgbClr val="FFFFFF"/>
              </a:solidFill>
              <a:cs typeface="Calibri"/>
            </a:endParaRPr>
          </a:p>
          <a:p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K zvratu došlo na podzim (2009), kdy vypukly boje mezi dvěma hlavními rebelskými frakcemi (Aš-</a:t>
            </a:r>
            <a:r>
              <a:rPr lang="cs-CZ" sz="2400" dirty="0" err="1">
                <a:solidFill>
                  <a:srgbClr val="FFFFFF"/>
                </a:solidFill>
                <a:ea typeface="+mn-lt"/>
                <a:cs typeface="+mn-lt"/>
              </a:rPr>
              <a:t>Šabáb</a:t>
            </a:r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 a </a:t>
            </a:r>
            <a:r>
              <a:rPr lang="cs-CZ" sz="2400" dirty="0" err="1">
                <a:solidFill>
                  <a:srgbClr val="FFFFFF"/>
                </a:solidFill>
                <a:ea typeface="+mn-lt"/>
                <a:cs typeface="+mn-lt"/>
              </a:rPr>
              <a:t>Hizbul</a:t>
            </a:r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cs-CZ" sz="2400" dirty="0" err="1">
                <a:solidFill>
                  <a:srgbClr val="FFFFFF"/>
                </a:solidFill>
                <a:ea typeface="+mn-lt"/>
                <a:cs typeface="+mn-lt"/>
              </a:rPr>
              <a:t>Islam</a:t>
            </a:r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)</a:t>
            </a:r>
            <a:endParaRPr lang="cs-CZ" sz="2400" dirty="0">
              <a:solidFill>
                <a:srgbClr val="FFFFFF"/>
              </a:solidFill>
              <a:cs typeface="Calibri"/>
            </a:endParaRPr>
          </a:p>
          <a:p>
            <a:r>
              <a:rPr lang="cs-CZ" sz="2400" dirty="0">
                <a:solidFill>
                  <a:srgbClr val="FFFFFF"/>
                </a:solidFill>
                <a:cs typeface="Calibri"/>
              </a:rPr>
              <a:t>Této situace využily vládní jednotky a postupně oslabené rebely vytlačily z hl. m.</a:t>
            </a:r>
          </a:p>
          <a:p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2011 zahájily společně somálská a keňská armáda operaci proti islamistickým milicím a vytlačili je tak z větších měst</a:t>
            </a:r>
            <a:endParaRPr lang="cs-CZ" sz="2400" dirty="0">
              <a:solidFill>
                <a:srgbClr val="FFFFFF"/>
              </a:solidFill>
              <a:cs typeface="Calibri"/>
            </a:endParaRPr>
          </a:p>
          <a:p>
            <a:r>
              <a:rPr lang="cs-CZ" sz="2400" dirty="0">
                <a:solidFill>
                  <a:srgbClr val="FFFFFF"/>
                </a:solidFill>
                <a:cs typeface="Calibri"/>
              </a:rPr>
              <a:t>Pod kontrolou rebelů však zůstávají rozsáhlé venkovské oblasti</a:t>
            </a:r>
          </a:p>
          <a:p>
            <a:r>
              <a:rPr lang="cs-CZ" sz="2400" dirty="0">
                <a:solidFill>
                  <a:srgbClr val="FFFFFF"/>
                </a:solidFill>
                <a:cs typeface="Calibri"/>
              </a:rPr>
              <a:t>Boje stále pokračují</a:t>
            </a:r>
          </a:p>
          <a:p>
            <a:endParaRPr lang="cs-CZ" sz="2400" dirty="0">
              <a:solidFill>
                <a:srgbClr val="FFFFFF"/>
              </a:solidFill>
              <a:cs typeface="Calibri"/>
            </a:endParaRPr>
          </a:p>
          <a:p>
            <a:endParaRPr lang="cs-CZ" sz="24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104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bloha, exteriér, osoba&#10;&#10;Popis se vygeneroval automaticky.">
            <a:extLst>
              <a:ext uri="{FF2B5EF4-FFF2-40B4-BE49-F238E27FC236}">
                <a16:creationId xmlns:a16="http://schemas.microsoft.com/office/drawing/2014/main" id="{1FAEE67C-F004-AC3E-94E2-885D6B76E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6A9878C-5C6B-D0DC-8980-73E47BC4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Následky selhání Somálska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840A7D-E35B-BAB0-AED5-33EE293B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59" y="1493787"/>
            <a:ext cx="10589341" cy="46831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Terorismus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Skupina Aš-</a:t>
            </a:r>
            <a:r>
              <a:rPr lang="cs-CZ" dirty="0" err="1">
                <a:solidFill>
                  <a:srgbClr val="FFFFFF"/>
                </a:solidFill>
                <a:ea typeface="+mn-lt"/>
                <a:cs typeface="+mn-lt"/>
              </a:rPr>
              <a:t>Šabáb</a:t>
            </a:r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 patří k nejsilnějším nestátním aktérům v Somálsku. Od roku 2008 je považována za teroristickou organizaci díky vazbám na Al-Káidu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Roh Afriky je podle USA jeden z hlavních zdrojů globálního terorismu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Křehký stát je vhodnou půdou pro teroristy: vláda práva je nefunkční, není zde autorita, hranice nejsou pod kontrolou, což umožňuje volný pohyb osob a zboží. Křehký stát nenabízí lidem práci ani naplnění základních životních potřeb, a tak je nábor pro teroristické organizace mnohem jednodušší</a:t>
            </a:r>
          </a:p>
        </p:txBody>
      </p:sp>
    </p:spTree>
    <p:extLst>
      <p:ext uri="{BB962C8B-B14F-4D97-AF65-F5344CB8AC3E}">
        <p14:creationId xmlns:p14="http://schemas.microsoft.com/office/powerpoint/2010/main" val="126095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tailní záběr neotevřených balení pilulek">
            <a:extLst>
              <a:ext uri="{FF2B5EF4-FFF2-40B4-BE49-F238E27FC236}">
                <a16:creationId xmlns:a16="http://schemas.microsoft.com/office/drawing/2014/main" id="{B44FE785-9D7B-0136-05C6-2260140A2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5913" r="-2" b="85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49A64B-5BD7-3C2B-14D8-5FAB9FD3E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55" y="621174"/>
            <a:ext cx="11093245" cy="5555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Organizovaný zločin</a:t>
            </a:r>
            <a:endParaRPr lang="cs-CZ" sz="2400" dirty="0">
              <a:cs typeface="Calibri"/>
            </a:endParaRPr>
          </a:p>
          <a:p>
            <a:r>
              <a:rPr lang="cs-CZ" sz="2400" dirty="0">
                <a:ea typeface="+mn-lt"/>
                <a:cs typeface="+mn-lt"/>
              </a:rPr>
              <a:t>Východní Afrika je místem organizovaného zločinu mnoha druhů</a:t>
            </a:r>
          </a:p>
          <a:p>
            <a:r>
              <a:rPr lang="cs-CZ" sz="2400" dirty="0">
                <a:ea typeface="+mn-lt"/>
                <a:cs typeface="+mn-lt"/>
              </a:rPr>
              <a:t>Úřad OSN pro drogy a kriminalitu dělí organizovaný zločin v tomto regionu do těchto oblastí:</a:t>
            </a:r>
            <a:endParaRPr lang="cs-CZ" sz="2400" dirty="0">
              <a:cs typeface="Calibri" panose="020F0502020204030204"/>
            </a:endParaRPr>
          </a:p>
          <a:p>
            <a:r>
              <a:rPr lang="cs-CZ" sz="2400" dirty="0">
                <a:ea typeface="+mn-lt"/>
                <a:cs typeface="+mn-lt"/>
              </a:rPr>
              <a:t>obchod s lidmi a imigranty</a:t>
            </a:r>
            <a:endParaRPr lang="cs-CZ" sz="2400" dirty="0">
              <a:cs typeface="Calibri" panose="020F0502020204030204"/>
            </a:endParaRPr>
          </a:p>
          <a:p>
            <a:r>
              <a:rPr lang="cs-CZ" sz="2400" dirty="0">
                <a:ea typeface="+mn-lt"/>
                <a:cs typeface="+mn-lt"/>
              </a:rPr>
              <a:t>proliferace zbraní</a:t>
            </a:r>
          </a:p>
          <a:p>
            <a:r>
              <a:rPr lang="cs-CZ" sz="2400" dirty="0">
                <a:ea typeface="+mn-lt"/>
                <a:cs typeface="+mn-lt"/>
              </a:rPr>
              <a:t>obchod s drogami</a:t>
            </a:r>
            <a:endParaRPr lang="cs-CZ" sz="2400" dirty="0">
              <a:cs typeface="Calibri" panose="020F0502020204030204"/>
            </a:endParaRPr>
          </a:p>
          <a:p>
            <a:r>
              <a:rPr lang="cs-CZ" sz="2400" dirty="0">
                <a:ea typeface="+mn-lt"/>
                <a:cs typeface="+mn-lt"/>
              </a:rPr>
              <a:t>pirátství</a:t>
            </a:r>
          </a:p>
          <a:p>
            <a:r>
              <a:rPr lang="cs-CZ" sz="2400" dirty="0">
                <a:ea typeface="+mn-lt"/>
                <a:cs typeface="+mn-lt"/>
              </a:rPr>
              <a:t>padělání a pašování zboží</a:t>
            </a:r>
            <a:endParaRPr lang="cs-CZ" sz="2400" dirty="0">
              <a:cs typeface="Calibri" panose="020F0502020204030204"/>
            </a:endParaRPr>
          </a:p>
          <a:p>
            <a:r>
              <a:rPr lang="cs-CZ" sz="2400" dirty="0">
                <a:ea typeface="+mn-lt"/>
                <a:cs typeface="+mn-lt"/>
              </a:rPr>
              <a:t>praní špinavých peněz</a:t>
            </a:r>
            <a:endParaRPr lang="cs-CZ" sz="2400" dirty="0">
              <a:cs typeface="Calibri" panose="020F0502020204030204"/>
            </a:endParaRPr>
          </a:p>
          <a:p>
            <a:r>
              <a:rPr lang="cs-CZ" sz="2400" dirty="0">
                <a:ea typeface="+mn-lt"/>
                <a:cs typeface="+mn-lt"/>
              </a:rPr>
              <a:t>environmentální zločiny</a:t>
            </a:r>
            <a:endParaRPr lang="cs-CZ" sz="2400" dirty="0">
              <a:cs typeface="Calibri" panose="020F0502020204030204"/>
            </a:endParaRPr>
          </a:p>
          <a:p>
            <a:endParaRPr lang="cs-CZ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2340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3" descr="Obsah obrázku exteriér, země, osoba, ulice&#10;&#10;Popis se vygeneroval automaticky.">
            <a:extLst>
              <a:ext uri="{FF2B5EF4-FFF2-40B4-BE49-F238E27FC236}">
                <a16:creationId xmlns:a16="http://schemas.microsoft.com/office/drawing/2014/main" id="{467EE287-9B6A-82D7-AD5E-7A43F0E1E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E3A1F0-74E1-7FA9-9E2A-749F7813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71" y="768658"/>
            <a:ext cx="10859729" cy="54083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Proliferace zbraní</a:t>
            </a:r>
            <a:endParaRPr lang="cs-CZ">
              <a:solidFill>
                <a:srgbClr val="FFFFFF"/>
              </a:solidFill>
            </a:endParaRPr>
          </a:p>
          <a:p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Somálsko je považováno za jeden z nejživějších trhů, kde je pašování zbraní velmi snadné díky propustným hranicím</a:t>
            </a:r>
          </a:p>
          <a:p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Obchod se zbraněmi se stal způsobem života a zdrojem obživy pro mnoho Somálců</a:t>
            </a:r>
          </a:p>
          <a:p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Snadná dostupnost zbraní živí občanské války, povstání a revoltu proti vládě</a:t>
            </a:r>
          </a:p>
          <a:p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Podporuje kriminalitu a klanové nepokoje, dochází k narušení ekonomiky, porušování lidských práv a snížení autority a funkcí státu</a:t>
            </a:r>
          </a:p>
        </p:txBody>
      </p:sp>
    </p:spTree>
    <p:extLst>
      <p:ext uri="{BB962C8B-B14F-4D97-AF65-F5344CB8AC3E}">
        <p14:creationId xmlns:p14="http://schemas.microsoft.com/office/powerpoint/2010/main" val="415816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3" descr="Obsah obrázku osoba, země, obloha, exteriér&#10;&#10;Popis se vygeneroval automaticky.">
            <a:extLst>
              <a:ext uri="{FF2B5EF4-FFF2-40B4-BE49-F238E27FC236}">
                <a16:creationId xmlns:a16="http://schemas.microsoft.com/office/drawing/2014/main" id="{FC9670E7-FF2C-2701-FEEE-E58EF953B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981" b="116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99E707-3E63-855A-CDBC-60461516E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793238"/>
            <a:ext cx="10822858" cy="53837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600">
                <a:solidFill>
                  <a:srgbClr val="FFFFFF"/>
                </a:solidFill>
                <a:ea typeface="+mn-lt"/>
                <a:cs typeface="+mn-lt"/>
              </a:rPr>
              <a:t>Padělání a pašování zboží</a:t>
            </a:r>
            <a:endParaRPr lang="cs-CZ" sz="2600">
              <a:solidFill>
                <a:srgbClr val="FFFFFF"/>
              </a:solidFill>
            </a:endParaRPr>
          </a:p>
          <a:p>
            <a:r>
              <a:rPr lang="cs-CZ" sz="2600">
                <a:solidFill>
                  <a:srgbClr val="FFFFFF"/>
                </a:solidFill>
                <a:ea typeface="+mn-lt"/>
                <a:cs typeface="+mn-lt"/>
              </a:rPr>
              <a:t>Pašované zboží všeho druhu ze Somálska nejčastěji proudí do různých částí Etiopie a Keni</a:t>
            </a:r>
          </a:p>
          <a:p>
            <a:r>
              <a:rPr lang="cs-CZ" sz="2600">
                <a:solidFill>
                  <a:srgbClr val="FFFFFF"/>
                </a:solidFill>
                <a:ea typeface="+mn-lt"/>
                <a:cs typeface="+mn-lt"/>
              </a:rPr>
              <a:t>Nejčastěji se jedná o elektroniku, oblečení, potraviny a léky</a:t>
            </a:r>
          </a:p>
          <a:p>
            <a:r>
              <a:rPr lang="cs-CZ" sz="2600">
                <a:solidFill>
                  <a:srgbClr val="FFFFFF"/>
                </a:solidFill>
                <a:ea typeface="+mn-lt"/>
                <a:cs typeface="+mn-lt"/>
              </a:rPr>
              <a:t>Využívají absence kontroly na hranicích Somálska, neplatí daně ani cla a zboží tak mohou prodávat za nízké ceny</a:t>
            </a:r>
          </a:p>
          <a:p>
            <a:r>
              <a:rPr lang="cs-CZ" sz="2600">
                <a:solidFill>
                  <a:srgbClr val="FFFFFF"/>
                </a:solidFill>
                <a:ea typeface="+mn-lt"/>
                <a:cs typeface="+mn-lt"/>
              </a:rPr>
              <a:t>Díky geografické poloze Somálska, dlouhému pobřeží, nestabilitě a slabým strukturám pro vymáhání práva se Somálsko stalo rovněž důležitým tranzitním místem pro obchod s drogami a lidmi pro celý Blízký východ, Evropu a jiné části světa</a:t>
            </a:r>
            <a:endParaRPr lang="cs-CZ" sz="260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91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 descr="Obsah obrázku voda, obloha, loďka, exteriér&#10;&#10;Popis se vygeneroval automaticky.">
            <a:extLst>
              <a:ext uri="{FF2B5EF4-FFF2-40B4-BE49-F238E27FC236}">
                <a16:creationId xmlns:a16="http://schemas.microsoft.com/office/drawing/2014/main" id="{CC183BA9-9F8E-D88F-6E81-955CABC9F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62" r="-3" b="5435"/>
          <a:stretch/>
        </p:blipFill>
        <p:spPr>
          <a:xfrm>
            <a:off x="6829833" y="10"/>
            <a:ext cx="5362169" cy="2606030"/>
          </a:xfrm>
          <a:prstGeom prst="rect">
            <a:avLst/>
          </a:prstGeom>
        </p:spPr>
      </p:pic>
      <p:pic>
        <p:nvPicPr>
          <p:cNvPr id="4" name="Obrázek 4" descr="Obsah obrázku text, osoba&#10;&#10;Popis se vygeneroval automaticky.">
            <a:extLst>
              <a:ext uri="{FF2B5EF4-FFF2-40B4-BE49-F238E27FC236}">
                <a16:creationId xmlns:a16="http://schemas.microsoft.com/office/drawing/2014/main" id="{067DC2B3-F036-C1CB-9327-AD21AE3A2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0" r="2" b="7429"/>
          <a:stretch/>
        </p:blipFill>
        <p:spPr>
          <a:xfrm>
            <a:off x="4823351" y="2606040"/>
            <a:ext cx="7368648" cy="4251960"/>
          </a:xfrm>
          <a:prstGeom prst="rect">
            <a:avLst/>
          </a:prstGeom>
        </p:spPr>
      </p:pic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82426B-26B9-2FDF-0D55-B9EF18C76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7" y="547763"/>
            <a:ext cx="5601956" cy="5936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Pirátství</a:t>
            </a:r>
            <a:endParaRPr lang="cs-CZ" sz="2400">
              <a:cs typeface="Calibri"/>
            </a:endParaRPr>
          </a:p>
          <a:p>
            <a:r>
              <a:rPr lang="cs-CZ" sz="2400" dirty="0">
                <a:ea typeface="+mn-lt"/>
                <a:cs typeface="+mn-lt"/>
              </a:rPr>
              <a:t>Pirátství je vážnou hrozbu pro světovou bezpečnost a ekonomiku</a:t>
            </a:r>
          </a:p>
          <a:p>
            <a:r>
              <a:rPr lang="cs-CZ" sz="2400" dirty="0">
                <a:ea typeface="+mn-lt"/>
                <a:cs typeface="+mn-lt"/>
              </a:rPr>
              <a:t>Piráti operují v oblastech s dlouhým pobřežním pásmem, vysokou komerční aktivitou, nízkou námořní silou a slabou regionální bezpečnostní situací</a:t>
            </a:r>
          </a:p>
          <a:p>
            <a:r>
              <a:rPr lang="cs-CZ" sz="2400" dirty="0">
                <a:ea typeface="+mn-lt"/>
                <a:cs typeface="+mn-lt"/>
              </a:rPr>
              <a:t>K vzestupu pirátství v Somálsku přispívají zejména chudoba, nezaměstnanost, nepříznivé přírodní podmínky, nízké příjmy, redukce pastevectví a mořských zdrojů skrze sucho a ilegální rybaření, nestabilní bezpečnostní a politická situace</a:t>
            </a:r>
          </a:p>
        </p:txBody>
      </p:sp>
    </p:spTree>
    <p:extLst>
      <p:ext uri="{BB962C8B-B14F-4D97-AF65-F5344CB8AC3E}">
        <p14:creationId xmlns:p14="http://schemas.microsoft.com/office/powerpoint/2010/main" val="358756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3" descr="Obsah obrázku obloha, osoba, exteriér, lidé&#10;&#10;Popis se vygeneroval automaticky.">
            <a:extLst>
              <a:ext uri="{FF2B5EF4-FFF2-40B4-BE49-F238E27FC236}">
                <a16:creationId xmlns:a16="http://schemas.microsoft.com/office/drawing/2014/main" id="{AC499C3A-6B25-5FD2-9B0E-ACB746FC3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811" r="1185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76B23-576B-0321-E08D-5A150C06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46" y="793238"/>
            <a:ext cx="11425083" cy="5383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cs typeface="Calibri"/>
              </a:rPr>
              <a:t>Uprchlictví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Kvůli selhání Somálska velké množství jeho obyvatel hledá lepší životní podmínky a bezpečí jinde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Často jako první prchají do sousední země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V Etiopii se nachází okolo 120 000 a v Keni dokonce 480 000 somálských uprchlíků 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Hlavní problémy způsobené přílivem uprchlíků jsou demografické tlaky, nedostatek zdrojů (potraviny, voda, atd.), ekonomické náklady a zvyšování kriminality</a:t>
            </a:r>
            <a:endParaRPr lang="cs-CZ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560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28BC14-4CC9-A137-6FE8-C034E95B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cs-CZ" sz="4000">
                <a:ea typeface="+mj-lt"/>
                <a:cs typeface="+mj-lt"/>
              </a:rPr>
              <a:t>Nejčastější výklady pojmu křehký stát:</a:t>
            </a:r>
            <a:endParaRPr lang="cs-CZ" sz="40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0AF8E9-FB42-DE85-E8F1-FD20B88F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37" y="2583066"/>
            <a:ext cx="10795147" cy="4089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ea typeface="+mn-lt"/>
                <a:cs typeface="+mn-lt"/>
              </a:rPr>
              <a:t>Konfliktní tendence: na jejich území jsou časté boje mezi určitými částmi společnosti – nedokáží zajistit bezpečnost svých občanů</a:t>
            </a:r>
          </a:p>
          <a:p>
            <a:r>
              <a:rPr lang="cs-CZ" sz="2400" dirty="0">
                <a:ea typeface="+mn-lt"/>
                <a:cs typeface="+mn-lt"/>
              </a:rPr>
              <a:t>Nedokáže svým obyvatelům zajistit základní politické statky: svoboda, pořádek, spravedlnost a blahobyt</a:t>
            </a:r>
          </a:p>
          <a:p>
            <a:r>
              <a:rPr lang="cs-CZ" sz="2400" dirty="0">
                <a:ea typeface="+mn-lt"/>
                <a:cs typeface="+mn-lt"/>
              </a:rPr>
              <a:t>Stát, ve kterém vláda ztratila kontrolu nad svým vlastním územím nebo ztratila monopol nad legitimním užitím síly nebo na poskytování veřejných statků </a:t>
            </a:r>
          </a:p>
          <a:p>
            <a:r>
              <a:rPr lang="cs-CZ" sz="2400" dirty="0">
                <a:ea typeface="+mn-lt"/>
                <a:cs typeface="+mn-lt"/>
              </a:rPr>
              <a:t>Stát, ve kterém nestátní aktéři kontrolují zdroje a populaci a ve kterém se obvykle hroutí ekonomika</a:t>
            </a:r>
            <a:endParaRPr lang="cs-CZ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354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3" descr="Obsah obrázku země, exteriér, obloha, žlutá&#10;&#10;Popis se vygeneroval automaticky.">
            <a:extLst>
              <a:ext uri="{FF2B5EF4-FFF2-40B4-BE49-F238E27FC236}">
                <a16:creationId xmlns:a16="http://schemas.microsoft.com/office/drawing/2014/main" id="{A19F09F8-0B7A-5EEA-1291-298D6A4C0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D41024-A666-04DE-79DC-597B3782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59" y="1272561"/>
            <a:ext cx="10589341" cy="49044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Ekonomické dopady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Ekonomický růst země je ovlivňován růstem v sousední zemi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Sousedství s křehkým státem tak způsobuje zátěž pro vlastní ekonomiku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Následky sousedství s křehkým státem jsou: snížená příležitost k obchodování díky zpomalení růstu HDP; vysoké tarify na přepravu nebo špatné transportní podmínky; špatná reputace u zahraničních investorů; nutnost použít finance na problémy, které se přelévají z křehkého státu</a:t>
            </a:r>
          </a:p>
        </p:txBody>
      </p:sp>
    </p:spTree>
    <p:extLst>
      <p:ext uri="{BB962C8B-B14F-4D97-AF65-F5344CB8AC3E}">
        <p14:creationId xmlns:p14="http://schemas.microsoft.com/office/powerpoint/2010/main" val="311236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exteriér, nákladní auto, vojenské vozidlo, doprava&#10;&#10;Popis se vygeneroval automaticky.">
            <a:extLst>
              <a:ext uri="{FF2B5EF4-FFF2-40B4-BE49-F238E27FC236}">
                <a16:creationId xmlns:a16="http://schemas.microsoft.com/office/drawing/2014/main" id="{C9801FF3-1BC5-3935-B019-A8487DA21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66B0BB-2FA7-FFAC-EB2F-8266EE23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Pomoc mezinárodních aktérů Somálsku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7C4A2-835D-1DE3-261B-E8905BF1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78" y="1825625"/>
            <a:ext cx="1164630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cs typeface="Calibri"/>
              </a:rPr>
              <a:t>OSN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OSN zasáhla v Somálsku v první polovině 90. let s cílem snížit utrpení obyvatel a zajistit humanitární pomoc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Operace však nepřinesly žádný pokrok ani v oblasti humanitární ani politické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Působnost OSN v Somálsku je hodnocena spíše negativně a přispěla k hluboké krizi mírových operací OSN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Po neúspěchu přímé akce v Somálsku, se OSN angažovala nepřímo prostřednictvím mírových konferencí s cílem vzniku nové vlády </a:t>
            </a:r>
            <a:endParaRPr lang="cs-CZ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469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3" descr="Obsah obrázku země, exteriér, muž, osoba&#10;&#10;Popis se vygeneroval automaticky.">
            <a:extLst>
              <a:ext uri="{FF2B5EF4-FFF2-40B4-BE49-F238E27FC236}">
                <a16:creationId xmlns:a16="http://schemas.microsoft.com/office/drawing/2014/main" id="{15CAD9A3-1C23-EEC2-473F-057F6D698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275" b="137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AEB94-92E5-A3CA-8D3D-CEFC5AA25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91" y="522851"/>
            <a:ext cx="10884309" cy="5654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  <a:cs typeface="Calibri"/>
              </a:rPr>
              <a:t>EU</a:t>
            </a:r>
            <a:endParaRPr lang="cs-CZ">
              <a:solidFill>
                <a:srgbClr val="FFFFFF"/>
              </a:solidFill>
              <a:cs typeface="Calibri"/>
            </a:endParaRP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Evropská unie plně podporuje novou somálskou vládu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EU se účastní humanitární a rozvojové pomoci s cílem zlepšení životních podmínek obyvatel, kteří trpí dopady občanské války 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2009 vytvořila vojenskou výcvikovou misi s cílem vycvičit somálské vojáky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Dále se EU podílí na podpoře právního státu, podpoře soudních kapacit, výcviku somálských policejních sil a poskytování souvisejících stipendií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K nejvýznamnějším aktivitám EU v Somálsku patří námořní operace,  které se úspěšně daří bojovat proti pirátství v této oblasti </a:t>
            </a:r>
            <a:endParaRPr lang="cs-CZ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445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3" descr="Obsah obrázku budova, země, exteriér, staré&#10;&#10;Popis se vygeneroval automaticky.">
            <a:extLst>
              <a:ext uri="{FF2B5EF4-FFF2-40B4-BE49-F238E27FC236}">
                <a16:creationId xmlns:a16="http://schemas.microsoft.com/office/drawing/2014/main" id="{82F5D1D2-1EBD-54EC-3FA2-F3E71EE96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581" b="121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EACEF-6D7F-440F-1FF6-110B245BC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326206"/>
            <a:ext cx="11166987" cy="58507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FFFF"/>
                </a:solidFill>
                <a:cs typeface="Calibri"/>
              </a:rPr>
              <a:t>USA</a:t>
            </a:r>
            <a:endParaRPr lang="cs-CZ"/>
          </a:p>
          <a:p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USA se v Somálsku angažovaly v první polovině 90. Let</a:t>
            </a:r>
          </a:p>
          <a:p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Nejprve vytvořily vzdušný mostu pro letecké zabezpečení humanitární pomoci </a:t>
            </a:r>
          </a:p>
          <a:p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 V rámci operace Obnovená naděje rozmístily v Somálsku kolem 26 000 vojáků</a:t>
            </a:r>
          </a:p>
          <a:p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Aktivní účast USA v Somálsku však postupně ztrácela podporu americké veřejnosti, hlavně po sestřelení vrtulníku Black </a:t>
            </a:r>
            <a:r>
              <a:rPr lang="cs-CZ" sz="2400" dirty="0" err="1">
                <a:solidFill>
                  <a:srgbClr val="FFFFFF"/>
                </a:solidFill>
                <a:ea typeface="+mn-lt"/>
                <a:cs typeface="+mn-lt"/>
              </a:rPr>
              <a:t>Hawk</a:t>
            </a:r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 a zabití dvaceti amerických vojáků. Po tomto incidentu došlo ke stažení amerických jednotek ze Somálska</a:t>
            </a:r>
            <a:endParaRPr lang="cs-CZ" sz="2400" dirty="0">
              <a:solidFill>
                <a:srgbClr val="FFFFFF"/>
              </a:solidFill>
              <a:cs typeface="Calibri"/>
            </a:endParaRPr>
          </a:p>
          <a:p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Po 11. září se soustředily na boj proti terorismu v této oblasti</a:t>
            </a:r>
          </a:p>
          <a:p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Snahou USA už nebylo opětovné vybudování státu, nýbrž zajištění vlastní bezpečnosti</a:t>
            </a:r>
          </a:p>
          <a:p>
            <a:r>
              <a:rPr lang="cs-CZ" sz="2400" dirty="0">
                <a:ea typeface="+mn-lt"/>
                <a:cs typeface="+mn-lt"/>
                <a:hlinkClick r:id="rId3"/>
              </a:rPr>
              <a:t>https://www.youtube.com/watch?v=Olc-BNBHhpw</a:t>
            </a:r>
          </a:p>
          <a:p>
            <a:r>
              <a:rPr lang="cs-CZ" sz="2400" dirty="0">
                <a:ea typeface="+mn-lt"/>
                <a:cs typeface="+mn-lt"/>
                <a:hlinkClick r:id="rId4"/>
              </a:rPr>
              <a:t>https://www.mall.tv/no-go-zone/somalsko</a:t>
            </a:r>
            <a:endParaRPr lang="cs-CZ" sz="2400" dirty="0">
              <a:ea typeface="+mn-lt"/>
              <a:cs typeface="+mn-lt"/>
            </a:endParaRPr>
          </a:p>
          <a:p>
            <a:endParaRPr lang="cs-CZ" sz="24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674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strom, exteriér, les, doprava&#10;&#10;Popis se vygeneroval automaticky.">
            <a:extLst>
              <a:ext uri="{FF2B5EF4-FFF2-40B4-BE49-F238E27FC236}">
                <a16:creationId xmlns:a16="http://schemas.microsoft.com/office/drawing/2014/main" id="{2049A68F-6809-0A8B-C161-5AB727E47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1FFB228-1752-60E0-DB3B-FE42E1DE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Shrnutí aktivit vybraných mezinárodních aktérů v Somálsku 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0A617-7ECA-3A68-72DA-942071F0C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Všichni jmenovaní aktéři se podílely či podílí na vývoji Somálska a měly tak snahu o vyřešení situace v této zemi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V 90. letech vyvíjely snahu zejména OSN a USA, kteří se prostřednictvím mírových operací pokoušely snížit utrpení somálských obyvatel a zajistit humanitární pomoc 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Operace pod záštitou OSN s nasazením vojenské síly nebyly úspěšné a nevedly ke změně vývoje v Somálsku, které se nadále hroutilo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V současnosti je v Somálsku velmi aktivní EU, která zaznamenává úspěchy v boji proti pirátství a pokouší se o vytvoření bezpečného prostředí pro opětovné vybudování státu</a:t>
            </a:r>
            <a:endParaRPr lang="cs-CZ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914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0FDBD0-0BBF-6FDC-44C2-D53F934C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0" y="33286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Zdroje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336D7E-DFE4-6BE2-35F6-633ACE9B4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72" y="990214"/>
            <a:ext cx="12187081" cy="54079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VÍTKOVÁ, Kateřina. Rozvrácené státy: Somálsko se stalo symbolem hladu a zmaru, zbraní je ale všude dost. </a:t>
            </a:r>
            <a:r>
              <a:rPr lang="cs-CZ" sz="1200" i="1" dirty="0">
                <a:solidFill>
                  <a:srgbClr val="FFFFFF"/>
                </a:solidFill>
                <a:ea typeface="+mn-lt"/>
                <a:cs typeface="+mn-lt"/>
              </a:rPr>
              <a:t>Aktuálně.cz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 [online]. Praha: </a:t>
            </a:r>
            <a:r>
              <a:rPr lang="cs-CZ" sz="1200" dirty="0" err="1">
                <a:solidFill>
                  <a:srgbClr val="FFFFFF"/>
                </a:solidFill>
                <a:ea typeface="+mn-lt"/>
                <a:cs typeface="+mn-lt"/>
              </a:rPr>
              <a:t>Economia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, © 2022, 23. 8. 2020 [cit. 2022-04-21]. Dostupné z: https://zpravy.aktualne.cz/zahranici/rozvracene-staty-somalsko/r~a6562a02e38411ea9d470cc47ab5f122/</a:t>
            </a:r>
          </a:p>
          <a:p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ZDRÁHAL, David. </a:t>
            </a:r>
            <a:r>
              <a:rPr lang="cs-CZ" sz="1200" i="1" dirty="0">
                <a:solidFill>
                  <a:srgbClr val="FFFFFF"/>
                </a:solidFill>
                <a:ea typeface="+mn-lt"/>
                <a:cs typeface="+mn-lt"/>
              </a:rPr>
              <a:t>OPERATION RESTORE HOPE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 [online]. [cit. 2022-04-21]. Dostupné z: https://www.military.cz/special_forces/Operations/RestoreHope/default.htm</a:t>
            </a:r>
            <a:endParaRPr lang="cs-CZ" sz="1200" dirty="0">
              <a:solidFill>
                <a:srgbClr val="FFFFFF"/>
              </a:solidFill>
              <a:cs typeface="Calibri"/>
            </a:endParaRPr>
          </a:p>
          <a:p>
            <a:r>
              <a:rPr lang="cs-CZ" sz="1200" i="1" dirty="0">
                <a:solidFill>
                  <a:srgbClr val="FFFFFF"/>
                </a:solidFill>
                <a:ea typeface="+mn-lt"/>
                <a:cs typeface="+mn-lt"/>
              </a:rPr>
              <a:t>Index křehkých států 2022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 [online]. [cit. 2022-04-21]. Dostupné z: https://worldpopulationreview.com/country-rankings/fragile-states-index</a:t>
            </a:r>
            <a:endParaRPr lang="cs-CZ" sz="1200" dirty="0">
              <a:solidFill>
                <a:srgbClr val="FFFFFF"/>
              </a:solidFill>
              <a:cs typeface="Calibri"/>
            </a:endParaRPr>
          </a:p>
          <a:p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LUBINOVÁ, Tereza. </a:t>
            </a:r>
            <a:r>
              <a:rPr lang="cs-CZ" sz="1200" i="1" dirty="0">
                <a:solidFill>
                  <a:srgbClr val="FFFFFF"/>
                </a:solidFill>
                <a:ea typeface="+mn-lt"/>
                <a:cs typeface="+mn-lt"/>
              </a:rPr>
              <a:t>Mezinárodní aktéři a koncept zhroucených států: případová studie Somálska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 [online]. Praha, 2013 [cit. 2022-04-21]. Dostupné z: https://dspace.cuni.cz/bitstream/handle/20.500.11956/54885/120124988.pdf?sequence=1&amp;isAllowed=y. Diplomová práce.</a:t>
            </a:r>
            <a:endParaRPr lang="cs-CZ" sz="1200" dirty="0">
              <a:solidFill>
                <a:srgbClr val="FFFFFF"/>
              </a:solidFill>
              <a:cs typeface="Calibri"/>
            </a:endParaRPr>
          </a:p>
          <a:p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Somálsko. </a:t>
            </a:r>
            <a:r>
              <a:rPr lang="cs-CZ" sz="1200" i="1" dirty="0">
                <a:solidFill>
                  <a:srgbClr val="FFFFFF"/>
                </a:solidFill>
                <a:ea typeface="+mn-lt"/>
                <a:cs typeface="+mn-lt"/>
              </a:rPr>
              <a:t>Aktuálně.cz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 [online]. Praha: </a:t>
            </a:r>
            <a:r>
              <a:rPr lang="cs-CZ" sz="1200" dirty="0" err="1">
                <a:solidFill>
                  <a:srgbClr val="FFFFFF"/>
                </a:solidFill>
                <a:ea typeface="+mn-lt"/>
                <a:cs typeface="+mn-lt"/>
              </a:rPr>
              <a:t>Economia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, © 2022, 2011 [cit. 2022-04-21]. Dostupné z: https://www.aktualne.cz/wiki/zahranici/somalsko-pirati-sucho-hladomor/r~i:wiki:1887/</a:t>
            </a:r>
            <a:endParaRPr lang="cs-CZ" sz="1200" dirty="0">
              <a:solidFill>
                <a:srgbClr val="FFFFFF"/>
              </a:solidFill>
              <a:cs typeface="Calibri"/>
            </a:endParaRPr>
          </a:p>
          <a:p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Somálsko. </a:t>
            </a:r>
            <a:r>
              <a:rPr lang="cs-CZ" sz="1200" i="1" dirty="0">
                <a:solidFill>
                  <a:srgbClr val="FFFFFF"/>
                </a:solidFill>
                <a:ea typeface="+mn-lt"/>
                <a:cs typeface="+mn-lt"/>
              </a:rPr>
              <a:t>BusinessInfo.cz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 [online]. Praha: </a:t>
            </a:r>
            <a:r>
              <a:rPr lang="cs-CZ" sz="1200" dirty="0" err="1">
                <a:solidFill>
                  <a:srgbClr val="FFFFFF"/>
                </a:solidFill>
                <a:ea typeface="+mn-lt"/>
                <a:cs typeface="+mn-lt"/>
              </a:rPr>
              <a:t>CzechTrade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, © 1997-2022, 01.07.2021 [cit. 2022-04-21]. Dostupné z: https://www.businessinfo.cz/navody/somalsko-souhrnna-teritorialni-informace/2/</a:t>
            </a:r>
            <a:endParaRPr lang="cs-CZ" sz="1200" dirty="0">
              <a:solidFill>
                <a:srgbClr val="FFFFFF"/>
              </a:solidFill>
              <a:cs typeface="Calibri"/>
            </a:endParaRPr>
          </a:p>
          <a:p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PRÁŠIL, VÁCLAV. Jak pomáhat zhrouceným státům?. </a:t>
            </a:r>
            <a:r>
              <a:rPr lang="cs-CZ" sz="1200" i="1" dirty="0">
                <a:solidFill>
                  <a:srgbClr val="FFFFFF"/>
                </a:solidFill>
                <a:ea typeface="+mn-lt"/>
                <a:cs typeface="+mn-lt"/>
              </a:rPr>
              <a:t>ASOCIACE PRO MEZINÁRODNÍ OTÁZKY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 [online]. AMO, 2022, 2005 [cit. 2022-04-21]. Dostupné z: https://www.amo.cz/jak-pomahat-zhroucenym-statum/</a:t>
            </a:r>
          </a:p>
          <a:p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HRUŠKOVÁ, Alena. </a:t>
            </a:r>
            <a:r>
              <a:rPr lang="cs-CZ" sz="1200" i="1" dirty="0">
                <a:solidFill>
                  <a:srgbClr val="FFFFFF"/>
                </a:solidFill>
                <a:ea typeface="+mn-lt"/>
                <a:cs typeface="+mn-lt"/>
              </a:rPr>
              <a:t>Padlý stát jako bezpečnostní hrozba a zdroj nestability - komparace následků selhání Somálska na Etiopii a Keňu.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 [online]. Brno, 2012 [cit. 2022-04-21]. Dostupné z: https://vscicz-my.sharepoint.com/:w:/r/personal/tomas_marek_vsci_cz/_layouts/15/Doc.aspx?sourcedoc=%7BA46DB18D-E6FA-49DA-9702-055F3C013B71%7D&amp;file=Hruskova_bc.doc&amp;wdOrigin=OFFICECOM-WEB.START.REC&amp;ct=1650569445628&amp;action=default&amp;mobileredirect=true. Bakalářská práce.</a:t>
            </a:r>
          </a:p>
          <a:p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CHRÁSKA, Filip. </a:t>
            </a:r>
            <a:r>
              <a:rPr lang="cs-CZ" sz="1200" i="1" dirty="0">
                <a:solidFill>
                  <a:srgbClr val="FFFFFF"/>
                </a:solidFill>
                <a:ea typeface="+mn-lt"/>
                <a:cs typeface="+mn-lt"/>
              </a:rPr>
              <a:t>Stabilizace zhroucených států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 [online]. Praha: © AMO 2011 [cit. 2022-04-21]. Dostupné z: https://www.amo.cz/wp-content/uploads/2016/01/PSS-Stabilizace-zhroucen%C3%BDch-st%C3%A1t%C5%AF-ECOSOC.pdf</a:t>
            </a:r>
            <a:endParaRPr lang="cs-CZ" sz="1200" dirty="0">
              <a:solidFill>
                <a:srgbClr val="FFFFFF"/>
              </a:solidFill>
              <a:cs typeface="Calibri"/>
            </a:endParaRPr>
          </a:p>
          <a:p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Občanská válka v Somálsku. In: </a:t>
            </a:r>
            <a:r>
              <a:rPr lang="cs-CZ" sz="1200" i="1" dirty="0">
                <a:solidFill>
                  <a:srgbClr val="FFFFFF"/>
                </a:solidFill>
                <a:ea typeface="+mn-lt"/>
                <a:cs typeface="+mn-lt"/>
              </a:rPr>
              <a:t>Wikipedia: </a:t>
            </a:r>
            <a:r>
              <a:rPr lang="cs-CZ" sz="1200" i="1" err="1">
                <a:solidFill>
                  <a:srgbClr val="FFFFFF"/>
                </a:solidFill>
                <a:ea typeface="+mn-lt"/>
                <a:cs typeface="+mn-lt"/>
              </a:rPr>
              <a:t>the</a:t>
            </a:r>
            <a:r>
              <a:rPr lang="cs-CZ" sz="1200" i="1" dirty="0">
                <a:solidFill>
                  <a:srgbClr val="FFFFFF"/>
                </a:solidFill>
                <a:ea typeface="+mn-lt"/>
                <a:cs typeface="+mn-lt"/>
              </a:rPr>
              <a:t> free </a:t>
            </a:r>
            <a:r>
              <a:rPr lang="cs-CZ" sz="1200" i="1" err="1">
                <a:solidFill>
                  <a:srgbClr val="FFFFFF"/>
                </a:solidFill>
                <a:ea typeface="+mn-lt"/>
                <a:cs typeface="+mn-lt"/>
              </a:rPr>
              <a:t>encyclopedia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 [online]. San Francisco (CA): </a:t>
            </a:r>
            <a:r>
              <a:rPr lang="cs-CZ" sz="1200" err="1">
                <a:solidFill>
                  <a:srgbClr val="FFFFFF"/>
                </a:solidFill>
                <a:ea typeface="+mn-lt"/>
                <a:cs typeface="+mn-lt"/>
              </a:rPr>
              <a:t>Wikimedia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cs-CZ" sz="1200" err="1">
                <a:solidFill>
                  <a:srgbClr val="FFFFFF"/>
                </a:solidFill>
                <a:ea typeface="+mn-lt"/>
                <a:cs typeface="+mn-lt"/>
              </a:rPr>
              <a:t>Foundation</a:t>
            </a:r>
            <a:r>
              <a:rPr lang="cs-CZ" sz="1200" dirty="0">
                <a:solidFill>
                  <a:srgbClr val="FFFFFF"/>
                </a:solidFill>
                <a:ea typeface="+mn-lt"/>
                <a:cs typeface="+mn-lt"/>
              </a:rPr>
              <a:t>, 2001- [cit. 2022-04-21]. Dostupné z: https://cs.wikipedia.org/wiki/Ob%C4%8Dansk%C3%A1_v%C3%A1lka_v_Som%C3%A1lsku</a:t>
            </a:r>
            <a:endParaRPr lang="cs-CZ" sz="1200" dirty="0">
              <a:solidFill>
                <a:srgbClr val="FFFFFF"/>
              </a:solidFill>
              <a:cs typeface="Calibri"/>
            </a:endParaRPr>
          </a:p>
          <a:p>
            <a:r>
              <a:rPr lang="cs-CZ" sz="1200" i="1" dirty="0">
                <a:ea typeface="+mn-lt"/>
                <a:cs typeface="+mn-lt"/>
              </a:rPr>
              <a:t>FRAGILE STATES INDEX</a:t>
            </a:r>
            <a:r>
              <a:rPr lang="cs-CZ" sz="1200" dirty="0">
                <a:ea typeface="+mn-lt"/>
                <a:cs typeface="+mn-lt"/>
              </a:rPr>
              <a:t> [online]. Washington, DC: </a:t>
            </a:r>
            <a:r>
              <a:rPr lang="cs-CZ" sz="1200" dirty="0" err="1">
                <a:ea typeface="+mn-lt"/>
                <a:cs typeface="+mn-lt"/>
              </a:rPr>
              <a:t>The</a:t>
            </a:r>
            <a:r>
              <a:rPr lang="cs-CZ" sz="1200" dirty="0">
                <a:ea typeface="+mn-lt"/>
                <a:cs typeface="+mn-lt"/>
              </a:rPr>
              <a:t> </a:t>
            </a:r>
            <a:r>
              <a:rPr lang="cs-CZ" sz="1200" dirty="0" err="1">
                <a:ea typeface="+mn-lt"/>
                <a:cs typeface="+mn-lt"/>
              </a:rPr>
              <a:t>Fund</a:t>
            </a:r>
            <a:r>
              <a:rPr lang="cs-CZ" sz="1200" dirty="0">
                <a:ea typeface="+mn-lt"/>
                <a:cs typeface="+mn-lt"/>
              </a:rPr>
              <a:t> </a:t>
            </a:r>
            <a:r>
              <a:rPr lang="cs-CZ" sz="1200" dirty="0" err="1">
                <a:ea typeface="+mn-lt"/>
                <a:cs typeface="+mn-lt"/>
              </a:rPr>
              <a:t>for</a:t>
            </a:r>
            <a:r>
              <a:rPr lang="cs-CZ" sz="1200" dirty="0">
                <a:ea typeface="+mn-lt"/>
                <a:cs typeface="+mn-lt"/>
              </a:rPr>
              <a:t> </a:t>
            </a:r>
            <a:r>
              <a:rPr lang="cs-CZ" sz="1200" dirty="0" err="1">
                <a:ea typeface="+mn-lt"/>
                <a:cs typeface="+mn-lt"/>
              </a:rPr>
              <a:t>Peace</a:t>
            </a:r>
            <a:r>
              <a:rPr lang="cs-CZ" sz="1200" dirty="0">
                <a:ea typeface="+mn-lt"/>
                <a:cs typeface="+mn-lt"/>
              </a:rPr>
              <a:t>, 2018 [cit. 2022-04-24]. Dostupné z: https://fragilestatesindex.org/excel/</a:t>
            </a:r>
          </a:p>
          <a:p>
            <a:r>
              <a:rPr lang="cs-CZ" sz="1200" dirty="0">
                <a:ea typeface="+mn-lt"/>
                <a:cs typeface="+mn-lt"/>
              </a:rPr>
              <a:t>GREGOROVÁ, Markéta. </a:t>
            </a:r>
            <a:r>
              <a:rPr lang="cs-CZ" sz="1200" i="1" dirty="0">
                <a:ea typeface="+mn-lt"/>
                <a:cs typeface="+mn-lt"/>
              </a:rPr>
              <a:t>Bezpečnostní situace v Somálsku</a:t>
            </a:r>
            <a:r>
              <a:rPr lang="cs-CZ" sz="1200" dirty="0">
                <a:ea typeface="+mn-lt"/>
                <a:cs typeface="+mn-lt"/>
              </a:rPr>
              <a:t> [online]. Asociace pro mezinárodní otázky (AMO), 2017, 1-17 [cit. 2022-04-24]. Dostupné z: https://www.studentsummit.cz/wp-content/uploads/2019/02/UNSC-Somalsko.pdf</a:t>
            </a:r>
            <a:endParaRPr lang="cs-CZ" sz="1200" dirty="0">
              <a:solidFill>
                <a:srgbClr val="FFFFFF"/>
              </a:solidFill>
              <a:cs typeface="Calibri"/>
            </a:endParaRPr>
          </a:p>
          <a:p>
            <a:endParaRPr lang="cs-CZ" sz="1200" dirty="0">
              <a:solidFill>
                <a:srgbClr val="FFFFFF"/>
              </a:solidFill>
              <a:cs typeface="Calibri"/>
            </a:endParaRPr>
          </a:p>
          <a:p>
            <a:endParaRPr lang="cs-CZ" sz="12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442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0FDBD0-0BBF-6FDC-44C2-D53F934C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0" y="33286"/>
            <a:ext cx="1052070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Zdroje obrázků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336D7E-DFE4-6BE2-35F6-633ACE9B4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72" y="1358924"/>
            <a:ext cx="12187081" cy="48671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100" dirty="0">
                <a:ea typeface="+mn-lt"/>
                <a:cs typeface="+mn-lt"/>
              </a:rPr>
              <a:t>https://www.google.com/url?sa=i&amp;url=https%3A%2F%2Fwww.lidovky.cz%2Fsvet%2Fcerny-jestrab-sestrelen-od-bitvy-v-somalsku-uplynulo-20-let.A131001_113948_ln_zahranici_msl&amp;psig=AOvVaw1yBomTKPiWN2PifF8gwiOT&amp;ust=1650663384651000&amp;source=images&amp;cd=vfe&amp;ved=0CAwQjRxqFwoTCLDMsL6OpvcCFQAAAAAdAAAAABAD</a:t>
            </a:r>
          </a:p>
          <a:p>
            <a:r>
              <a:rPr lang="cs-CZ" sz="1100" dirty="0">
                <a:ea typeface="+mn-lt"/>
                <a:cs typeface="+mn-lt"/>
              </a:rPr>
              <a:t>https://www.google.com/url?sa=i&amp;url=https%3A%2F%2Fwww.stoplusjednicka.cz%2Fboure-v-africkem-rohu-intervence-osn-usa-v-somalsku-2&amp;psig=AOvVaw2IYBlE8Yu9D6jzg9HSr6Me&amp;ust=1650663229798000&amp;source=images&amp;cd=vfe&amp;ved=0CAwQjRxqFwoTCOjEh92OpvcCFQAAAAAdAAAAABAD</a:t>
            </a:r>
          </a:p>
          <a:p>
            <a:r>
              <a:rPr lang="cs-CZ" sz="1100" dirty="0">
                <a:ea typeface="+mn-lt"/>
                <a:cs typeface="+mn-lt"/>
              </a:rPr>
              <a:t>https://www.google.com/url?sa=i&amp;url=https%3A%2F%2Fplus.rozhlas.cz%2Feu-podporuje-mirovy-proces-v-somalsku-6621111&amp;psig=AOvVaw0OiRT82uqZCZXkeAATG7SX&amp;ust=1650663180836000&amp;source=images&amp;cd=vfe&amp;ved=0CAwQjRxqFwoTCKD65eSOpvcCFQAAAAAdAAAAABAD</a:t>
            </a:r>
          </a:p>
          <a:p>
            <a:r>
              <a:rPr lang="cs-CZ" sz="1100" dirty="0">
                <a:ea typeface="+mn-lt"/>
                <a:cs typeface="+mn-lt"/>
              </a:rPr>
              <a:t>https://www.google.com/url?sa=i&amp;url=https%3A%2F%2Fwww.stoplusjednicka.cz%2Fboure-v-africkem-rohu-jak-vypadala-intervence-modrych-prileb-v-somalsku-1&amp;psig=AOvVaw1igEtTpvKBuugoboOuvIdl&amp;ust=1650663493149000&amp;source=images&amp;cd=vfe&amp;ved=0CAwQjRxqFwoTCLDwmuuOpvcCFQAAAAAdAAAAABAD</a:t>
            </a:r>
            <a:endParaRPr lang="en-US" sz="1100">
              <a:ea typeface="+mn-lt"/>
              <a:cs typeface="+mn-lt"/>
            </a:endParaRPr>
          </a:p>
          <a:p>
            <a:r>
              <a:rPr lang="cs-CZ" sz="1100" dirty="0">
                <a:ea typeface="+mn-lt"/>
                <a:cs typeface="+mn-lt"/>
              </a:rPr>
              <a:t>https://www.google.com/url?sa=i&amp;url=https%3A%2F%2Fepochaplus.cz%2Fna-morich-prituhuje-kazdy-chce-byt-piratem%2F&amp;psig=AOvVaw3sD6OE8V3_BWwK5_cOxvok&amp;ust=1650663544321000&amp;source=images&amp;cd=vfe&amp;ved=0CAwQjRxqFwoTCNj7uYOPpvcCFQAAAAAdAAAAABAD</a:t>
            </a:r>
          </a:p>
          <a:p>
            <a:r>
              <a:rPr lang="cs-CZ" sz="1100" dirty="0">
                <a:ea typeface="+mn-lt"/>
                <a:cs typeface="+mn-lt"/>
              </a:rPr>
              <a:t>https://www.google.com/url?sa=i&amp;url=https%3A%2F%2Fwww.tyden.cz%2Frubriky%2Fzahranici%2Fafrika%2Fosn-vyhlasila-v-somalsku-hladomor_207466.html&amp;psig=AOvVaw3RdDIH1KnUBdQAXIMDPPpy&amp;ust=1650663522904000&amp;source=images&amp;cd=vfe&amp;ved=0CAwQjRxqFwoTCIC4iPmOpvcCFQAAAAAdAAAAABAD</a:t>
            </a:r>
          </a:p>
          <a:p>
            <a:r>
              <a:rPr lang="cs-CZ" sz="1100" dirty="0">
                <a:ea typeface="+mn-lt"/>
                <a:cs typeface="+mn-lt"/>
              </a:rPr>
              <a:t>https://www.google.cz/imgres?imgurl=https%3A%2F%2Ftesfanews.net%2Fwp-content%2Fuploads%2F2014%2F05%2FOgaden-region.jpg&amp;imgrefurl=https%3A%2F%2Fwww.tesfanews.net%2Fwhy-do-the-somali-people-of-ogaden-demands-independence-from-ethiopia%2F&amp;tbnid=JPi2HRGNdmL0CM&amp;vet=12ahUKEwj2iLXYra33AhUSyqQKHQepADwQMygCegUIARC_AQ..i&amp;docid=MTXl8nUTyzFr5M&amp;w=300&amp;h=200&amp;q=ogaden%20somalia&amp;hl=cs&amp;authuser=0&amp;ved=2ahUKEwj2iLXYra33AhUSyqQKHQepADwQMygCegUIARC_AQ</a:t>
            </a:r>
          </a:p>
          <a:p>
            <a:r>
              <a:rPr lang="cs-CZ" sz="1100" dirty="0">
                <a:ea typeface="+mn-lt"/>
                <a:cs typeface="+mn-lt"/>
              </a:rPr>
              <a:t>https://www.google.cz/url?sa=i&amp;url=https%3A%2F%2Fcs.wikipedia.org%2Fwiki%2FOgaden&amp;psig=AOvVaw3RibiUBIrr-fGxR3RPKyXa&amp;ust=1650912134511000&amp;source=images&amp;cd=vfe&amp;ved=0CAwQjRxqFwoTCMjYlKuwrfcCFQAAAAAdAAAAABAD</a:t>
            </a:r>
            <a:endParaRPr lang="cs-CZ" sz="1100" dirty="0">
              <a:solidFill>
                <a:srgbClr val="FFFFFF"/>
              </a:solidFill>
              <a:cs typeface="Calibri"/>
            </a:endParaRPr>
          </a:p>
          <a:p>
            <a:r>
              <a:rPr lang="cs-CZ" sz="1100" dirty="0">
                <a:ea typeface="+mn-lt"/>
                <a:cs typeface="+mn-lt"/>
              </a:rPr>
              <a:t>https://commons.wikimedia.org/wiki/File:Somalia_map_states_regions_districts.png</a:t>
            </a:r>
          </a:p>
          <a:p>
            <a:r>
              <a:rPr lang="cs-CZ" sz="1100" dirty="0">
                <a:ea typeface="+mn-lt"/>
                <a:cs typeface="+mn-lt"/>
              </a:rPr>
              <a:t>https://www.google.cz/imgres?imgurl=https%3A%2F%2Fg.denik.cz%2F1%2F3e%2Fvojaci-hnuti-sabab_denik-630-16x9.jpg&amp;imgrefurl=https%3A%2F%2Fwww.denik.cz%2Fze_sveta%2Fna-zakladnu-v-somalsku-zautocila-teroristicka-skupina-sabab-nejmene-17-mrtvych-20170929.html&amp;tbnid=yishvPzBcXxnKM&amp;vet=12ahUKEwj1zbnUsK33AhXBxqQKHStXCEgQMygPegUIARCxAQ..i&amp;docid=pamPJQxH6J3PVM&amp;w=630&amp;h=354&amp;q=ob%C4%8Dansk%C3%A1%20v%C3%A1lka%20v%20som%C3%A1lsku&amp;hl=cs&amp;authuser=0&amp;ved=2ahUKEwj1zbnUsK33AhXBxqQKHStXCEgQMygPegUIARCxAQ</a:t>
            </a:r>
            <a:endParaRPr lang="cs-CZ" sz="1100" dirty="0">
              <a:solidFill>
                <a:srgbClr val="FFFFFF"/>
              </a:solidFill>
              <a:cs typeface="Calibri"/>
            </a:endParaRPr>
          </a:p>
          <a:p>
            <a:endParaRPr lang="cs-CZ" sz="1100" dirty="0">
              <a:solidFill>
                <a:srgbClr val="FFFFFF"/>
              </a:solidFill>
              <a:cs typeface="Calibri"/>
            </a:endParaRPr>
          </a:p>
          <a:p>
            <a:endParaRPr lang="cs-CZ" sz="1100" dirty="0">
              <a:solidFill>
                <a:srgbClr val="FFFFFF"/>
              </a:solidFill>
              <a:cs typeface="Calibri"/>
            </a:endParaRPr>
          </a:p>
          <a:p>
            <a:endParaRPr lang="cs-CZ" sz="1100" dirty="0">
              <a:solidFill>
                <a:srgbClr val="FFFFFF"/>
              </a:solidFill>
              <a:cs typeface="Calibri"/>
            </a:endParaRPr>
          </a:p>
          <a:p>
            <a:endParaRPr lang="cs-CZ" sz="11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51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mapa&#10;&#10;Popis se vygeneroval automaticky.">
            <a:extLst>
              <a:ext uri="{FF2B5EF4-FFF2-40B4-BE49-F238E27FC236}">
                <a16:creationId xmlns:a16="http://schemas.microsoft.com/office/drawing/2014/main" id="{D5AC65DB-5AC3-F152-FAF5-1C3881DC9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" b="8039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48F201-F1B6-A1FD-60C3-2D50D6DE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9" y="-52746"/>
            <a:ext cx="5251316" cy="162763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Somálsko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5F210-2D80-7D37-AF9F-52765625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9" y="1629850"/>
            <a:ext cx="5996136" cy="50633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 dirty="0">
                <a:solidFill>
                  <a:srgbClr val="FFFFFF"/>
                </a:solidFill>
                <a:cs typeface="Calibri"/>
              </a:rPr>
              <a:t>Východoafrická země na Somálském poloostrově (Africký roh)</a:t>
            </a:r>
          </a:p>
          <a:p>
            <a:r>
              <a:rPr lang="cs-CZ" sz="2400" dirty="0">
                <a:solidFill>
                  <a:srgbClr val="FFFFFF"/>
                </a:solidFill>
                <a:cs typeface="Calibri"/>
              </a:rPr>
              <a:t>Strategická poloha u Adenského zálivu ze severu (vstupní brána do Rudého moře) a Indickým oceánem na východě</a:t>
            </a:r>
          </a:p>
          <a:p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Rozloha země činí 637 657 km2 </a:t>
            </a:r>
          </a:p>
          <a:p>
            <a:r>
              <a:rPr lang="cs-CZ" sz="2400" dirty="0">
                <a:solidFill>
                  <a:srgbClr val="FFFFFF"/>
                </a:solidFill>
                <a:cs typeface="Calibri"/>
              </a:rPr>
              <a:t>Hl. m. Mogadišo</a:t>
            </a:r>
          </a:p>
          <a:p>
            <a:r>
              <a:rPr lang="cs-CZ" sz="2400" dirty="0">
                <a:solidFill>
                  <a:srgbClr val="FFFFFF"/>
                </a:solidFill>
                <a:cs typeface="Calibri"/>
              </a:rPr>
              <a:t>16,8 mil. obyvatel</a:t>
            </a:r>
          </a:p>
          <a:p>
            <a:r>
              <a:rPr lang="cs-CZ" sz="2400" dirty="0">
                <a:solidFill>
                  <a:srgbClr val="FFFFFF"/>
                </a:solidFill>
                <a:cs typeface="Calibri"/>
              </a:rPr>
              <a:t>Úřední jazyk somálština</a:t>
            </a:r>
          </a:p>
          <a:p>
            <a:r>
              <a:rPr lang="cs-CZ" sz="2400" dirty="0">
                <a:solidFill>
                  <a:srgbClr val="FFFFFF"/>
                </a:solidFill>
                <a:cs typeface="Calibri"/>
              </a:rPr>
              <a:t>Náboženství </a:t>
            </a:r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sunnitský islám</a:t>
            </a:r>
            <a:endParaRPr lang="cs-CZ" sz="2400" dirty="0">
              <a:solidFill>
                <a:srgbClr val="FFFFFF"/>
              </a:solidFill>
              <a:cs typeface="Calibri"/>
            </a:endParaRPr>
          </a:p>
          <a:p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Administrativně se člení na 18 oblastí</a:t>
            </a:r>
            <a:endParaRPr lang="cs-CZ" sz="2400" dirty="0">
              <a:solidFill>
                <a:srgbClr val="FFFFFF"/>
              </a:solidFill>
              <a:cs typeface="Calibri"/>
            </a:endParaRPr>
          </a:p>
          <a:p>
            <a:endParaRPr lang="cs-CZ" sz="24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4" name="Obrázek 4" descr="Obsah obrázku objekt v exteriéru&#10;&#10;Popis se vygeneroval automaticky.">
            <a:extLst>
              <a:ext uri="{FF2B5EF4-FFF2-40B4-BE49-F238E27FC236}">
                <a16:creationId xmlns:a16="http://schemas.microsoft.com/office/drawing/2014/main" id="{8B054916-C3C4-61EC-DDC1-151060174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67" r="25426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960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vojenská uniforma, muž, čepice&#10;&#10;Popis se vygeneroval automaticky.">
            <a:extLst>
              <a:ext uri="{FF2B5EF4-FFF2-40B4-BE49-F238E27FC236}">
                <a16:creationId xmlns:a16="http://schemas.microsoft.com/office/drawing/2014/main" id="{D75D291B-4CAA-7D96-B218-B68101552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54" r="17701" b="-2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2F5E01-64FE-F14E-5DDE-36B89DAA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24" y="-4916"/>
            <a:ext cx="6831188" cy="1322887"/>
          </a:xfrm>
        </p:spPr>
        <p:txBody>
          <a:bodyPr>
            <a:normAutofit/>
          </a:bodyPr>
          <a:lstStyle/>
          <a:p>
            <a:r>
              <a:rPr lang="cs-CZ" dirty="0">
                <a:ea typeface="+mj-lt"/>
                <a:cs typeface="+mj-lt"/>
              </a:rPr>
              <a:t>Historický exkurz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34E81-D5F2-FCE6-FD23-EF787086A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24" y="1137135"/>
            <a:ext cx="7388827" cy="49655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 dirty="0">
                <a:ea typeface="+mn-lt"/>
                <a:cs typeface="+mn-lt"/>
              </a:rPr>
              <a:t>Žádná zkušenost se státností - společnost organizována prostřednictvím klanů</a:t>
            </a:r>
          </a:p>
          <a:p>
            <a:r>
              <a:rPr lang="cs-CZ" sz="2400" dirty="0">
                <a:ea typeface="+mn-lt"/>
                <a:cs typeface="+mn-lt"/>
              </a:rPr>
              <a:t>V koloniálním období rozděleno mezi Spojené království, Francii, Itálii a Etiopii</a:t>
            </a:r>
          </a:p>
          <a:p>
            <a:r>
              <a:rPr lang="cs-CZ" sz="2400" dirty="0">
                <a:ea typeface="+mn-lt"/>
                <a:cs typeface="+mn-lt"/>
              </a:rPr>
              <a:t>Nezávislost v roce 1960 (tzv. Rok Afriky)</a:t>
            </a:r>
          </a:p>
          <a:p>
            <a:r>
              <a:rPr lang="cs-CZ" sz="2400" dirty="0">
                <a:ea typeface="+mn-lt"/>
                <a:cs typeface="+mn-lt"/>
              </a:rPr>
              <a:t>1969 vojenský puč diktátora Mohameda </a:t>
            </a:r>
            <a:r>
              <a:rPr lang="cs-CZ" sz="2400" dirty="0" err="1">
                <a:ea typeface="+mn-lt"/>
                <a:cs typeface="+mn-lt"/>
              </a:rPr>
              <a:t>Siada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Barreho</a:t>
            </a:r>
            <a:r>
              <a:rPr lang="cs-CZ" sz="2400" dirty="0">
                <a:ea typeface="+mn-lt"/>
                <a:cs typeface="+mn-lt"/>
              </a:rPr>
              <a:t>, kterého financoval Sovětský svaz</a:t>
            </a:r>
          </a:p>
          <a:p>
            <a:r>
              <a:rPr lang="cs-CZ" sz="2400" dirty="0">
                <a:ea typeface="+mn-lt"/>
                <a:cs typeface="+mn-lt"/>
              </a:rPr>
              <a:t>Po snaze anektovat část etiopského území, které historicky patřilo Somálsku, ztratil přízeň Moskvy</a:t>
            </a:r>
          </a:p>
          <a:p>
            <a:r>
              <a:rPr lang="cs-CZ" sz="2400" dirty="0">
                <a:ea typeface="+mn-lt"/>
                <a:cs typeface="+mn-lt"/>
              </a:rPr>
              <a:t>Příležitost (v době studené války) využily Spojené státy a poslaly Somálcům stamiliony dolarů</a:t>
            </a:r>
          </a:p>
          <a:p>
            <a:r>
              <a:rPr lang="cs-CZ" sz="2400" dirty="0">
                <a:ea typeface="+mn-lt"/>
                <a:cs typeface="+mn-lt"/>
              </a:rPr>
              <a:t>Prezident </a:t>
            </a:r>
            <a:r>
              <a:rPr lang="cs-CZ" sz="2400" dirty="0" err="1">
                <a:ea typeface="+mn-lt"/>
                <a:cs typeface="+mn-lt"/>
              </a:rPr>
              <a:t>Barre</a:t>
            </a:r>
            <a:r>
              <a:rPr lang="cs-CZ" sz="2400" dirty="0">
                <a:ea typeface="+mn-lt"/>
                <a:cs typeface="+mn-lt"/>
              </a:rPr>
              <a:t> však čelil kritice kvůli porušování lidských práv a nakonec neustál </a:t>
            </a:r>
            <a:r>
              <a:rPr lang="cs-CZ" sz="2400" dirty="0" err="1">
                <a:ea typeface="+mn-lt"/>
                <a:cs typeface="+mn-lt"/>
              </a:rPr>
              <a:t>meziklanové</a:t>
            </a:r>
            <a:r>
              <a:rPr lang="cs-CZ" sz="2400" dirty="0">
                <a:ea typeface="+mn-lt"/>
                <a:cs typeface="+mn-lt"/>
              </a:rPr>
              <a:t> rozepře a roku 1991 jeho režim padl</a:t>
            </a:r>
          </a:p>
        </p:txBody>
      </p:sp>
    </p:spTree>
    <p:extLst>
      <p:ext uri="{BB962C8B-B14F-4D97-AF65-F5344CB8AC3E}">
        <p14:creationId xmlns:p14="http://schemas.microsoft.com/office/powerpoint/2010/main" val="135083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země, exteriér&#10;&#10;Popis se vygeneroval automaticky.">
            <a:extLst>
              <a:ext uri="{FF2B5EF4-FFF2-40B4-BE49-F238E27FC236}">
                <a16:creationId xmlns:a16="http://schemas.microsoft.com/office/drawing/2014/main" id="{9EAAEE4A-C145-3705-2AD7-044B63FC6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4" r="10364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CDABE-A963-0DDA-4F85-56BB65F3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08" y="382991"/>
            <a:ext cx="7642122" cy="57196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 dirty="0">
                <a:ea typeface="+mn-lt"/>
                <a:cs typeface="+mn-lt"/>
              </a:rPr>
              <a:t>Po </a:t>
            </a:r>
            <a:r>
              <a:rPr lang="cs-CZ" sz="2400" dirty="0" err="1">
                <a:ea typeface="+mn-lt"/>
                <a:cs typeface="+mn-lt"/>
              </a:rPr>
              <a:t>Barreho</a:t>
            </a:r>
            <a:r>
              <a:rPr lang="cs-CZ" sz="2400" dirty="0">
                <a:ea typeface="+mn-lt"/>
                <a:cs typeface="+mn-lt"/>
              </a:rPr>
              <a:t> útěku začalo soupeření o moc a vypukla občanská válka, která přinesla hladomor a nemoci</a:t>
            </a:r>
          </a:p>
          <a:p>
            <a:r>
              <a:rPr lang="cs-CZ" sz="2400" dirty="0">
                <a:ea typeface="+mn-lt"/>
                <a:cs typeface="+mn-lt"/>
              </a:rPr>
              <a:t>Somálsko se ocitlo v naprostém chaosu a anarchii</a:t>
            </a:r>
          </a:p>
          <a:p>
            <a:r>
              <a:rPr lang="cs-CZ" sz="2400" dirty="0">
                <a:ea typeface="+mn-lt"/>
                <a:cs typeface="+mn-lt"/>
              </a:rPr>
              <a:t>Následovala operace "</a:t>
            </a:r>
            <a:r>
              <a:rPr lang="cs-CZ" sz="2400" dirty="0" err="1">
                <a:ea typeface="+mn-lt"/>
                <a:cs typeface="+mn-lt"/>
              </a:rPr>
              <a:t>Restore</a:t>
            </a:r>
            <a:r>
              <a:rPr lang="cs-CZ" sz="2400" dirty="0">
                <a:ea typeface="+mn-lt"/>
                <a:cs typeface="+mn-lt"/>
              </a:rPr>
              <a:t> Hope"(Obnovení Naděje) posvěcená OSN a vedená Spojenými státy, jejímž cílem bylo poskytnutí mezinárodní a humanitární pomoci, jednotky se však zapletly se do tahanic s místními ozbrojenými klanovými vůdci a milicemi </a:t>
            </a:r>
          </a:p>
          <a:p>
            <a:r>
              <a:rPr lang="cs-CZ" sz="2400" dirty="0">
                <a:ea typeface="+mn-lt"/>
                <a:cs typeface="+mn-lt"/>
              </a:rPr>
              <a:t>Další operací byla </a:t>
            </a:r>
            <a:r>
              <a:rPr lang="cs-CZ" sz="2400" dirty="0" err="1">
                <a:ea typeface="+mn-lt"/>
                <a:cs typeface="+mn-lt"/>
              </a:rPr>
              <a:t>Gothic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Serpent</a:t>
            </a:r>
            <a:r>
              <a:rPr lang="cs-CZ" sz="2400" dirty="0">
                <a:ea typeface="+mn-lt"/>
                <a:cs typeface="+mn-lt"/>
              </a:rPr>
              <a:t>, jejímž cílem bylo v říjnu 1993 zajmout diktátora Mohameda </a:t>
            </a:r>
            <a:r>
              <a:rPr lang="cs-CZ" sz="2400" dirty="0" err="1">
                <a:ea typeface="+mn-lt"/>
                <a:cs typeface="+mn-lt"/>
              </a:rPr>
              <a:t>Farraha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Aidida</a:t>
            </a:r>
            <a:r>
              <a:rPr lang="cs-CZ" sz="2400" dirty="0">
                <a:ea typeface="+mn-lt"/>
                <a:cs typeface="+mn-lt"/>
              </a:rPr>
              <a:t> – bitva o Mogadišo, zemřely dvě desítky amerických vojáků</a:t>
            </a:r>
          </a:p>
          <a:p>
            <a:r>
              <a:rPr lang="cs-CZ" sz="2400" dirty="0">
                <a:ea typeface="+mn-lt"/>
                <a:cs typeface="+mn-lt"/>
              </a:rPr>
              <a:t>V reakci na bitvu o Mogadišo prezident Clinton nařídil okamžité ukončení bojových operací a stažení amerických jednotek ze Somálska</a:t>
            </a:r>
          </a:p>
          <a:p>
            <a:endParaRPr lang="cs-CZ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90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osoba, lidé, skupina, několik&#10;&#10;Popis se vygeneroval automaticky.">
            <a:extLst>
              <a:ext uri="{FF2B5EF4-FFF2-40B4-BE49-F238E27FC236}">
                <a16:creationId xmlns:a16="http://schemas.microsoft.com/office/drawing/2014/main" id="{45674A1E-C3EA-0314-B424-27CB9BB84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A67496-BBD1-312B-61DF-FF64E24B0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"/>
              </a:rPr>
              <a:t>Po odchodu vojsk (USA a OSN) </a:t>
            </a:r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upadlo Somálsko do ještě vážnějších problémů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Došlo k vytvoření tzv. Přechodné národní vlády, která však ve většině svých úkolů selhala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Boje mezi milicemi a vládou vedly, spolu se suchem, k masivnímu hladomoru a nedostatku vody. V důsledku konfliktů zemřely statisíce lidí</a:t>
            </a:r>
            <a:endParaRPr lang="cs-CZ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123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lidé&#10;&#10;Popis se vygeneroval automaticky.">
            <a:extLst>
              <a:ext uri="{FF2B5EF4-FFF2-40B4-BE49-F238E27FC236}">
                <a16:creationId xmlns:a16="http://schemas.microsoft.com/office/drawing/2014/main" id="{C47A686D-B775-DD7D-1959-32305F6C7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0929" r="1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139A6E-7926-23F8-2352-9FC9ED42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Somálsko jako křehký stát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B6DB2-879A-3D13-A692-DE352547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Somálsko bývá prezentováno jako názorný příklad zhrouceného státu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Od roku 1991 nedisponuje centrální vládou, která by měla legitimitu na celém území státu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Stát tedy není schopen plnit své funkce - rozpadá se struktura, autorita (legitimní moc), právo a politický pořádek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Somálsko je též hluboce konfliktní - dochází k bojům mezi vládou a islámskými milicemi</a:t>
            </a:r>
          </a:p>
          <a:p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Somálsko tedy není schopné zajistit základní politické statky: bezpečnost, svobodu, pořádek, spravedlnost a blahobyt</a:t>
            </a:r>
            <a:endParaRPr lang="cs-CZ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898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C3EF5B-BAE9-361F-DD29-E7564B083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311388"/>
            <a:ext cx="5439970" cy="58655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200" dirty="0">
                <a:ea typeface="+mn-lt"/>
                <a:cs typeface="+mn-lt"/>
              </a:rPr>
              <a:t>Dle Indexu křehkosti státu dosahuje Somálsko v letošním roce skóre 112,3 (druhé místo hned za Jemenem)</a:t>
            </a:r>
          </a:p>
          <a:p>
            <a:r>
              <a:rPr lang="cs-CZ" sz="2200" dirty="0">
                <a:ea typeface="+mn-lt"/>
                <a:cs typeface="+mn-lt"/>
              </a:rPr>
              <a:t>Nejhorších výsledků dosahuje Somálsko v oblasti bezpečnostního aparátu, který je v této zemi zcela nefunkční</a:t>
            </a:r>
          </a:p>
          <a:p>
            <a:r>
              <a:rPr lang="cs-CZ" sz="2200" dirty="0">
                <a:ea typeface="+mn-lt"/>
                <a:cs typeface="+mn-lt"/>
              </a:rPr>
              <a:t>Na 70 % obyvatel žije pod hranicí chudoby, jen dva z pěti lidí umí číst a psát. Očekávaný věk dožití je 55 let, věkový medián okolo 17 let</a:t>
            </a:r>
          </a:p>
          <a:p>
            <a:r>
              <a:rPr lang="cs-CZ" sz="2200" dirty="0">
                <a:ea typeface="+mn-lt"/>
                <a:cs typeface="+mn-lt"/>
              </a:rPr>
              <a:t>Hluboká krize Somálska pramení převážně z kolonialismu, nepodařené zahraniční intervence, klanových válek, ozbrojeného islamismu a neschopnosti somálských vůdců vést zemi, spolu se změnou klimatu a přírodních katastrof</a:t>
            </a:r>
          </a:p>
        </p:txBody>
      </p:sp>
      <p:pic>
        <p:nvPicPr>
          <p:cNvPr id="2" name="Obrázek 3" descr="Obsah obrázku stůl&#10;&#10;Popis se vygeneroval automaticky.">
            <a:extLst>
              <a:ext uri="{FF2B5EF4-FFF2-40B4-BE49-F238E27FC236}">
                <a16:creationId xmlns:a16="http://schemas.microsoft.com/office/drawing/2014/main" id="{DA53FB12-F4C3-42B7-B922-FC7B5521E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635" y="711867"/>
            <a:ext cx="5525907" cy="48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8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5A1F7-4AB4-9B03-41F6-C5FA8D53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</p:spPr>
        <p:txBody>
          <a:bodyPr anchor="t">
            <a:normAutofit/>
          </a:bodyPr>
          <a:lstStyle/>
          <a:p>
            <a:r>
              <a:rPr lang="cs-CZ" sz="5400">
                <a:ea typeface="Calibri Light"/>
                <a:cs typeface="Calibri Light"/>
              </a:rPr>
              <a:t>Hodnoty indikátorů FSI indexu (2021)</a:t>
            </a:r>
            <a:endParaRPr lang="cs-CZ" sz="5400"/>
          </a:p>
        </p:txBody>
      </p: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D664E52D-F31A-72E9-E5FC-7318F137E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559" y="427507"/>
            <a:ext cx="7075686" cy="50235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200" dirty="0">
                <a:ea typeface="+mn-lt"/>
                <a:cs typeface="+mn-lt"/>
              </a:rPr>
              <a:t>Bezpečnostní aparát: 9,3</a:t>
            </a:r>
          </a:p>
          <a:p>
            <a:r>
              <a:rPr lang="cs-CZ" sz="2200" dirty="0">
                <a:ea typeface="+mn-lt"/>
                <a:cs typeface="+mn-lt"/>
              </a:rPr>
              <a:t>Působení elitních frakcí: 10</a:t>
            </a:r>
          </a:p>
          <a:p>
            <a:r>
              <a:rPr lang="cs-CZ" sz="2200" dirty="0">
                <a:ea typeface="+mn-lt"/>
                <a:cs typeface="+mn-lt"/>
              </a:rPr>
              <a:t>Nenávist mezi skupinami obyvatel: 8,3</a:t>
            </a:r>
          </a:p>
          <a:p>
            <a:r>
              <a:rPr lang="cs-CZ" sz="2200" dirty="0">
                <a:ea typeface="+mn-lt"/>
                <a:cs typeface="+mn-lt"/>
              </a:rPr>
              <a:t>Ekonomika: 9,2</a:t>
            </a:r>
          </a:p>
          <a:p>
            <a:r>
              <a:rPr lang="cs-CZ" sz="2200" dirty="0">
                <a:ea typeface="+mn-lt"/>
                <a:cs typeface="+mn-lt"/>
              </a:rPr>
              <a:t>Ekonomická nerovnost: 9,5</a:t>
            </a:r>
          </a:p>
          <a:p>
            <a:r>
              <a:rPr lang="cs-CZ" sz="2200" dirty="0">
                <a:ea typeface="+mn-lt"/>
                <a:cs typeface="+mn-lt"/>
              </a:rPr>
              <a:t>Lidé trvale útěku a odliv mozků: 8,8</a:t>
            </a:r>
          </a:p>
          <a:p>
            <a:r>
              <a:rPr lang="cs-CZ" sz="2200" dirty="0">
                <a:ea typeface="+mn-lt"/>
                <a:cs typeface="+mn-lt"/>
              </a:rPr>
              <a:t>Legitimita státu: 9,2</a:t>
            </a:r>
          </a:p>
          <a:p>
            <a:r>
              <a:rPr lang="cs-CZ" sz="2200" dirty="0">
                <a:ea typeface="+mn-lt"/>
                <a:cs typeface="+mn-lt"/>
              </a:rPr>
              <a:t>Veřejné služby: 9,8</a:t>
            </a:r>
          </a:p>
          <a:p>
            <a:r>
              <a:rPr lang="cs-CZ" sz="2200" dirty="0">
                <a:ea typeface="+mn-lt"/>
                <a:cs typeface="+mn-lt"/>
              </a:rPr>
              <a:t>Lidská práva: 8,7</a:t>
            </a:r>
          </a:p>
          <a:p>
            <a:r>
              <a:rPr lang="cs-CZ" sz="2200" dirty="0">
                <a:ea typeface="+mn-lt"/>
                <a:cs typeface="+mn-lt"/>
              </a:rPr>
              <a:t>Demografické tlaky: 10</a:t>
            </a:r>
          </a:p>
          <a:p>
            <a:r>
              <a:rPr lang="cs-CZ" sz="2200" dirty="0">
                <a:ea typeface="+mn-lt"/>
                <a:cs typeface="+mn-lt"/>
              </a:rPr>
              <a:t>Uprchlíci a vnitřně vysídlené osoby: 9,2</a:t>
            </a:r>
          </a:p>
          <a:p>
            <a:r>
              <a:rPr lang="cs-CZ" sz="2200" dirty="0">
                <a:ea typeface="+mn-lt"/>
                <a:cs typeface="+mn-lt"/>
              </a:rPr>
              <a:t>Intervence externích aktérů: 8,9</a:t>
            </a:r>
            <a:endParaRPr lang="cs-CZ" sz="2200" dirty="0">
              <a:ea typeface="Calibri" panose="020F0502020204030204"/>
              <a:cs typeface="Calibri" panose="020F0502020204030204"/>
            </a:endParaRPr>
          </a:p>
          <a:p>
            <a:r>
              <a:rPr lang="cs-CZ" sz="2200" dirty="0">
                <a:ea typeface="Calibri" panose="020F0502020204030204"/>
                <a:cs typeface="Calibri" panose="020F0502020204030204"/>
              </a:rPr>
              <a:t>Celkové skóre: 110,9</a:t>
            </a:r>
          </a:p>
          <a:p>
            <a:endParaRPr lang="cs-CZ" sz="2200" dirty="0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5197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Možnosti řešení problémů křehkých států </vt:lpstr>
      <vt:lpstr>Nejčastější výklady pojmu křehký stát:</vt:lpstr>
      <vt:lpstr>Somálsko</vt:lpstr>
      <vt:lpstr>Historický exkurz</vt:lpstr>
      <vt:lpstr>Prezentace aplikace PowerPoint</vt:lpstr>
      <vt:lpstr>Prezentace aplikace PowerPoint</vt:lpstr>
      <vt:lpstr>Somálsko jako křehký stát</vt:lpstr>
      <vt:lpstr>Prezentace aplikace PowerPoint</vt:lpstr>
      <vt:lpstr>Hodnoty indikátorů FSI indexu (2021)</vt:lpstr>
      <vt:lpstr>Rozpolcené Somálsko</vt:lpstr>
      <vt:lpstr>Prezentace aplikace PowerPoint</vt:lpstr>
      <vt:lpstr>Střet federální vlády s islamisty</vt:lpstr>
      <vt:lpstr>Prezentace aplikace PowerPoint</vt:lpstr>
      <vt:lpstr>Následky selhání Somálska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Pomoc mezinárodních aktérů Somálsku</vt:lpstr>
      <vt:lpstr>Prezentace aplikace PowerPoint</vt:lpstr>
      <vt:lpstr>Prezentace aplikace PowerPoint</vt:lpstr>
      <vt:lpstr>Shrnutí aktivit vybraných mezinárodních aktérů v Somálsku </vt:lpstr>
      <vt:lpstr>Zdroje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1214</cp:revision>
  <dcterms:created xsi:type="dcterms:W3CDTF">2022-04-20T21:10:53Z</dcterms:created>
  <dcterms:modified xsi:type="dcterms:W3CDTF">2022-04-24T22:52:08Z</dcterms:modified>
</cp:coreProperties>
</file>