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85" r:id="rId2"/>
    <p:sldId id="466" r:id="rId3"/>
    <p:sldId id="467" r:id="rId4"/>
    <p:sldId id="307" r:id="rId5"/>
    <p:sldId id="479" r:id="rId6"/>
    <p:sldId id="348" r:id="rId7"/>
    <p:sldId id="397" r:id="rId8"/>
    <p:sldId id="382" r:id="rId9"/>
    <p:sldId id="482" r:id="rId10"/>
    <p:sldId id="483" r:id="rId11"/>
    <p:sldId id="484" r:id="rId12"/>
    <p:sldId id="472" r:id="rId13"/>
    <p:sldId id="313" r:id="rId14"/>
    <p:sldId id="381" r:id="rId15"/>
    <p:sldId id="473" r:id="rId16"/>
    <p:sldId id="383" r:id="rId17"/>
    <p:sldId id="395" r:id="rId18"/>
    <p:sldId id="390" r:id="rId19"/>
    <p:sldId id="338" r:id="rId20"/>
    <p:sldId id="352" r:id="rId21"/>
    <p:sldId id="391" r:id="rId22"/>
    <p:sldId id="349" r:id="rId23"/>
    <p:sldId id="350" r:id="rId24"/>
    <p:sldId id="333" r:id="rId25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8" d="100"/>
          <a:sy n="108" d="100"/>
        </p:scale>
        <p:origin x="130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af%20v%20aplikaci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16.jpe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86151838465376E-2"/>
          <c:y val="1.4671284626177743E-2"/>
          <c:w val="0.86750001265664545"/>
          <c:h val="0.91308046622814221"/>
        </c:manualLayout>
      </c:layout>
      <c:lineChart>
        <c:grouping val="standard"/>
        <c:varyColors val="0"/>
        <c:ser>
          <c:idx val="0"/>
          <c:order val="0"/>
          <c:tx>
            <c:strRef>
              <c:f>'[Graf v aplikaci Microsoft PowerPoint]List1'!$C$2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PowerPoint]List1'!$D$2:$AC$2</c:f>
              <c:numCache>
                <c:formatCode>General</c:formatCode>
                <c:ptCount val="26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C7-4642-B781-632EE49CFC91}"/>
            </c:ext>
          </c:extLst>
        </c:ser>
        <c:ser>
          <c:idx val="1"/>
          <c:order val="1"/>
          <c:tx>
            <c:strRef>
              <c:f>'[Graf v aplikaci Microsoft PowerPoint]List1'!$C$3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PowerPoint]List1'!$D$3:$AC$3</c:f>
              <c:numCache>
                <c:formatCode>General</c:formatCode>
                <c:ptCount val="26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C7-4642-B781-632EE49CFC91}"/>
            </c:ext>
          </c:extLst>
        </c:ser>
        <c:ser>
          <c:idx val="2"/>
          <c:order val="2"/>
          <c:tx>
            <c:strRef>
              <c:f>'[Graf v aplikaci Microsoft PowerPoint]List1'!$C$4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PowerPoint]List1'!$D$4:$AC$4</c:f>
              <c:numCache>
                <c:formatCode>General</c:formatCode>
                <c:ptCount val="26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C7-4642-B781-632EE49CFC91}"/>
            </c:ext>
          </c:extLst>
        </c:ser>
        <c:ser>
          <c:idx val="3"/>
          <c:order val="3"/>
          <c:tx>
            <c:strRef>
              <c:f>'[Graf v aplikaci Microsoft PowerPoint]List1'!$C$5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PowerPoint]List1'!$D$5:$AC$5</c:f>
              <c:numCache>
                <c:formatCode>General</c:formatCode>
                <c:ptCount val="26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C7-4642-B781-632EE49CFC91}"/>
            </c:ext>
          </c:extLst>
        </c:ser>
        <c:ser>
          <c:idx val="4"/>
          <c:order val="4"/>
          <c:tx>
            <c:strRef>
              <c:f>'[Graf v aplikaci Microsoft PowerPoint]List1'!$C$6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PowerPoint]List1'!$D$6:$AC$6</c:f>
              <c:numCache>
                <c:formatCode>General</c:formatCode>
                <c:ptCount val="26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6.2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AC7-4642-B781-632EE49CFC91}"/>
            </c:ext>
          </c:extLst>
        </c:ser>
        <c:ser>
          <c:idx val="5"/>
          <c:order val="5"/>
          <c:tx>
            <c:strRef>
              <c:f>'[Graf v aplikaci Microsoft PowerPoint]List1'!$C$7</c:f>
              <c:strCache>
                <c:ptCount val="1"/>
                <c:pt idx="0">
                  <c:v>Hungary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PowerPoint]List1'!$D$7:$AC$7</c:f>
              <c:numCache>
                <c:formatCode>General</c:formatCode>
                <c:ptCount val="26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AC7-4642-B781-632EE49CFC91}"/>
            </c:ext>
          </c:extLst>
        </c:ser>
        <c:ser>
          <c:idx val="6"/>
          <c:order val="6"/>
          <c:tx>
            <c:strRef>
              <c:f>'[Graf v aplikaci Microsoft PowerPoint]List1'!$C$8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PowerPoint]List1'!$D$8:$AC$8</c:f>
              <c:numCache>
                <c:formatCode>General</c:formatCode>
                <c:ptCount val="26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AC7-4642-B781-632EE49CFC91}"/>
            </c:ext>
          </c:extLst>
        </c:ser>
        <c:ser>
          <c:idx val="7"/>
          <c:order val="7"/>
          <c:tx>
            <c:strRef>
              <c:f>'[Graf v aplikaci Microsoft PowerPoint]List1'!$C$9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PowerPoint]List1'!$D$9:$AC$9</c:f>
              <c:numCache>
                <c:formatCode>General</c:formatCode>
                <c:ptCount val="26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AC7-4642-B781-632EE49CFC91}"/>
            </c:ext>
          </c:extLst>
        </c:ser>
        <c:ser>
          <c:idx val="8"/>
          <c:order val="8"/>
          <c:tx>
            <c:strRef>
              <c:f>'[Graf v aplikaci Microsoft PowerPoint]List1'!$C$10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PowerPoint]List1'!$D$10:$AC$10</c:f>
              <c:numCache>
                <c:formatCode>General</c:formatCode>
                <c:ptCount val="26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AC7-4642-B781-632EE49CFC91}"/>
            </c:ext>
          </c:extLst>
        </c:ser>
        <c:ser>
          <c:idx val="9"/>
          <c:order val="9"/>
          <c:tx>
            <c:strRef>
              <c:f>'[Graf v aplikaci Microsoft PowerPoint]List1'!$C$11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PowerPoint]List1'!$D$11:$AC$11</c:f>
              <c:numCache>
                <c:formatCode>General</c:formatCode>
                <c:ptCount val="26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AC7-4642-B781-632EE49CFC91}"/>
            </c:ext>
          </c:extLst>
        </c:ser>
        <c:ser>
          <c:idx val="10"/>
          <c:order val="10"/>
          <c:tx>
            <c:strRef>
              <c:f>'[Graf v aplikaci Microsoft PowerPoint]List1'!$C$12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PowerPoint]List1'!$D$12:$AC$12</c:f>
              <c:numCache>
                <c:formatCode>General</c:formatCode>
                <c:ptCount val="26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AC7-4642-B781-632EE49CFC91}"/>
            </c:ext>
          </c:extLst>
        </c:ser>
        <c:ser>
          <c:idx val="11"/>
          <c:order val="11"/>
          <c:tx>
            <c:strRef>
              <c:f>'[Graf v aplikaci Microsoft PowerPoint]List1'!$C$13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PowerPoint]List1'!$D$13:$AC$13</c:f>
              <c:numCache>
                <c:formatCode>General</c:formatCode>
                <c:ptCount val="26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AC7-4642-B781-632EE49CF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601392"/>
        <c:axId val="190601776"/>
      </c:lineChart>
      <c:catAx>
        <c:axId val="19060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0601776"/>
        <c:crosses val="autoZero"/>
        <c:auto val="1"/>
        <c:lblAlgn val="ctr"/>
        <c:lblOffset val="100"/>
        <c:noMultiLvlLbl val="0"/>
      </c:catAx>
      <c:valAx>
        <c:axId val="190601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6013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43676216"/>
        <c:axId val="243675432"/>
        <c:axId val="0"/>
      </c:bar3DChart>
      <c:catAx>
        <c:axId val="243676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243675432"/>
        <c:crosses val="autoZero"/>
        <c:auto val="1"/>
        <c:lblAlgn val="ctr"/>
        <c:lblOffset val="100"/>
        <c:noMultiLvlLbl val="0"/>
      </c:catAx>
      <c:valAx>
        <c:axId val="24367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3676216"/>
        <c:crosses val="autoZero"/>
        <c:crossBetween val="between"/>
      </c:valAx>
    </c:plotArea>
    <c:legend>
      <c:legendPos val="b"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-4797" custLinFactNeighborY="-76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971" custLinFactNeighborY="-76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75649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sng" kern="1200" noProof="0" dirty="0"/>
            <a:t>reputation</a:t>
          </a:r>
        </a:p>
      </dsp:txBody>
      <dsp:txXfrm>
        <a:off x="304468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3417558" y="951401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5133076" y="1281666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2776825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Family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dirty="0"/>
            <a:t>love</a:t>
          </a:r>
        </a:p>
      </dsp:txBody>
      <dsp:txXfrm>
        <a:off x="3065012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1675931" y="1040129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878883" y="1349918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Občanská společnost v transformaci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Občanská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KONTROLA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30240-F9FC-D8D3-9F8D-F0D36A7A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A4DD52-7689-D616-DCD8-CAC97F0E9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98" t="27693" r="20119" b="32389"/>
          <a:stretch/>
        </p:blipFill>
        <p:spPr>
          <a:xfrm>
            <a:off x="0" y="436861"/>
            <a:ext cx="9046345" cy="5775957"/>
          </a:xfrm>
        </p:spPr>
      </p:pic>
    </p:spTree>
    <p:extLst>
      <p:ext uri="{BB962C8B-B14F-4D97-AF65-F5344CB8AC3E}">
        <p14:creationId xmlns:p14="http://schemas.microsoft.com/office/powerpoint/2010/main" val="3895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CF0FE2-E32F-6F81-6526-59A22B78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7" t="18155" r="21651" b="40421"/>
          <a:stretch/>
        </p:blipFill>
        <p:spPr>
          <a:xfrm>
            <a:off x="0" y="0"/>
            <a:ext cx="4589754" cy="33583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180CBB-ECC8-2F14-D8BC-38710D0A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34" t="17120" r="21844" b="40075"/>
          <a:stretch/>
        </p:blipFill>
        <p:spPr>
          <a:xfrm>
            <a:off x="4589754" y="3366368"/>
            <a:ext cx="4483224" cy="33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6BB77-174D-49EA-8FD6-C3E1A53F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Ochrana lidských práv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0A31FCD-028C-40D1-B4C5-4D545E27D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33" t="19201" r="17726" b="48759"/>
          <a:stretch/>
        </p:blipFill>
        <p:spPr>
          <a:xfrm>
            <a:off x="0" y="1656549"/>
            <a:ext cx="9143999" cy="52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601F1-56CD-4710-ACFB-FF474304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Ochrana menšin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877566-2B0B-4B0F-ADC2-8A70E06B4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51386" r="17826" b="20636"/>
          <a:stretch/>
        </p:blipFill>
        <p:spPr>
          <a:xfrm>
            <a:off x="-43560" y="1580912"/>
            <a:ext cx="9288044" cy="4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39" y="2507456"/>
            <a:ext cx="3429000" cy="24860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9" y="2517803"/>
            <a:ext cx="3702844" cy="2465331"/>
          </a:xfrm>
        </p:spPr>
      </p:pic>
    </p:spTree>
    <p:extLst>
      <p:ext uri="{BB962C8B-B14F-4D97-AF65-F5344CB8AC3E}">
        <p14:creationId xmlns:p14="http://schemas.microsoft.com/office/powerpoint/2010/main" val="40343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1766652"/>
              </p:ext>
            </p:extLst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6367235"/>
              </p:ext>
            </p:extLst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69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91440" y="1619039"/>
            <a:ext cx="3685032" cy="523896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865DDCA-B8EB-4132-8FDA-81BC8EE10C66}"/>
              </a:ext>
            </a:extLst>
          </p:cNvPr>
          <p:cNvSpPr/>
          <p:nvPr/>
        </p:nvSpPr>
        <p:spPr>
          <a:xfrm>
            <a:off x="4828032" y="18595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/>
              <a:t>Podmínky splnění kurzu:</a:t>
            </a:r>
            <a:br>
              <a:rPr lang="cs-CZ" sz="2000" dirty="0"/>
            </a:br>
            <a:r>
              <a:rPr lang="cs-CZ" sz="2000" dirty="0"/>
              <a:t>Závěrečný test: 70 %</a:t>
            </a:r>
            <a:br>
              <a:rPr lang="cs-CZ" sz="2000" dirty="0"/>
            </a:br>
            <a:r>
              <a:rPr lang="cs-CZ" sz="2000" dirty="0"/>
              <a:t>Aktivní účast na přednáškách: 10 %</a:t>
            </a:r>
            <a:br>
              <a:rPr lang="cs-CZ" sz="2000" dirty="0"/>
            </a:br>
            <a:r>
              <a:rPr lang="cs-CZ" sz="2000" dirty="0"/>
              <a:t>Seminární práce: 20 % (není povinná)</a:t>
            </a:r>
          </a:p>
          <a:p>
            <a:r>
              <a:rPr lang="cs-CZ" sz="2000" dirty="0"/>
              <a:t>2-3 tisíce slov </a:t>
            </a:r>
          </a:p>
        </p:txBody>
      </p:sp>
    </p:spTree>
    <p:extLst>
      <p:ext uri="{BB962C8B-B14F-4D97-AF65-F5344CB8AC3E}">
        <p14:creationId xmlns:p14="http://schemas.microsoft.com/office/powerpoint/2010/main" val="2412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50664"/>
              </p:ext>
            </p:extLst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Obrázky politické\Civil society - Spheres 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9" y="733530"/>
            <a:ext cx="8184310" cy="61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4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7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-70339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7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5CAF296-CD60-4C94-B382-32934446F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4" t="18732" r="71073" b="6001"/>
          <a:stretch/>
        </p:blipFill>
        <p:spPr>
          <a:xfrm>
            <a:off x="484632" y="926593"/>
            <a:ext cx="3922776" cy="53186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065975-E09A-4FF4-ADF6-DBBA4738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16222" r="71800" b="5201"/>
          <a:stretch/>
        </p:blipFill>
        <p:spPr>
          <a:xfrm>
            <a:off x="4928616" y="1042416"/>
            <a:ext cx="3584448" cy="5388864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A79F949-91E7-447E-AF2C-BC41640EBB8E}"/>
              </a:ext>
            </a:extLst>
          </p:cNvPr>
          <p:cNvSpPr/>
          <p:nvPr/>
        </p:nvSpPr>
        <p:spPr>
          <a:xfrm>
            <a:off x="630936" y="2514600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AE6D8C6-69B2-45F1-ABEB-B59231EC400E}"/>
              </a:ext>
            </a:extLst>
          </p:cNvPr>
          <p:cNvSpPr/>
          <p:nvPr/>
        </p:nvSpPr>
        <p:spPr>
          <a:xfrm>
            <a:off x="630936" y="3736848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22D1097-71BC-4FA4-AF34-33A5B4C01F4D}"/>
              </a:ext>
            </a:extLst>
          </p:cNvPr>
          <p:cNvSpPr/>
          <p:nvPr/>
        </p:nvSpPr>
        <p:spPr>
          <a:xfrm>
            <a:off x="630936" y="2785871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FC66DD6-995E-4BC9-8611-69B709199653}"/>
              </a:ext>
            </a:extLst>
          </p:cNvPr>
          <p:cNvSpPr/>
          <p:nvPr/>
        </p:nvSpPr>
        <p:spPr>
          <a:xfrm>
            <a:off x="4949190" y="3191256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9" y="2735758"/>
            <a:ext cx="4792476" cy="362325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</a:t>
            </a:r>
            <a:r>
              <a:rPr lang="cs-CZ" dirty="0"/>
              <a:t>atie --- </a:t>
            </a:r>
            <a:r>
              <a:rPr lang="cs-CZ" u="sng" dirty="0"/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/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/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/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orruption">
            <a:extLst>
              <a:ext uri="{FF2B5EF4-FFF2-40B4-BE49-F238E27FC236}">
                <a16:creationId xmlns:a16="http://schemas.microsoft.com/office/drawing/2014/main" id="{D3B8F52E-F1DB-46E6-8A27-E1C13496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402" y="2356406"/>
            <a:ext cx="6400047" cy="3572119"/>
          </a:xfrm>
          <a:prstGeom prst="rect">
            <a:avLst/>
          </a:prstGeom>
          <a:noFill/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08F727D-D217-4EE6-92C3-EAA030EFF00B}"/>
              </a:ext>
            </a:extLst>
          </p:cNvPr>
          <p:cNvSpPr/>
          <p:nvPr/>
        </p:nvSpPr>
        <p:spPr>
          <a:xfrm>
            <a:off x="1392457" y="1033697"/>
            <a:ext cx="6475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dirty="0"/>
              <a:t>ABUSE </a:t>
            </a:r>
            <a:r>
              <a:rPr lang="cs-CZ" sz="6000" dirty="0" err="1"/>
              <a:t>of</a:t>
            </a:r>
            <a:r>
              <a:rPr lang="cs-CZ" sz="6000" dirty="0"/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36163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1637584"/>
          </a:xfrm>
        </p:spPr>
        <p:txBody>
          <a:bodyPr>
            <a:normAutofit fontScale="90000"/>
          </a:bodyPr>
          <a:lstStyle/>
          <a:p>
            <a:r>
              <a:rPr lang="cs-CZ" dirty="0"/>
              <a:t>Občanská společnost</a:t>
            </a:r>
            <a:br>
              <a:rPr lang="cs-CZ" dirty="0"/>
            </a:br>
            <a:r>
              <a:rPr lang="cs-CZ" dirty="0"/>
              <a:t>Civil/</a:t>
            </a:r>
            <a:r>
              <a:rPr lang="cs-CZ" dirty="0" err="1"/>
              <a:t>Bürgerlich</a:t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260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-249720" y="2120202"/>
            <a:ext cx="925690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CA838-BF7A-A7BE-2F11-E1494B3E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Corruption</a:t>
            </a:r>
            <a:r>
              <a:rPr lang="cs-CZ" sz="3100" dirty="0"/>
              <a:t> in</a:t>
            </a:r>
            <a:r>
              <a:rPr lang="en-US" sz="3100" dirty="0"/>
              <a:t> Europe</a:t>
            </a:r>
            <a:br>
              <a:rPr lang="en-GB" sz="3100" b="1" dirty="0"/>
            </a:br>
            <a:r>
              <a:rPr lang="en-GB" sz="3100" dirty="0"/>
              <a:t>(</a:t>
            </a:r>
            <a:r>
              <a:rPr lang="cs-CZ" sz="3100" dirty="0"/>
              <a:t>source: </a:t>
            </a:r>
            <a:r>
              <a:rPr lang="en-GB" sz="3100" dirty="0"/>
              <a:t>T</a:t>
            </a:r>
            <a:r>
              <a:rPr lang="cs-CZ" sz="3100" dirty="0"/>
              <a:t>I,</a:t>
            </a:r>
            <a:r>
              <a:rPr lang="en-GB" sz="3100" dirty="0"/>
              <a:t>CPI</a:t>
            </a:r>
            <a:r>
              <a:rPr lang="cs-CZ" sz="3100" dirty="0"/>
              <a:t>: </a:t>
            </a:r>
            <a:r>
              <a:rPr lang="cs-CZ" sz="3100" dirty="0">
                <a:solidFill>
                  <a:srgbClr val="FF0000"/>
                </a:solidFill>
              </a:rPr>
              <a:t>2021 EU/5,4; Česko 19. místo v EU, 49. svět</a:t>
            </a:r>
            <a:r>
              <a:rPr lang="en-GB" sz="3100" dirty="0"/>
              <a:t>)</a:t>
            </a:r>
            <a:endParaRPr lang="cs-CZ" sz="31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797447"/>
              </p:ext>
            </p:extLst>
          </p:nvPr>
        </p:nvGraphicFramePr>
        <p:xfrm>
          <a:off x="97654" y="1600200"/>
          <a:ext cx="9046346" cy="468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09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390</Words>
  <Application>Microsoft Office PowerPoint</Application>
  <PresentationFormat>Předvádění na obrazovce (4:3)</PresentationFormat>
  <Paragraphs>48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Motiv sady Office</vt:lpstr>
      <vt:lpstr>Občanská společnost v transformaci Karel B. Müller www.karelmuller.eu</vt:lpstr>
      <vt:lpstr>Prezentace aplikace PowerPoint</vt:lpstr>
      <vt:lpstr>Prezentace aplikace PowerPoint</vt:lpstr>
      <vt:lpstr>Občanská společnost/veřejnost Tocquevillovsko-giddensovská perspektiva </vt:lpstr>
      <vt:lpstr>Prezentace aplikace PowerPoint</vt:lpstr>
      <vt:lpstr>Občanská společnost Civil/Bürgerlich Society/Gesellschaft</vt:lpstr>
      <vt:lpstr>Moderní versus tradiční</vt:lpstr>
      <vt:lpstr>Klientelismus x formální pravidla</vt:lpstr>
      <vt:lpstr>Corruption in Europe (source: TI,CPI: 2021 EU/5,4; Česko 19. místo v EU, 49. svět)</vt:lpstr>
      <vt:lpstr>Prezentace aplikace PowerPoint</vt:lpstr>
      <vt:lpstr>Prezentace aplikace PowerPoint</vt:lpstr>
      <vt:lpstr>Prezentace aplikace PowerPoint</vt:lpstr>
      <vt:lpstr>Zdroj: Josef Lada, Bubáci a hastrmani, Albatros, 2010, s. 12 (vyšlo 1952)</vt:lpstr>
      <vt:lpstr>Role opozice </vt:lpstr>
      <vt:lpstr>Ochrana lidských práv</vt:lpstr>
      <vt:lpstr>Ochrana menšin</vt:lpstr>
      <vt:lpstr>Moderní versus tradiční</vt:lpstr>
      <vt:lpstr>Perspektiva sociální diferenciace Patronáž versus instituce Univerzalizující média moci (Niklas Luhmann)</vt:lpstr>
      <vt:lpstr>Clientelism, oligarchization, state capture (from 2013 on) </vt:lpstr>
      <vt:lpstr>Conflict of Interests aneb Babišův problém (?) </vt:lpstr>
      <vt:lpstr>Prezentace aplikace PowerPoint</vt:lpstr>
      <vt:lpstr>Prezentace aplikace PowerPoint</vt:lpstr>
      <vt:lpstr>Prezentace aplikace PowerPoint</vt:lpstr>
      <vt:lpstr>Šance pro zájmové skupiny, maminky na mateřské, místní podnikatelské skupiny, developery … (KV volby 2018)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muller.karel@outlook.cz</cp:lastModifiedBy>
  <cp:revision>202</cp:revision>
  <cp:lastPrinted>2015-09-30T07:58:45Z</cp:lastPrinted>
  <dcterms:created xsi:type="dcterms:W3CDTF">2015-06-02T07:24:49Z</dcterms:created>
  <dcterms:modified xsi:type="dcterms:W3CDTF">2022-05-05T14:26:04Z</dcterms:modified>
</cp:coreProperties>
</file>