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4" r:id="rId10"/>
    <p:sldId id="265" r:id="rId11"/>
    <p:sldId id="263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E6D9F-FA07-48B6-BC43-81EE85243408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28F1A-CD18-47FE-99E2-B2FDDF678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9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28F1A-CD18-47FE-99E2-B2FDDF6782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1548B-3E05-41BA-A1B3-57A0848C0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3139D8-823F-4B0B-B3CF-4ECFCBF80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F85F7-C0CF-492A-A6E5-60ACB877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AECA7A-B82E-42C0-882C-996B26AD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40866-FBE7-405D-A699-E3557812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6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DD42E-D146-4635-8A4B-40E87A72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33B813-42BC-4A50-AE73-0605C944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F7A3B9-1599-488A-BB5B-ED37D3F3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B81444-9030-42B0-99B8-C9A37671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E8044C-13F8-4A80-93EA-FC4608B7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3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D7AEE2-21BF-4DB4-BF67-F1498B20E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62DF6C-5139-4FC9-8C6C-50F442A49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09440-C19E-4252-8421-D071D7AD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FEF5C7-0A72-431A-9BEC-6523977C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CF155A-E5F8-4FA5-967B-6DB0FB6E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E600-58E3-4659-AF78-D2D459B3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2C9686-C1B0-4686-B508-2DD16105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8FC0B-C74B-41BF-B3C2-CCA53C56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7CC732-DCE9-4596-8539-878D2EC1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AAE5D-089E-4A8F-906C-B3E6B05A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92056-21F6-4D5C-BFA0-58C97DA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43FD2D-BF4D-46F7-8A71-8301A6FE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F1574-90D1-49DF-84D9-15589FF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4110D-0ED5-4116-BC4B-0D519324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9E5C2-16AD-4473-8341-327C2110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3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5CF34-7F10-4539-8C4F-FA43CA25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9A13F-499A-4B3A-9189-B7FFB5B01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869BC4-12B0-49C2-9728-333A454D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894484-497A-4BBF-9F8F-3E73050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697FA0-3D52-41B2-9AEA-7B461663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548D0D-861E-4584-80BE-56328A48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2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44C89-2945-4DA2-A92C-9816D908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7EF04-89B8-454F-B2A7-E316101BD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21787C-05ED-469A-AFCC-4632242D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B0514F-6763-4422-8807-6B0C4FE11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BF918E-53C3-436C-8737-4CD0234AD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B38E4E-1BA3-4CDC-8A3F-6392B795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682382-5FAE-4BDC-A64C-D002AE1C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8CAF81-4476-4D29-9FB4-BA3E863A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0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57937-1C68-4B4A-A252-5A976094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388D2A-2DD1-4D66-82E6-E74077B4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981425-0552-484B-877E-C1E8BD17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3DF35-9FA7-4DAB-8BFA-8F9EDF19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5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A956F9-557A-4EDC-9214-C0EF3447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685C29-CCE7-4D18-8BFD-B714ED7A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3E6649-D920-456C-97F1-D6F0F342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1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4AC46-B295-44DD-A6F2-AD286B13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CA872-E46D-499B-B8B3-EEF02AAAD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F7C9B8-83AE-4FD4-9727-59E795AEA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7C6EB0-AF0C-4D1F-92B0-B4B62101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070074-9BE7-49AD-A17F-AF6C0251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8B2742-00E2-4A4F-A789-166450BD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1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686BA-95D9-4A59-8130-21AB4156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80B811-E5B0-4AA2-BF7E-50452DAA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A29F47-394D-49D5-8166-B1D7195D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31810C-854F-43ED-B6E3-77791B8B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7BC8F1-BF5A-4154-A2C8-B91CEAFF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36086B-3DD9-45B6-9EA1-DD1E78A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44CBD3-C9BF-4D5B-B4A8-1DB570D0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86266D-B4EA-44E5-A79D-6965B3BF6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F9FFB-F5EF-4156-9C85-5BC6F4B41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11A5-E6D7-4267-ABD3-ED9C8B2BC50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55E76D-D473-48DE-B100-02746E904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30A22-60CE-4208-B4F6-3B08D9A79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D64D-C839-4DB5-BC5F-C986F6BA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motorcycle down a city street&#10;&#10;Description automatically generated with medium confidence">
            <a:extLst>
              <a:ext uri="{FF2B5EF4-FFF2-40B4-BE49-F238E27FC236}">
                <a16:creationId xmlns:a16="http://schemas.microsoft.com/office/drawing/2014/main" xmlns="" id="{A64EC61D-1B1C-449A-8C78-D8ACC053F2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" b="121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355C8-A00D-4A6D-B321-E20630138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2500"/>
              <a:t>Civil society and socio-political change in Vietnam through Tocquevillian and Gramscian theoretical lenses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8C9BEB-BEDB-46AE-8192-338CB0A8F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1600" dirty="0"/>
              <a:t>Dan Nguyen</a:t>
            </a:r>
          </a:p>
          <a:p>
            <a:r>
              <a:rPr lang="en-GB" sz="1600" dirty="0"/>
              <a:t>CEVRO 04-09-2022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1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1F10633-37A4-4012-BDFD-FE2AE88255F6}"/>
              </a:ext>
            </a:extLst>
          </p:cNvPr>
          <p:cNvSpPr txBox="1">
            <a:spLocks/>
          </p:cNvSpPr>
          <p:nvPr/>
        </p:nvSpPr>
        <p:spPr>
          <a:xfrm>
            <a:off x="9130398" y="2377299"/>
            <a:ext cx="1236617" cy="499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VNGOs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8BADB-3B7F-4110-A22B-19C171DC9EE7}"/>
              </a:ext>
            </a:extLst>
          </p:cNvPr>
          <p:cNvSpPr txBox="1">
            <a:spLocks/>
          </p:cNvSpPr>
          <p:nvPr/>
        </p:nvSpPr>
        <p:spPr>
          <a:xfrm>
            <a:off x="8013524" y="3147778"/>
            <a:ext cx="1735182" cy="52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Pro-democracy activists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10CC409-16C2-4D18-9F13-323B12CB7390}"/>
              </a:ext>
            </a:extLst>
          </p:cNvPr>
          <p:cNvSpPr txBox="1">
            <a:spLocks/>
          </p:cNvSpPr>
          <p:nvPr/>
        </p:nvSpPr>
        <p:spPr>
          <a:xfrm>
            <a:off x="10240195" y="2449359"/>
            <a:ext cx="1650274" cy="6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Citizens collectives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231C070-2343-4190-B1A0-CA8C5F148BDF}"/>
              </a:ext>
            </a:extLst>
          </p:cNvPr>
          <p:cNvSpPr txBox="1">
            <a:spLocks/>
          </p:cNvSpPr>
          <p:nvPr/>
        </p:nvSpPr>
        <p:spPr>
          <a:xfrm>
            <a:off x="7767915" y="3641560"/>
            <a:ext cx="1989908" cy="59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Anti-corruption journalists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1099B85-622D-4C6E-8A2E-0EBF34BD5DF8}"/>
              </a:ext>
            </a:extLst>
          </p:cNvPr>
          <p:cNvSpPr txBox="1">
            <a:spLocks/>
          </p:cNvSpPr>
          <p:nvPr/>
        </p:nvSpPr>
        <p:spPr>
          <a:xfrm>
            <a:off x="9447447" y="3216053"/>
            <a:ext cx="2309401" cy="75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Mass organisations (e.g., Women’s Union, Farmer’s Union…)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7D68944-3409-491D-9B58-98F2EF8ED3A7}"/>
              </a:ext>
            </a:extLst>
          </p:cNvPr>
          <p:cNvSpPr txBox="1">
            <a:spLocks/>
          </p:cNvSpPr>
          <p:nvPr/>
        </p:nvSpPr>
        <p:spPr>
          <a:xfrm>
            <a:off x="8377107" y="4281955"/>
            <a:ext cx="1989908" cy="41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Street protesters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38275B-70FA-43E2-9007-ABAB36919E29}"/>
              </a:ext>
            </a:extLst>
          </p:cNvPr>
          <p:cNvSpPr txBox="1">
            <a:spLocks/>
          </p:cNvSpPr>
          <p:nvPr/>
        </p:nvSpPr>
        <p:spPr>
          <a:xfrm>
            <a:off x="9775655" y="3977852"/>
            <a:ext cx="1589313" cy="52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Schools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68933AD-4C5F-47E2-ABC0-25507381448A}"/>
              </a:ext>
            </a:extLst>
          </p:cNvPr>
          <p:cNvSpPr txBox="1">
            <a:spLocks/>
          </p:cNvSpPr>
          <p:nvPr/>
        </p:nvSpPr>
        <p:spPr>
          <a:xfrm>
            <a:off x="7793903" y="2408538"/>
            <a:ext cx="1586592" cy="75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Religious bodies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6C395DE-64BD-4644-84D7-94CB35E14A73}"/>
              </a:ext>
            </a:extLst>
          </p:cNvPr>
          <p:cNvSpPr txBox="1">
            <a:spLocks/>
          </p:cNvSpPr>
          <p:nvPr/>
        </p:nvSpPr>
        <p:spPr>
          <a:xfrm>
            <a:off x="8785320" y="1691714"/>
            <a:ext cx="1818999" cy="55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EC6E7A"/>
                </a:solidFill>
              </a:rPr>
              <a:t>Self-help community groups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6AF81A5-B488-4DCC-92E4-F6C458F8D8CD}"/>
              </a:ext>
            </a:extLst>
          </p:cNvPr>
          <p:cNvSpPr/>
          <p:nvPr/>
        </p:nvSpPr>
        <p:spPr>
          <a:xfrm>
            <a:off x="7793903" y="1319717"/>
            <a:ext cx="4184740" cy="3774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D36608D-64F4-4BA1-B420-3CFA414F8578}"/>
              </a:ext>
            </a:extLst>
          </p:cNvPr>
          <p:cNvSpPr txBox="1">
            <a:spLocks/>
          </p:cNvSpPr>
          <p:nvPr/>
        </p:nvSpPr>
        <p:spPr>
          <a:xfrm>
            <a:off x="631911" y="559417"/>
            <a:ext cx="9278443" cy="9819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VNGOs = typical (failed) Tocquevillian story of Western aid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B8F7C95-3DD3-403E-AEBC-CA3EA2571A93}"/>
              </a:ext>
            </a:extLst>
          </p:cNvPr>
          <p:cNvSpPr txBox="1">
            <a:spLocks/>
          </p:cNvSpPr>
          <p:nvPr/>
        </p:nvSpPr>
        <p:spPr>
          <a:xfrm>
            <a:off x="631911" y="1445606"/>
            <a:ext cx="3818708" cy="4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u="sng" dirty="0"/>
              <a:t>Reality of VNGOs</a:t>
            </a:r>
            <a:r>
              <a:rPr lang="en-GB" sz="2000" b="1" dirty="0"/>
              <a:t>: 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1001D1-5973-4542-9DA3-5548907425AC}"/>
              </a:ext>
            </a:extLst>
          </p:cNvPr>
          <p:cNvSpPr txBox="1"/>
          <p:nvPr/>
        </p:nvSpPr>
        <p:spPr>
          <a:xfrm>
            <a:off x="484010" y="1780370"/>
            <a:ext cx="6689682" cy="505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400" dirty="0">
                <a:latin typeface="+mj-lt"/>
              </a:rPr>
              <a:t> </a:t>
            </a:r>
            <a:r>
              <a:rPr lang="en-GB" dirty="0">
                <a:latin typeface="+mj-lt"/>
              </a:rPr>
              <a:t>E.g., </a:t>
            </a:r>
            <a:r>
              <a:rPr lang="en-GB" dirty="0" err="1">
                <a:latin typeface="+mj-lt"/>
              </a:rPr>
              <a:t>Center</a:t>
            </a:r>
            <a:r>
              <a:rPr lang="en-GB" dirty="0">
                <a:latin typeface="+mj-lt"/>
              </a:rPr>
              <a:t> for Creative Initiatives in Health and Population (1999), </a:t>
            </a:r>
            <a:r>
              <a:rPr lang="en-GB" dirty="0" err="1">
                <a:latin typeface="+mj-lt"/>
              </a:rPr>
              <a:t>Center</a:t>
            </a:r>
            <a:r>
              <a:rPr lang="en-GB" dirty="0">
                <a:latin typeface="+mj-lt"/>
              </a:rPr>
              <a:t> for the Studies and Applied Sciences for Gender, Family, and Adolescents (2001), </a:t>
            </a:r>
            <a:r>
              <a:rPr lang="en-GB" dirty="0" err="1">
                <a:latin typeface="+mj-lt"/>
              </a:rPr>
              <a:t>Center</a:t>
            </a:r>
            <a:r>
              <a:rPr lang="en-GB" dirty="0">
                <a:latin typeface="+mj-lt"/>
              </a:rPr>
              <a:t> for Sustainable Rural Development (2006), </a:t>
            </a:r>
            <a:r>
              <a:rPr lang="en-GB" dirty="0" err="1">
                <a:latin typeface="+mj-lt"/>
              </a:rPr>
              <a:t>Center</a:t>
            </a:r>
            <a:r>
              <a:rPr lang="en-GB" dirty="0">
                <a:latin typeface="+mj-lt"/>
              </a:rPr>
              <a:t> for Social Initiatives Promotion (2006)… 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 VNGOs’ differing legal statuses vis-a-vis Vietnam having never allowed the freedom of association nor establishing law towards that end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 VNGOs born out of common interests in socio-economic development of the West and VN’s govt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 VNGOs failing in political representation/counter-balance state power</a:t>
            </a:r>
          </a:p>
          <a:p>
            <a:pPr marL="727075" lvl="2">
              <a:lnSpc>
                <a:spcPct val="120000"/>
              </a:lnSpc>
              <a:buFontTx/>
              <a:buChar char="-"/>
            </a:pPr>
            <a:r>
              <a:rPr lang="en-GB" sz="1600" dirty="0">
                <a:latin typeface="+mj-lt"/>
              </a:rPr>
              <a:t>Legal status can be revoked at the whim of the government</a:t>
            </a:r>
          </a:p>
          <a:p>
            <a:pPr marL="727075" lvl="2">
              <a:lnSpc>
                <a:spcPct val="120000"/>
              </a:lnSpc>
              <a:buFontTx/>
              <a:buChar char="-"/>
            </a:pPr>
            <a:r>
              <a:rPr lang="en-GB" sz="1600" dirty="0">
                <a:latin typeface="+mj-lt"/>
              </a:rPr>
              <a:t>Weren’t intended to become a political actor</a:t>
            </a:r>
          </a:p>
          <a:p>
            <a:pPr marL="727075" lvl="2">
              <a:lnSpc>
                <a:spcPct val="120000"/>
              </a:lnSpc>
              <a:buFontTx/>
              <a:buChar char="-"/>
            </a:pPr>
            <a:r>
              <a:rPr lang="en-GB" sz="1600" dirty="0">
                <a:latin typeface="+mj-lt"/>
              </a:rPr>
              <a:t>VNGO people do not perceive themselves in political role</a:t>
            </a:r>
          </a:p>
          <a:p>
            <a:pPr marL="727075" lvl="2">
              <a:lnSpc>
                <a:spcPct val="120000"/>
              </a:lnSpc>
              <a:buFontTx/>
              <a:buChar char="-"/>
            </a:pPr>
            <a:r>
              <a:rPr lang="en-GB" sz="1600" dirty="0">
                <a:latin typeface="+mj-lt"/>
              </a:rPr>
              <a:t>Non-membership-based, hence absence of social base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BB7C5DB-B6D6-4A00-AEE3-E83B3A29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525" y="5358637"/>
            <a:ext cx="3743324" cy="101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26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BC9AF5-2974-4E08-856F-656D52C8EF62}"/>
              </a:ext>
            </a:extLst>
          </p:cNvPr>
          <p:cNvSpPr/>
          <p:nvPr/>
        </p:nvSpPr>
        <p:spPr>
          <a:xfrm>
            <a:off x="1981200" y="2284108"/>
            <a:ext cx="2397658" cy="2780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8CE3B-394B-4605-893E-96FB2D94EB50}"/>
              </a:ext>
            </a:extLst>
          </p:cNvPr>
          <p:cNvSpPr txBox="1">
            <a:spLocks/>
          </p:cNvSpPr>
          <p:nvPr/>
        </p:nvSpPr>
        <p:spPr>
          <a:xfrm>
            <a:off x="663829" y="517198"/>
            <a:ext cx="11744324" cy="1731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/>
              <a:t>3b. Unraveling the puzzle with Gramsci</a:t>
            </a:r>
          </a:p>
        </p:txBody>
      </p:sp>
      <p:pic>
        <p:nvPicPr>
          <p:cNvPr id="3" name="Picture 2" descr="Antonio Gramsci – Wikipedie">
            <a:extLst>
              <a:ext uri="{FF2B5EF4-FFF2-40B4-BE49-F238E27FC236}">
                <a16:creationId xmlns:a16="http://schemas.microsoft.com/office/drawing/2014/main" xmlns="" id="{5F9F4881-4314-415C-93FC-D2E305557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" b="14884"/>
          <a:stretch/>
        </p:blipFill>
        <p:spPr bwMode="auto">
          <a:xfrm>
            <a:off x="4973205" y="2978822"/>
            <a:ext cx="1533331" cy="1819264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emocracy in America: Alexis de Tocqueville, Bruce Frohnen: 9780895261601:  Amazon.com: Books">
            <a:extLst>
              <a:ext uri="{FF2B5EF4-FFF2-40B4-BE49-F238E27FC236}">
                <a16:creationId xmlns:a16="http://schemas.microsoft.com/office/drawing/2014/main" xmlns="" id="{BA1AE9E8-1444-48E7-B43F-2EFCCE546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2" b="24667"/>
          <a:stretch/>
        </p:blipFill>
        <p:spPr bwMode="auto">
          <a:xfrm>
            <a:off x="795348" y="3387652"/>
            <a:ext cx="725252" cy="10016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Hidden Psychological Heritage of the Industrial Revolution - Big Think">
            <a:extLst>
              <a:ext uri="{FF2B5EF4-FFF2-40B4-BE49-F238E27FC236}">
                <a16:creationId xmlns:a16="http://schemas.microsoft.com/office/drawing/2014/main" xmlns="" id="{3D1801A7-AC9C-44E8-84CF-5800C1496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0064" y="1751817"/>
            <a:ext cx="1526562" cy="1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do byl otec komunismu Karl Marx? S dělníky do kontaktu nepřišel, sám žil  jako kapitalista | EuroZprávy.cz">
            <a:extLst>
              <a:ext uri="{FF2B5EF4-FFF2-40B4-BE49-F238E27FC236}">
                <a16:creationId xmlns:a16="http://schemas.microsoft.com/office/drawing/2014/main" xmlns="" id="{65687C5D-C33B-4C93-B368-8446109F5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r="9394"/>
          <a:stretch/>
        </p:blipFill>
        <p:spPr bwMode="auto">
          <a:xfrm>
            <a:off x="2275354" y="2949815"/>
            <a:ext cx="1526562" cy="12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ssian revolution: Life in post-Soviet states 100 years later, World News  | wionews.com">
            <a:extLst>
              <a:ext uri="{FF2B5EF4-FFF2-40B4-BE49-F238E27FC236}">
                <a16:creationId xmlns:a16="http://schemas.microsoft.com/office/drawing/2014/main" xmlns="" id="{95923CAB-3CD6-42AF-A8C4-6FCCECA0D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28541"/>
          <a:stretch/>
        </p:blipFill>
        <p:spPr bwMode="auto">
          <a:xfrm>
            <a:off x="2290065" y="4364464"/>
            <a:ext cx="1511852" cy="14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5B645A-3C3B-4AD9-BBED-5E7CCCF4C440}"/>
              </a:ext>
            </a:extLst>
          </p:cNvPr>
          <p:cNvCxnSpPr>
            <a:cxnSpLocks/>
          </p:cNvCxnSpPr>
          <p:nvPr/>
        </p:nvCxnSpPr>
        <p:spPr>
          <a:xfrm flipH="1">
            <a:off x="1555845" y="3875270"/>
            <a:ext cx="41042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BAC6FEF-62B6-4169-A56C-F4975E641F89}"/>
              </a:ext>
            </a:extLst>
          </p:cNvPr>
          <p:cNvCxnSpPr>
            <a:cxnSpLocks/>
          </p:cNvCxnSpPr>
          <p:nvPr/>
        </p:nvCxnSpPr>
        <p:spPr>
          <a:xfrm flipH="1">
            <a:off x="4398105" y="3888454"/>
            <a:ext cx="5463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C31184-73FD-46CC-91B0-5AAB1A5A55CF}"/>
              </a:ext>
            </a:extLst>
          </p:cNvPr>
          <p:cNvSpPr txBox="1"/>
          <p:nvPr/>
        </p:nvSpPr>
        <p:spPr>
          <a:xfrm>
            <a:off x="4868000" y="4798086"/>
            <a:ext cx="174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Antonio Gramsci</a:t>
            </a:r>
          </a:p>
          <a:p>
            <a:pPr algn="ctr"/>
            <a:r>
              <a:rPr lang="en-GB" dirty="0"/>
              <a:t>1891-1937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0CF200-BBA7-431E-A87B-836A3E34516D}"/>
              </a:ext>
            </a:extLst>
          </p:cNvPr>
          <p:cNvSpPr txBox="1"/>
          <p:nvPr/>
        </p:nvSpPr>
        <p:spPr>
          <a:xfrm>
            <a:off x="97691" y="4479851"/>
            <a:ext cx="189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Alexis de Tocqueville</a:t>
            </a:r>
          </a:p>
          <a:p>
            <a:pPr algn="ctr"/>
            <a:r>
              <a:rPr lang="en-GB" sz="1600" dirty="0"/>
              <a:t>1805-1859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3349D41-DEF5-4319-8A5A-5DE0ABC60B02}"/>
              </a:ext>
            </a:extLst>
          </p:cNvPr>
          <p:cNvSpPr txBox="1">
            <a:spLocks/>
          </p:cNvSpPr>
          <p:nvPr/>
        </p:nvSpPr>
        <p:spPr>
          <a:xfrm>
            <a:off x="7119679" y="1978948"/>
            <a:ext cx="4408492" cy="4650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000" dirty="0"/>
              <a:t>Activist for workers and peasants</a:t>
            </a:r>
          </a:p>
          <a:p>
            <a:pPr>
              <a:buFontTx/>
              <a:buChar char="-"/>
            </a:pPr>
            <a:r>
              <a:rPr lang="en-GB" sz="2000" b="1" dirty="0"/>
              <a:t>“Bourgeois democracy”</a:t>
            </a:r>
          </a:p>
          <a:p>
            <a:pPr lvl="1">
              <a:buFontTx/>
              <a:buChar char="-"/>
            </a:pPr>
            <a:r>
              <a:rPr lang="en-GB" sz="1800" dirty="0"/>
              <a:t>Capitalist + aristocrat ruling class</a:t>
            </a:r>
          </a:p>
          <a:p>
            <a:pPr lvl="1">
              <a:buFontTx/>
              <a:buChar char="-"/>
            </a:pPr>
            <a:r>
              <a:rPr lang="en-GB" sz="1800" dirty="0"/>
              <a:t>Violent siege of power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Russian Revolution failing to spread to Italy + own observation of Italian society</a:t>
            </a:r>
          </a:p>
          <a:p>
            <a:pPr>
              <a:buFontTx/>
              <a:buChar char="-"/>
            </a:pPr>
            <a:r>
              <a:rPr lang="en-GB" sz="2000" dirty="0"/>
              <a:t>Civil society -&gt; </a:t>
            </a:r>
            <a:r>
              <a:rPr lang="en-GB" sz="2000" b="1" dirty="0"/>
              <a:t>consent</a:t>
            </a:r>
            <a:r>
              <a:rPr lang="en-GB" sz="2000" dirty="0"/>
              <a:t> &amp; political society -&gt; </a:t>
            </a:r>
            <a:r>
              <a:rPr lang="en-GB" sz="2000" b="1" dirty="0"/>
              <a:t>coercion</a:t>
            </a:r>
            <a:r>
              <a:rPr lang="en-GB" sz="2000" dirty="0"/>
              <a:t> </a:t>
            </a:r>
          </a:p>
          <a:p>
            <a:pPr>
              <a:buFontTx/>
              <a:buChar char="-"/>
            </a:pPr>
            <a:r>
              <a:rPr lang="en-GB" sz="2000" dirty="0"/>
              <a:t>Consent = norms, ideas, beliefs… </a:t>
            </a:r>
          </a:p>
          <a:p>
            <a:pPr>
              <a:buFontTx/>
              <a:buChar char="-"/>
            </a:pPr>
            <a:r>
              <a:rPr lang="en-GB" sz="2000" b="1" dirty="0"/>
              <a:t>Consent + coercion </a:t>
            </a:r>
            <a:r>
              <a:rPr lang="en-GB" sz="2000" dirty="0"/>
              <a:t>= </a:t>
            </a:r>
            <a:r>
              <a:rPr lang="en-GB" sz="2000" b="1" dirty="0"/>
              <a:t>hegemony </a:t>
            </a:r>
            <a:r>
              <a:rPr lang="en-GB" sz="2000" dirty="0"/>
              <a:t>, i.e., the power of </a:t>
            </a:r>
            <a:r>
              <a:rPr lang="en-GB" sz="2000" dirty="0" err="1"/>
              <a:t>commonsense</a:t>
            </a: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Site of struggle: civil society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A3DDF4-59E3-47D0-880E-54CC97F4FA2C}"/>
              </a:ext>
            </a:extLst>
          </p:cNvPr>
          <p:cNvSpPr txBox="1"/>
          <p:nvPr/>
        </p:nvSpPr>
        <p:spPr>
          <a:xfrm>
            <a:off x="7045233" y="5528193"/>
            <a:ext cx="4892523" cy="646331"/>
          </a:xfrm>
          <a:prstGeom prst="rect">
            <a:avLst/>
          </a:pr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352248"/>
                      <a:gd name="connsiteY0" fmla="*/ 0 h 646331"/>
                      <a:gd name="connsiteX1" fmla="*/ 571702 w 6352248"/>
                      <a:gd name="connsiteY1" fmla="*/ 0 h 646331"/>
                      <a:gd name="connsiteX2" fmla="*/ 1016360 w 6352248"/>
                      <a:gd name="connsiteY2" fmla="*/ 0 h 646331"/>
                      <a:gd name="connsiteX3" fmla="*/ 1778629 w 6352248"/>
                      <a:gd name="connsiteY3" fmla="*/ 0 h 646331"/>
                      <a:gd name="connsiteX4" fmla="*/ 2350332 w 6352248"/>
                      <a:gd name="connsiteY4" fmla="*/ 0 h 646331"/>
                      <a:gd name="connsiteX5" fmla="*/ 2922034 w 6352248"/>
                      <a:gd name="connsiteY5" fmla="*/ 0 h 646331"/>
                      <a:gd name="connsiteX6" fmla="*/ 3684304 w 6352248"/>
                      <a:gd name="connsiteY6" fmla="*/ 0 h 646331"/>
                      <a:gd name="connsiteX7" fmla="*/ 4192484 w 6352248"/>
                      <a:gd name="connsiteY7" fmla="*/ 0 h 646331"/>
                      <a:gd name="connsiteX8" fmla="*/ 4954753 w 6352248"/>
                      <a:gd name="connsiteY8" fmla="*/ 0 h 646331"/>
                      <a:gd name="connsiteX9" fmla="*/ 5717023 w 6352248"/>
                      <a:gd name="connsiteY9" fmla="*/ 0 h 646331"/>
                      <a:gd name="connsiteX10" fmla="*/ 6352248 w 6352248"/>
                      <a:gd name="connsiteY10" fmla="*/ 0 h 646331"/>
                      <a:gd name="connsiteX11" fmla="*/ 6352248 w 6352248"/>
                      <a:gd name="connsiteY11" fmla="*/ 646331 h 646331"/>
                      <a:gd name="connsiteX12" fmla="*/ 5653501 w 6352248"/>
                      <a:gd name="connsiteY12" fmla="*/ 646331 h 646331"/>
                      <a:gd name="connsiteX13" fmla="*/ 4891231 w 6352248"/>
                      <a:gd name="connsiteY13" fmla="*/ 646331 h 646331"/>
                      <a:gd name="connsiteX14" fmla="*/ 4128961 w 6352248"/>
                      <a:gd name="connsiteY14" fmla="*/ 646331 h 646331"/>
                      <a:gd name="connsiteX15" fmla="*/ 3620781 w 6352248"/>
                      <a:gd name="connsiteY15" fmla="*/ 646331 h 646331"/>
                      <a:gd name="connsiteX16" fmla="*/ 2985557 w 6352248"/>
                      <a:gd name="connsiteY16" fmla="*/ 646331 h 646331"/>
                      <a:gd name="connsiteX17" fmla="*/ 2223287 w 6352248"/>
                      <a:gd name="connsiteY17" fmla="*/ 646331 h 646331"/>
                      <a:gd name="connsiteX18" fmla="*/ 1588062 w 6352248"/>
                      <a:gd name="connsiteY18" fmla="*/ 646331 h 646331"/>
                      <a:gd name="connsiteX19" fmla="*/ 1143405 w 6352248"/>
                      <a:gd name="connsiteY19" fmla="*/ 646331 h 646331"/>
                      <a:gd name="connsiteX20" fmla="*/ 635225 w 6352248"/>
                      <a:gd name="connsiteY20" fmla="*/ 646331 h 646331"/>
                      <a:gd name="connsiteX21" fmla="*/ 0 w 6352248"/>
                      <a:gd name="connsiteY21" fmla="*/ 646331 h 646331"/>
                      <a:gd name="connsiteX22" fmla="*/ 0 w 6352248"/>
                      <a:gd name="connsiteY2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352248" h="646331" extrusionOk="0">
                        <a:moveTo>
                          <a:pt x="0" y="0"/>
                        </a:moveTo>
                        <a:cubicBezTo>
                          <a:pt x="116095" y="19038"/>
                          <a:pt x="419917" y="26602"/>
                          <a:pt x="571702" y="0"/>
                        </a:cubicBezTo>
                        <a:cubicBezTo>
                          <a:pt x="723487" y="-26602"/>
                          <a:pt x="896364" y="-19543"/>
                          <a:pt x="1016360" y="0"/>
                        </a:cubicBezTo>
                        <a:cubicBezTo>
                          <a:pt x="1136356" y="19543"/>
                          <a:pt x="1546276" y="4862"/>
                          <a:pt x="1778629" y="0"/>
                        </a:cubicBezTo>
                        <a:cubicBezTo>
                          <a:pt x="2010982" y="-4862"/>
                          <a:pt x="2192879" y="27552"/>
                          <a:pt x="2350332" y="0"/>
                        </a:cubicBezTo>
                        <a:cubicBezTo>
                          <a:pt x="2507785" y="-27552"/>
                          <a:pt x="2662125" y="6617"/>
                          <a:pt x="2922034" y="0"/>
                        </a:cubicBezTo>
                        <a:cubicBezTo>
                          <a:pt x="3181943" y="-6617"/>
                          <a:pt x="3513943" y="19143"/>
                          <a:pt x="3684304" y="0"/>
                        </a:cubicBezTo>
                        <a:cubicBezTo>
                          <a:pt x="3854665" y="-19143"/>
                          <a:pt x="3989835" y="492"/>
                          <a:pt x="4192484" y="0"/>
                        </a:cubicBezTo>
                        <a:cubicBezTo>
                          <a:pt x="4395133" y="-492"/>
                          <a:pt x="4668198" y="-34837"/>
                          <a:pt x="4954753" y="0"/>
                        </a:cubicBezTo>
                        <a:cubicBezTo>
                          <a:pt x="5241308" y="34837"/>
                          <a:pt x="5502569" y="28500"/>
                          <a:pt x="5717023" y="0"/>
                        </a:cubicBezTo>
                        <a:cubicBezTo>
                          <a:pt x="5931477" y="-28500"/>
                          <a:pt x="6155455" y="-4225"/>
                          <a:pt x="6352248" y="0"/>
                        </a:cubicBezTo>
                        <a:cubicBezTo>
                          <a:pt x="6321683" y="287596"/>
                          <a:pt x="6382401" y="328525"/>
                          <a:pt x="6352248" y="646331"/>
                        </a:cubicBezTo>
                        <a:cubicBezTo>
                          <a:pt x="6180136" y="623393"/>
                          <a:pt x="5893133" y="661791"/>
                          <a:pt x="5653501" y="646331"/>
                        </a:cubicBezTo>
                        <a:cubicBezTo>
                          <a:pt x="5413869" y="630871"/>
                          <a:pt x="5134375" y="649049"/>
                          <a:pt x="4891231" y="646331"/>
                        </a:cubicBezTo>
                        <a:cubicBezTo>
                          <a:pt x="4648087" y="643614"/>
                          <a:pt x="4467037" y="682886"/>
                          <a:pt x="4128961" y="646331"/>
                        </a:cubicBezTo>
                        <a:cubicBezTo>
                          <a:pt x="3790885" y="609777"/>
                          <a:pt x="3849226" y="633375"/>
                          <a:pt x="3620781" y="646331"/>
                        </a:cubicBezTo>
                        <a:cubicBezTo>
                          <a:pt x="3392336" y="659287"/>
                          <a:pt x="3139385" y="626290"/>
                          <a:pt x="2985557" y="646331"/>
                        </a:cubicBezTo>
                        <a:cubicBezTo>
                          <a:pt x="2831729" y="666372"/>
                          <a:pt x="2549742" y="650009"/>
                          <a:pt x="2223287" y="646331"/>
                        </a:cubicBezTo>
                        <a:cubicBezTo>
                          <a:pt x="1896832" y="642654"/>
                          <a:pt x="1840702" y="660207"/>
                          <a:pt x="1588062" y="646331"/>
                        </a:cubicBezTo>
                        <a:cubicBezTo>
                          <a:pt x="1335423" y="632455"/>
                          <a:pt x="1345998" y="663875"/>
                          <a:pt x="1143405" y="646331"/>
                        </a:cubicBezTo>
                        <a:cubicBezTo>
                          <a:pt x="940812" y="628787"/>
                          <a:pt x="867896" y="670583"/>
                          <a:pt x="635225" y="646331"/>
                        </a:cubicBezTo>
                        <a:cubicBezTo>
                          <a:pt x="402554" y="622079"/>
                          <a:pt x="158804" y="660854"/>
                          <a:pt x="0" y="646331"/>
                        </a:cubicBezTo>
                        <a:cubicBezTo>
                          <a:pt x="-10753" y="333157"/>
                          <a:pt x="19852" y="2830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648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1F10633-37A4-4012-BDFD-FE2AE88255F6}"/>
              </a:ext>
            </a:extLst>
          </p:cNvPr>
          <p:cNvSpPr txBox="1">
            <a:spLocks/>
          </p:cNvSpPr>
          <p:nvPr/>
        </p:nvSpPr>
        <p:spPr>
          <a:xfrm>
            <a:off x="9130398" y="2995608"/>
            <a:ext cx="1236617" cy="499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VNGOs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8BADB-3B7F-4110-A22B-19C171DC9EE7}"/>
              </a:ext>
            </a:extLst>
          </p:cNvPr>
          <p:cNvSpPr txBox="1">
            <a:spLocks/>
          </p:cNvSpPr>
          <p:nvPr/>
        </p:nvSpPr>
        <p:spPr>
          <a:xfrm>
            <a:off x="8013524" y="3696417"/>
            <a:ext cx="1735182" cy="52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Pro-democracy activists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10CC409-16C2-4D18-9F13-323B12CB7390}"/>
              </a:ext>
            </a:extLst>
          </p:cNvPr>
          <p:cNvSpPr txBox="1">
            <a:spLocks/>
          </p:cNvSpPr>
          <p:nvPr/>
        </p:nvSpPr>
        <p:spPr>
          <a:xfrm>
            <a:off x="10053236" y="3015419"/>
            <a:ext cx="1650274" cy="6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Citizens collectives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231C070-2343-4190-B1A0-CA8C5F148BDF}"/>
              </a:ext>
            </a:extLst>
          </p:cNvPr>
          <p:cNvSpPr txBox="1">
            <a:spLocks/>
          </p:cNvSpPr>
          <p:nvPr/>
        </p:nvSpPr>
        <p:spPr>
          <a:xfrm>
            <a:off x="7767915" y="4172791"/>
            <a:ext cx="1989908" cy="59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Anti-corruption journalists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1099B85-622D-4C6E-8A2E-0EBF34BD5DF8}"/>
              </a:ext>
            </a:extLst>
          </p:cNvPr>
          <p:cNvSpPr txBox="1">
            <a:spLocks/>
          </p:cNvSpPr>
          <p:nvPr/>
        </p:nvSpPr>
        <p:spPr>
          <a:xfrm>
            <a:off x="9447447" y="3706880"/>
            <a:ext cx="2531196" cy="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</a:rPr>
              <a:t>Mass organisations (e.g., Women’s Union, Farmer’s Union…)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7D68944-3409-491D-9B58-98F2EF8ED3A7}"/>
              </a:ext>
            </a:extLst>
          </p:cNvPr>
          <p:cNvSpPr txBox="1">
            <a:spLocks/>
          </p:cNvSpPr>
          <p:nvPr/>
        </p:nvSpPr>
        <p:spPr>
          <a:xfrm>
            <a:off x="8785320" y="5152168"/>
            <a:ext cx="1989908" cy="41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Street protesters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38275B-70FA-43E2-9007-ABAB36919E29}"/>
              </a:ext>
            </a:extLst>
          </p:cNvPr>
          <p:cNvSpPr txBox="1">
            <a:spLocks/>
          </p:cNvSpPr>
          <p:nvPr/>
        </p:nvSpPr>
        <p:spPr>
          <a:xfrm>
            <a:off x="9051208" y="4700767"/>
            <a:ext cx="1589313" cy="52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EC6E7A"/>
                </a:solidFill>
              </a:rPr>
              <a:t>Schools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68933AD-4C5F-47E2-ABC0-25507381448A}"/>
              </a:ext>
            </a:extLst>
          </p:cNvPr>
          <p:cNvSpPr txBox="1">
            <a:spLocks/>
          </p:cNvSpPr>
          <p:nvPr/>
        </p:nvSpPr>
        <p:spPr>
          <a:xfrm>
            <a:off x="7793903" y="2939769"/>
            <a:ext cx="1586592" cy="75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EC6E7A"/>
                </a:solidFill>
              </a:rPr>
              <a:t>Religious bodies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6C395DE-64BD-4644-84D7-94CB35E14A73}"/>
              </a:ext>
            </a:extLst>
          </p:cNvPr>
          <p:cNvSpPr txBox="1">
            <a:spLocks/>
          </p:cNvSpPr>
          <p:nvPr/>
        </p:nvSpPr>
        <p:spPr>
          <a:xfrm>
            <a:off x="8785320" y="2310023"/>
            <a:ext cx="1818999" cy="55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Self-help community groups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6AF81A5-B488-4DCC-92E4-F6C458F8D8CD}"/>
              </a:ext>
            </a:extLst>
          </p:cNvPr>
          <p:cNvSpPr/>
          <p:nvPr/>
        </p:nvSpPr>
        <p:spPr>
          <a:xfrm>
            <a:off x="7793903" y="1938026"/>
            <a:ext cx="4184740" cy="3774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D36608D-64F4-4BA1-B420-3CFA414F8578}"/>
              </a:ext>
            </a:extLst>
          </p:cNvPr>
          <p:cNvSpPr txBox="1">
            <a:spLocks/>
          </p:cNvSpPr>
          <p:nvPr/>
        </p:nvSpPr>
        <p:spPr>
          <a:xfrm>
            <a:off x="631911" y="559417"/>
            <a:ext cx="11150786" cy="9819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Mass organisations = typical Gramscian story of manufacturing consent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A0650E64-97BE-4FAC-98B8-6146AB9695B3}"/>
              </a:ext>
            </a:extLst>
          </p:cNvPr>
          <p:cNvSpPr txBox="1">
            <a:spLocks/>
          </p:cNvSpPr>
          <p:nvPr/>
        </p:nvSpPr>
        <p:spPr>
          <a:xfrm>
            <a:off x="631911" y="1356170"/>
            <a:ext cx="7326637" cy="2165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u="sng" dirty="0"/>
              <a:t>Historical context of war and post-war Vietnam</a:t>
            </a:r>
            <a:r>
              <a:rPr lang="en-GB" sz="2000" b="1" dirty="0"/>
              <a:t>:</a:t>
            </a:r>
            <a:endParaRPr lang="en-GB" sz="2000" dirty="0"/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Vietnam War 1950s-1975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Established in the 1950s, top-down process lead by the VCP 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Leninist idea of two-way conduit 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Effective downward war mobilisation and legitimation and upward reporting of dissent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Communists = ruling class</a:t>
            </a:r>
          </a:p>
        </p:txBody>
      </p:sp>
      <p:pic>
        <p:nvPicPr>
          <p:cNvPr id="2050" name="Picture 2" descr="A Time Far Past by Le Luu | Hiệu Sách Ngoại Văn BOA Bookstore">
            <a:extLst>
              <a:ext uri="{FF2B5EF4-FFF2-40B4-BE49-F238E27FC236}">
                <a16:creationId xmlns:a16="http://schemas.microsoft.com/office/drawing/2014/main" xmlns="" id="{EF4D81A8-7565-4508-B8C8-EFC868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3" y="3975895"/>
            <a:ext cx="1528275" cy="24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1D468B-BD99-4738-ACD9-6FEBDE040BFA}"/>
              </a:ext>
            </a:extLst>
          </p:cNvPr>
          <p:cNvSpPr txBox="1"/>
          <p:nvPr/>
        </p:nvSpPr>
        <p:spPr>
          <a:xfrm>
            <a:off x="2136628" y="3825091"/>
            <a:ext cx="6345517" cy="276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u="sng" dirty="0"/>
              <a:t>Reality of mass organisations in modern Vietnam</a:t>
            </a:r>
            <a:r>
              <a:rPr lang="en-GB" sz="2000" b="1" dirty="0"/>
              <a:t>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Continue to be a far-reaching arm of the state, focusing on consent and legitimation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Reporting to ‘Vietnam Fatherland Front’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Wide membership, especially in rural areas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+mj-lt"/>
              </a:rPr>
              <a:t>Hardly seen by international donors or VNGOs as ‘civil society’, nonetheless an important partner to work with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Declining influence on urban, educated population, esp. in SVN</a:t>
            </a:r>
          </a:p>
        </p:txBody>
      </p:sp>
    </p:spTree>
    <p:extLst>
      <p:ext uri="{BB962C8B-B14F-4D97-AF65-F5344CB8AC3E}">
        <p14:creationId xmlns:p14="http://schemas.microsoft.com/office/powerpoint/2010/main" val="387852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6A2A2-3F89-4550-949A-94CA8EF1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0899" cy="1325563"/>
          </a:xfrm>
        </p:spPr>
        <p:txBody>
          <a:bodyPr>
            <a:normAutofit/>
          </a:bodyPr>
          <a:lstStyle/>
          <a:p>
            <a:r>
              <a:rPr lang="en-GB" b="1" dirty="0"/>
              <a:t>4. Prospects of progressive socio-political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9519E5-5C3F-42FF-A343-BB4FD95B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740638"/>
          </a:xfrm>
        </p:spPr>
        <p:txBody>
          <a:bodyPr>
            <a:normAutofit/>
          </a:bodyPr>
          <a:lstStyle/>
          <a:p>
            <a:r>
              <a:rPr lang="en-GB" sz="2200" dirty="0"/>
              <a:t>Proliferation since Internet and economic development in 2000s and peak in 2010s</a:t>
            </a:r>
          </a:p>
          <a:p>
            <a:r>
              <a:rPr lang="en-GB" sz="2200" dirty="0"/>
              <a:t>Bottom-up formation, based on common interests</a:t>
            </a:r>
          </a:p>
          <a:p>
            <a:r>
              <a:rPr lang="en-GB" sz="2200" dirty="0"/>
              <a:t>Counter-hegemonic ideas – rule of law, transparency and accountability, voice, freedom of thought/expression/association, social and political equality</a:t>
            </a:r>
          </a:p>
          <a:p>
            <a:r>
              <a:rPr lang="en-GB" sz="2200" dirty="0"/>
              <a:t>Ideas translated into actions</a:t>
            </a:r>
          </a:p>
          <a:p>
            <a:pPr lvl="1"/>
            <a:r>
              <a:rPr lang="en-GB" sz="1900" dirty="0"/>
              <a:t>Horizontal – association and mobilisation</a:t>
            </a:r>
          </a:p>
          <a:p>
            <a:pPr lvl="1"/>
            <a:r>
              <a:rPr lang="en-GB" sz="1900" dirty="0"/>
              <a:t>Vertical – criticism of the VCP and its government</a:t>
            </a:r>
          </a:p>
          <a:p>
            <a:pPr lvl="1"/>
            <a:r>
              <a:rPr lang="en-GB" sz="1900" dirty="0"/>
              <a:t>Political change – towards democracy (free and fair elections, civil-political rights…)</a:t>
            </a:r>
          </a:p>
          <a:p>
            <a:pPr lvl="1"/>
            <a:r>
              <a:rPr lang="en-GB" sz="1900" dirty="0"/>
              <a:t>Social change – towards democratic hearts and minds (active citizenship, respect and tolerance, critical thinking)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89CD72D-AD7C-4550-9310-C2E0ADD011E8}"/>
              </a:ext>
            </a:extLst>
          </p:cNvPr>
          <p:cNvSpPr txBox="1">
            <a:spLocks/>
          </p:cNvSpPr>
          <p:nvPr/>
        </p:nvSpPr>
        <p:spPr>
          <a:xfrm>
            <a:off x="9182649" y="3126237"/>
            <a:ext cx="1236617" cy="499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VNGOs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3D4F1D8-992D-43A1-B0A9-9144CA017261}"/>
              </a:ext>
            </a:extLst>
          </p:cNvPr>
          <p:cNvSpPr txBox="1">
            <a:spLocks/>
          </p:cNvSpPr>
          <p:nvPr/>
        </p:nvSpPr>
        <p:spPr>
          <a:xfrm>
            <a:off x="7940383" y="3753282"/>
            <a:ext cx="1735182" cy="52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rgbClr val="C00000"/>
                </a:solidFill>
              </a:rPr>
              <a:t>Pro-democracy activists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A2DCFA2-B98A-4792-B58D-2E2682A514FF}"/>
              </a:ext>
            </a:extLst>
          </p:cNvPr>
          <p:cNvSpPr txBox="1">
            <a:spLocks/>
          </p:cNvSpPr>
          <p:nvPr/>
        </p:nvSpPr>
        <p:spPr>
          <a:xfrm>
            <a:off x="10292446" y="3198297"/>
            <a:ext cx="1650274" cy="6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</a:rPr>
              <a:t>Citizens collectives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3B6AFC2-ADC1-4F52-B268-089D11C0E9F0}"/>
              </a:ext>
            </a:extLst>
          </p:cNvPr>
          <p:cNvSpPr txBox="1">
            <a:spLocks/>
          </p:cNvSpPr>
          <p:nvPr/>
        </p:nvSpPr>
        <p:spPr>
          <a:xfrm>
            <a:off x="7820166" y="4303420"/>
            <a:ext cx="1989908" cy="59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C00000"/>
                </a:solidFill>
              </a:rPr>
              <a:t>Anti-corruption journalists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27D2471-F70B-42A0-A7A8-ADAF3EB77F6D}"/>
              </a:ext>
            </a:extLst>
          </p:cNvPr>
          <p:cNvSpPr txBox="1">
            <a:spLocks/>
          </p:cNvSpPr>
          <p:nvPr/>
        </p:nvSpPr>
        <p:spPr>
          <a:xfrm>
            <a:off x="9499698" y="3964991"/>
            <a:ext cx="2309401" cy="75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Mass organisations (e.g., Women’s Union, Farmer’s Union…)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3EFCB51-E8C2-45E2-8849-3297728B3C1B}"/>
              </a:ext>
            </a:extLst>
          </p:cNvPr>
          <p:cNvSpPr txBox="1">
            <a:spLocks/>
          </p:cNvSpPr>
          <p:nvPr/>
        </p:nvSpPr>
        <p:spPr>
          <a:xfrm>
            <a:off x="8429358" y="5030893"/>
            <a:ext cx="1989908" cy="41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C00000"/>
                </a:solidFill>
              </a:rPr>
              <a:t>Street protesters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5047A25-3D41-4889-BC9A-CE0773F898D0}"/>
              </a:ext>
            </a:extLst>
          </p:cNvPr>
          <p:cNvSpPr txBox="1">
            <a:spLocks/>
          </p:cNvSpPr>
          <p:nvPr/>
        </p:nvSpPr>
        <p:spPr>
          <a:xfrm>
            <a:off x="9827906" y="4726790"/>
            <a:ext cx="1589313" cy="52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Schools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525D481-DEFE-46C8-8D37-DA600E538105}"/>
              </a:ext>
            </a:extLst>
          </p:cNvPr>
          <p:cNvSpPr txBox="1">
            <a:spLocks/>
          </p:cNvSpPr>
          <p:nvPr/>
        </p:nvSpPr>
        <p:spPr>
          <a:xfrm>
            <a:off x="7846154" y="3070398"/>
            <a:ext cx="1586592" cy="75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C00000"/>
                </a:solidFill>
              </a:rPr>
              <a:t>Catholic church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336EC84-D675-4344-8A0C-7EDD1C84EC5F}"/>
              </a:ext>
            </a:extLst>
          </p:cNvPr>
          <p:cNvSpPr txBox="1">
            <a:spLocks/>
          </p:cNvSpPr>
          <p:nvPr/>
        </p:nvSpPr>
        <p:spPr>
          <a:xfrm>
            <a:off x="8837571" y="2440652"/>
            <a:ext cx="1818999" cy="55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Self-help community groups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A90FE50-84EE-4DB1-9EE9-C9FE4A6B166C}"/>
              </a:ext>
            </a:extLst>
          </p:cNvPr>
          <p:cNvSpPr/>
          <p:nvPr/>
        </p:nvSpPr>
        <p:spPr>
          <a:xfrm>
            <a:off x="7846154" y="2068655"/>
            <a:ext cx="4184740" cy="3774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0E629D-F108-433E-92E9-6D818256FB3C}"/>
              </a:ext>
            </a:extLst>
          </p:cNvPr>
          <p:cNvSpPr txBox="1"/>
          <p:nvPr/>
        </p:nvSpPr>
        <p:spPr>
          <a:xfrm>
            <a:off x="10419266" y="5956939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* For brevity…</a:t>
            </a:r>
          </a:p>
        </p:txBody>
      </p:sp>
    </p:spTree>
    <p:extLst>
      <p:ext uri="{BB962C8B-B14F-4D97-AF65-F5344CB8AC3E}">
        <p14:creationId xmlns:p14="http://schemas.microsoft.com/office/powerpoint/2010/main" val="25836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ntonio Gramsci – Wikipedie">
            <a:extLst>
              <a:ext uri="{FF2B5EF4-FFF2-40B4-BE49-F238E27FC236}">
                <a16:creationId xmlns:a16="http://schemas.microsoft.com/office/drawing/2014/main" xmlns="" id="{CF0005CA-737B-41F4-92A1-28AA50E08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1" r="11211" b="1"/>
          <a:stretch/>
        </p:blipFill>
        <p:spPr bwMode="auto">
          <a:xfrm>
            <a:off x="7907003" y="-17"/>
            <a:ext cx="4284997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exis de Tocqueville | French historian and political writer | Britannica">
            <a:extLst>
              <a:ext uri="{FF2B5EF4-FFF2-40B4-BE49-F238E27FC236}">
                <a16:creationId xmlns:a16="http://schemas.microsoft.com/office/drawing/2014/main" xmlns="" id="{3C9D8377-9AA7-4651-A165-8FBB2575D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r="25594"/>
          <a:stretch/>
        </p:blipFill>
        <p:spPr bwMode="auto">
          <a:xfrm>
            <a:off x="3554425" y="1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6A2A2-3F89-4550-949A-94CA8EF1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89" y="617976"/>
            <a:ext cx="3748617" cy="1325563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4. Prospects of progressive socio-political change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9519E5-5C3F-42FF-A343-BB4FD95B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258170"/>
            <a:ext cx="3836943" cy="4409329"/>
          </a:xfrm>
        </p:spPr>
        <p:txBody>
          <a:bodyPr>
            <a:noAutofit/>
          </a:bodyPr>
          <a:lstStyle/>
          <a:p>
            <a:r>
              <a:rPr lang="en-GB" sz="1600" dirty="0"/>
              <a:t>Proliferation since Internet and economic development in 2000s and peak in 2010s</a:t>
            </a:r>
          </a:p>
          <a:p>
            <a:r>
              <a:rPr lang="en-GB" sz="1600" dirty="0"/>
              <a:t>Bottom-up formation, based on common interests</a:t>
            </a:r>
          </a:p>
          <a:p>
            <a:r>
              <a:rPr lang="en-GB" sz="1600" dirty="0"/>
              <a:t>Counter-hegemonic ideas – rule of law, transparency and accountability, voice, freedom of thought/expression/association, social and political equality</a:t>
            </a:r>
          </a:p>
          <a:p>
            <a:r>
              <a:rPr lang="en-GB" sz="1600" dirty="0"/>
              <a:t>Ideas translated into actions</a:t>
            </a:r>
          </a:p>
          <a:p>
            <a:pPr lvl="1"/>
            <a:r>
              <a:rPr lang="en-GB" sz="1200" dirty="0"/>
              <a:t>Horizontal – association and mobilisation</a:t>
            </a:r>
          </a:p>
          <a:p>
            <a:pPr lvl="1"/>
            <a:r>
              <a:rPr lang="en-GB" sz="1200" dirty="0"/>
              <a:t>Vertical – criticism of the VCP and its government</a:t>
            </a:r>
          </a:p>
          <a:p>
            <a:pPr lvl="1"/>
            <a:r>
              <a:rPr lang="en-GB" sz="1200" dirty="0"/>
              <a:t>Political change – towards democracy (free and fair elections, civil-political rights…)</a:t>
            </a:r>
          </a:p>
          <a:p>
            <a:pPr lvl="1"/>
            <a:r>
              <a:rPr lang="en-GB" sz="1200" dirty="0"/>
              <a:t>Social change – towards democratic hearts and minds (active citizenship, respect and tolerance, critical thinking) </a:t>
            </a:r>
          </a:p>
        </p:txBody>
      </p:sp>
    </p:spTree>
    <p:extLst>
      <p:ext uri="{BB962C8B-B14F-4D97-AF65-F5344CB8AC3E}">
        <p14:creationId xmlns:p14="http://schemas.microsoft.com/office/powerpoint/2010/main" val="418354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motorcycle down a city street&#10;&#10;Description automatically generated with medium confidence">
            <a:extLst>
              <a:ext uri="{FF2B5EF4-FFF2-40B4-BE49-F238E27FC236}">
                <a16:creationId xmlns:a16="http://schemas.microsoft.com/office/drawing/2014/main" xmlns="" id="{A64EC61D-1B1C-449A-8C78-D8ACC053F20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" b="121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355C8-A00D-4A6D-B321-E20630138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2500"/>
              <a:t>Civil society and socio-political change in Vietnam through Tocquevillian and Gramscian theoretical lenses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8C9BEB-BEDB-46AE-8192-338CB0A8F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1600" dirty="0"/>
              <a:t>Dan Nguyen</a:t>
            </a:r>
          </a:p>
          <a:p>
            <a:r>
              <a:rPr lang="en-GB" sz="1600" dirty="0"/>
              <a:t>CEVRO 04-09-2022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4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8565D-64E6-4873-BC72-8F0F6A9C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Civil society as concept/(s) and theory/(</a:t>
            </a:r>
            <a:r>
              <a:rPr lang="en-GB" sz="3600" dirty="0" err="1"/>
              <a:t>ies</a:t>
            </a:r>
            <a:r>
              <a:rPr lang="en-GB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8AD3F-D37F-43A1-9432-152A71D4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227355" cy="4393982"/>
          </a:xfrm>
        </p:spPr>
        <p:txBody>
          <a:bodyPr>
            <a:normAutofit/>
          </a:bodyPr>
          <a:lstStyle/>
          <a:p>
            <a:r>
              <a:rPr lang="en-GB" sz="2000" dirty="0"/>
              <a:t>Concepts and theories – “to think by/with”</a:t>
            </a:r>
          </a:p>
          <a:p>
            <a:r>
              <a:rPr lang="en-GB" sz="2000" dirty="0"/>
              <a:t>Elusive concept</a:t>
            </a:r>
          </a:p>
          <a:p>
            <a:pPr lvl="1"/>
            <a:r>
              <a:rPr lang="en-GB" sz="1600" dirty="0"/>
              <a:t>Different spatial and temporal contexts</a:t>
            </a:r>
          </a:p>
          <a:p>
            <a:pPr lvl="2"/>
            <a:r>
              <a:rPr lang="en-GB" sz="1200" dirty="0"/>
              <a:t>Greeks, Hegel, Marx, Gramsci, Habermas, Putnam… </a:t>
            </a:r>
          </a:p>
          <a:p>
            <a:pPr lvl="1"/>
            <a:r>
              <a:rPr lang="en-GB" sz="1600" dirty="0"/>
              <a:t>Scholars not clear about what they mean</a:t>
            </a:r>
          </a:p>
          <a:p>
            <a:pPr lvl="1"/>
            <a:r>
              <a:rPr lang="en-GB" sz="1600" dirty="0"/>
              <a:t>Used in multiple arenas – intellectual, political rhetoric, policy intervention</a:t>
            </a:r>
          </a:p>
          <a:p>
            <a:r>
              <a:rPr lang="en-GB" sz="2000" dirty="0"/>
              <a:t>Empirical mis-recognition – “NGO”</a:t>
            </a:r>
          </a:p>
          <a:p>
            <a:r>
              <a:rPr lang="en-GB" sz="2000" dirty="0"/>
              <a:t>Policy (mis)-focus</a:t>
            </a:r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74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ivil Society 'Activation' for Good Governance | Vivekananda International  Foundation">
            <a:extLst>
              <a:ext uri="{FF2B5EF4-FFF2-40B4-BE49-F238E27FC236}">
                <a16:creationId xmlns:a16="http://schemas.microsoft.com/office/drawing/2014/main" xmlns="" id="{8EF0284C-8DA1-4820-90FB-D2E5BFE5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416257"/>
            <a:ext cx="6253212" cy="30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76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Isosceles Triangle 78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12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A98B4-BC41-4141-B3E0-7F59A84F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200" y="259853"/>
            <a:ext cx="791015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Vietnam</a:t>
            </a:r>
            <a:r>
              <a:rPr lang="en-GB" dirty="0"/>
              <a:t> – why should one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F9FD9A-114F-4278-BC58-50EFEBBF6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686" y="1825625"/>
            <a:ext cx="7609114" cy="4351338"/>
          </a:xfrm>
        </p:spPr>
        <p:txBody>
          <a:bodyPr/>
          <a:lstStyle/>
          <a:p>
            <a:r>
              <a:rPr lang="en-GB" dirty="0"/>
              <a:t>Complexity deserving careful examination - Knowledge and inspirations for practitioners</a:t>
            </a:r>
          </a:p>
          <a:p>
            <a:r>
              <a:rPr lang="en-GB" dirty="0"/>
              <a:t>An illustrative case study</a:t>
            </a:r>
          </a:p>
          <a:p>
            <a:r>
              <a:rPr lang="en-GB" dirty="0"/>
              <a:t>Knowledge of Vietnam beyond the advertising</a:t>
            </a:r>
          </a:p>
          <a:p>
            <a:r>
              <a:rPr lang="en-GB" dirty="0"/>
              <a:t>Reflections on your own society and politics</a:t>
            </a:r>
          </a:p>
        </p:txBody>
      </p:sp>
      <p:pic>
        <p:nvPicPr>
          <p:cNvPr id="5" name="Picture 2" descr="I Was Thinking Of Getting This On My Forearm Or Somewhere That ...">
            <a:extLst>
              <a:ext uri="{FF2B5EF4-FFF2-40B4-BE49-F238E27FC236}">
                <a16:creationId xmlns:a16="http://schemas.microsoft.com/office/drawing/2014/main" xmlns="" id="{ED4B383C-037E-49C2-A05D-16B45DB6B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9" r="3786"/>
          <a:stretch/>
        </p:blipFill>
        <p:spPr bwMode="auto">
          <a:xfrm>
            <a:off x="0" y="608012"/>
            <a:ext cx="3443651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30204417-A502-4F9F-8FF4-3297CCB5EAD2}"/>
              </a:ext>
            </a:extLst>
          </p:cNvPr>
          <p:cNvSpPr/>
          <p:nvPr/>
        </p:nvSpPr>
        <p:spPr>
          <a:xfrm>
            <a:off x="476250" y="2990850"/>
            <a:ext cx="171450" cy="180975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6923D25-8EC5-41F0-97D4-24DBB502216E}"/>
              </a:ext>
            </a:extLst>
          </p:cNvPr>
          <p:cNvSpPr/>
          <p:nvPr/>
        </p:nvSpPr>
        <p:spPr>
          <a:xfrm>
            <a:off x="432079" y="2954215"/>
            <a:ext cx="251209" cy="2763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896313-9297-41F7-BEC6-D6196D63A8B1}"/>
              </a:ext>
            </a:extLst>
          </p:cNvPr>
          <p:cNvSpPr/>
          <p:nvPr/>
        </p:nvSpPr>
        <p:spPr>
          <a:xfrm rot="16200000">
            <a:off x="-1707176" y="1707177"/>
            <a:ext cx="6858001" cy="3443650"/>
          </a:xfrm>
          <a:prstGeom prst="rect">
            <a:avLst/>
          </a:prstGeom>
          <a:gradFill flip="none" rotWithShape="1">
            <a:gsLst>
              <a:gs pos="52000">
                <a:schemeClr val="bg2">
                  <a:tint val="66000"/>
                  <a:satMod val="160000"/>
                  <a:alpha val="31000"/>
                  <a:lumMod val="81000"/>
                </a:schemeClr>
              </a:gs>
              <a:gs pos="76000">
                <a:schemeClr val="bg2">
                  <a:lumMod val="50000"/>
                  <a:tint val="44500"/>
                  <a:satMod val="160000"/>
                  <a:alpha val="75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B1A138-575B-4463-8029-F994137CB9DB}"/>
              </a:ext>
            </a:extLst>
          </p:cNvPr>
          <p:cNvSpPr txBox="1"/>
          <p:nvPr/>
        </p:nvSpPr>
        <p:spPr>
          <a:xfrm>
            <a:off x="3997236" y="4699635"/>
            <a:ext cx="7785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Gramsci’s distinctive approach to the analysis of civil society […] should animate a new series of inquiries into the present condition of civil society in different parts of the globe. The results of such enquiries are likely to be disconcerting; […] the prison notebooks raise difficult and unsettling questions and are an antidote to complacency – the sort of political and intellectual complacency that has taken hold of civil society since 1989.</a:t>
            </a:r>
          </a:p>
          <a:p>
            <a:pPr algn="r"/>
            <a:r>
              <a:rPr lang="en-GB" sz="1600" i="1" dirty="0"/>
              <a:t>Joseph Buttigieg, 1995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4D035-1E20-4A69-8F98-92664C56BA40}"/>
              </a:ext>
            </a:extLst>
          </p:cNvPr>
          <p:cNvSpPr txBox="1"/>
          <p:nvPr/>
        </p:nvSpPr>
        <p:spPr>
          <a:xfrm>
            <a:off x="3696200" y="4564698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D01151-5BB4-4210-87AA-E195F2D9F8ED}"/>
              </a:ext>
            </a:extLst>
          </p:cNvPr>
          <p:cNvSpPr txBox="1"/>
          <p:nvPr/>
        </p:nvSpPr>
        <p:spPr>
          <a:xfrm>
            <a:off x="11782698" y="5696346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0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9BB8A-99F1-48BB-B449-7C15D327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277"/>
            <a:ext cx="10515600" cy="1325563"/>
          </a:xfrm>
        </p:spPr>
        <p:txBody>
          <a:bodyPr/>
          <a:lstStyle/>
          <a:p>
            <a:r>
              <a:rPr lang="en-GB" b="1" dirty="0"/>
              <a:t>Structure of the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290977-13F6-403D-A898-0B9C7DF6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777"/>
            <a:ext cx="10515600" cy="27382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Vietnam’s general context: political, economic, socio-cultural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puzzle of Vietnam’s civil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Unravelling the puzzle with Tocqueville and Gramsci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Prospects of progressive socio-political change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D9A964-E09B-42A1-A83E-B4EB12C1F654}"/>
              </a:ext>
            </a:extLst>
          </p:cNvPr>
          <p:cNvSpPr txBox="1"/>
          <p:nvPr/>
        </p:nvSpPr>
        <p:spPr>
          <a:xfrm>
            <a:off x="2031101" y="154265"/>
            <a:ext cx="1022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chemeClr val="bg2">
                    <a:lumMod val="90000"/>
                  </a:schemeClr>
                </a:solidFill>
              </a:rPr>
              <a:t>Civil society and socio-political change in Vietnam through Tocquevillian and Gramscian theoretical lenses</a:t>
            </a:r>
            <a:endParaRPr lang="en-GB" i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48B5A39-2D27-4115-BE8B-D7D4F04395D0}"/>
              </a:ext>
            </a:extLst>
          </p:cNvPr>
          <p:cNvCxnSpPr>
            <a:cxnSpLocks/>
          </p:cNvCxnSpPr>
          <p:nvPr/>
        </p:nvCxnSpPr>
        <p:spPr>
          <a:xfrm>
            <a:off x="1784555" y="523597"/>
            <a:ext cx="104074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F6EB3F-E3E1-49F2-86A6-BE417918C278}"/>
              </a:ext>
            </a:extLst>
          </p:cNvPr>
          <p:cNvSpPr/>
          <p:nvPr/>
        </p:nvSpPr>
        <p:spPr>
          <a:xfrm>
            <a:off x="1678801" y="478174"/>
            <a:ext cx="105122" cy="9963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6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FDCA6-5DCA-4D9B-855E-9E733DEA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Vietnam – political context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C32DD-5D58-4F48-9601-A4BEEC20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3575" cy="47371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French colony from the late 1800s to the 1940s-early 1950s</a:t>
            </a:r>
          </a:p>
          <a:p>
            <a:r>
              <a:rPr lang="en-GB" dirty="0"/>
              <a:t>Monarchy officially ended in 1945 and Communists in formal power</a:t>
            </a:r>
          </a:p>
          <a:p>
            <a:r>
              <a:rPr lang="en-GB" dirty="0"/>
              <a:t>Split of North and South Vietnams</a:t>
            </a:r>
          </a:p>
          <a:p>
            <a:r>
              <a:rPr lang="en-GB" dirty="0"/>
              <a:t>1945 – 1975: Communist rule in the North vs “semi-democratic” rule in the South</a:t>
            </a:r>
          </a:p>
          <a:p>
            <a:r>
              <a:rPr lang="en-GB" dirty="0"/>
              <a:t>Since 1975: one-party rule and limited civil-political rights</a:t>
            </a:r>
          </a:p>
          <a:p>
            <a:pPr marL="444500">
              <a:spcBef>
                <a:spcPts val="1800"/>
              </a:spcBef>
              <a:buFontTx/>
              <a:buChar char="-"/>
            </a:pPr>
            <a:r>
              <a:rPr lang="en-GB" sz="2600" dirty="0"/>
              <a:t>No free and fair election</a:t>
            </a:r>
          </a:p>
          <a:p>
            <a:pPr marL="444500">
              <a:spcBef>
                <a:spcPts val="1800"/>
              </a:spcBef>
              <a:buFontTx/>
              <a:buChar char="-"/>
            </a:pPr>
            <a:r>
              <a:rPr lang="en-GB" sz="2600" dirty="0"/>
              <a:t>“Propaganda against the state”, “organising activities to topple the government”, “abusing democratic freedoms to infringe on the interest of the state”…</a:t>
            </a:r>
          </a:p>
          <a:p>
            <a:pPr marL="444500">
              <a:spcBef>
                <a:spcPts val="1800"/>
              </a:spcBef>
              <a:buFontTx/>
              <a:buChar char="-"/>
            </a:pPr>
            <a:r>
              <a:rPr lang="en-GB" sz="2600" dirty="0"/>
              <a:t>Crackdown on street protest, plainclothes police, harassments…</a:t>
            </a:r>
          </a:p>
          <a:p>
            <a:endParaRPr lang="en-GB" dirty="0"/>
          </a:p>
        </p:txBody>
      </p:sp>
      <p:pic>
        <p:nvPicPr>
          <p:cNvPr id="4098" name="Picture 2" descr="Vietnam's Communist Party opens meet to pick new leader | Asia News | China  Daily">
            <a:extLst>
              <a:ext uri="{FF2B5EF4-FFF2-40B4-BE49-F238E27FC236}">
                <a16:creationId xmlns:a16="http://schemas.microsoft.com/office/drawing/2014/main" xmlns="" id="{FDD4F186-7453-4E5A-8F11-5B6D641D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47" y="1962150"/>
            <a:ext cx="5061616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ACB298A-D027-4528-ACEB-5AA85F9335D4}"/>
              </a:ext>
            </a:extLst>
          </p:cNvPr>
          <p:cNvCxnSpPr>
            <a:cxnSpLocks/>
          </p:cNvCxnSpPr>
          <p:nvPr/>
        </p:nvCxnSpPr>
        <p:spPr>
          <a:xfrm>
            <a:off x="1041605" y="1514197"/>
            <a:ext cx="104074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5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D1A8BA-60A1-42FB-AFD2-F453E371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195"/>
          <a:stretch/>
        </p:blipFill>
        <p:spPr>
          <a:xfrm>
            <a:off x="627887" y="3474017"/>
            <a:ext cx="5935318" cy="3089145"/>
          </a:xfrm>
          <a:prstGeom prst="rect">
            <a:avLst/>
          </a:prstGeom>
        </p:spPr>
      </p:pic>
      <p:pic>
        <p:nvPicPr>
          <p:cNvPr id="8" name="Picture 2" descr="Confucianism">
            <a:extLst>
              <a:ext uri="{FF2B5EF4-FFF2-40B4-BE49-F238E27FC236}">
                <a16:creationId xmlns:a16="http://schemas.microsoft.com/office/drawing/2014/main" xmlns="" id="{7BB46C30-206A-4576-A68B-8C13FFA0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19" y="2101634"/>
            <a:ext cx="5748888" cy="32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0071C-8122-43AE-9432-9B19800A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6749" cy="1325563"/>
          </a:xfrm>
        </p:spPr>
        <p:txBody>
          <a:bodyPr/>
          <a:lstStyle/>
          <a:p>
            <a:r>
              <a:rPr lang="en-GB" b="1" dirty="0"/>
              <a:t>Vietnam – economic and socio-cultural 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8C1F0A-DA81-4AAC-94E7-D8C2442335C7}"/>
              </a:ext>
            </a:extLst>
          </p:cNvPr>
          <p:cNvSpPr txBox="1"/>
          <p:nvPr/>
        </p:nvSpPr>
        <p:spPr>
          <a:xfrm>
            <a:off x="838200" y="2053437"/>
            <a:ext cx="52578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800" b="1" dirty="0"/>
              <a:t>Economy and living standards: ‘the other Asian dragon’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Before 1975, relied on Soviet Union and the US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1986-1989 ‘Open Door’ Reform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2000s: Lower-middle income country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GDP per capita PPP 2020: $8,650 (2x Nepal/Pakistan, a bit higher than India/Philippines, 1/5 Japan/CZ)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F0C99D1-1BFB-440F-A869-BDC785059661}"/>
              </a:ext>
            </a:extLst>
          </p:cNvPr>
          <p:cNvSpPr txBox="1">
            <a:spLocks/>
          </p:cNvSpPr>
          <p:nvPr/>
        </p:nvSpPr>
        <p:spPr>
          <a:xfrm>
            <a:off x="7132321" y="2141537"/>
            <a:ext cx="4702628" cy="29529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Culture</a:t>
            </a:r>
            <a:r>
              <a:rPr lang="en-GB" dirty="0"/>
              <a:t>: </a:t>
            </a:r>
            <a:r>
              <a:rPr lang="en-GB" b="1" dirty="0"/>
              <a:t>‘chronic quiescence’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Confucianism: obedience, deference, loyalty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Era of political reprisal and ‘reactionary’/’hostile forces’ purging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Normalisation of corruption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Developmental state-society consensus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GB" sz="1800" dirty="0"/>
              <a:t>Economic appeasement </a:t>
            </a:r>
          </a:p>
          <a:p>
            <a:pPr marL="0" indent="0">
              <a:spcBef>
                <a:spcPts val="2400"/>
              </a:spcBef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CD9BC7-8933-425C-861D-A71B6FB1DF1E}"/>
              </a:ext>
            </a:extLst>
          </p:cNvPr>
          <p:cNvCxnSpPr>
            <a:cxnSpLocks/>
          </p:cNvCxnSpPr>
          <p:nvPr/>
        </p:nvCxnSpPr>
        <p:spPr>
          <a:xfrm>
            <a:off x="1041605" y="1514197"/>
            <a:ext cx="104074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8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73FF66-411C-4A04-837E-BCAEC6BD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b="1" dirty="0"/>
              <a:t>The puzzle of Vietnam’s civil society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CD703D-550E-444C-893C-5073AC22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302" y="3046566"/>
            <a:ext cx="1236617" cy="49956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VNGOs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A2552D3-E89D-4AAB-93BC-E0455664A7F0}"/>
              </a:ext>
            </a:extLst>
          </p:cNvPr>
          <p:cNvSpPr txBox="1">
            <a:spLocks/>
          </p:cNvSpPr>
          <p:nvPr/>
        </p:nvSpPr>
        <p:spPr>
          <a:xfrm>
            <a:off x="6875416" y="3711786"/>
            <a:ext cx="1735182" cy="7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Pro-democracy activists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A51A639-7ED6-4528-9F63-99A7EA6A43C7}"/>
              </a:ext>
            </a:extLst>
          </p:cNvPr>
          <p:cNvSpPr txBox="1">
            <a:spLocks/>
          </p:cNvSpPr>
          <p:nvPr/>
        </p:nvSpPr>
        <p:spPr>
          <a:xfrm>
            <a:off x="9984377" y="2659408"/>
            <a:ext cx="1650274" cy="671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Citizens collectives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D6B451F-F88E-4045-A2E1-2F3A6D15539D}"/>
              </a:ext>
            </a:extLst>
          </p:cNvPr>
          <p:cNvSpPr txBox="1">
            <a:spLocks/>
          </p:cNvSpPr>
          <p:nvPr/>
        </p:nvSpPr>
        <p:spPr>
          <a:xfrm>
            <a:off x="6472645" y="4591594"/>
            <a:ext cx="1989908" cy="7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Anti-corruption journalists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A2CEC89-500C-495F-BD29-5EB1658E47B8}"/>
              </a:ext>
            </a:extLst>
          </p:cNvPr>
          <p:cNvSpPr txBox="1">
            <a:spLocks/>
          </p:cNvSpPr>
          <p:nvPr/>
        </p:nvSpPr>
        <p:spPr>
          <a:xfrm>
            <a:off x="8982889" y="3859662"/>
            <a:ext cx="2782388" cy="7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Mass organisations (e.g., Women’s Union, Farmer’s Union…)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BDCD0C8-124F-42BB-93FC-14BA67604560}"/>
              </a:ext>
            </a:extLst>
          </p:cNvPr>
          <p:cNvSpPr txBox="1">
            <a:spLocks/>
          </p:cNvSpPr>
          <p:nvPr/>
        </p:nvSpPr>
        <p:spPr>
          <a:xfrm>
            <a:off x="7727767" y="5219320"/>
            <a:ext cx="1989908" cy="7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Street protesters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6939963-46C0-4E33-A40F-B95F70CB4189}"/>
              </a:ext>
            </a:extLst>
          </p:cNvPr>
          <p:cNvSpPr txBox="1">
            <a:spLocks/>
          </p:cNvSpPr>
          <p:nvPr/>
        </p:nvSpPr>
        <p:spPr>
          <a:xfrm>
            <a:off x="9390018" y="4926485"/>
            <a:ext cx="1589313" cy="52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Schools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4025843-5A83-4380-9423-06A9CB25F912}"/>
              </a:ext>
            </a:extLst>
          </p:cNvPr>
          <p:cNvSpPr txBox="1">
            <a:spLocks/>
          </p:cNvSpPr>
          <p:nvPr/>
        </p:nvSpPr>
        <p:spPr>
          <a:xfrm>
            <a:off x="6412773" y="2794076"/>
            <a:ext cx="1989908" cy="7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Religious bodies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8913C7A-7175-44C2-9CD4-E3C78C1C4931}"/>
              </a:ext>
            </a:extLst>
          </p:cNvPr>
          <p:cNvSpPr txBox="1">
            <a:spLocks/>
          </p:cNvSpPr>
          <p:nvPr/>
        </p:nvSpPr>
        <p:spPr>
          <a:xfrm>
            <a:off x="7743007" y="2070451"/>
            <a:ext cx="1989908" cy="7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Self-help community groups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60ACD60-F130-47C9-8370-CD90AF42A32A}"/>
              </a:ext>
            </a:extLst>
          </p:cNvPr>
          <p:cNvSpPr txBox="1">
            <a:spLocks/>
          </p:cNvSpPr>
          <p:nvPr/>
        </p:nvSpPr>
        <p:spPr>
          <a:xfrm>
            <a:off x="1289414" y="1890373"/>
            <a:ext cx="3818708" cy="2074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/>
              <a:t>Minimalist definition</a:t>
            </a:r>
            <a:r>
              <a:rPr lang="en-GB" b="1" dirty="0"/>
              <a:t>: </a:t>
            </a:r>
            <a:r>
              <a:rPr lang="en-GB" dirty="0"/>
              <a:t>a public sphere and actors that exist relatively separately from state apparatuses, the family, and the market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4ECCD5D-5FC0-4344-B9B7-360B68C1A498}"/>
              </a:ext>
            </a:extLst>
          </p:cNvPr>
          <p:cNvSpPr/>
          <p:nvPr/>
        </p:nvSpPr>
        <p:spPr>
          <a:xfrm>
            <a:off x="6373587" y="1607100"/>
            <a:ext cx="5352504" cy="49626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ED1C821-9858-4118-A040-2C19354A8B2F}"/>
              </a:ext>
            </a:extLst>
          </p:cNvPr>
          <p:cNvSpPr txBox="1">
            <a:spLocks/>
          </p:cNvSpPr>
          <p:nvPr/>
        </p:nvSpPr>
        <p:spPr>
          <a:xfrm>
            <a:off x="1999705" y="4088430"/>
            <a:ext cx="3818708" cy="897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Too broad and vague to be meaningful or of any use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4EDF4F08-FB7D-44B6-8CE9-46A6F40A811F}"/>
              </a:ext>
            </a:extLst>
          </p:cNvPr>
          <p:cNvCxnSpPr/>
          <p:nvPr/>
        </p:nvCxnSpPr>
        <p:spPr>
          <a:xfrm rot="16200000" flipH="1">
            <a:off x="1505305" y="4141581"/>
            <a:ext cx="376647" cy="270344"/>
          </a:xfrm>
          <a:prstGeom prst="bentConnector3">
            <a:avLst>
              <a:gd name="adj1" fmla="val 98555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B0914FC8-4150-4E64-A421-8E8623F62AD9}"/>
              </a:ext>
            </a:extLst>
          </p:cNvPr>
          <p:cNvSpPr txBox="1">
            <a:spLocks/>
          </p:cNvSpPr>
          <p:nvPr/>
        </p:nvSpPr>
        <p:spPr>
          <a:xfrm>
            <a:off x="1976847" y="4985467"/>
            <a:ext cx="4357554" cy="1725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/>
              <a:t>How to make sense of the vast difference amongst these actors? – formation, purposes, functions, relations towards the state/ruling class…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/>
              <a:t>Who are the likely actors to drive progressive socio-political change?</a:t>
            </a:r>
          </a:p>
        </p:txBody>
      </p:sp>
    </p:spTree>
    <p:extLst>
      <p:ext uri="{BB962C8B-B14F-4D97-AF65-F5344CB8AC3E}">
        <p14:creationId xmlns:p14="http://schemas.microsoft.com/office/powerpoint/2010/main" val="42629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07927768-3350-4D13-8498-A097B6C642A7}"/>
              </a:ext>
            </a:extLst>
          </p:cNvPr>
          <p:cNvSpPr txBox="1">
            <a:spLocks/>
          </p:cNvSpPr>
          <p:nvPr/>
        </p:nvSpPr>
        <p:spPr>
          <a:xfrm>
            <a:off x="428171" y="368345"/>
            <a:ext cx="10510077" cy="77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/>
              <a:t>3a. Unraveling the puzzle with Tocqueville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91E9F1-58AD-45EC-971F-47D86F34594E}"/>
              </a:ext>
            </a:extLst>
          </p:cNvPr>
          <p:cNvSpPr txBox="1"/>
          <p:nvPr/>
        </p:nvSpPr>
        <p:spPr>
          <a:xfrm>
            <a:off x="958841" y="2340525"/>
            <a:ext cx="324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Enlightenment, 17</a:t>
            </a:r>
            <a:r>
              <a:rPr lang="en-GB" baseline="30000" dirty="0"/>
              <a:t>th</a:t>
            </a:r>
            <a:r>
              <a:rPr lang="en-GB" dirty="0"/>
              <a:t>-18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3C399B-A883-492F-B3E1-F2FB0DEC20CF}"/>
              </a:ext>
            </a:extLst>
          </p:cNvPr>
          <p:cNvSpPr txBox="1"/>
          <p:nvPr/>
        </p:nvSpPr>
        <p:spPr>
          <a:xfrm>
            <a:off x="3042606" y="4332809"/>
            <a:ext cx="6352248" cy="646331"/>
          </a:xfrm>
          <a:prstGeom prst="rect">
            <a:avLst/>
          </a:pr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352248"/>
                      <a:gd name="connsiteY0" fmla="*/ 0 h 646331"/>
                      <a:gd name="connsiteX1" fmla="*/ 571702 w 6352248"/>
                      <a:gd name="connsiteY1" fmla="*/ 0 h 646331"/>
                      <a:gd name="connsiteX2" fmla="*/ 1016360 w 6352248"/>
                      <a:gd name="connsiteY2" fmla="*/ 0 h 646331"/>
                      <a:gd name="connsiteX3" fmla="*/ 1778629 w 6352248"/>
                      <a:gd name="connsiteY3" fmla="*/ 0 h 646331"/>
                      <a:gd name="connsiteX4" fmla="*/ 2350332 w 6352248"/>
                      <a:gd name="connsiteY4" fmla="*/ 0 h 646331"/>
                      <a:gd name="connsiteX5" fmla="*/ 2922034 w 6352248"/>
                      <a:gd name="connsiteY5" fmla="*/ 0 h 646331"/>
                      <a:gd name="connsiteX6" fmla="*/ 3684304 w 6352248"/>
                      <a:gd name="connsiteY6" fmla="*/ 0 h 646331"/>
                      <a:gd name="connsiteX7" fmla="*/ 4192484 w 6352248"/>
                      <a:gd name="connsiteY7" fmla="*/ 0 h 646331"/>
                      <a:gd name="connsiteX8" fmla="*/ 4954753 w 6352248"/>
                      <a:gd name="connsiteY8" fmla="*/ 0 h 646331"/>
                      <a:gd name="connsiteX9" fmla="*/ 5717023 w 6352248"/>
                      <a:gd name="connsiteY9" fmla="*/ 0 h 646331"/>
                      <a:gd name="connsiteX10" fmla="*/ 6352248 w 6352248"/>
                      <a:gd name="connsiteY10" fmla="*/ 0 h 646331"/>
                      <a:gd name="connsiteX11" fmla="*/ 6352248 w 6352248"/>
                      <a:gd name="connsiteY11" fmla="*/ 646331 h 646331"/>
                      <a:gd name="connsiteX12" fmla="*/ 5653501 w 6352248"/>
                      <a:gd name="connsiteY12" fmla="*/ 646331 h 646331"/>
                      <a:gd name="connsiteX13" fmla="*/ 4891231 w 6352248"/>
                      <a:gd name="connsiteY13" fmla="*/ 646331 h 646331"/>
                      <a:gd name="connsiteX14" fmla="*/ 4128961 w 6352248"/>
                      <a:gd name="connsiteY14" fmla="*/ 646331 h 646331"/>
                      <a:gd name="connsiteX15" fmla="*/ 3620781 w 6352248"/>
                      <a:gd name="connsiteY15" fmla="*/ 646331 h 646331"/>
                      <a:gd name="connsiteX16" fmla="*/ 2985557 w 6352248"/>
                      <a:gd name="connsiteY16" fmla="*/ 646331 h 646331"/>
                      <a:gd name="connsiteX17" fmla="*/ 2223287 w 6352248"/>
                      <a:gd name="connsiteY17" fmla="*/ 646331 h 646331"/>
                      <a:gd name="connsiteX18" fmla="*/ 1588062 w 6352248"/>
                      <a:gd name="connsiteY18" fmla="*/ 646331 h 646331"/>
                      <a:gd name="connsiteX19" fmla="*/ 1143405 w 6352248"/>
                      <a:gd name="connsiteY19" fmla="*/ 646331 h 646331"/>
                      <a:gd name="connsiteX20" fmla="*/ 635225 w 6352248"/>
                      <a:gd name="connsiteY20" fmla="*/ 646331 h 646331"/>
                      <a:gd name="connsiteX21" fmla="*/ 0 w 6352248"/>
                      <a:gd name="connsiteY21" fmla="*/ 646331 h 646331"/>
                      <a:gd name="connsiteX22" fmla="*/ 0 w 6352248"/>
                      <a:gd name="connsiteY2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352248" h="646331" extrusionOk="0">
                        <a:moveTo>
                          <a:pt x="0" y="0"/>
                        </a:moveTo>
                        <a:cubicBezTo>
                          <a:pt x="116095" y="19038"/>
                          <a:pt x="419917" y="26602"/>
                          <a:pt x="571702" y="0"/>
                        </a:cubicBezTo>
                        <a:cubicBezTo>
                          <a:pt x="723487" y="-26602"/>
                          <a:pt x="896364" y="-19543"/>
                          <a:pt x="1016360" y="0"/>
                        </a:cubicBezTo>
                        <a:cubicBezTo>
                          <a:pt x="1136356" y="19543"/>
                          <a:pt x="1546276" y="4862"/>
                          <a:pt x="1778629" y="0"/>
                        </a:cubicBezTo>
                        <a:cubicBezTo>
                          <a:pt x="2010982" y="-4862"/>
                          <a:pt x="2192879" y="27552"/>
                          <a:pt x="2350332" y="0"/>
                        </a:cubicBezTo>
                        <a:cubicBezTo>
                          <a:pt x="2507785" y="-27552"/>
                          <a:pt x="2662125" y="6617"/>
                          <a:pt x="2922034" y="0"/>
                        </a:cubicBezTo>
                        <a:cubicBezTo>
                          <a:pt x="3181943" y="-6617"/>
                          <a:pt x="3513943" y="19143"/>
                          <a:pt x="3684304" y="0"/>
                        </a:cubicBezTo>
                        <a:cubicBezTo>
                          <a:pt x="3854665" y="-19143"/>
                          <a:pt x="3989835" y="492"/>
                          <a:pt x="4192484" y="0"/>
                        </a:cubicBezTo>
                        <a:cubicBezTo>
                          <a:pt x="4395133" y="-492"/>
                          <a:pt x="4668198" y="-34837"/>
                          <a:pt x="4954753" y="0"/>
                        </a:cubicBezTo>
                        <a:cubicBezTo>
                          <a:pt x="5241308" y="34837"/>
                          <a:pt x="5502569" y="28500"/>
                          <a:pt x="5717023" y="0"/>
                        </a:cubicBezTo>
                        <a:cubicBezTo>
                          <a:pt x="5931477" y="-28500"/>
                          <a:pt x="6155455" y="-4225"/>
                          <a:pt x="6352248" y="0"/>
                        </a:cubicBezTo>
                        <a:cubicBezTo>
                          <a:pt x="6321683" y="287596"/>
                          <a:pt x="6382401" y="328525"/>
                          <a:pt x="6352248" y="646331"/>
                        </a:cubicBezTo>
                        <a:cubicBezTo>
                          <a:pt x="6180136" y="623393"/>
                          <a:pt x="5893133" y="661791"/>
                          <a:pt x="5653501" y="646331"/>
                        </a:cubicBezTo>
                        <a:cubicBezTo>
                          <a:pt x="5413869" y="630871"/>
                          <a:pt x="5134375" y="649049"/>
                          <a:pt x="4891231" y="646331"/>
                        </a:cubicBezTo>
                        <a:cubicBezTo>
                          <a:pt x="4648087" y="643614"/>
                          <a:pt x="4467037" y="682886"/>
                          <a:pt x="4128961" y="646331"/>
                        </a:cubicBezTo>
                        <a:cubicBezTo>
                          <a:pt x="3790885" y="609777"/>
                          <a:pt x="3849226" y="633375"/>
                          <a:pt x="3620781" y="646331"/>
                        </a:cubicBezTo>
                        <a:cubicBezTo>
                          <a:pt x="3392336" y="659287"/>
                          <a:pt x="3139385" y="626290"/>
                          <a:pt x="2985557" y="646331"/>
                        </a:cubicBezTo>
                        <a:cubicBezTo>
                          <a:pt x="2831729" y="666372"/>
                          <a:pt x="2549742" y="650009"/>
                          <a:pt x="2223287" y="646331"/>
                        </a:cubicBezTo>
                        <a:cubicBezTo>
                          <a:pt x="1896832" y="642654"/>
                          <a:pt x="1840702" y="660207"/>
                          <a:pt x="1588062" y="646331"/>
                        </a:cubicBezTo>
                        <a:cubicBezTo>
                          <a:pt x="1335423" y="632455"/>
                          <a:pt x="1345998" y="663875"/>
                          <a:pt x="1143405" y="646331"/>
                        </a:cubicBezTo>
                        <a:cubicBezTo>
                          <a:pt x="940812" y="628787"/>
                          <a:pt x="867896" y="670583"/>
                          <a:pt x="635225" y="646331"/>
                        </a:cubicBezTo>
                        <a:cubicBezTo>
                          <a:pt x="402554" y="622079"/>
                          <a:pt x="158804" y="660854"/>
                          <a:pt x="0" y="646331"/>
                        </a:cubicBezTo>
                        <a:cubicBezTo>
                          <a:pt x="-10753" y="333157"/>
                          <a:pt x="19852" y="2830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3600" b="1" dirty="0"/>
              <a:t>civil society vital for democracy</a:t>
            </a:r>
          </a:p>
        </p:txBody>
      </p:sp>
      <p:pic>
        <p:nvPicPr>
          <p:cNvPr id="7" name="Picture 2" descr="Democracy in America: Alexis de Tocqueville, Bruce Frohnen: 9780895261601:  Amazon.com: Books">
            <a:extLst>
              <a:ext uri="{FF2B5EF4-FFF2-40B4-BE49-F238E27FC236}">
                <a16:creationId xmlns:a16="http://schemas.microsoft.com/office/drawing/2014/main" xmlns="" id="{D0030D98-6AD6-4709-B16A-9B356738C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2" b="24667"/>
          <a:stretch/>
        </p:blipFill>
        <p:spPr bwMode="auto">
          <a:xfrm>
            <a:off x="5161198" y="1591379"/>
            <a:ext cx="1560586" cy="215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E73786-2959-4216-AAF2-27A67DA08CE2}"/>
              </a:ext>
            </a:extLst>
          </p:cNvPr>
          <p:cNvSpPr txBox="1"/>
          <p:nvPr/>
        </p:nvSpPr>
        <p:spPr>
          <a:xfrm>
            <a:off x="7273777" y="2340525"/>
            <a:ext cx="4696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Aftermath of American Revolution (1785-1791)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748FBB1-CF59-4B50-AC2C-FA331F2BB7ED}"/>
              </a:ext>
            </a:extLst>
          </p:cNvPr>
          <p:cNvCxnSpPr/>
          <p:nvPr/>
        </p:nvCxnSpPr>
        <p:spPr>
          <a:xfrm>
            <a:off x="4693381" y="2469997"/>
            <a:ext cx="0" cy="4835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3768058-C866-4752-ADE7-8796FA67D8EA}"/>
              </a:ext>
            </a:extLst>
          </p:cNvPr>
          <p:cNvCxnSpPr>
            <a:cxnSpLocks/>
          </p:cNvCxnSpPr>
          <p:nvPr/>
        </p:nvCxnSpPr>
        <p:spPr>
          <a:xfrm flipH="1">
            <a:off x="1076241" y="2709857"/>
            <a:ext cx="36171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FE0B9AE-C642-4904-8EB8-6F089ADE7C4C}"/>
              </a:ext>
            </a:extLst>
          </p:cNvPr>
          <p:cNvCxnSpPr/>
          <p:nvPr/>
        </p:nvCxnSpPr>
        <p:spPr>
          <a:xfrm>
            <a:off x="7159513" y="2468059"/>
            <a:ext cx="0" cy="4835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02EF177-A109-4300-8649-40192FD864F3}"/>
              </a:ext>
            </a:extLst>
          </p:cNvPr>
          <p:cNvCxnSpPr>
            <a:cxnSpLocks/>
          </p:cNvCxnSpPr>
          <p:nvPr/>
        </p:nvCxnSpPr>
        <p:spPr>
          <a:xfrm flipH="1">
            <a:off x="7159513" y="2699440"/>
            <a:ext cx="4707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A51F31-C383-42F4-9351-BD6278F38653}"/>
              </a:ext>
            </a:extLst>
          </p:cNvPr>
          <p:cNvSpPr txBox="1"/>
          <p:nvPr/>
        </p:nvSpPr>
        <p:spPr>
          <a:xfrm>
            <a:off x="842385" y="5468574"/>
            <a:ext cx="326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Civil society representing diverse interests of the people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E79286-5DEC-40CE-A4FD-4E3CCD96E093}"/>
              </a:ext>
            </a:extLst>
          </p:cNvPr>
          <p:cNvSpPr txBox="1"/>
          <p:nvPr/>
        </p:nvSpPr>
        <p:spPr>
          <a:xfrm>
            <a:off x="4398094" y="5468575"/>
            <a:ext cx="367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 learn the norms of democracy through associational 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E429BA9-75DC-4CD6-BED7-D08A311BD00E}"/>
              </a:ext>
            </a:extLst>
          </p:cNvPr>
          <p:cNvSpPr txBox="1"/>
          <p:nvPr/>
        </p:nvSpPr>
        <p:spPr>
          <a:xfrm>
            <a:off x="8409420" y="5443723"/>
            <a:ext cx="367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Civil society balancing state power/keeping government in check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1EE5D0B-50D1-497A-9506-346DF293987A}"/>
              </a:ext>
            </a:extLst>
          </p:cNvPr>
          <p:cNvSpPr/>
          <p:nvPr/>
        </p:nvSpPr>
        <p:spPr>
          <a:xfrm>
            <a:off x="650460" y="5520851"/>
            <a:ext cx="177421" cy="1884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D2C1F98-3446-485A-87F6-4C3B5C619692}"/>
              </a:ext>
            </a:extLst>
          </p:cNvPr>
          <p:cNvSpPr/>
          <p:nvPr/>
        </p:nvSpPr>
        <p:spPr>
          <a:xfrm>
            <a:off x="4223615" y="5500959"/>
            <a:ext cx="177421" cy="1884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8835F42-83FE-4878-B624-A4F8D8A8D0E5}"/>
              </a:ext>
            </a:extLst>
          </p:cNvPr>
          <p:cNvSpPr/>
          <p:nvPr/>
        </p:nvSpPr>
        <p:spPr>
          <a:xfrm>
            <a:off x="8231999" y="5471126"/>
            <a:ext cx="177421" cy="1884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436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1F10633-37A4-4012-BDFD-FE2AE88255F6}"/>
              </a:ext>
            </a:extLst>
          </p:cNvPr>
          <p:cNvSpPr txBox="1">
            <a:spLocks/>
          </p:cNvSpPr>
          <p:nvPr/>
        </p:nvSpPr>
        <p:spPr>
          <a:xfrm>
            <a:off x="9130398" y="2995608"/>
            <a:ext cx="1236617" cy="499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VNGOs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8BADB-3B7F-4110-A22B-19C171DC9EE7}"/>
              </a:ext>
            </a:extLst>
          </p:cNvPr>
          <p:cNvSpPr txBox="1">
            <a:spLocks/>
          </p:cNvSpPr>
          <p:nvPr/>
        </p:nvSpPr>
        <p:spPr>
          <a:xfrm>
            <a:off x="8013524" y="3654862"/>
            <a:ext cx="1735182" cy="52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Pro-democracy activists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10CC409-16C2-4D18-9F13-323B12CB7390}"/>
              </a:ext>
            </a:extLst>
          </p:cNvPr>
          <p:cNvSpPr txBox="1">
            <a:spLocks/>
          </p:cNvSpPr>
          <p:nvPr/>
        </p:nvSpPr>
        <p:spPr>
          <a:xfrm>
            <a:off x="10240195" y="3067668"/>
            <a:ext cx="1650274" cy="6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Citizens collectives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231C070-2343-4190-B1A0-CA8C5F148BDF}"/>
              </a:ext>
            </a:extLst>
          </p:cNvPr>
          <p:cNvSpPr txBox="1">
            <a:spLocks/>
          </p:cNvSpPr>
          <p:nvPr/>
        </p:nvSpPr>
        <p:spPr>
          <a:xfrm>
            <a:off x="7767915" y="4172791"/>
            <a:ext cx="1989908" cy="59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Anti-corruption journalists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1099B85-622D-4C6E-8A2E-0EBF34BD5DF8}"/>
              </a:ext>
            </a:extLst>
          </p:cNvPr>
          <p:cNvSpPr txBox="1">
            <a:spLocks/>
          </p:cNvSpPr>
          <p:nvPr/>
        </p:nvSpPr>
        <p:spPr>
          <a:xfrm>
            <a:off x="9447447" y="3834362"/>
            <a:ext cx="2309401" cy="75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Mass organisations (e.g., Women’s Union, Farmer’s Union…)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7D68944-3409-491D-9B58-98F2EF8ED3A7}"/>
              </a:ext>
            </a:extLst>
          </p:cNvPr>
          <p:cNvSpPr txBox="1">
            <a:spLocks/>
          </p:cNvSpPr>
          <p:nvPr/>
        </p:nvSpPr>
        <p:spPr>
          <a:xfrm>
            <a:off x="8377107" y="4900264"/>
            <a:ext cx="1989908" cy="41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Street protesters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38275B-70FA-43E2-9007-ABAB36919E29}"/>
              </a:ext>
            </a:extLst>
          </p:cNvPr>
          <p:cNvSpPr txBox="1">
            <a:spLocks/>
          </p:cNvSpPr>
          <p:nvPr/>
        </p:nvSpPr>
        <p:spPr>
          <a:xfrm>
            <a:off x="9775655" y="4596161"/>
            <a:ext cx="1589313" cy="52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Schools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68933AD-4C5F-47E2-ABC0-25507381448A}"/>
              </a:ext>
            </a:extLst>
          </p:cNvPr>
          <p:cNvSpPr txBox="1">
            <a:spLocks/>
          </p:cNvSpPr>
          <p:nvPr/>
        </p:nvSpPr>
        <p:spPr>
          <a:xfrm>
            <a:off x="7793903" y="2939769"/>
            <a:ext cx="1586592" cy="75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Religious bodies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6C395DE-64BD-4644-84D7-94CB35E14A73}"/>
              </a:ext>
            </a:extLst>
          </p:cNvPr>
          <p:cNvSpPr txBox="1">
            <a:spLocks/>
          </p:cNvSpPr>
          <p:nvPr/>
        </p:nvSpPr>
        <p:spPr>
          <a:xfrm>
            <a:off x="8785320" y="2310023"/>
            <a:ext cx="1818999" cy="55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EC6E7A"/>
                </a:solidFill>
              </a:rPr>
              <a:t>Self-help community groups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6AF81A5-B488-4DCC-92E4-F6C458F8D8CD}"/>
              </a:ext>
            </a:extLst>
          </p:cNvPr>
          <p:cNvSpPr/>
          <p:nvPr/>
        </p:nvSpPr>
        <p:spPr>
          <a:xfrm>
            <a:off x="7793903" y="1938026"/>
            <a:ext cx="4184740" cy="3774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D36608D-64F4-4BA1-B420-3CFA414F8578}"/>
              </a:ext>
            </a:extLst>
          </p:cNvPr>
          <p:cNvSpPr txBox="1">
            <a:spLocks/>
          </p:cNvSpPr>
          <p:nvPr/>
        </p:nvSpPr>
        <p:spPr>
          <a:xfrm>
            <a:off x="631911" y="559417"/>
            <a:ext cx="9278443" cy="9819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VNGOs = typical (failed) Tocquevillian story of Western aid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A0650E64-97BE-4FAC-98B8-6146AB9695B3}"/>
              </a:ext>
            </a:extLst>
          </p:cNvPr>
          <p:cNvSpPr txBox="1">
            <a:spLocks/>
          </p:cNvSpPr>
          <p:nvPr/>
        </p:nvSpPr>
        <p:spPr>
          <a:xfrm>
            <a:off x="631911" y="1521635"/>
            <a:ext cx="6922775" cy="4713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u="sng" dirty="0"/>
              <a:t>Historical context of the 1990s</a:t>
            </a:r>
            <a:r>
              <a:rPr lang="en-GB" sz="2000" b="1" dirty="0"/>
              <a:t>:</a:t>
            </a:r>
            <a:endParaRPr lang="en-GB" sz="2000" dirty="0"/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Collapse of the Soviet Union and unrivalled rise of liberal-democratic West, blossoming of the Tocquevillian style of civil society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Western donors rushed into Vietnam now free from Soviet influence 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Post-war Vietnam being a highly ‘legit’ recipient of Western aid 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VN transitioned to market economy in 1986-1989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Normalisation of US-VN relations</a:t>
            </a: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+mj-lt"/>
              </a:rPr>
              <a:t>Aid requirement: domestic recipients must be “civil society” organisations – not government-”owned/controlled”, formally registered, focusing on socio-economic development and political representation</a:t>
            </a:r>
          </a:p>
          <a:p>
            <a:pPr marL="412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latin typeface="+mj-lt"/>
              </a:rPr>
              <a:t>=&gt; Oscar </a:t>
            </a:r>
            <a:r>
              <a:rPr lang="en-GB" sz="1800" dirty="0" err="1">
                <a:latin typeface="+mj-lt"/>
              </a:rPr>
              <a:t>Salemink</a:t>
            </a:r>
            <a:r>
              <a:rPr lang="en-GB" sz="1800" dirty="0">
                <a:latin typeface="+mj-lt"/>
              </a:rPr>
              <a:t> (2006) – ‘</a:t>
            </a:r>
            <a:r>
              <a:rPr lang="en-GB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Translating, interpreting and practicing civil society in Vietnam: A tale of </a:t>
            </a:r>
            <a:r>
              <a:rPr lang="en-GB" sz="1800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calculated misunderstandings</a:t>
            </a:r>
            <a:r>
              <a:rPr lang="en-GB" sz="1800" b="0" i="0" dirty="0">
                <a:solidFill>
                  <a:srgbClr val="111111"/>
                </a:solidFill>
                <a:effectLst/>
                <a:latin typeface="+mj-lt"/>
              </a:rPr>
              <a:t>’</a:t>
            </a:r>
            <a:endParaRPr lang="en-GB" sz="1800" dirty="0">
              <a:latin typeface="+mj-lt"/>
            </a:endParaRPr>
          </a:p>
          <a:p>
            <a:pPr marL="269875"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938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1374</Words>
  <Application>Microsoft Office PowerPoint</Application>
  <PresentationFormat>Vlastní</PresentationFormat>
  <Paragraphs>178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Office Theme</vt:lpstr>
      <vt:lpstr>Civil society and socio-political change in Vietnam through Tocquevillian and Gramscian theoretical lenses</vt:lpstr>
      <vt:lpstr>Civil society as concept/(s) and theory/(ies)</vt:lpstr>
      <vt:lpstr>Vietnam – why should one care?</vt:lpstr>
      <vt:lpstr>Structure of the content</vt:lpstr>
      <vt:lpstr>Vietnam – political context</vt:lpstr>
      <vt:lpstr>Vietnam – economic and socio-cultural context</vt:lpstr>
      <vt:lpstr>2. The puzzle of Vietnam’s civil society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 Prospects of progressive socio-political change </vt:lpstr>
      <vt:lpstr>4. Prospects of progressive socio-political change </vt:lpstr>
      <vt:lpstr>Civil society and socio-political change in Vietnam through Tocquevillian and Gramscian theoretical lenses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Tocqueville and Gramsci in Vietnam: two concepts of civil society and implications for socio-political change</dc:title>
  <dc:creator>Tam Nguyen</dc:creator>
  <cp:lastModifiedBy>Karel Müller</cp:lastModifiedBy>
  <cp:revision>53</cp:revision>
  <dcterms:created xsi:type="dcterms:W3CDTF">2022-04-03T15:35:23Z</dcterms:created>
  <dcterms:modified xsi:type="dcterms:W3CDTF">2022-04-08T11:52:42Z</dcterms:modified>
</cp:coreProperties>
</file>