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66" r:id="rId3"/>
    <p:sldId id="467" r:id="rId4"/>
    <p:sldId id="307" r:id="rId5"/>
    <p:sldId id="281" r:id="rId6"/>
    <p:sldId id="288" r:id="rId7"/>
    <p:sldId id="286" r:id="rId8"/>
    <p:sldId id="284" r:id="rId9"/>
    <p:sldId id="287" r:id="rId10"/>
    <p:sldId id="277" r:id="rId11"/>
    <p:sldId id="375" r:id="rId12"/>
    <p:sldId id="411" r:id="rId13"/>
    <p:sldId id="395" r:id="rId14"/>
    <p:sldId id="488" r:id="rId15"/>
    <p:sldId id="335" r:id="rId16"/>
    <p:sldId id="397" r:id="rId17"/>
    <p:sldId id="337" r:id="rId18"/>
    <p:sldId id="401" r:id="rId19"/>
    <p:sldId id="402" r:id="rId20"/>
    <p:sldId id="403" r:id="rId21"/>
    <p:sldId id="404" r:id="rId22"/>
    <p:sldId id="340" r:id="rId23"/>
    <p:sldId id="405" r:id="rId24"/>
    <p:sldId id="407" r:id="rId25"/>
    <p:sldId id="412" r:id="rId26"/>
    <p:sldId id="413" r:id="rId27"/>
    <p:sldId id="359" r:id="rId28"/>
    <p:sldId id="358" r:id="rId29"/>
    <p:sldId id="360" r:id="rId30"/>
    <p:sldId id="300" r:id="rId31"/>
    <p:sldId id="301" r:id="rId32"/>
    <p:sldId id="365" r:id="rId33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 varScale="1">
        <p:scale>
          <a:sx n="108" d="100"/>
          <a:sy n="108" d="100"/>
        </p:scale>
        <p:origin x="372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List1!$B$1:$J$1</c:f>
              <c:numCache>
                <c:formatCode>General</c:formatCode>
                <c:ptCount val="9"/>
                <c:pt idx="0">
                  <c:v>1992</c:v>
                </c:pt>
                <c:pt idx="1">
                  <c:v>1996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2013</c:v>
                </c:pt>
                <c:pt idx="7">
                  <c:v>2017</c:v>
                </c:pt>
                <c:pt idx="8">
                  <c:v>2021</c:v>
                </c:pt>
              </c:numCache>
            </c:numRef>
          </c:cat>
          <c:val>
            <c:numRef>
              <c:f>List1!$B$2:$J$2</c:f>
              <c:numCache>
                <c:formatCode>General</c:formatCode>
                <c:ptCount val="9"/>
                <c:pt idx="0">
                  <c:v>85</c:v>
                </c:pt>
                <c:pt idx="1">
                  <c:v>74</c:v>
                </c:pt>
                <c:pt idx="2">
                  <c:v>74</c:v>
                </c:pt>
                <c:pt idx="3">
                  <c:v>58</c:v>
                </c:pt>
                <c:pt idx="4">
                  <c:v>64</c:v>
                </c:pt>
                <c:pt idx="5">
                  <c:v>63</c:v>
                </c:pt>
                <c:pt idx="6">
                  <c:v>59</c:v>
                </c:pt>
                <c:pt idx="7">
                  <c:v>61</c:v>
                </c:pt>
                <c:pt idx="8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2-40D7-9F01-92D40E42F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943871"/>
        <c:axId val="1064942623"/>
      </c:barChart>
      <c:catAx>
        <c:axId val="106494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4942623"/>
        <c:crosses val="autoZero"/>
        <c:auto val="1"/>
        <c:lblAlgn val="ctr"/>
        <c:lblOffset val="100"/>
        <c:noMultiLvlLbl val="0"/>
      </c:catAx>
      <c:valAx>
        <c:axId val="106494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494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06458650934226E-2"/>
          <c:y val="0.14054735925942757"/>
          <c:w val="0.89548752952654065"/>
          <c:h val="0.68298663758140632"/>
        </c:manualLayout>
      </c:layout>
      <c:lineChart>
        <c:grouping val="standard"/>
        <c:varyColors val="0"/>
        <c:ser>
          <c:idx val="0"/>
          <c:order val="0"/>
          <c:tx>
            <c:strRef>
              <c:f>'Vývoj počtu kandidátů'!$C$3</c:f>
              <c:strCache>
                <c:ptCount val="1"/>
                <c:pt idx="0">
                  <c:v>ANO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kandidátů'!$C$4:$C$10</c:f>
              <c:numCache>
                <c:formatCode>General</c:formatCode>
                <c:ptCount val="7"/>
                <c:pt idx="5">
                  <c:v>8717</c:v>
                </c:pt>
                <c:pt idx="6">
                  <c:v>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1B-468F-AEE3-11A0C240F4B4}"/>
            </c:ext>
          </c:extLst>
        </c:ser>
        <c:ser>
          <c:idx val="1"/>
          <c:order val="1"/>
          <c:tx>
            <c:strRef>
              <c:f>'Vývoj počtu kandidátů'!$D$3</c:f>
              <c:strCache>
                <c:ptCount val="1"/>
                <c:pt idx="0">
                  <c:v>ČSSD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kandidátů'!$D$4:$D$10</c:f>
              <c:numCache>
                <c:formatCode>General</c:formatCode>
                <c:ptCount val="7"/>
                <c:pt idx="0">
                  <c:v>8332</c:v>
                </c:pt>
                <c:pt idx="1">
                  <c:v>16836</c:v>
                </c:pt>
                <c:pt idx="2">
                  <c:v>19300</c:v>
                </c:pt>
                <c:pt idx="3">
                  <c:v>18686</c:v>
                </c:pt>
                <c:pt idx="4">
                  <c:v>19050</c:v>
                </c:pt>
                <c:pt idx="5">
                  <c:v>18405</c:v>
                </c:pt>
                <c:pt idx="6">
                  <c:v>13482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1B-468F-AEE3-11A0C240F4B4}"/>
            </c:ext>
          </c:extLst>
        </c:ser>
        <c:ser>
          <c:idx val="2"/>
          <c:order val="2"/>
          <c:tx>
            <c:strRef>
              <c:f>'Vývoj počtu kandidátů'!$E$3</c:f>
              <c:strCache>
                <c:ptCount val="1"/>
                <c:pt idx="0">
                  <c:v>KDU-ČSL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kandidátů'!$E$4:$E$10</c:f>
              <c:numCache>
                <c:formatCode>General</c:formatCode>
                <c:ptCount val="7"/>
                <c:pt idx="0">
                  <c:v>21182</c:v>
                </c:pt>
                <c:pt idx="1">
                  <c:v>22353</c:v>
                </c:pt>
                <c:pt idx="2">
                  <c:v>22352</c:v>
                </c:pt>
                <c:pt idx="3">
                  <c:v>21703</c:v>
                </c:pt>
                <c:pt idx="4">
                  <c:v>18374</c:v>
                </c:pt>
                <c:pt idx="5">
                  <c:v>17909</c:v>
                </c:pt>
                <c:pt idx="6">
                  <c:v>15888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1B-468F-AEE3-11A0C240F4B4}"/>
            </c:ext>
          </c:extLst>
        </c:ser>
        <c:ser>
          <c:idx val="3"/>
          <c:order val="3"/>
          <c:tx>
            <c:strRef>
              <c:f>'Vývoj počtu kandidátů'!$F$3</c:f>
              <c:strCache>
                <c:ptCount val="1"/>
                <c:pt idx="0">
                  <c:v>KSČM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kandidátů'!$F$4:$F$10</c:f>
              <c:numCache>
                <c:formatCode>General</c:formatCode>
                <c:ptCount val="7"/>
                <c:pt idx="0">
                  <c:v>22262</c:v>
                </c:pt>
                <c:pt idx="1">
                  <c:v>23177</c:v>
                </c:pt>
                <c:pt idx="2">
                  <c:v>24854</c:v>
                </c:pt>
                <c:pt idx="3">
                  <c:v>23053</c:v>
                </c:pt>
                <c:pt idx="4">
                  <c:v>20826</c:v>
                </c:pt>
                <c:pt idx="5">
                  <c:v>19030</c:v>
                </c:pt>
                <c:pt idx="6">
                  <c:v>15256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1B-468F-AEE3-11A0C240F4B4}"/>
            </c:ext>
          </c:extLst>
        </c:ser>
        <c:ser>
          <c:idx val="4"/>
          <c:order val="4"/>
          <c:tx>
            <c:strRef>
              <c:f>'Vývoj počtu kandidátů'!$G$3</c:f>
              <c:strCache>
                <c:ptCount val="1"/>
                <c:pt idx="0">
                  <c:v>ODS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kandidátů'!$G$4:$G$10</c:f>
              <c:numCache>
                <c:formatCode>General</c:formatCode>
                <c:ptCount val="7"/>
                <c:pt idx="0">
                  <c:v>19055</c:v>
                </c:pt>
                <c:pt idx="1">
                  <c:v>18080</c:v>
                </c:pt>
                <c:pt idx="2">
                  <c:v>18669</c:v>
                </c:pt>
                <c:pt idx="3">
                  <c:v>21440</c:v>
                </c:pt>
                <c:pt idx="4">
                  <c:v>20695</c:v>
                </c:pt>
                <c:pt idx="5">
                  <c:v>13673</c:v>
                </c:pt>
                <c:pt idx="6">
                  <c:v>12873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1B-468F-AEE3-11A0C240F4B4}"/>
            </c:ext>
          </c:extLst>
        </c:ser>
        <c:ser>
          <c:idx val="5"/>
          <c:order val="5"/>
          <c:tx>
            <c:strRef>
              <c:f>'Vývoj počtu kandidátů'!$H$3</c:f>
              <c:strCache>
                <c:ptCount val="1"/>
                <c:pt idx="0">
                  <c:v>Piráti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kandidátů'!$H$4:$H$10</c:f>
              <c:numCache>
                <c:formatCode>General</c:formatCode>
                <c:ptCount val="7"/>
                <c:pt idx="4">
                  <c:v>441</c:v>
                </c:pt>
                <c:pt idx="5">
                  <c:v>959</c:v>
                </c:pt>
                <c:pt idx="6">
                  <c:v>2930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1B-468F-AEE3-11A0C240F4B4}"/>
            </c:ext>
          </c:extLst>
        </c:ser>
        <c:ser>
          <c:idx val="6"/>
          <c:order val="6"/>
          <c:tx>
            <c:strRef>
              <c:f>'Vývoj počtu kandidátů'!$I$3</c:f>
              <c:strCache>
                <c:ptCount val="1"/>
                <c:pt idx="0">
                  <c:v>SPD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kandidátů'!$I$4:$I$10</c:f>
              <c:numCache>
                <c:formatCode>General</c:formatCode>
                <c:ptCount val="7"/>
                <c:pt idx="6">
                  <c:v>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C1B-468F-AEE3-11A0C240F4B4}"/>
            </c:ext>
          </c:extLst>
        </c:ser>
        <c:ser>
          <c:idx val="7"/>
          <c:order val="7"/>
          <c:tx>
            <c:strRef>
              <c:f>'Vývoj počtu kandidátů'!$J$3</c:f>
              <c:strCache>
                <c:ptCount val="1"/>
                <c:pt idx="0">
                  <c:v>STAN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kandidátů'!$J$4:$J$10</c:f>
              <c:numCache>
                <c:formatCode>General</c:formatCode>
                <c:ptCount val="7"/>
                <c:pt idx="3">
                  <c:v>35</c:v>
                </c:pt>
                <c:pt idx="4">
                  <c:v>5096</c:v>
                </c:pt>
                <c:pt idx="5">
                  <c:v>5672</c:v>
                </c:pt>
                <c:pt idx="6">
                  <c:v>6871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1B-468F-AEE3-11A0C240F4B4}"/>
            </c:ext>
          </c:extLst>
        </c:ser>
        <c:ser>
          <c:idx val="8"/>
          <c:order val="8"/>
          <c:tx>
            <c:strRef>
              <c:f>'Vývoj počtu kandidátů'!$K$3</c:f>
              <c:strCache>
                <c:ptCount val="1"/>
                <c:pt idx="0">
                  <c:v>TOP 09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kandidátů'!$K$4:$K$10</c:f>
              <c:numCache>
                <c:formatCode>General</c:formatCode>
                <c:ptCount val="7"/>
                <c:pt idx="4">
                  <c:v>11030</c:v>
                </c:pt>
                <c:pt idx="5">
                  <c:v>7947</c:v>
                </c:pt>
                <c:pt idx="6">
                  <c:v>3641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C1B-468F-AEE3-11A0C240F4B4}"/>
            </c:ext>
          </c:extLst>
        </c:ser>
        <c:ser>
          <c:idx val="9"/>
          <c:order val="9"/>
          <c:tx>
            <c:strRef>
              <c:f>'Vývoj počtu kandidátů'!$L$3</c:f>
              <c:strCache>
                <c:ptCount val="1"/>
                <c:pt idx="0">
                  <c:v>NK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kandidátů'!$L$4:$L$10</c:f>
              <c:numCache>
                <c:formatCode>General</c:formatCode>
                <c:ptCount val="7"/>
                <c:pt idx="0">
                  <c:v>55922</c:v>
                </c:pt>
                <c:pt idx="1">
                  <c:v>68970</c:v>
                </c:pt>
                <c:pt idx="2">
                  <c:v>72153</c:v>
                </c:pt>
                <c:pt idx="3">
                  <c:v>84779</c:v>
                </c:pt>
                <c:pt idx="4">
                  <c:v>95983</c:v>
                </c:pt>
                <c:pt idx="5">
                  <c:v>108580</c:v>
                </c:pt>
                <c:pt idx="6">
                  <c:v>111154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C1B-468F-AEE3-11A0C240F4B4}"/>
            </c:ext>
          </c:extLst>
        </c:ser>
        <c:ser>
          <c:idx val="10"/>
          <c:order val="10"/>
          <c:tx>
            <c:strRef>
              <c:f>'Vývoj počtu kandidátů'!$M$3</c:f>
              <c:strCache>
                <c:ptCount val="1"/>
                <c:pt idx="0">
                  <c:v>Ostatní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kandidátů'!$M$4:$M$10</c:f>
              <c:numCache>
                <c:formatCode>General</c:formatCode>
                <c:ptCount val="7"/>
                <c:pt idx="0">
                  <c:v>32825</c:v>
                </c:pt>
                <c:pt idx="1">
                  <c:v>30193</c:v>
                </c:pt>
                <c:pt idx="2">
                  <c:v>35602</c:v>
                </c:pt>
                <c:pt idx="3">
                  <c:v>31255</c:v>
                </c:pt>
                <c:pt idx="4">
                  <c:v>34323</c:v>
                </c:pt>
                <c:pt idx="5">
                  <c:v>32600</c:v>
                </c:pt>
                <c:pt idx="6">
                  <c:v>21015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C1B-468F-AEE3-11A0C240F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517872"/>
        <c:axId val="531519184"/>
      </c:lineChart>
      <c:catAx>
        <c:axId val="5315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519184"/>
        <c:crosses val="autoZero"/>
        <c:auto val="1"/>
        <c:lblAlgn val="ctr"/>
        <c:lblOffset val="100"/>
        <c:noMultiLvlLbl val="0"/>
      </c:catAx>
      <c:valAx>
        <c:axId val="53151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25000"/>
                <a:lumOff val="75000"/>
                <a:alpha val="9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51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06458650934226E-2"/>
          <c:y val="0.14054735925942757"/>
          <c:w val="0.89548752952654065"/>
          <c:h val="0.68298663758140632"/>
        </c:manualLayout>
      </c:layout>
      <c:lineChart>
        <c:grouping val="standard"/>
        <c:varyColors val="0"/>
        <c:ser>
          <c:idx val="0"/>
          <c:order val="0"/>
          <c:tx>
            <c:strRef>
              <c:f>'Vývoj počtu kandidátů'!$C$3</c:f>
              <c:strCache>
                <c:ptCount val="1"/>
                <c:pt idx="0">
                  <c:v>ANO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kandidátů'!$C$4:$C$10</c:f>
              <c:numCache>
                <c:formatCode>General</c:formatCode>
                <c:ptCount val="7"/>
                <c:pt idx="5">
                  <c:v>8717</c:v>
                </c:pt>
                <c:pt idx="6">
                  <c:v>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FE-426D-BF0D-C07A20701A5A}"/>
            </c:ext>
          </c:extLst>
        </c:ser>
        <c:ser>
          <c:idx val="1"/>
          <c:order val="1"/>
          <c:tx>
            <c:strRef>
              <c:f>'Vývoj počtu kandidátů'!$D$3</c:f>
              <c:strCache>
                <c:ptCount val="1"/>
                <c:pt idx="0">
                  <c:v>ČSSD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kandidátů'!$D$4:$D$10</c:f>
              <c:numCache>
                <c:formatCode>General</c:formatCode>
                <c:ptCount val="7"/>
                <c:pt idx="0">
                  <c:v>8332</c:v>
                </c:pt>
                <c:pt idx="1">
                  <c:v>16836</c:v>
                </c:pt>
                <c:pt idx="2">
                  <c:v>19300</c:v>
                </c:pt>
                <c:pt idx="3">
                  <c:v>18686</c:v>
                </c:pt>
                <c:pt idx="4">
                  <c:v>19050</c:v>
                </c:pt>
                <c:pt idx="5">
                  <c:v>18405</c:v>
                </c:pt>
                <c:pt idx="6">
                  <c:v>13482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FE-426D-BF0D-C07A20701A5A}"/>
            </c:ext>
          </c:extLst>
        </c:ser>
        <c:ser>
          <c:idx val="2"/>
          <c:order val="2"/>
          <c:tx>
            <c:strRef>
              <c:f>'Vývoj počtu kandidátů'!$E$3</c:f>
              <c:strCache>
                <c:ptCount val="1"/>
                <c:pt idx="0">
                  <c:v>KDU-ČSL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kandidátů'!$E$4:$E$10</c:f>
              <c:numCache>
                <c:formatCode>General</c:formatCode>
                <c:ptCount val="7"/>
                <c:pt idx="0">
                  <c:v>21182</c:v>
                </c:pt>
                <c:pt idx="1">
                  <c:v>22353</c:v>
                </c:pt>
                <c:pt idx="2">
                  <c:v>22352</c:v>
                </c:pt>
                <c:pt idx="3">
                  <c:v>21703</c:v>
                </c:pt>
                <c:pt idx="4">
                  <c:v>18374</c:v>
                </c:pt>
                <c:pt idx="5">
                  <c:v>17909</c:v>
                </c:pt>
                <c:pt idx="6">
                  <c:v>15888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FE-426D-BF0D-C07A20701A5A}"/>
            </c:ext>
          </c:extLst>
        </c:ser>
        <c:ser>
          <c:idx val="3"/>
          <c:order val="3"/>
          <c:tx>
            <c:strRef>
              <c:f>'Vývoj počtu kandidátů'!$F$3</c:f>
              <c:strCache>
                <c:ptCount val="1"/>
                <c:pt idx="0">
                  <c:v>KSČM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kandidátů'!$F$4:$F$10</c:f>
              <c:numCache>
                <c:formatCode>General</c:formatCode>
                <c:ptCount val="7"/>
                <c:pt idx="0">
                  <c:v>22262</c:v>
                </c:pt>
                <c:pt idx="1">
                  <c:v>23177</c:v>
                </c:pt>
                <c:pt idx="2">
                  <c:v>24854</c:v>
                </c:pt>
                <c:pt idx="3">
                  <c:v>23053</c:v>
                </c:pt>
                <c:pt idx="4">
                  <c:v>20826</c:v>
                </c:pt>
                <c:pt idx="5">
                  <c:v>19030</c:v>
                </c:pt>
                <c:pt idx="6">
                  <c:v>15256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FE-426D-BF0D-C07A20701A5A}"/>
            </c:ext>
          </c:extLst>
        </c:ser>
        <c:ser>
          <c:idx val="4"/>
          <c:order val="4"/>
          <c:tx>
            <c:strRef>
              <c:f>'Vývoj počtu kandidátů'!$G$3</c:f>
              <c:strCache>
                <c:ptCount val="1"/>
                <c:pt idx="0">
                  <c:v>ODS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kandidátů'!$G$4:$G$10</c:f>
              <c:numCache>
                <c:formatCode>General</c:formatCode>
                <c:ptCount val="7"/>
                <c:pt idx="0">
                  <c:v>19055</c:v>
                </c:pt>
                <c:pt idx="1">
                  <c:v>18080</c:v>
                </c:pt>
                <c:pt idx="2">
                  <c:v>18669</c:v>
                </c:pt>
                <c:pt idx="3">
                  <c:v>21440</c:v>
                </c:pt>
                <c:pt idx="4">
                  <c:v>20695</c:v>
                </c:pt>
                <c:pt idx="5">
                  <c:v>13673</c:v>
                </c:pt>
                <c:pt idx="6">
                  <c:v>12873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FE-426D-BF0D-C07A20701A5A}"/>
            </c:ext>
          </c:extLst>
        </c:ser>
        <c:ser>
          <c:idx val="5"/>
          <c:order val="5"/>
          <c:tx>
            <c:strRef>
              <c:f>'Vývoj počtu kandidátů'!$H$3</c:f>
              <c:strCache>
                <c:ptCount val="1"/>
                <c:pt idx="0">
                  <c:v>Piráti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kandidátů'!$H$4:$H$10</c:f>
              <c:numCache>
                <c:formatCode>General</c:formatCode>
                <c:ptCount val="7"/>
                <c:pt idx="4">
                  <c:v>441</c:v>
                </c:pt>
                <c:pt idx="5">
                  <c:v>959</c:v>
                </c:pt>
                <c:pt idx="6">
                  <c:v>2930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FE-426D-BF0D-C07A20701A5A}"/>
            </c:ext>
          </c:extLst>
        </c:ser>
        <c:ser>
          <c:idx val="6"/>
          <c:order val="6"/>
          <c:tx>
            <c:strRef>
              <c:f>'Vývoj počtu kandidátů'!$I$3</c:f>
              <c:strCache>
                <c:ptCount val="1"/>
                <c:pt idx="0">
                  <c:v>SPD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kandidátů'!$I$4:$I$10</c:f>
              <c:numCache>
                <c:formatCode>General</c:formatCode>
                <c:ptCount val="7"/>
                <c:pt idx="6">
                  <c:v>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FE-426D-BF0D-C07A20701A5A}"/>
            </c:ext>
          </c:extLst>
        </c:ser>
        <c:ser>
          <c:idx val="7"/>
          <c:order val="7"/>
          <c:tx>
            <c:strRef>
              <c:f>'Vývoj počtu kandidátů'!$J$3</c:f>
              <c:strCache>
                <c:ptCount val="1"/>
                <c:pt idx="0">
                  <c:v>STAN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kandidátů'!$J$4:$J$10</c:f>
              <c:numCache>
                <c:formatCode>General</c:formatCode>
                <c:ptCount val="7"/>
                <c:pt idx="3">
                  <c:v>35</c:v>
                </c:pt>
                <c:pt idx="4">
                  <c:v>5096</c:v>
                </c:pt>
                <c:pt idx="5">
                  <c:v>5672</c:v>
                </c:pt>
                <c:pt idx="6">
                  <c:v>6871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2FE-426D-BF0D-C07A20701A5A}"/>
            </c:ext>
          </c:extLst>
        </c:ser>
        <c:ser>
          <c:idx val="8"/>
          <c:order val="8"/>
          <c:tx>
            <c:strRef>
              <c:f>'Vývoj počtu kandidátů'!$K$3</c:f>
              <c:strCache>
                <c:ptCount val="1"/>
                <c:pt idx="0">
                  <c:v>TOP 09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kandidátů'!$K$4:$K$10</c:f>
              <c:numCache>
                <c:formatCode>General</c:formatCode>
                <c:ptCount val="7"/>
                <c:pt idx="4">
                  <c:v>11030</c:v>
                </c:pt>
                <c:pt idx="5">
                  <c:v>7947</c:v>
                </c:pt>
                <c:pt idx="6">
                  <c:v>3641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2FE-426D-BF0D-C07A20701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517872"/>
        <c:axId val="531519184"/>
      </c:lineChart>
      <c:catAx>
        <c:axId val="5315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519184"/>
        <c:crosses val="autoZero"/>
        <c:auto val="1"/>
        <c:lblAlgn val="ctr"/>
        <c:lblOffset val="100"/>
        <c:noMultiLvlLbl val="0"/>
      </c:catAx>
      <c:valAx>
        <c:axId val="53151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25000"/>
                <a:lumOff val="75000"/>
                <a:alpha val="9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51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baseline="0" noProof="0" dirty="0"/>
              <a:t>Participation in demonstrations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List2!$A$3</c:f>
              <c:strCache>
                <c:ptCount val="1"/>
                <c:pt idx="0">
                  <c:v>Czech Republic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List2!$B$2:$I$2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List2!$B$3:$I$3</c:f>
              <c:numCache>
                <c:formatCode>General</c:formatCode>
                <c:ptCount val="8"/>
                <c:pt idx="0">
                  <c:v>4.8</c:v>
                </c:pt>
                <c:pt idx="1">
                  <c:v>3.4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6.7</c:v>
                </c:pt>
                <c:pt idx="5">
                  <c:v>4.8</c:v>
                </c:pt>
                <c:pt idx="6">
                  <c:v>5.6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4-4D45-A270-B566005A2905}"/>
            </c:ext>
          </c:extLst>
        </c:ser>
        <c:ser>
          <c:idx val="1"/>
          <c:order val="1"/>
          <c:tx>
            <c:strRef>
              <c:f>List2!$A$4</c:f>
              <c:strCache>
                <c:ptCount val="1"/>
                <c:pt idx="0">
                  <c:v>Old member states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List2!$B$2:$I$2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List2!$B$4:$I$4</c:f>
              <c:numCache>
                <c:formatCode>General</c:formatCode>
                <c:ptCount val="8"/>
                <c:pt idx="0">
                  <c:v>10.1</c:v>
                </c:pt>
                <c:pt idx="1">
                  <c:v>10.6</c:v>
                </c:pt>
                <c:pt idx="2">
                  <c:v>9.1</c:v>
                </c:pt>
                <c:pt idx="3">
                  <c:v>9.5</c:v>
                </c:pt>
                <c:pt idx="4">
                  <c:v>11.5</c:v>
                </c:pt>
                <c:pt idx="5">
                  <c:v>10.3</c:v>
                </c:pt>
                <c:pt idx="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4-4D45-A270-B566005A2905}"/>
            </c:ext>
          </c:extLst>
        </c:ser>
        <c:ser>
          <c:idx val="2"/>
          <c:order val="2"/>
          <c:tx>
            <c:strRef>
              <c:f>List2!$A$5</c:f>
              <c:strCache>
                <c:ptCount val="1"/>
                <c:pt idx="0">
                  <c:v>New member states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List2!$B$2:$I$2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List2!$B$5:$I$5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2</c:v>
                </c:pt>
                <c:pt idx="2">
                  <c:v>2.8</c:v>
                </c:pt>
                <c:pt idx="3">
                  <c:v>2.7</c:v>
                </c:pt>
                <c:pt idx="4">
                  <c:v>3.6</c:v>
                </c:pt>
                <c:pt idx="5">
                  <c:v>3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4-4D45-A270-B566005A2905}"/>
            </c:ext>
          </c:extLst>
        </c:ser>
        <c:ser>
          <c:idx val="3"/>
          <c:order val="3"/>
          <c:tx>
            <c:strRef>
              <c:f>List2!$A$6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List2!$B$2:$I$2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List2!$B$6:$I$6</c:f>
              <c:numCache>
                <c:formatCode>General</c:formatCode>
                <c:ptCount val="8"/>
                <c:pt idx="0">
                  <c:v>9.1</c:v>
                </c:pt>
                <c:pt idx="1">
                  <c:v>9.1</c:v>
                </c:pt>
                <c:pt idx="2">
                  <c:v>7.6</c:v>
                </c:pt>
                <c:pt idx="3">
                  <c:v>8.1999999999999993</c:v>
                </c:pt>
                <c:pt idx="4">
                  <c:v>10.199999999999999</c:v>
                </c:pt>
                <c:pt idx="5">
                  <c:v>9</c:v>
                </c:pt>
                <c:pt idx="6">
                  <c:v>7</c:v>
                </c:pt>
                <c:pt idx="7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54-4D45-A270-B566005A2905}"/>
            </c:ext>
          </c:extLst>
        </c:ser>
        <c:ser>
          <c:idx val="4"/>
          <c:order val="4"/>
          <c:tx>
            <c:strRef>
              <c:f>List2!$A$7</c:f>
              <c:strCache>
                <c:ptCount val="1"/>
                <c:pt idx="0">
                  <c:v>EU max.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LUX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954-4D45-A270-B566005A29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54-4D45-A270-B566005A29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954-4D45-A270-B566005A29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54-4D45-A270-B566005A29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954-4D45-A270-B566005A29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954-4D45-A270-B566005A290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954-4D45-A270-B566005A290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954-4D45-A270-B566005A2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List2!$B$2:$I$2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List2!$B$7:$I$7</c:f>
              <c:numCache>
                <c:formatCode>General</c:formatCode>
                <c:ptCount val="8"/>
                <c:pt idx="0">
                  <c:v>19.8</c:v>
                </c:pt>
                <c:pt idx="1">
                  <c:v>32.6</c:v>
                </c:pt>
                <c:pt idx="2">
                  <c:v>16.600000000000001</c:v>
                </c:pt>
                <c:pt idx="3">
                  <c:v>18.600000000000001</c:v>
                </c:pt>
                <c:pt idx="4">
                  <c:v>27.6</c:v>
                </c:pt>
                <c:pt idx="5">
                  <c:v>22.5</c:v>
                </c:pt>
                <c:pt idx="6">
                  <c:v>19</c:v>
                </c:pt>
                <c:pt idx="7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54-4D45-A270-B566005A2905}"/>
            </c:ext>
          </c:extLst>
        </c:ser>
        <c:ser>
          <c:idx val="5"/>
          <c:order val="5"/>
          <c:tx>
            <c:strRef>
              <c:f>List2!$A$8</c:f>
              <c:strCache>
                <c:ptCount val="1"/>
                <c:pt idx="0">
                  <c:v>EU min.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954-4D45-A270-B566005A29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954-4D45-A270-B566005A29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954-4D45-A270-B566005A29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954-4D45-A270-B566005A29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FIN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954-4D45-A270-B566005A29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LIT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954-4D45-A270-B566005A290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LIT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954-4D45-A270-B566005A290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3AA84D1-99E6-4168-8023-9C9AEDF2300B}" type="CELLREF">
                      <a:rPr lang="en-US"/>
                      <a:pPr/>
                      <a:t>[ODKAZ NA BUŇKU]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{B3AA84D1-99E6-4168-8023-9C9AEDF2300B}</c15:txfldGUID>
                      <c15:f>List2!$J$8</c15:f>
                      <c15:dlblFieldTableCache>
                        <c:ptCount val="1"/>
                        <c:pt idx="0">
                          <c:v>HUN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5954-4D45-A270-B566005A2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List2!$B$2:$I$2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List2!$B$8:$I$8</c:f>
              <c:numCache>
                <c:formatCode>General</c:formatCode>
                <c:ptCount val="8"/>
                <c:pt idx="0">
                  <c:v>1.3</c:v>
                </c:pt>
                <c:pt idx="1">
                  <c:v>1.5</c:v>
                </c:pt>
                <c:pt idx="2">
                  <c:v>1.6</c:v>
                </c:pt>
                <c:pt idx="3">
                  <c:v>1.4</c:v>
                </c:pt>
                <c:pt idx="4">
                  <c:v>1.6</c:v>
                </c:pt>
                <c:pt idx="5">
                  <c:v>2</c:v>
                </c:pt>
                <c:pt idx="6">
                  <c:v>1.4</c:v>
                </c:pt>
                <c:pt idx="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954-4D45-A270-B566005A2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310104"/>
        <c:axId val="208654376"/>
      </c:barChart>
      <c:catAx>
        <c:axId val="20731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654376"/>
        <c:crosses val="autoZero"/>
        <c:auto val="1"/>
        <c:lblAlgn val="ctr"/>
        <c:lblOffset val="100"/>
        <c:noMultiLvlLbl val="0"/>
      </c:catAx>
      <c:valAx>
        <c:axId val="20865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31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baseline="0" noProof="0" dirty="0"/>
              <a:t>Boycott of products in the EU</a:t>
            </a:r>
          </a:p>
        </c:rich>
      </c:tx>
      <c:layout>
        <c:manualLayout>
          <c:xMode val="edge"/>
          <c:yMode val="edge"/>
          <c:x val="0.1734513342082239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6346019247594051E-2"/>
          <c:y val="0.13878710994459029"/>
          <c:w val="0.95143175853018369"/>
          <c:h val="0.74279367162438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10.5</c:v>
                </c:pt>
                <c:pt idx="1">
                  <c:v>6.5</c:v>
                </c:pt>
                <c:pt idx="2">
                  <c:v>7.2</c:v>
                </c:pt>
                <c:pt idx="3">
                  <c:v>10.4</c:v>
                </c:pt>
                <c:pt idx="4">
                  <c:v>13.8</c:v>
                </c:pt>
                <c:pt idx="5">
                  <c:v>8.3000000000000007</c:v>
                </c:pt>
                <c:pt idx="6">
                  <c:v>12.4</c:v>
                </c:pt>
                <c:pt idx="7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1-439A-8467-ABDC40538A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Old member states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List1!$C$2:$C$9</c:f>
              <c:numCache>
                <c:formatCode>General</c:formatCode>
                <c:ptCount val="8"/>
                <c:pt idx="0">
                  <c:v>18.7</c:v>
                </c:pt>
                <c:pt idx="1">
                  <c:v>19.3</c:v>
                </c:pt>
                <c:pt idx="2">
                  <c:v>21.3</c:v>
                </c:pt>
                <c:pt idx="3">
                  <c:v>20.8</c:v>
                </c:pt>
                <c:pt idx="4">
                  <c:v>23.1</c:v>
                </c:pt>
                <c:pt idx="5">
                  <c:v>25.2</c:v>
                </c:pt>
                <c:pt idx="6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1-439A-8467-ABDC40538A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New member states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List1!$D$2:$D$9</c:f>
              <c:numCache>
                <c:formatCode>General</c:formatCode>
                <c:ptCount val="8"/>
                <c:pt idx="0">
                  <c:v>5</c:v>
                </c:pt>
                <c:pt idx="1">
                  <c:v>5.6</c:v>
                </c:pt>
                <c:pt idx="2">
                  <c:v>4.5999999999999996</c:v>
                </c:pt>
                <c:pt idx="3">
                  <c:v>5.9</c:v>
                </c:pt>
                <c:pt idx="4">
                  <c:v>6.5</c:v>
                </c:pt>
                <c:pt idx="5">
                  <c:v>5.9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1-439A-8467-ABDC40538A9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List1!$E$2:$E$9</c:f>
              <c:numCache>
                <c:formatCode>General</c:formatCode>
                <c:ptCount val="8"/>
                <c:pt idx="0">
                  <c:v>16.899999999999999</c:v>
                </c:pt>
                <c:pt idx="1">
                  <c:v>16.899999999999999</c:v>
                </c:pt>
                <c:pt idx="2">
                  <c:v>17.399999999999999</c:v>
                </c:pt>
                <c:pt idx="3">
                  <c:v>17.899999999999999</c:v>
                </c:pt>
                <c:pt idx="4">
                  <c:v>20.2</c:v>
                </c:pt>
                <c:pt idx="5">
                  <c:v>21.8</c:v>
                </c:pt>
                <c:pt idx="6">
                  <c:v>17.8</c:v>
                </c:pt>
                <c:pt idx="7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1-439A-8467-ABDC40538A9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EU max.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8B1-439A-8467-ABDC40538A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B1-439A-8467-ABDC40538A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8B1-439A-8467-ABDC40538A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B1-439A-8467-ABDC40538A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8B1-439A-8467-ABDC40538A9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B1-439A-8467-ABDC40538A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8B1-439A-8467-ABDC40538A9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FIN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8B1-439A-8467-ABDC40538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List1!$F$2:$F$9</c:f>
              <c:numCache>
                <c:formatCode>General</c:formatCode>
                <c:ptCount val="8"/>
                <c:pt idx="0">
                  <c:v>33.1</c:v>
                </c:pt>
                <c:pt idx="1">
                  <c:v>35</c:v>
                </c:pt>
                <c:pt idx="2">
                  <c:v>37.1</c:v>
                </c:pt>
                <c:pt idx="3">
                  <c:v>34.799999999999997</c:v>
                </c:pt>
                <c:pt idx="4">
                  <c:v>43.7</c:v>
                </c:pt>
                <c:pt idx="5">
                  <c:v>45.5</c:v>
                </c:pt>
                <c:pt idx="6">
                  <c:v>47.7</c:v>
                </c:pt>
                <c:pt idx="7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B1-439A-8467-ABDC40538A91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EU min.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POR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8B1-439A-8467-ABDC40538A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SLO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8B1-439A-8467-ABDC40538A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ROM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8B1-439A-8467-ABDC40538A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POR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8B1-439A-8467-ABDC40538A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LIT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8B1-439A-8467-ABDC40538A9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8B1-439A-8467-ABDC40538A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8B1-439A-8467-ABDC40538A9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BGR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8B1-439A-8467-ABDC40538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List1!$G$2:$G$9</c:f>
              <c:numCache>
                <c:formatCode>General</c:formatCode>
                <c:ptCount val="8"/>
                <c:pt idx="0">
                  <c:v>3.1</c:v>
                </c:pt>
                <c:pt idx="1">
                  <c:v>2.2000000000000002</c:v>
                </c:pt>
                <c:pt idx="2">
                  <c:v>2.8</c:v>
                </c:pt>
                <c:pt idx="3">
                  <c:v>2.2999999999999998</c:v>
                </c:pt>
                <c:pt idx="4">
                  <c:v>1.9</c:v>
                </c:pt>
                <c:pt idx="5">
                  <c:v>2.6</c:v>
                </c:pt>
                <c:pt idx="6">
                  <c:v>2.2999999999999998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8B1-439A-8467-ABDC40538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655160"/>
        <c:axId val="209420480"/>
      </c:barChart>
      <c:catAx>
        <c:axId val="20865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420480"/>
        <c:crosses val="autoZero"/>
        <c:auto val="1"/>
        <c:lblAlgn val="ctr"/>
        <c:lblOffset val="100"/>
        <c:noMultiLvlLbl val="0"/>
      </c:catAx>
      <c:valAx>
        <c:axId val="20942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655160"/>
        <c:crosses val="autoZero"/>
        <c:crossBetween val="between"/>
      </c:valAx>
      <c:spPr>
        <a:solidFill>
          <a:schemeClr val="tx2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noProof="0" dirty="0"/>
              <a:t>Participation in petitions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List1!$A$94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List1!$B$93:$I$93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List1!$B$94:$I$94</c:f>
              <c:numCache>
                <c:formatCode>General</c:formatCode>
                <c:ptCount val="8"/>
                <c:pt idx="0">
                  <c:v>15.5</c:v>
                </c:pt>
                <c:pt idx="1">
                  <c:v>13.9</c:v>
                </c:pt>
                <c:pt idx="2">
                  <c:v>15</c:v>
                </c:pt>
                <c:pt idx="3">
                  <c:v>16.8</c:v>
                </c:pt>
                <c:pt idx="4">
                  <c:v>18.7</c:v>
                </c:pt>
                <c:pt idx="5">
                  <c:v>15.7</c:v>
                </c:pt>
                <c:pt idx="6">
                  <c:v>15.1</c:v>
                </c:pt>
                <c:pt idx="7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D-4449-A393-74BFB1D8EC8E}"/>
            </c:ext>
          </c:extLst>
        </c:ser>
        <c:ser>
          <c:idx val="1"/>
          <c:order val="1"/>
          <c:tx>
            <c:strRef>
              <c:f>List1!$A$95</c:f>
              <c:strCache>
                <c:ptCount val="1"/>
                <c:pt idx="0">
                  <c:v>Old member states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List1!$B$93:$I$93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List1!$B$95:$I$95</c:f>
              <c:numCache>
                <c:formatCode>General</c:formatCode>
                <c:ptCount val="8"/>
                <c:pt idx="0">
                  <c:v>27.9</c:v>
                </c:pt>
                <c:pt idx="1">
                  <c:v>28.4</c:v>
                </c:pt>
                <c:pt idx="2">
                  <c:v>27.9</c:v>
                </c:pt>
                <c:pt idx="3">
                  <c:v>26</c:v>
                </c:pt>
                <c:pt idx="4">
                  <c:v>29</c:v>
                </c:pt>
                <c:pt idx="5">
                  <c:v>32.9</c:v>
                </c:pt>
                <c:pt idx="6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D-4449-A393-74BFB1D8EC8E}"/>
            </c:ext>
          </c:extLst>
        </c:ser>
        <c:ser>
          <c:idx val="2"/>
          <c:order val="2"/>
          <c:tx>
            <c:strRef>
              <c:f>List1!$A$96</c:f>
              <c:strCache>
                <c:ptCount val="1"/>
                <c:pt idx="0">
                  <c:v>New member states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List1!$B$93:$I$93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List1!$B$96:$I$96</c:f>
              <c:numCache>
                <c:formatCode>General</c:formatCode>
                <c:ptCount val="8"/>
                <c:pt idx="0">
                  <c:v>8.1</c:v>
                </c:pt>
                <c:pt idx="1">
                  <c:v>10.5</c:v>
                </c:pt>
                <c:pt idx="2">
                  <c:v>7.8</c:v>
                </c:pt>
                <c:pt idx="3">
                  <c:v>11.1</c:v>
                </c:pt>
                <c:pt idx="4">
                  <c:v>10.9</c:v>
                </c:pt>
                <c:pt idx="5">
                  <c:v>12.6</c:v>
                </c:pt>
                <c:pt idx="6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D-4449-A393-74BFB1D8EC8E}"/>
            </c:ext>
          </c:extLst>
        </c:ser>
        <c:ser>
          <c:idx val="3"/>
          <c:order val="3"/>
          <c:tx>
            <c:strRef>
              <c:f>List1!$A$97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List1!$B$93:$I$93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List1!$B$97:$I$97</c:f>
              <c:numCache>
                <c:formatCode>General</c:formatCode>
                <c:ptCount val="8"/>
                <c:pt idx="0">
                  <c:v>25.2</c:v>
                </c:pt>
                <c:pt idx="1">
                  <c:v>25.3</c:v>
                </c:pt>
                <c:pt idx="2">
                  <c:v>23.2</c:v>
                </c:pt>
                <c:pt idx="3">
                  <c:v>23.1</c:v>
                </c:pt>
                <c:pt idx="4">
                  <c:v>25.9</c:v>
                </c:pt>
                <c:pt idx="5">
                  <c:v>29.3</c:v>
                </c:pt>
                <c:pt idx="6">
                  <c:v>24</c:v>
                </c:pt>
                <c:pt idx="7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ED-4449-A393-74BFB1D8EC8E}"/>
            </c:ext>
          </c:extLst>
        </c:ser>
        <c:ser>
          <c:idx val="4"/>
          <c:order val="4"/>
          <c:tx>
            <c:strRef>
              <c:f>List1!$A$98</c:f>
              <c:strCache>
                <c:ptCount val="1"/>
                <c:pt idx="0">
                  <c:v>EU max.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AED-4449-A393-74BFB1D8EC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ED-4449-A393-74BFB1D8EC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AED-4449-A393-74BFB1D8EC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ED-4449-A393-74BFB1D8EC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AED-4449-A393-74BFB1D8EC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AED-4449-A393-74BFB1D8EC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AED-4449-A393-74BFB1D8EC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AED-4449-A393-74BFB1D8E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List1!$B$93:$I$93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List1!$B$98:$I$98</c:f>
              <c:numCache>
                <c:formatCode>General</c:formatCode>
                <c:ptCount val="8"/>
                <c:pt idx="0">
                  <c:v>41.9</c:v>
                </c:pt>
                <c:pt idx="1">
                  <c:v>50</c:v>
                </c:pt>
                <c:pt idx="2">
                  <c:v>47.5</c:v>
                </c:pt>
                <c:pt idx="3">
                  <c:v>36.700000000000003</c:v>
                </c:pt>
                <c:pt idx="4">
                  <c:v>43.7</c:v>
                </c:pt>
                <c:pt idx="5">
                  <c:v>42.2</c:v>
                </c:pt>
                <c:pt idx="6">
                  <c:v>47.3</c:v>
                </c:pt>
                <c:pt idx="7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ED-4449-A393-74BFB1D8EC8E}"/>
            </c:ext>
          </c:extLst>
        </c:ser>
        <c:ser>
          <c:idx val="5"/>
          <c:order val="5"/>
          <c:tx>
            <c:strRef>
              <c:f>List1!$A$99</c:f>
              <c:strCache>
                <c:ptCount val="1"/>
                <c:pt idx="0">
                  <c:v>EU min.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AED-4449-A393-74BFB1D8EC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GRE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AED-4449-A393-74BFB1D8EC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ROM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AED-4449-A393-74BFB1D8EC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AED-4449-A393-74BFB1D8EC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AED-4449-A393-74BFB1D8EC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AED-4449-A393-74BFB1D8EC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AED-4449-A393-74BFB1D8EC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AED-4449-A393-74BFB1D8E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List1!$B$93:$I$93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</c:numCache>
            </c:numRef>
          </c:cat>
          <c:val>
            <c:numRef>
              <c:f>List1!$B$99:$I$99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3.1</c:v>
                </c:pt>
                <c:pt idx="2">
                  <c:v>2.9</c:v>
                </c:pt>
                <c:pt idx="3">
                  <c:v>2.8</c:v>
                </c:pt>
                <c:pt idx="4">
                  <c:v>3.1</c:v>
                </c:pt>
                <c:pt idx="5">
                  <c:v>4.9000000000000004</c:v>
                </c:pt>
                <c:pt idx="6">
                  <c:v>4.3</c:v>
                </c:pt>
                <c:pt idx="7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AED-4449-A393-74BFB1D8E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421264"/>
        <c:axId val="209421656"/>
      </c:barChart>
      <c:catAx>
        <c:axId val="20942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421656"/>
        <c:crosses val="autoZero"/>
        <c:auto val="1"/>
        <c:lblAlgn val="ctr"/>
        <c:lblOffset val="100"/>
        <c:noMultiLvlLbl val="0"/>
      </c:catAx>
      <c:valAx>
        <c:axId val="20942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42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8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noProof="0" dirty="0">
                <a:solidFill>
                  <a:schemeClr val="accent6">
                    <a:lumMod val="50000"/>
                  </a:schemeClr>
                </a:solidFill>
                <a:effectLst/>
              </a:rPr>
              <a:t>Have you done any of the following in the past month? </a:t>
            </a:r>
            <a:endParaRPr lang="en-GB" sz="2000" noProof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>
              <a:defRPr lang="en-GB" sz="28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noProof="0" dirty="0">
                <a:solidFill>
                  <a:srgbClr val="C00000"/>
                </a:solidFill>
                <a:effectLst/>
              </a:rPr>
              <a:t>Volunteered time to an organisation</a:t>
            </a:r>
            <a:endParaRPr lang="en-GB" sz="2800" noProof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2205653126663144"/>
          <c:y val="0.1477688665223383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80470784539888E-2"/>
          <c:y val="0.20620475352588452"/>
          <c:w val="0.93569945204217897"/>
          <c:h val="0.60868668496293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  <c:pt idx="6">
                  <c:v>14</c:v>
                </c:pt>
                <c:pt idx="7">
                  <c:v>14</c:v>
                </c:pt>
                <c:pt idx="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CB-4FC3-B4FD-1391883D5D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11</c:v>
                </c:pt>
                <c:pt idx="6">
                  <c:v>9</c:v>
                </c:pt>
                <c:pt idx="7">
                  <c:v>9</c:v>
                </c:pt>
                <c:pt idx="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CB-4FC3-B4FD-1391883D5D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9</c:v>
                </c:pt>
                <c:pt idx="1">
                  <c:v>13</c:v>
                </c:pt>
                <c:pt idx="2">
                  <c:v>8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9</c:v>
                </c:pt>
                <c:pt idx="7">
                  <c:v>13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CB-4FC3-B4FD-1391883D5D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rgbClr val="A5002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50021"/>
              </a:solidFill>
              <a:ln w="9525">
                <a:solidFill>
                  <a:srgbClr val="A5002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16</c:v>
                </c:pt>
                <c:pt idx="2">
                  <c:v>13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15</c:v>
                </c:pt>
                <c:pt idx="8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CB-4FC3-B4FD-1391883D5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52128"/>
        <c:axId val="131152520"/>
      </c:lineChart>
      <c:catAx>
        <c:axId val="1311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152520"/>
        <c:crosses val="autoZero"/>
        <c:auto val="1"/>
        <c:lblAlgn val="ctr"/>
        <c:lblOffset val="100"/>
        <c:noMultiLvlLbl val="0"/>
      </c:catAx>
      <c:valAx>
        <c:axId val="13115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15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 1'!$A$21</c:f>
              <c:strCache>
                <c:ptCount val="1"/>
                <c:pt idx="0">
                  <c:v>up to 199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1'!$B$21:$I$21</c:f>
              <c:numCache>
                <c:formatCode>0.0</c:formatCode>
                <c:ptCount val="8"/>
                <c:pt idx="0">
                  <c:v>98.19962721924486</c:v>
                </c:pt>
                <c:pt idx="1">
                  <c:v>94.074415348994648</c:v>
                </c:pt>
                <c:pt idx="2">
                  <c:v>87.358395730810315</c:v>
                </c:pt>
                <c:pt idx="3">
                  <c:v>83.891371731098474</c:v>
                </c:pt>
                <c:pt idx="4">
                  <c:v>70.348908078282918</c:v>
                </c:pt>
                <c:pt idx="5">
                  <c:v>72.021607343164078</c:v>
                </c:pt>
                <c:pt idx="6">
                  <c:v>69.53891353037173</c:v>
                </c:pt>
                <c:pt idx="7">
                  <c:v>66.662182962844781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5-4CFD-94FD-99E8DF6134E0}"/>
            </c:ext>
          </c:extLst>
        </c:ser>
        <c:ser>
          <c:idx val="1"/>
          <c:order val="1"/>
          <c:tx>
            <c:strRef>
              <c:f>'List 1'!$A$22</c:f>
              <c:strCache>
                <c:ptCount val="1"/>
                <c:pt idx="0">
                  <c:v>200-499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1'!$B$22:$I$22</c:f>
              <c:numCache>
                <c:formatCode>0.0</c:formatCode>
                <c:ptCount val="8"/>
                <c:pt idx="0">
                  <c:v>98.008621602164425</c:v>
                </c:pt>
                <c:pt idx="1">
                  <c:v>91.892947540719788</c:v>
                </c:pt>
                <c:pt idx="2">
                  <c:v>83.66846523231375</c:v>
                </c:pt>
                <c:pt idx="3">
                  <c:v>79.636666209960381</c:v>
                </c:pt>
                <c:pt idx="4">
                  <c:v>64.176500240112304</c:v>
                </c:pt>
                <c:pt idx="5">
                  <c:v>67.454934518005487</c:v>
                </c:pt>
                <c:pt idx="6">
                  <c:v>65.092845541261283</c:v>
                </c:pt>
                <c:pt idx="7">
                  <c:v>62.260335884090956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5-4CFD-94FD-99E8DF6134E0}"/>
            </c:ext>
          </c:extLst>
        </c:ser>
        <c:ser>
          <c:idx val="2"/>
          <c:order val="2"/>
          <c:tx>
            <c:strRef>
              <c:f>'List 1'!$A$23</c:f>
              <c:strCache>
                <c:ptCount val="1"/>
                <c:pt idx="0">
                  <c:v>500-999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1'!$B$23:$I$23</c:f>
              <c:numCache>
                <c:formatCode>0.0</c:formatCode>
                <c:ptCount val="8"/>
                <c:pt idx="0">
                  <c:v>97.85403264863065</c:v>
                </c:pt>
                <c:pt idx="1">
                  <c:v>90.724115668126942</c:v>
                </c:pt>
                <c:pt idx="2">
                  <c:v>81.678936569630437</c:v>
                </c:pt>
                <c:pt idx="3">
                  <c:v>77.560014686050494</c:v>
                </c:pt>
                <c:pt idx="4">
                  <c:v>61.844294095825305</c:v>
                </c:pt>
                <c:pt idx="5">
                  <c:v>66.087804590318981</c:v>
                </c:pt>
                <c:pt idx="6">
                  <c:v>64.090035824084595</c:v>
                </c:pt>
                <c:pt idx="7">
                  <c:v>61.264138841256063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E5-4CFD-94FD-99E8DF6134E0}"/>
            </c:ext>
          </c:extLst>
        </c:ser>
        <c:ser>
          <c:idx val="3"/>
          <c:order val="3"/>
          <c:tx>
            <c:strRef>
              <c:f>'List 1'!$A$24</c:f>
              <c:strCache>
                <c:ptCount val="1"/>
                <c:pt idx="0">
                  <c:v>1000-1999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1'!$B$24:$I$24</c:f>
              <c:numCache>
                <c:formatCode>0.0</c:formatCode>
                <c:ptCount val="8"/>
                <c:pt idx="0">
                  <c:v>97.793399617922915</c:v>
                </c:pt>
                <c:pt idx="1">
                  <c:v>89.702880731777555</c:v>
                </c:pt>
                <c:pt idx="2">
                  <c:v>80.278393680049604</c:v>
                </c:pt>
                <c:pt idx="3">
                  <c:v>76.139945186150342</c:v>
                </c:pt>
                <c:pt idx="4">
                  <c:v>60.426599757002244</c:v>
                </c:pt>
                <c:pt idx="5">
                  <c:v>65.339605218810533</c:v>
                </c:pt>
                <c:pt idx="6">
                  <c:v>63.173602858897283</c:v>
                </c:pt>
                <c:pt idx="7">
                  <c:v>60.416342090239311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5-4CFD-94FD-99E8DF6134E0}"/>
            </c:ext>
          </c:extLst>
        </c:ser>
        <c:ser>
          <c:idx val="4"/>
          <c:order val="4"/>
          <c:tx>
            <c:strRef>
              <c:f>'List 1'!$A$25</c:f>
              <c:strCache>
                <c:ptCount val="1"/>
                <c:pt idx="0">
                  <c:v>2000-4999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1'!$B$25:$I$25</c:f>
              <c:numCache>
                <c:formatCode>0.0</c:formatCode>
                <c:ptCount val="8"/>
                <c:pt idx="0">
                  <c:v>97.495427484673471</c:v>
                </c:pt>
                <c:pt idx="1">
                  <c:v>87.873584388203525</c:v>
                </c:pt>
                <c:pt idx="2">
                  <c:v>78.054796772908944</c:v>
                </c:pt>
                <c:pt idx="3">
                  <c:v>74.09885939543868</c:v>
                </c:pt>
                <c:pt idx="4">
                  <c:v>58.082410724258068</c:v>
                </c:pt>
                <c:pt idx="5">
                  <c:v>63.915140986155386</c:v>
                </c:pt>
                <c:pt idx="6">
                  <c:v>61.923151171323532</c:v>
                </c:pt>
                <c:pt idx="7">
                  <c:v>59.105751909929353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5-4CFD-94FD-99E8DF6134E0}"/>
            </c:ext>
          </c:extLst>
        </c:ser>
        <c:ser>
          <c:idx val="5"/>
          <c:order val="5"/>
          <c:tx>
            <c:strRef>
              <c:f>'List 1'!$A$26</c:f>
              <c:strCache>
                <c:ptCount val="1"/>
                <c:pt idx="0">
                  <c:v>5000-19999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1'!$B$26:$I$26</c:f>
              <c:numCache>
                <c:formatCode>0.0</c:formatCode>
                <c:ptCount val="8"/>
                <c:pt idx="0">
                  <c:v>97.37034586918297</c:v>
                </c:pt>
                <c:pt idx="1">
                  <c:v>85.536963276762819</c:v>
                </c:pt>
                <c:pt idx="2">
                  <c:v>75.809453344929352</c:v>
                </c:pt>
                <c:pt idx="3">
                  <c:v>73.080281828227186</c:v>
                </c:pt>
                <c:pt idx="4">
                  <c:v>56.612360411220543</c:v>
                </c:pt>
                <c:pt idx="5">
                  <c:v>63.179565378231509</c:v>
                </c:pt>
                <c:pt idx="6">
                  <c:v>61.491239554746535</c:v>
                </c:pt>
                <c:pt idx="7">
                  <c:v>58.509997805011423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5-4CFD-94FD-99E8DF6134E0}"/>
            </c:ext>
          </c:extLst>
        </c:ser>
        <c:ser>
          <c:idx val="6"/>
          <c:order val="6"/>
          <c:tx>
            <c:strRef>
              <c:f>'List 1'!$A$27</c:f>
              <c:strCache>
                <c:ptCount val="1"/>
                <c:pt idx="0">
                  <c:v>20000-49999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1'!$B$27:$I$27</c:f>
              <c:numCache>
                <c:formatCode>0.0</c:formatCode>
                <c:ptCount val="8"/>
                <c:pt idx="0">
                  <c:v>96.625155352949776</c:v>
                </c:pt>
                <c:pt idx="1">
                  <c:v>82.633914923526888</c:v>
                </c:pt>
                <c:pt idx="2">
                  <c:v>73.345705113073365</c:v>
                </c:pt>
                <c:pt idx="3">
                  <c:v>71.634625868465662</c:v>
                </c:pt>
                <c:pt idx="4">
                  <c:v>54.028776961303649</c:v>
                </c:pt>
                <c:pt idx="5">
                  <c:v>61.70074615918373</c:v>
                </c:pt>
                <c:pt idx="6">
                  <c:v>59.891921627914307</c:v>
                </c:pt>
                <c:pt idx="7">
                  <c:v>57.021760030672553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E5-4CFD-94FD-99E8DF6134E0}"/>
            </c:ext>
          </c:extLst>
        </c:ser>
        <c:ser>
          <c:idx val="7"/>
          <c:order val="7"/>
          <c:tx>
            <c:strRef>
              <c:f>'List 1'!$A$28</c:f>
              <c:strCache>
                <c:ptCount val="1"/>
                <c:pt idx="0">
                  <c:v>50000-99999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1'!$B$28:$I$28</c:f>
              <c:numCache>
                <c:formatCode>0.0</c:formatCode>
                <c:ptCount val="8"/>
                <c:pt idx="0">
                  <c:v>96.081262643256949</c:v>
                </c:pt>
                <c:pt idx="1">
                  <c:v>81.265152188519082</c:v>
                </c:pt>
                <c:pt idx="2">
                  <c:v>73.127767541676761</c:v>
                </c:pt>
                <c:pt idx="3">
                  <c:v>71.488588067398965</c:v>
                </c:pt>
                <c:pt idx="4">
                  <c:v>54.055153604461267</c:v>
                </c:pt>
                <c:pt idx="5">
                  <c:v>61.258364687211454</c:v>
                </c:pt>
                <c:pt idx="6">
                  <c:v>59.806447897004986</c:v>
                </c:pt>
                <c:pt idx="7">
                  <c:v>56.607769190240745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E5-4CFD-94FD-99E8DF6134E0}"/>
            </c:ext>
          </c:extLst>
        </c:ser>
        <c:ser>
          <c:idx val="8"/>
          <c:order val="8"/>
          <c:tx>
            <c:strRef>
              <c:f>'List 1'!$A$29</c:f>
              <c:strCache>
                <c:ptCount val="1"/>
                <c:pt idx="0">
                  <c:v>100000 +</c:v>
                </c:pt>
              </c:strCache>
            </c:strRef>
          </c:tx>
          <c:invertIfNegative val="0"/>
          <c:cat>
            <c:numRef>
              <c:f>'List 1'!$B$20:$I$20</c:f>
              <c:numCache>
                <c:formatCode>General</c:formatCode>
                <c:ptCount val="8"/>
                <c:pt idx="0" formatCode="0">
                  <c:v>1990</c:v>
                </c:pt>
                <c:pt idx="1">
                  <c:v>1992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2013</c:v>
                </c:pt>
              </c:numCache>
            </c:numRef>
          </c:cat>
          <c:val>
            <c:numRef>
              <c:f>'List 1'!$B$29:$I$29</c:f>
              <c:numCache>
                <c:formatCode>0.0</c:formatCode>
                <c:ptCount val="8"/>
                <c:pt idx="0">
                  <c:v>95.587114594923094</c:v>
                </c:pt>
                <c:pt idx="1">
                  <c:v>80.425416009643641</c:v>
                </c:pt>
                <c:pt idx="2">
                  <c:v>72.21094484912021</c:v>
                </c:pt>
                <c:pt idx="3">
                  <c:v>72.52063706515132</c:v>
                </c:pt>
                <c:pt idx="4">
                  <c:v>57.170083984140625</c:v>
                </c:pt>
                <c:pt idx="5">
                  <c:v>64.401642382639309</c:v>
                </c:pt>
                <c:pt idx="6">
                  <c:v>63.325619188712977</c:v>
                </c:pt>
                <c:pt idx="7">
                  <c:v>59.376859897409133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E5-4CFD-94FD-99E8DF613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15272"/>
        <c:axId val="353007824"/>
      </c:barChart>
      <c:catAx>
        <c:axId val="3530152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53007824"/>
        <c:crosses val="autoZero"/>
        <c:auto val="1"/>
        <c:lblAlgn val="ctr"/>
        <c:lblOffset val="100"/>
        <c:noMultiLvlLbl val="0"/>
      </c:catAx>
      <c:valAx>
        <c:axId val="35300782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53015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'Volby do PS'!$C$7</c:f>
              <c:strCache>
                <c:ptCount val="1"/>
                <c:pt idx="0">
                  <c:v>ženy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'Volby do PS'!$C$8:$C$14</c:f>
              <c:numCache>
                <c:formatCode>0</c:formatCode>
                <c:ptCount val="7"/>
                <c:pt idx="0">
                  <c:v>908</c:v>
                </c:pt>
                <c:pt idx="1">
                  <c:v>756</c:v>
                </c:pt>
                <c:pt idx="2">
                  <c:v>1596</c:v>
                </c:pt>
                <c:pt idx="3">
                  <c:v>1383</c:v>
                </c:pt>
                <c:pt idx="4">
                  <c:v>1364</c:v>
                </c:pt>
                <c:pt idx="5">
                  <c:v>1588</c:v>
                </c:pt>
                <c:pt idx="6">
                  <c:v>2154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A7-4F1A-B709-B1BB5EE14941}"/>
            </c:ext>
          </c:extLst>
        </c:ser>
        <c:ser>
          <c:idx val="1"/>
          <c:order val="1"/>
          <c:tx>
            <c:strRef>
              <c:f>'Volby do PS'!$D$7</c:f>
              <c:strCache>
                <c:ptCount val="1"/>
                <c:pt idx="0">
                  <c:v>muži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'Volby do PS'!$D$8:$D$14</c:f>
              <c:numCache>
                <c:formatCode>0</c:formatCode>
                <c:ptCount val="7"/>
                <c:pt idx="0">
                  <c:v>3584</c:v>
                </c:pt>
                <c:pt idx="1">
                  <c:v>2857</c:v>
                </c:pt>
                <c:pt idx="2">
                  <c:v>4472</c:v>
                </c:pt>
                <c:pt idx="3">
                  <c:v>3602</c:v>
                </c:pt>
                <c:pt idx="4">
                  <c:v>3658</c:v>
                </c:pt>
                <c:pt idx="5">
                  <c:v>4311</c:v>
                </c:pt>
                <c:pt idx="6">
                  <c:v>5370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A7-4F1A-B709-B1BB5EE14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526624"/>
        <c:axId val="1176336592"/>
      </c:lineChart>
      <c:catAx>
        <c:axId val="1068526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6336592"/>
        <c:crosses val="autoZero"/>
        <c:auto val="1"/>
        <c:lblAlgn val="ctr"/>
        <c:lblOffset val="100"/>
        <c:noMultiLvlLbl val="0"/>
      </c:catAx>
      <c:valAx>
        <c:axId val="1176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85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Senát!$C$5</c:f>
              <c:strCache>
                <c:ptCount val="1"/>
                <c:pt idx="0">
                  <c:v>ženy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Senát!$C$6:$C$12</c:f>
              <c:numCache>
                <c:formatCode>0</c:formatCode>
                <c:ptCount val="7"/>
                <c:pt idx="0">
                  <c:v>39</c:v>
                </c:pt>
                <c:pt idx="1">
                  <c:v>34</c:v>
                </c:pt>
                <c:pt idx="2">
                  <c:v>37</c:v>
                </c:pt>
                <c:pt idx="3">
                  <c:v>42</c:v>
                </c:pt>
                <c:pt idx="4">
                  <c:v>37</c:v>
                </c:pt>
                <c:pt idx="5">
                  <c:v>43</c:v>
                </c:pt>
                <c:pt idx="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4-4DA2-8E36-2611307ED530}"/>
            </c:ext>
          </c:extLst>
        </c:ser>
        <c:ser>
          <c:idx val="1"/>
          <c:order val="1"/>
          <c:tx>
            <c:strRef>
              <c:f>Senát!$D$5</c:f>
              <c:strCache>
                <c:ptCount val="1"/>
                <c:pt idx="0">
                  <c:v>muži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Senát!$D$6:$D$12</c:f>
              <c:numCache>
                <c:formatCode>0</c:formatCode>
                <c:ptCount val="7"/>
                <c:pt idx="0">
                  <c:v>165</c:v>
                </c:pt>
                <c:pt idx="1">
                  <c:v>166</c:v>
                </c:pt>
                <c:pt idx="2">
                  <c:v>190</c:v>
                </c:pt>
                <c:pt idx="3">
                  <c:v>191</c:v>
                </c:pt>
                <c:pt idx="4">
                  <c:v>205</c:v>
                </c:pt>
                <c:pt idx="5">
                  <c:v>190</c:v>
                </c:pt>
                <c:pt idx="6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4-4DA2-8E36-2611307ED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288688"/>
        <c:axId val="1187115904"/>
      </c:lineChart>
      <c:catAx>
        <c:axId val="1189288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7115904"/>
        <c:crosses val="autoZero"/>
        <c:auto val="1"/>
        <c:lblAlgn val="ctr"/>
        <c:lblOffset val="100"/>
        <c:noMultiLvlLbl val="0"/>
      </c:catAx>
      <c:valAx>
        <c:axId val="118711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928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Muži a ženy zvolení do Senátu</a:t>
            </a:r>
            <a:r>
              <a:rPr lang="cs-CZ" baseline="0"/>
              <a:t> (%)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Senát!$E$5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Senát!$B$6:$B$12</c:f>
              <c:numCache>
                <c:formatCode>0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Senát!$E$6:$E$12</c:f>
              <c:numCache>
                <c:formatCode>0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0-4265-9963-C591BCA14384}"/>
            </c:ext>
          </c:extLst>
        </c:ser>
        <c:ser>
          <c:idx val="1"/>
          <c:order val="1"/>
          <c:tx>
            <c:strRef>
              <c:f>Senát!$F$5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Senát!$B$6:$B$12</c:f>
              <c:numCache>
                <c:formatCode>0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Senát!$F$6:$F$12</c:f>
              <c:numCache>
                <c:formatCode>0</c:formatCod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22</c:v>
                </c:pt>
                <c:pt idx="4">
                  <c:v>22</c:v>
                </c:pt>
                <c:pt idx="5">
                  <c:v>21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0-4265-9963-C591BCA14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507718120"/>
        <c:axId val="507716152"/>
      </c:barChart>
      <c:catAx>
        <c:axId val="507718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716152"/>
        <c:crosses val="autoZero"/>
        <c:auto val="1"/>
        <c:lblAlgn val="ctr"/>
        <c:lblOffset val="100"/>
        <c:noMultiLvlLbl val="0"/>
      </c:catAx>
      <c:valAx>
        <c:axId val="5077161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%</a:t>
                </a:r>
                <a:r>
                  <a:rPr lang="cs-CZ" baseline="0"/>
                  <a:t> zvolených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71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Muži</a:t>
            </a:r>
            <a:r>
              <a:rPr lang="cs-CZ" baseline="0"/>
              <a:t> </a:t>
            </a:r>
            <a:r>
              <a:rPr lang="cs-CZ"/>
              <a:t>a ženy zvolení do PSČR (%)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'Volby do PS'!$E$7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'Volby do PS'!$B$8:$B$14</c:f>
              <c:numCache>
                <c:formatCode>0</c:formatCode>
                <c:ptCount val="7"/>
                <c:pt idx="0">
                  <c:v>1996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2013</c:v>
                </c:pt>
                <c:pt idx="6">
                  <c:v>2017</c:v>
                </c:pt>
              </c:numCache>
            </c:numRef>
          </c:cat>
          <c:val>
            <c:numRef>
              <c:f>'Volby do PS'!$E$8:$E$14</c:f>
              <c:numCache>
                <c:formatCode>0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34</c:v>
                </c:pt>
                <c:pt idx="3">
                  <c:v>31</c:v>
                </c:pt>
                <c:pt idx="4">
                  <c:v>44</c:v>
                </c:pt>
                <c:pt idx="5">
                  <c:v>39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A-4265-8CCC-B0D3174F6CE0}"/>
            </c:ext>
          </c:extLst>
        </c:ser>
        <c:ser>
          <c:idx val="1"/>
          <c:order val="1"/>
          <c:tx>
            <c:strRef>
              <c:f>'Volby do PS'!$F$7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'Volby do PS'!$B$8:$B$14</c:f>
              <c:numCache>
                <c:formatCode>0</c:formatCode>
                <c:ptCount val="7"/>
                <c:pt idx="0">
                  <c:v>1996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2013</c:v>
                </c:pt>
                <c:pt idx="6">
                  <c:v>2017</c:v>
                </c:pt>
              </c:numCache>
            </c:numRef>
          </c:cat>
          <c:val>
            <c:numRef>
              <c:f>'Volby do PS'!$F$8:$F$14</c:f>
              <c:numCache>
                <c:formatCode>0</c:formatCode>
                <c:ptCount val="7"/>
                <c:pt idx="0">
                  <c:v>170</c:v>
                </c:pt>
                <c:pt idx="1">
                  <c:v>170</c:v>
                </c:pt>
                <c:pt idx="2">
                  <c:v>166</c:v>
                </c:pt>
                <c:pt idx="3">
                  <c:v>169</c:v>
                </c:pt>
                <c:pt idx="4">
                  <c:v>156</c:v>
                </c:pt>
                <c:pt idx="5">
                  <c:v>161</c:v>
                </c:pt>
                <c:pt idx="6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A-4265-8CCC-B0D3174F6C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507718120"/>
        <c:axId val="507716152"/>
      </c:barChart>
      <c:catAx>
        <c:axId val="507718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716152"/>
        <c:crosses val="autoZero"/>
        <c:auto val="1"/>
        <c:lblAlgn val="ctr"/>
        <c:lblOffset val="100"/>
        <c:noMultiLvlLbl val="0"/>
      </c:catAx>
      <c:valAx>
        <c:axId val="5077161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%</a:t>
                </a:r>
                <a:r>
                  <a:rPr lang="cs-CZ" baseline="0"/>
                  <a:t> z</a:t>
                </a:r>
                <a:r>
                  <a:rPr lang="cs-CZ"/>
                  <a:t>volených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71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'Zastupitelstva obcí'!$C$5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'Zastupitelstva obcí'!$C$6:$C$9</c:f>
              <c:numCache>
                <c:formatCode>0</c:formatCode>
                <c:ptCount val="4"/>
                <c:pt idx="0">
                  <c:v>60069</c:v>
                </c:pt>
                <c:pt idx="1">
                  <c:v>71379</c:v>
                </c:pt>
                <c:pt idx="2">
                  <c:v>76284</c:v>
                </c:pt>
                <c:pt idx="3">
                  <c:v>72052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D-4797-A32E-757151EEDA39}"/>
            </c:ext>
          </c:extLst>
        </c:ser>
        <c:ser>
          <c:idx val="1"/>
          <c:order val="1"/>
          <c:tx>
            <c:strRef>
              <c:f>'Zastupitelstva obcí'!$D$5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'Zastupitelstva obcí'!$D$6:$D$9</c:f>
              <c:numCache>
                <c:formatCode>0</c:formatCode>
                <c:ptCount val="4"/>
                <c:pt idx="0">
                  <c:v>140870</c:v>
                </c:pt>
                <c:pt idx="1">
                  <c:v>154436</c:v>
                </c:pt>
                <c:pt idx="2">
                  <c:v>157191</c:v>
                </c:pt>
                <c:pt idx="3">
                  <c:v>144086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D-4797-A32E-757151EE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975072"/>
        <c:axId val="1187101344"/>
      </c:barChart>
      <c:catAx>
        <c:axId val="1215975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7101344"/>
        <c:crosses val="autoZero"/>
        <c:auto val="1"/>
        <c:lblAlgn val="ctr"/>
        <c:lblOffset val="100"/>
        <c:noMultiLvlLbl val="0"/>
      </c:catAx>
      <c:valAx>
        <c:axId val="11871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59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7407904397801"/>
          <c:y val="0.15447368421052635"/>
          <c:w val="0.88176418462161688"/>
          <c:h val="0.687355692380557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'Zastupitelstva obcí'!$E$5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'Zastupitelstva obcí'!$E$6:$E$9</c:f>
              <c:numCache>
                <c:formatCode>0</c:formatCode>
                <c:ptCount val="4"/>
                <c:pt idx="0">
                  <c:v>15588</c:v>
                </c:pt>
                <c:pt idx="1">
                  <c:v>16386</c:v>
                </c:pt>
                <c:pt idx="2">
                  <c:v>16857</c:v>
                </c:pt>
                <c:pt idx="3">
                  <c:v>17333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A-47AA-BF23-D8178738C19B}"/>
            </c:ext>
          </c:extLst>
        </c:ser>
        <c:ser>
          <c:idx val="1"/>
          <c:order val="1"/>
          <c:tx>
            <c:strRef>
              <c:f>'Zastupitelstva obcí'!$F$5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uFill>
                      <a:solidFill>
                        <a:schemeClr val="bg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'Zastupitelstva obcí'!$F$6:$F$9</c:f>
              <c:numCache>
                <c:formatCode>0</c:formatCode>
                <c:ptCount val="4"/>
                <c:pt idx="0">
                  <c:v>46838</c:v>
                </c:pt>
                <c:pt idx="1">
                  <c:v>45792</c:v>
                </c:pt>
                <c:pt idx="2">
                  <c:v>45264</c:v>
                </c:pt>
                <c:pt idx="3">
                  <c:v>44559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A-47AA-BF23-D8178738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5419744"/>
        <c:axId val="1221321696"/>
      </c:barChart>
      <c:catAx>
        <c:axId val="1175419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21321696"/>
        <c:crosses val="autoZero"/>
        <c:auto val="1"/>
        <c:lblAlgn val="ctr"/>
        <c:lblOffset val="100"/>
        <c:noMultiLvlLbl val="0"/>
      </c:catAx>
      <c:valAx>
        <c:axId val="12213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54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8180988246028E-2"/>
          <c:y val="0.10097258619843934"/>
          <c:w val="0.93023051466392792"/>
          <c:h val="0.760319025806566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'Vývoj počtu kandidátů'!$C$3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kandidátů'!$C$4:$C$10</c:f>
              <c:numCache>
                <c:formatCode>General</c:formatCode>
                <c:ptCount val="7"/>
                <c:pt idx="5">
                  <c:v>8717</c:v>
                </c:pt>
                <c:pt idx="6">
                  <c:v>8550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E-4723-9B01-3F59286C575F}"/>
            </c:ext>
          </c:extLst>
        </c:ser>
        <c:ser>
          <c:idx val="1"/>
          <c:order val="1"/>
          <c:tx>
            <c:strRef>
              <c:f>'Vývoj počtu kandidátů'!$D$3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kandidátů'!$D$4:$D$10</c:f>
              <c:numCache>
                <c:formatCode>General</c:formatCode>
                <c:ptCount val="7"/>
                <c:pt idx="0">
                  <c:v>8332</c:v>
                </c:pt>
                <c:pt idx="1">
                  <c:v>16836</c:v>
                </c:pt>
                <c:pt idx="2">
                  <c:v>19300</c:v>
                </c:pt>
                <c:pt idx="3">
                  <c:v>18686</c:v>
                </c:pt>
                <c:pt idx="4">
                  <c:v>19050</c:v>
                </c:pt>
                <c:pt idx="5">
                  <c:v>18405</c:v>
                </c:pt>
                <c:pt idx="6">
                  <c:v>13482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E-4723-9B01-3F59286C575F}"/>
            </c:ext>
          </c:extLst>
        </c:ser>
        <c:ser>
          <c:idx val="2"/>
          <c:order val="2"/>
          <c:tx>
            <c:strRef>
              <c:f>'Vývoj počtu kandidátů'!$E$3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kandidátů'!$E$4:$E$10</c:f>
              <c:numCache>
                <c:formatCode>General</c:formatCode>
                <c:ptCount val="7"/>
                <c:pt idx="0">
                  <c:v>21182</c:v>
                </c:pt>
                <c:pt idx="1">
                  <c:v>22353</c:v>
                </c:pt>
                <c:pt idx="2">
                  <c:v>22352</c:v>
                </c:pt>
                <c:pt idx="3">
                  <c:v>21703</c:v>
                </c:pt>
                <c:pt idx="4">
                  <c:v>18374</c:v>
                </c:pt>
                <c:pt idx="5">
                  <c:v>17909</c:v>
                </c:pt>
                <c:pt idx="6">
                  <c:v>15888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E-4723-9B01-3F59286C575F}"/>
            </c:ext>
          </c:extLst>
        </c:ser>
        <c:ser>
          <c:idx val="3"/>
          <c:order val="3"/>
          <c:tx>
            <c:strRef>
              <c:f>'Vývoj počtu kandidátů'!$F$3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kandidátů'!$F$4:$F$10</c:f>
              <c:numCache>
                <c:formatCode>General</c:formatCode>
                <c:ptCount val="7"/>
                <c:pt idx="0">
                  <c:v>22262</c:v>
                </c:pt>
                <c:pt idx="1">
                  <c:v>23177</c:v>
                </c:pt>
                <c:pt idx="2">
                  <c:v>24854</c:v>
                </c:pt>
                <c:pt idx="3">
                  <c:v>23053</c:v>
                </c:pt>
                <c:pt idx="4">
                  <c:v>20826</c:v>
                </c:pt>
                <c:pt idx="5">
                  <c:v>19030</c:v>
                </c:pt>
                <c:pt idx="6">
                  <c:v>15256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E-4723-9B01-3F59286C575F}"/>
            </c:ext>
          </c:extLst>
        </c:ser>
        <c:ser>
          <c:idx val="4"/>
          <c:order val="4"/>
          <c:tx>
            <c:strRef>
              <c:f>'Vývoj počtu kandidátů'!$G$3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kandidátů'!$G$4:$G$10</c:f>
              <c:numCache>
                <c:formatCode>General</c:formatCode>
                <c:ptCount val="7"/>
                <c:pt idx="0">
                  <c:v>19055</c:v>
                </c:pt>
                <c:pt idx="1">
                  <c:v>18080</c:v>
                </c:pt>
                <c:pt idx="2">
                  <c:v>18669</c:v>
                </c:pt>
                <c:pt idx="3">
                  <c:v>21440</c:v>
                </c:pt>
                <c:pt idx="4">
                  <c:v>20695</c:v>
                </c:pt>
                <c:pt idx="5">
                  <c:v>13673</c:v>
                </c:pt>
                <c:pt idx="6">
                  <c:v>12873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E-4723-9B01-3F59286C575F}"/>
            </c:ext>
          </c:extLst>
        </c:ser>
        <c:ser>
          <c:idx val="5"/>
          <c:order val="5"/>
          <c:tx>
            <c:strRef>
              <c:f>'Vývoj počtu kandidátů'!$H$3</c:f>
              <c:strCache>
                <c:ptCount val="1"/>
                <c:pt idx="0">
                  <c:v>Piráti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kandidátů'!$H$4:$H$10</c:f>
              <c:numCache>
                <c:formatCode>General</c:formatCode>
                <c:ptCount val="7"/>
                <c:pt idx="4">
                  <c:v>441</c:v>
                </c:pt>
                <c:pt idx="5">
                  <c:v>959</c:v>
                </c:pt>
                <c:pt idx="6">
                  <c:v>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8E-4723-9B01-3F59286C575F}"/>
            </c:ext>
          </c:extLst>
        </c:ser>
        <c:ser>
          <c:idx val="6"/>
          <c:order val="6"/>
          <c:tx>
            <c:strRef>
              <c:f>'Vývoj počtu kandidátů'!$I$3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kandidátů'!$I$4:$I$10</c:f>
              <c:numCache>
                <c:formatCode>General</c:formatCode>
                <c:ptCount val="7"/>
                <c:pt idx="6">
                  <c:v>4501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8E-4723-9B01-3F59286C575F}"/>
            </c:ext>
          </c:extLst>
        </c:ser>
        <c:ser>
          <c:idx val="7"/>
          <c:order val="7"/>
          <c:tx>
            <c:strRef>
              <c:f>'Vývoj počtu kandidátů'!$J$3</c:f>
              <c:strCache>
                <c:ptCount val="1"/>
                <c:pt idx="0">
                  <c:v>STAN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kandidátů'!$J$4:$J$10</c:f>
              <c:numCache>
                <c:formatCode>General</c:formatCode>
                <c:ptCount val="7"/>
                <c:pt idx="3">
                  <c:v>35</c:v>
                </c:pt>
                <c:pt idx="4">
                  <c:v>5096</c:v>
                </c:pt>
                <c:pt idx="5">
                  <c:v>5672</c:v>
                </c:pt>
                <c:pt idx="6">
                  <c:v>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8E-4723-9B01-3F59286C575F}"/>
            </c:ext>
          </c:extLst>
        </c:ser>
        <c:ser>
          <c:idx val="8"/>
          <c:order val="8"/>
          <c:tx>
            <c:strRef>
              <c:f>'Vývoj počtu kandidátů'!$K$3</c:f>
              <c:strCache>
                <c:ptCount val="1"/>
                <c:pt idx="0">
                  <c:v>TOP 09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kandidátů'!$K$4:$K$10</c:f>
              <c:numCache>
                <c:formatCode>General</c:formatCode>
                <c:ptCount val="7"/>
                <c:pt idx="4">
                  <c:v>11030</c:v>
                </c:pt>
                <c:pt idx="5">
                  <c:v>7947</c:v>
                </c:pt>
                <c:pt idx="6">
                  <c:v>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8E-4723-9B01-3F59286C575F}"/>
            </c:ext>
          </c:extLst>
        </c:ser>
        <c:ser>
          <c:idx val="9"/>
          <c:order val="9"/>
          <c:tx>
            <c:strRef>
              <c:f>'Vývoj počtu kandidátů'!$L$3</c:f>
              <c:strCache>
                <c:ptCount val="1"/>
                <c:pt idx="0">
                  <c:v>NK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6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kandidátů'!$L$4:$L$10</c:f>
              <c:numCache>
                <c:formatCode>General</c:formatCode>
                <c:ptCount val="7"/>
                <c:pt idx="0">
                  <c:v>55922</c:v>
                </c:pt>
                <c:pt idx="1">
                  <c:v>68970</c:v>
                </c:pt>
                <c:pt idx="2">
                  <c:v>72153</c:v>
                </c:pt>
                <c:pt idx="3">
                  <c:v>84779</c:v>
                </c:pt>
                <c:pt idx="4">
                  <c:v>95983</c:v>
                </c:pt>
                <c:pt idx="5">
                  <c:v>108580</c:v>
                </c:pt>
                <c:pt idx="6">
                  <c:v>111154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8E-4723-9B01-3F59286C575F}"/>
            </c:ext>
          </c:extLst>
        </c:ser>
        <c:ser>
          <c:idx val="10"/>
          <c:order val="10"/>
          <c:tx>
            <c:strRef>
              <c:f>'Vývoj počtu kandidátů'!$M$3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počtu kandidátů'!$B$4:$B$10</c:f>
              <c:numCache>
                <c:formatCode>General</c:formatCode>
                <c:ptCount val="7"/>
                <c:pt idx="0">
                  <c:v>1994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2010</c:v>
                </c:pt>
                <c:pt idx="5">
                  <c:v>2014</c:v>
                </c:pt>
                <c:pt idx="6">
                  <c:v>2018</c:v>
                </c:pt>
              </c:numCache>
            </c:numRef>
          </c:cat>
          <c:val>
            <c:numRef>
              <c:f>'Vývoj počtu kandidátů'!$M$4:$M$10</c:f>
              <c:numCache>
                <c:formatCode>General</c:formatCode>
                <c:ptCount val="7"/>
                <c:pt idx="0">
                  <c:v>32825</c:v>
                </c:pt>
                <c:pt idx="1">
                  <c:v>30193</c:v>
                </c:pt>
                <c:pt idx="2">
                  <c:v>35602</c:v>
                </c:pt>
                <c:pt idx="3">
                  <c:v>31255</c:v>
                </c:pt>
                <c:pt idx="4">
                  <c:v>34323</c:v>
                </c:pt>
                <c:pt idx="5">
                  <c:v>32600</c:v>
                </c:pt>
                <c:pt idx="6">
                  <c:v>21015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8E-4723-9B01-3F59286C5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1505408"/>
        <c:axId val="531514264"/>
      </c:barChart>
      <c:catAx>
        <c:axId val="53150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514264"/>
        <c:crosses val="autoZero"/>
        <c:auto val="1"/>
        <c:lblAlgn val="ctr"/>
        <c:lblOffset val="100"/>
        <c:noMultiLvlLbl val="0"/>
      </c:catAx>
      <c:valAx>
        <c:axId val="53151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5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Občanská společnost v transformaci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Karel B. Müller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www.karelmuller.eu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Občanská společnost 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PARTICIPACE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68478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621B13D-9762-4D6D-96C2-9DDE444D2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5300" dirty="0" err="1"/>
              <a:t>The</a:t>
            </a:r>
            <a:r>
              <a:rPr lang="cs-CZ" altLang="cs-CZ" sz="5300" dirty="0"/>
              <a:t> </a:t>
            </a:r>
            <a:r>
              <a:rPr lang="cs-CZ" altLang="cs-CZ" sz="5300" dirty="0" err="1"/>
              <a:t>aliena</a:t>
            </a:r>
            <a:r>
              <a:rPr lang="en-US" altLang="cs-CZ" sz="5300" dirty="0"/>
              <a:t>ted political culture</a:t>
            </a:r>
            <a:r>
              <a:rPr lang="cs-CZ" altLang="cs-CZ" sz="5300" dirty="0"/>
              <a:t> </a:t>
            </a:r>
            <a:br>
              <a:rPr lang="cs-CZ" altLang="cs-CZ" dirty="0"/>
            </a:br>
            <a:r>
              <a:rPr lang="cs-CZ" altLang="cs-CZ" sz="2400" dirty="0"/>
              <a:t>(</a:t>
            </a:r>
            <a:r>
              <a:rPr lang="cs-CZ" altLang="cs-CZ" sz="2400" dirty="0" err="1"/>
              <a:t>Feierabend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Klicperová-Baker</a:t>
            </a:r>
            <a:r>
              <a:rPr lang="cs-CZ" altLang="cs-CZ" sz="2400" dirty="0"/>
              <a:t>)</a:t>
            </a:r>
            <a:endParaRPr lang="ru-RU" altLang="cs-CZ" sz="2400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ADFC7F-20B1-4269-A2C6-56C4FF000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8328" y="1905000"/>
            <a:ext cx="8348472" cy="4824984"/>
          </a:xfrm>
        </p:spPr>
        <p:txBody>
          <a:bodyPr/>
          <a:lstStyle/>
          <a:p>
            <a:r>
              <a:rPr lang="cs-CZ" altLang="cs-CZ" dirty="0" err="1">
                <a:latin typeface="Georgia" panose="02040502050405020303" pitchFamily="18" charset="0"/>
              </a:rPr>
              <a:t>Politic</a:t>
            </a:r>
            <a:r>
              <a:rPr lang="en-US" altLang="cs-CZ" dirty="0">
                <a:latin typeface="Georgia" panose="02040502050405020303" pitchFamily="18" charset="0"/>
              </a:rPr>
              <a:t>al apathy</a:t>
            </a:r>
            <a:endParaRPr lang="ru-RU" altLang="cs-CZ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cs-CZ" sz="3200" dirty="0">
                <a:latin typeface="Georgia" panose="02040502050405020303" pitchFamily="18" charset="0"/>
              </a:rPr>
              <a:t>It is a modern concept </a:t>
            </a:r>
          </a:p>
          <a:p>
            <a:pPr eaLnBrk="1" hangingPunct="1"/>
            <a:r>
              <a:rPr lang="en-US" altLang="cs-CZ" sz="3200" dirty="0">
                <a:latin typeface="Georgia" panose="02040502050405020303" pitchFamily="18" charset="0"/>
              </a:rPr>
              <a:t>It is </a:t>
            </a:r>
            <a:r>
              <a:rPr lang="cs-CZ" altLang="cs-CZ" sz="3200" dirty="0" err="1">
                <a:latin typeface="Georgia" panose="02040502050405020303" pitchFamily="18" charset="0"/>
              </a:rPr>
              <a:t>the</a:t>
            </a:r>
            <a:r>
              <a:rPr lang="cs-CZ" altLang="cs-CZ" sz="3200" dirty="0">
                <a:latin typeface="Georgia" panose="02040502050405020303" pitchFamily="18" charset="0"/>
              </a:rPr>
              <a:t> </a:t>
            </a:r>
            <a:r>
              <a:rPr lang="en-US" altLang="cs-CZ" sz="3200" dirty="0">
                <a:latin typeface="Georgia" panose="02040502050405020303" pitchFamily="18" charset="0"/>
              </a:rPr>
              <a:t>culture of those members of </a:t>
            </a:r>
            <a:r>
              <a:rPr lang="cs-CZ" altLang="cs-CZ" sz="3200" dirty="0" err="1">
                <a:latin typeface="Georgia" panose="02040502050405020303" pitchFamily="18" charset="0"/>
              </a:rPr>
              <a:t>the</a:t>
            </a:r>
            <a:r>
              <a:rPr lang="cs-CZ" altLang="cs-CZ" sz="3200" dirty="0">
                <a:latin typeface="Georgia" panose="02040502050405020303" pitchFamily="18" charset="0"/>
              </a:rPr>
              <a:t> </a:t>
            </a:r>
            <a:r>
              <a:rPr lang="en-US" altLang="cs-CZ" sz="3200" dirty="0">
                <a:latin typeface="Georgia" panose="02040502050405020303" pitchFamily="18" charset="0"/>
              </a:rPr>
              <a:t>society, who give up politics or are fed up with politics </a:t>
            </a:r>
          </a:p>
          <a:p>
            <a:pPr eaLnBrk="1" hangingPunct="1"/>
            <a:r>
              <a:rPr lang="en-US" altLang="cs-CZ" sz="3200" dirty="0">
                <a:latin typeface="Georgia" panose="02040502050405020303" pitchFamily="18" charset="0"/>
              </a:rPr>
              <a:t>They are cynical, disappointed and tired</a:t>
            </a:r>
            <a:endParaRPr lang="cs-CZ" altLang="cs-CZ" sz="3200" dirty="0">
              <a:latin typeface="Georgia" panose="02040502050405020303" pitchFamily="18" charset="0"/>
            </a:endParaRPr>
          </a:p>
          <a:p>
            <a:pPr eaLnBrk="1" hangingPunct="1"/>
            <a:r>
              <a:rPr lang="cs-CZ" altLang="cs-CZ" dirty="0">
                <a:latin typeface="Georgia" panose="02040502050405020303" pitchFamily="18" charset="0"/>
              </a:rPr>
              <a:t>Rozvázání „společenské smlouvy“ (?)</a:t>
            </a:r>
            <a:endParaRPr lang="cs-CZ" altLang="cs-CZ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258" y="8339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500" u="sng" dirty="0"/>
              <a:t>Participace </a:t>
            </a:r>
            <a:br>
              <a:rPr lang="cs-CZ" sz="4500" dirty="0"/>
            </a:br>
            <a:r>
              <a:rPr lang="cs-CZ" sz="4500" dirty="0"/>
              <a:t>volební (aktivní, pasivní) x nevolební</a:t>
            </a:r>
            <a:br>
              <a:rPr lang="cs-CZ" sz="4500" dirty="0"/>
            </a:br>
            <a:r>
              <a:rPr lang="cs-CZ" sz="4500" dirty="0"/>
              <a:t>protestní x utvářecí</a:t>
            </a:r>
            <a:br>
              <a:rPr lang="cs-CZ" sz="4500" dirty="0"/>
            </a:br>
            <a:r>
              <a:rPr lang="cs-CZ" sz="4500" dirty="0"/>
              <a:t>příležitostná x průběžná</a:t>
            </a:r>
          </a:p>
        </p:txBody>
      </p:sp>
      <p:pic>
        <p:nvPicPr>
          <p:cNvPr id="25602" name="Picture 2" descr="Výsledek obrázku pro partici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355" y="2771434"/>
            <a:ext cx="5980079" cy="3811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2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E59C2-1E26-4692-92D5-5138A9CA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Nástroje participace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BA96C7-D115-4AE4-A050-44C63314D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Volby (aktivní, pasivní)</a:t>
            </a:r>
          </a:p>
          <a:p>
            <a:r>
              <a:rPr lang="cs-CZ" dirty="0"/>
              <a:t>Partikulární (lobby, </a:t>
            </a:r>
            <a:r>
              <a:rPr lang="cs-CZ" dirty="0" err="1"/>
              <a:t>o.s</a:t>
            </a:r>
            <a:r>
              <a:rPr lang="cs-CZ" dirty="0"/>
              <a:t>.) x obecný (O.P.S., ústavy, odbory/</a:t>
            </a:r>
            <a:r>
              <a:rPr lang="cs-CZ" dirty="0" err="1"/>
              <a:t>trade</a:t>
            </a:r>
            <a:r>
              <a:rPr lang="cs-CZ" dirty="0"/>
              <a:t> union)</a:t>
            </a:r>
          </a:p>
          <a:p>
            <a:r>
              <a:rPr lang="cs-CZ" dirty="0"/>
              <a:t>Proti/lobbování</a:t>
            </a:r>
          </a:p>
          <a:p>
            <a:r>
              <a:rPr lang="cs-CZ" dirty="0"/>
              <a:t>Petice</a:t>
            </a:r>
          </a:p>
          <a:p>
            <a:r>
              <a:rPr lang="cs-CZ" dirty="0"/>
              <a:t>Participativní rozpočet (menší obce, menší částky, opozice, Piráti…</a:t>
            </a:r>
          </a:p>
          <a:p>
            <a:r>
              <a:rPr lang="cs-CZ" dirty="0"/>
              <a:t>Místní referendum</a:t>
            </a:r>
          </a:p>
          <a:p>
            <a:r>
              <a:rPr lang="cs-CZ" dirty="0"/>
              <a:t>Stávku, protesty, happening – </a:t>
            </a:r>
            <a:r>
              <a:rPr lang="cs-CZ" u="sng" dirty="0"/>
              <a:t>sdružovací x spolčovací</a:t>
            </a:r>
          </a:p>
          <a:p>
            <a:r>
              <a:rPr lang="cs-CZ" dirty="0"/>
              <a:t>Svobodu slova – Londýn (</a:t>
            </a:r>
            <a:r>
              <a:rPr lang="cs-CZ" dirty="0" err="1"/>
              <a:t>speech</a:t>
            </a:r>
            <a:r>
              <a:rPr lang="cs-CZ" dirty="0"/>
              <a:t> </a:t>
            </a:r>
            <a:r>
              <a:rPr lang="cs-CZ" dirty="0" err="1"/>
              <a:t>corner</a:t>
            </a:r>
            <a:r>
              <a:rPr lang="cs-CZ" dirty="0"/>
              <a:t>), Praha (?), média, blog …</a:t>
            </a:r>
          </a:p>
          <a:p>
            <a:r>
              <a:rPr lang="cs-CZ" dirty="0"/>
              <a:t>Artikulace, agregace, selekce zájmů</a:t>
            </a:r>
          </a:p>
        </p:txBody>
      </p:sp>
    </p:spTree>
    <p:extLst>
      <p:ext uri="{BB962C8B-B14F-4D97-AF65-F5344CB8AC3E}">
        <p14:creationId xmlns:p14="http://schemas.microsoft.com/office/powerpoint/2010/main" val="2186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Volební participace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301" y="1973062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Volební strategie (???)</a:t>
            </a:r>
          </a:p>
          <a:p>
            <a:r>
              <a:rPr lang="cs-CZ" sz="2400" dirty="0"/>
              <a:t>Znáte, neznáte kandidáta?</a:t>
            </a:r>
          </a:p>
          <a:p>
            <a:r>
              <a:rPr lang="cs-CZ" sz="2400" dirty="0"/>
              <a:t>Volba podle činů nebo podle slibů?</a:t>
            </a:r>
          </a:p>
          <a:p>
            <a:r>
              <a:rPr lang="cs-CZ" sz="2400" dirty="0"/>
              <a:t>Volba srdíčkem, víte koho chcete!</a:t>
            </a:r>
          </a:p>
          <a:p>
            <a:r>
              <a:rPr lang="cs-CZ" sz="2400" dirty="0"/>
              <a:t>Negativní volba, víte koho nechcete! </a:t>
            </a:r>
          </a:p>
          <a:p>
            <a:r>
              <a:rPr lang="cs-CZ" sz="2400" dirty="0"/>
              <a:t>Strategická volba (?)</a:t>
            </a:r>
          </a:p>
          <a:p>
            <a:r>
              <a:rPr lang="cs-CZ" sz="2400" dirty="0"/>
              <a:t>Volební abstinence! Skutečně?</a:t>
            </a:r>
          </a:p>
        </p:txBody>
      </p:sp>
    </p:spTree>
    <p:extLst>
      <p:ext uri="{BB962C8B-B14F-4D97-AF65-F5344CB8AC3E}">
        <p14:creationId xmlns:p14="http://schemas.microsoft.com/office/powerpoint/2010/main" val="28571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9E4FF-D9E1-1852-DBAD-DC0C2D92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Volby do PS PČR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1D804E7-8278-5C3C-5FF4-7F574A189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686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3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94270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Volební účast v senátních volbách  </a:t>
            </a:r>
          </a:p>
        </p:txBody>
      </p:sp>
      <p:pic>
        <p:nvPicPr>
          <p:cNvPr id="5" name="Picture 2" descr="Volební ú&amp;ccaron;ast u voleb 1990 a&amp;zcaron; 2018: prezidentské, komunální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2494660"/>
            <a:ext cx="6719454" cy="37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fld id="{AFA3000B-70B6-453A-99B9-B56F5355F8C6}" type="slidenum">
              <a:rPr lang="cs-CZ" smtClean="0"/>
              <a:pPr eaLnBrk="1" hangingPunct="1"/>
              <a:t>16</a:t>
            </a:fld>
            <a:endParaRPr 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628" y="1063230"/>
            <a:ext cx="6777372" cy="69175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3000" dirty="0">
                <a:latin typeface="Trebuchet MS" pitchFamily="34" charset="0"/>
              </a:rPr>
              <a:t>Volební účast v parlamentních volbách podle velikosti obce - CZ 1990-2013</a:t>
            </a:r>
          </a:p>
        </p:txBody>
      </p:sp>
      <p:pic>
        <p:nvPicPr>
          <p:cNvPr id="4101" name="Picture 4" descr="logo SOU 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5588795"/>
            <a:ext cx="539354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1277541" y="5535216"/>
            <a:ext cx="6480572" cy="0"/>
          </a:xfrm>
          <a:prstGeom prst="line">
            <a:avLst/>
          </a:prstGeom>
          <a:noFill/>
          <a:ln w="38100">
            <a:solidFill>
              <a:srgbClr val="31467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331120" y="1863329"/>
            <a:ext cx="6480572" cy="0"/>
          </a:xfrm>
          <a:prstGeom prst="line">
            <a:avLst/>
          </a:prstGeom>
          <a:noFill/>
          <a:ln w="38100">
            <a:solidFill>
              <a:srgbClr val="31467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707478"/>
              </p:ext>
            </p:extLst>
          </p:nvPr>
        </p:nvGraphicFramePr>
        <p:xfrm>
          <a:off x="1439652" y="1970838"/>
          <a:ext cx="631846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0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688" y="276548"/>
            <a:ext cx="7543800" cy="580835"/>
          </a:xfrm>
        </p:spPr>
        <p:txBody>
          <a:bodyPr>
            <a:normAutofit fontScale="90000"/>
          </a:bodyPr>
          <a:lstStyle/>
          <a:p>
            <a:r>
              <a:rPr lang="cs-CZ" dirty="0"/>
              <a:t>Volby do EP (2019)</a:t>
            </a:r>
          </a:p>
        </p:txBody>
      </p:sp>
      <p:pic>
        <p:nvPicPr>
          <p:cNvPr id="27656" name="Picture 8" descr="Chart: European Elections: Where Turnout Was Highest &amp; Lowe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846"/>
            <a:ext cx="5712282" cy="58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skop.cz - Analýzy - Jak evropské volby zm&amp;ecaron;ní vedení institucí EU">
            <a:extLst>
              <a:ext uri="{FF2B5EF4-FFF2-40B4-BE49-F238E27FC236}">
                <a16:creationId xmlns:a16="http://schemas.microsoft.com/office/drawing/2014/main" id="{C9F09971-7059-406A-A519-A3C2066C7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88" y="4058296"/>
            <a:ext cx="5015612" cy="23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E1C20-6594-42A3-AFE4-497E8CC3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kandidujících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E79B4D-75B1-495D-8F87-AA83A032D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7" y="1792565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Poslanecká sněmovna </a:t>
            </a:r>
          </a:p>
          <a:p>
            <a:r>
              <a:rPr lang="cs-CZ" dirty="0"/>
              <a:t>1996 – 2017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2516FD-0036-42B1-A8E7-7808AC1AF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Senát 2006 – 2018</a:t>
            </a:r>
          </a:p>
          <a:p>
            <a:endParaRPr lang="cs-CZ" dirty="0"/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DCE5497E-3532-4372-B626-A507ED24F95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22722" y="2519992"/>
          <a:ext cx="3704034" cy="280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56F56BC8-5FF5-47E0-B85C-2A1EC7227831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663679" y="2794397"/>
          <a:ext cx="3702844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25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B944-F6C9-4AFF-B710-0C6637D8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EB22F40-99BE-4F97-B64D-EAD2E6563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EC6EF85-E071-463E-BA25-9EA1A6FA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40354A9-72B6-4A00-9341-0218FD975EA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2430933"/>
              </p:ext>
            </p:extLst>
          </p:nvPr>
        </p:nvGraphicFramePr>
        <p:xfrm>
          <a:off x="4663678" y="1072202"/>
          <a:ext cx="4480321" cy="487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405B5526-AD3D-4759-8F53-DC8D19AFFE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5871080"/>
              </p:ext>
            </p:extLst>
          </p:nvPr>
        </p:nvGraphicFramePr>
        <p:xfrm>
          <a:off x="71021" y="1072202"/>
          <a:ext cx="4592181" cy="487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2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4A3E2-F687-40E2-AF7E-7193E38F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8BCD7DF-631E-4878-9087-537CF8012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36" t="16173" r="71712" b="4705"/>
          <a:stretch/>
        </p:blipFill>
        <p:spPr>
          <a:xfrm>
            <a:off x="91440" y="1619039"/>
            <a:ext cx="3685032" cy="52389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865DDCA-B8EB-4132-8FDA-81BC8EE10C66}"/>
              </a:ext>
            </a:extLst>
          </p:cNvPr>
          <p:cNvSpPr/>
          <p:nvPr/>
        </p:nvSpPr>
        <p:spPr>
          <a:xfrm>
            <a:off x="4828032" y="18595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/>
              <a:t>Podmínky splnění kurzu:</a:t>
            </a:r>
            <a:br>
              <a:rPr lang="cs-CZ" sz="2000" dirty="0"/>
            </a:br>
            <a:r>
              <a:rPr lang="cs-CZ" sz="2000" dirty="0"/>
              <a:t>Závěrečný test: 70 %</a:t>
            </a:r>
            <a:br>
              <a:rPr lang="cs-CZ" sz="2000" dirty="0"/>
            </a:br>
            <a:r>
              <a:rPr lang="cs-CZ" sz="2000" dirty="0"/>
              <a:t>Aktivní účast na přednáškách: 10 %</a:t>
            </a:r>
            <a:br>
              <a:rPr lang="cs-CZ" sz="2000" dirty="0"/>
            </a:br>
            <a:r>
              <a:rPr lang="cs-CZ" sz="2000" dirty="0"/>
              <a:t>Seminární práce: 20 % (není povinná)</a:t>
            </a:r>
          </a:p>
          <a:p>
            <a:r>
              <a:rPr lang="cs-CZ" sz="2000" dirty="0"/>
              <a:t>2-3 tisíce slov </a:t>
            </a:r>
          </a:p>
        </p:txBody>
      </p:sp>
    </p:spTree>
    <p:extLst>
      <p:ext uri="{BB962C8B-B14F-4D97-AF65-F5344CB8AC3E}">
        <p14:creationId xmlns:p14="http://schemas.microsoft.com/office/powerpoint/2010/main" val="24125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Komunální volby</a:t>
            </a:r>
          </a:p>
        </p:txBody>
      </p:sp>
      <p:pic>
        <p:nvPicPr>
          <p:cNvPr id="26626" name="Picture 2" descr="Kandidát v komunálních volbách je stále &amp;ccaron;ast&amp;ecaron;ji nezávislý a bez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3" y="1446004"/>
            <a:ext cx="6636952" cy="40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3549F-EE93-42CB-A469-DF50BA05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Volby do obecních zastupitelstev </a:t>
            </a:r>
            <a:br>
              <a:rPr lang="cs-CZ" dirty="0"/>
            </a:br>
            <a:r>
              <a:rPr lang="cs-CZ" dirty="0"/>
              <a:t>2006 – 2018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072BF3-84F2-401B-9D01-0270BF93A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Kandidující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DB520C7-1481-44F8-8AF7-D5234139A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Zvolení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58E9B078-D794-42CB-9A3F-25C4150679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4186324"/>
              </p:ext>
            </p:extLst>
          </p:nvPr>
        </p:nvGraphicFramePr>
        <p:xfrm>
          <a:off x="257452" y="2834520"/>
          <a:ext cx="4687410" cy="37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915509B1-DD9A-49AA-B9F3-6CC35126FF0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175524"/>
              </p:ext>
            </p:extLst>
          </p:nvPr>
        </p:nvGraphicFramePr>
        <p:xfrm>
          <a:off x="4663679" y="2292350"/>
          <a:ext cx="4125214" cy="435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5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EB638-7D9D-4777-A160-028C5DD2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75BF91-FBD7-4CBB-B599-BD1698667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6BAA3A-EB88-4610-A4E2-0E6A03C5B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56" t="27959" r="19733" b="33827"/>
          <a:stretch/>
        </p:blipFill>
        <p:spPr>
          <a:xfrm>
            <a:off x="103518" y="889754"/>
            <a:ext cx="9040483" cy="52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7D290-A318-4EE6-A09D-980F5320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Počty kandidátů stran (komunální volby)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7C37B60-2CA1-4381-BC55-744502CC9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26638"/>
              </p:ext>
            </p:extLst>
          </p:nvPr>
        </p:nvGraphicFramePr>
        <p:xfrm>
          <a:off x="628649" y="2226469"/>
          <a:ext cx="8275653" cy="392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8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61390-5C46-4EDB-8A8D-55721994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085"/>
            <a:ext cx="8229600" cy="1143000"/>
          </a:xfrm>
        </p:spPr>
        <p:txBody>
          <a:bodyPr/>
          <a:lstStyle/>
          <a:p>
            <a:r>
              <a:rPr lang="cs-CZ" dirty="0"/>
              <a:t>Počty kandidátů / bez NK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AD7F07D-F0B7-45C2-A355-652FFFBCF3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2208670"/>
              </p:ext>
            </p:extLst>
          </p:nvPr>
        </p:nvGraphicFramePr>
        <p:xfrm>
          <a:off x="92869" y="1127465"/>
          <a:ext cx="4421981" cy="573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97EE631-DF57-4D82-BB2B-0634F890F7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7543707"/>
              </p:ext>
            </p:extLst>
          </p:nvPr>
        </p:nvGraphicFramePr>
        <p:xfrm>
          <a:off x="4629150" y="1127466"/>
          <a:ext cx="4421981" cy="573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E8775-5564-48E9-9711-DDE757C4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13"/>
            <a:ext cx="7119891" cy="923926"/>
          </a:xfrm>
        </p:spPr>
        <p:txBody>
          <a:bodyPr>
            <a:noAutofit/>
          </a:bodyPr>
          <a:lstStyle/>
          <a:p>
            <a:r>
              <a:rPr lang="cs-CZ" sz="2400" b="1" dirty="0"/>
              <a:t>Počet kandidátů podle typu volební strany v komunálních volbách, 1994–2018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CA58EF9-9A51-4A50-A387-AA022216F9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1045839"/>
            <a:ext cx="8345009" cy="50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41B26-231D-43A7-B4E4-FA7C4921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647"/>
            <a:ext cx="7075503" cy="923926"/>
          </a:xfrm>
        </p:spPr>
        <p:txBody>
          <a:bodyPr>
            <a:noAutofit/>
          </a:bodyPr>
          <a:lstStyle/>
          <a:p>
            <a:r>
              <a:rPr lang="cs-CZ" sz="2000" b="1" dirty="0"/>
              <a:t>Podíl kandidátů bez politické příslušnosti podle velikosti obce (podle počtu zapsaných voličů) v komunálních volbách </a:t>
            </a:r>
            <a:br>
              <a:rPr lang="cs-CZ" sz="2000" b="1" dirty="0"/>
            </a:br>
            <a:r>
              <a:rPr lang="cs-CZ" sz="2000" b="1" dirty="0"/>
              <a:t>1994–2018 (%)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330098F-4CC9-4B9F-B573-26A93BB7CC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9" y="1740023"/>
            <a:ext cx="7182035" cy="4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1061621D-B3DC-4CA2-9F86-7358EA0D8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39034"/>
              </p:ext>
            </p:extLst>
          </p:nvPr>
        </p:nvGraphicFramePr>
        <p:xfrm>
          <a:off x="-1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0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E244BF7-AAED-4195-96E6-5D2AD1AA2BEA}"/>
              </a:ext>
              <a:ext uri="{147F2762-F138-4A5C-976F-8EAC2B608ADB}">
                <a16:predDERef xmlns:a16="http://schemas.microsoft.com/office/drawing/2014/main" pred="{CF5073A3-6E1D-4FF8-B81E-D0DBDB05C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05028"/>
              </p:ext>
            </p:extLst>
          </p:nvPr>
        </p:nvGraphicFramePr>
        <p:xfrm>
          <a:off x="-1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AF011300-FFBF-451E-A9C4-1997B2CCB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2329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5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5CAF296-CD60-4C94-B382-32934446F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4" t="18732" r="71073" b="6001"/>
          <a:stretch/>
        </p:blipFill>
        <p:spPr>
          <a:xfrm>
            <a:off x="484632" y="926593"/>
            <a:ext cx="3922776" cy="531861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A065975-E09A-4FF4-ADF6-DBBA47382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00" t="16222" r="71800" b="5201"/>
          <a:stretch/>
        </p:blipFill>
        <p:spPr>
          <a:xfrm>
            <a:off x="4928616" y="1042416"/>
            <a:ext cx="3584448" cy="5388864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A79F949-91E7-447E-AF2C-BC41640EBB8E}"/>
              </a:ext>
            </a:extLst>
          </p:cNvPr>
          <p:cNvSpPr/>
          <p:nvPr/>
        </p:nvSpPr>
        <p:spPr>
          <a:xfrm>
            <a:off x="630936" y="2514600"/>
            <a:ext cx="306324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AE6D8C6-69B2-45F1-ABEB-B59231EC400E}"/>
              </a:ext>
            </a:extLst>
          </p:cNvPr>
          <p:cNvSpPr/>
          <p:nvPr/>
        </p:nvSpPr>
        <p:spPr>
          <a:xfrm>
            <a:off x="630936" y="3736848"/>
            <a:ext cx="306324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22D1097-71BC-4FA4-AF34-33A5B4C01F4D}"/>
              </a:ext>
            </a:extLst>
          </p:cNvPr>
          <p:cNvSpPr/>
          <p:nvPr/>
        </p:nvSpPr>
        <p:spPr>
          <a:xfrm>
            <a:off x="630936" y="2785871"/>
            <a:ext cx="306324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FC66DD6-995E-4BC9-8611-69B709199653}"/>
              </a:ext>
            </a:extLst>
          </p:cNvPr>
          <p:cNvSpPr/>
          <p:nvPr/>
        </p:nvSpPr>
        <p:spPr>
          <a:xfrm>
            <a:off x="4949190" y="3191256"/>
            <a:ext cx="306324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EC7D6A-935B-437E-8149-E1C927269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6968"/>
              </p:ext>
            </p:extLst>
          </p:nvPr>
        </p:nvGraphicFramePr>
        <p:xfrm>
          <a:off x="239697" y="790113"/>
          <a:ext cx="8691239" cy="570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369215-E674-4B93-8E9C-2F2B27972DE3}"/>
              </a:ext>
            </a:extLst>
          </p:cNvPr>
          <p:cNvSpPr txBox="1"/>
          <p:nvPr/>
        </p:nvSpPr>
        <p:spPr>
          <a:xfrm flipH="1" flipV="1">
            <a:off x="1303020" y="3595156"/>
            <a:ext cx="219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%</a:t>
            </a:r>
          </a:p>
        </p:txBody>
      </p:sp>
      <p:pic>
        <p:nvPicPr>
          <p:cNvPr id="8" name="Picture 4" descr="Výsledek obrázku pro česká vlajka">
            <a:extLst>
              <a:ext uri="{FF2B5EF4-FFF2-40B4-BE49-F238E27FC236}">
                <a16:creationId xmlns:a16="http://schemas.microsoft.com/office/drawing/2014/main" id="{8A1A1901-7B61-452B-84FB-B2E43749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82" y="2990039"/>
            <a:ext cx="378042" cy="2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slovenská vlajka">
            <a:extLst>
              <a:ext uri="{FF2B5EF4-FFF2-40B4-BE49-F238E27FC236}">
                <a16:creationId xmlns:a16="http://schemas.microsoft.com/office/drawing/2014/main" id="{8D0B7669-943B-4BAD-805E-505ED3A4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58" y="2651803"/>
            <a:ext cx="378042" cy="2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Výsledek obrázku pro polská vlajka">
            <a:extLst>
              <a:ext uri="{FF2B5EF4-FFF2-40B4-BE49-F238E27FC236}">
                <a16:creationId xmlns:a16="http://schemas.microsoft.com/office/drawing/2014/main" id="{6927AE65-4A06-4C99-BC36-382A29C1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58" y="3331801"/>
            <a:ext cx="378042" cy="2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Výsledek obrázku pro maďarská vlajka">
            <a:extLst>
              <a:ext uri="{FF2B5EF4-FFF2-40B4-BE49-F238E27FC236}">
                <a16:creationId xmlns:a16="http://schemas.microsoft.com/office/drawing/2014/main" id="{17F27DFD-101D-4ED5-9C88-8C5BEDD2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36" y="3618021"/>
            <a:ext cx="361764" cy="2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386440" y="234291"/>
            <a:ext cx="6757038" cy="48713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57175" indent="-257175" defTabSz="6858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7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THE SHARE OF VOLUNTEERS IN POPULATION</a:t>
            </a:r>
          </a:p>
        </p:txBody>
      </p:sp>
      <p:sp>
        <p:nvSpPr>
          <p:cNvPr id="2" name="Obdĺžnik 1"/>
          <p:cNvSpPr/>
          <p:nvPr/>
        </p:nvSpPr>
        <p:spPr>
          <a:xfrm>
            <a:off x="4457700" y="5684642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b="1" i="1" dirty="0"/>
              <a:t>Source: WGI, Gallup’s World View World Poll, N≐1000 per country.</a:t>
            </a:r>
          </a:p>
        </p:txBody>
      </p:sp>
    </p:spTree>
    <p:extLst>
      <p:ext uri="{BB962C8B-B14F-4D97-AF65-F5344CB8AC3E}">
        <p14:creationId xmlns:p14="http://schemas.microsoft.com/office/powerpoint/2010/main" val="8171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2736"/>
            <a:ext cx="9144001" cy="5912528"/>
          </a:xfrm>
        </p:spPr>
      </p:pic>
    </p:spTree>
    <p:extLst>
      <p:ext uri="{BB962C8B-B14F-4D97-AF65-F5344CB8AC3E}">
        <p14:creationId xmlns:p14="http://schemas.microsoft.com/office/powerpoint/2010/main" val="42033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45719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sz="2200" b="1" dirty="0"/>
              <a:t>Czechs</a:t>
            </a:r>
            <a:r>
              <a:rPr lang="cs-CZ" sz="2200" b="1" dirty="0"/>
              <a:t> </a:t>
            </a:r>
            <a:r>
              <a:rPr lang="en-US" sz="2200" b="1" dirty="0"/>
              <a:t>after 30 free </a:t>
            </a:r>
            <a:r>
              <a:rPr lang="en-US" sz="2200" dirty="0"/>
              <a:t>years </a:t>
            </a:r>
            <a:br>
              <a:rPr lang="cs-CZ" sz="2200" dirty="0"/>
            </a:br>
            <a:r>
              <a:rPr lang="cs-CZ" sz="2200" dirty="0"/>
              <a:t>Prague </a:t>
            </a:r>
            <a:r>
              <a:rPr lang="en-US" sz="2200" dirty="0"/>
              <a:t>16. 11. 2019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16"/>
            <a:ext cx="9144000" cy="6083084"/>
          </a:xfrm>
        </p:spPr>
      </p:pic>
    </p:spTree>
    <p:extLst>
      <p:ext uri="{BB962C8B-B14F-4D97-AF65-F5344CB8AC3E}">
        <p14:creationId xmlns:p14="http://schemas.microsoft.com/office/powerpoint/2010/main" val="30764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963" y="202316"/>
            <a:ext cx="8229600" cy="1143000"/>
          </a:xfrm>
        </p:spPr>
        <p:txBody>
          <a:bodyPr/>
          <a:lstStyle/>
          <a:p>
            <a:pPr algn="l"/>
            <a:r>
              <a:rPr lang="cs-CZ" sz="3600" dirty="0"/>
              <a:t>Občanská společnost</a:t>
            </a:r>
            <a:br>
              <a:rPr lang="cs-CZ" sz="3600" dirty="0"/>
            </a:br>
            <a:r>
              <a:rPr lang="en-US" sz="1500" i="1" dirty="0" err="1"/>
              <a:t>Tocquevill</a:t>
            </a:r>
            <a:r>
              <a:rPr lang="cs-CZ" sz="1500" i="1" dirty="0" err="1"/>
              <a:t>ovsko-giddensovská</a:t>
            </a:r>
            <a:r>
              <a:rPr lang="cs-CZ" sz="1500" i="1" dirty="0"/>
              <a:t> perspektiva</a:t>
            </a:r>
            <a:br>
              <a:rPr lang="cs-CZ" sz="1200" dirty="0"/>
            </a:br>
            <a:r>
              <a:rPr lang="en-GB" sz="1200" dirty="0"/>
              <a:t>Müller</a:t>
            </a:r>
            <a:r>
              <a:rPr lang="cs-CZ" sz="1200" dirty="0"/>
              <a:t>, KB</a:t>
            </a:r>
            <a:r>
              <a:rPr lang="en-GB" sz="1200" dirty="0"/>
              <a:t> (20</a:t>
            </a:r>
            <a:r>
              <a:rPr lang="cs-CZ" sz="1200" dirty="0"/>
              <a:t>1</a:t>
            </a:r>
            <a:r>
              <a:rPr lang="en-GB" sz="1200" dirty="0"/>
              <a:t>6)</a:t>
            </a:r>
            <a:r>
              <a:rPr lang="cs-CZ" sz="1200" i="1" dirty="0"/>
              <a:t>,</a:t>
            </a:r>
            <a:r>
              <a:rPr lang="en-GB" sz="1200" i="1" dirty="0"/>
              <a:t> </a:t>
            </a:r>
            <a:r>
              <a:rPr lang="cs-CZ" sz="1200" i="1" dirty="0"/>
              <a:t>Češi, občanská společnost a evropské výzvy. </a:t>
            </a:r>
            <a:r>
              <a:rPr lang="cs-CZ" sz="1200" dirty="0"/>
              <a:t>Praha: Triton.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931" y="1524486"/>
            <a:ext cx="3703320" cy="552212"/>
          </a:xfrm>
        </p:spPr>
        <p:txBody>
          <a:bodyPr>
            <a:normAutofit/>
          </a:bodyPr>
          <a:lstStyle/>
          <a:p>
            <a:r>
              <a:rPr lang="cs-CZ" sz="2700" b="0" i="1" dirty="0"/>
              <a:t>Očekávání/funkce</a:t>
            </a:r>
          </a:p>
        </p:txBody>
      </p:sp>
      <p:pic>
        <p:nvPicPr>
          <p:cNvPr id="10" name="Picture 2" descr="C:\Karel\schemata\Scheme 1 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963" y="2435039"/>
            <a:ext cx="3955073" cy="395507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90649" y="1440010"/>
            <a:ext cx="4262276" cy="552212"/>
          </a:xfrm>
        </p:spPr>
        <p:txBody>
          <a:bodyPr>
            <a:normAutofit/>
          </a:bodyPr>
          <a:lstStyle/>
          <a:p>
            <a:r>
              <a:rPr lang="cs-CZ" sz="2700" b="0" i="1" dirty="0">
                <a:highlight>
                  <a:srgbClr val="FFFF00"/>
                </a:highlight>
              </a:rPr>
              <a:t>Rizika I</a:t>
            </a:r>
            <a:r>
              <a:rPr lang="cs-CZ" sz="2700" b="0" i="1" dirty="0"/>
              <a:t>.               RIZIKA II.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572000" y="2241790"/>
            <a:ext cx="4114800" cy="43415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Občanská pasivita, apatie </a:t>
            </a:r>
            <a:r>
              <a:rPr lang="cs-CZ" dirty="0"/>
              <a:t>--- </a:t>
            </a:r>
            <a:r>
              <a:rPr lang="cs-CZ" u="sng" dirty="0"/>
              <a:t>nadmíra občanské participace</a:t>
            </a:r>
          </a:p>
          <a:p>
            <a:r>
              <a:rPr lang="cs-CZ" dirty="0">
                <a:highlight>
                  <a:srgbClr val="FFFF00"/>
                </a:highlight>
              </a:rPr>
              <a:t>Zneužívání politické moci, centralizace, byrokratizace</a:t>
            </a:r>
            <a:r>
              <a:rPr lang="cs-CZ" dirty="0"/>
              <a:t> --- </a:t>
            </a:r>
            <a:r>
              <a:rPr lang="cs-CZ" u="sng" dirty="0"/>
              <a:t>slabý stát</a:t>
            </a:r>
          </a:p>
          <a:p>
            <a:r>
              <a:rPr lang="cs-CZ" dirty="0">
                <a:highlight>
                  <a:srgbClr val="FFFF00"/>
                </a:highlight>
              </a:rPr>
              <a:t>Krize legitimity institucí </a:t>
            </a:r>
            <a:r>
              <a:rPr lang="cs-CZ" dirty="0"/>
              <a:t>--- </a:t>
            </a:r>
            <a:r>
              <a:rPr lang="cs-CZ" u="sng" dirty="0"/>
              <a:t>nekritická důvěra</a:t>
            </a:r>
          </a:p>
          <a:p>
            <a:r>
              <a:rPr lang="cs-CZ" dirty="0">
                <a:highlight>
                  <a:srgbClr val="FFFF00"/>
                </a:highlight>
              </a:rPr>
              <a:t>Atomizace, anomie </a:t>
            </a:r>
            <a:r>
              <a:rPr lang="cs-CZ" dirty="0"/>
              <a:t>--- </a:t>
            </a:r>
            <a:r>
              <a:rPr lang="cs-CZ" u="sng" dirty="0"/>
              <a:t>nadměrná sociální soudržnost (nacionalismus, šovinismus)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8701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653808" cy="857250"/>
          </a:xfrm>
        </p:spPr>
        <p:txBody>
          <a:bodyPr>
            <a:noAutofit/>
          </a:bodyPr>
          <a:lstStyle/>
          <a:p>
            <a:pPr eaLnBrk="1" hangingPunct="1"/>
            <a:r>
              <a:rPr lang="cs-CZ" sz="4400" dirty="0"/>
              <a:t>Politická kultura (</a:t>
            </a:r>
            <a:r>
              <a:rPr lang="en-US" sz="4400" dirty="0"/>
              <a:t>?</a:t>
            </a:r>
            <a:r>
              <a:rPr lang="cs-CZ" sz="4400" dirty="0"/>
              <a:t>) </a:t>
            </a:r>
            <a:br>
              <a:rPr lang="cs-CZ" sz="4400" dirty="0"/>
            </a:br>
            <a:r>
              <a:rPr lang="cs-CZ" sz="4400" dirty="0"/>
              <a:t>empirie X </a:t>
            </a:r>
            <a:r>
              <a:rPr lang="cs-CZ" sz="4400" dirty="0" err="1"/>
              <a:t>normativita</a:t>
            </a:r>
            <a:endParaRPr lang="ru-RU" sz="4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08" y="1583703"/>
            <a:ext cx="3859243" cy="46851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50" dirty="0">
                <a:latin typeface="Georgia" pitchFamily="18" charset="0"/>
              </a:rPr>
              <a:t>Authors of classical concept – American political scientists </a:t>
            </a:r>
            <a:r>
              <a:rPr lang="cs-CZ" sz="1950" b="1" dirty="0">
                <a:latin typeface="Georgia" pitchFamily="18" charset="0"/>
              </a:rPr>
              <a:t>Gabriel </a:t>
            </a:r>
            <a:r>
              <a:rPr lang="cs-CZ" sz="1950" b="1" dirty="0" err="1">
                <a:latin typeface="Georgia" pitchFamily="18" charset="0"/>
              </a:rPr>
              <a:t>Almond</a:t>
            </a:r>
            <a:r>
              <a:rPr lang="cs-CZ" sz="1950" b="1" dirty="0">
                <a:latin typeface="Georgia" pitchFamily="18" charset="0"/>
              </a:rPr>
              <a:t> a </a:t>
            </a:r>
            <a:r>
              <a:rPr lang="cs-CZ" sz="1950" b="1" dirty="0" err="1">
                <a:latin typeface="Georgia" pitchFamily="18" charset="0"/>
              </a:rPr>
              <a:t>Sidney</a:t>
            </a:r>
            <a:r>
              <a:rPr lang="cs-CZ" sz="1950" b="1" dirty="0">
                <a:latin typeface="Georgia" pitchFamily="18" charset="0"/>
              </a:rPr>
              <a:t> Verba</a:t>
            </a:r>
          </a:p>
          <a:p>
            <a:pPr eaLnBrk="1" hangingPunct="1">
              <a:lnSpc>
                <a:spcPct val="90000"/>
              </a:lnSpc>
            </a:pPr>
            <a:r>
              <a:rPr lang="ru-RU" sz="1950" dirty="0">
                <a:latin typeface="Georgia" pitchFamily="18" charset="0"/>
              </a:rPr>
              <a:t>«</a:t>
            </a:r>
            <a:r>
              <a:rPr lang="ru-RU" sz="1950" i="1" dirty="0">
                <a:latin typeface="Georgia" pitchFamily="18" charset="0"/>
              </a:rPr>
              <a:t>The Civic Culture: Political Attitudes and Democracy in Five Nations» </a:t>
            </a:r>
            <a:r>
              <a:rPr lang="ru-RU" sz="1950" dirty="0">
                <a:latin typeface="Georgia" pitchFamily="18" charset="0"/>
              </a:rPr>
              <a:t>(1963)</a:t>
            </a:r>
            <a:endParaRPr lang="cs-CZ" sz="195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950" dirty="0">
                <a:latin typeface="Georgia" pitchFamily="18" charset="0"/>
              </a:rPr>
              <a:t>UK, </a:t>
            </a:r>
            <a:r>
              <a:rPr lang="cs-CZ" sz="1950" dirty="0" err="1">
                <a:latin typeface="Georgia" pitchFamily="18" charset="0"/>
              </a:rPr>
              <a:t>Germany</a:t>
            </a:r>
            <a:r>
              <a:rPr lang="cs-CZ" sz="1950" dirty="0">
                <a:latin typeface="Georgia" pitchFamily="18" charset="0"/>
              </a:rPr>
              <a:t>, Italy, US, </a:t>
            </a:r>
            <a:r>
              <a:rPr lang="cs-CZ" sz="1950" dirty="0" err="1">
                <a:latin typeface="Georgia" pitchFamily="18" charset="0"/>
              </a:rPr>
              <a:t>Mexico</a:t>
            </a:r>
            <a:endParaRPr lang="ru-RU" sz="1950" dirty="0">
              <a:latin typeface="Georgia" pitchFamily="18" charset="0"/>
            </a:endParaRPr>
          </a:p>
        </p:txBody>
      </p:sp>
      <p:pic>
        <p:nvPicPr>
          <p:cNvPr id="6148" name="Picture 4" descr="al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545963"/>
            <a:ext cx="2065059" cy="2683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29151" y="4229101"/>
            <a:ext cx="109775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35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00601" y="4171951"/>
            <a:ext cx="140134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latin typeface="Georgia" pitchFamily="18" charset="0"/>
              </a:rPr>
              <a:t>G</a:t>
            </a:r>
            <a:r>
              <a:rPr lang="cs-CZ" sz="1350" dirty="0" err="1">
                <a:latin typeface="Georgia" pitchFamily="18" charset="0"/>
              </a:rPr>
              <a:t>abriel</a:t>
            </a:r>
            <a:r>
              <a:rPr lang="cs-CZ" sz="1350" dirty="0">
                <a:latin typeface="Georgia" pitchFamily="18" charset="0"/>
              </a:rPr>
              <a:t> A</a:t>
            </a:r>
            <a:r>
              <a:rPr lang="en-US" sz="1350" dirty="0" err="1">
                <a:latin typeface="Georgia" pitchFamily="18" charset="0"/>
              </a:rPr>
              <a:t>lmond</a:t>
            </a:r>
            <a:endParaRPr lang="ru-RU" sz="1350" dirty="0">
              <a:latin typeface="Georgia" pitchFamily="18" charset="0"/>
            </a:endParaRPr>
          </a:p>
        </p:txBody>
      </p:sp>
      <p:pic>
        <p:nvPicPr>
          <p:cNvPr id="6151" name="Picture 7" descr="ver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909" y="3585687"/>
            <a:ext cx="2324455" cy="26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143254" y="3285605"/>
            <a:ext cx="119776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latin typeface="Georgia" pitchFamily="18" charset="0"/>
              </a:rPr>
              <a:t>S</a:t>
            </a:r>
            <a:r>
              <a:rPr lang="cs-CZ" sz="1350" dirty="0" err="1">
                <a:latin typeface="Georgia" pitchFamily="18" charset="0"/>
              </a:rPr>
              <a:t>idney</a:t>
            </a:r>
            <a:r>
              <a:rPr lang="cs-CZ" sz="1350" dirty="0">
                <a:latin typeface="Georgia" pitchFamily="18" charset="0"/>
              </a:rPr>
              <a:t> </a:t>
            </a:r>
            <a:r>
              <a:rPr lang="en-US" sz="1350" dirty="0" err="1">
                <a:latin typeface="Georgia" pitchFamily="18" charset="0"/>
              </a:rPr>
              <a:t>Verba</a:t>
            </a:r>
            <a:endParaRPr lang="ru-RU" sz="135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72" y="182880"/>
            <a:ext cx="7546986" cy="11521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Georgia" pitchFamily="18" charset="0"/>
              </a:rPr>
              <a:t>The most important elements of the </a:t>
            </a:r>
            <a:r>
              <a:rPr lang="cs-CZ" sz="2400" dirty="0">
                <a:latin typeface="Georgia" pitchFamily="18" charset="0"/>
              </a:rPr>
              <a:t>PC </a:t>
            </a:r>
            <a:r>
              <a:rPr lang="en-US" sz="2400" dirty="0">
                <a:latin typeface="Georgia" pitchFamily="18" charset="0"/>
              </a:rPr>
              <a:t>(interpretation of </a:t>
            </a:r>
            <a:r>
              <a:rPr lang="cs-CZ" sz="2400" dirty="0" err="1">
                <a:latin typeface="Georgia" pitchFamily="18" charset="0"/>
              </a:rPr>
              <a:t>Almond</a:t>
            </a:r>
            <a:r>
              <a:rPr lang="cs-CZ" sz="2400" dirty="0">
                <a:latin typeface="Georgia" pitchFamily="18" charset="0"/>
              </a:rPr>
              <a:t> a</a:t>
            </a:r>
            <a:r>
              <a:rPr lang="en-US" sz="2400" dirty="0" err="1">
                <a:latin typeface="Georgia" pitchFamily="18" charset="0"/>
              </a:rPr>
              <a:t>nd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Verb</a:t>
            </a:r>
            <a:r>
              <a:rPr lang="en-US" sz="2400" dirty="0">
                <a:latin typeface="Georgia" pitchFamily="18" charset="0"/>
              </a:rPr>
              <a:t>a</a:t>
            </a:r>
            <a:r>
              <a:rPr lang="en-US" sz="2850" dirty="0">
                <a:latin typeface="Georgia" pitchFamily="18" charset="0"/>
              </a:rPr>
              <a:t>) </a:t>
            </a:r>
            <a:endParaRPr lang="cs-CZ" sz="2850" dirty="0">
              <a:latin typeface="Georgia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928" y="1527048"/>
            <a:ext cx="6976872" cy="502005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Georgia" pitchFamily="18" charset="0"/>
              </a:rPr>
              <a:t>The knowledge of politics</a:t>
            </a:r>
          </a:p>
          <a:p>
            <a:pPr eaLnBrk="1" hangingPunct="1"/>
            <a:r>
              <a:rPr lang="en-US" dirty="0">
                <a:latin typeface="Georgia" pitchFamily="18" charset="0"/>
              </a:rPr>
              <a:t>Pride in the political system </a:t>
            </a:r>
          </a:p>
          <a:p>
            <a:pPr eaLnBrk="1" hangingPunct="1"/>
            <a:r>
              <a:rPr lang="en-US" dirty="0">
                <a:latin typeface="Georgia" pitchFamily="18" charset="0"/>
              </a:rPr>
              <a:t>Relationship with the representatives of other political parties </a:t>
            </a:r>
          </a:p>
          <a:p>
            <a:pPr eaLnBrk="1" hangingPunct="1"/>
            <a:r>
              <a:rPr lang="cs-CZ" dirty="0">
                <a:latin typeface="Georgia" pitchFamily="18" charset="0"/>
              </a:rPr>
              <a:t>Tolerance</a:t>
            </a:r>
          </a:p>
          <a:p>
            <a:pPr eaLnBrk="1" hangingPunct="1"/>
            <a:r>
              <a:rPr lang="en-US" dirty="0">
                <a:latin typeface="Georgia" pitchFamily="18" charset="0"/>
              </a:rPr>
              <a:t>Individual civic competence </a:t>
            </a:r>
          </a:p>
          <a:p>
            <a:pPr eaLnBrk="1" hangingPunct="1"/>
            <a:r>
              <a:rPr lang="en-US" dirty="0">
                <a:latin typeface="Georgia" pitchFamily="18" charset="0"/>
              </a:rPr>
              <a:t>Interpersonal trust </a:t>
            </a:r>
          </a:p>
          <a:p>
            <a:pPr eaLnBrk="1" hangingPunct="1"/>
            <a:r>
              <a:rPr lang="en-US" dirty="0">
                <a:latin typeface="Georgia" pitchFamily="18" charset="0"/>
              </a:rPr>
              <a:t>Civic activism</a:t>
            </a:r>
            <a:endParaRPr lang="cs-CZ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7786"/>
            <a:ext cx="7196328" cy="9239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typology of Almond and </a:t>
            </a:r>
            <a:r>
              <a:rPr lang="en-US" dirty="0" err="1"/>
              <a:t>Verba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02" y="1819656"/>
            <a:ext cx="8088558" cy="447141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latin typeface="Georgia" pitchFamily="18" charset="0"/>
              </a:rPr>
              <a:t>Parochial political culture: </a:t>
            </a:r>
            <a:r>
              <a:rPr lang="en-US" sz="2800" dirty="0">
                <a:latin typeface="Georgia" pitchFamily="18" charset="0"/>
              </a:rPr>
              <a:t>citizens are distant and unaware of politics, have no knowledge or interest in politics, are regardless of the decisions taken by the state</a:t>
            </a:r>
            <a:endParaRPr lang="cs-CZ" sz="2800" dirty="0"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Subject political culture: </a:t>
            </a:r>
            <a:r>
              <a:rPr lang="en-US" sz="2800" dirty="0">
                <a:latin typeface="Georgia" pitchFamily="18" charset="0"/>
              </a:rPr>
              <a:t>citizens are heavily subjected to </a:t>
            </a:r>
            <a:r>
              <a:rPr lang="cs-CZ" sz="2800" dirty="0" err="1">
                <a:latin typeface="Georgia" pitchFamily="18" charset="0"/>
              </a:rPr>
              <a:t>the</a:t>
            </a:r>
            <a:r>
              <a:rPr lang="en-US" sz="2800" dirty="0">
                <a:latin typeface="Georgia" pitchFamily="18" charset="0"/>
              </a:rPr>
              <a:t> decisions </a:t>
            </a:r>
            <a:r>
              <a:rPr lang="cs-CZ" sz="2800" dirty="0" err="1">
                <a:latin typeface="Georgia" pitchFamily="18" charset="0"/>
              </a:rPr>
              <a:t>of</a:t>
            </a:r>
            <a:r>
              <a:rPr lang="cs-CZ" sz="2800" dirty="0">
                <a:latin typeface="Georgia" pitchFamily="18" charset="0"/>
              </a:rPr>
              <a:t> </a:t>
            </a:r>
            <a:r>
              <a:rPr lang="cs-CZ" sz="2800" dirty="0" err="1">
                <a:latin typeface="Georgia" pitchFamily="18" charset="0"/>
              </a:rPr>
              <a:t>government</a:t>
            </a:r>
            <a:r>
              <a:rPr lang="en-US" sz="2800" dirty="0">
                <a:latin typeface="Georgia" pitchFamily="18" charset="0"/>
              </a:rPr>
              <a:t>, are aware of politics, its actors and institutions</a:t>
            </a:r>
            <a:r>
              <a:rPr lang="en-US" sz="2800" b="1" dirty="0">
                <a:latin typeface="Georgia" pitchFamily="18" charset="0"/>
              </a:rPr>
              <a:t> </a:t>
            </a:r>
            <a:endParaRPr lang="cs-CZ" sz="2800" dirty="0"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Participant political culture:</a:t>
            </a:r>
            <a:r>
              <a:rPr lang="cs-CZ" sz="2800" b="1" dirty="0"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citizens are able to influence the government in various ways and they are affected by it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49" y="587571"/>
            <a:ext cx="7978571" cy="8331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/>
              <a:t>I</a:t>
            </a:r>
            <a:r>
              <a:rPr lang="en-US" b="1" dirty="0" err="1"/>
              <a:t>ndividual</a:t>
            </a:r>
            <a:r>
              <a:rPr lang="en-US" b="1" dirty="0"/>
              <a:t> political</a:t>
            </a:r>
            <a:r>
              <a:rPr lang="cs-CZ" b="1" dirty="0"/>
              <a:t> </a:t>
            </a:r>
            <a:r>
              <a:rPr lang="en-US" b="1" dirty="0"/>
              <a:t>orientation</a:t>
            </a:r>
            <a:r>
              <a:rPr lang="cs-CZ" b="1" dirty="0"/>
              <a:t>s/</a:t>
            </a:r>
            <a:r>
              <a:rPr lang="en-US" b="1" dirty="0"/>
              <a:t>patterns</a:t>
            </a:r>
            <a:endParaRPr lang="ru-RU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89" y="1956816"/>
            <a:ext cx="7776713" cy="4608576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>
                <a:latin typeface="Georgia" pitchFamily="18" charset="0"/>
              </a:rPr>
              <a:t>Cognitive</a:t>
            </a:r>
            <a:r>
              <a:rPr lang="ru-RU" dirty="0">
                <a:latin typeface="Georgia" pitchFamily="18" charset="0"/>
              </a:rPr>
              <a:t> – knowledge and belief about the political system (how much does one know?)</a:t>
            </a:r>
            <a:endParaRPr lang="en-US" dirty="0">
              <a:latin typeface="Georgia" pitchFamily="18" charset="0"/>
            </a:endParaRPr>
          </a:p>
          <a:p>
            <a:pPr eaLnBrk="1" hangingPunct="1"/>
            <a:r>
              <a:rPr lang="ru-RU" b="1" dirty="0">
                <a:latin typeface="Georgia" pitchFamily="18" charset="0"/>
              </a:rPr>
              <a:t>Affective</a:t>
            </a:r>
            <a:r>
              <a:rPr lang="ru-RU" dirty="0">
                <a:latin typeface="Georgia" pitchFamily="18" charset="0"/>
              </a:rPr>
              <a:t> – emotions and feelings (about the political system, its personnel, its performance)</a:t>
            </a:r>
            <a:endParaRPr lang="en-US" dirty="0">
              <a:latin typeface="Georgia" pitchFamily="18" charset="0"/>
            </a:endParaRPr>
          </a:p>
          <a:p>
            <a:pPr eaLnBrk="1" hangingPunct="1"/>
            <a:r>
              <a:rPr lang="ru-RU" b="1" dirty="0">
                <a:latin typeface="Georgia" pitchFamily="18" charset="0"/>
              </a:rPr>
              <a:t>Evaluati</a:t>
            </a:r>
            <a:r>
              <a:rPr lang="en-US" b="1" dirty="0" err="1">
                <a:latin typeface="Georgia" pitchFamily="18" charset="0"/>
              </a:rPr>
              <a:t>ve</a:t>
            </a:r>
            <a:r>
              <a:rPr lang="ru-RU" dirty="0">
                <a:latin typeface="Georgia" pitchFamily="18" charset="0"/>
              </a:rPr>
              <a:t> – judgments, decisions and opinions about political objects</a:t>
            </a:r>
          </a:p>
        </p:txBody>
      </p:sp>
    </p:spTree>
    <p:extLst>
      <p:ext uri="{BB962C8B-B14F-4D97-AF65-F5344CB8AC3E}">
        <p14:creationId xmlns:p14="http://schemas.microsoft.com/office/powerpoint/2010/main" val="37989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5762"/>
            <a:ext cx="9144000" cy="9239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Civic Culture</a:t>
            </a:r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344" y="1572768"/>
            <a:ext cx="7951398" cy="47183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Georgia" pitchFamily="18" charset="0"/>
              </a:rPr>
              <a:t>The Civic Culture </a:t>
            </a:r>
            <a:r>
              <a:rPr lang="en-US" sz="4000" dirty="0">
                <a:latin typeface="Georgia" pitchFamily="18" charset="0"/>
              </a:rPr>
              <a:t>is the necessary condition of the stable liberal democracy existence</a:t>
            </a:r>
          </a:p>
          <a:p>
            <a:pPr eaLnBrk="1" hangingPunct="1"/>
            <a:r>
              <a:rPr lang="en-US" sz="4000" b="1" dirty="0">
                <a:latin typeface="Georgia" pitchFamily="18" charset="0"/>
              </a:rPr>
              <a:t>The Civic Culture</a:t>
            </a:r>
            <a:r>
              <a:rPr lang="cs-CZ" sz="4000" b="1" dirty="0">
                <a:latin typeface="Georgia" pitchFamily="18" charset="0"/>
              </a:rPr>
              <a:t> </a:t>
            </a:r>
            <a:r>
              <a:rPr lang="cs-CZ" sz="4000" dirty="0" err="1">
                <a:latin typeface="Georgia" pitchFamily="18" charset="0"/>
              </a:rPr>
              <a:t>is</a:t>
            </a:r>
            <a:r>
              <a:rPr lang="en-US" sz="4000" dirty="0">
                <a:latin typeface="Georgia" pitchFamily="18" charset="0"/>
              </a:rPr>
              <a:t> the </a:t>
            </a:r>
            <a:r>
              <a:rPr lang="cs-CZ" sz="4000" dirty="0">
                <a:latin typeface="Georgia" pitchFamily="18" charset="0"/>
              </a:rPr>
              <a:t>„</a:t>
            </a:r>
            <a:r>
              <a:rPr lang="cs-CZ" sz="4000" dirty="0" err="1">
                <a:latin typeface="Georgia" pitchFamily="18" charset="0"/>
              </a:rPr>
              <a:t>sound</a:t>
            </a:r>
            <a:r>
              <a:rPr lang="cs-CZ" sz="4000" dirty="0">
                <a:latin typeface="Georgia" pitchFamily="18" charset="0"/>
              </a:rPr>
              <a:t>“ </a:t>
            </a:r>
            <a:r>
              <a:rPr lang="en-US" sz="4000" dirty="0">
                <a:latin typeface="Georgia" pitchFamily="18" charset="0"/>
              </a:rPr>
              <a:t>mixture of the three above</a:t>
            </a:r>
            <a:r>
              <a:rPr lang="cs-CZ" sz="4000" dirty="0">
                <a:latin typeface="Georgia" pitchFamily="18" charset="0"/>
              </a:rPr>
              <a:t> m</a:t>
            </a:r>
            <a:r>
              <a:rPr lang="en-US" sz="4000" dirty="0" err="1">
                <a:latin typeface="Georgia" pitchFamily="18" charset="0"/>
              </a:rPr>
              <a:t>entioned</a:t>
            </a:r>
            <a:r>
              <a:rPr lang="en-US" sz="4000" dirty="0">
                <a:latin typeface="Georgia" pitchFamily="18" charset="0"/>
              </a:rPr>
              <a:t> types of political culture </a:t>
            </a:r>
            <a:endParaRPr lang="ru-RU" sz="4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801</Words>
  <Application>Microsoft Office PowerPoint</Application>
  <PresentationFormat>Předvádění na obrazovce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Bahnschrift Condensed</vt:lpstr>
      <vt:lpstr>Calibri</vt:lpstr>
      <vt:lpstr>Georgia</vt:lpstr>
      <vt:lpstr>Trebuchet MS</vt:lpstr>
      <vt:lpstr>Motiv sady Office</vt:lpstr>
      <vt:lpstr>Občanská společnost v transformaci Karel B. Müller www.karelmuller.eu</vt:lpstr>
      <vt:lpstr>Prezentace aplikace PowerPoint</vt:lpstr>
      <vt:lpstr>Prezentace aplikace PowerPoint</vt:lpstr>
      <vt:lpstr>Občanská společnost Tocquevillovsko-giddensovská perspektiva Müller, KB (2016), Češi, občanská společnost a evropské výzvy. Praha: Triton.</vt:lpstr>
      <vt:lpstr>Politická kultura (?)  empirie X normativita</vt:lpstr>
      <vt:lpstr>The most important elements of the PC (interpretation of Almond and Verba) </vt:lpstr>
      <vt:lpstr>The typology of Almond and Verba</vt:lpstr>
      <vt:lpstr>Individual political orientations/patterns</vt:lpstr>
      <vt:lpstr>The Civic Culture</vt:lpstr>
      <vt:lpstr>The alienated political culture  (Feierabend, Klicperová-Baker)</vt:lpstr>
      <vt:lpstr>Participace  volební (aktivní, pasivní) x nevolební protestní x utvářecí příležitostná x průběžná</vt:lpstr>
      <vt:lpstr>Nástroje participace</vt:lpstr>
      <vt:lpstr>Volební participace</vt:lpstr>
      <vt:lpstr>Volby do PS PČR</vt:lpstr>
      <vt:lpstr>Volební účast v senátních volbách  </vt:lpstr>
      <vt:lpstr>Volební účast v parlamentních volbách podle velikosti obce - CZ 1990-2013</vt:lpstr>
      <vt:lpstr>Volby do EP (2019)</vt:lpstr>
      <vt:lpstr>Počet kandidujících</vt:lpstr>
      <vt:lpstr>Prezentace aplikace PowerPoint</vt:lpstr>
      <vt:lpstr>Komunální volby</vt:lpstr>
      <vt:lpstr>Volby do obecních zastupitelstev  2006 – 2018</vt:lpstr>
      <vt:lpstr>Prezentace aplikace PowerPoint</vt:lpstr>
      <vt:lpstr>Počty kandidátů stran (komunální volby)</vt:lpstr>
      <vt:lpstr>Počty kandidátů / bez NK</vt:lpstr>
      <vt:lpstr>Počet kandidátů podle typu volební strany v komunálních volbách, 1994–2018 </vt:lpstr>
      <vt:lpstr>Podíl kandidátů bez politické příslušnosti podle velikosti obce (podle počtu zapsaných voličů) v komunálních volbách  1994–2018 (%)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Czechs after 30 free years  Prague 16. 11.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muller.karel@outlook.cz</cp:lastModifiedBy>
  <cp:revision>229</cp:revision>
  <cp:lastPrinted>2015-09-30T07:58:45Z</cp:lastPrinted>
  <dcterms:created xsi:type="dcterms:W3CDTF">2015-06-02T07:24:49Z</dcterms:created>
  <dcterms:modified xsi:type="dcterms:W3CDTF">2022-05-05T14:35:12Z</dcterms:modified>
</cp:coreProperties>
</file>