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56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56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56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56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56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56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56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56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56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 a podtitul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4704" y="7385050"/>
            <a:ext cx="1075459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názvu"/>
          <p:cNvSpPr txBox="1"/>
          <p:nvPr>
            <p:ph type="title"/>
          </p:nvPr>
        </p:nvSpPr>
        <p:spPr>
          <a:xfrm>
            <a:off x="3454400" y="3200400"/>
            <a:ext cx="17475200" cy="3962400"/>
          </a:xfrm>
          <a:prstGeom prst="rect">
            <a:avLst/>
          </a:prstGeom>
        </p:spPr>
        <p:txBody>
          <a:bodyPr anchor="b"/>
          <a:lstStyle>
            <a:lvl1pPr>
              <a:defRPr sz="10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3" name="Text úrovně 1…"/>
          <p:cNvSpPr txBox="1"/>
          <p:nvPr>
            <p:ph type="body" sz="quarter" idx="1"/>
          </p:nvPr>
        </p:nvSpPr>
        <p:spPr>
          <a:xfrm>
            <a:off x="3454400" y="8305800"/>
            <a:ext cx="17475200" cy="1981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" name="Číslo snímku"/>
          <p:cNvSpPr txBox="1"/>
          <p:nvPr>
            <p:ph type="sldNum" sz="quarter" idx="2"/>
          </p:nvPr>
        </p:nvSpPr>
        <p:spPr>
          <a:xfrm>
            <a:off x="11995150" y="13227050"/>
            <a:ext cx="419100" cy="508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sef Novák"/>
          <p:cNvSpPr txBox="1"/>
          <p:nvPr>
            <p:ph type="body" sz="quarter" idx="21"/>
          </p:nvPr>
        </p:nvSpPr>
        <p:spPr>
          <a:xfrm>
            <a:off x="2387600" y="8953500"/>
            <a:ext cx="19621500" cy="584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–Josef Novák</a:t>
            </a:r>
          </a:p>
        </p:txBody>
      </p:sp>
      <p:sp>
        <p:nvSpPr>
          <p:cNvPr id="95" name="„Sem napište citát.“"/>
          <p:cNvSpPr txBox="1"/>
          <p:nvPr>
            <p:ph type="body" sz="quarter" idx="22"/>
          </p:nvPr>
        </p:nvSpPr>
        <p:spPr>
          <a:xfrm>
            <a:off x="2387600" y="5994400"/>
            <a:ext cx="19621500" cy="990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3400"/>
              </a:spcBef>
              <a:buSzTx/>
              <a:buNone/>
            </a:lvl1pPr>
          </a:lstStyle>
          <a:p>
            <a:pPr/>
            <a:r>
              <a:t>„Sem napište citát.“</a:t>
            </a:r>
          </a:p>
        </p:txBody>
      </p:sp>
      <p:sp>
        <p:nvSpPr>
          <p:cNvPr id="9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brázek"/>
          <p:cNvSpPr/>
          <p:nvPr>
            <p:ph type="pic" idx="21"/>
          </p:nvPr>
        </p:nvSpPr>
        <p:spPr>
          <a:xfrm>
            <a:off x="3311" y="5001"/>
            <a:ext cx="24422101" cy="172012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na šíř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rázek"/>
          <p:cNvSpPr/>
          <p:nvPr>
            <p:ph type="pic" idx="21"/>
          </p:nvPr>
        </p:nvSpPr>
        <p:spPr>
          <a:xfrm>
            <a:off x="2438400" y="-482600"/>
            <a:ext cx="19507200" cy="13739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ext názvu"/>
          <p:cNvSpPr txBox="1"/>
          <p:nvPr>
            <p:ph type="title"/>
          </p:nvPr>
        </p:nvSpPr>
        <p:spPr>
          <a:xfrm>
            <a:off x="3454400" y="10287000"/>
            <a:ext cx="17475200" cy="1638300"/>
          </a:xfrm>
          <a:prstGeom prst="rect">
            <a:avLst/>
          </a:prstGeom>
        </p:spPr>
        <p:txBody>
          <a:bodyPr/>
          <a:lstStyle>
            <a:lvl1pPr>
              <a:defRPr sz="10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23" name="Text úrovně 1…"/>
          <p:cNvSpPr txBox="1"/>
          <p:nvPr>
            <p:ph type="body" sz="quarter" idx="1"/>
          </p:nvPr>
        </p:nvSpPr>
        <p:spPr>
          <a:xfrm>
            <a:off x="3454400" y="11912600"/>
            <a:ext cx="174752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názvu"/>
          <p:cNvSpPr txBox="1"/>
          <p:nvPr>
            <p:ph type="title"/>
          </p:nvPr>
        </p:nvSpPr>
        <p:spPr>
          <a:xfrm>
            <a:off x="2387600" y="5308600"/>
            <a:ext cx="19621500" cy="31115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rázek"/>
          <p:cNvSpPr/>
          <p:nvPr>
            <p:ph type="pic" idx="21"/>
          </p:nvPr>
        </p:nvSpPr>
        <p:spPr>
          <a:xfrm>
            <a:off x="11099182" y="1524000"/>
            <a:ext cx="15562608" cy="1096125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ext názvu"/>
          <p:cNvSpPr txBox="1"/>
          <p:nvPr>
            <p:ph type="title"/>
          </p:nvPr>
        </p:nvSpPr>
        <p:spPr>
          <a:xfrm>
            <a:off x="1447800" y="3708400"/>
            <a:ext cx="11341100" cy="3429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41" name="Text úrovně 1…"/>
          <p:cNvSpPr txBox="1"/>
          <p:nvPr>
            <p:ph type="body" sz="quarter" idx="1"/>
          </p:nvPr>
        </p:nvSpPr>
        <p:spPr>
          <a:xfrm>
            <a:off x="1447800" y="7150100"/>
            <a:ext cx="11341100" cy="4813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nahoř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8" name="Text úrovně 1…"/>
          <p:cNvSpPr txBox="1"/>
          <p:nvPr>
            <p:ph type="body" idx="1"/>
          </p:nvPr>
        </p:nvSpPr>
        <p:spPr>
          <a:xfrm>
            <a:off x="2387600" y="4330700"/>
            <a:ext cx="19621500" cy="7899400"/>
          </a:xfrm>
          <a:prstGeom prst="rect">
            <a:avLst/>
          </a:prstGeom>
        </p:spPr>
        <p:txBody>
          <a:bodyPr/>
          <a:lstStyle>
            <a:lvl1pPr marL="584200" indent="-584200">
              <a:spcBef>
                <a:spcPts val="3900"/>
              </a:spcBef>
              <a:buBlip>
                <a:blip r:embed="rId3"/>
              </a:buBlip>
              <a:defRPr sz="5000"/>
            </a:lvl1pPr>
            <a:lvl2pPr marL="1168400" indent="-584200">
              <a:spcBef>
                <a:spcPts val="3900"/>
              </a:spcBef>
              <a:buBlip>
                <a:blip r:embed="rId3"/>
              </a:buBlip>
              <a:defRPr sz="5000"/>
            </a:lvl2pPr>
            <a:lvl3pPr marL="1752600" indent="-584200">
              <a:spcBef>
                <a:spcPts val="3900"/>
              </a:spcBef>
              <a:buBlip>
                <a:blip r:embed="rId3"/>
              </a:buBlip>
              <a:defRPr sz="5000"/>
            </a:lvl3pPr>
            <a:lvl4pPr marL="2336800" indent="-584200">
              <a:spcBef>
                <a:spcPts val="3900"/>
              </a:spcBef>
              <a:buBlip>
                <a:blip r:embed="rId3"/>
              </a:buBlip>
              <a:defRPr sz="5000"/>
            </a:lvl4pPr>
            <a:lvl5pPr marL="2921000" indent="-584200">
              <a:spcBef>
                <a:spcPts val="3900"/>
              </a:spcBef>
              <a:buBlip>
                <a:blip r:embed="rId3"/>
              </a:buBlip>
              <a:defRPr sz="50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rázek"/>
          <p:cNvSpPr/>
          <p:nvPr>
            <p:ph type="pic" sz="half" idx="21"/>
          </p:nvPr>
        </p:nvSpPr>
        <p:spPr>
          <a:xfrm>
            <a:off x="12331700" y="4673600"/>
            <a:ext cx="10742482" cy="756628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8" name="Text úrovně 1…"/>
          <p:cNvSpPr txBox="1"/>
          <p:nvPr>
            <p:ph type="body" sz="half" idx="1"/>
          </p:nvPr>
        </p:nvSpPr>
        <p:spPr>
          <a:xfrm>
            <a:off x="2387600" y="4330700"/>
            <a:ext cx="9855200" cy="7899400"/>
          </a:xfrm>
          <a:prstGeom prst="rect">
            <a:avLst/>
          </a:prstGeom>
        </p:spPr>
        <p:txBody>
          <a:bodyPr/>
          <a:lstStyle>
            <a:lvl1pPr marL="584200" indent="-584200">
              <a:spcBef>
                <a:spcPts val="3900"/>
              </a:spcBef>
              <a:buBlip>
                <a:blip r:embed="rId3"/>
              </a:buBlip>
              <a:defRPr sz="5000"/>
            </a:lvl1pPr>
            <a:lvl2pPr marL="1168400" indent="-584200">
              <a:spcBef>
                <a:spcPts val="3900"/>
              </a:spcBef>
              <a:buBlip>
                <a:blip r:embed="rId3"/>
              </a:buBlip>
              <a:defRPr sz="5000"/>
            </a:lvl2pPr>
            <a:lvl3pPr marL="1752600" indent="-584200">
              <a:spcBef>
                <a:spcPts val="3900"/>
              </a:spcBef>
              <a:buBlip>
                <a:blip r:embed="rId3"/>
              </a:buBlip>
              <a:defRPr sz="5000"/>
            </a:lvl3pPr>
            <a:lvl4pPr marL="2336800" indent="-584200">
              <a:spcBef>
                <a:spcPts val="3900"/>
              </a:spcBef>
              <a:buBlip>
                <a:blip r:embed="rId3"/>
              </a:buBlip>
              <a:defRPr sz="5000"/>
            </a:lvl4pPr>
            <a:lvl5pPr marL="2921000" indent="-584200">
              <a:spcBef>
                <a:spcPts val="3900"/>
              </a:spcBef>
              <a:buBlip>
                <a:blip r:embed="rId3"/>
              </a:buBlip>
              <a:defRPr sz="50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rázek"/>
          <p:cNvSpPr/>
          <p:nvPr>
            <p:ph type="pic" sz="half" idx="21"/>
          </p:nvPr>
        </p:nvSpPr>
        <p:spPr>
          <a:xfrm>
            <a:off x="12494232" y="6705600"/>
            <a:ext cx="10404086" cy="692476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Obrázek"/>
          <p:cNvSpPr/>
          <p:nvPr>
            <p:ph type="pic" sz="half" idx="22"/>
          </p:nvPr>
        </p:nvSpPr>
        <p:spPr>
          <a:xfrm>
            <a:off x="11289407" y="1189547"/>
            <a:ext cx="11582401" cy="815786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Obrázek"/>
          <p:cNvSpPr/>
          <p:nvPr>
            <p:ph type="pic" idx="23"/>
          </p:nvPr>
        </p:nvSpPr>
        <p:spPr>
          <a:xfrm>
            <a:off x="1651000" y="-1193800"/>
            <a:ext cx="10502900" cy="1611052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úrovně 1…"/>
          <p:cNvSpPr txBox="1"/>
          <p:nvPr>
            <p:ph type="body" idx="1"/>
          </p:nvPr>
        </p:nvSpPr>
        <p:spPr>
          <a:xfrm>
            <a:off x="2387600" y="1295400"/>
            <a:ext cx="19621500" cy="1112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" name="Text názvu"/>
          <p:cNvSpPr txBox="1"/>
          <p:nvPr>
            <p:ph type="title"/>
          </p:nvPr>
        </p:nvSpPr>
        <p:spPr>
          <a:xfrm>
            <a:off x="2387600" y="1193800"/>
            <a:ext cx="19621500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995150" y="132334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b="1" i="0" sz="24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673100" marR="0" indent="-673100" algn="l" defTabSz="825500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58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1346200" marR="0" indent="-673100" algn="l" defTabSz="825500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58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2019300" marR="0" indent="-673100" algn="l" defTabSz="825500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58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2692400" marR="0" indent="-673100" algn="l" defTabSz="825500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58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3365500" marR="0" indent="-673100" algn="l" defTabSz="825500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58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4038600" marR="0" indent="-673100" algn="l" defTabSz="825500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58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4711700" marR="0" indent="-673100" algn="l" defTabSz="825500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58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5384800" marR="0" indent="-673100" algn="l" defTabSz="825500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58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6057900" marR="0" indent="-673100" algn="l" defTabSz="825500" rtl="0" latinLnBrk="0">
        <a:lnSpc>
          <a:spcPct val="120000"/>
        </a:lnSpc>
        <a:spcBef>
          <a:spcPts val="45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58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is.muni.cz/th/cex0z/DP_Pohlova.pdf" TargetMode="External"/><Relationship Id="rId4" Type="http://schemas.openxmlformats.org/officeDocument/2006/relationships/hyperlink" Target="https://www.youtube.com/channel/TLDRNews" TargetMode="External"/><Relationship Id="rId5" Type="http://schemas.openxmlformats.org/officeDocument/2006/relationships/hyperlink" Target="https://en.wikipedia.org" TargetMode="External"/><Relationship Id="rId6" Type="http://schemas.openxmlformats.org/officeDocument/2006/relationships/hyperlink" Target="https://www.bloomberg.com" TargetMode="External"/><Relationship Id="rId7" Type="http://schemas.openxmlformats.org/officeDocument/2006/relationships/hyperlink" Target="https://blogs.lse.ac.uk/politicsandpolicy/northern-ireland-independence/" TargetMode="External"/><Relationship Id="rId8" Type="http://schemas.openxmlformats.org/officeDocument/2006/relationships/hyperlink" Target="https://www.nytimes.com" TargetMode="External"/><Relationship Id="rId9" Type="http://schemas.openxmlformats.org/officeDocument/2006/relationships/hyperlink" Target="https://denikn.cz" TargetMode="External"/><Relationship Id="rId10" Type="http://schemas.openxmlformats.org/officeDocument/2006/relationships/hyperlink" Target="https://www.iwm.org.uk/history/what-you-need-to-know-about-the-troubles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eparatismus ve Velké Británii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Separatismus ve Velké Británii</a:t>
            </a:r>
          </a:p>
        </p:txBody>
      </p:sp>
      <p:sp>
        <p:nvSpPr>
          <p:cNvPr id="121" name="Radim Vaľko - Politologie a Mezinárodní vztahy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Radim Vaľko - Politologie a Mezinárodní vztahy</a:t>
            </a:r>
          </a:p>
          <a:p>
            <a:pPr>
              <a:defRPr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Vybrané konfliktní regiony</a:t>
            </a:r>
          </a:p>
        </p:txBody>
      </p:sp>
      <p:pic>
        <p:nvPicPr>
          <p:cNvPr id="122" name="footer_logo_cs.png" descr="footer_logo_c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74035" y="10636250"/>
            <a:ext cx="6704702" cy="2466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crop-604502-12.jpg" descr="crop-604502-12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370247" y="4464050"/>
            <a:ext cx="12883072" cy="7632700"/>
          </a:xfrm>
          <a:prstGeom prst="rect">
            <a:avLst/>
          </a:prstGeom>
        </p:spPr>
      </p:pic>
      <p:sp>
        <p:nvSpPr>
          <p:cNvPr id="153" name="CORNWAL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CORNWALL</a:t>
            </a:r>
          </a:p>
        </p:txBody>
      </p:sp>
      <p:sp>
        <p:nvSpPr>
          <p:cNvPr id="154" name="Kultura  a etnikum…"/>
          <p:cNvSpPr txBox="1"/>
          <p:nvPr>
            <p:ph type="body" sz="half" idx="1"/>
          </p:nvPr>
        </p:nvSpPr>
        <p:spPr>
          <a:xfrm>
            <a:off x="1872774" y="4330700"/>
            <a:ext cx="9855201" cy="7899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Kultura  a etnikum</a:t>
            </a:r>
          </a:p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Ekonomická situace</a:t>
            </a:r>
          </a:p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Historie </a:t>
            </a:r>
          </a:p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Problém své vlastní autonomity</a:t>
            </a:r>
          </a:p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Cíl - Devoluce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RNWAL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CORNWALL</a:t>
            </a:r>
          </a:p>
        </p:txBody>
      </p:sp>
      <p:pic>
        <p:nvPicPr>
          <p:cNvPr id="157" name="633px-Cornwall_UK_locator_map_2010.png" descr="633px-Cornwall_UK_locator_map_20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450" y="3403600"/>
            <a:ext cx="80391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ORNWAL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CORNWALL</a:t>
            </a:r>
          </a:p>
        </p:txBody>
      </p:sp>
      <p:pic>
        <p:nvPicPr>
          <p:cNvPr id="160" name="Snímek obrazovky 2022-04-06 v 21.38.01.png" descr="Snímek obrazovky 2022-04-06 v 21.38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5503" y="3867150"/>
            <a:ext cx="10325694" cy="882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Wales.png" descr="Wales.pn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0" y="4470400"/>
            <a:ext cx="9321800" cy="7632700"/>
          </a:xfrm>
          <a:prstGeom prst="rect">
            <a:avLst/>
          </a:prstGeom>
        </p:spPr>
      </p:pic>
      <p:sp>
        <p:nvSpPr>
          <p:cNvPr id="163" name="WA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WALES</a:t>
            </a:r>
          </a:p>
        </p:txBody>
      </p:sp>
      <p:sp>
        <p:nvSpPr>
          <p:cNvPr id="164" name="Reakce na Brexit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Reakce na Brexit</a:t>
            </a:r>
          </a:p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Ekonomická situace?</a:t>
            </a:r>
          </a:p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52% pro odchod z EU!</a:t>
            </a:r>
          </a:p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Nejvíce pobrexitově zasažená část UK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b-nir.png" descr="gb-nir.pn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410858" y="4718708"/>
            <a:ext cx="13900085" cy="7123384"/>
          </a:xfrm>
          <a:prstGeom prst="rect">
            <a:avLst/>
          </a:prstGeom>
        </p:spPr>
      </p:pic>
      <p:sp>
        <p:nvSpPr>
          <p:cNvPr id="167" name="SEVERNÍ IRSK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SEVERNÍ IRSKO</a:t>
            </a:r>
          </a:p>
        </p:txBody>
      </p:sp>
      <p:sp>
        <p:nvSpPr>
          <p:cNvPr id="168" name="Dlouhotrvající historický konflikt…"/>
          <p:cNvSpPr txBox="1"/>
          <p:nvPr>
            <p:ph type="body" sz="half" idx="1"/>
          </p:nvPr>
        </p:nvSpPr>
        <p:spPr>
          <a:xfrm>
            <a:off x="787400" y="4533900"/>
            <a:ext cx="9855200" cy="7899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Dlouhotrvající historický konflikt</a:t>
            </a:r>
          </a:p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The Troubles</a:t>
            </a:r>
          </a:p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Jaká bude situace je situace po Brexitu?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EVERNÍ IRSKO - historický k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1205">
              <a:defRPr sz="8554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1557" dist="11557" dir="16200000">
                    <a:srgbClr val="000000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SEVERNÍ IRSKO - historický kontext</a:t>
            </a:r>
          </a:p>
        </p:txBody>
      </p:sp>
      <p:sp>
        <p:nvSpPr>
          <p:cNvPr id="171" name="21.1. 1919 vyhlášení nezávislosti a vytvoření vlastního parlamentu…"/>
          <p:cNvSpPr txBox="1"/>
          <p:nvPr>
            <p:ph type="body" idx="1"/>
          </p:nvPr>
        </p:nvSpPr>
        <p:spPr>
          <a:xfrm>
            <a:off x="990600" y="4660900"/>
            <a:ext cx="20673318" cy="7899400"/>
          </a:xfrm>
          <a:prstGeom prst="rect">
            <a:avLst/>
          </a:prstGeom>
        </p:spPr>
        <p:txBody>
          <a:bodyPr/>
          <a:lstStyle/>
          <a:p>
            <a:pPr marL="549148" indent="-549148" defTabSz="775969">
              <a:spcBef>
                <a:spcPts val="3600"/>
              </a:spcBef>
              <a:buBlip>
                <a:blip r:embed="rId2"/>
              </a:buBlip>
              <a:defRPr sz="47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21.1. 1919 vyhlášení nezávislosti a vytvoření vlastního parlamentu</a:t>
            </a:r>
          </a:p>
          <a:p>
            <a:pPr marL="549148" indent="-549148" defTabSz="775969">
              <a:spcBef>
                <a:spcPts val="3600"/>
              </a:spcBef>
              <a:buBlip>
                <a:blip r:embed="rId2"/>
              </a:buBlip>
              <a:defRPr sz="47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Start Britsko-Irské války</a:t>
            </a:r>
          </a:p>
          <a:p>
            <a:pPr marL="549148" indent="-549148" defTabSz="775969">
              <a:spcBef>
                <a:spcPts val="3600"/>
              </a:spcBef>
              <a:buBlip>
                <a:blip r:embed="rId2"/>
              </a:buBlip>
              <a:defRPr sz="47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1922 - 1937 Irský svobodný stát </a:t>
            </a:r>
          </a:p>
          <a:p>
            <a:pPr marL="549148" indent="-549148" defTabSz="775969">
              <a:spcBef>
                <a:spcPts val="3600"/>
              </a:spcBef>
              <a:buBlip>
                <a:blip r:embed="rId2"/>
              </a:buBlip>
              <a:defRPr sz="47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Příměří v roce 1921</a:t>
            </a:r>
          </a:p>
          <a:p>
            <a:pPr marL="549148" indent="-549148" defTabSz="775969">
              <a:spcBef>
                <a:spcPts val="3600"/>
              </a:spcBef>
              <a:buBlip>
                <a:blip r:embed="rId2"/>
              </a:buBlip>
              <a:defRPr sz="47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1937 - vznik státu Irsko </a:t>
            </a:r>
          </a:p>
          <a:p>
            <a:pPr marL="549148" indent="-549148" defTabSz="775969">
              <a:spcBef>
                <a:spcPts val="3600"/>
              </a:spcBef>
              <a:buBlip>
                <a:blip r:embed="rId2"/>
              </a:buBlip>
              <a:defRPr sz="47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3876" dist="11938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Vnitřní konflikt na území  Irska - Koruna proti Republikánům</a:t>
            </a:r>
          </a:p>
        </p:txBody>
      </p:sp>
      <p:pic>
        <p:nvPicPr>
          <p:cNvPr id="172" name="Dáil_Chamber.jpg" descr="Dáil_Chambe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00897" y="5729454"/>
            <a:ext cx="7104782" cy="473356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Dáil Éireann"/>
          <p:cNvSpPr txBox="1"/>
          <p:nvPr/>
        </p:nvSpPr>
        <p:spPr>
          <a:xfrm>
            <a:off x="18111684" y="10613644"/>
            <a:ext cx="3083206" cy="819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44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</a:lstStyle>
          <a:p>
            <a:pPr>
              <a:defRPr>
                <a:effectLst/>
              </a:defRPr>
            </a:pPr>
            <a:r>
              <a:t>Dáil Éireann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he Trou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The Troubles</a:t>
            </a:r>
          </a:p>
        </p:txBody>
      </p:sp>
      <p:sp>
        <p:nvSpPr>
          <p:cNvPr id="176" name="Etnicko-nacionalistický konflikt…"/>
          <p:cNvSpPr txBox="1"/>
          <p:nvPr>
            <p:ph type="body" sz="half" idx="1"/>
          </p:nvPr>
        </p:nvSpPr>
        <p:spPr>
          <a:xfrm>
            <a:off x="2387600" y="4330700"/>
            <a:ext cx="14922809" cy="7899400"/>
          </a:xfrm>
          <a:prstGeom prst="rect">
            <a:avLst/>
          </a:prstGeom>
        </p:spPr>
        <p:txBody>
          <a:bodyPr/>
          <a:lstStyle/>
          <a:p>
            <a:pPr marL="467359" indent="-467359" defTabSz="660400">
              <a:spcBef>
                <a:spcPts val="3100"/>
              </a:spcBef>
              <a:buBlip>
                <a:blip r:embed="rId2"/>
              </a:buBlip>
              <a:defRPr sz="40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</a:p>
          <a:p>
            <a:pPr marL="467359" indent="-467359" defTabSz="660400">
              <a:spcBef>
                <a:spcPts val="3100"/>
              </a:spcBef>
              <a:buBlip>
                <a:blip r:embed="rId2"/>
              </a:buBlip>
              <a:defRPr sz="40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Etnicko-nacionalistický konflikt </a:t>
            </a:r>
          </a:p>
          <a:p>
            <a:pPr marL="467359" indent="-467359" defTabSz="660400">
              <a:spcBef>
                <a:spcPts val="3100"/>
              </a:spcBef>
              <a:buBlip>
                <a:blip r:embed="rId2"/>
              </a:buBlip>
              <a:defRPr sz="40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Území Severního Irska</a:t>
            </a:r>
          </a:p>
          <a:p>
            <a:pPr marL="467359" indent="-467359" defTabSz="660400">
              <a:spcBef>
                <a:spcPts val="3100"/>
              </a:spcBef>
              <a:buBlip>
                <a:blip r:embed="rId2"/>
              </a:buBlip>
              <a:defRPr sz="40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Loajalisté vs. Irové</a:t>
            </a:r>
          </a:p>
          <a:p>
            <a:pPr marL="467359" indent="-467359" defTabSz="660400">
              <a:spcBef>
                <a:spcPts val="3100"/>
              </a:spcBef>
              <a:buBlip>
                <a:blip r:embed="rId2"/>
              </a:buBlip>
              <a:defRPr sz="40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Zapojení nacionalistických skupin</a:t>
            </a:r>
          </a:p>
          <a:p>
            <a:pPr marL="467359" indent="-467359" defTabSz="660400">
              <a:spcBef>
                <a:spcPts val="3100"/>
              </a:spcBef>
              <a:buBlip>
                <a:blip r:embed="rId2"/>
              </a:buBlip>
              <a:defRPr sz="40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Diskriminace katolické menšiny</a:t>
            </a:r>
          </a:p>
          <a:p>
            <a:pPr marL="467359" indent="-467359" defTabSz="660400">
              <a:spcBef>
                <a:spcPts val="3100"/>
              </a:spcBef>
              <a:buBlip>
                <a:blip r:embed="rId2"/>
              </a:buBlip>
              <a:defRPr sz="40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3500 obětí </a:t>
            </a:r>
          </a:p>
        </p:txBody>
      </p:sp>
      <p:pic>
        <p:nvPicPr>
          <p:cNvPr id="177" name="Northern-Ireland-map.jpg.gif" descr="Northern-Ireland-map.jpg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25439" y="4631275"/>
            <a:ext cx="7115794" cy="7298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he Trou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The Troubles</a:t>
            </a:r>
          </a:p>
        </p:txBody>
      </p:sp>
      <p:pic>
        <p:nvPicPr>
          <p:cNvPr id="180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035" y="4870556"/>
            <a:ext cx="11926880" cy="6348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0014a195-1600.jpg" descr="0014a195-16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81434" y="4808635"/>
            <a:ext cx="11415502" cy="6421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Belfastská doho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Belfastská dohoda</a:t>
            </a:r>
          </a:p>
        </p:txBody>
      </p:sp>
      <p:sp>
        <p:nvSpPr>
          <p:cNvPr id="184" name="1998…"/>
          <p:cNvSpPr txBox="1"/>
          <p:nvPr>
            <p:ph type="body" idx="1"/>
          </p:nvPr>
        </p:nvSpPr>
        <p:spPr>
          <a:xfrm>
            <a:off x="2387600" y="4330700"/>
            <a:ext cx="20181094" cy="7899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1998</a:t>
            </a:r>
          </a:p>
          <a:p>
            <a:pPr>
              <a:buBlip>
                <a:blip r:embed="rId2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Ukončení konfliktu </a:t>
            </a:r>
          </a:p>
          <a:p>
            <a:pPr>
              <a:buBlip>
                <a:blip r:embed="rId2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Status vládnutí Severního Irska v rámci Spojeného Království</a:t>
            </a:r>
          </a:p>
          <a:p>
            <a:pPr>
              <a:buBlip>
                <a:blip r:embed="rId2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Vztah mezi Severním Irskem a Irsko Republikou </a:t>
            </a:r>
          </a:p>
          <a:p>
            <a:pPr>
              <a:buBlip>
                <a:blip r:embed="rId2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Vztahy mezi Severním Irskem a Spojeným Královstvím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elfastská doho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Belfastská dohoda</a:t>
            </a:r>
          </a:p>
        </p:txBody>
      </p:sp>
      <p:pic>
        <p:nvPicPr>
          <p:cNvPr id="187" name="large_GFAReferendumOne03.jpg" descr="large_GFAReferendumOne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8451" y="4199387"/>
            <a:ext cx="12939798" cy="8162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dministrati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Administrativa</a:t>
            </a:r>
          </a:p>
        </p:txBody>
      </p:sp>
      <p:sp>
        <p:nvSpPr>
          <p:cNvPr id="125" name="Velká Británie - Konstituční monarchie…"/>
          <p:cNvSpPr txBox="1"/>
          <p:nvPr>
            <p:ph type="body" sz="half" idx="1"/>
          </p:nvPr>
        </p:nvSpPr>
        <p:spPr>
          <a:xfrm>
            <a:off x="2387600" y="4330700"/>
            <a:ext cx="12335768" cy="7899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</a:p>
          <a:p>
            <a:pPr>
              <a:buBlip>
                <a:blip r:embed="rId2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Velká Británie - Konstituční monarchie </a:t>
            </a:r>
          </a:p>
          <a:p>
            <a:pPr>
              <a:buBlip>
                <a:blip r:embed="rId2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Určitá samospráva na území Skotska, Severního Irska a Walesu - Devoluce </a:t>
            </a:r>
          </a:p>
        </p:txBody>
      </p:sp>
      <p:pic>
        <p:nvPicPr>
          <p:cNvPr id="126" name="220px-United_Kingdom_labelled_map7_vector.png" descr="220px-United_Kingdom_labelled_map7_vect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07044" y="1860017"/>
            <a:ext cx="6752975" cy="10866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everní irsko – budoucí vývoj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Severní irsko – budoucí vývoj</a:t>
            </a:r>
          </a:p>
        </p:txBody>
      </p:sp>
      <p:sp>
        <p:nvSpPr>
          <p:cNvPr id="190" name="Větší tendence k nezávislosti po Brexitu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</a:p>
          <a:p>
            <a:pPr>
              <a:buBlip>
                <a:blip r:embed="rId2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Větší tendence k nezávislosti po Brexitu</a:t>
            </a:r>
          </a:p>
          <a:p>
            <a:pPr>
              <a:buBlip>
                <a:blip r:embed="rId2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Devoluce</a:t>
            </a:r>
          </a:p>
          <a:p>
            <a:pPr>
              <a:buBlip>
                <a:blip r:embed="rId2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Jednotné Irsko?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BREX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BREXIT </a:t>
            </a:r>
          </a:p>
        </p:txBody>
      </p:sp>
      <p:pic>
        <p:nvPicPr>
          <p:cNvPr id="193" name="20200630-Heinrich Böll Stiftung-webdossier-brexit-01.jpg" descr="20200630-Heinrich Böll Stiftung-webdossier-brexit-01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544" y="4252087"/>
            <a:ext cx="14997612" cy="8056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BREX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BREXIT </a:t>
            </a:r>
          </a:p>
        </p:txBody>
      </p:sp>
      <p:pic>
        <p:nvPicPr>
          <p:cNvPr id="196" name="Snímek obrazovky 2022-04-09 v 11.48.15.png" descr="Snímek obrazovky 2022-04-09 v 11.48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3374" y="4025900"/>
            <a:ext cx="12629952" cy="850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Zdroj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Zdroje</a:t>
            </a:r>
          </a:p>
        </p:txBody>
      </p:sp>
      <p:sp>
        <p:nvSpPr>
          <p:cNvPr id="199" name="Problematika skotské nezávislosti v mezinárodním prostředí - Bc. Jana Pohlová https://is.muni.cz/th/cex0z/DP_Pohlova.pdf…"/>
          <p:cNvSpPr txBox="1"/>
          <p:nvPr>
            <p:ph type="body" idx="1"/>
          </p:nvPr>
        </p:nvSpPr>
        <p:spPr>
          <a:xfrm>
            <a:off x="2387600" y="4330700"/>
            <a:ext cx="22221131" cy="7899400"/>
          </a:xfrm>
          <a:prstGeom prst="rect">
            <a:avLst/>
          </a:prstGeom>
        </p:spPr>
        <p:txBody>
          <a:bodyPr/>
          <a:lstStyle/>
          <a:p>
            <a:pPr marL="245363" indent="-245363" defTabSz="346709">
              <a:spcBef>
                <a:spcPts val="1600"/>
              </a:spcBef>
              <a:buBlip>
                <a:blip r:embed="rId2"/>
              </a:buBlip>
              <a:defRPr sz="21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0668" dist="5334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Problematika skotské nezávislosti v mezinárodním prostředí - Bc. Jana Pohlová</a:t>
            </a:r>
            <a:br/>
            <a:r>
              <a:rPr u="sng">
                <a:hlinkClick r:id="rId3" invalidUrl="" action="" tgtFrame="" tooltip="" history="1" highlightClick="0" endSnd="0"/>
              </a:rPr>
              <a:t>https://is.muni.cz/th/cex0z/DP_Pohlova.pdf</a:t>
            </a:r>
          </a:p>
          <a:p>
            <a:pPr marL="245363" indent="-245363" defTabSz="346709">
              <a:spcBef>
                <a:spcPts val="1600"/>
              </a:spcBef>
              <a:buBlip>
                <a:blip r:embed="rId2"/>
              </a:buBlip>
              <a:defRPr sz="21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0668" dist="5334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rPr u="sng">
                <a:hlinkClick r:id="rId4" invalidUrl="" action="" tgtFrame="" tooltip="" history="1" highlightClick="0" endSnd="0"/>
              </a:rPr>
              <a:t>https://www.youtube.com/channel/TLDRNews</a:t>
            </a:r>
          </a:p>
          <a:p>
            <a:pPr marL="245363" indent="-245363" defTabSz="346709">
              <a:spcBef>
                <a:spcPts val="1600"/>
              </a:spcBef>
              <a:buBlip>
                <a:blip r:embed="rId2"/>
              </a:buBlip>
              <a:defRPr sz="21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0668" dist="5334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rPr u="sng">
                <a:hlinkClick r:id="rId5" invalidUrl="" action="" tgtFrame="" tooltip="" history="1" highlightClick="0" endSnd="0"/>
              </a:rPr>
              <a:t>https://en.wikipedia.org</a:t>
            </a:r>
          </a:p>
          <a:p>
            <a:pPr marL="245363" indent="-245363" defTabSz="346709">
              <a:spcBef>
                <a:spcPts val="1600"/>
              </a:spcBef>
              <a:buBlip>
                <a:blip r:embed="rId2"/>
              </a:buBlip>
              <a:defRPr sz="21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0668" dist="5334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Northern Ireland Could Quit the U.K. Within a Decade, Polls Show - Morwenna Coniam</a:t>
            </a:r>
            <a:br/>
            <a:r>
              <a:rPr u="sng">
                <a:hlinkClick r:id="rId6" invalidUrl="" action="" tgtFrame="" tooltip="" history="1" highlightClick="0" endSnd="0"/>
              </a:rPr>
              <a:t>https://www.bloomberg.com</a:t>
            </a:r>
          </a:p>
          <a:p>
            <a:pPr marL="245363" indent="-245363" defTabSz="346709">
              <a:spcBef>
                <a:spcPts val="1600"/>
              </a:spcBef>
              <a:buBlip>
                <a:blip r:embed="rId2"/>
              </a:buBlip>
              <a:defRPr sz="21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0668" dist="5334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Neither British nor Irish rule: arguments for Northern Ireland independence in Unionist political thought - Adam Fusco</a:t>
            </a:r>
            <a:br/>
            <a:r>
              <a:rPr u="sng">
                <a:hlinkClick r:id="rId7" invalidUrl="" action="" tgtFrame="" tooltip="" history="1" highlightClick="0" endSnd="0"/>
              </a:rPr>
              <a:t>https://blogs.lse.ac.uk/politicsandpolicy/northern-ireland-independence/</a:t>
            </a:r>
            <a:r>
              <a:t>–</a:t>
            </a:r>
          </a:p>
          <a:p>
            <a:pPr marL="245363" indent="-245363" defTabSz="346709">
              <a:spcBef>
                <a:spcPts val="1600"/>
              </a:spcBef>
              <a:buBlip>
                <a:blip r:embed="rId2"/>
              </a:buBlip>
              <a:defRPr sz="21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0668" dist="5334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U.K. Election Results Map: How Conservatives Won in a Landslide - Allison McCann</a:t>
            </a:r>
            <a:br/>
            <a:r>
              <a:rPr u="sng">
                <a:hlinkClick r:id="rId8" invalidUrl="" action="" tgtFrame="" tooltip="" history="1" highlightClick="0" endSnd="0"/>
              </a:rPr>
              <a:t>https://www.nytimes.com</a:t>
            </a:r>
          </a:p>
          <a:p>
            <a:pPr marL="245363" indent="-245363" defTabSz="346709">
              <a:spcBef>
                <a:spcPts val="1600"/>
              </a:spcBef>
              <a:buBlip>
                <a:blip r:embed="rId2"/>
              </a:buBlip>
              <a:defRPr sz="21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0668" dist="5334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Nezávislost, ozývá se nesměle z Walesu. Země s napětím čeká, jak na ni dolehne brexit - Dominika Píhová</a:t>
            </a:r>
            <a:br/>
            <a:r>
              <a:rPr u="sng">
                <a:hlinkClick r:id="rId9" invalidUrl="" action="" tgtFrame="" tooltip="" history="1" highlightClick="0" endSnd="0"/>
              </a:rPr>
              <a:t>https://denikn.cz</a:t>
            </a:r>
          </a:p>
          <a:p>
            <a:pPr marL="245363" indent="-245363" defTabSz="346709">
              <a:spcBef>
                <a:spcPts val="1600"/>
              </a:spcBef>
              <a:buBlip>
                <a:blip r:embed="rId2"/>
              </a:buBlip>
              <a:defRPr sz="21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0668" dist="5334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What you need to know about The Troubles? - </a:t>
            </a:r>
            <a:br/>
            <a:r>
              <a:rPr u="sng">
                <a:hlinkClick r:id="rId10" invalidUrl="" action="" tgtFrame="" tooltip="" history="1" highlightClick="0" endSnd="0"/>
              </a:rPr>
              <a:t>https://www.iwm.org.uk/history/what-you-need-to-know-about-the-troubles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dministrativní dělení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Administrativní dělení</a:t>
            </a:r>
          </a:p>
        </p:txBody>
      </p:sp>
      <p:sp>
        <p:nvSpPr>
          <p:cNvPr id="129" name="Centrální britská vláda…"/>
          <p:cNvSpPr txBox="1"/>
          <p:nvPr>
            <p:ph type="body" sz="half" idx="1"/>
          </p:nvPr>
        </p:nvSpPr>
        <p:spPr>
          <a:xfrm>
            <a:off x="2387600" y="4330700"/>
            <a:ext cx="14773474" cy="7899400"/>
          </a:xfrm>
          <a:prstGeom prst="rect">
            <a:avLst/>
          </a:prstGeom>
        </p:spPr>
        <p:txBody>
          <a:bodyPr/>
          <a:lstStyle/>
          <a:p>
            <a:pPr marL="578358" indent="-578358" defTabSz="817244">
              <a:spcBef>
                <a:spcPts val="3800"/>
              </a:spcBef>
              <a:buBlip>
                <a:blip r:embed="rId2"/>
              </a:buBlip>
              <a:defRPr sz="495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Centrální britská vláda </a:t>
            </a:r>
          </a:p>
          <a:p>
            <a:pPr marL="578358" indent="-578358" defTabSz="817244">
              <a:spcBef>
                <a:spcPts val="3800"/>
              </a:spcBef>
              <a:buBlip>
                <a:blip r:embed="rId2"/>
              </a:buBlip>
              <a:defRPr sz="495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Dílčí instituce pro samosprávu regionů </a:t>
            </a:r>
          </a:p>
          <a:p>
            <a:pPr marL="578358" indent="-578358" defTabSz="817244">
              <a:spcBef>
                <a:spcPts val="3800"/>
              </a:spcBef>
              <a:buBlip>
                <a:blip r:embed="rId2"/>
              </a:buBlip>
              <a:defRPr sz="495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Přenesené pravomoce na parlamenty, shromáždění či instituce </a:t>
            </a:r>
          </a:p>
          <a:p>
            <a:pPr marL="578358" indent="-578358" defTabSz="817244">
              <a:spcBef>
                <a:spcPts val="3800"/>
              </a:spcBef>
              <a:buBlip>
                <a:blip r:embed="rId2"/>
              </a:buBlip>
              <a:defRPr sz="495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Větší samospráva vede k většímu unitarismu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kotsko.jpg" descr="skotsko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94475" y="4464050"/>
            <a:ext cx="12481687" cy="7632700"/>
          </a:xfrm>
          <a:prstGeom prst="rect">
            <a:avLst/>
          </a:prstGeom>
        </p:spPr>
      </p:pic>
      <p:sp>
        <p:nvSpPr>
          <p:cNvPr id="132" name="SKOTSK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SKOTSKO</a:t>
            </a:r>
          </a:p>
        </p:txBody>
      </p:sp>
      <p:sp>
        <p:nvSpPr>
          <p:cNvPr id="133" name="Ekonomické důvod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Ekonomické důvody</a:t>
            </a:r>
          </a:p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Nacionalismus </a:t>
            </a:r>
          </a:p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SNP </a:t>
            </a:r>
          </a:p>
          <a:p>
            <a:pPr>
              <a:buBlip>
                <a:blip r:embed="rId3"/>
              </a:buBlip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Referenda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KOTSKO – historický k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SKOTSKO – historický kontext</a:t>
            </a:r>
          </a:p>
        </p:txBody>
      </p:sp>
      <p:sp>
        <p:nvSpPr>
          <p:cNvPr id="136" name="Do 1707 samostatná republika…"/>
          <p:cNvSpPr txBox="1"/>
          <p:nvPr>
            <p:ph type="body" sz="half" idx="1"/>
          </p:nvPr>
        </p:nvSpPr>
        <p:spPr>
          <a:xfrm>
            <a:off x="1511155" y="4330700"/>
            <a:ext cx="13110171" cy="7899400"/>
          </a:xfrm>
          <a:prstGeom prst="rect">
            <a:avLst/>
          </a:prstGeom>
        </p:spPr>
        <p:txBody>
          <a:bodyPr/>
          <a:lstStyle/>
          <a:p>
            <a:pPr marL="403097" indent="-403097" defTabSz="569594">
              <a:spcBef>
                <a:spcPts val="2600"/>
              </a:spcBef>
              <a:buBlip>
                <a:blip r:embed="rId2"/>
              </a:buBlip>
              <a:defRPr sz="345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7526" dist="8763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</a:p>
          <a:p>
            <a:pPr marL="403097" indent="-403097" defTabSz="569594">
              <a:spcBef>
                <a:spcPts val="2600"/>
              </a:spcBef>
              <a:buBlip>
                <a:blip r:embed="rId2"/>
              </a:buBlip>
              <a:defRPr sz="345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7526" dist="8763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Do 1707 samostatná republika </a:t>
            </a:r>
          </a:p>
          <a:p>
            <a:pPr marL="403097" indent="-403097" defTabSz="569594">
              <a:spcBef>
                <a:spcPts val="2600"/>
              </a:spcBef>
              <a:buBlip>
                <a:blip r:embed="rId2"/>
              </a:buBlip>
              <a:defRPr sz="345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7526" dist="8763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1886 - vytvořen úřad pro ministra Skotska</a:t>
            </a:r>
          </a:p>
          <a:p>
            <a:pPr marL="403097" indent="-403097" defTabSz="569594">
              <a:spcBef>
                <a:spcPts val="2600"/>
              </a:spcBef>
              <a:buBlip>
                <a:blip r:embed="rId2"/>
              </a:buBlip>
              <a:defRPr sz="345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7526" dist="8763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1934 - Vznik SNP</a:t>
            </a:r>
          </a:p>
          <a:p>
            <a:pPr marL="403097" indent="-403097" defTabSz="569594">
              <a:spcBef>
                <a:spcPts val="2600"/>
              </a:spcBef>
              <a:buBlip>
                <a:blip r:embed="rId2"/>
              </a:buBlip>
              <a:defRPr sz="345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7526" dist="8763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V 20. století nárůst nacionalismu</a:t>
            </a:r>
          </a:p>
          <a:p>
            <a:pPr marL="403097" indent="-403097" defTabSz="569594">
              <a:spcBef>
                <a:spcPts val="2600"/>
              </a:spcBef>
              <a:buBlip>
                <a:blip r:embed="rId2"/>
              </a:buBlip>
              <a:defRPr sz="345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7526" dist="8763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1969 - Nálezy ložiska ropy ve skotském moři </a:t>
            </a:r>
          </a:p>
          <a:p>
            <a:pPr marL="403097" indent="-403097" defTabSz="569594">
              <a:spcBef>
                <a:spcPts val="2600"/>
              </a:spcBef>
              <a:buBlip>
                <a:blip r:embed="rId2"/>
              </a:buBlip>
              <a:defRPr sz="345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7526" dist="8763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1979 - Referendum o devoluci</a:t>
            </a:r>
          </a:p>
          <a:p>
            <a:pPr marL="403097" indent="-403097" defTabSz="569594">
              <a:spcBef>
                <a:spcPts val="2600"/>
              </a:spcBef>
              <a:buBlip>
                <a:blip r:embed="rId2"/>
              </a:buBlip>
              <a:defRPr sz="345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7526" dist="8763" dir="5400000">
                    <a:srgbClr val="FFFFFF"/>
                  </a:outerShdw>
                </a:effectLst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1997 - Vznik skotského parlamentu </a:t>
            </a:r>
          </a:p>
        </p:txBody>
      </p:sp>
      <p:pic>
        <p:nvPicPr>
          <p:cNvPr id="137" name="William_Wallace.jpg" descr="William_Wallac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00971" y="3599420"/>
            <a:ext cx="8551352" cy="9361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KOTSKO – historický k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SKOTSKO – historický kontext</a:t>
            </a:r>
          </a:p>
        </p:txBody>
      </p:sp>
      <p:pic>
        <p:nvPicPr>
          <p:cNvPr id="140" name="447.jpg" descr="4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4301" y="4107281"/>
            <a:ext cx="12488098" cy="834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ferendum o nezávislosti skotska"/>
          <p:cNvSpPr txBox="1"/>
          <p:nvPr>
            <p:ph type="title"/>
          </p:nvPr>
        </p:nvSpPr>
        <p:spPr>
          <a:xfrm>
            <a:off x="3172877" y="-304638"/>
            <a:ext cx="19621501" cy="2324101"/>
          </a:xfrm>
          <a:prstGeom prst="rect">
            <a:avLst/>
          </a:prstGeom>
        </p:spPr>
        <p:txBody>
          <a:bodyPr/>
          <a:lstStyle>
            <a:lvl1pPr defTabSz="751205">
              <a:defRPr sz="8554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>
                  <a:outerShdw sx="100000" sy="100000" kx="0" ky="0" algn="b" rotWithShape="0" blurRad="11557" dist="11557" dir="16200000">
                    <a:srgbClr val="000000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Referendum o nezávislosti skotska</a:t>
            </a:r>
          </a:p>
        </p:txBody>
      </p:sp>
      <p:pic>
        <p:nvPicPr>
          <p:cNvPr id="143" name="Scottish_independence_referendum_results.png" descr="Scottish_independence_referendum_resul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8988" y="978427"/>
            <a:ext cx="9702868" cy="12753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KOTSK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SKOTSKO</a:t>
            </a:r>
          </a:p>
        </p:txBody>
      </p:sp>
      <p:pic>
        <p:nvPicPr>
          <p:cNvPr id="146" name="Snímek obrazovky 2022-04-08 v 9.18.54.png" descr="Snímek obrazovky 2022-04-08 v 9.18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5365" y="3274131"/>
            <a:ext cx="11925970" cy="10012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KOTSK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SKOTSKO</a:t>
            </a:r>
          </a:p>
        </p:txBody>
      </p:sp>
      <p:pic>
        <p:nvPicPr>
          <p:cNvPr id="149" name="fcd14260fe7633bd821b0fe4e8f17b58.jpg" descr="fcd14260fe7633bd821b0fe4e8f17b5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42505" y="4739099"/>
            <a:ext cx="9458595" cy="6535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Unknown.jpg" descr="Unknow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4742" y="4931957"/>
            <a:ext cx="10980916" cy="6149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56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56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