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17" r:id="rId2"/>
    <p:sldId id="621" r:id="rId3"/>
    <p:sldId id="622" r:id="rId4"/>
    <p:sldId id="623" r:id="rId5"/>
    <p:sldId id="624" r:id="rId6"/>
    <p:sldId id="625" r:id="rId7"/>
    <p:sldId id="626" r:id="rId8"/>
    <p:sldId id="627" r:id="rId9"/>
    <p:sldId id="628" r:id="rId10"/>
    <p:sldId id="629" r:id="rId11"/>
    <p:sldId id="630" r:id="rId12"/>
    <p:sldId id="631" r:id="rId13"/>
    <p:sldId id="632" r:id="rId14"/>
    <p:sldId id="633" r:id="rId15"/>
    <p:sldId id="634" r:id="rId16"/>
    <p:sldId id="483" r:id="rId17"/>
    <p:sldId id="484" r:id="rId18"/>
    <p:sldId id="485" r:id="rId19"/>
    <p:sldId id="486" r:id="rId20"/>
    <p:sldId id="487" r:id="rId21"/>
    <p:sldId id="488" r:id="rId22"/>
    <p:sldId id="489" r:id="rId23"/>
    <p:sldId id="490" r:id="rId24"/>
    <p:sldId id="635" r:id="rId25"/>
    <p:sldId id="543" r:id="rId26"/>
    <p:sldId id="491" r:id="rId27"/>
    <p:sldId id="526" r:id="rId28"/>
    <p:sldId id="527" r:id="rId29"/>
    <p:sldId id="528" r:id="rId30"/>
    <p:sldId id="529" r:id="rId31"/>
    <p:sldId id="530" r:id="rId32"/>
    <p:sldId id="449" r:id="rId33"/>
    <p:sldId id="531" r:id="rId34"/>
    <p:sldId id="532" r:id="rId35"/>
    <p:sldId id="533" r:id="rId36"/>
    <p:sldId id="534" r:id="rId37"/>
    <p:sldId id="615" r:id="rId38"/>
    <p:sldId id="535" r:id="rId39"/>
    <p:sldId id="536" r:id="rId40"/>
    <p:sldId id="537" r:id="rId41"/>
    <p:sldId id="565" r:id="rId42"/>
    <p:sldId id="566" r:id="rId43"/>
    <p:sldId id="567" r:id="rId44"/>
    <p:sldId id="568" r:id="rId45"/>
    <p:sldId id="619" r:id="rId46"/>
    <p:sldId id="569" r:id="rId47"/>
    <p:sldId id="598" r:id="rId48"/>
    <p:sldId id="693" r:id="rId49"/>
    <p:sldId id="599" r:id="rId50"/>
    <p:sldId id="600" r:id="rId51"/>
    <p:sldId id="601" r:id="rId52"/>
    <p:sldId id="602" r:id="rId53"/>
    <p:sldId id="603" r:id="rId54"/>
    <p:sldId id="604" r:id="rId55"/>
    <p:sldId id="605" r:id="rId56"/>
    <p:sldId id="606" r:id="rId57"/>
    <p:sldId id="607" r:id="rId58"/>
    <p:sldId id="608" r:id="rId59"/>
    <p:sldId id="609" r:id="rId60"/>
    <p:sldId id="614" r:id="rId61"/>
    <p:sldId id="616" r:id="rId62"/>
    <p:sldId id="620" r:id="rId63"/>
    <p:sldId id="618" r:id="rId64"/>
    <p:sldId id="681" r:id="rId65"/>
    <p:sldId id="682" r:id="rId66"/>
    <p:sldId id="683" r:id="rId67"/>
    <p:sldId id="684" r:id="rId68"/>
    <p:sldId id="685" r:id="rId69"/>
    <p:sldId id="686" r:id="rId70"/>
    <p:sldId id="687" r:id="rId71"/>
    <p:sldId id="646" r:id="rId72"/>
    <p:sldId id="647" r:id="rId73"/>
    <p:sldId id="648" r:id="rId74"/>
    <p:sldId id="649" r:id="rId75"/>
    <p:sldId id="650" r:id="rId76"/>
    <p:sldId id="651" r:id="rId77"/>
    <p:sldId id="652" r:id="rId78"/>
    <p:sldId id="653" r:id="rId79"/>
    <p:sldId id="654" r:id="rId80"/>
    <p:sldId id="655" r:id="rId81"/>
    <p:sldId id="656" r:id="rId82"/>
    <p:sldId id="657" r:id="rId83"/>
    <p:sldId id="658" r:id="rId84"/>
    <p:sldId id="659" r:id="rId85"/>
    <p:sldId id="660" r:id="rId86"/>
    <p:sldId id="662" r:id="rId87"/>
    <p:sldId id="663" r:id="rId88"/>
    <p:sldId id="664" r:id="rId89"/>
    <p:sldId id="665" r:id="rId90"/>
    <p:sldId id="666" r:id="rId91"/>
    <p:sldId id="667" r:id="rId92"/>
    <p:sldId id="668" r:id="rId93"/>
    <p:sldId id="669" r:id="rId94"/>
    <p:sldId id="670" r:id="rId95"/>
    <p:sldId id="671" r:id="rId96"/>
    <p:sldId id="672" r:id="rId97"/>
    <p:sldId id="673" r:id="rId98"/>
    <p:sldId id="674" r:id="rId99"/>
    <p:sldId id="675" r:id="rId100"/>
    <p:sldId id="676" r:id="rId101"/>
    <p:sldId id="677" r:id="rId102"/>
    <p:sldId id="678" r:id="rId103"/>
    <p:sldId id="679" r:id="rId104"/>
    <p:sldId id="688" r:id="rId105"/>
    <p:sldId id="696" r:id="rId106"/>
    <p:sldId id="697" r:id="rId107"/>
    <p:sldId id="636" r:id="rId108"/>
    <p:sldId id="694" r:id="rId109"/>
    <p:sldId id="698" r:id="rId110"/>
    <p:sldId id="691" r:id="rId111"/>
    <p:sldId id="692" r:id="rId112"/>
    <p:sldId id="637" r:id="rId113"/>
    <p:sldId id="699" r:id="rId114"/>
    <p:sldId id="262" r:id="rId115"/>
    <p:sldId id="265" r:id="rId116"/>
    <p:sldId id="701" r:id="rId117"/>
    <p:sldId id="272" r:id="rId118"/>
    <p:sldId id="702" r:id="rId119"/>
    <p:sldId id="700" r:id="rId120"/>
  </p:sldIdLst>
  <p:sldSz cx="9144000" cy="6858000" type="screen4x3"/>
  <p:notesSz cx="6858000" cy="9144000"/>
  <p:defaultTextStyle>
    <a:defPPr>
      <a:defRPr lang="cs-CZ"/>
    </a:defPPr>
    <a:lvl1pPr marL="0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3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6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09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11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14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17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20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23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44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362">
          <p15:clr>
            <a:srgbClr val="A4A3A4"/>
          </p15:clr>
        </p15:guide>
        <p15:guide id="5" orient="horz" pos="2812">
          <p15:clr>
            <a:srgbClr val="A4A3A4"/>
          </p15:clr>
        </p15:guide>
        <p15:guide id="6" orient="horz" pos="713">
          <p15:clr>
            <a:srgbClr val="A4A3A4"/>
          </p15:clr>
        </p15:guide>
        <p15:guide id="7" pos="2880">
          <p15:clr>
            <a:srgbClr val="A4A3A4"/>
          </p15:clr>
        </p15:guide>
        <p15:guide id="8" pos="360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dislav Mrklas" initials="L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5A"/>
    <a:srgbClr val="CA8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700" autoAdjust="0"/>
  </p:normalViewPr>
  <p:slideViewPr>
    <p:cSldViewPr snapToGrid="0" showGuides="1">
      <p:cViewPr varScale="1">
        <p:scale>
          <a:sx n="107" d="100"/>
          <a:sy n="107" d="100"/>
        </p:scale>
        <p:origin x="-1626" y="-84"/>
      </p:cViewPr>
      <p:guideLst>
        <p:guide orient="horz" pos="944"/>
        <p:guide orient="horz" pos="2160"/>
        <p:guide orient="horz" pos="3974"/>
        <p:guide orient="horz" pos="362"/>
        <p:guide orient="horz" pos="2812"/>
        <p:guide orient="horz" pos="713"/>
        <p:guide pos="2880"/>
        <p:guide pos="360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hlasy</c:v>
                </c:pt>
              </c:strCache>
            </c:strRef>
          </c:tx>
          <c:invertIfNegative val="0"/>
          <c:cat>
            <c:strRef>
              <c:f>List1!$A$2:$A$10</c:f>
              <c:strCache>
                <c:ptCount val="9"/>
                <c:pt idx="0">
                  <c:v>ČSSD</c:v>
                </c:pt>
                <c:pt idx="1">
                  <c:v>ANO 2011</c:v>
                </c:pt>
                <c:pt idx="2">
                  <c:v>KSČM</c:v>
                </c:pt>
                <c:pt idx="3">
                  <c:v>TOP 09</c:v>
                </c:pt>
                <c:pt idx="4">
                  <c:v>ODS</c:v>
                </c:pt>
                <c:pt idx="5">
                  <c:v>SPD</c:v>
                </c:pt>
                <c:pt idx="6">
                  <c:v>Piráti</c:v>
                </c:pt>
                <c:pt idx="7">
                  <c:v>STAN</c:v>
                </c:pt>
                <c:pt idx="8">
                  <c:v>KDU-ČSL</c:v>
                </c:pt>
              </c:strCache>
            </c:strRef>
          </c:cat>
          <c:val>
            <c:numRef>
              <c:f>List1!$B$2:$B$10</c:f>
              <c:numCache>
                <c:formatCode>General</c:formatCode>
                <c:ptCount val="9"/>
                <c:pt idx="0">
                  <c:v>7.27</c:v>
                </c:pt>
                <c:pt idx="1">
                  <c:v>29.64</c:v>
                </c:pt>
                <c:pt idx="2">
                  <c:v>7.76</c:v>
                </c:pt>
                <c:pt idx="3">
                  <c:v>5.31</c:v>
                </c:pt>
                <c:pt idx="4">
                  <c:v>11.32</c:v>
                </c:pt>
                <c:pt idx="5">
                  <c:v>10.64</c:v>
                </c:pt>
                <c:pt idx="6">
                  <c:v>10.79</c:v>
                </c:pt>
                <c:pt idx="7">
                  <c:v>5.18</c:v>
                </c:pt>
                <c:pt idx="8">
                  <c:v>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02-471D-A322-CD667B508126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mandáty</c:v>
                </c:pt>
              </c:strCache>
            </c:strRef>
          </c:tx>
          <c:invertIfNegative val="0"/>
          <c:cat>
            <c:strRef>
              <c:f>List1!$A$2:$A$10</c:f>
              <c:strCache>
                <c:ptCount val="9"/>
                <c:pt idx="0">
                  <c:v>ČSSD</c:v>
                </c:pt>
                <c:pt idx="1">
                  <c:v>ANO 2011</c:v>
                </c:pt>
                <c:pt idx="2">
                  <c:v>KSČM</c:v>
                </c:pt>
                <c:pt idx="3">
                  <c:v>TOP 09</c:v>
                </c:pt>
                <c:pt idx="4">
                  <c:v>ODS</c:v>
                </c:pt>
                <c:pt idx="5">
                  <c:v>SPD</c:v>
                </c:pt>
                <c:pt idx="6">
                  <c:v>Piráti</c:v>
                </c:pt>
                <c:pt idx="7">
                  <c:v>STAN</c:v>
                </c:pt>
                <c:pt idx="8">
                  <c:v>KDU-ČSL</c:v>
                </c:pt>
              </c:strCache>
            </c:strRef>
          </c:cat>
          <c:val>
            <c:numRef>
              <c:f>List1!$C$2:$C$10</c:f>
              <c:numCache>
                <c:formatCode>General</c:formatCode>
                <c:ptCount val="9"/>
                <c:pt idx="0">
                  <c:v>7.5</c:v>
                </c:pt>
                <c:pt idx="1">
                  <c:v>39</c:v>
                </c:pt>
                <c:pt idx="2">
                  <c:v>7.5</c:v>
                </c:pt>
                <c:pt idx="3">
                  <c:v>3.5</c:v>
                </c:pt>
                <c:pt idx="4">
                  <c:v>12.5</c:v>
                </c:pt>
                <c:pt idx="5">
                  <c:v>11</c:v>
                </c:pt>
                <c:pt idx="6">
                  <c:v>11</c:v>
                </c:pt>
                <c:pt idx="7">
                  <c:v>3</c:v>
                </c:pt>
                <c:pt idx="8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02-471D-A322-CD667B508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582400"/>
        <c:axId val="238588288"/>
      </c:barChart>
      <c:catAx>
        <c:axId val="238582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238588288"/>
        <c:crosses val="autoZero"/>
        <c:auto val="1"/>
        <c:lblAlgn val="ctr"/>
        <c:lblOffset val="100"/>
        <c:noMultiLvlLbl val="0"/>
      </c:catAx>
      <c:valAx>
        <c:axId val="238588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23858240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hlasy</c:v>
                </c:pt>
              </c:strCache>
            </c:strRef>
          </c:tx>
          <c:invertIfNegative val="0"/>
          <c:cat>
            <c:strRef>
              <c:f>List2!$A$2:$A$5</c:f>
              <c:strCache>
                <c:ptCount val="4"/>
                <c:pt idx="0">
                  <c:v>Spolu</c:v>
                </c:pt>
                <c:pt idx="1">
                  <c:v>ANO 2011</c:v>
                </c:pt>
                <c:pt idx="2">
                  <c:v>Piráti-STAN</c:v>
                </c:pt>
                <c:pt idx="3">
                  <c:v>SPD</c:v>
                </c:pt>
              </c:strCache>
            </c:strRef>
          </c:cat>
          <c:val>
            <c:numRef>
              <c:f>List2!$B$2:$B$5</c:f>
              <c:numCache>
                <c:formatCode>General</c:formatCode>
                <c:ptCount val="4"/>
                <c:pt idx="0">
                  <c:v>27.79</c:v>
                </c:pt>
                <c:pt idx="1">
                  <c:v>27.12</c:v>
                </c:pt>
                <c:pt idx="2">
                  <c:v>15.62</c:v>
                </c:pt>
                <c:pt idx="3">
                  <c:v>9.56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A9-4A9A-BA8B-44175622F370}"/>
            </c:ext>
          </c:extLst>
        </c:ser>
        <c:ser>
          <c:idx val="1"/>
          <c:order val="1"/>
          <c:tx>
            <c:strRef>
              <c:f>List2!$C$1</c:f>
              <c:strCache>
                <c:ptCount val="1"/>
              </c:strCache>
            </c:strRef>
          </c:tx>
          <c:invertIfNegative val="0"/>
          <c:cat>
            <c:strRef>
              <c:f>List2!$A$2:$A$5</c:f>
              <c:strCache>
                <c:ptCount val="4"/>
                <c:pt idx="0">
                  <c:v>Spolu</c:v>
                </c:pt>
                <c:pt idx="1">
                  <c:v>ANO 2011</c:v>
                </c:pt>
                <c:pt idx="2">
                  <c:v>Piráti-STAN</c:v>
                </c:pt>
                <c:pt idx="3">
                  <c:v>SPD</c:v>
                </c:pt>
              </c:strCache>
            </c:strRef>
          </c:cat>
          <c:val>
            <c:numRef>
              <c:f>List2!$C$2:$C$5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A9-4A9A-BA8B-44175622F370}"/>
            </c:ext>
          </c:extLst>
        </c:ser>
        <c:ser>
          <c:idx val="2"/>
          <c:order val="2"/>
          <c:tx>
            <c:strRef>
              <c:f>List2!$D$1</c:f>
              <c:strCache>
                <c:ptCount val="1"/>
                <c:pt idx="0">
                  <c:v>mandáty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List2!$A$2:$A$5</c:f>
              <c:strCache>
                <c:ptCount val="4"/>
                <c:pt idx="0">
                  <c:v>Spolu</c:v>
                </c:pt>
                <c:pt idx="1">
                  <c:v>ANO 2011</c:v>
                </c:pt>
                <c:pt idx="2">
                  <c:v>Piráti-STAN</c:v>
                </c:pt>
                <c:pt idx="3">
                  <c:v>SPD</c:v>
                </c:pt>
              </c:strCache>
            </c:strRef>
          </c:cat>
          <c:val>
            <c:numRef>
              <c:f>List2!$D$2:$D$5</c:f>
              <c:numCache>
                <c:formatCode>General</c:formatCode>
                <c:ptCount val="4"/>
                <c:pt idx="0">
                  <c:v>35.5</c:v>
                </c:pt>
                <c:pt idx="1">
                  <c:v>36</c:v>
                </c:pt>
                <c:pt idx="2">
                  <c:v>18.5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CA9-4A9A-BA8B-44175622F3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967424"/>
        <c:axId val="238977408"/>
      </c:barChart>
      <c:catAx>
        <c:axId val="238967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cs-CZ"/>
          </a:p>
        </c:txPr>
        <c:crossAx val="238977408"/>
        <c:crosses val="autoZero"/>
        <c:auto val="1"/>
        <c:lblAlgn val="ctr"/>
        <c:lblOffset val="100"/>
        <c:noMultiLvlLbl val="0"/>
      </c:catAx>
      <c:valAx>
        <c:axId val="238977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23896742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List1!$C$3</c:f>
              <c:strCache>
                <c:ptCount val="1"/>
                <c:pt idx="0">
                  <c:v>% hlasů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List1!$B$4:$B$12</c:f>
              <c:strCache>
                <c:ptCount val="9"/>
                <c:pt idx="0">
                  <c:v>ANO</c:v>
                </c:pt>
                <c:pt idx="1">
                  <c:v>ODS</c:v>
                </c:pt>
                <c:pt idx="2">
                  <c:v>ČPS</c:v>
                </c:pt>
                <c:pt idx="3">
                  <c:v>SPD</c:v>
                </c:pt>
                <c:pt idx="4">
                  <c:v>KSČM</c:v>
                </c:pt>
                <c:pt idx="5">
                  <c:v>ČSSD</c:v>
                </c:pt>
                <c:pt idx="6">
                  <c:v>KDU-ČSL</c:v>
                </c:pt>
                <c:pt idx="7">
                  <c:v>TOP09</c:v>
                </c:pt>
                <c:pt idx="8">
                  <c:v>STAN</c:v>
                </c:pt>
              </c:strCache>
            </c:strRef>
          </c:cat>
          <c:val>
            <c:numRef>
              <c:f>List1!$C$4:$C$12</c:f>
              <c:numCache>
                <c:formatCode>General</c:formatCode>
                <c:ptCount val="9"/>
                <c:pt idx="0">
                  <c:v>29.64</c:v>
                </c:pt>
                <c:pt idx="1">
                  <c:v>11.32</c:v>
                </c:pt>
                <c:pt idx="2">
                  <c:v>10.79</c:v>
                </c:pt>
                <c:pt idx="3">
                  <c:v>10.64</c:v>
                </c:pt>
                <c:pt idx="4">
                  <c:v>7.76</c:v>
                </c:pt>
                <c:pt idx="5">
                  <c:v>7.27</c:v>
                </c:pt>
                <c:pt idx="6">
                  <c:v>5.8</c:v>
                </c:pt>
                <c:pt idx="7">
                  <c:v>5.31</c:v>
                </c:pt>
                <c:pt idx="8">
                  <c:v>5.18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CE-429E-A5B8-5CC3339A9D30}"/>
            </c:ext>
          </c:extLst>
        </c:ser>
        <c:ser>
          <c:idx val="1"/>
          <c:order val="1"/>
          <c:tx>
            <c:strRef>
              <c:f>List1!$D$3</c:f>
              <c:strCache>
                <c:ptCount val="1"/>
                <c:pt idx="0">
                  <c:v>mandáty</c:v>
                </c:pt>
              </c:strCache>
            </c:strRef>
          </c:tx>
          <c:invertIfNegative val="0"/>
          <c:cat>
            <c:strRef>
              <c:f>List1!$B$4:$B$12</c:f>
              <c:strCache>
                <c:ptCount val="9"/>
                <c:pt idx="0">
                  <c:v>ANO</c:v>
                </c:pt>
                <c:pt idx="1">
                  <c:v>ODS</c:v>
                </c:pt>
                <c:pt idx="2">
                  <c:v>ČPS</c:v>
                </c:pt>
                <c:pt idx="3">
                  <c:v>SPD</c:v>
                </c:pt>
                <c:pt idx="4">
                  <c:v>KSČM</c:v>
                </c:pt>
                <c:pt idx="5">
                  <c:v>ČSSD</c:v>
                </c:pt>
                <c:pt idx="6">
                  <c:v>KDU-ČSL</c:v>
                </c:pt>
                <c:pt idx="7">
                  <c:v>TOP09</c:v>
                </c:pt>
                <c:pt idx="8">
                  <c:v>STAN</c:v>
                </c:pt>
              </c:strCache>
            </c:strRef>
          </c:cat>
          <c:val>
            <c:numRef>
              <c:f>List1!$D$4:$D$12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CE-429E-A5B8-5CC3339A9D30}"/>
            </c:ext>
          </c:extLst>
        </c:ser>
        <c:ser>
          <c:idx val="2"/>
          <c:order val="2"/>
          <c:tx>
            <c:strRef>
              <c:f>List1!$E$3</c:f>
              <c:strCache>
                <c:ptCount val="1"/>
                <c:pt idx="0">
                  <c:v>% mand.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cat>
            <c:strRef>
              <c:f>List1!$B$4:$B$12</c:f>
              <c:strCache>
                <c:ptCount val="9"/>
                <c:pt idx="0">
                  <c:v>ANO</c:v>
                </c:pt>
                <c:pt idx="1">
                  <c:v>ODS</c:v>
                </c:pt>
                <c:pt idx="2">
                  <c:v>ČPS</c:v>
                </c:pt>
                <c:pt idx="3">
                  <c:v>SPD</c:v>
                </c:pt>
                <c:pt idx="4">
                  <c:v>KSČM</c:v>
                </c:pt>
                <c:pt idx="5">
                  <c:v>ČSSD</c:v>
                </c:pt>
                <c:pt idx="6">
                  <c:v>KDU-ČSL</c:v>
                </c:pt>
                <c:pt idx="7">
                  <c:v>TOP09</c:v>
                </c:pt>
                <c:pt idx="8">
                  <c:v>STAN</c:v>
                </c:pt>
              </c:strCache>
            </c:strRef>
          </c:cat>
          <c:val>
            <c:numRef>
              <c:f>List1!$E$4:$E$12</c:f>
              <c:numCache>
                <c:formatCode>0.0</c:formatCode>
                <c:ptCount val="9"/>
                <c:pt idx="0">
                  <c:v>39</c:v>
                </c:pt>
                <c:pt idx="1">
                  <c:v>12.5</c:v>
                </c:pt>
                <c:pt idx="2">
                  <c:v>11</c:v>
                </c:pt>
                <c:pt idx="3">
                  <c:v>11</c:v>
                </c:pt>
                <c:pt idx="4">
                  <c:v>7.5</c:v>
                </c:pt>
                <c:pt idx="5">
                  <c:v>7.5</c:v>
                </c:pt>
                <c:pt idx="6">
                  <c:v>5</c:v>
                </c:pt>
                <c:pt idx="7">
                  <c:v>3.5</c:v>
                </c:pt>
                <c:pt idx="8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3CE-429E-A5B8-5CC3339A9D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296896"/>
        <c:axId val="239298432"/>
      </c:barChart>
      <c:catAx>
        <c:axId val="239296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9298432"/>
        <c:crosses val="autoZero"/>
        <c:auto val="1"/>
        <c:lblAlgn val="ctr"/>
        <c:lblOffset val="100"/>
        <c:noMultiLvlLbl val="0"/>
      </c:catAx>
      <c:valAx>
        <c:axId val="239298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929689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hlasy</c:v>
                </c:pt>
              </c:strCache>
            </c:strRef>
          </c:tx>
          <c:invertIfNegative val="0"/>
          <c:cat>
            <c:strRef>
              <c:f>List2!$A$2:$A$5</c:f>
              <c:strCache>
                <c:ptCount val="4"/>
                <c:pt idx="0">
                  <c:v>Spolu</c:v>
                </c:pt>
                <c:pt idx="1">
                  <c:v>ANO 2011</c:v>
                </c:pt>
                <c:pt idx="2">
                  <c:v>Piráti-STAN</c:v>
                </c:pt>
                <c:pt idx="3">
                  <c:v>SPD</c:v>
                </c:pt>
              </c:strCache>
            </c:strRef>
          </c:cat>
          <c:val>
            <c:numRef>
              <c:f>List2!$B$2:$B$5</c:f>
              <c:numCache>
                <c:formatCode>General</c:formatCode>
                <c:ptCount val="4"/>
                <c:pt idx="0">
                  <c:v>27.79</c:v>
                </c:pt>
                <c:pt idx="1">
                  <c:v>27.12</c:v>
                </c:pt>
                <c:pt idx="2">
                  <c:v>15.62</c:v>
                </c:pt>
                <c:pt idx="3">
                  <c:v>9.56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A9-4A9A-BA8B-44175622F370}"/>
            </c:ext>
          </c:extLst>
        </c:ser>
        <c:ser>
          <c:idx val="1"/>
          <c:order val="1"/>
          <c:tx>
            <c:strRef>
              <c:f>List2!$C$1</c:f>
              <c:strCache>
                <c:ptCount val="1"/>
              </c:strCache>
            </c:strRef>
          </c:tx>
          <c:invertIfNegative val="0"/>
          <c:cat>
            <c:strRef>
              <c:f>List2!$A$2:$A$5</c:f>
              <c:strCache>
                <c:ptCount val="4"/>
                <c:pt idx="0">
                  <c:v>Spolu</c:v>
                </c:pt>
                <c:pt idx="1">
                  <c:v>ANO 2011</c:v>
                </c:pt>
                <c:pt idx="2">
                  <c:v>Piráti-STAN</c:v>
                </c:pt>
                <c:pt idx="3">
                  <c:v>SPD</c:v>
                </c:pt>
              </c:strCache>
            </c:strRef>
          </c:cat>
          <c:val>
            <c:numRef>
              <c:f>List2!$C$2:$C$5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A9-4A9A-BA8B-44175622F370}"/>
            </c:ext>
          </c:extLst>
        </c:ser>
        <c:ser>
          <c:idx val="2"/>
          <c:order val="2"/>
          <c:tx>
            <c:strRef>
              <c:f>List2!$D$1</c:f>
              <c:strCache>
                <c:ptCount val="1"/>
                <c:pt idx="0">
                  <c:v>mandáty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List2!$A$2:$A$5</c:f>
              <c:strCache>
                <c:ptCount val="4"/>
                <c:pt idx="0">
                  <c:v>Spolu</c:v>
                </c:pt>
                <c:pt idx="1">
                  <c:v>ANO 2011</c:v>
                </c:pt>
                <c:pt idx="2">
                  <c:v>Piráti-STAN</c:v>
                </c:pt>
                <c:pt idx="3">
                  <c:v>SPD</c:v>
                </c:pt>
              </c:strCache>
            </c:strRef>
          </c:cat>
          <c:val>
            <c:numRef>
              <c:f>List2!$D$2:$D$5</c:f>
              <c:numCache>
                <c:formatCode>General</c:formatCode>
                <c:ptCount val="4"/>
                <c:pt idx="0">
                  <c:v>35.5</c:v>
                </c:pt>
                <c:pt idx="1">
                  <c:v>36</c:v>
                </c:pt>
                <c:pt idx="2">
                  <c:v>18.5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CA9-4A9A-BA8B-44175622F3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0047616"/>
        <c:axId val="240049152"/>
      </c:barChart>
      <c:catAx>
        <c:axId val="240047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cs-CZ"/>
          </a:p>
        </c:txPr>
        <c:crossAx val="240049152"/>
        <c:crosses val="autoZero"/>
        <c:auto val="1"/>
        <c:lblAlgn val="ctr"/>
        <c:lblOffset val="100"/>
        <c:noMultiLvlLbl val="0"/>
      </c:catAx>
      <c:valAx>
        <c:axId val="240049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24004761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List1!$B$3</c:f>
              <c:strCache>
                <c:ptCount val="1"/>
                <c:pt idx="0">
                  <c:v>Index fragmentace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List1!$C$2:$M$2</c:f>
              <c:strCache>
                <c:ptCount val="11"/>
                <c:pt idx="0">
                  <c:v>1992</c:v>
                </c:pt>
                <c:pt idx="1">
                  <c:v>1996</c:v>
                </c:pt>
                <c:pt idx="2">
                  <c:v>1998</c:v>
                </c:pt>
                <c:pt idx="3">
                  <c:v>2002</c:v>
                </c:pt>
                <c:pt idx="4">
                  <c:v>2006</c:v>
                </c:pt>
                <c:pt idx="5">
                  <c:v>2010</c:v>
                </c:pt>
                <c:pt idx="6">
                  <c:v>2013</c:v>
                </c:pt>
                <c:pt idx="7">
                  <c:v>2017</c:v>
                </c:pt>
                <c:pt idx="8">
                  <c:v>2021</c:v>
                </c:pt>
                <c:pt idx="10">
                  <c:v>průměr</c:v>
                </c:pt>
              </c:strCache>
            </c:strRef>
          </c:cat>
          <c:val>
            <c:numRef>
              <c:f>List1!$C$3:$M$3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F33-4219-B11A-033C271659CE}"/>
            </c:ext>
          </c:extLst>
        </c:ser>
        <c:ser>
          <c:idx val="1"/>
          <c:order val="1"/>
          <c:tx>
            <c:strRef>
              <c:f>List1!$B$4</c:f>
              <c:strCache>
                <c:ptCount val="1"/>
                <c:pt idx="0">
                  <c:v>Index efektivního počtu stran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List1!$C$2:$M$2</c:f>
              <c:strCache>
                <c:ptCount val="11"/>
                <c:pt idx="0">
                  <c:v>1992</c:v>
                </c:pt>
                <c:pt idx="1">
                  <c:v>1996</c:v>
                </c:pt>
                <c:pt idx="2">
                  <c:v>1998</c:v>
                </c:pt>
                <c:pt idx="3">
                  <c:v>2002</c:v>
                </c:pt>
                <c:pt idx="4">
                  <c:v>2006</c:v>
                </c:pt>
                <c:pt idx="5">
                  <c:v>2010</c:v>
                </c:pt>
                <c:pt idx="6">
                  <c:v>2013</c:v>
                </c:pt>
                <c:pt idx="7">
                  <c:v>2017</c:v>
                </c:pt>
                <c:pt idx="8">
                  <c:v>2021</c:v>
                </c:pt>
                <c:pt idx="10">
                  <c:v>průměr</c:v>
                </c:pt>
              </c:strCache>
            </c:strRef>
          </c:cat>
          <c:val>
            <c:numRef>
              <c:f>List1!$C$4:$M$4</c:f>
              <c:numCache>
                <c:formatCode>General</c:formatCode>
                <c:ptCount val="11"/>
                <c:pt idx="0">
                  <c:v>7.31</c:v>
                </c:pt>
                <c:pt idx="1">
                  <c:v>5.33</c:v>
                </c:pt>
                <c:pt idx="2">
                  <c:v>4.72</c:v>
                </c:pt>
                <c:pt idx="3">
                  <c:v>4.82</c:v>
                </c:pt>
                <c:pt idx="4">
                  <c:v>3.91</c:v>
                </c:pt>
                <c:pt idx="5">
                  <c:v>6.75</c:v>
                </c:pt>
                <c:pt idx="6">
                  <c:v>7.62</c:v>
                </c:pt>
                <c:pt idx="7">
                  <c:v>6.93</c:v>
                </c:pt>
                <c:pt idx="8">
                  <c:v>3.33</c:v>
                </c:pt>
                <c:pt idx="9">
                  <c:v>4.75</c:v>
                </c:pt>
                <c:pt idx="10">
                  <c:v>5.6355555555555554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F33-4219-B11A-033C271659CE}"/>
            </c:ext>
          </c:extLst>
        </c:ser>
        <c:ser>
          <c:idx val="2"/>
          <c:order val="2"/>
          <c:tx>
            <c:strRef>
              <c:f>List1!$B$5</c:f>
              <c:strCache>
                <c:ptCount val="1"/>
                <c:pt idx="0">
                  <c:v>Počet stran zastoupených v ČNR/PSP ČR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List1!$C$2:$M$2</c:f>
              <c:strCache>
                <c:ptCount val="11"/>
                <c:pt idx="0">
                  <c:v>1992</c:v>
                </c:pt>
                <c:pt idx="1">
                  <c:v>1996</c:v>
                </c:pt>
                <c:pt idx="2">
                  <c:v>1998</c:v>
                </c:pt>
                <c:pt idx="3">
                  <c:v>2002</c:v>
                </c:pt>
                <c:pt idx="4">
                  <c:v>2006</c:v>
                </c:pt>
                <c:pt idx="5">
                  <c:v>2010</c:v>
                </c:pt>
                <c:pt idx="6">
                  <c:v>2013</c:v>
                </c:pt>
                <c:pt idx="7">
                  <c:v>2017</c:v>
                </c:pt>
                <c:pt idx="8">
                  <c:v>2021</c:v>
                </c:pt>
                <c:pt idx="10">
                  <c:v>průměr</c:v>
                </c:pt>
              </c:strCache>
            </c:strRef>
          </c:cat>
          <c:val>
            <c:numRef>
              <c:f>List1!$C$5:$M$5</c:f>
              <c:numCache>
                <c:formatCode>General</c:formatCode>
                <c:ptCount val="11"/>
                <c:pt idx="0">
                  <c:v>8</c:v>
                </c:pt>
                <c:pt idx="1">
                  <c:v>6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7</c:v>
                </c:pt>
                <c:pt idx="7">
                  <c:v>9</c:v>
                </c:pt>
                <c:pt idx="8">
                  <c:v>4</c:v>
                </c:pt>
                <c:pt idx="9">
                  <c:v>7</c:v>
                </c:pt>
                <c:pt idx="10">
                  <c:v>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F33-4219-B11A-033C271659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803776"/>
        <c:axId val="239805568"/>
      </c:lineChart>
      <c:catAx>
        <c:axId val="23980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39805568"/>
        <c:crosses val="autoZero"/>
        <c:auto val="1"/>
        <c:lblAlgn val="ctr"/>
        <c:lblOffset val="100"/>
        <c:noMultiLvlLbl val="0"/>
      </c:catAx>
      <c:valAx>
        <c:axId val="23980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3980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/>
          <p:nvPr userDrawn="1"/>
        </p:nvSpPr>
        <p:spPr>
          <a:xfrm>
            <a:off x="5395596" y="-1"/>
            <a:ext cx="3749252" cy="1131889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68500"/>
              <a:gd name="connsiteY0" fmla="*/ 622300 h 622300"/>
              <a:gd name="connsiteX1" fmla="*/ 134937 w 1968500"/>
              <a:gd name="connsiteY1" fmla="*/ 47625 h 622300"/>
              <a:gd name="connsiteX2" fmla="*/ 1965960 w 1968500"/>
              <a:gd name="connsiteY2" fmla="*/ 0 h 622300"/>
              <a:gd name="connsiteX3" fmla="*/ 1968500 w 1968500"/>
              <a:gd name="connsiteY3" fmla="*/ 622300 h 622300"/>
              <a:gd name="connsiteX4" fmla="*/ 0 w 1968500"/>
              <a:gd name="connsiteY4" fmla="*/ 622300 h 622300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33338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0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883621"/>
              <a:gd name="connsiteY0" fmla="*/ 574675 h 574675"/>
              <a:gd name="connsiteX1" fmla="*/ 134937 w 1883621"/>
              <a:gd name="connsiteY1" fmla="*/ 0 h 574675"/>
              <a:gd name="connsiteX2" fmla="*/ 1882774 w 1883621"/>
              <a:gd name="connsiteY2" fmla="*/ 0 h 574675"/>
              <a:gd name="connsiteX3" fmla="*/ 1882774 w 1883621"/>
              <a:gd name="connsiteY3" fmla="*/ 574675 h 574675"/>
              <a:gd name="connsiteX4" fmla="*/ 0 w 1883621"/>
              <a:gd name="connsiteY4" fmla="*/ 574675 h 574675"/>
              <a:gd name="connsiteX0" fmla="*/ 0 w 3758141"/>
              <a:gd name="connsiteY0" fmla="*/ 1135380 h 1135380"/>
              <a:gd name="connsiteX1" fmla="*/ 2009457 w 3758141"/>
              <a:gd name="connsiteY1" fmla="*/ 0 h 1135380"/>
              <a:gd name="connsiteX2" fmla="*/ 3757294 w 3758141"/>
              <a:gd name="connsiteY2" fmla="*/ 0 h 1135380"/>
              <a:gd name="connsiteX3" fmla="*/ 3757294 w 3758141"/>
              <a:gd name="connsiteY3" fmla="*/ 574675 h 1135380"/>
              <a:gd name="connsiteX4" fmla="*/ 0 w 3758141"/>
              <a:gd name="connsiteY4" fmla="*/ 1135380 h 1135380"/>
              <a:gd name="connsiteX0" fmla="*/ 0 w 3758141"/>
              <a:gd name="connsiteY0" fmla="*/ 1135381 h 1135381"/>
              <a:gd name="connsiteX1" fmla="*/ 336233 w 3758141"/>
              <a:gd name="connsiteY1" fmla="*/ 0 h 1135381"/>
              <a:gd name="connsiteX2" fmla="*/ 3757294 w 3758141"/>
              <a:gd name="connsiteY2" fmla="*/ 1 h 1135381"/>
              <a:gd name="connsiteX3" fmla="*/ 3757294 w 3758141"/>
              <a:gd name="connsiteY3" fmla="*/ 574676 h 1135381"/>
              <a:gd name="connsiteX4" fmla="*/ 0 w 3758141"/>
              <a:gd name="connsiteY4" fmla="*/ 1135381 h 1135381"/>
              <a:gd name="connsiteX0" fmla="*/ 0 w 3575261"/>
              <a:gd name="connsiteY0" fmla="*/ 1131889 h 1131889"/>
              <a:gd name="connsiteX1" fmla="*/ 153353 w 3575261"/>
              <a:gd name="connsiteY1" fmla="*/ 0 h 1131889"/>
              <a:gd name="connsiteX2" fmla="*/ 3574414 w 3575261"/>
              <a:gd name="connsiteY2" fmla="*/ 1 h 1131889"/>
              <a:gd name="connsiteX3" fmla="*/ 3574414 w 3575261"/>
              <a:gd name="connsiteY3" fmla="*/ 574676 h 1131889"/>
              <a:gd name="connsiteX4" fmla="*/ 0 w 3575261"/>
              <a:gd name="connsiteY4" fmla="*/ 1131889 h 1131889"/>
              <a:gd name="connsiteX0" fmla="*/ 0 w 3695911"/>
              <a:gd name="connsiteY0" fmla="*/ 1131889 h 1131889"/>
              <a:gd name="connsiteX1" fmla="*/ 274003 w 3695911"/>
              <a:gd name="connsiteY1" fmla="*/ 0 h 1131889"/>
              <a:gd name="connsiteX2" fmla="*/ 3695064 w 3695911"/>
              <a:gd name="connsiteY2" fmla="*/ 1 h 1131889"/>
              <a:gd name="connsiteX3" fmla="*/ 3695064 w 3695911"/>
              <a:gd name="connsiteY3" fmla="*/ 574676 h 1131889"/>
              <a:gd name="connsiteX4" fmla="*/ 0 w 3695911"/>
              <a:gd name="connsiteY4" fmla="*/ 1131889 h 1131889"/>
              <a:gd name="connsiteX0" fmla="*/ 0 w 3748405"/>
              <a:gd name="connsiteY0" fmla="*/ 1131889 h 1131889"/>
              <a:gd name="connsiteX1" fmla="*/ 274003 w 3748405"/>
              <a:gd name="connsiteY1" fmla="*/ 0 h 1131889"/>
              <a:gd name="connsiteX2" fmla="*/ 3695064 w 3748405"/>
              <a:gd name="connsiteY2" fmla="*/ 1 h 1131889"/>
              <a:gd name="connsiteX3" fmla="*/ 3748405 w 3748405"/>
              <a:gd name="connsiteY3" fmla="*/ 1131889 h 1131889"/>
              <a:gd name="connsiteX4" fmla="*/ 0 w 3748405"/>
              <a:gd name="connsiteY4" fmla="*/ 1131889 h 1131889"/>
              <a:gd name="connsiteX0" fmla="*/ 0 w 3749252"/>
              <a:gd name="connsiteY0" fmla="*/ 1131889 h 1131889"/>
              <a:gd name="connsiteX1" fmla="*/ 274003 w 3749252"/>
              <a:gd name="connsiteY1" fmla="*/ 0 h 1131889"/>
              <a:gd name="connsiteX2" fmla="*/ 3748405 w 3749252"/>
              <a:gd name="connsiteY2" fmla="*/ 1 h 1131889"/>
              <a:gd name="connsiteX3" fmla="*/ 3748405 w 3749252"/>
              <a:gd name="connsiteY3" fmla="*/ 1131889 h 1131889"/>
              <a:gd name="connsiteX4" fmla="*/ 0 w 3749252"/>
              <a:gd name="connsiteY4" fmla="*/ 1131889 h 113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9252" h="1131889">
                <a:moveTo>
                  <a:pt x="0" y="1131889"/>
                </a:moveTo>
                <a:lnTo>
                  <a:pt x="274003" y="0"/>
                </a:lnTo>
                <a:lnTo>
                  <a:pt x="3748405" y="1"/>
                </a:lnTo>
                <a:cubicBezTo>
                  <a:pt x="3749252" y="207434"/>
                  <a:pt x="3747558" y="924456"/>
                  <a:pt x="3748405" y="1131889"/>
                </a:cubicBezTo>
                <a:lnTo>
                  <a:pt x="0" y="1131889"/>
                </a:lnTo>
                <a:close/>
              </a:path>
            </a:pathLst>
          </a:custGeom>
          <a:solidFill>
            <a:srgbClr val="002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 descr="Cevro institut_doplnkove_rgb_neg_cz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35244" y="290218"/>
            <a:ext cx="2976981" cy="605132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9.4.2022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9.4.2022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Nadpis a 2 obsahy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9400" y="1293813"/>
            <a:ext cx="8447088" cy="4191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79400" y="2203450"/>
            <a:ext cx="4146550" cy="19494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578350" y="2203450"/>
            <a:ext cx="4148138" cy="19494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279400" y="4305300"/>
            <a:ext cx="8447088" cy="19494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512129558"/>
      </p:ext>
    </p:extLst>
  </p:cSld>
  <p:clrMapOvr>
    <a:masterClrMapping/>
  </p:clrMapOvr>
  <p:transition spd="med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74674"/>
            <a:ext cx="9144000" cy="923926"/>
          </a:xfrm>
        </p:spPr>
        <p:txBody>
          <a:bodyPr lIns="252000" rIns="252000">
            <a:normAutofit/>
          </a:bodyPr>
          <a:lstStyle>
            <a:lvl1pPr algn="l">
              <a:defRPr sz="6600">
                <a:solidFill>
                  <a:srgbClr val="CA8A64"/>
                </a:solidFill>
                <a:latin typeface="+mn-lt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Volný tvar 6"/>
          <p:cNvSpPr/>
          <p:nvPr userDrawn="1"/>
        </p:nvSpPr>
        <p:spPr>
          <a:xfrm>
            <a:off x="7261225" y="0"/>
            <a:ext cx="1883621" cy="574675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68500"/>
              <a:gd name="connsiteY0" fmla="*/ 622300 h 622300"/>
              <a:gd name="connsiteX1" fmla="*/ 134937 w 1968500"/>
              <a:gd name="connsiteY1" fmla="*/ 47625 h 622300"/>
              <a:gd name="connsiteX2" fmla="*/ 1965960 w 1968500"/>
              <a:gd name="connsiteY2" fmla="*/ 0 h 622300"/>
              <a:gd name="connsiteX3" fmla="*/ 1968500 w 1968500"/>
              <a:gd name="connsiteY3" fmla="*/ 622300 h 622300"/>
              <a:gd name="connsiteX4" fmla="*/ 0 w 1968500"/>
              <a:gd name="connsiteY4" fmla="*/ 622300 h 622300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33338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0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883621"/>
              <a:gd name="connsiteY0" fmla="*/ 574675 h 574675"/>
              <a:gd name="connsiteX1" fmla="*/ 134937 w 1883621"/>
              <a:gd name="connsiteY1" fmla="*/ 0 h 574675"/>
              <a:gd name="connsiteX2" fmla="*/ 1882774 w 1883621"/>
              <a:gd name="connsiteY2" fmla="*/ 0 h 574675"/>
              <a:gd name="connsiteX3" fmla="*/ 1882774 w 1883621"/>
              <a:gd name="connsiteY3" fmla="*/ 574675 h 574675"/>
              <a:gd name="connsiteX4" fmla="*/ 0 w 1883621"/>
              <a:gd name="connsiteY4" fmla="*/ 574675 h 57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621" h="574675">
                <a:moveTo>
                  <a:pt x="0" y="574675"/>
                </a:moveTo>
                <a:lnTo>
                  <a:pt x="134937" y="0"/>
                </a:lnTo>
                <a:lnTo>
                  <a:pt x="1882774" y="0"/>
                </a:lnTo>
                <a:cubicBezTo>
                  <a:pt x="1883621" y="207433"/>
                  <a:pt x="1881927" y="367242"/>
                  <a:pt x="1882774" y="574675"/>
                </a:cubicBezTo>
                <a:lnTo>
                  <a:pt x="0" y="574675"/>
                </a:lnTo>
                <a:close/>
              </a:path>
            </a:pathLst>
          </a:custGeom>
          <a:solidFill>
            <a:srgbClr val="002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7"/>
          <p:cNvSpPr/>
          <p:nvPr userDrawn="1"/>
        </p:nvSpPr>
        <p:spPr>
          <a:xfrm>
            <a:off x="7114540" y="6308726"/>
            <a:ext cx="2030307" cy="549274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2030307"/>
              <a:gd name="connsiteY0" fmla="*/ 705485 h 705485"/>
              <a:gd name="connsiteX1" fmla="*/ 149225 w 2030307"/>
              <a:gd name="connsiteY1" fmla="*/ 76835 h 705485"/>
              <a:gd name="connsiteX2" fmla="*/ 2029460 w 2030307"/>
              <a:gd name="connsiteY2" fmla="*/ 0 h 705485"/>
              <a:gd name="connsiteX3" fmla="*/ 1968500 w 2030307"/>
              <a:gd name="connsiteY3" fmla="*/ 705485 h 705485"/>
              <a:gd name="connsiteX4" fmla="*/ 0 w 2030307"/>
              <a:gd name="connsiteY4" fmla="*/ 705485 h 705485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6 h 628650"/>
              <a:gd name="connsiteX3" fmla="*/ 196850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196850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202946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202946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31031 h 631031"/>
              <a:gd name="connsiteX1" fmla="*/ 149225 w 2030307"/>
              <a:gd name="connsiteY1" fmla="*/ 2381 h 631031"/>
              <a:gd name="connsiteX2" fmla="*/ 2029460 w 2030307"/>
              <a:gd name="connsiteY2" fmla="*/ 0 h 631031"/>
              <a:gd name="connsiteX3" fmla="*/ 2029460 w 2030307"/>
              <a:gd name="connsiteY3" fmla="*/ 631031 h 631031"/>
              <a:gd name="connsiteX4" fmla="*/ 0 w 2030307"/>
              <a:gd name="connsiteY4" fmla="*/ 631031 h 631031"/>
              <a:gd name="connsiteX0" fmla="*/ 0 w 2030307"/>
              <a:gd name="connsiteY0" fmla="*/ 631031 h 631031"/>
              <a:gd name="connsiteX1" fmla="*/ 132556 w 2030307"/>
              <a:gd name="connsiteY1" fmla="*/ 81757 h 631031"/>
              <a:gd name="connsiteX2" fmla="*/ 2029460 w 2030307"/>
              <a:gd name="connsiteY2" fmla="*/ 0 h 631031"/>
              <a:gd name="connsiteX3" fmla="*/ 2029460 w 2030307"/>
              <a:gd name="connsiteY3" fmla="*/ 631031 h 631031"/>
              <a:gd name="connsiteX4" fmla="*/ 0 w 2030307"/>
              <a:gd name="connsiteY4" fmla="*/ 631031 h 631031"/>
              <a:gd name="connsiteX0" fmla="*/ 0 w 2030307"/>
              <a:gd name="connsiteY0" fmla="*/ 549274 h 549274"/>
              <a:gd name="connsiteX1" fmla="*/ 132556 w 2030307"/>
              <a:gd name="connsiteY1" fmla="*/ 0 h 549274"/>
              <a:gd name="connsiteX2" fmla="*/ 2029460 w 2030307"/>
              <a:gd name="connsiteY2" fmla="*/ 0 h 549274"/>
              <a:gd name="connsiteX3" fmla="*/ 2029460 w 2030307"/>
              <a:gd name="connsiteY3" fmla="*/ 549274 h 549274"/>
              <a:gd name="connsiteX4" fmla="*/ 0 w 2030307"/>
              <a:gd name="connsiteY4" fmla="*/ 549274 h 54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307" h="549274">
                <a:moveTo>
                  <a:pt x="0" y="549274"/>
                </a:moveTo>
                <a:lnTo>
                  <a:pt x="132556" y="0"/>
                </a:lnTo>
                <a:lnTo>
                  <a:pt x="2029460" y="0"/>
                </a:lnTo>
                <a:cubicBezTo>
                  <a:pt x="2030307" y="207433"/>
                  <a:pt x="2028613" y="341841"/>
                  <a:pt x="2029460" y="549274"/>
                </a:cubicBezTo>
                <a:lnTo>
                  <a:pt x="0" y="549274"/>
                </a:lnTo>
                <a:close/>
              </a:path>
            </a:pathLst>
          </a:custGeom>
          <a:solidFill>
            <a:srgbClr val="CA8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 descr="Cevro institut_doplnkove_rgb_neg_cz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5789" y="150518"/>
            <a:ext cx="1474386" cy="299699"/>
          </a:xfrm>
          <a:prstGeom prst="rect">
            <a:avLst/>
          </a:prstGeom>
        </p:spPr>
      </p:pic>
      <p:pic>
        <p:nvPicPr>
          <p:cNvPr id="10" name="Obrázek 9" descr="CEVRO_we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02865" y="6519270"/>
            <a:ext cx="1617310" cy="162518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9.4.2022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9.4.2022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3" indent="0">
              <a:buNone/>
              <a:defRPr sz="2000" b="1"/>
            </a:lvl2pPr>
            <a:lvl3pPr marL="914206" indent="0">
              <a:buNone/>
              <a:defRPr sz="1800" b="1"/>
            </a:lvl3pPr>
            <a:lvl4pPr marL="1371309" indent="0">
              <a:buNone/>
              <a:defRPr sz="1600" b="1"/>
            </a:lvl4pPr>
            <a:lvl5pPr marL="1828411" indent="0">
              <a:buNone/>
              <a:defRPr sz="1600" b="1"/>
            </a:lvl5pPr>
            <a:lvl6pPr marL="2285514" indent="0">
              <a:buNone/>
              <a:defRPr sz="1600" b="1"/>
            </a:lvl6pPr>
            <a:lvl7pPr marL="2742617" indent="0">
              <a:buNone/>
              <a:defRPr sz="1600" b="1"/>
            </a:lvl7pPr>
            <a:lvl8pPr marL="3199720" indent="0">
              <a:buNone/>
              <a:defRPr sz="1600" b="1"/>
            </a:lvl8pPr>
            <a:lvl9pPr marL="3656823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3" indent="0">
              <a:buNone/>
              <a:defRPr sz="2000" b="1"/>
            </a:lvl2pPr>
            <a:lvl3pPr marL="914206" indent="0">
              <a:buNone/>
              <a:defRPr sz="1800" b="1"/>
            </a:lvl3pPr>
            <a:lvl4pPr marL="1371309" indent="0">
              <a:buNone/>
              <a:defRPr sz="1600" b="1"/>
            </a:lvl4pPr>
            <a:lvl5pPr marL="1828411" indent="0">
              <a:buNone/>
              <a:defRPr sz="1600" b="1"/>
            </a:lvl5pPr>
            <a:lvl6pPr marL="2285514" indent="0">
              <a:buNone/>
              <a:defRPr sz="1600" b="1"/>
            </a:lvl6pPr>
            <a:lvl7pPr marL="2742617" indent="0">
              <a:buNone/>
              <a:defRPr sz="1600" b="1"/>
            </a:lvl7pPr>
            <a:lvl8pPr marL="3199720" indent="0">
              <a:buNone/>
              <a:defRPr sz="1600" b="1"/>
            </a:lvl8pPr>
            <a:lvl9pPr marL="3656823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9.4.2022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9.4.2022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9.4.2022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3" indent="0">
              <a:buNone/>
              <a:defRPr sz="1200"/>
            </a:lvl2pPr>
            <a:lvl3pPr marL="914206" indent="0">
              <a:buNone/>
              <a:defRPr sz="1000"/>
            </a:lvl3pPr>
            <a:lvl4pPr marL="1371309" indent="0">
              <a:buNone/>
              <a:defRPr sz="900"/>
            </a:lvl4pPr>
            <a:lvl5pPr marL="1828411" indent="0">
              <a:buNone/>
              <a:defRPr sz="900"/>
            </a:lvl5pPr>
            <a:lvl6pPr marL="2285514" indent="0">
              <a:buNone/>
              <a:defRPr sz="900"/>
            </a:lvl6pPr>
            <a:lvl7pPr marL="2742617" indent="0">
              <a:buNone/>
              <a:defRPr sz="900"/>
            </a:lvl7pPr>
            <a:lvl8pPr marL="3199720" indent="0">
              <a:buNone/>
              <a:defRPr sz="900"/>
            </a:lvl8pPr>
            <a:lvl9pPr marL="3656823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9.4.2022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3" indent="0">
              <a:buNone/>
              <a:defRPr sz="2800"/>
            </a:lvl2pPr>
            <a:lvl3pPr marL="914206" indent="0">
              <a:buNone/>
              <a:defRPr sz="2400"/>
            </a:lvl3pPr>
            <a:lvl4pPr marL="1371309" indent="0">
              <a:buNone/>
              <a:defRPr sz="2000"/>
            </a:lvl4pPr>
            <a:lvl5pPr marL="1828411" indent="0">
              <a:buNone/>
              <a:defRPr sz="2000"/>
            </a:lvl5pPr>
            <a:lvl6pPr marL="2285514" indent="0">
              <a:buNone/>
              <a:defRPr sz="2000"/>
            </a:lvl6pPr>
            <a:lvl7pPr marL="2742617" indent="0">
              <a:buNone/>
              <a:defRPr sz="2000"/>
            </a:lvl7pPr>
            <a:lvl8pPr marL="3199720" indent="0">
              <a:buNone/>
              <a:defRPr sz="2000"/>
            </a:lvl8pPr>
            <a:lvl9pPr marL="3656823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3" indent="0">
              <a:buNone/>
              <a:defRPr sz="1200"/>
            </a:lvl2pPr>
            <a:lvl3pPr marL="914206" indent="0">
              <a:buNone/>
              <a:defRPr sz="1000"/>
            </a:lvl3pPr>
            <a:lvl4pPr marL="1371309" indent="0">
              <a:buNone/>
              <a:defRPr sz="900"/>
            </a:lvl4pPr>
            <a:lvl5pPr marL="1828411" indent="0">
              <a:buNone/>
              <a:defRPr sz="900"/>
            </a:lvl5pPr>
            <a:lvl6pPr marL="2285514" indent="0">
              <a:buNone/>
              <a:defRPr sz="900"/>
            </a:lvl6pPr>
            <a:lvl7pPr marL="2742617" indent="0">
              <a:buNone/>
              <a:defRPr sz="900"/>
            </a:lvl7pPr>
            <a:lvl8pPr marL="3199720" indent="0">
              <a:buNone/>
              <a:defRPr sz="900"/>
            </a:lvl8pPr>
            <a:lvl9pPr marL="3656823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9.4.2022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0" tIns="45710" rIns="91420" bIns="4571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4174D-E7E7-45B3-A872-4B12C218382D}" type="datetimeFigureOut">
              <a:rPr lang="cs-CZ" smtClean="0"/>
              <a:pPr/>
              <a:t>9.4.2022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ransition spd="slow">
    <p:pull/>
  </p:transition>
  <p:txStyles>
    <p:titleStyle>
      <a:lvl1pPr algn="ctr" defTabSz="91420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7" indent="-342827" algn="l" defTabSz="91420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2" indent="-285689" algn="l" defTabSz="91420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57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0" indent="-228552" algn="l" defTabSz="91420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63" indent="-228552" algn="l" defTabSz="91420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66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8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72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74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3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6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9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1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14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17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20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23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ymaps.arcgis.com/stories/9eeb65abf0984b6e8675b3765435cc6f" TargetMode="External"/><Relationship Id="rId2" Type="http://schemas.openxmlformats.org/officeDocument/2006/relationships/hyperlink" Target="https://www.paqresearch.cz/post/analyza_volby_2021" TargetMode="Externa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9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e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ian.eu/cs/wp-content/uploads/2017/10/Vyzkum_pro_volebni_studio.pdf" TargetMode="Externa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81736" y="2662687"/>
            <a:ext cx="7980528" cy="1470025"/>
          </a:xfrm>
        </p:spPr>
        <p:txBody>
          <a:bodyPr>
            <a:noAutofit/>
          </a:bodyPr>
          <a:lstStyle/>
          <a:p>
            <a:r>
              <a:rPr lang="cs-CZ" sz="50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Přechod k demokracii v </a:t>
            </a:r>
            <a:r>
              <a:rPr lang="cs-CZ" sz="5000" b="1" cap="all" dirty="0" err="1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československu</a:t>
            </a:r>
            <a:r>
              <a:rPr lang="cs-CZ" sz="50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ČR. konsolidace demokracie</a:t>
            </a:r>
          </a:p>
        </p:txBody>
      </p:sp>
    </p:spTree>
    <p:extLst>
      <p:ext uri="{BB962C8B-B14F-4D97-AF65-F5344CB8AC3E}">
        <p14:creationId xmlns:p14="http://schemas.microsoft.com/office/powerpoint/2010/main" val="3130009334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Faktory ovlivňující proces konsolidace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cs-CZ" dirty="0">
                <a:solidFill>
                  <a:srgbClr val="002D5A"/>
                </a:solidFill>
              </a:rPr>
              <a:t>Hospodářský kontext</a:t>
            </a:r>
          </a:p>
          <a:p>
            <a:pPr>
              <a:spcBef>
                <a:spcPts val="1800"/>
              </a:spcBef>
            </a:pPr>
            <a:r>
              <a:rPr lang="cs-CZ" dirty="0">
                <a:solidFill>
                  <a:srgbClr val="002D5A"/>
                </a:solidFill>
              </a:rPr>
              <a:t>Mezinárodní souvislosti</a:t>
            </a:r>
          </a:p>
          <a:p>
            <a:pPr>
              <a:spcBef>
                <a:spcPts val="1800"/>
              </a:spcBef>
            </a:pPr>
            <a:r>
              <a:rPr lang="cs-CZ" dirty="0">
                <a:solidFill>
                  <a:srgbClr val="002D5A"/>
                </a:solidFill>
              </a:rPr>
              <a:t>Konfliktní linie ve společnosti</a:t>
            </a:r>
          </a:p>
          <a:p>
            <a:pPr>
              <a:spcBef>
                <a:spcPts val="1800"/>
              </a:spcBef>
            </a:pPr>
            <a:r>
              <a:rPr lang="cs-CZ" dirty="0">
                <a:solidFill>
                  <a:srgbClr val="002D5A"/>
                </a:solidFill>
              </a:rPr>
              <a:t>Regionální kontext</a:t>
            </a:r>
          </a:p>
        </p:txBody>
      </p:sp>
    </p:spTree>
    <p:extLst>
      <p:ext uri="{BB962C8B-B14F-4D97-AF65-F5344CB8AC3E}">
        <p14:creationId xmlns:p14="http://schemas.microsoft.com/office/powerpoint/2010/main" val="2345938280"/>
      </p:ext>
    </p:extLst>
  </p:cSld>
  <p:clrMapOvr>
    <a:masterClrMapping/>
  </p:clrMapOvr>
  <p:transition spd="slow">
    <p:pull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381484"/>
      </p:ext>
    </p:extLst>
  </p:cSld>
  <p:clrMapOvr>
    <a:masterClrMapping/>
  </p:clrMapOvr>
  <p:transition spd="slow">
    <p:pull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87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817614"/>
      </p:ext>
    </p:extLst>
  </p:cSld>
  <p:clrMapOvr>
    <a:masterClrMapping/>
  </p:clrMapOvr>
  <p:transition spd="slow">
    <p:pull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323833"/>
          </a:xfrm>
        </p:spPr>
        <p:txBody>
          <a:bodyPr>
            <a:normAutofit/>
          </a:bodyPr>
          <a:lstStyle/>
          <a:p>
            <a:pPr eaLnBrk="1" hangingPunct="1"/>
            <a:r>
              <a:rPr lang="cs-CZ" sz="4400" dirty="0"/>
              <a:t>Vládnutí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323833"/>
            <a:ext cx="8545513" cy="5092842"/>
          </a:xfrm>
        </p:spPr>
        <p:txBody>
          <a:bodyPr>
            <a:normAutofit/>
          </a:bodyPr>
          <a:lstStyle/>
          <a:p>
            <a:pPr>
              <a:spcBef>
                <a:spcPct val="65000"/>
              </a:spcBef>
            </a:pPr>
            <a:r>
              <a:rPr lang="cs-CZ" sz="2800" dirty="0">
                <a:solidFill>
                  <a:srgbClr val="002D5A"/>
                </a:solidFill>
                <a:sym typeface="Wingdings" pitchFamily="2" charset="2"/>
              </a:rPr>
              <a:t>Vystřídaly se dvě vlády:</a:t>
            </a:r>
          </a:p>
          <a:p>
            <a:pPr lvl="1">
              <a:spcBef>
                <a:spcPct val="65000"/>
              </a:spcBef>
            </a:pPr>
            <a:r>
              <a:rPr lang="cs-CZ" dirty="0" err="1">
                <a:solidFill>
                  <a:srgbClr val="002D5A"/>
                </a:solidFill>
                <a:sym typeface="Wingdings" pitchFamily="2" charset="2"/>
              </a:rPr>
              <a:t>Babiš</a:t>
            </a:r>
            <a:r>
              <a:rPr lang="cs-CZ" dirty="0">
                <a:solidFill>
                  <a:srgbClr val="002D5A"/>
                </a:solidFill>
                <a:sym typeface="Wingdings" pitchFamily="2" charset="2"/>
              </a:rPr>
              <a:t> I. – jednobarevný poloúřednický kabinet, který nedostal důvěru </a:t>
            </a:r>
          </a:p>
          <a:p>
            <a:pPr lvl="1">
              <a:spcBef>
                <a:spcPct val="65000"/>
              </a:spcBef>
            </a:pPr>
            <a:r>
              <a:rPr lang="cs-CZ" dirty="0" err="1">
                <a:solidFill>
                  <a:srgbClr val="002D5A"/>
                </a:solidFill>
                <a:sym typeface="Wingdings" pitchFamily="2" charset="2"/>
              </a:rPr>
              <a:t>Babiš</a:t>
            </a:r>
            <a:r>
              <a:rPr lang="cs-CZ" dirty="0">
                <a:solidFill>
                  <a:srgbClr val="002D5A"/>
                </a:solidFill>
                <a:sym typeface="Wingdings" pitchFamily="2" charset="2"/>
              </a:rPr>
              <a:t> II. – menšinová koaliční vláda ANO a ČSSD, vzniklá za aktivní podpory opoziční a smluvně spolupracující KSČM </a:t>
            </a:r>
          </a:p>
        </p:txBody>
      </p:sp>
    </p:spTree>
    <p:extLst>
      <p:ext uri="{BB962C8B-B14F-4D97-AF65-F5344CB8AC3E}">
        <p14:creationId xmlns:p14="http://schemas.microsoft.com/office/powerpoint/2010/main" val="957591312"/>
      </p:ext>
    </p:extLst>
  </p:cSld>
  <p:clrMapOvr>
    <a:masterClrMapping/>
  </p:clrMapOvr>
  <p:transition spd="slow">
    <p:pull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55344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500" dirty="0"/>
              <a:t>Situace a vývoj v jednotlivých stranách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873458"/>
            <a:ext cx="8545513" cy="575935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cs-CZ" sz="2000" b="1" dirty="0">
                <a:solidFill>
                  <a:srgbClr val="002D5A"/>
                </a:solidFill>
                <a:sym typeface="Wingdings" pitchFamily="2" charset="2"/>
              </a:rPr>
              <a:t>ČSSD</a:t>
            </a:r>
            <a:r>
              <a:rPr lang="cs-CZ" sz="2000" dirty="0">
                <a:solidFill>
                  <a:srgbClr val="002D5A"/>
                </a:solidFill>
                <a:sym typeface="Wingdings" pitchFamily="2" charset="2"/>
              </a:rPr>
              <a:t> – těžká porážka, po které následuje další sestup, nejistá budoucnost</a:t>
            </a:r>
          </a:p>
          <a:p>
            <a:pPr>
              <a:spcBef>
                <a:spcPts val="600"/>
              </a:spcBef>
            </a:pPr>
            <a:r>
              <a:rPr lang="cs-CZ" sz="2000" b="1" dirty="0">
                <a:solidFill>
                  <a:srgbClr val="002D5A"/>
                </a:solidFill>
                <a:sym typeface="Wingdings" pitchFamily="2" charset="2"/>
              </a:rPr>
              <a:t>ODS</a:t>
            </a:r>
            <a:r>
              <a:rPr lang="cs-CZ" sz="2000" dirty="0">
                <a:solidFill>
                  <a:srgbClr val="002D5A"/>
                </a:solidFill>
                <a:sym typeface="Wingdings" pitchFamily="2" charset="2"/>
              </a:rPr>
              <a:t> – návrat na 2. místo, následně velký koaliční potenciál proměněný do řady dílčích úspěchů, včetně zformování koalice SPOLU </a:t>
            </a:r>
          </a:p>
          <a:p>
            <a:pPr>
              <a:spcBef>
                <a:spcPts val="600"/>
              </a:spcBef>
            </a:pPr>
            <a:r>
              <a:rPr lang="cs-CZ" sz="2000" b="1" dirty="0">
                <a:solidFill>
                  <a:srgbClr val="002D5A"/>
                </a:solidFill>
                <a:sym typeface="Wingdings" pitchFamily="2" charset="2"/>
              </a:rPr>
              <a:t>TOP09</a:t>
            </a:r>
            <a:r>
              <a:rPr lang="cs-CZ" sz="2000" dirty="0">
                <a:solidFill>
                  <a:srgbClr val="002D5A"/>
                </a:solidFill>
                <a:sym typeface="Wingdings" pitchFamily="2" charset="2"/>
              </a:rPr>
              <a:t> – další oslabování, zastavené až po uzavření SPOLU, nejistá </a:t>
            </a:r>
            <a:r>
              <a:rPr lang="cs-CZ" sz="2000" dirty="0" err="1">
                <a:solidFill>
                  <a:srgbClr val="002D5A"/>
                </a:solidFill>
                <a:sym typeface="Wingdings" pitchFamily="2" charset="2"/>
              </a:rPr>
              <a:t>budoucnoust</a:t>
            </a:r>
            <a:endParaRPr lang="cs-CZ" sz="2000" b="1" dirty="0">
              <a:solidFill>
                <a:srgbClr val="002D5A"/>
              </a:solidFill>
              <a:sym typeface="Wingdings" pitchFamily="2" charset="2"/>
            </a:endParaRPr>
          </a:p>
          <a:p>
            <a:pPr>
              <a:spcBef>
                <a:spcPts val="600"/>
              </a:spcBef>
            </a:pPr>
            <a:r>
              <a:rPr lang="cs-CZ" sz="2000" b="1" dirty="0">
                <a:solidFill>
                  <a:srgbClr val="002D5A"/>
                </a:solidFill>
                <a:sym typeface="Wingdings" pitchFamily="2" charset="2"/>
              </a:rPr>
              <a:t>KSČM </a:t>
            </a:r>
            <a:r>
              <a:rPr lang="cs-CZ" sz="2000" dirty="0">
                <a:solidFill>
                  <a:srgbClr val="002D5A"/>
                </a:solidFill>
                <a:sym typeface="Wingdings" pitchFamily="2" charset="2"/>
              </a:rPr>
              <a:t>– slábne a čeká na rozuzlení v podobě voleb 2021</a:t>
            </a:r>
            <a:endParaRPr lang="cs-CZ" sz="2000" b="1" dirty="0">
              <a:solidFill>
                <a:srgbClr val="002D5A"/>
              </a:solidFill>
              <a:sym typeface="Wingdings" pitchFamily="2" charset="2"/>
            </a:endParaRPr>
          </a:p>
          <a:p>
            <a:pPr>
              <a:spcBef>
                <a:spcPts val="600"/>
              </a:spcBef>
            </a:pPr>
            <a:r>
              <a:rPr lang="cs-CZ" sz="2000" b="1" dirty="0">
                <a:solidFill>
                  <a:srgbClr val="002D5A"/>
                </a:solidFill>
                <a:sym typeface="Wingdings" pitchFamily="2" charset="2"/>
              </a:rPr>
              <a:t>ANO </a:t>
            </a:r>
            <a:r>
              <a:rPr lang="cs-CZ" sz="2000" dirty="0">
                <a:solidFill>
                  <a:srgbClr val="002D5A"/>
                </a:solidFill>
                <a:sym typeface="Wingdings" pitchFamily="2" charset="2"/>
              </a:rPr>
              <a:t>–  až do </a:t>
            </a:r>
            <a:r>
              <a:rPr lang="cs-CZ" sz="2000" dirty="0" err="1">
                <a:solidFill>
                  <a:srgbClr val="002D5A"/>
                </a:solidFill>
                <a:sym typeface="Wingdings" pitchFamily="2" charset="2"/>
              </a:rPr>
              <a:t>covidu</a:t>
            </a:r>
            <a:r>
              <a:rPr lang="cs-CZ" sz="2000" dirty="0">
                <a:solidFill>
                  <a:srgbClr val="002D5A"/>
                </a:solidFill>
                <a:sym typeface="Wingdings" pitchFamily="2" charset="2"/>
              </a:rPr>
              <a:t> pozice dominantní strany, která posiluje vazbu svých voličů, následně oslabování, nadále zcela provázána s pozicí AB </a:t>
            </a:r>
          </a:p>
          <a:p>
            <a:pPr>
              <a:spcBef>
                <a:spcPts val="600"/>
              </a:spcBef>
            </a:pPr>
            <a:r>
              <a:rPr lang="cs-CZ" sz="2000" b="1" dirty="0">
                <a:solidFill>
                  <a:srgbClr val="002D5A"/>
                </a:solidFill>
                <a:sym typeface="Wingdings" pitchFamily="2" charset="2"/>
              </a:rPr>
              <a:t>KDU-ČSL </a:t>
            </a:r>
            <a:r>
              <a:rPr lang="cs-CZ" sz="2000" dirty="0">
                <a:solidFill>
                  <a:srgbClr val="002D5A"/>
                </a:solidFill>
                <a:sym typeface="Wingdings" pitchFamily="2" charset="2"/>
              </a:rPr>
              <a:t>– oslabování a vyklízení pozic, dvě změny ve vedení, nejistá budoucnosti</a:t>
            </a:r>
          </a:p>
          <a:p>
            <a:pPr>
              <a:spcBef>
                <a:spcPts val="600"/>
              </a:spcBef>
            </a:pPr>
            <a:r>
              <a:rPr lang="cs-CZ" sz="2000" b="1" dirty="0">
                <a:solidFill>
                  <a:srgbClr val="002D5A"/>
                </a:solidFill>
                <a:sym typeface="Wingdings" pitchFamily="2" charset="2"/>
              </a:rPr>
              <a:t>Piráti – </a:t>
            </a:r>
            <a:r>
              <a:rPr lang="cs-CZ" sz="2000" dirty="0">
                <a:solidFill>
                  <a:srgbClr val="002D5A"/>
                </a:solidFill>
                <a:sym typeface="Wingdings" pitchFamily="2" charset="2"/>
              </a:rPr>
              <a:t>největší fenomén politické scény, od generační revoltě ke straně s potenciálem </a:t>
            </a:r>
            <a:r>
              <a:rPr lang="cs-CZ" sz="2000" dirty="0" err="1">
                <a:solidFill>
                  <a:srgbClr val="002D5A"/>
                </a:solidFill>
                <a:sym typeface="Wingdings" pitchFamily="2" charset="2"/>
              </a:rPr>
              <a:t>catch-all</a:t>
            </a:r>
            <a:r>
              <a:rPr lang="cs-CZ" sz="2000" dirty="0">
                <a:solidFill>
                  <a:srgbClr val="002D5A"/>
                </a:solidFill>
                <a:sym typeface="Wingdings" pitchFamily="2" charset="2"/>
              </a:rPr>
              <a:t>, koaliční potenciál – spolupráce se STAN</a:t>
            </a:r>
            <a:endParaRPr lang="cs-CZ" sz="2000" b="1" dirty="0">
              <a:solidFill>
                <a:srgbClr val="002D5A"/>
              </a:solidFill>
              <a:sym typeface="Wingdings" pitchFamily="2" charset="2"/>
            </a:endParaRPr>
          </a:p>
          <a:p>
            <a:pPr>
              <a:spcBef>
                <a:spcPts val="600"/>
              </a:spcBef>
            </a:pPr>
            <a:r>
              <a:rPr lang="cs-CZ" sz="2000" b="1" dirty="0">
                <a:solidFill>
                  <a:srgbClr val="002D5A"/>
                </a:solidFill>
                <a:sym typeface="Wingdings" pitchFamily="2" charset="2"/>
              </a:rPr>
              <a:t>SPD </a:t>
            </a:r>
            <a:r>
              <a:rPr lang="cs-CZ" sz="2000" dirty="0">
                <a:solidFill>
                  <a:srgbClr val="002D5A"/>
                </a:solidFill>
                <a:sym typeface="Wingdings" pitchFamily="2" charset="2"/>
              </a:rPr>
              <a:t>– krajně pravicové populistická strana, důkaz sílící globalizační linie, závislá na popularitě </a:t>
            </a:r>
            <a:r>
              <a:rPr lang="cs-CZ" sz="2000" dirty="0" err="1">
                <a:solidFill>
                  <a:srgbClr val="002D5A"/>
                </a:solidFill>
                <a:sym typeface="Wingdings" pitchFamily="2" charset="2"/>
              </a:rPr>
              <a:t>Okamury</a:t>
            </a:r>
            <a:r>
              <a:rPr lang="cs-CZ" sz="2000" dirty="0">
                <a:solidFill>
                  <a:srgbClr val="002D5A"/>
                </a:solidFill>
                <a:sym typeface="Wingdings" pitchFamily="2" charset="2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cs-CZ" sz="2000" b="1" dirty="0">
                <a:solidFill>
                  <a:srgbClr val="002D5A"/>
                </a:solidFill>
                <a:sym typeface="Wingdings" pitchFamily="2" charset="2"/>
              </a:rPr>
              <a:t>STAN </a:t>
            </a:r>
            <a:r>
              <a:rPr lang="cs-CZ" sz="2000" dirty="0">
                <a:solidFill>
                  <a:srgbClr val="002D5A"/>
                </a:solidFill>
                <a:sym typeface="Wingdings" pitchFamily="2" charset="2"/>
              </a:rPr>
              <a:t>– po osamostatnění stagnace, silná </a:t>
            </a:r>
            <a:r>
              <a:rPr lang="cs-CZ" sz="2000" dirty="0" err="1">
                <a:solidFill>
                  <a:srgbClr val="002D5A"/>
                </a:solidFill>
                <a:sym typeface="Wingdings" pitchFamily="2" charset="2"/>
              </a:rPr>
              <a:t>reg</a:t>
            </a:r>
            <a:r>
              <a:rPr lang="cs-CZ" sz="2000" dirty="0">
                <a:solidFill>
                  <a:srgbClr val="002D5A"/>
                </a:solidFill>
                <a:sym typeface="Wingdings" pitchFamily="2" charset="2"/>
              </a:rPr>
              <a:t>. báze, nový impuls volby 2020 a spolupráce s ČPS</a:t>
            </a:r>
            <a:endParaRPr lang="cs-CZ" sz="2000" b="1" dirty="0">
              <a:solidFill>
                <a:srgbClr val="002D5A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357015"/>
      </p:ext>
    </p:extLst>
  </p:cSld>
  <p:clrMapOvr>
    <a:masterClrMapping/>
  </p:clrMapOvr>
  <p:transition spd="slow">
    <p:pull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81025" y="2128837"/>
            <a:ext cx="7981950" cy="237492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sz="60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Stranický systém 2022</a:t>
            </a:r>
          </a:p>
        </p:txBody>
      </p:sp>
    </p:spTree>
    <p:extLst>
      <p:ext uri="{BB962C8B-B14F-4D97-AF65-F5344CB8AC3E}">
        <p14:creationId xmlns:p14="http://schemas.microsoft.com/office/powerpoint/2010/main" val="3725449172"/>
      </p:ext>
    </p:extLst>
  </p:cSld>
  <p:clrMapOvr>
    <a:masterClrMapping/>
  </p:clrMapOvr>
  <p:transition spd="slow">
    <p:pull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Nadpis 1"/>
          <p:cNvSpPr>
            <a:spLocks noGrp="1"/>
          </p:cNvSpPr>
          <p:nvPr>
            <p:ph type="title"/>
          </p:nvPr>
        </p:nvSpPr>
        <p:spPr>
          <a:xfrm>
            <a:off x="182201" y="228742"/>
            <a:ext cx="8447087" cy="374650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Volby 2021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466156" y="1578697"/>
          <a:ext cx="2844800" cy="763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63588"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</a:rPr>
                        <a:t>Propad</a:t>
                      </a:r>
                      <a:r>
                        <a:rPr lang="cs-CZ" sz="1800" b="0" baseline="0" dirty="0">
                          <a:solidFill>
                            <a:schemeClr val="tx1"/>
                          </a:solidFill>
                        </a:rPr>
                        <a:t> hlasů: 19,91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</a:rPr>
                        <a:t> %</a:t>
                      </a:r>
                    </a:p>
                  </a:txBody>
                  <a:tcPr marL="91456" marR="91456" marT="45788" marB="45788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4405745" y="627803"/>
          <a:ext cx="4519892" cy="25741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99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99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99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299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558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+mn-lt"/>
                        </a:rPr>
                        <a:t>Spolu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+mn-lt"/>
                        </a:rPr>
                        <a:t>27,79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+mn-lt"/>
                        </a:rPr>
                        <a:t>71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+mn-lt"/>
                        </a:rPr>
                        <a:t>35,5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511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ANO 2011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+mn-lt"/>
                        </a:rPr>
                        <a:t>27,12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72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36,0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558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+mn-lt"/>
                        </a:rPr>
                        <a:t>Piráti-STAN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+mn-lt"/>
                        </a:rPr>
                        <a:t>15,62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+mn-lt"/>
                        </a:rPr>
                        <a:t>37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+mn-lt"/>
                        </a:rPr>
                        <a:t>18,5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558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+mn-lt"/>
                        </a:rPr>
                        <a:t>SPD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+mn-lt"/>
                        </a:rPr>
                        <a:t>9,56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+mn-lt"/>
                        </a:rPr>
                        <a:t>10,0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558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Přísaha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4,68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996762607"/>
                  </a:ext>
                </a:extLst>
              </a:tr>
              <a:tr h="32558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+mn-lt"/>
                        </a:rPr>
                        <a:t>ČSSD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4,65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558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KSČM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3,60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554539793"/>
                  </a:ext>
                </a:extLst>
              </a:tr>
              <a:tr h="32558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TSS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2,76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520475581"/>
                  </a:ext>
                </a:extLst>
              </a:tr>
            </a:tbl>
          </a:graphicData>
        </a:graphic>
      </p:graphicFrame>
      <p:graphicFrame>
        <p:nvGraphicFramePr>
          <p:cNvPr id="7" name="Graf 6"/>
          <p:cNvGraphicFramePr>
            <a:graphicFrameLocks/>
          </p:cNvGraphicFramePr>
          <p:nvPr/>
        </p:nvGraphicFramePr>
        <p:xfrm>
          <a:off x="301336" y="3138055"/>
          <a:ext cx="6078682" cy="3574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0149724"/>
      </p:ext>
    </p:extLst>
  </p:cSld>
  <p:clrMapOvr>
    <a:masterClrMapping/>
  </p:clrMapOvr>
  <p:transition spd="slow">
    <p:pull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7C2605A-D7F7-431B-9026-2D8783D3E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Volební chování 2021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96E4DC5B-6291-4A19-A22D-0F6826B75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002D5A"/>
                </a:solidFill>
                <a:hlinkClick r:id="rId2"/>
              </a:rPr>
              <a:t>Analýza volebního chování ve sněmovních volbách 2021 (PAQ </a:t>
            </a:r>
            <a:r>
              <a:rPr lang="cs-CZ" dirty="0" err="1">
                <a:solidFill>
                  <a:srgbClr val="002D5A"/>
                </a:solidFill>
                <a:hlinkClick r:id="rId2"/>
              </a:rPr>
              <a:t>Research</a:t>
            </a:r>
            <a:r>
              <a:rPr lang="cs-CZ" dirty="0">
                <a:solidFill>
                  <a:srgbClr val="002D5A"/>
                </a:solidFill>
                <a:hlinkClick r:id="rId2"/>
              </a:rPr>
              <a:t>)</a:t>
            </a:r>
            <a:endParaRPr lang="cs-CZ" dirty="0">
              <a:solidFill>
                <a:srgbClr val="002D5A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002D5A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2D5A"/>
                </a:solidFill>
                <a:hlinkClick r:id="rId3"/>
              </a:rPr>
              <a:t>Volební geografie</a:t>
            </a:r>
            <a:r>
              <a:rPr lang="cs-CZ" dirty="0">
                <a:solidFill>
                  <a:srgbClr val="002D5A"/>
                </a:solidFill>
              </a:rPr>
              <a:t> </a:t>
            </a:r>
          </a:p>
          <a:p>
            <a:pPr marL="0" indent="0">
              <a:buNone/>
            </a:pPr>
            <a:endParaRPr lang="cs-CZ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756187"/>
      </p:ext>
    </p:extLst>
  </p:cSld>
  <p:clrMapOvr>
    <a:masterClrMapping/>
  </p:clrMapOvr>
  <p:transition spd="slow">
    <p:pull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0"/>
            <a:ext cx="9144000" cy="92392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Současný stranický systém</a:t>
            </a:r>
          </a:p>
        </p:txBody>
      </p:sp>
      <p:graphicFrame>
        <p:nvGraphicFramePr>
          <p:cNvPr id="5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2797018"/>
              </p:ext>
            </p:extLst>
          </p:nvPr>
        </p:nvGraphicFramePr>
        <p:xfrm>
          <a:off x="325690" y="1310927"/>
          <a:ext cx="8492619" cy="4792299"/>
        </p:xfrm>
        <a:graphic>
          <a:graphicData uri="http://schemas.openxmlformats.org/drawingml/2006/table">
            <a:tbl>
              <a:tblPr/>
              <a:tblGrid>
                <a:gridCol w="11835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953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136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89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Kategorie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Umírněný pluralismus</a:t>
                      </a:r>
                    </a:p>
                  </a:txBody>
                  <a:tcPr marL="89995" marR="89995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Polarizovaný pluralismus</a:t>
                      </a:r>
                    </a:p>
                  </a:txBody>
                  <a:tcPr marL="89995" marR="89995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594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Ano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  <a:defRPr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Přítomnost antisystémových stran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Dvojstranná opozice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24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Napůl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Dostředivost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Ideologická umírněnost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Bipolární vztahovost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Politika nesplnitelných slibů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Neodpovědná opozice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Odstředivost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Obsazení politického středu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7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Ne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Neomezené formování a střídání vládních koalic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Ideologický přístup k politice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24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Skóre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10,5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16,0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978066"/>
      </p:ext>
    </p:extLst>
  </p:cSld>
  <p:clrMapOvr>
    <a:masterClrMapping/>
  </p:clrMapOvr>
  <p:transition spd="slow">
    <p:pull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010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Současný stranický systém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83227"/>
            <a:ext cx="8229600" cy="569499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r>
              <a:rPr lang="cs-CZ" altLang="cs-CZ" sz="2400" b="1" dirty="0">
                <a:solidFill>
                  <a:srgbClr val="002D5A"/>
                </a:solidFill>
              </a:rPr>
              <a:t>Formát</a:t>
            </a:r>
          </a:p>
          <a:p>
            <a:pPr lvl="1">
              <a:lnSpc>
                <a:spcPct val="105000"/>
              </a:lnSpc>
              <a:spcBef>
                <a:spcPct val="300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Zastoupeno celkem 7 stran, o 2 méně než v minulém volebním období</a:t>
            </a:r>
          </a:p>
          <a:p>
            <a:pPr lvl="1">
              <a:lnSpc>
                <a:spcPct val="105000"/>
              </a:lnSpc>
              <a:spcBef>
                <a:spcPct val="300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Uspěly celkem 4 volební strany nebo koalice</a:t>
            </a:r>
          </a:p>
          <a:p>
            <a:pPr lvl="1">
              <a:lnSpc>
                <a:spcPct val="105000"/>
              </a:lnSpc>
              <a:spcBef>
                <a:spcPct val="300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Propadly 2 ze 4 tradičních stran, obě levicové</a:t>
            </a:r>
          </a:p>
          <a:p>
            <a:pPr lvl="1">
              <a:lnSpc>
                <a:spcPct val="105000"/>
              </a:lnSpc>
              <a:spcBef>
                <a:spcPct val="300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5 vládních stran kandidovalo ve 2 volebních koalicích, voleb se zúčastnily i některé další koalice</a:t>
            </a:r>
          </a:p>
          <a:p>
            <a:pPr lvl="1">
              <a:lnSpc>
                <a:spcPct val="105000"/>
              </a:lnSpc>
              <a:spcBef>
                <a:spcPct val="300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Samostatnou kapitolou je otázka počtu pólů</a:t>
            </a:r>
          </a:p>
          <a:p>
            <a:pPr lvl="1">
              <a:lnSpc>
                <a:spcPct val="105000"/>
              </a:lnSpc>
              <a:spcBef>
                <a:spcPct val="30000"/>
              </a:spcBef>
            </a:pPr>
            <a:endParaRPr lang="cs-CZ" altLang="cs-CZ" sz="1100" dirty="0">
              <a:solidFill>
                <a:srgbClr val="002D5A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r>
              <a:rPr lang="cs-CZ" altLang="cs-CZ" sz="2400" b="1" dirty="0">
                <a:solidFill>
                  <a:srgbClr val="002D5A"/>
                </a:solidFill>
              </a:rPr>
              <a:t>Mechanismus</a:t>
            </a:r>
          </a:p>
          <a:p>
            <a:pPr lvl="1">
              <a:lnSpc>
                <a:spcPct val="105000"/>
              </a:lnSpc>
              <a:spcBef>
                <a:spcPct val="300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Polarizace se přeformovala do podoby populismu, který využívá každou příležitost, jež se namane</a:t>
            </a:r>
          </a:p>
          <a:p>
            <a:pPr lvl="1">
              <a:lnSpc>
                <a:spcPct val="105000"/>
              </a:lnSpc>
              <a:spcBef>
                <a:spcPct val="300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Populistická linie stále sílí a dvě základní okolnosti (v opozici jsou výhradně populisté a jsme ve stavu hluboké krize) povedou k jeho nebývalému rozkvětu</a:t>
            </a:r>
          </a:p>
          <a:p>
            <a:pPr lvl="1">
              <a:lnSpc>
                <a:spcPct val="105000"/>
              </a:lnSpc>
              <a:spcBef>
                <a:spcPct val="300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Druhá polarizační linie vede skrze personalizaci   </a:t>
            </a:r>
          </a:p>
        </p:txBody>
      </p:sp>
    </p:spTree>
    <p:extLst>
      <p:ext uri="{BB962C8B-B14F-4D97-AF65-F5344CB8AC3E}">
        <p14:creationId xmlns:p14="http://schemas.microsoft.com/office/powerpoint/2010/main" val="1116748171"/>
      </p:ext>
    </p:extLst>
  </p:cSld>
  <p:clrMapOvr>
    <a:masterClrMapping/>
  </p:clrMapOvr>
  <p:transition spd="slow">
    <p:pull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2B0FBA7-140D-4517-95B8-9C07F9FDC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3909" y="179819"/>
            <a:ext cx="9144000" cy="609890"/>
          </a:xfrm>
        </p:spPr>
        <p:txBody>
          <a:bodyPr>
            <a:noAutofit/>
          </a:bodyPr>
          <a:lstStyle/>
          <a:p>
            <a:r>
              <a:rPr lang="cs-CZ" sz="4000" dirty="0"/>
              <a:t>Počet stran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="" xmlns:a16="http://schemas.microsoft.com/office/drawing/2014/main" id="{79281565-50BB-4581-911C-2E2670F68A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4228792"/>
              </p:ext>
            </p:extLst>
          </p:nvPr>
        </p:nvGraphicFramePr>
        <p:xfrm>
          <a:off x="202622" y="1097395"/>
          <a:ext cx="8837469" cy="4970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382968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969963"/>
            <a:ext cx="8447088" cy="37465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4000" dirty="0"/>
              <a:t>Úrovně konsolidace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975" y="1668463"/>
            <a:ext cx="8313738" cy="4586287"/>
          </a:xfrm>
        </p:spPr>
        <p:txBody>
          <a:bodyPr>
            <a:normAutofit/>
          </a:bodyPr>
          <a:lstStyle/>
          <a:p>
            <a:pPr marL="457200" lvl="1" indent="-457200">
              <a:spcBef>
                <a:spcPts val="1800"/>
              </a:spcBef>
              <a:buClr>
                <a:schemeClr val="hlink"/>
              </a:buClr>
            </a:pPr>
            <a:r>
              <a:rPr lang="cs-CZ" altLang="cs-CZ" b="0" dirty="0">
                <a:solidFill>
                  <a:srgbClr val="002D5A"/>
                </a:solidFill>
              </a:rPr>
              <a:t>Konstituční k. </a:t>
            </a:r>
            <a:endParaRPr lang="cs-CZ" altLang="cs-CZ" i="1" dirty="0">
              <a:solidFill>
                <a:srgbClr val="002D5A"/>
              </a:solidFill>
            </a:endParaRPr>
          </a:p>
          <a:p>
            <a:pPr marL="457200" lvl="1" indent="-457200">
              <a:spcBef>
                <a:spcPts val="1800"/>
              </a:spcBef>
              <a:buClr>
                <a:schemeClr val="hlink"/>
              </a:buClr>
            </a:pPr>
            <a:r>
              <a:rPr lang="cs-CZ" altLang="cs-CZ" b="0" dirty="0">
                <a:solidFill>
                  <a:srgbClr val="002D5A"/>
                </a:solidFill>
              </a:rPr>
              <a:t>K. systémů zájmových skupin a pol. stran </a:t>
            </a:r>
          </a:p>
          <a:p>
            <a:pPr marL="457200" lvl="1" indent="-457200">
              <a:spcBef>
                <a:spcPts val="1800"/>
              </a:spcBef>
              <a:buClr>
                <a:schemeClr val="hlink"/>
              </a:buClr>
            </a:pPr>
            <a:r>
              <a:rPr lang="cs-CZ" altLang="cs-CZ" b="0" dirty="0">
                <a:solidFill>
                  <a:srgbClr val="002D5A"/>
                </a:solidFill>
              </a:rPr>
              <a:t>K. poměrů u neformálních, nepřímých aktérů (armáda, podnikatelé…) </a:t>
            </a:r>
          </a:p>
          <a:p>
            <a:pPr marL="457200" lvl="1" indent="-457200">
              <a:spcBef>
                <a:spcPts val="1800"/>
              </a:spcBef>
              <a:buClr>
                <a:schemeClr val="hlink"/>
              </a:buClr>
            </a:pPr>
            <a:r>
              <a:rPr lang="cs-CZ" altLang="cs-CZ" b="0" dirty="0">
                <a:solidFill>
                  <a:srgbClr val="002D5A"/>
                </a:solidFill>
              </a:rPr>
              <a:t>K. občanské společnosti</a:t>
            </a:r>
            <a:endParaRPr lang="cs-CZ" altLang="cs-CZ" b="0" i="1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366504"/>
      </p:ext>
    </p:extLst>
  </p:cSld>
  <p:clrMapOvr>
    <a:masterClrMapping/>
  </p:clrMapOvr>
  <p:transition spd="slow">
    <p:pull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96875"/>
            <a:ext cx="9144000" cy="6810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400" dirty="0"/>
              <a:t>Poměr síly nejsilnějších stran</a:t>
            </a:r>
          </a:p>
        </p:txBody>
      </p:sp>
      <p:graphicFrame>
        <p:nvGraphicFramePr>
          <p:cNvPr id="58371" name="Graf 4"/>
          <p:cNvGraphicFramePr>
            <a:graphicFrameLocks/>
          </p:cNvGraphicFramePr>
          <p:nvPr/>
        </p:nvGraphicFramePr>
        <p:xfrm>
          <a:off x="304800" y="1490663"/>
          <a:ext cx="8589963" cy="466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5" name="Chart" r:id="rId3" imgW="8590008" imgH="4657748" progId="Excel.Chart.8">
                  <p:embed/>
                </p:oleObj>
              </mc:Choice>
              <mc:Fallback>
                <p:oleObj name="Chart" r:id="rId3" imgW="8590008" imgH="4657748" progId="Excel.Chart.8">
                  <p:embed/>
                  <p:pic>
                    <p:nvPicPr>
                      <p:cNvPr id="58371" name="Graf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90663"/>
                        <a:ext cx="8589963" cy="466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5953509"/>
      </p:ext>
    </p:extLst>
  </p:cSld>
  <p:clrMapOvr>
    <a:masterClrMapping/>
  </p:clrMapOvr>
  <p:transition spd="slow">
    <p:pull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42166"/>
            <a:ext cx="9144000" cy="9239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3600" dirty="0"/>
              <a:t>Důležité proměnné českého </a:t>
            </a:r>
            <a:br>
              <a:rPr lang="cs-CZ" sz="3600" dirty="0"/>
            </a:br>
            <a:r>
              <a:rPr lang="cs-CZ" sz="3600" dirty="0"/>
              <a:t>stranického systému (1990-2021)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="" xmlns:a16="http://schemas.microsoft.com/office/drawing/2014/main" id="{BCDABEA9-A9C0-4964-ADD0-E6500E63CF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647266"/>
              </p:ext>
            </p:extLst>
          </p:nvPr>
        </p:nvGraphicFramePr>
        <p:xfrm>
          <a:off x="161058" y="1444336"/>
          <a:ext cx="8847860" cy="4611393"/>
        </p:xfrm>
        <a:graphic>
          <a:graphicData uri="http://schemas.openxmlformats.org/drawingml/2006/table">
            <a:tbl>
              <a:tblPr/>
              <a:tblGrid>
                <a:gridCol w="1185893">
                  <a:extLst>
                    <a:ext uri="{9D8B030D-6E8A-4147-A177-3AD203B41FA5}">
                      <a16:colId xmlns="" xmlns:a16="http://schemas.microsoft.com/office/drawing/2014/main" val="4067183858"/>
                    </a:ext>
                  </a:extLst>
                </a:gridCol>
                <a:gridCol w="694181">
                  <a:extLst>
                    <a:ext uri="{9D8B030D-6E8A-4147-A177-3AD203B41FA5}">
                      <a16:colId xmlns="" xmlns:a16="http://schemas.microsoft.com/office/drawing/2014/main" val="1724515876"/>
                    </a:ext>
                  </a:extLst>
                </a:gridCol>
                <a:gridCol w="694181">
                  <a:extLst>
                    <a:ext uri="{9D8B030D-6E8A-4147-A177-3AD203B41FA5}">
                      <a16:colId xmlns="" xmlns:a16="http://schemas.microsoft.com/office/drawing/2014/main" val="934739648"/>
                    </a:ext>
                  </a:extLst>
                </a:gridCol>
                <a:gridCol w="683708">
                  <a:extLst>
                    <a:ext uri="{9D8B030D-6E8A-4147-A177-3AD203B41FA5}">
                      <a16:colId xmlns="" xmlns:a16="http://schemas.microsoft.com/office/drawing/2014/main" val="2029878511"/>
                    </a:ext>
                  </a:extLst>
                </a:gridCol>
                <a:gridCol w="704654">
                  <a:extLst>
                    <a:ext uri="{9D8B030D-6E8A-4147-A177-3AD203B41FA5}">
                      <a16:colId xmlns="" xmlns:a16="http://schemas.microsoft.com/office/drawing/2014/main" val="1539043126"/>
                    </a:ext>
                  </a:extLst>
                </a:gridCol>
                <a:gridCol w="694181">
                  <a:extLst>
                    <a:ext uri="{9D8B030D-6E8A-4147-A177-3AD203B41FA5}">
                      <a16:colId xmlns="" xmlns:a16="http://schemas.microsoft.com/office/drawing/2014/main" val="2182178800"/>
                    </a:ext>
                  </a:extLst>
                </a:gridCol>
                <a:gridCol w="694181">
                  <a:extLst>
                    <a:ext uri="{9D8B030D-6E8A-4147-A177-3AD203B41FA5}">
                      <a16:colId xmlns="" xmlns:a16="http://schemas.microsoft.com/office/drawing/2014/main" val="3078559488"/>
                    </a:ext>
                  </a:extLst>
                </a:gridCol>
                <a:gridCol w="694181">
                  <a:extLst>
                    <a:ext uri="{9D8B030D-6E8A-4147-A177-3AD203B41FA5}">
                      <a16:colId xmlns="" xmlns:a16="http://schemas.microsoft.com/office/drawing/2014/main" val="707771120"/>
                    </a:ext>
                  </a:extLst>
                </a:gridCol>
                <a:gridCol w="694181">
                  <a:extLst>
                    <a:ext uri="{9D8B030D-6E8A-4147-A177-3AD203B41FA5}">
                      <a16:colId xmlns="" xmlns:a16="http://schemas.microsoft.com/office/drawing/2014/main" val="3329776596"/>
                    </a:ext>
                  </a:extLst>
                </a:gridCol>
                <a:gridCol w="694181">
                  <a:extLst>
                    <a:ext uri="{9D8B030D-6E8A-4147-A177-3AD203B41FA5}">
                      <a16:colId xmlns="" xmlns:a16="http://schemas.microsoft.com/office/drawing/2014/main" val="681806636"/>
                    </a:ext>
                  </a:extLst>
                </a:gridCol>
                <a:gridCol w="694181">
                  <a:extLst>
                    <a:ext uri="{9D8B030D-6E8A-4147-A177-3AD203B41FA5}">
                      <a16:colId xmlns="" xmlns:a16="http://schemas.microsoft.com/office/drawing/2014/main" val="3130725595"/>
                    </a:ext>
                  </a:extLst>
                </a:gridCol>
                <a:gridCol w="720157">
                  <a:extLst>
                    <a:ext uri="{9D8B030D-6E8A-4147-A177-3AD203B41FA5}">
                      <a16:colId xmlns="" xmlns:a16="http://schemas.microsoft.com/office/drawing/2014/main" val="3499455315"/>
                    </a:ext>
                  </a:extLst>
                </a:gridCol>
              </a:tblGrid>
              <a:tr h="3948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1992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1996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1998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2002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průměr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0046450"/>
                  </a:ext>
                </a:extLst>
              </a:tr>
              <a:tr h="57372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Index fragmentace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0,86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0,81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0,79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0,79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0,74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0,85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0,87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0,86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0,81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0,81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0,82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4616930"/>
                  </a:ext>
                </a:extLst>
              </a:tr>
              <a:tr h="55285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Index efekt. počtu stran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7,31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5,33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4,72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4,82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3,91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6,75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7,62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6,93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3,33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4,75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5,64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8881606"/>
                  </a:ext>
                </a:extLst>
              </a:tr>
              <a:tr h="61458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stran zastoupených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16653872"/>
                  </a:ext>
                </a:extLst>
              </a:tr>
              <a:tr h="652108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Podíl hlasů pro 2 největší str.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60,1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54,7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42009878"/>
                  </a:ext>
                </a:extLst>
              </a:tr>
              <a:tr h="629622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Podíl mandátů pro 2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nejv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str.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24946854"/>
                  </a:ext>
                </a:extLst>
              </a:tr>
              <a:tr h="690112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Podíl hlasů pro strany pod 5%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68942429"/>
                  </a:ext>
                </a:extLst>
              </a:tr>
              <a:tr h="50353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kandid. stran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3569" marR="3569" marT="3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4490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547912"/>
      </p:ext>
    </p:extLst>
  </p:cSld>
  <p:clrMapOvr>
    <a:masterClrMapping/>
  </p:clrMapOvr>
  <p:transition spd="slow">
    <p:pull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4156"/>
            <a:ext cx="9144000" cy="105158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Perspektivy stranického systému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89809"/>
            <a:ext cx="8229600" cy="4988411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9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Otázkou je míra fragmentace, která nyní zdánlivě poklesla</a:t>
            </a:r>
          </a:p>
          <a:p>
            <a:pPr eaLnBrk="1" hangingPunct="1">
              <a:lnSpc>
                <a:spcPct val="110000"/>
              </a:lnSpc>
              <a:spcBef>
                <a:spcPts val="9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Pravděpodobná je sílící polarizace na populistické linii a linii personalizace </a:t>
            </a:r>
          </a:p>
          <a:p>
            <a:pPr eaLnBrk="1" hangingPunct="1">
              <a:lnSpc>
                <a:spcPct val="110000"/>
              </a:lnSpc>
              <a:spcBef>
                <a:spcPts val="9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Otázkou je i budoucnost pólů či bloků</a:t>
            </a:r>
          </a:p>
          <a:p>
            <a:pPr eaLnBrk="1" hangingPunct="1">
              <a:lnSpc>
                <a:spcPct val="110000"/>
              </a:lnSpc>
              <a:spcBef>
                <a:spcPts val="9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Nejasná je perspektiva alternace u moci</a:t>
            </a:r>
          </a:p>
          <a:p>
            <a:pPr eaLnBrk="1" hangingPunct="1">
              <a:lnSpc>
                <a:spcPct val="110000"/>
              </a:lnSpc>
              <a:spcBef>
                <a:spcPts val="9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V tomto období se dá očekávat stabilita, vykoupená však nižší akceschopností, do budoucna však hrozí i vyšší míra nestability</a:t>
            </a:r>
          </a:p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713272237"/>
      </p:ext>
    </p:extLst>
  </p:cSld>
  <p:clrMapOvr>
    <a:masterClrMapping/>
  </p:clrMapOvr>
  <p:transition spd="slow">
    <p:pull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81736" y="2662687"/>
            <a:ext cx="7980528" cy="1470025"/>
          </a:xfrm>
        </p:spPr>
        <p:txBody>
          <a:bodyPr>
            <a:noAutofit/>
          </a:bodyPr>
          <a:lstStyle/>
          <a:p>
            <a:r>
              <a:rPr lang="cs-CZ" sz="60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Organizované zájmy v české politice</a:t>
            </a:r>
          </a:p>
        </p:txBody>
      </p:sp>
    </p:spTree>
    <p:extLst>
      <p:ext uri="{BB962C8B-B14F-4D97-AF65-F5344CB8AC3E}">
        <p14:creationId xmlns:p14="http://schemas.microsoft.com/office/powerpoint/2010/main" val="4034425838"/>
      </p:ext>
    </p:extLst>
  </p:cSld>
  <p:clrMapOvr>
    <a:masterClrMapping/>
  </p:clrMapOvr>
  <p:transition spd="slow">
    <p:pull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>
            <a:extLst>
              <a:ext uri="{FF2B5EF4-FFF2-40B4-BE49-F238E27FC236}">
                <a16:creationId xmlns="" xmlns:a16="http://schemas.microsoft.com/office/drawing/2014/main" id="{77E4CC4D-D960-44CF-BA64-28125E6A48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79820"/>
            <a:ext cx="9144000" cy="923926"/>
          </a:xfrm>
        </p:spPr>
        <p:txBody>
          <a:bodyPr>
            <a:noAutofit/>
          </a:bodyPr>
          <a:lstStyle/>
          <a:p>
            <a:r>
              <a:rPr lang="cs-CZ" altLang="cs-CZ" sz="3600" dirty="0"/>
              <a:t>Transformace systému </a:t>
            </a:r>
            <a:br>
              <a:rPr lang="cs-CZ" altLang="cs-CZ" sz="3600" dirty="0"/>
            </a:br>
            <a:r>
              <a:rPr lang="cs-CZ" altLang="cs-CZ" sz="3600" dirty="0"/>
              <a:t>organizovaných zájmů po roce 1989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="" xmlns:a16="http://schemas.microsoft.com/office/drawing/2014/main" id="{16153D04-E5FB-42C1-BB4D-5E05983000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Vývoj po listopadu 1989 znamenal zásadní změnu podoby organizovaných zájmů v Československu. Postupně se začal vytvářet  systém organizovaných zájmů, typický pro demokratické země. </a:t>
            </a:r>
          </a:p>
          <a:p>
            <a:pPr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Vytváření systému organizovaných zájmů a jeho následné fungování nejvíce ovlivnily následující faktory:</a:t>
            </a:r>
          </a:p>
          <a:p>
            <a:pPr lvl="1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nahrazení starých politických a ekonomických elit novými</a:t>
            </a:r>
          </a:p>
          <a:p>
            <a:pPr lvl="1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ekonomická reforma</a:t>
            </a:r>
          </a:p>
          <a:p>
            <a:pPr lvl="1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právní úprava činnosti zájmových skupin</a:t>
            </a:r>
          </a:p>
          <a:p>
            <a:pPr lvl="1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spor o podobu zprostředkování v ČR (Klaus vs. Havel)</a:t>
            </a:r>
          </a:p>
        </p:txBody>
      </p:sp>
    </p:spTree>
  </p:cSld>
  <p:clrMapOvr>
    <a:masterClrMapping/>
  </p:clrMapOvr>
  <p:transition spd="slow">
    <p:pull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>
            <a:extLst>
              <a:ext uri="{FF2B5EF4-FFF2-40B4-BE49-F238E27FC236}">
                <a16:creationId xmlns="" xmlns:a16="http://schemas.microsoft.com/office/drawing/2014/main" id="{B73E8EB9-72B8-4B05-946D-0ACFACC4E0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23926"/>
          </a:xfrm>
        </p:spPr>
        <p:txBody>
          <a:bodyPr>
            <a:normAutofit/>
          </a:bodyPr>
          <a:lstStyle/>
          <a:p>
            <a:r>
              <a:rPr lang="cs-CZ" altLang="cs-CZ" sz="4400" dirty="0"/>
              <a:t>Právní rámec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="" xmlns:a16="http://schemas.microsoft.com/office/drawing/2014/main" id="{53E9AAF1-6E52-46FA-941C-525274D020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2118" y="1091953"/>
            <a:ext cx="8209107" cy="557713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Listina základních práv a svobod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zaručeno právo svobodně se s jinými sdružovat ve spolcích, společnostech a jiných sdruženích (čl.20)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občané mají právo zakládat politické strany a sdružovat se v nich (čl. 20)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politické strany i další sdružení jsou odděleny od státu (čl.20)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každý má právo hájit své ekonomické či sociální zájmy (čl.27)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odborové organizace vznikají nezávisle na státu, omezovat jejich počet je nepřípustné (čl.27)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právo na stávku je zaručeno zákonem, toto právo nepřísluší soudcům, prokurátorům, příslušníkům ozbrojených a bezpečnostních složek (čl.27)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stát má právo zákonem omezit za určitých podmínek zde zmíněná práva soudcům, prokurátorům, příslušníkům ozbrojených sil a bezpečnostních složek a zaměstnancům státní správy a samosprávy (č.44)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církve mají právo spravovat své záležitosti, zejména ustavovat své orgány a jmenovat duchovní a zřizovat instituce nezávisle na státu a jeho orgánech (čl.16).</a:t>
            </a:r>
          </a:p>
        </p:txBody>
      </p:sp>
    </p:spTree>
  </p:cSld>
  <p:clrMapOvr>
    <a:masterClrMapping/>
  </p:clrMapOvr>
  <p:transition spd="slow">
    <p:pull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>
            <a:extLst>
              <a:ext uri="{FF2B5EF4-FFF2-40B4-BE49-F238E27FC236}">
                <a16:creationId xmlns="" xmlns:a16="http://schemas.microsoft.com/office/drawing/2014/main" id="{7437CA1A-6E64-4E9C-99C5-3E47DA4083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3800"/>
          </a:xfrm>
        </p:spPr>
        <p:txBody>
          <a:bodyPr>
            <a:noAutofit/>
          </a:bodyPr>
          <a:lstStyle/>
          <a:p>
            <a:r>
              <a:rPr lang="pt-BR" altLang="cs-CZ" sz="4000" dirty="0"/>
              <a:t>Rada hospodářské a sociální </a:t>
            </a:r>
            <a:r>
              <a:rPr lang="cs-CZ" altLang="cs-CZ" sz="4000" dirty="0"/>
              <a:t/>
            </a:r>
            <a:br>
              <a:rPr lang="cs-CZ" altLang="cs-CZ" sz="4000" dirty="0"/>
            </a:br>
            <a:r>
              <a:rPr lang="pt-BR" altLang="cs-CZ" sz="4000" dirty="0"/>
              <a:t>dohody - tripartita</a:t>
            </a:r>
            <a:endParaRPr lang="cs-CZ" altLang="cs-CZ" sz="40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26027" y="1482571"/>
            <a:ext cx="8229600" cy="463414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400" dirty="0" smtClean="0">
                <a:solidFill>
                  <a:srgbClr val="002D5A"/>
                </a:solidFill>
              </a:rPr>
              <a:t>společný dobrovolný dohadovací </a:t>
            </a:r>
            <a:r>
              <a:rPr lang="cs-CZ" sz="2400" dirty="0">
                <a:solidFill>
                  <a:srgbClr val="002D5A"/>
                </a:solidFill>
              </a:rPr>
              <a:t>a </a:t>
            </a:r>
            <a:r>
              <a:rPr lang="cs-CZ" sz="2400" dirty="0" smtClean="0">
                <a:solidFill>
                  <a:srgbClr val="002D5A"/>
                </a:solidFill>
              </a:rPr>
              <a:t>iniciativní orgán </a:t>
            </a:r>
            <a:r>
              <a:rPr lang="cs-CZ" sz="2400" dirty="0">
                <a:solidFill>
                  <a:srgbClr val="002D5A"/>
                </a:solidFill>
              </a:rPr>
              <a:t>odborů, zaměstnavatelů a </a:t>
            </a:r>
            <a:r>
              <a:rPr lang="cs-CZ" sz="2400" dirty="0" smtClean="0">
                <a:solidFill>
                  <a:srgbClr val="002D5A"/>
                </a:solidFill>
              </a:rPr>
              <a:t>vlády pro tripartitní </a:t>
            </a:r>
            <a:r>
              <a:rPr lang="cs-CZ" sz="2400" dirty="0">
                <a:solidFill>
                  <a:srgbClr val="002D5A"/>
                </a:solidFill>
              </a:rPr>
              <a:t>vyjednávání s cílem dosáhnout shody v zásadních otázkách hospodářského a sociálního </a:t>
            </a:r>
            <a:r>
              <a:rPr lang="cs-CZ" sz="2400" dirty="0" smtClean="0">
                <a:solidFill>
                  <a:srgbClr val="002D5A"/>
                </a:solidFill>
              </a:rPr>
              <a:t>rozvoje</a:t>
            </a:r>
          </a:p>
          <a:p>
            <a:pPr>
              <a:spcBef>
                <a:spcPts val="1200"/>
              </a:spcBef>
            </a:pPr>
            <a:r>
              <a:rPr lang="cs-CZ" sz="2400" dirty="0" smtClean="0">
                <a:solidFill>
                  <a:srgbClr val="002D5A"/>
                </a:solidFill>
              </a:rPr>
              <a:t>jejím cílem udržet sociální</a:t>
            </a:r>
          </a:p>
          <a:p>
            <a:pPr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</a:rPr>
              <a:t>skládá </a:t>
            </a:r>
            <a:r>
              <a:rPr lang="cs-CZ" sz="2400" dirty="0" smtClean="0">
                <a:solidFill>
                  <a:srgbClr val="002D5A"/>
                </a:solidFill>
              </a:rPr>
              <a:t> se ze 7 zástupců </a:t>
            </a:r>
            <a:r>
              <a:rPr lang="cs-CZ" sz="2400" dirty="0">
                <a:solidFill>
                  <a:srgbClr val="002D5A"/>
                </a:solidFill>
              </a:rPr>
              <a:t>vlády, odborů a </a:t>
            </a:r>
            <a:r>
              <a:rPr lang="cs-CZ" sz="2400" dirty="0" smtClean="0">
                <a:solidFill>
                  <a:srgbClr val="002D5A"/>
                </a:solidFill>
              </a:rPr>
              <a:t>zaměstnavatelů</a:t>
            </a:r>
          </a:p>
          <a:p>
            <a:pPr lvl="1">
              <a:spcBef>
                <a:spcPts val="1200"/>
              </a:spcBef>
            </a:pPr>
            <a:r>
              <a:rPr lang="cs-CZ" sz="2000" dirty="0">
                <a:solidFill>
                  <a:srgbClr val="002D5A"/>
                </a:solidFill>
              </a:rPr>
              <a:t>v</a:t>
            </a:r>
            <a:r>
              <a:rPr lang="cs-CZ" sz="2000" dirty="0" smtClean="0">
                <a:solidFill>
                  <a:srgbClr val="002D5A"/>
                </a:solidFill>
              </a:rPr>
              <a:t>ládu reprezentují premiér, MF, MPSV, </a:t>
            </a:r>
            <a:r>
              <a:rPr lang="cs-CZ" sz="2000" dirty="0" err="1" smtClean="0">
                <a:solidFill>
                  <a:srgbClr val="002D5A"/>
                </a:solidFill>
              </a:rPr>
              <a:t>MZe</a:t>
            </a:r>
            <a:r>
              <a:rPr lang="cs-CZ" sz="2000" dirty="0" smtClean="0">
                <a:solidFill>
                  <a:srgbClr val="002D5A"/>
                </a:solidFill>
              </a:rPr>
              <a:t>, MPO, MD, </a:t>
            </a:r>
            <a:r>
              <a:rPr lang="cs-CZ" sz="2000" dirty="0" err="1" smtClean="0">
                <a:solidFill>
                  <a:srgbClr val="002D5A"/>
                </a:solidFill>
              </a:rPr>
              <a:t>MZdr</a:t>
            </a:r>
            <a:endParaRPr lang="cs-CZ" sz="2000" dirty="0" smtClean="0">
              <a:solidFill>
                <a:srgbClr val="002D5A"/>
              </a:solidFill>
            </a:endParaRPr>
          </a:p>
          <a:p>
            <a:pPr lvl="1">
              <a:spcBef>
                <a:spcPts val="1200"/>
              </a:spcBef>
            </a:pPr>
            <a:r>
              <a:rPr lang="cs-CZ" sz="2000" dirty="0">
                <a:solidFill>
                  <a:srgbClr val="002D5A"/>
                </a:solidFill>
              </a:rPr>
              <a:t>zaměstnavatele </a:t>
            </a:r>
            <a:r>
              <a:rPr lang="cs-CZ" sz="2000" dirty="0" smtClean="0">
                <a:solidFill>
                  <a:srgbClr val="002D5A"/>
                </a:solidFill>
              </a:rPr>
              <a:t>zastupují Svaz </a:t>
            </a:r>
            <a:r>
              <a:rPr lang="cs-CZ" sz="2000" dirty="0">
                <a:solidFill>
                  <a:srgbClr val="002D5A"/>
                </a:solidFill>
              </a:rPr>
              <a:t>průmyslu a dopravy ČR </a:t>
            </a:r>
            <a:r>
              <a:rPr lang="cs-CZ" sz="2000" dirty="0" smtClean="0">
                <a:solidFill>
                  <a:srgbClr val="002D5A"/>
                </a:solidFill>
              </a:rPr>
              <a:t>(4 </a:t>
            </a:r>
            <a:r>
              <a:rPr lang="cs-CZ" sz="2000" dirty="0">
                <a:solidFill>
                  <a:srgbClr val="002D5A"/>
                </a:solidFill>
              </a:rPr>
              <a:t>místa) a Konfederace zaměstnavatelských a podnikatelských svazů ČR </a:t>
            </a:r>
            <a:r>
              <a:rPr lang="cs-CZ" sz="2000" dirty="0" smtClean="0">
                <a:solidFill>
                  <a:srgbClr val="002D5A"/>
                </a:solidFill>
              </a:rPr>
              <a:t>(3 </a:t>
            </a:r>
            <a:r>
              <a:rPr lang="cs-CZ" sz="2000" dirty="0">
                <a:solidFill>
                  <a:srgbClr val="002D5A"/>
                </a:solidFill>
              </a:rPr>
              <a:t>místa</a:t>
            </a:r>
            <a:r>
              <a:rPr lang="cs-CZ" sz="2000" dirty="0" smtClean="0">
                <a:solidFill>
                  <a:srgbClr val="002D5A"/>
                </a:solidFill>
              </a:rPr>
              <a:t>)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>
                <a:solidFill>
                  <a:srgbClr val="002D5A"/>
                </a:solidFill>
              </a:rPr>
              <a:t>zaměstnance Českomoravská </a:t>
            </a:r>
            <a:r>
              <a:rPr lang="cs-CZ" sz="2000" dirty="0">
                <a:solidFill>
                  <a:srgbClr val="002D5A"/>
                </a:solidFill>
              </a:rPr>
              <a:t>konfederace odborových svazů </a:t>
            </a:r>
            <a:r>
              <a:rPr lang="cs-CZ" sz="2000" dirty="0" smtClean="0">
                <a:solidFill>
                  <a:srgbClr val="002D5A"/>
                </a:solidFill>
              </a:rPr>
              <a:t>(6 </a:t>
            </a:r>
            <a:r>
              <a:rPr lang="cs-CZ" sz="2000" dirty="0">
                <a:solidFill>
                  <a:srgbClr val="002D5A"/>
                </a:solidFill>
              </a:rPr>
              <a:t>míst) a Asociace samostatných odborů </a:t>
            </a:r>
            <a:r>
              <a:rPr lang="cs-CZ" sz="2000" dirty="0" smtClean="0">
                <a:solidFill>
                  <a:srgbClr val="002D5A"/>
                </a:solidFill>
              </a:rPr>
              <a:t>(1 </a:t>
            </a:r>
            <a:r>
              <a:rPr lang="cs-CZ" sz="2000" dirty="0">
                <a:solidFill>
                  <a:srgbClr val="002D5A"/>
                </a:solidFill>
              </a:rPr>
              <a:t>místo</a:t>
            </a:r>
            <a:r>
              <a:rPr lang="cs-CZ" sz="2000" dirty="0" smtClean="0">
                <a:solidFill>
                  <a:srgbClr val="002D5A"/>
                </a:solidFill>
              </a:rPr>
              <a:t>)</a:t>
            </a:r>
            <a:endParaRPr 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9737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>
            <a:extLst>
              <a:ext uri="{FF2B5EF4-FFF2-40B4-BE49-F238E27FC236}">
                <a16:creationId xmlns="" xmlns:a16="http://schemas.microsoft.com/office/drawing/2014/main" id="{7437CA1A-6E64-4E9C-99C5-3E47DA4083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23926"/>
          </a:xfrm>
        </p:spPr>
        <p:txBody>
          <a:bodyPr>
            <a:noAutofit/>
          </a:bodyPr>
          <a:lstStyle/>
          <a:p>
            <a:r>
              <a:rPr lang="cs-CZ" altLang="cs-CZ" sz="4000" dirty="0"/>
              <a:t>Systém organizovaných zájmů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="" xmlns:a16="http://schemas.microsoft.com/office/drawing/2014/main" id="{4EB6467E-5DFF-4024-B590-2FE1E6BF5A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93800"/>
            <a:ext cx="8229600" cy="49323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rozvinuté spektrum zájmových skupin, které je zcela srovnatelné se západními demokraciemi </a:t>
            </a:r>
          </a:p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vliv zájmových skupin na politická rozhodnutí je však zřetelně menší než v západních zemích</a:t>
            </a:r>
          </a:p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nedostatek ideologických a historických vazeb mezi zájmovými skupinami a politickými stranami způsobuje, že se mezi těmito aktéry příliš nerozvíjí dlouhodobá kooperace</a:t>
            </a:r>
          </a:p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hlavními aktéry v procesu vytváření politiky jsou nadále politické stran</a:t>
            </a:r>
          </a:p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systém organizovaných zájmů je relativně početný, roztříštěný a slabý</a:t>
            </a:r>
          </a:p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sektorové a regionální uspořádání</a:t>
            </a:r>
          </a:p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převládají prvky pluralismu – slabá tripartita</a:t>
            </a:r>
          </a:p>
        </p:txBody>
      </p:sp>
    </p:spTree>
  </p:cSld>
  <p:clrMapOvr>
    <a:masterClrMapping/>
  </p:clrMapOvr>
  <p:transition spd="slow">
    <p:pull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81736" y="2662687"/>
            <a:ext cx="7980528" cy="1470025"/>
          </a:xfrm>
        </p:spPr>
        <p:txBody>
          <a:bodyPr>
            <a:noAutofit/>
          </a:bodyPr>
          <a:lstStyle/>
          <a:p>
            <a:r>
              <a:rPr lang="cs-CZ" sz="6000" b="1" cap="all" dirty="0" smtClean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Perspektivy </a:t>
            </a:r>
            <a:r>
              <a:rPr lang="cs-CZ" sz="6000" b="1" cap="all" smtClean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politického systému</a:t>
            </a:r>
            <a:endParaRPr lang="cs-CZ" sz="6000" b="1" cap="all" dirty="0">
              <a:solidFill>
                <a:srgbClr val="002D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5935306"/>
      </p:ext>
    </p:extLst>
  </p:cSld>
  <p:clrMapOvr>
    <a:masterClrMapping/>
  </p:clrMapOvr>
  <p:transition spd="slow">
    <p:pull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7945"/>
            <a:ext cx="9144000" cy="79010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Perspektivy politického systému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37231"/>
            <a:ext cx="8229600" cy="554099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Klíčová bude dynamika stranického systému (viz výše)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Vedle toho jsou tu ale další zásadní faktory </a:t>
            </a:r>
          </a:p>
          <a:p>
            <a:pPr marL="914303" lvl="1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altLang="cs-CZ" sz="2300" dirty="0">
                <a:solidFill>
                  <a:srgbClr val="002D5A"/>
                </a:solidFill>
              </a:rPr>
              <a:t>mezinárodního rozměru: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Stabilita mezinárodního systému a perspektiva „západního světa“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Ekonomická kondice a ekonomické cykly, ale i zahraniční investice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cs-CZ" altLang="cs-CZ" sz="2000" dirty="0" err="1">
                <a:solidFill>
                  <a:srgbClr val="002D5A"/>
                </a:solidFill>
              </a:rPr>
              <a:t>Identitní</a:t>
            </a:r>
            <a:r>
              <a:rPr lang="cs-CZ" altLang="cs-CZ" sz="2000" dirty="0">
                <a:solidFill>
                  <a:srgbClr val="002D5A"/>
                </a:solidFill>
              </a:rPr>
              <a:t> a bezpečnostní otázky globálního typu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Zahraniční politické vlivy (volby, politické reformy…)</a:t>
            </a:r>
          </a:p>
          <a:p>
            <a:pPr marL="914303" lvl="1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altLang="cs-CZ" sz="2300" dirty="0">
                <a:solidFill>
                  <a:srgbClr val="002D5A"/>
                </a:solidFill>
              </a:rPr>
              <a:t>domácího rozměru: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Současný a budoucí prezident - síla, role, tendence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S tím související postavení institucí, které prezident (spolu)formuje: ČNB, ústavního soudu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Reformy úst. a pol. systému (referenda, lidová hlasování, přímé volby, </a:t>
            </a:r>
            <a:r>
              <a:rPr lang="cs-CZ" altLang="cs-CZ" sz="2000" dirty="0" err="1">
                <a:solidFill>
                  <a:srgbClr val="002D5A"/>
                </a:solidFill>
              </a:rPr>
              <a:t>recall</a:t>
            </a:r>
            <a:r>
              <a:rPr lang="cs-CZ" altLang="cs-CZ" sz="2000" dirty="0">
                <a:solidFill>
                  <a:srgbClr val="002D5A"/>
                </a:solidFill>
              </a:rPr>
              <a:t>, volební systémy…)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Stav samosprávy na obecní a krajské úrovni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Generační otázky</a:t>
            </a:r>
          </a:p>
        </p:txBody>
      </p:sp>
    </p:spTree>
    <p:extLst>
      <p:ext uri="{BB962C8B-B14F-4D97-AF65-F5344CB8AC3E}">
        <p14:creationId xmlns:p14="http://schemas.microsoft.com/office/powerpoint/2010/main" val="3057984208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842679"/>
            <a:ext cx="8447088" cy="40640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4000" dirty="0"/>
              <a:t>Konsolidace české demokracie (2002)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634242" y="1555843"/>
          <a:ext cx="8045734" cy="4650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6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831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6553">
                <a:tc>
                  <a:txBody>
                    <a:bodyPr/>
                    <a:lstStyle/>
                    <a:p>
                      <a:r>
                        <a:rPr lang="cs-CZ" sz="2100" dirty="0">
                          <a:solidFill>
                            <a:srgbClr val="002D5A"/>
                          </a:solidFill>
                        </a:rPr>
                        <a:t>rovina</a:t>
                      </a: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dirty="0">
                          <a:solidFill>
                            <a:srgbClr val="002D5A"/>
                          </a:solidFill>
                        </a:rPr>
                        <a:t>stav</a:t>
                      </a:r>
                    </a:p>
                  </a:txBody>
                  <a:tcPr marL="91445" marR="91445" marT="45711" marB="45711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80523">
                <a:tc>
                  <a:txBody>
                    <a:bodyPr/>
                    <a:lstStyle/>
                    <a:p>
                      <a:r>
                        <a:rPr lang="cs-CZ" sz="2100" dirty="0">
                          <a:solidFill>
                            <a:srgbClr val="002D5A"/>
                          </a:solidFill>
                        </a:rPr>
                        <a:t>konstituční</a:t>
                      </a: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dirty="0">
                          <a:solidFill>
                            <a:srgbClr val="002D5A"/>
                          </a:solidFill>
                        </a:rPr>
                        <a:t>ano, s výjimkou některých souvisejících bodů (</a:t>
                      </a:r>
                      <a:r>
                        <a:rPr lang="cs-CZ" sz="2100" dirty="0" err="1">
                          <a:solidFill>
                            <a:srgbClr val="002D5A"/>
                          </a:solidFill>
                        </a:rPr>
                        <a:t>zj</a:t>
                      </a:r>
                      <a:r>
                        <a:rPr lang="cs-CZ" sz="2100" dirty="0">
                          <a:solidFill>
                            <a:srgbClr val="002D5A"/>
                          </a:solidFill>
                        </a:rPr>
                        <a:t>. volební systém)</a:t>
                      </a:r>
                    </a:p>
                  </a:txBody>
                  <a:tcPr marL="91445" marR="91445" marT="45711" marB="45711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80523">
                <a:tc>
                  <a:txBody>
                    <a:bodyPr/>
                    <a:lstStyle/>
                    <a:p>
                      <a:r>
                        <a:rPr lang="cs-CZ" sz="2100" dirty="0">
                          <a:solidFill>
                            <a:srgbClr val="002D5A"/>
                          </a:solidFill>
                        </a:rPr>
                        <a:t>přímí aktéři</a:t>
                      </a: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dirty="0">
                          <a:solidFill>
                            <a:srgbClr val="002D5A"/>
                          </a:solidFill>
                        </a:rPr>
                        <a:t>spíše ano, zejména politické strany, u zájmových skupin existuje několik zásadních problémů </a:t>
                      </a:r>
                    </a:p>
                  </a:txBody>
                  <a:tcPr marL="91445" marR="91445" marT="45711" marB="45711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80523">
                <a:tc>
                  <a:txBody>
                    <a:bodyPr/>
                    <a:lstStyle/>
                    <a:p>
                      <a:r>
                        <a:rPr lang="cs-CZ" sz="2100" dirty="0">
                          <a:solidFill>
                            <a:srgbClr val="002D5A"/>
                          </a:solidFill>
                        </a:rPr>
                        <a:t>nepřímí aktéři</a:t>
                      </a: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napůl, obtížná měřitelnost (např. výzkumy signalizují zvyšující se důvěru armádě)</a:t>
                      </a:r>
                    </a:p>
                  </a:txBody>
                  <a:tcPr marL="91445" marR="91445" marT="45711" marB="45711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31817">
                <a:tc>
                  <a:txBody>
                    <a:bodyPr/>
                    <a:lstStyle/>
                    <a:p>
                      <a:r>
                        <a:rPr lang="cs-CZ" sz="2100" dirty="0">
                          <a:solidFill>
                            <a:srgbClr val="002D5A"/>
                          </a:solidFill>
                        </a:rPr>
                        <a:t>občanská společnost</a:t>
                      </a: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dirty="0">
                          <a:solidFill>
                            <a:srgbClr val="FF0000"/>
                          </a:solidFill>
                        </a:rPr>
                        <a:t>trvá nejdéle, zdaleka není ukončena, výzkumy potvrzují vzrůstající pol. participaci občanů</a:t>
                      </a:r>
                    </a:p>
                  </a:txBody>
                  <a:tcPr marL="91445" marR="91445" marT="45711" marB="45711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286312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842679"/>
            <a:ext cx="8447088" cy="40640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4000" dirty="0"/>
              <a:t>Konsolidace české demokracie (2021)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634242" y="1555843"/>
          <a:ext cx="8045734" cy="4579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6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831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6553">
                <a:tc>
                  <a:txBody>
                    <a:bodyPr/>
                    <a:lstStyle/>
                    <a:p>
                      <a:r>
                        <a:rPr lang="cs-CZ" sz="2100" dirty="0">
                          <a:solidFill>
                            <a:srgbClr val="002D5A"/>
                          </a:solidFill>
                        </a:rPr>
                        <a:t>rovina</a:t>
                      </a: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dirty="0">
                          <a:solidFill>
                            <a:srgbClr val="002D5A"/>
                          </a:solidFill>
                        </a:rPr>
                        <a:t>2017</a:t>
                      </a:r>
                    </a:p>
                  </a:txBody>
                  <a:tcPr marL="91445" marR="91445" marT="45711" marB="45711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80523">
                <a:tc>
                  <a:txBody>
                    <a:bodyPr/>
                    <a:lstStyle/>
                    <a:p>
                      <a:r>
                        <a:rPr lang="cs-CZ" sz="2100" dirty="0">
                          <a:solidFill>
                            <a:srgbClr val="002D5A"/>
                          </a:solidFill>
                        </a:rPr>
                        <a:t>konstituční</a:t>
                      </a: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napůl (přímá volba</a:t>
                      </a:r>
                      <a:r>
                        <a:rPr lang="cs-CZ" sz="21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prezidenta, přímá demokracie, volební systém…)</a:t>
                      </a:r>
                      <a:r>
                        <a:rPr lang="cs-CZ" sz="21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</a:p>
                  </a:txBody>
                  <a:tcPr marL="91445" marR="91445" marT="45711" marB="45711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80523">
                <a:tc>
                  <a:txBody>
                    <a:bodyPr/>
                    <a:lstStyle/>
                    <a:p>
                      <a:r>
                        <a:rPr lang="cs-CZ" sz="2100" dirty="0">
                          <a:solidFill>
                            <a:srgbClr val="002D5A"/>
                          </a:solidFill>
                        </a:rPr>
                        <a:t>přímí aktéři</a:t>
                      </a: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dirty="0">
                          <a:solidFill>
                            <a:srgbClr val="FF0000"/>
                          </a:solidFill>
                        </a:rPr>
                        <a:t>ne, strany ani zájmové skupiny</a:t>
                      </a:r>
                      <a:r>
                        <a:rPr lang="cs-CZ" sz="2100" baseline="0" dirty="0">
                          <a:solidFill>
                            <a:srgbClr val="FF0000"/>
                          </a:solidFill>
                        </a:rPr>
                        <a:t> nejsou konsolidované</a:t>
                      </a:r>
                      <a:endParaRPr lang="cs-CZ" sz="2100" dirty="0">
                        <a:solidFill>
                          <a:srgbClr val="FF0000"/>
                        </a:solidFill>
                      </a:endParaRPr>
                    </a:p>
                  </a:txBody>
                  <a:tcPr marL="91445" marR="91445" marT="45711" marB="45711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80523">
                <a:tc>
                  <a:txBody>
                    <a:bodyPr/>
                    <a:lstStyle/>
                    <a:p>
                      <a:r>
                        <a:rPr lang="cs-CZ" sz="2100" dirty="0">
                          <a:solidFill>
                            <a:srgbClr val="002D5A"/>
                          </a:solidFill>
                        </a:rPr>
                        <a:t>nepřímí aktéři</a:t>
                      </a: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baseline="0" dirty="0">
                          <a:solidFill>
                            <a:srgbClr val="FF0000"/>
                          </a:solidFill>
                        </a:rPr>
                        <a:t>ne (např. velcí ekonomičtí hráči vstupují přímo do politiky a vlastní média)</a:t>
                      </a:r>
                      <a:endParaRPr lang="cs-CZ" sz="2100" dirty="0">
                        <a:solidFill>
                          <a:srgbClr val="FF0000"/>
                        </a:solidFill>
                      </a:endParaRPr>
                    </a:p>
                  </a:txBody>
                  <a:tcPr marL="91445" marR="91445" marT="45711" marB="45711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31817">
                <a:tc>
                  <a:txBody>
                    <a:bodyPr/>
                    <a:lstStyle/>
                    <a:p>
                      <a:r>
                        <a:rPr lang="cs-CZ" sz="2100" dirty="0">
                          <a:solidFill>
                            <a:srgbClr val="002D5A"/>
                          </a:solidFill>
                        </a:rPr>
                        <a:t>občanská společnost</a:t>
                      </a: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napůl, stále není ukončena, vše nasvědčuje vzrůstající pol. participaci, co </a:t>
                      </a:r>
                      <a:r>
                        <a:rPr lang="cs-CZ" sz="21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covid</a:t>
                      </a:r>
                      <a:r>
                        <a:rPr lang="cs-CZ" sz="21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?</a:t>
                      </a:r>
                    </a:p>
                  </a:txBody>
                  <a:tcPr marL="91445" marR="91445" marT="45711" marB="45711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007883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842679"/>
            <a:ext cx="8447088" cy="40640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600" dirty="0"/>
              <a:t>Konsolidace české demokracie - srovnání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634242" y="1555843"/>
          <a:ext cx="8004792" cy="4626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85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2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2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3267">
                <a:tc>
                  <a:txBody>
                    <a:bodyPr/>
                    <a:lstStyle/>
                    <a:p>
                      <a:r>
                        <a:rPr lang="cs-CZ" sz="2100" dirty="0">
                          <a:solidFill>
                            <a:srgbClr val="002D5A"/>
                          </a:solidFill>
                        </a:rPr>
                        <a:t>rovina</a:t>
                      </a: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dirty="0">
                          <a:solidFill>
                            <a:srgbClr val="002D5A"/>
                          </a:solidFill>
                        </a:rPr>
                        <a:t>2002</a:t>
                      </a: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dirty="0">
                          <a:solidFill>
                            <a:srgbClr val="002D5A"/>
                          </a:solidFill>
                        </a:rPr>
                        <a:t>2021</a:t>
                      </a:r>
                    </a:p>
                  </a:txBody>
                  <a:tcPr marL="91445" marR="91445" marT="45711" marB="45711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8665">
                <a:tc>
                  <a:txBody>
                    <a:bodyPr/>
                    <a:lstStyle/>
                    <a:p>
                      <a:r>
                        <a:rPr lang="cs-CZ" sz="2100" dirty="0">
                          <a:solidFill>
                            <a:srgbClr val="002D5A"/>
                          </a:solidFill>
                        </a:rPr>
                        <a:t>konstituční</a:t>
                      </a: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dirty="0">
                          <a:solidFill>
                            <a:srgbClr val="002D5A"/>
                          </a:solidFill>
                        </a:rPr>
                        <a:t>Ano</a:t>
                      </a: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1/2</a:t>
                      </a:r>
                    </a:p>
                  </a:txBody>
                  <a:tcPr marL="91445" marR="91445" marT="45711" marB="45711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8665">
                <a:tc>
                  <a:txBody>
                    <a:bodyPr/>
                    <a:lstStyle/>
                    <a:p>
                      <a:r>
                        <a:rPr lang="cs-CZ" sz="2100" dirty="0">
                          <a:solidFill>
                            <a:srgbClr val="002D5A"/>
                          </a:solidFill>
                        </a:rPr>
                        <a:t>přímí aktéři</a:t>
                      </a: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dirty="0">
                          <a:solidFill>
                            <a:srgbClr val="002D5A"/>
                          </a:solidFill>
                        </a:rPr>
                        <a:t>Ano</a:t>
                      </a: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dirty="0">
                          <a:solidFill>
                            <a:srgbClr val="FF0000"/>
                          </a:solidFill>
                        </a:rPr>
                        <a:t>Ne</a:t>
                      </a:r>
                    </a:p>
                  </a:txBody>
                  <a:tcPr marL="91445" marR="91445" marT="45711" marB="45711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8665">
                <a:tc>
                  <a:txBody>
                    <a:bodyPr/>
                    <a:lstStyle/>
                    <a:p>
                      <a:r>
                        <a:rPr lang="cs-CZ" sz="2100" dirty="0">
                          <a:solidFill>
                            <a:srgbClr val="002D5A"/>
                          </a:solidFill>
                        </a:rPr>
                        <a:t>nepřímí aktéři</a:t>
                      </a: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1/2</a:t>
                      </a: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dirty="0">
                          <a:solidFill>
                            <a:srgbClr val="FF0000"/>
                          </a:solidFill>
                        </a:rPr>
                        <a:t>Ne</a:t>
                      </a:r>
                    </a:p>
                  </a:txBody>
                  <a:tcPr marL="91445" marR="91445" marT="45711" marB="45711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38665">
                <a:tc>
                  <a:txBody>
                    <a:bodyPr/>
                    <a:lstStyle/>
                    <a:p>
                      <a:r>
                        <a:rPr lang="cs-CZ" sz="2100" dirty="0">
                          <a:solidFill>
                            <a:srgbClr val="002D5A"/>
                          </a:solidFill>
                        </a:rPr>
                        <a:t>občanská společnost</a:t>
                      </a: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dirty="0">
                          <a:solidFill>
                            <a:srgbClr val="FF0000"/>
                          </a:solidFill>
                        </a:rPr>
                        <a:t>Ne</a:t>
                      </a: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1/2</a:t>
                      </a:r>
                    </a:p>
                  </a:txBody>
                  <a:tcPr marL="91445" marR="91445" marT="45711" marB="45711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38665">
                <a:tc>
                  <a:txBody>
                    <a:bodyPr/>
                    <a:lstStyle/>
                    <a:p>
                      <a:r>
                        <a:rPr lang="cs-CZ" sz="2100" b="1" dirty="0">
                          <a:solidFill>
                            <a:srgbClr val="002D5A"/>
                          </a:solidFill>
                        </a:rPr>
                        <a:t>Celkem</a:t>
                      </a: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b="1" dirty="0">
                          <a:solidFill>
                            <a:srgbClr val="002D5A"/>
                          </a:solidFill>
                        </a:rPr>
                        <a:t>2,5</a:t>
                      </a: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b="1" dirty="0">
                          <a:solidFill>
                            <a:srgbClr val="002D5A"/>
                          </a:solidFill>
                        </a:rPr>
                        <a:t>1</a:t>
                      </a:r>
                    </a:p>
                  </a:txBody>
                  <a:tcPr marL="91445" marR="91445" marT="45711" marB="45711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495169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33480"/>
            <a:ext cx="9144000" cy="1131296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Základní rizika plynoucí </a:t>
            </a:r>
            <a:br>
              <a:rPr lang="cs-CZ" sz="4000" dirty="0"/>
            </a:br>
            <a:r>
              <a:rPr lang="cs-CZ" sz="4000" dirty="0"/>
              <a:t>z tohoto stavu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10436"/>
            <a:ext cx="8229600" cy="459929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500" dirty="0">
                <a:solidFill>
                  <a:srgbClr val="002D5A"/>
                </a:solidFill>
              </a:rPr>
              <a:t>Vládní a politická nestabilita</a:t>
            </a:r>
          </a:p>
          <a:p>
            <a:pPr>
              <a:spcBef>
                <a:spcPts val="1200"/>
              </a:spcBef>
            </a:pPr>
            <a:r>
              <a:rPr lang="cs-CZ" sz="2500" dirty="0">
                <a:solidFill>
                  <a:srgbClr val="002D5A"/>
                </a:solidFill>
              </a:rPr>
              <a:t>Neexistence konsenzu ve směřování země</a:t>
            </a:r>
          </a:p>
          <a:p>
            <a:pPr>
              <a:spcBef>
                <a:spcPts val="1200"/>
              </a:spcBef>
            </a:pPr>
            <a:r>
              <a:rPr lang="cs-CZ" sz="2500" dirty="0">
                <a:solidFill>
                  <a:srgbClr val="002D5A"/>
                </a:solidFill>
              </a:rPr>
              <a:t>Politický radikalismus </a:t>
            </a:r>
          </a:p>
          <a:p>
            <a:pPr>
              <a:spcBef>
                <a:spcPts val="1200"/>
              </a:spcBef>
            </a:pPr>
            <a:r>
              <a:rPr lang="cs-CZ" sz="2500" dirty="0">
                <a:solidFill>
                  <a:srgbClr val="002D5A"/>
                </a:solidFill>
              </a:rPr>
              <a:t>Politická neodpovědnost</a:t>
            </a:r>
          </a:p>
          <a:p>
            <a:pPr>
              <a:spcBef>
                <a:spcPts val="1200"/>
              </a:spcBef>
            </a:pPr>
            <a:r>
              <a:rPr lang="cs-CZ" sz="2500" dirty="0">
                <a:solidFill>
                  <a:srgbClr val="002D5A"/>
                </a:solidFill>
              </a:rPr>
              <a:t>Svévole ústavních činitelů či (ne)formálních politických aktérů</a:t>
            </a:r>
          </a:p>
          <a:p>
            <a:pPr>
              <a:spcBef>
                <a:spcPts val="1200"/>
              </a:spcBef>
            </a:pPr>
            <a:r>
              <a:rPr lang="cs-CZ" sz="2500" dirty="0">
                <a:solidFill>
                  <a:srgbClr val="002D5A"/>
                </a:solidFill>
              </a:rPr>
              <a:t>Fragmentace společnosti, stranického systému, potažmo celého politického</a:t>
            </a:r>
          </a:p>
          <a:p>
            <a:pPr>
              <a:spcBef>
                <a:spcPts val="1200"/>
              </a:spcBef>
            </a:pPr>
            <a:r>
              <a:rPr lang="cs-CZ" sz="2500" dirty="0">
                <a:solidFill>
                  <a:srgbClr val="002D5A"/>
                </a:solidFill>
              </a:rPr>
              <a:t>Selhávání státu v krizových situacích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5771709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81736" y="2662687"/>
            <a:ext cx="7980528" cy="1470025"/>
          </a:xfrm>
        </p:spPr>
        <p:txBody>
          <a:bodyPr>
            <a:noAutofit/>
          </a:bodyPr>
          <a:lstStyle/>
          <a:p>
            <a:r>
              <a:rPr lang="cs-CZ" sz="63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ústava ČR: vznik, vývoj, základní principy; dělba moci</a:t>
            </a:r>
            <a:endParaRPr lang="cs-CZ" sz="4800" b="1" cap="all" dirty="0">
              <a:solidFill>
                <a:srgbClr val="002D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3516033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2392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400" dirty="0"/>
              <a:t>Ústavní vývoj 1989-1992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928048"/>
            <a:ext cx="8636000" cy="5488627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cs-CZ" altLang="cs-CZ" sz="1900" b="0" dirty="0">
                <a:solidFill>
                  <a:srgbClr val="002D5A"/>
                </a:solidFill>
              </a:rPr>
              <a:t>listopad 1989 - vypuštění článků o vedoucí úloze KSČ, NF a marxismu-leninismu</a:t>
            </a:r>
            <a:r>
              <a:rPr lang="en-US" altLang="cs-CZ" sz="1900" b="0" dirty="0">
                <a:solidFill>
                  <a:srgbClr val="002D5A"/>
                </a:solidFill>
                <a:cs typeface="Arial" charset="0"/>
              </a:rPr>
              <a:t> </a:t>
            </a:r>
            <a:r>
              <a:rPr lang="en-US" altLang="cs-CZ" sz="1900" b="0" dirty="0">
                <a:solidFill>
                  <a:srgbClr val="002D5A"/>
                </a:solidFill>
                <a:cs typeface="Arial" charset="0"/>
                <a:sym typeface="Wingdings" pitchFamily="2" charset="2"/>
              </a:rPr>
              <a:t></a:t>
            </a:r>
            <a:r>
              <a:rPr lang="cs-CZ" altLang="cs-CZ" sz="1900" b="0" dirty="0">
                <a:solidFill>
                  <a:srgbClr val="002D5A"/>
                </a:solidFill>
                <a:cs typeface="Arial" charset="0"/>
                <a:sym typeface="Wingdings" pitchFamily="2" charset="2"/>
              </a:rPr>
              <a:t> základní předpoklad pro politický pluralismus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cs-CZ" altLang="cs-CZ" sz="1900" b="0" dirty="0">
                <a:solidFill>
                  <a:srgbClr val="002D5A"/>
                </a:solidFill>
                <a:cs typeface="Arial" charset="0"/>
                <a:sym typeface="Wingdings" pitchFamily="2" charset="2"/>
              </a:rPr>
              <a:t>únor 1990 - zásadní proměna podoby parlamentu: zkrácení volebního období (cesta ke svobodným volbám), zakotvení institutu volného poslaneckého mandátu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cs-CZ" altLang="cs-CZ" sz="1900" b="0" dirty="0">
                <a:solidFill>
                  <a:srgbClr val="002D5A"/>
                </a:solidFill>
                <a:cs typeface="Arial" charset="0"/>
                <a:sym typeface="Wingdings" pitchFamily="2" charset="2"/>
              </a:rPr>
              <a:t>červen 1990 - první svobodné parlamentní volby do obou komor FS a obou republikových národních rad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cs-CZ" altLang="cs-CZ" sz="1900" b="0" dirty="0">
                <a:solidFill>
                  <a:srgbClr val="002D5A"/>
                </a:solidFill>
                <a:cs typeface="Arial" charset="0"/>
                <a:sym typeface="Wingdings" pitchFamily="2" charset="2"/>
              </a:rPr>
              <a:t>leden 1991 - přijetí Listiny základních práv a svobod (později recipována do právního řádu samostatné ČR)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cs-CZ" altLang="cs-CZ" sz="1900" b="0" dirty="0">
                <a:solidFill>
                  <a:srgbClr val="002D5A"/>
                </a:solidFill>
                <a:cs typeface="Arial" charset="0"/>
                <a:sym typeface="Wingdings" pitchFamily="2" charset="2"/>
              </a:rPr>
              <a:t>červenec 1991 - ústavní zákon o referendu jako možná cesta k vyřešení státoprávních sporů / nebylo využito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cs-CZ" altLang="cs-CZ" sz="1900" b="0" dirty="0">
                <a:solidFill>
                  <a:srgbClr val="002D5A"/>
                </a:solidFill>
                <a:cs typeface="Arial" charset="0"/>
                <a:sym typeface="Wingdings" pitchFamily="2" charset="2"/>
              </a:rPr>
              <a:t>červen 1992 - druhé parlamentní volby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cs-CZ" altLang="cs-CZ" sz="1900" b="0" dirty="0">
                <a:solidFill>
                  <a:srgbClr val="002D5A"/>
                </a:solidFill>
                <a:cs typeface="Arial" charset="0"/>
                <a:sym typeface="Wingdings" pitchFamily="2" charset="2"/>
              </a:rPr>
              <a:t>září 1992 - SNR schvaluje Ústavu SR, která ji prohlásí za svrchovaný a suverénní stát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cs-CZ" altLang="cs-CZ" sz="1900" b="0" dirty="0">
                <a:solidFill>
                  <a:srgbClr val="002D5A"/>
                </a:solidFill>
                <a:cs typeface="Arial" charset="0"/>
                <a:sym typeface="Wingdings" pitchFamily="2" charset="2"/>
              </a:rPr>
              <a:t>25.11.1992 - FS přijímá ústavní zákon o zániku čs. federace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cs-CZ" altLang="cs-CZ" sz="1900" b="0" dirty="0">
                <a:solidFill>
                  <a:srgbClr val="002D5A"/>
                </a:solidFill>
                <a:cs typeface="Arial" charset="0"/>
                <a:sym typeface="Wingdings" pitchFamily="2" charset="2"/>
              </a:rPr>
              <a:t>16.12.1992 - ČNR přijímá Ústavu ČR</a:t>
            </a:r>
          </a:p>
        </p:txBody>
      </p:sp>
    </p:spTree>
    <p:extLst>
      <p:ext uri="{BB962C8B-B14F-4D97-AF65-F5344CB8AC3E}">
        <p14:creationId xmlns:p14="http://schemas.microsoft.com/office/powerpoint/2010/main" val="999671443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6478"/>
            <a:ext cx="9144000" cy="887104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400" dirty="0"/>
              <a:t>Ústavní vývoj 1993-2022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0878"/>
            <a:ext cx="8229600" cy="5472752"/>
          </a:xfrm>
        </p:spPr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</a:pPr>
            <a:r>
              <a:rPr lang="cs-CZ" altLang="cs-CZ" sz="2100" b="0" dirty="0">
                <a:solidFill>
                  <a:srgbClr val="002D5A"/>
                </a:solidFill>
              </a:rPr>
              <a:t>1.1.1993 - vznik České republiky - Ústava se stává základním zákonem a v ní zakotvené instituce, jsou-li ustaveny, přebírají své funkce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100" b="0" dirty="0">
                <a:solidFill>
                  <a:srgbClr val="002D5A"/>
                </a:solidFill>
              </a:rPr>
              <a:t>září 1995 - zákon o volbách do Parlamentu ČR - cesta k naplnění Senátu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100" b="0" dirty="0">
                <a:solidFill>
                  <a:srgbClr val="002D5A"/>
                </a:solidFill>
              </a:rPr>
              <a:t>1996 - volby do PS a Senátu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100" b="0" dirty="0">
                <a:solidFill>
                  <a:srgbClr val="002D5A"/>
                </a:solidFill>
              </a:rPr>
              <a:t>1997 - ústavní zákon o zřízení VÚSC (krajů) - naplněn v roce 2000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100" b="0" dirty="0">
                <a:solidFill>
                  <a:srgbClr val="002D5A"/>
                </a:solidFill>
              </a:rPr>
              <a:t>březen 1998 - zákon o zkrácení volebního období do PS coby řešení vládní krize z konce roku 1997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100" b="0" dirty="0">
                <a:solidFill>
                  <a:srgbClr val="002D5A"/>
                </a:solidFill>
              </a:rPr>
              <a:t>1998-2002 - pokusy o zásadnější reformy ústavy a volebního systému končí nezdarem - výsledkem je stávající podoba volebního systému do PS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100" b="0" dirty="0">
                <a:solidFill>
                  <a:srgbClr val="002D5A"/>
                </a:solidFill>
              </a:rPr>
              <a:t>2002 - ústavní zákon o referendu v otázce přistoupení ČR k EU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100" b="0" dirty="0">
                <a:solidFill>
                  <a:srgbClr val="002D5A"/>
                </a:solidFill>
              </a:rPr>
              <a:t>2003 - naplnění Nejvyššího správního soudu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100" dirty="0">
                <a:solidFill>
                  <a:srgbClr val="002D5A"/>
                </a:solidFill>
              </a:rPr>
              <a:t>2009 – Ústavní soud „ruší“ předčasné volby</a:t>
            </a:r>
            <a:endParaRPr lang="cs-CZ" altLang="cs-CZ" sz="2100" b="0" dirty="0">
              <a:solidFill>
                <a:srgbClr val="002D5A"/>
              </a:solidFill>
            </a:endParaRPr>
          </a:p>
          <a:p>
            <a:pPr eaLnBrk="1" hangingPunct="1">
              <a:spcBef>
                <a:spcPts val="600"/>
              </a:spcBef>
            </a:pPr>
            <a:r>
              <a:rPr lang="cs-CZ" altLang="cs-CZ" sz="2100" dirty="0">
                <a:solidFill>
                  <a:srgbClr val="002D5A"/>
                </a:solidFill>
              </a:rPr>
              <a:t>2012 – změna způsobu volby prezidenta republiky</a:t>
            </a:r>
            <a:endParaRPr lang="cs-CZ" altLang="cs-CZ" sz="2100" b="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616164"/>
      </p:ext>
    </p:ext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4400" dirty="0"/>
              <a:t>Okolnosti vzniku Ústavy ČR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5000"/>
              </a:lnSpc>
              <a:spcBef>
                <a:spcPct val="30000"/>
              </a:spcBef>
              <a:buFont typeface="Arial" charset="0"/>
              <a:buNone/>
            </a:pPr>
            <a:r>
              <a:rPr lang="cs-CZ" altLang="cs-CZ" sz="2400" i="1" dirty="0">
                <a:solidFill>
                  <a:srgbClr val="002D5A"/>
                </a:solidFill>
              </a:rPr>
              <a:t>Prof. Jan Filip</a:t>
            </a:r>
            <a:r>
              <a:rPr lang="cs-CZ" altLang="cs-CZ" sz="2400" dirty="0">
                <a:solidFill>
                  <a:srgbClr val="002D5A"/>
                </a:solidFill>
              </a:rPr>
              <a:t> </a:t>
            </a:r>
          </a:p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r>
              <a:rPr lang="cs-CZ" altLang="cs-CZ" sz="2400" b="0" dirty="0">
                <a:solidFill>
                  <a:srgbClr val="002D5A"/>
                </a:solidFill>
              </a:rPr>
              <a:t>Ústava nevznikla v důsledků vítězství v revoluci nebo ve válce, ani v důsledku porážky; nebyla ani důvodem demokratizace</a:t>
            </a:r>
          </a:p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r>
              <a:rPr lang="cs-CZ" altLang="cs-CZ" sz="2400" b="0" dirty="0">
                <a:solidFill>
                  <a:srgbClr val="002D5A"/>
                </a:solidFill>
              </a:rPr>
              <a:t>Vznikla jako pragmatické řešené složité státoprávní a politické situace</a:t>
            </a:r>
          </a:p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r>
              <a:rPr lang="cs-CZ" altLang="cs-CZ" sz="2400" b="0" dirty="0">
                <a:solidFill>
                  <a:srgbClr val="002D5A"/>
                </a:solidFill>
              </a:rPr>
              <a:t>Nebyla výsledkem tužeb, ani aspirací – a dokonce vznikla v době, kdy se teprve hledala idea české státnosti </a:t>
            </a:r>
          </a:p>
          <a:p>
            <a:pPr eaLnBrk="1" hangingPunct="1"/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624185745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8457" y="483406"/>
            <a:ext cx="8447088" cy="36988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200" dirty="0"/>
              <a:t>Přechody k demokracii: </a:t>
            </a:r>
            <a:br>
              <a:rPr lang="cs-CZ" altLang="cs-CZ" sz="3200" dirty="0"/>
            </a:br>
            <a:r>
              <a:rPr lang="cs-CZ" altLang="cs-CZ" sz="3200" dirty="0"/>
              <a:t>několik obecných poznámek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92072"/>
            <a:ext cx="8229600" cy="5308979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1200"/>
              </a:spcBef>
            </a:pPr>
            <a:r>
              <a:rPr lang="cs-CZ" altLang="cs-CZ" sz="2200" b="1" dirty="0">
                <a:solidFill>
                  <a:srgbClr val="002D5A"/>
                </a:solidFill>
              </a:rPr>
              <a:t>Charakter (povaha) nedemokratického režimu</a:t>
            </a:r>
          </a:p>
          <a:p>
            <a:pPr lvl="1" eaLnBrk="1" hangingPunct="1">
              <a:spcBef>
                <a:spcPts val="1200"/>
              </a:spcBef>
            </a:pPr>
            <a:r>
              <a:rPr lang="cs-CZ" altLang="cs-CZ" sz="2200" b="0" i="1" dirty="0">
                <a:solidFill>
                  <a:srgbClr val="002D5A"/>
                </a:solidFill>
              </a:rPr>
              <a:t>Totalitní / posttotalitní / autoritářský</a:t>
            </a:r>
          </a:p>
          <a:p>
            <a:pPr lvl="1" eaLnBrk="1" hangingPunct="1">
              <a:spcBef>
                <a:spcPts val="1200"/>
              </a:spcBef>
            </a:pPr>
            <a:r>
              <a:rPr lang="cs-CZ" altLang="cs-CZ" sz="2200" b="0" dirty="0" err="1">
                <a:solidFill>
                  <a:srgbClr val="002D5A"/>
                </a:solidFill>
              </a:rPr>
              <a:t>Kitschelt</a:t>
            </a:r>
            <a:r>
              <a:rPr lang="cs-CZ" altLang="cs-CZ" sz="2200" b="0" dirty="0">
                <a:solidFill>
                  <a:srgbClr val="002D5A"/>
                </a:solidFill>
              </a:rPr>
              <a:t>: </a:t>
            </a:r>
            <a:r>
              <a:rPr lang="cs-CZ" altLang="cs-CZ" sz="2200" b="0" i="1" dirty="0">
                <a:solidFill>
                  <a:srgbClr val="002D5A"/>
                </a:solidFill>
              </a:rPr>
              <a:t>patrimoniální, byrokraticko-autoritářský a národně konsensuální komunismus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z="2200" b="1" dirty="0">
                <a:solidFill>
                  <a:srgbClr val="002D5A"/>
                </a:solidFill>
              </a:rPr>
              <a:t>Typologie ukončení režimů</a:t>
            </a:r>
          </a:p>
          <a:p>
            <a:pPr lvl="1" eaLnBrk="1" hangingPunct="1">
              <a:spcBef>
                <a:spcPts val="12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Aktéři a strategie: </a:t>
            </a:r>
            <a:r>
              <a:rPr lang="cs-CZ" altLang="cs-CZ" sz="2200" b="0" i="1" dirty="0">
                <a:solidFill>
                  <a:srgbClr val="002D5A"/>
                </a:solidFill>
              </a:rPr>
              <a:t>pakt, vnucení, reforma, revoluce</a:t>
            </a:r>
          </a:p>
          <a:p>
            <a:pPr lvl="1" eaLnBrk="1" hangingPunct="1">
              <a:spcBef>
                <a:spcPts val="12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Aktéři a tempo: </a:t>
            </a:r>
            <a:r>
              <a:rPr lang="cs-CZ" altLang="cs-CZ" sz="2200" b="0" i="1" dirty="0">
                <a:solidFill>
                  <a:srgbClr val="002D5A"/>
                </a:solidFill>
              </a:rPr>
              <a:t>posílení demokratizace, přechod revolučním bojem, přechod transakcí, přechod zlomem</a:t>
            </a:r>
          </a:p>
          <a:p>
            <a:pPr lvl="1" eaLnBrk="1" hangingPunct="1">
              <a:spcBef>
                <a:spcPts val="12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Shrnutí: </a:t>
            </a:r>
            <a:r>
              <a:rPr lang="cs-CZ" altLang="cs-CZ" sz="2200" i="1" dirty="0">
                <a:solidFill>
                  <a:srgbClr val="002D5A"/>
                </a:solidFill>
              </a:rPr>
              <a:t>sjednaný p., p. kolapsem, p. sebevyloučením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z="2200" b="1" dirty="0">
                <a:solidFill>
                  <a:srgbClr val="002D5A"/>
                </a:solidFill>
              </a:rPr>
              <a:t>Etapy přechodu</a:t>
            </a:r>
          </a:p>
          <a:p>
            <a:pPr lvl="1" eaLnBrk="1" hangingPunct="1">
              <a:spcBef>
                <a:spcPts val="1200"/>
              </a:spcBef>
            </a:pPr>
            <a:r>
              <a:rPr lang="cs-CZ" altLang="cs-CZ" sz="2200" b="0" i="1" dirty="0">
                <a:solidFill>
                  <a:srgbClr val="002D5A"/>
                </a:solidFill>
              </a:rPr>
              <a:t>přípravná, rozhodující, </a:t>
            </a:r>
            <a:r>
              <a:rPr lang="cs-CZ" altLang="cs-CZ" sz="2200" b="0" i="1" dirty="0" err="1">
                <a:solidFill>
                  <a:srgbClr val="002D5A"/>
                </a:solidFill>
              </a:rPr>
              <a:t>uvykací</a:t>
            </a:r>
            <a:endParaRPr lang="cs-CZ" altLang="cs-CZ" sz="2200" b="0" i="1" dirty="0">
              <a:solidFill>
                <a:srgbClr val="002D5A"/>
              </a:solidFill>
            </a:endParaRPr>
          </a:p>
          <a:p>
            <a:pPr lvl="1" eaLnBrk="1" hangingPunct="1">
              <a:spcBef>
                <a:spcPts val="1200"/>
              </a:spcBef>
            </a:pPr>
            <a:r>
              <a:rPr lang="cs-CZ" altLang="cs-CZ" sz="2200" b="0" i="1" dirty="0">
                <a:solidFill>
                  <a:srgbClr val="002D5A"/>
                </a:solidFill>
              </a:rPr>
              <a:t>liberalizace, demokratizace</a:t>
            </a:r>
          </a:p>
          <a:p>
            <a:pPr eaLnBrk="1" hangingPunct="1"/>
            <a:endParaRPr lang="cs-CZ" altLang="cs-CZ" sz="1600" b="0" i="1" dirty="0"/>
          </a:p>
        </p:txBody>
      </p:sp>
    </p:spTree>
    <p:extLst>
      <p:ext uri="{BB962C8B-B14F-4D97-AF65-F5344CB8AC3E}">
        <p14:creationId xmlns:p14="http://schemas.microsoft.com/office/powerpoint/2010/main" val="3377127878"/>
      </p:ext>
    </p:extLst>
  </p:cSld>
  <p:clrMapOvr>
    <a:masterClrMapping/>
  </p:clrMapOvr>
  <p:transition spd="slow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568" y="200593"/>
            <a:ext cx="8031163" cy="40163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4400" dirty="0"/>
              <a:t>Proces přijímání Ústavy ČR</a:t>
            </a:r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064525"/>
            <a:ext cx="8218487" cy="5431809"/>
          </a:xfrm>
        </p:spPr>
        <p:txBody>
          <a:bodyPr>
            <a:noAutofit/>
          </a:bodyPr>
          <a:lstStyle/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Ustavení dvou komisí </a:t>
            </a:r>
          </a:p>
          <a:p>
            <a:pPr lvl="1" eaLnBrk="1" hangingPunct="1">
              <a:lnSpc>
                <a:spcPct val="105000"/>
              </a:lnSpc>
              <a:spcBef>
                <a:spcPct val="30000"/>
              </a:spcBef>
            </a:pPr>
            <a:r>
              <a:rPr lang="cs-CZ" altLang="cs-CZ" sz="1900" b="1" i="1" dirty="0">
                <a:solidFill>
                  <a:srgbClr val="002D5A"/>
                </a:solidFill>
              </a:rPr>
              <a:t>Vládní </a:t>
            </a:r>
            <a:r>
              <a:rPr lang="cs-CZ" altLang="cs-CZ" sz="1900" b="0" i="1" dirty="0">
                <a:solidFill>
                  <a:srgbClr val="002D5A"/>
                </a:solidFill>
              </a:rPr>
              <a:t>(předseda – V. Klaus, místopředseda – J. Kalvoda, sekretář – C. Svoboda, členové: F. Šedivý, J. Vlach, V. </a:t>
            </a:r>
            <a:r>
              <a:rPr lang="cs-CZ" altLang="cs-CZ" sz="1900" b="0" i="1" dirty="0" err="1">
                <a:solidFill>
                  <a:srgbClr val="002D5A"/>
                </a:solidFill>
              </a:rPr>
              <a:t>Cepl</a:t>
            </a:r>
            <a:r>
              <a:rPr lang="cs-CZ" altLang="cs-CZ" sz="1900" b="0" i="1" dirty="0">
                <a:solidFill>
                  <a:srgbClr val="002D5A"/>
                </a:solidFill>
              </a:rPr>
              <a:t>, D. Kroupa, V. Benda, V. </a:t>
            </a:r>
            <a:r>
              <a:rPr lang="cs-CZ" altLang="cs-CZ" sz="1900" b="0" i="1" dirty="0" err="1">
                <a:solidFill>
                  <a:srgbClr val="002D5A"/>
                </a:solidFill>
              </a:rPr>
              <a:t>Peřich</a:t>
            </a:r>
            <a:r>
              <a:rPr lang="cs-CZ" altLang="cs-CZ" sz="1900" b="0" i="1" dirty="0">
                <a:solidFill>
                  <a:srgbClr val="002D5A"/>
                </a:solidFill>
              </a:rPr>
              <a:t>, J. Litomiský, M. Výborný, V. Novotný, M. </a:t>
            </a:r>
            <a:r>
              <a:rPr lang="cs-CZ" altLang="cs-CZ" sz="1900" b="0" i="1" dirty="0" err="1">
                <a:solidFill>
                  <a:srgbClr val="002D5A"/>
                </a:solidFill>
              </a:rPr>
              <a:t>Sylla</a:t>
            </a:r>
            <a:r>
              <a:rPr lang="cs-CZ" altLang="cs-CZ" sz="1900" b="0" i="1" dirty="0">
                <a:solidFill>
                  <a:srgbClr val="002D5A"/>
                </a:solidFill>
              </a:rPr>
              <a:t>, P. Zářecký, D. Hendrych)</a:t>
            </a:r>
          </a:p>
          <a:p>
            <a:pPr lvl="1" eaLnBrk="1" hangingPunct="1">
              <a:lnSpc>
                <a:spcPct val="105000"/>
              </a:lnSpc>
              <a:spcBef>
                <a:spcPct val="30000"/>
              </a:spcBef>
            </a:pPr>
            <a:r>
              <a:rPr lang="cs-CZ" altLang="cs-CZ" sz="1900" b="1" i="1" dirty="0">
                <a:solidFill>
                  <a:srgbClr val="002D5A"/>
                </a:solidFill>
              </a:rPr>
              <a:t>Parlamentní </a:t>
            </a:r>
            <a:r>
              <a:rPr lang="cs-CZ" altLang="cs-CZ" sz="1900" b="0" i="1" dirty="0">
                <a:solidFill>
                  <a:srgbClr val="002D5A"/>
                </a:solidFill>
              </a:rPr>
              <a:t>– komise předsednictva ČNR (M. Benda, J. Bílý, P. Hirsch, A. Hrazdíra, I. Janů, H. Marvanová, I. Mašek, J. </a:t>
            </a:r>
            <a:r>
              <a:rPr lang="cs-CZ" altLang="cs-CZ" sz="1900" b="0" i="1" dirty="0" err="1">
                <a:solidFill>
                  <a:srgbClr val="002D5A"/>
                </a:solidFill>
              </a:rPr>
              <a:t>Ortman</a:t>
            </a:r>
            <a:r>
              <a:rPr lang="cs-CZ" altLang="cs-CZ" sz="1900" b="0" i="1" dirty="0">
                <a:solidFill>
                  <a:srgbClr val="002D5A"/>
                </a:solidFill>
              </a:rPr>
              <a:t>, J. </a:t>
            </a:r>
            <a:r>
              <a:rPr lang="cs-CZ" altLang="cs-CZ" sz="1900" b="0" i="1" dirty="0" err="1">
                <a:solidFill>
                  <a:srgbClr val="002D5A"/>
                </a:solidFill>
              </a:rPr>
              <a:t>Payne</a:t>
            </a:r>
            <a:r>
              <a:rPr lang="cs-CZ" altLang="cs-CZ" sz="1900" b="0" i="1" dirty="0">
                <a:solidFill>
                  <a:srgbClr val="002D5A"/>
                </a:solidFill>
              </a:rPr>
              <a:t>, A. Röschová, V. Sochor, M. Uhde, J. Vik)</a:t>
            </a:r>
            <a:endParaRPr lang="cs-CZ" altLang="cs-CZ" sz="1900" b="0" dirty="0">
              <a:solidFill>
                <a:srgbClr val="002D5A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Návrhy politických stran a hnutí – některé ve formě tezí, jiné kompletní: ČSSD, Levý blok, LSU-ČSS, OH, Koruna česká</a:t>
            </a:r>
          </a:p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Při projednávání převažovala “většinová” strategie vládní koalice – návrhy opozice byly diskutovány jen s ohledem na nutnost její podpory</a:t>
            </a:r>
          </a:p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Naprosto zásadní vývoj mnoha míst ústavy – často téměř protiklad počáteční úpravy</a:t>
            </a:r>
          </a:p>
        </p:txBody>
      </p:sp>
    </p:spTree>
    <p:extLst>
      <p:ext uri="{BB962C8B-B14F-4D97-AF65-F5344CB8AC3E}">
        <p14:creationId xmlns:p14="http://schemas.microsoft.com/office/powerpoint/2010/main" val="36719071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30852" y="266961"/>
            <a:ext cx="7478712" cy="401637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4800" dirty="0"/>
              <a:t>Základní sporné body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738" y="1132764"/>
            <a:ext cx="8453437" cy="5195011"/>
          </a:xfrm>
        </p:spPr>
        <p:txBody>
          <a:bodyPr>
            <a:noAutofit/>
          </a:bodyPr>
          <a:lstStyle/>
          <a:p>
            <a:pPr eaLnBrk="1" hangingPunct="1">
              <a:spcBef>
                <a:spcPct val="400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Bikameralismus – velká škála řešení:</a:t>
            </a:r>
          </a:p>
          <a:p>
            <a:pPr lvl="1" eaLnBrk="1" hangingPunct="1">
              <a:spcBef>
                <a:spcPct val="40000"/>
              </a:spcBef>
            </a:pPr>
            <a:r>
              <a:rPr lang="cs-CZ" altLang="cs-CZ" sz="1600" b="0" dirty="0" err="1">
                <a:solidFill>
                  <a:srgbClr val="002D5A"/>
                </a:solidFill>
              </a:rPr>
              <a:t>hayekovská</a:t>
            </a:r>
            <a:r>
              <a:rPr lang="cs-CZ" altLang="cs-CZ" sz="1600" b="0" dirty="0">
                <a:solidFill>
                  <a:srgbClr val="002D5A"/>
                </a:solidFill>
              </a:rPr>
              <a:t> představa o zvláštní působnost (Senát – soukromé právo; Sněmovna – veřejné právo)</a:t>
            </a:r>
          </a:p>
          <a:p>
            <a:pPr lvl="1" eaLnBrk="1" hangingPunct="1">
              <a:spcBef>
                <a:spcPct val="40000"/>
              </a:spcBef>
            </a:pPr>
            <a:r>
              <a:rPr lang="cs-CZ" altLang="cs-CZ" sz="1600" b="0" dirty="0">
                <a:solidFill>
                  <a:srgbClr val="002D5A"/>
                </a:solidFill>
              </a:rPr>
              <a:t>regionální Senát tvořený přednosty okresních úřadů</a:t>
            </a:r>
          </a:p>
          <a:p>
            <a:pPr lvl="1" eaLnBrk="1" hangingPunct="1">
              <a:spcBef>
                <a:spcPct val="40000"/>
              </a:spcBef>
            </a:pPr>
            <a:r>
              <a:rPr lang="cs-CZ" altLang="cs-CZ" sz="1600" b="0" dirty="0">
                <a:solidFill>
                  <a:srgbClr val="002D5A"/>
                </a:solidFill>
              </a:rPr>
              <a:t>Senát projednávající jen ústavní zákony a zákony z čl. 40 platné Ústavy</a:t>
            </a:r>
          </a:p>
          <a:p>
            <a:pPr lvl="1" eaLnBrk="1" hangingPunct="1">
              <a:spcBef>
                <a:spcPct val="40000"/>
              </a:spcBef>
            </a:pPr>
            <a:r>
              <a:rPr lang="cs-CZ" altLang="cs-CZ" sz="1600" b="0" dirty="0">
                <a:solidFill>
                  <a:srgbClr val="002D5A"/>
                </a:solidFill>
              </a:rPr>
              <a:t>Prozatímní Senát tvořený poslanci FS</a:t>
            </a:r>
          </a:p>
          <a:p>
            <a:pPr eaLnBrk="1" hangingPunct="1">
              <a:spcBef>
                <a:spcPct val="400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pravomoc</a:t>
            </a:r>
            <a:r>
              <a:rPr lang="cs-CZ" altLang="cs-CZ" sz="2200" b="0" dirty="0">
                <a:solidFill>
                  <a:srgbClr val="002D5A"/>
                </a:solidFill>
              </a:rPr>
              <a:t> PS samu sebe rozpustit</a:t>
            </a:r>
          </a:p>
          <a:p>
            <a:pPr eaLnBrk="1" hangingPunct="1">
              <a:spcBef>
                <a:spcPct val="400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t</a:t>
            </a:r>
            <a:r>
              <a:rPr lang="cs-CZ" altLang="cs-CZ" sz="2200" b="0" dirty="0">
                <a:solidFill>
                  <a:srgbClr val="002D5A"/>
                </a:solidFill>
              </a:rPr>
              <a:t>restní parlamentní řízení proti ministrům</a:t>
            </a:r>
          </a:p>
          <a:p>
            <a:pPr eaLnBrk="1" hangingPunct="1">
              <a:spcBef>
                <a:spcPct val="400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v</a:t>
            </a:r>
            <a:r>
              <a:rPr lang="cs-CZ" altLang="cs-CZ" sz="2200" b="0" dirty="0">
                <a:solidFill>
                  <a:srgbClr val="002D5A"/>
                </a:solidFill>
              </a:rPr>
              <a:t>olební systémy do obou komor</a:t>
            </a:r>
          </a:p>
          <a:p>
            <a:pPr eaLnBrk="1" hangingPunct="1">
              <a:spcBef>
                <a:spcPct val="400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3/5 versus nadpoloviční většina pro ústavní zákony</a:t>
            </a:r>
          </a:p>
          <a:p>
            <a:pPr eaLnBrk="1" hangingPunct="1">
              <a:spcBef>
                <a:spcPct val="400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ú</a:t>
            </a:r>
            <a:r>
              <a:rPr lang="cs-CZ" altLang="cs-CZ" sz="2200" b="0" dirty="0">
                <a:solidFill>
                  <a:srgbClr val="002D5A"/>
                </a:solidFill>
              </a:rPr>
              <a:t>zemní samospráva - zemské uspořádání – zemské zákonodárství</a:t>
            </a:r>
          </a:p>
          <a:p>
            <a:pPr eaLnBrk="1" hangingPunct="1">
              <a:spcBef>
                <a:spcPct val="400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spor o přímou demokracii – referenda</a:t>
            </a:r>
          </a:p>
          <a:p>
            <a:pPr eaLnBrk="1" hangingPunct="1">
              <a:spcBef>
                <a:spcPct val="400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Listina základních práv a svobod</a:t>
            </a:r>
          </a:p>
        </p:txBody>
      </p:sp>
    </p:spTree>
    <p:extLst>
      <p:ext uri="{BB962C8B-B14F-4D97-AF65-F5344CB8AC3E}">
        <p14:creationId xmlns:p14="http://schemas.microsoft.com/office/powerpoint/2010/main" val="4886005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96863" y="620191"/>
            <a:ext cx="8031162" cy="384175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600" dirty="0"/>
              <a:t>Vliv historických a zahraničních ústavních textů</a:t>
            </a:r>
          </a:p>
        </p:txBody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854" y="1719618"/>
            <a:ext cx="8088834" cy="4589107"/>
          </a:xfrm>
        </p:spPr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</a:pPr>
            <a:r>
              <a:rPr lang="cs-CZ" altLang="cs-CZ" sz="2400" b="0" dirty="0">
                <a:solidFill>
                  <a:srgbClr val="002D5A"/>
                </a:solidFill>
              </a:rPr>
              <a:t>zásadní návaznost na ústavní listinu z roku 1920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400" b="0" dirty="0">
                <a:solidFill>
                  <a:srgbClr val="002D5A"/>
                </a:solidFill>
              </a:rPr>
              <a:t>málo patrný je i vliv ústavy z roku 1960, resp. její federalizační  novely z roku 1968 – konstrukce Ústavního soudu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400" b="0" dirty="0">
                <a:solidFill>
                  <a:srgbClr val="002D5A"/>
                </a:solidFill>
              </a:rPr>
              <a:t>španělská ústava – pravidla pro jednání společné schůze obou komor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400" b="0" dirty="0">
                <a:solidFill>
                  <a:srgbClr val="002D5A"/>
                </a:solidFill>
              </a:rPr>
              <a:t>tzv. malá polská ústava – rozlišení hlasování o návrzích zákonů , které Senát zamítl nebo vrátil s pozměňovacími návrhy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400" b="0" dirty="0">
                <a:solidFill>
                  <a:srgbClr val="002D5A"/>
                </a:solidFill>
              </a:rPr>
              <a:t>Francie a USA – parciální obnova Senátu po 1/3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400" b="0" dirty="0">
                <a:solidFill>
                  <a:srgbClr val="002D5A"/>
                </a:solidFill>
              </a:rPr>
              <a:t>Německo a Polsko – vztah komor v ZD procesu</a:t>
            </a:r>
          </a:p>
        </p:txBody>
      </p:sp>
    </p:spTree>
    <p:extLst>
      <p:ext uri="{BB962C8B-B14F-4D97-AF65-F5344CB8AC3E}">
        <p14:creationId xmlns:p14="http://schemas.microsoft.com/office/powerpoint/2010/main" val="476503984"/>
      </p:ext>
    </p:extLst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18615"/>
            <a:ext cx="9144000" cy="77527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4400" dirty="0"/>
              <a:t>Základní ústavní a politické principy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610436"/>
            <a:ext cx="8653463" cy="5049671"/>
          </a:xfrm>
        </p:spPr>
        <p:txBody>
          <a:bodyPr>
            <a:normAutofit/>
          </a:bodyPr>
          <a:lstStyle/>
          <a:p>
            <a:pPr eaLnBrk="1" hangingPunct="1">
              <a:lnSpc>
                <a:spcPct val="105000"/>
              </a:lnSpc>
              <a:spcBef>
                <a:spcPts val="1200"/>
              </a:spcBef>
            </a:pPr>
            <a:r>
              <a:rPr lang="cs-CZ" altLang="cs-CZ" sz="2200" b="1" dirty="0">
                <a:solidFill>
                  <a:srgbClr val="002D5A"/>
                </a:solidFill>
              </a:rPr>
              <a:t>svrchovanost lidu a reprezentativní demokracie</a:t>
            </a:r>
          </a:p>
          <a:p>
            <a:pPr>
              <a:lnSpc>
                <a:spcPct val="105000"/>
              </a:lnSpc>
              <a:spcBef>
                <a:spcPts val="1200"/>
              </a:spcBef>
            </a:pPr>
            <a:r>
              <a:rPr lang="it-IT" altLang="cs-CZ" sz="2200" b="1" dirty="0">
                <a:solidFill>
                  <a:srgbClr val="002D5A"/>
                </a:solidFill>
              </a:rPr>
              <a:t>dělba moci - </a:t>
            </a:r>
            <a:r>
              <a:rPr lang="cs-CZ" altLang="cs-CZ" sz="2200" b="1" dirty="0">
                <a:solidFill>
                  <a:srgbClr val="002D5A"/>
                </a:solidFill>
              </a:rPr>
              <a:t>parlamentarismus</a:t>
            </a:r>
            <a:r>
              <a:rPr lang="cs-CZ" altLang="cs-CZ" sz="2200" dirty="0">
                <a:solidFill>
                  <a:srgbClr val="002D5A"/>
                </a:solidFill>
              </a:rPr>
              <a:t> – klasického republikánského typu s prvky racionalizace; dualismus jednotlivých složek moci</a:t>
            </a:r>
            <a:endParaRPr lang="cs-CZ" altLang="cs-CZ" sz="2200" b="0" dirty="0">
              <a:solidFill>
                <a:srgbClr val="002D5A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ts val="1200"/>
              </a:spcBef>
            </a:pPr>
            <a:r>
              <a:rPr lang="cs-CZ" altLang="cs-CZ" sz="2200" b="1" dirty="0">
                <a:solidFill>
                  <a:srgbClr val="002D5A"/>
                </a:solidFill>
              </a:rPr>
              <a:t>jednotný (unitární) stát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</a:pPr>
            <a:r>
              <a:rPr lang="cs-CZ" altLang="cs-CZ" sz="2200" b="1" dirty="0">
                <a:solidFill>
                  <a:srgbClr val="002D5A"/>
                </a:solidFill>
              </a:rPr>
              <a:t>právní stát (vláda práva); ústavnost - silná pozice Ústavního soudu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lidská práva – Listina 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většinový princip a ochrana menšin 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</a:pPr>
            <a:r>
              <a:rPr lang="cs-CZ" altLang="cs-CZ" sz="2200" b="1" dirty="0">
                <a:solidFill>
                  <a:srgbClr val="002D5A"/>
                </a:solidFill>
              </a:rPr>
              <a:t>volná soutěž politických stran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odmítnutí násilí jako prostředku politiky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</a:pPr>
            <a:r>
              <a:rPr lang="cs-CZ" altLang="cs-CZ" sz="2200" b="1" dirty="0">
                <a:solidFill>
                  <a:srgbClr val="002D5A"/>
                </a:solidFill>
              </a:rPr>
              <a:t>územní a profesní samospráva</a:t>
            </a:r>
          </a:p>
        </p:txBody>
      </p:sp>
    </p:spTree>
    <p:extLst>
      <p:ext uri="{BB962C8B-B14F-4D97-AF65-F5344CB8AC3E}">
        <p14:creationId xmlns:p14="http://schemas.microsoft.com/office/powerpoint/2010/main" val="36461249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74257" cy="685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666972"/>
      </p:ext>
    </p:extLst>
  </p:cSld>
  <p:clrMapOvr>
    <a:masterClrMapping/>
  </p:clrMapOvr>
  <p:transition spd="slow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81736" y="2662687"/>
            <a:ext cx="7893524" cy="2100382"/>
          </a:xfrm>
        </p:spPr>
        <p:txBody>
          <a:bodyPr>
            <a:noAutofit/>
          </a:bodyPr>
          <a:lstStyle/>
          <a:p>
            <a:r>
              <a:rPr lang="cs-CZ" sz="63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Český parlamentarismus</a:t>
            </a:r>
            <a:endParaRPr lang="cs-CZ" sz="4800" b="1" cap="all" dirty="0">
              <a:solidFill>
                <a:srgbClr val="002D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2041908"/>
      </p:ext>
    </p:extLst>
  </p:cSld>
  <p:clrMapOvr>
    <a:masterClrMapping/>
  </p:clrMapOvr>
  <p:transition spd="slow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>
          <a:xfrm>
            <a:off x="252484" y="457674"/>
            <a:ext cx="8229600" cy="433388"/>
          </a:xfrm>
        </p:spPr>
        <p:txBody>
          <a:bodyPr>
            <a:noAutofit/>
          </a:bodyPr>
          <a:lstStyle/>
          <a:p>
            <a:r>
              <a:rPr lang="cs-CZ" altLang="cs-CZ" sz="4000" dirty="0"/>
              <a:t>Základní charakteristiky </a:t>
            </a:r>
            <a:br>
              <a:rPr lang="cs-CZ" altLang="cs-CZ" sz="4000" dirty="0"/>
            </a:br>
            <a:r>
              <a:rPr lang="cs-CZ" altLang="cs-CZ" sz="4000" dirty="0"/>
              <a:t>českého parlamentarismu</a:t>
            </a:r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>
          <a:xfrm>
            <a:off x="468313" y="1557338"/>
            <a:ext cx="8567737" cy="4784725"/>
          </a:xfrm>
        </p:spPr>
        <p:txBody>
          <a:bodyPr/>
          <a:lstStyle/>
          <a:p>
            <a:pPr marL="285750" lvl="2" indent="-285750">
              <a:lnSpc>
                <a:spcPct val="11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cs-CZ" altLang="cs-CZ" sz="2100" b="0" dirty="0">
                <a:solidFill>
                  <a:srgbClr val="002D5A"/>
                </a:solidFill>
              </a:rPr>
              <a:t>Vladimír Klokočka </a:t>
            </a:r>
            <a:r>
              <a:rPr lang="cs-CZ" altLang="cs-CZ" sz="2100" dirty="0">
                <a:solidFill>
                  <a:srgbClr val="002D5A"/>
                </a:solidFill>
              </a:rPr>
              <a:t>a</a:t>
            </a:r>
            <a:r>
              <a:rPr lang="cs-CZ" altLang="cs-CZ" sz="2100" b="0" dirty="0">
                <a:solidFill>
                  <a:srgbClr val="002D5A"/>
                </a:solidFill>
              </a:rPr>
              <a:t> Giovanni </a:t>
            </a:r>
            <a:r>
              <a:rPr lang="cs-CZ" altLang="cs-CZ" sz="2100" b="0" dirty="0" err="1">
                <a:solidFill>
                  <a:srgbClr val="002D5A"/>
                </a:solidFill>
              </a:rPr>
              <a:t>Sartori</a:t>
            </a:r>
            <a:endParaRPr lang="cs-CZ" altLang="cs-CZ" sz="2100" b="0" dirty="0">
              <a:solidFill>
                <a:srgbClr val="002D5A"/>
              </a:solidFill>
            </a:endParaRPr>
          </a:p>
          <a:p>
            <a:pPr marL="742950" lvl="3" indent="-285750">
              <a:lnSpc>
                <a:spcPct val="110000"/>
              </a:lnSpc>
              <a:spcBef>
                <a:spcPts val="1800"/>
              </a:spcBef>
              <a:buFont typeface="Wingdings" pitchFamily="2" charset="2"/>
              <a:buChar char="Ø"/>
            </a:pPr>
            <a:r>
              <a:rPr lang="cs-CZ" altLang="cs-CZ" sz="2100" i="1" dirty="0">
                <a:solidFill>
                  <a:srgbClr val="002D5A"/>
                </a:solidFill>
              </a:rPr>
              <a:t>klasický republikánský parlamentarismus s některými drobnými racionalizačními opatřeními a nově též prezidiálními rysy </a:t>
            </a:r>
          </a:p>
          <a:p>
            <a:pPr marL="742950" lvl="3" indent="-285750">
              <a:lnSpc>
                <a:spcPct val="110000"/>
              </a:lnSpc>
              <a:spcBef>
                <a:spcPts val="1800"/>
              </a:spcBef>
              <a:buFont typeface="Wingdings" pitchFamily="2" charset="2"/>
              <a:buChar char="Ø"/>
            </a:pPr>
            <a:r>
              <a:rPr lang="cs-CZ" altLang="cs-CZ" sz="2100" i="1" dirty="0">
                <a:solidFill>
                  <a:srgbClr val="002D5A"/>
                </a:solidFill>
              </a:rPr>
              <a:t>parlamentarismus s převahou parlamentu </a:t>
            </a:r>
            <a:endParaRPr lang="cs-CZ" altLang="cs-CZ" sz="2100" dirty="0">
              <a:solidFill>
                <a:srgbClr val="002D5A"/>
              </a:solidFill>
            </a:endParaRPr>
          </a:p>
          <a:p>
            <a:pPr marL="285750" lvl="2" indent="-285750">
              <a:lnSpc>
                <a:spcPct val="11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cs-CZ" altLang="cs-CZ" sz="2100" b="0" dirty="0">
                <a:solidFill>
                  <a:srgbClr val="002D5A"/>
                </a:solidFill>
              </a:rPr>
              <a:t>Bikameralismus</a:t>
            </a:r>
          </a:p>
          <a:p>
            <a:pPr marL="285750" lvl="2" indent="-285750">
              <a:lnSpc>
                <a:spcPct val="11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cs-CZ" altLang="cs-CZ" sz="2100" b="0" dirty="0">
                <a:solidFill>
                  <a:srgbClr val="002D5A"/>
                </a:solidFill>
              </a:rPr>
              <a:t>Pozitivní parlamentarismus</a:t>
            </a:r>
          </a:p>
          <a:p>
            <a:pPr marL="285750" lvl="2" indent="-285750">
              <a:lnSpc>
                <a:spcPct val="11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cs-CZ" altLang="cs-CZ" sz="2100" b="0" dirty="0">
                <a:solidFill>
                  <a:srgbClr val="002D5A"/>
                </a:solidFill>
              </a:rPr>
              <a:t>Parlament pracovního typu</a:t>
            </a:r>
          </a:p>
          <a:p>
            <a:pPr marL="285750" lvl="2" indent="-285750">
              <a:lnSpc>
                <a:spcPct val="11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cs-CZ" altLang="cs-CZ" sz="2100" b="0" dirty="0">
                <a:solidFill>
                  <a:srgbClr val="002D5A"/>
                </a:solidFill>
              </a:rPr>
              <a:t>Parlamentarismus spojený s multipartismem polarizovaného typu a bez dominantní politické strany</a:t>
            </a:r>
          </a:p>
          <a:p>
            <a:pPr marL="285750" lvl="2" indent="-285750"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</a:pPr>
            <a:endParaRPr lang="cs-CZ" altLang="cs-CZ" sz="1800" b="0" dirty="0"/>
          </a:p>
          <a:p>
            <a:pPr marL="285750" lvl="2" indent="-285750"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</a:pPr>
            <a:endParaRPr lang="cs-CZ" altLang="cs-CZ" sz="1800" b="0" dirty="0"/>
          </a:p>
        </p:txBody>
      </p:sp>
    </p:spTree>
    <p:extLst>
      <p:ext uri="{BB962C8B-B14F-4D97-AF65-F5344CB8AC3E}">
        <p14:creationId xmlns:p14="http://schemas.microsoft.com/office/powerpoint/2010/main" val="2740551812"/>
      </p:ext>
    </p:extLst>
  </p:cSld>
  <p:clrMapOvr>
    <a:masterClrMapping/>
  </p:clrMapOvr>
  <p:transition spd="slow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5240"/>
            <a:ext cx="9144000" cy="119953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Základní fakta o Parlamentu ČR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33400" indent="-533400" eaLnBrk="1" hangingPunct="1">
              <a:spcBef>
                <a:spcPts val="1200"/>
              </a:spcBef>
            </a:pPr>
            <a:r>
              <a:rPr lang="cs-CZ" altLang="cs-CZ" sz="2400" b="0" dirty="0">
                <a:solidFill>
                  <a:srgbClr val="002D5A"/>
                </a:solidFill>
              </a:rPr>
              <a:t>Dvoukomorový parlament </a:t>
            </a:r>
            <a:endParaRPr lang="cs-CZ" altLang="cs-CZ" sz="2400" dirty="0">
              <a:solidFill>
                <a:srgbClr val="002D5A"/>
              </a:solidFill>
            </a:endParaRPr>
          </a:p>
          <a:p>
            <a:pPr marL="933365" lvl="1" indent="-533400">
              <a:spcBef>
                <a:spcPts val="1200"/>
              </a:spcBef>
            </a:pPr>
            <a:r>
              <a:rPr lang="cs-CZ" altLang="cs-CZ" sz="2100" b="0" dirty="0">
                <a:solidFill>
                  <a:srgbClr val="002D5A"/>
                </a:solidFill>
              </a:rPr>
              <a:t>návaznost na tradici Rakousko-Uherska a I. republiky s významnými odlišnostmi:</a:t>
            </a:r>
          </a:p>
          <a:p>
            <a:pPr marL="1435100" lvl="1" indent="-533400" eaLnBrk="1" hangingPunct="1">
              <a:spcBef>
                <a:spcPts val="1200"/>
              </a:spcBef>
              <a:buClr>
                <a:schemeClr val="tx1"/>
              </a:buClr>
              <a:buSzTx/>
              <a:buFont typeface="Arial" charset="0"/>
              <a:buAutoNum type="arabicPeriod"/>
            </a:pPr>
            <a:r>
              <a:rPr lang="cs-CZ" altLang="cs-CZ" sz="2100" dirty="0">
                <a:solidFill>
                  <a:srgbClr val="002D5A"/>
                </a:solidFill>
              </a:rPr>
              <a:t>o</a:t>
            </a:r>
            <a:r>
              <a:rPr lang="cs-CZ" altLang="cs-CZ" sz="2100" b="0" dirty="0">
                <a:solidFill>
                  <a:srgbClr val="002D5A"/>
                </a:solidFill>
              </a:rPr>
              <a:t>dlišné role a funkce obou komor,</a:t>
            </a:r>
          </a:p>
          <a:p>
            <a:pPr marL="1435100" lvl="1" indent="-533400" eaLnBrk="1" hangingPunct="1">
              <a:spcBef>
                <a:spcPts val="1200"/>
              </a:spcBef>
              <a:buClr>
                <a:schemeClr val="tx1"/>
              </a:buClr>
              <a:buSzTx/>
              <a:buFont typeface="Arial" charset="0"/>
              <a:buAutoNum type="arabicPeriod"/>
            </a:pPr>
            <a:r>
              <a:rPr lang="cs-CZ" altLang="cs-CZ" sz="2100" dirty="0">
                <a:solidFill>
                  <a:srgbClr val="002D5A"/>
                </a:solidFill>
              </a:rPr>
              <a:t>o</a:t>
            </a:r>
            <a:r>
              <a:rPr lang="cs-CZ" altLang="cs-CZ" sz="2100" b="0" dirty="0">
                <a:solidFill>
                  <a:srgbClr val="002D5A"/>
                </a:solidFill>
              </a:rPr>
              <a:t>dlišná délka mandátu,</a:t>
            </a:r>
          </a:p>
          <a:p>
            <a:pPr marL="1435100" lvl="1" indent="-533400" eaLnBrk="1" hangingPunct="1">
              <a:spcBef>
                <a:spcPts val="1200"/>
              </a:spcBef>
              <a:buClr>
                <a:schemeClr val="tx1"/>
              </a:buClr>
              <a:buSzTx/>
              <a:buFont typeface="Arial" charset="0"/>
              <a:buAutoNum type="arabicPeriod"/>
            </a:pPr>
            <a:r>
              <a:rPr lang="cs-CZ" altLang="cs-CZ" sz="2100" dirty="0">
                <a:solidFill>
                  <a:srgbClr val="002D5A"/>
                </a:solidFill>
              </a:rPr>
              <a:t>o</a:t>
            </a:r>
            <a:r>
              <a:rPr lang="cs-CZ" altLang="cs-CZ" sz="2100" b="0" dirty="0">
                <a:solidFill>
                  <a:srgbClr val="002D5A"/>
                </a:solidFill>
              </a:rPr>
              <a:t>dlišné volební systémy.</a:t>
            </a:r>
          </a:p>
          <a:p>
            <a:pPr marL="533400" indent="-533400" eaLnBrk="1" hangingPunct="1">
              <a:spcBef>
                <a:spcPts val="1200"/>
              </a:spcBef>
            </a:pPr>
            <a:r>
              <a:rPr lang="cs-CZ" altLang="cs-CZ" sz="2400" b="0" dirty="0">
                <a:solidFill>
                  <a:srgbClr val="002D5A"/>
                </a:solidFill>
              </a:rPr>
              <a:t>Jednání obou komor se řídí vlastními jednacími řády, které mají formu </a:t>
            </a:r>
            <a:r>
              <a:rPr lang="cs-CZ" altLang="cs-CZ" sz="2400" b="0" dirty="0" err="1">
                <a:solidFill>
                  <a:srgbClr val="002D5A"/>
                </a:solidFill>
              </a:rPr>
              <a:t>zák</a:t>
            </a:r>
            <a:endParaRPr lang="cs-CZ" altLang="cs-CZ" sz="2400" b="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878473"/>
      </p:ext>
    </p:extLst>
  </p:cSld>
  <p:clrMapOvr>
    <a:masterClrMapping/>
  </p:clrMapOvr>
  <p:transition spd="slow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29014"/>
            <a:ext cx="9144000" cy="92392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Základní funkce Parlamentu ČR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5000"/>
              </a:lnSpc>
              <a:spcBef>
                <a:spcPct val="35000"/>
              </a:spcBef>
            </a:pPr>
            <a:r>
              <a:rPr lang="cs-CZ" altLang="cs-CZ" u="sng" dirty="0">
                <a:solidFill>
                  <a:srgbClr val="002D5A"/>
                </a:solidFill>
              </a:rPr>
              <a:t>Kontrolní</a:t>
            </a:r>
          </a:p>
          <a:p>
            <a:pPr eaLnBrk="1" hangingPunct="1">
              <a:lnSpc>
                <a:spcPct val="125000"/>
              </a:lnSpc>
              <a:spcBef>
                <a:spcPct val="35000"/>
              </a:spcBef>
            </a:pPr>
            <a:r>
              <a:rPr lang="cs-CZ" altLang="cs-CZ" b="0" dirty="0">
                <a:solidFill>
                  <a:srgbClr val="002D5A"/>
                </a:solidFill>
              </a:rPr>
              <a:t>Reprezentační </a:t>
            </a:r>
          </a:p>
          <a:p>
            <a:pPr eaLnBrk="1" hangingPunct="1">
              <a:lnSpc>
                <a:spcPct val="125000"/>
              </a:lnSpc>
              <a:spcBef>
                <a:spcPct val="35000"/>
              </a:spcBef>
            </a:pPr>
            <a:r>
              <a:rPr lang="cs-CZ" altLang="cs-CZ" b="0" dirty="0">
                <a:solidFill>
                  <a:srgbClr val="002D5A"/>
                </a:solidFill>
              </a:rPr>
              <a:t>Legislativní</a:t>
            </a:r>
          </a:p>
          <a:p>
            <a:pPr eaLnBrk="1" hangingPunct="1">
              <a:lnSpc>
                <a:spcPct val="125000"/>
              </a:lnSpc>
              <a:spcBef>
                <a:spcPct val="35000"/>
              </a:spcBef>
            </a:pPr>
            <a:r>
              <a:rPr lang="cs-CZ" altLang="cs-CZ" b="0" dirty="0">
                <a:solidFill>
                  <a:srgbClr val="002D5A"/>
                </a:solidFill>
              </a:rPr>
              <a:t>Kreační</a:t>
            </a:r>
          </a:p>
          <a:p>
            <a:pPr eaLnBrk="1" hangingPunct="1">
              <a:buFont typeface="Arial" charset="0"/>
              <a:buNone/>
            </a:pPr>
            <a:endParaRPr lang="cs-CZ" altLang="cs-CZ" sz="2200" b="0" dirty="0"/>
          </a:p>
          <a:p>
            <a:pPr eaLnBrk="1" hangingPunct="1">
              <a:buFont typeface="Arial" charset="0"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11010418"/>
      </p:ext>
    </p:extLst>
  </p:cSld>
  <p:clrMapOvr>
    <a:masterClrMapping/>
  </p:clrMapOvr>
  <p:transition spd="slow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7003"/>
            <a:ext cx="9144000" cy="923926"/>
          </a:xfrm>
        </p:spPr>
        <p:txBody>
          <a:bodyPr>
            <a:normAutofit/>
          </a:bodyPr>
          <a:lstStyle/>
          <a:p>
            <a:r>
              <a:rPr lang="cs-CZ" altLang="cs-CZ" sz="4400" dirty="0"/>
              <a:t>Reprezentační role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3834"/>
            <a:ext cx="8229600" cy="480233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cs-CZ" altLang="cs-CZ" sz="2800" dirty="0">
                <a:solidFill>
                  <a:srgbClr val="002D5A"/>
                </a:solidFill>
              </a:rPr>
              <a:t>vychází z převažujícího zastupitelského charakteru českého  ústavního a politického systému</a:t>
            </a:r>
          </a:p>
          <a:p>
            <a:pPr>
              <a:spcBef>
                <a:spcPts val="1800"/>
              </a:spcBef>
            </a:pPr>
            <a:r>
              <a:rPr lang="cs-CZ" altLang="cs-CZ" sz="2800" dirty="0">
                <a:solidFill>
                  <a:srgbClr val="002D5A"/>
                </a:solidFill>
              </a:rPr>
              <a:t>obě komory reprezentují všechny voliče</a:t>
            </a:r>
          </a:p>
          <a:p>
            <a:pPr>
              <a:spcBef>
                <a:spcPts val="1800"/>
              </a:spcBef>
            </a:pPr>
            <a:r>
              <a:rPr lang="cs-CZ" altLang="cs-CZ" sz="2800" dirty="0">
                <a:solidFill>
                  <a:srgbClr val="002D5A"/>
                </a:solidFill>
              </a:rPr>
              <a:t>reprezentace je odlišná jen v důsledku rozdílných volebních systémů a termínů voleb</a:t>
            </a:r>
          </a:p>
          <a:p>
            <a:pPr>
              <a:spcBef>
                <a:spcPts val="1800"/>
              </a:spcBef>
            </a:pPr>
            <a:r>
              <a:rPr lang="cs-CZ" altLang="cs-CZ" sz="2800" dirty="0">
                <a:solidFill>
                  <a:srgbClr val="002D5A"/>
                </a:solidFill>
              </a:rPr>
              <a:t>svoji roli hraje i obměňování 1/3 senátorů každé dva roky</a:t>
            </a:r>
          </a:p>
        </p:txBody>
      </p:sp>
    </p:spTree>
    <p:extLst>
      <p:ext uri="{BB962C8B-B14F-4D97-AF65-F5344CB8AC3E}">
        <p14:creationId xmlns:p14="http://schemas.microsoft.com/office/powerpoint/2010/main" val="4253161969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6695" y="592587"/>
            <a:ext cx="8447088" cy="36988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600" dirty="0"/>
              <a:t>Československo pohledem </a:t>
            </a:r>
            <a:br>
              <a:rPr lang="cs-CZ" altLang="cs-CZ" sz="3600" dirty="0"/>
            </a:br>
            <a:r>
              <a:rPr lang="cs-CZ" altLang="cs-CZ" sz="3600" dirty="0"/>
              <a:t>teorie a praxe přechodů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5000"/>
              </a:lnSpc>
              <a:spcBef>
                <a:spcPct val="350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Charakter (povaha) nedemokratického režimu</a:t>
            </a:r>
          </a:p>
          <a:p>
            <a:pPr lvl="1" eaLnBrk="1" hangingPunct="1">
              <a:lnSpc>
                <a:spcPct val="115000"/>
              </a:lnSpc>
              <a:spcBef>
                <a:spcPct val="35000"/>
              </a:spcBef>
            </a:pPr>
            <a:r>
              <a:rPr lang="cs-CZ" altLang="cs-CZ" sz="2000" b="0" dirty="0" err="1">
                <a:solidFill>
                  <a:srgbClr val="002D5A"/>
                </a:solidFill>
              </a:rPr>
              <a:t>Linz</a:t>
            </a:r>
            <a:r>
              <a:rPr lang="cs-CZ" altLang="cs-CZ" sz="2000" b="0" dirty="0">
                <a:solidFill>
                  <a:srgbClr val="002D5A"/>
                </a:solidFill>
              </a:rPr>
              <a:t>, </a:t>
            </a:r>
            <a:r>
              <a:rPr lang="cs-CZ" altLang="cs-CZ" sz="2000" b="0" dirty="0" err="1">
                <a:solidFill>
                  <a:srgbClr val="002D5A"/>
                </a:solidFill>
              </a:rPr>
              <a:t>Stepan</a:t>
            </a:r>
            <a:r>
              <a:rPr lang="cs-CZ" altLang="cs-CZ" sz="2000" b="0" dirty="0">
                <a:solidFill>
                  <a:srgbClr val="002D5A"/>
                </a:solidFill>
              </a:rPr>
              <a:t>: </a:t>
            </a:r>
            <a:r>
              <a:rPr lang="cs-CZ" altLang="cs-CZ" sz="2000" i="1" dirty="0">
                <a:solidFill>
                  <a:srgbClr val="002D5A"/>
                </a:solidFill>
              </a:rPr>
              <a:t>„zamrzlý </a:t>
            </a:r>
            <a:r>
              <a:rPr lang="cs-CZ" altLang="cs-CZ" sz="2000" i="1" dirty="0" err="1">
                <a:solidFill>
                  <a:srgbClr val="002D5A"/>
                </a:solidFill>
              </a:rPr>
              <a:t>posttotalitarismus</a:t>
            </a:r>
            <a:r>
              <a:rPr lang="cs-CZ" altLang="cs-CZ" sz="2000" i="1" dirty="0">
                <a:solidFill>
                  <a:srgbClr val="002D5A"/>
                </a:solidFill>
              </a:rPr>
              <a:t>“</a:t>
            </a:r>
          </a:p>
          <a:p>
            <a:pPr lvl="1" eaLnBrk="1" hangingPunct="1">
              <a:lnSpc>
                <a:spcPct val="115000"/>
              </a:lnSpc>
              <a:spcBef>
                <a:spcPct val="35000"/>
              </a:spcBef>
            </a:pPr>
            <a:r>
              <a:rPr lang="cs-CZ" altLang="cs-CZ" sz="2000" b="0" dirty="0" err="1">
                <a:solidFill>
                  <a:srgbClr val="002D5A"/>
                </a:solidFill>
              </a:rPr>
              <a:t>Kitschelt</a:t>
            </a:r>
            <a:r>
              <a:rPr lang="cs-CZ" altLang="cs-CZ" sz="2000" b="0" dirty="0">
                <a:solidFill>
                  <a:srgbClr val="002D5A"/>
                </a:solidFill>
              </a:rPr>
              <a:t>: </a:t>
            </a:r>
            <a:r>
              <a:rPr lang="cs-CZ" altLang="cs-CZ" sz="2000" i="1" dirty="0">
                <a:solidFill>
                  <a:srgbClr val="002D5A"/>
                </a:solidFill>
              </a:rPr>
              <a:t>byrokraticko-autoritářský</a:t>
            </a:r>
          </a:p>
          <a:p>
            <a:pPr eaLnBrk="1" hangingPunct="1">
              <a:lnSpc>
                <a:spcPct val="115000"/>
              </a:lnSpc>
              <a:spcBef>
                <a:spcPct val="350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Typologie ukončení režimů</a:t>
            </a:r>
          </a:p>
          <a:p>
            <a:pPr lvl="1" eaLnBrk="1" hangingPunct="1">
              <a:lnSpc>
                <a:spcPct val="115000"/>
              </a:lnSpc>
              <a:spcBef>
                <a:spcPct val="35000"/>
              </a:spcBef>
            </a:pPr>
            <a:r>
              <a:rPr lang="cs-CZ" altLang="cs-CZ" sz="2000" b="0" dirty="0" err="1">
                <a:solidFill>
                  <a:srgbClr val="002D5A"/>
                </a:solidFill>
              </a:rPr>
              <a:t>Huntington</a:t>
            </a:r>
            <a:r>
              <a:rPr lang="cs-CZ" altLang="cs-CZ" sz="2000" b="0" dirty="0">
                <a:solidFill>
                  <a:srgbClr val="002D5A"/>
                </a:solidFill>
              </a:rPr>
              <a:t>: </a:t>
            </a:r>
            <a:r>
              <a:rPr lang="cs-CZ" altLang="cs-CZ" sz="2000" i="1" dirty="0">
                <a:solidFill>
                  <a:srgbClr val="002D5A"/>
                </a:solidFill>
              </a:rPr>
              <a:t>přesun (kooperace</a:t>
            </a:r>
            <a:r>
              <a:rPr lang="cs-CZ" altLang="cs-CZ" sz="2000" b="0" dirty="0">
                <a:solidFill>
                  <a:srgbClr val="002D5A"/>
                </a:solidFill>
              </a:rPr>
              <a:t>)</a:t>
            </a:r>
          </a:p>
          <a:p>
            <a:pPr lvl="1" eaLnBrk="1" hangingPunct="1">
              <a:lnSpc>
                <a:spcPct val="115000"/>
              </a:lnSpc>
              <a:spcBef>
                <a:spcPct val="350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Karlová, </a:t>
            </a:r>
            <a:r>
              <a:rPr lang="cs-CZ" altLang="cs-CZ" sz="2000" b="0" dirty="0" err="1">
                <a:solidFill>
                  <a:srgbClr val="002D5A"/>
                </a:solidFill>
              </a:rPr>
              <a:t>Schmitter</a:t>
            </a:r>
            <a:r>
              <a:rPr lang="cs-CZ" altLang="cs-CZ" sz="2000" b="0" dirty="0">
                <a:solidFill>
                  <a:srgbClr val="002D5A"/>
                </a:solidFill>
              </a:rPr>
              <a:t>: </a:t>
            </a:r>
            <a:r>
              <a:rPr lang="cs-CZ" altLang="cs-CZ" sz="2000" i="1" dirty="0">
                <a:solidFill>
                  <a:srgbClr val="002D5A"/>
                </a:solidFill>
              </a:rPr>
              <a:t>reforma</a:t>
            </a:r>
          </a:p>
          <a:p>
            <a:pPr lvl="1" eaLnBrk="1" hangingPunct="1">
              <a:lnSpc>
                <a:spcPct val="115000"/>
              </a:lnSpc>
              <a:spcBef>
                <a:spcPct val="35000"/>
              </a:spcBef>
            </a:pPr>
            <a:r>
              <a:rPr lang="cs-CZ" altLang="cs-CZ" sz="2000" b="0" dirty="0" err="1">
                <a:solidFill>
                  <a:srgbClr val="002D5A"/>
                </a:solidFill>
              </a:rPr>
              <a:t>Linz</a:t>
            </a:r>
            <a:r>
              <a:rPr lang="cs-CZ" altLang="cs-CZ" sz="2000" b="0" dirty="0">
                <a:solidFill>
                  <a:srgbClr val="002D5A"/>
                </a:solidFill>
              </a:rPr>
              <a:t>, </a:t>
            </a:r>
            <a:r>
              <a:rPr lang="cs-CZ" altLang="cs-CZ" sz="2000" b="0" dirty="0" err="1">
                <a:solidFill>
                  <a:srgbClr val="002D5A"/>
                </a:solidFill>
              </a:rPr>
              <a:t>Stepan</a:t>
            </a:r>
            <a:r>
              <a:rPr lang="cs-CZ" altLang="cs-CZ" sz="2000" b="0" dirty="0">
                <a:solidFill>
                  <a:srgbClr val="002D5A"/>
                </a:solidFill>
              </a:rPr>
              <a:t> (Kunc, Dvořáková): </a:t>
            </a:r>
            <a:r>
              <a:rPr lang="cs-CZ" altLang="cs-CZ" sz="2000" i="1" dirty="0">
                <a:solidFill>
                  <a:srgbClr val="002D5A"/>
                </a:solidFill>
              </a:rPr>
              <a:t>kolaps</a:t>
            </a:r>
          </a:p>
          <a:p>
            <a:pPr lvl="1" eaLnBrk="1" hangingPunct="1">
              <a:lnSpc>
                <a:spcPct val="115000"/>
              </a:lnSpc>
              <a:spcBef>
                <a:spcPct val="350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Novák: </a:t>
            </a:r>
            <a:r>
              <a:rPr lang="cs-CZ" altLang="cs-CZ" sz="2000" i="1" dirty="0">
                <a:solidFill>
                  <a:srgbClr val="002D5A"/>
                </a:solidFill>
              </a:rPr>
              <a:t>vynucený přechod masovou mobilizací, opozičními silami a </a:t>
            </a:r>
            <a:r>
              <a:rPr lang="cs-CZ" altLang="cs-CZ" sz="2000" i="1" dirty="0" err="1">
                <a:solidFill>
                  <a:srgbClr val="002D5A"/>
                </a:solidFill>
              </a:rPr>
              <a:t>mezinár</a:t>
            </a:r>
            <a:r>
              <a:rPr lang="cs-CZ" altLang="cs-CZ" sz="2000" i="1" dirty="0">
                <a:solidFill>
                  <a:srgbClr val="002D5A"/>
                </a:solidFill>
              </a:rPr>
              <a:t>. událostmi</a:t>
            </a:r>
          </a:p>
          <a:p>
            <a:pPr lvl="1" eaLnBrk="1" hangingPunct="1">
              <a:lnSpc>
                <a:spcPct val="115000"/>
              </a:lnSpc>
              <a:spcBef>
                <a:spcPct val="35000"/>
              </a:spcBef>
            </a:pPr>
            <a:r>
              <a:rPr lang="cs-CZ" altLang="cs-CZ" sz="2000" b="0" dirty="0" err="1">
                <a:solidFill>
                  <a:srgbClr val="002D5A"/>
                </a:solidFill>
              </a:rPr>
              <a:t>Szomolányi</a:t>
            </a:r>
            <a:r>
              <a:rPr lang="cs-CZ" altLang="cs-CZ" sz="2000" b="0" dirty="0">
                <a:solidFill>
                  <a:srgbClr val="002D5A"/>
                </a:solidFill>
              </a:rPr>
              <a:t>, </a:t>
            </a:r>
            <a:r>
              <a:rPr lang="cs-CZ" altLang="cs-CZ" sz="2000" b="0" dirty="0" err="1">
                <a:solidFill>
                  <a:srgbClr val="002D5A"/>
                </a:solidFill>
              </a:rPr>
              <a:t>Civín</a:t>
            </a:r>
            <a:r>
              <a:rPr lang="cs-CZ" altLang="cs-CZ" sz="2000" b="0" dirty="0">
                <a:solidFill>
                  <a:srgbClr val="002D5A"/>
                </a:solidFill>
              </a:rPr>
              <a:t>, Mrklas: </a:t>
            </a:r>
            <a:r>
              <a:rPr lang="cs-CZ" altLang="cs-CZ" sz="2000" i="1" dirty="0">
                <a:solidFill>
                  <a:srgbClr val="002D5A"/>
                </a:solidFill>
              </a:rPr>
              <a:t>kombinace kolapsu a jednání</a:t>
            </a:r>
            <a:r>
              <a:rPr lang="cs-CZ" altLang="cs-CZ" sz="2000" b="0" dirty="0">
                <a:solidFill>
                  <a:srgbClr val="002D5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1683379"/>
      </p:ext>
    </p:extLst>
  </p:cSld>
  <p:clrMapOvr>
    <a:masterClrMapping/>
  </p:clrMapOvr>
  <p:transition spd="slow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6185"/>
            <a:ext cx="9144000" cy="923926"/>
          </a:xfrm>
        </p:spPr>
        <p:txBody>
          <a:bodyPr>
            <a:normAutofit/>
          </a:bodyPr>
          <a:lstStyle/>
          <a:p>
            <a:r>
              <a:rPr lang="cs-CZ" altLang="cs-CZ" sz="4400" dirty="0"/>
              <a:t>Kreační pravomoci PČR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425" y="1392072"/>
            <a:ext cx="8474075" cy="498174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ct val="25000"/>
              </a:spcBef>
              <a:buFont typeface="Arial" charset="0"/>
              <a:buNone/>
            </a:pPr>
            <a:r>
              <a:rPr lang="cs-CZ" altLang="cs-CZ" sz="2200" b="0" dirty="0">
                <a:solidFill>
                  <a:srgbClr val="002D5A"/>
                </a:solidFill>
              </a:rPr>
              <a:t>Z Ústavy:</a:t>
            </a:r>
          </a:p>
          <a:p>
            <a:pPr lvl="1">
              <a:lnSpc>
                <a:spcPct val="120000"/>
              </a:lnSpc>
              <a:spcBef>
                <a:spcPct val="250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P</a:t>
            </a:r>
            <a:r>
              <a:rPr lang="cs-CZ" altLang="cs-CZ" sz="2200" b="0" dirty="0">
                <a:solidFill>
                  <a:srgbClr val="002D5A"/>
                </a:solidFill>
              </a:rPr>
              <a:t>S - návrh na jmenování prezidenta a viceprezidenta NKÚ prezidentovi republiky</a:t>
            </a:r>
          </a:p>
          <a:p>
            <a:pPr lvl="1">
              <a:lnSpc>
                <a:spcPct val="120000"/>
              </a:lnSpc>
              <a:spcBef>
                <a:spcPct val="250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Senát - souhlas se jmenováním soudců ÚS</a:t>
            </a:r>
          </a:p>
          <a:p>
            <a:pPr lvl="1">
              <a:lnSpc>
                <a:spcPct val="120000"/>
              </a:lnSpc>
              <a:spcBef>
                <a:spcPct val="25000"/>
              </a:spcBef>
              <a:buFont typeface="Arial" charset="0"/>
              <a:buNone/>
            </a:pPr>
            <a:r>
              <a:rPr lang="cs-CZ" altLang="cs-CZ" sz="2200" b="0" dirty="0">
                <a:solidFill>
                  <a:srgbClr val="002D5A"/>
                </a:solidFill>
              </a:rPr>
              <a:t>Dále:</a:t>
            </a:r>
          </a:p>
          <a:p>
            <a:pPr lvl="2">
              <a:lnSpc>
                <a:spcPct val="120000"/>
              </a:lnSpc>
              <a:spcBef>
                <a:spcPct val="250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veřejný ochránce práv a jeho zástupce - volí PS z návrhů prezidenta a Senátu</a:t>
            </a:r>
          </a:p>
          <a:p>
            <a:pPr lvl="2">
              <a:lnSpc>
                <a:spcPct val="120000"/>
              </a:lnSpc>
              <a:spcBef>
                <a:spcPct val="250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mediální rady</a:t>
            </a:r>
          </a:p>
          <a:p>
            <a:pPr lvl="2">
              <a:lnSpc>
                <a:spcPct val="120000"/>
              </a:lnSpc>
              <a:spcBef>
                <a:spcPct val="250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Pozemkový fond, členové NKÚ, Úřad na ochranu osobních údajů...</a:t>
            </a:r>
          </a:p>
        </p:txBody>
      </p:sp>
    </p:spTree>
    <p:extLst>
      <p:ext uri="{BB962C8B-B14F-4D97-AF65-F5344CB8AC3E}">
        <p14:creationId xmlns:p14="http://schemas.microsoft.com/office/powerpoint/2010/main" val="55477577"/>
      </p:ext>
    </p:extLst>
  </p:cSld>
  <p:clrMapOvr>
    <a:masterClrMapping/>
  </p:clrMapOvr>
  <p:transition spd="slow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5242"/>
            <a:ext cx="9144000" cy="923926"/>
          </a:xfrm>
        </p:spPr>
        <p:txBody>
          <a:bodyPr>
            <a:normAutofit/>
          </a:bodyPr>
          <a:lstStyle/>
          <a:p>
            <a:r>
              <a:rPr lang="cs-CZ" altLang="cs-CZ" sz="4400" dirty="0"/>
              <a:t>Kontrolní funkce PČR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369" y="1310184"/>
            <a:ext cx="8400197" cy="4735773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Bef>
                <a:spcPct val="35000"/>
              </a:spcBef>
              <a:buFont typeface="Arial" charset="0"/>
              <a:buNone/>
            </a:pPr>
            <a:r>
              <a:rPr lang="cs-CZ" altLang="cs-CZ" sz="2700" b="0" dirty="0">
                <a:solidFill>
                  <a:srgbClr val="002D5A"/>
                </a:solidFill>
              </a:rPr>
              <a:t>Klíčová je kontrolní funkce vůči složkám výkonné moci - zejména vládě, částečně i prezidentovi republiky</a:t>
            </a:r>
          </a:p>
          <a:p>
            <a:pPr marL="990600" lvl="1" indent="-455613">
              <a:lnSpc>
                <a:spcPct val="115000"/>
              </a:lnSpc>
              <a:spcBef>
                <a:spcPct val="35000"/>
              </a:spcBef>
              <a:buSzTx/>
              <a:buFont typeface="Wingdings" pitchFamily="2" charset="2"/>
              <a:buChar char="è"/>
            </a:pPr>
            <a:r>
              <a:rPr lang="cs-CZ" altLang="cs-CZ" sz="2700" b="0" dirty="0">
                <a:solidFill>
                  <a:srgbClr val="002D5A"/>
                </a:solidFill>
              </a:rPr>
              <a:t>Poslanecká sněmovna - vláda ČR; zpravodajské služby</a:t>
            </a:r>
          </a:p>
          <a:p>
            <a:pPr marL="990600" lvl="1" indent="-455613">
              <a:lnSpc>
                <a:spcPct val="115000"/>
              </a:lnSpc>
              <a:spcBef>
                <a:spcPct val="35000"/>
              </a:spcBef>
              <a:buSzTx/>
              <a:buFont typeface="Wingdings" pitchFamily="2" charset="2"/>
              <a:buChar char="è"/>
            </a:pPr>
            <a:r>
              <a:rPr lang="cs-CZ" altLang="cs-CZ" sz="2700" b="0" dirty="0">
                <a:solidFill>
                  <a:srgbClr val="002D5A"/>
                </a:solidFill>
              </a:rPr>
              <a:t>Senát - prezident republiky</a:t>
            </a:r>
          </a:p>
          <a:p>
            <a:pPr marL="990600" lvl="1" indent="-455613">
              <a:lnSpc>
                <a:spcPct val="115000"/>
              </a:lnSpc>
              <a:spcBef>
                <a:spcPct val="35000"/>
              </a:spcBef>
              <a:buSzTx/>
              <a:buFont typeface="Wingdings" pitchFamily="2" charset="2"/>
              <a:buChar char="è"/>
            </a:pPr>
            <a:r>
              <a:rPr lang="cs-CZ" altLang="cs-CZ" sz="2700" b="0" dirty="0">
                <a:solidFill>
                  <a:srgbClr val="002D5A"/>
                </a:solidFill>
              </a:rPr>
              <a:t>obě komory - pravomoci v oblasti bezpečnosti státu</a:t>
            </a:r>
          </a:p>
        </p:txBody>
      </p:sp>
    </p:spTree>
    <p:extLst>
      <p:ext uri="{BB962C8B-B14F-4D97-AF65-F5344CB8AC3E}">
        <p14:creationId xmlns:p14="http://schemas.microsoft.com/office/powerpoint/2010/main" val="2004580258"/>
      </p:ext>
    </p:extLst>
  </p:cSld>
  <p:clrMapOvr>
    <a:masterClrMapping/>
  </p:clrMapOvr>
  <p:transition spd="slow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Výsledek obrázku pro legislativní proces schéma"/>
          <p:cNvSpPr>
            <a:spLocks noChangeAspect="1" noChangeArrowheads="1"/>
          </p:cNvSpPr>
          <p:nvPr/>
        </p:nvSpPr>
        <p:spPr bwMode="auto">
          <a:xfrm>
            <a:off x="155575" y="-2147888"/>
            <a:ext cx="476250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50878"/>
            <a:ext cx="7004284" cy="568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0" y="126952"/>
            <a:ext cx="9144000" cy="923926"/>
          </a:xfrm>
        </p:spPr>
        <p:txBody>
          <a:bodyPr>
            <a:normAutofit/>
          </a:bodyPr>
          <a:lstStyle/>
          <a:p>
            <a:r>
              <a:rPr lang="cs-CZ" sz="4000" dirty="0"/>
              <a:t>Legislativní proces v PS</a:t>
            </a:r>
          </a:p>
        </p:txBody>
      </p:sp>
    </p:spTree>
    <p:extLst>
      <p:ext uri="{BB962C8B-B14F-4D97-AF65-F5344CB8AC3E}">
        <p14:creationId xmlns:p14="http://schemas.microsoft.com/office/powerpoint/2010/main" val="142194881"/>
      </p:ext>
    </p:extLst>
  </p:cSld>
  <p:clrMapOvr>
    <a:masterClrMapping/>
  </p:clrMapOvr>
  <p:transition spd="slow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0650"/>
            <a:ext cx="9144000" cy="1254125"/>
          </a:xfrm>
        </p:spPr>
        <p:txBody>
          <a:bodyPr>
            <a:normAutofit fontScale="90000"/>
          </a:bodyPr>
          <a:lstStyle/>
          <a:p>
            <a:r>
              <a:rPr lang="cs-CZ" altLang="cs-CZ" sz="4400" dirty="0"/>
              <a:t>Poslanecká sněmovna a </a:t>
            </a:r>
            <a:br>
              <a:rPr lang="cs-CZ" altLang="cs-CZ" sz="4400" dirty="0"/>
            </a:br>
            <a:r>
              <a:rPr lang="cs-CZ" altLang="cs-CZ" sz="4400" dirty="0"/>
              <a:t>vláda ČR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137" y="1569492"/>
            <a:ext cx="8304663" cy="496778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Arial" charset="0"/>
              <a:buNone/>
            </a:pPr>
            <a:r>
              <a:rPr lang="cs-CZ" altLang="cs-CZ" sz="2100" b="0" dirty="0">
                <a:solidFill>
                  <a:srgbClr val="002D5A"/>
                </a:solidFill>
              </a:rPr>
              <a:t>Vláda je odpovědna Poslanecké sněmovně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Ø"/>
            </a:pPr>
            <a:r>
              <a:rPr lang="cs-CZ" altLang="cs-CZ" sz="2100" b="0" dirty="0">
                <a:solidFill>
                  <a:srgbClr val="002D5A"/>
                </a:solidFill>
              </a:rPr>
              <a:t>odpovědnost se projevuje zejména v hlasování o důvěře / nedůvěře (vyšší kvorum - projev racionalizovaného parlamentarismu)</a:t>
            </a:r>
          </a:p>
          <a:p>
            <a:pPr marL="1443038" lvl="2" indent="-528638">
              <a:spcBef>
                <a:spcPts val="1200"/>
              </a:spcBef>
              <a:buFont typeface="Wingdings" pitchFamily="2" charset="2"/>
              <a:buChar char="v"/>
            </a:pPr>
            <a:r>
              <a:rPr lang="cs-CZ" altLang="cs-CZ" sz="2100" b="0" dirty="0">
                <a:solidFill>
                  <a:srgbClr val="002D5A"/>
                </a:solidFill>
              </a:rPr>
              <a:t>jednání o důvěře probíhá do 30 dnů od jmenování vlády, a to vždy</a:t>
            </a:r>
          </a:p>
          <a:p>
            <a:pPr marL="1443038" lvl="2" indent="-528638">
              <a:spcBef>
                <a:spcPts val="1200"/>
              </a:spcBef>
              <a:buFont typeface="Wingdings" pitchFamily="2" charset="2"/>
              <a:buChar char="v"/>
            </a:pPr>
            <a:r>
              <a:rPr lang="cs-CZ" altLang="cs-CZ" sz="2100" b="0" dirty="0">
                <a:solidFill>
                  <a:srgbClr val="002D5A"/>
                </a:solidFill>
              </a:rPr>
              <a:t>vláda může také sama požádat o vyslovení důvěry, a to buď samostatně nebo v souvislosti s návrhem zákona</a:t>
            </a:r>
          </a:p>
          <a:p>
            <a:pPr marL="1443038" lvl="2" indent="-528638">
              <a:spcBef>
                <a:spcPts val="1200"/>
              </a:spcBef>
              <a:buFont typeface="Wingdings" pitchFamily="2" charset="2"/>
              <a:buChar char="v"/>
            </a:pPr>
            <a:r>
              <a:rPr lang="cs-CZ" altLang="cs-CZ" sz="2100" b="0" dirty="0">
                <a:solidFill>
                  <a:srgbClr val="002D5A"/>
                </a:solidFill>
              </a:rPr>
              <a:t>návrh na vyslovení nedůvěry může podat nejméně 50 poslanců</a:t>
            </a:r>
          </a:p>
        </p:txBody>
      </p:sp>
    </p:spTree>
    <p:extLst>
      <p:ext uri="{BB962C8B-B14F-4D97-AF65-F5344CB8AC3E}">
        <p14:creationId xmlns:p14="http://schemas.microsoft.com/office/powerpoint/2010/main" val="1514480741"/>
      </p:ext>
    </p:extLst>
  </p:cSld>
  <p:clrMapOvr>
    <a:masterClrMapping/>
  </p:clrMapOvr>
  <p:transition spd="slow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7945"/>
            <a:ext cx="9144000" cy="1281421"/>
          </a:xfrm>
        </p:spPr>
        <p:txBody>
          <a:bodyPr>
            <a:normAutofit fontScale="90000"/>
          </a:bodyPr>
          <a:lstStyle/>
          <a:p>
            <a:r>
              <a:rPr lang="cs-CZ" altLang="cs-CZ" sz="4400" dirty="0"/>
              <a:t>Kontrolní mechanismy </a:t>
            </a:r>
            <a:br>
              <a:rPr lang="cs-CZ" altLang="cs-CZ" sz="4400" dirty="0"/>
            </a:br>
            <a:r>
              <a:rPr lang="cs-CZ" altLang="cs-CZ" sz="4400" dirty="0"/>
              <a:t>Sněmovny vůči vládě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657350"/>
            <a:ext cx="8469313" cy="477074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cs-CZ" altLang="cs-CZ" sz="2100" b="0" dirty="0">
                <a:solidFill>
                  <a:srgbClr val="002D5A"/>
                </a:solidFill>
              </a:rPr>
              <a:t>vyjádření důvěry / nedůvěry</a:t>
            </a:r>
          </a:p>
          <a:p>
            <a:pPr>
              <a:spcBef>
                <a:spcPts val="1200"/>
              </a:spcBef>
            </a:pPr>
            <a:r>
              <a:rPr lang="cs-CZ" altLang="cs-CZ" sz="2100" b="0" dirty="0">
                <a:solidFill>
                  <a:srgbClr val="002D5A"/>
                </a:solidFill>
              </a:rPr>
              <a:t>doporučení vládě</a:t>
            </a:r>
          </a:p>
          <a:p>
            <a:pPr>
              <a:spcBef>
                <a:spcPts val="1200"/>
              </a:spcBef>
            </a:pPr>
            <a:r>
              <a:rPr lang="cs-CZ" altLang="cs-CZ" sz="2100" b="0" dirty="0">
                <a:solidFill>
                  <a:srgbClr val="002D5A"/>
                </a:solidFill>
              </a:rPr>
              <a:t>schvalování státního rozpočtu - klíčové politikum - může podat jen vláda, a to nejpozději 3 měsíce před začátkem rozpočtového roku - zvláštní procedura trojího čtení</a:t>
            </a:r>
          </a:p>
          <a:p>
            <a:pPr>
              <a:spcBef>
                <a:spcPts val="1200"/>
              </a:spcBef>
            </a:pPr>
            <a:r>
              <a:rPr lang="cs-CZ" altLang="cs-CZ" sz="2100" b="0" dirty="0">
                <a:solidFill>
                  <a:srgbClr val="002D5A"/>
                </a:solidFill>
              </a:rPr>
              <a:t>schvalování státního závěrečného účtu</a:t>
            </a:r>
          </a:p>
          <a:p>
            <a:pPr>
              <a:spcBef>
                <a:spcPts val="1200"/>
              </a:spcBef>
            </a:pPr>
            <a:r>
              <a:rPr lang="cs-CZ" altLang="cs-CZ" sz="2100" dirty="0">
                <a:solidFill>
                  <a:srgbClr val="002D5A"/>
                </a:solidFill>
              </a:rPr>
              <a:t>i</a:t>
            </a:r>
            <a:r>
              <a:rPr lang="cs-CZ" altLang="cs-CZ" sz="2100" b="0" dirty="0">
                <a:solidFill>
                  <a:srgbClr val="002D5A"/>
                </a:solidFill>
              </a:rPr>
              <a:t>nterpelace</a:t>
            </a:r>
          </a:p>
          <a:p>
            <a:pPr>
              <a:spcBef>
                <a:spcPts val="1200"/>
              </a:spcBef>
            </a:pPr>
            <a:r>
              <a:rPr lang="cs-CZ" altLang="cs-CZ" sz="2100" b="0" dirty="0">
                <a:solidFill>
                  <a:srgbClr val="002D5A"/>
                </a:solidFill>
              </a:rPr>
              <a:t>právo požadovat informace a vysvětlení od členů vlády a vedoucích správních úřadů</a:t>
            </a:r>
          </a:p>
          <a:p>
            <a:pPr>
              <a:spcBef>
                <a:spcPts val="1200"/>
              </a:spcBef>
            </a:pPr>
            <a:r>
              <a:rPr lang="cs-CZ" altLang="cs-CZ" sz="2100" b="0" dirty="0">
                <a:solidFill>
                  <a:srgbClr val="002D5A"/>
                </a:solidFill>
              </a:rPr>
              <a:t>účast ministrů či jejich náměstků na zasedání výborů PS (platí i pro Senát)</a:t>
            </a:r>
          </a:p>
          <a:p>
            <a:pPr>
              <a:spcBef>
                <a:spcPts val="1200"/>
              </a:spcBef>
            </a:pPr>
            <a:r>
              <a:rPr lang="cs-CZ" altLang="cs-CZ" sz="2100" b="0" dirty="0">
                <a:solidFill>
                  <a:srgbClr val="002D5A"/>
                </a:solidFill>
              </a:rPr>
              <a:t>vyšetřovací komise PS</a:t>
            </a:r>
          </a:p>
        </p:txBody>
      </p:sp>
    </p:spTree>
    <p:extLst>
      <p:ext uri="{BB962C8B-B14F-4D97-AF65-F5344CB8AC3E}">
        <p14:creationId xmlns:p14="http://schemas.microsoft.com/office/powerpoint/2010/main" val="3392261998"/>
      </p:ext>
    </p:extLst>
  </p:cSld>
  <p:clrMapOvr>
    <a:masterClrMapping/>
  </p:clrMapOvr>
  <p:transition spd="slow"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6185"/>
            <a:ext cx="9144000" cy="923926"/>
          </a:xfrm>
        </p:spPr>
        <p:txBody>
          <a:bodyPr>
            <a:normAutofit/>
          </a:bodyPr>
          <a:lstStyle/>
          <a:p>
            <a:r>
              <a:rPr lang="cs-CZ" altLang="cs-CZ" sz="4400" dirty="0"/>
              <a:t>Parlament ČR a prezident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altLang="cs-CZ" sz="2400" b="0" dirty="0">
                <a:solidFill>
                  <a:srgbClr val="002D5A"/>
                </a:solidFill>
              </a:rPr>
              <a:t>prezident je neodpovědný, nikoli však absolutně - výjimkou je možnost stíhat prezidenta pro velezradu, a to před ÚS na základě žaloby Senátu (čl. 65 Ústavy ČR)</a:t>
            </a:r>
          </a:p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o</a:t>
            </a:r>
            <a:r>
              <a:rPr lang="cs-CZ" altLang="cs-CZ" sz="2400" b="0" dirty="0">
                <a:solidFill>
                  <a:srgbClr val="002D5A"/>
                </a:solidFill>
              </a:rPr>
              <a:t>bě komory se mohou navíc usnést, že prezident nemůže ze závažných důvodů vykonávat svůj úřad; jeho pravomoci jsou pak převedeny na předsedu vlády a předsedu PS, příp. Senátu</a:t>
            </a:r>
          </a:p>
        </p:txBody>
      </p:sp>
    </p:spTree>
    <p:extLst>
      <p:ext uri="{BB962C8B-B14F-4D97-AF65-F5344CB8AC3E}">
        <p14:creationId xmlns:p14="http://schemas.microsoft.com/office/powerpoint/2010/main" val="2210596960"/>
      </p:ext>
    </p:extLst>
  </p:cSld>
  <p:clrMapOvr>
    <a:masterClrMapping/>
  </p:clrMapOvr>
  <p:transition spd="slow"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6310"/>
            <a:ext cx="9144000" cy="923926"/>
          </a:xfrm>
        </p:spPr>
        <p:txBody>
          <a:bodyPr>
            <a:noAutofit/>
          </a:bodyPr>
          <a:lstStyle/>
          <a:p>
            <a:r>
              <a:rPr lang="cs-CZ" altLang="cs-CZ" sz="4000" dirty="0"/>
              <a:t>Pravomoci PČR v oblasti </a:t>
            </a:r>
            <a:br>
              <a:rPr lang="cs-CZ" altLang="cs-CZ" sz="4000" dirty="0"/>
            </a:br>
            <a:r>
              <a:rPr lang="cs-CZ" altLang="cs-CZ" sz="4000" dirty="0"/>
              <a:t>bezpečnosti státu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322"/>
            <a:ext cx="8229600" cy="4858603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  <a:spcBef>
                <a:spcPct val="30000"/>
              </a:spcBef>
              <a:buFont typeface="Arial" charset="0"/>
              <a:buNone/>
            </a:pPr>
            <a:r>
              <a:rPr lang="cs-CZ" altLang="cs-CZ" sz="2200" b="0" dirty="0">
                <a:solidFill>
                  <a:srgbClr val="002D5A"/>
                </a:solidFill>
              </a:rPr>
              <a:t>obě komory mají rovnocenné postavení:</a:t>
            </a:r>
          </a:p>
          <a:p>
            <a:pPr lvl="1">
              <a:lnSpc>
                <a:spcPct val="105000"/>
              </a:lnSpc>
              <a:spcBef>
                <a:spcPct val="300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vyhlášení válečného stavu</a:t>
            </a:r>
          </a:p>
          <a:p>
            <a:pPr lvl="1">
              <a:lnSpc>
                <a:spcPct val="105000"/>
              </a:lnSpc>
              <a:spcBef>
                <a:spcPct val="300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souhlas s vysláním či pobytem ozbrojených sil jiných států na území ČR</a:t>
            </a:r>
          </a:p>
          <a:p>
            <a:pPr lvl="1">
              <a:lnSpc>
                <a:spcPct val="105000"/>
              </a:lnSpc>
              <a:spcBef>
                <a:spcPct val="300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souhlas s účastí ČR v obranných systémech mezinárodní organizace, jíž je ČR členem</a:t>
            </a:r>
          </a:p>
          <a:p>
            <a:pPr lvl="1">
              <a:lnSpc>
                <a:spcPct val="105000"/>
              </a:lnSpc>
              <a:spcBef>
                <a:spcPct val="300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souhlas s vysláním ozbrojených sil ČR mimo území státu</a:t>
            </a:r>
          </a:p>
          <a:p>
            <a:pPr>
              <a:lnSpc>
                <a:spcPct val="105000"/>
              </a:lnSpc>
              <a:spcBef>
                <a:spcPct val="30000"/>
              </a:spcBef>
            </a:pPr>
            <a:endParaRPr lang="cs-CZ" altLang="cs-CZ" sz="2200" b="0" dirty="0">
              <a:solidFill>
                <a:srgbClr val="002D5A"/>
              </a:solidFill>
            </a:endParaRPr>
          </a:p>
          <a:p>
            <a:pPr lvl="1">
              <a:lnSpc>
                <a:spcPct val="105000"/>
              </a:lnSpc>
              <a:spcBef>
                <a:spcPct val="300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PS také kontroluje zpravodajské služby (BIS, VOZ, NBÚ)</a:t>
            </a:r>
          </a:p>
        </p:txBody>
      </p:sp>
    </p:spTree>
    <p:extLst>
      <p:ext uri="{BB962C8B-B14F-4D97-AF65-F5344CB8AC3E}">
        <p14:creationId xmlns:p14="http://schemas.microsoft.com/office/powerpoint/2010/main" val="3811526707"/>
      </p:ext>
    </p:extLst>
  </p:cSld>
  <p:clrMapOvr>
    <a:masterClrMapping/>
  </p:clrMapOvr>
  <p:transition spd="slow"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81736" y="2662687"/>
            <a:ext cx="7893524" cy="2100382"/>
          </a:xfrm>
        </p:spPr>
        <p:txBody>
          <a:bodyPr>
            <a:noAutofit/>
          </a:bodyPr>
          <a:lstStyle/>
          <a:p>
            <a:r>
              <a:rPr lang="cs-CZ" sz="60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Prezident republiky Vláda </a:t>
            </a:r>
          </a:p>
        </p:txBody>
      </p:sp>
    </p:spTree>
    <p:extLst>
      <p:ext uri="{BB962C8B-B14F-4D97-AF65-F5344CB8AC3E}">
        <p14:creationId xmlns:p14="http://schemas.microsoft.com/office/powerpoint/2010/main" val="294795436"/>
      </p:ext>
    </p:extLst>
  </p:cSld>
  <p:clrMapOvr>
    <a:masterClrMapping/>
  </p:clrMapOvr>
  <p:transition spd="slow">
    <p:pull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6570" y="299944"/>
            <a:ext cx="8447088" cy="419100"/>
          </a:xfrm>
        </p:spPr>
        <p:txBody>
          <a:bodyPr>
            <a:normAutofit fontScale="90000"/>
          </a:bodyPr>
          <a:lstStyle/>
          <a:p>
            <a:r>
              <a:rPr lang="cs-CZ" altLang="cs-CZ" dirty="0">
                <a:solidFill>
                  <a:srgbClr val="CA8A64"/>
                </a:solidFill>
              </a:rPr>
              <a:t>Ústavní postavení prezidenta republiky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48919" y="2421530"/>
            <a:ext cx="4056063" cy="3028950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r>
              <a:rPr lang="cs-CZ" altLang="cs-CZ" sz="1800" i="1" dirty="0">
                <a:solidFill>
                  <a:srgbClr val="002D5A"/>
                </a:solidFill>
              </a:rPr>
              <a:t>Bez kontrasignace</a:t>
            </a:r>
          </a:p>
          <a:p>
            <a:r>
              <a:rPr lang="cs-CZ" altLang="cs-CZ" sz="1800" b="0" dirty="0">
                <a:solidFill>
                  <a:srgbClr val="002D5A"/>
                </a:solidFill>
              </a:rPr>
              <a:t>Jmenuje a odvolává premiéra a členy vlády</a:t>
            </a:r>
          </a:p>
          <a:p>
            <a:r>
              <a:rPr lang="cs-CZ" altLang="cs-CZ" sz="1800" b="0" dirty="0">
                <a:solidFill>
                  <a:srgbClr val="002D5A"/>
                </a:solidFill>
              </a:rPr>
              <a:t>Svolává zasedání PS</a:t>
            </a:r>
          </a:p>
          <a:p>
            <a:r>
              <a:rPr lang="cs-CZ" altLang="cs-CZ" sz="1800" b="0" dirty="0">
                <a:solidFill>
                  <a:srgbClr val="002D5A"/>
                </a:solidFill>
              </a:rPr>
              <a:t>Rozpouští PS</a:t>
            </a:r>
          </a:p>
          <a:p>
            <a:r>
              <a:rPr lang="cs-CZ" altLang="cs-CZ" sz="1800" b="0" dirty="0">
                <a:solidFill>
                  <a:srgbClr val="002D5A"/>
                </a:solidFill>
              </a:rPr>
              <a:t>Jmenuje soudce ÚS</a:t>
            </a:r>
          </a:p>
          <a:p>
            <a:r>
              <a:rPr lang="cs-CZ" altLang="cs-CZ" sz="1800" b="0" dirty="0">
                <a:solidFill>
                  <a:srgbClr val="002D5A"/>
                </a:solidFill>
              </a:rPr>
              <a:t>Jmenuje předsedu a </a:t>
            </a:r>
            <a:r>
              <a:rPr lang="cs-CZ" altLang="cs-CZ" sz="1800" b="0" dirty="0" err="1">
                <a:solidFill>
                  <a:srgbClr val="002D5A"/>
                </a:solidFill>
              </a:rPr>
              <a:t>mpř</a:t>
            </a:r>
            <a:r>
              <a:rPr lang="cs-CZ" altLang="cs-CZ" sz="1800" b="0" dirty="0">
                <a:solidFill>
                  <a:srgbClr val="002D5A"/>
                </a:solidFill>
              </a:rPr>
              <a:t>. NS</a:t>
            </a:r>
          </a:p>
          <a:p>
            <a:r>
              <a:rPr lang="cs-CZ" altLang="cs-CZ" sz="1800" b="0" dirty="0">
                <a:solidFill>
                  <a:srgbClr val="002D5A"/>
                </a:solidFill>
              </a:rPr>
              <a:t>Suspenzivní právo veta</a:t>
            </a:r>
          </a:p>
          <a:p>
            <a:r>
              <a:rPr lang="cs-CZ" altLang="cs-CZ" sz="1800" b="0" dirty="0">
                <a:solidFill>
                  <a:srgbClr val="002D5A"/>
                </a:solidFill>
              </a:rPr>
              <a:t>Podepisování zákonů</a:t>
            </a:r>
          </a:p>
          <a:p>
            <a:r>
              <a:rPr lang="cs-CZ" altLang="cs-CZ" sz="1800" b="0" dirty="0">
                <a:solidFill>
                  <a:srgbClr val="002D5A"/>
                </a:solidFill>
              </a:rPr>
              <a:t>Jmenuje prezidenta a viceprezidenta NKÚ</a:t>
            </a:r>
          </a:p>
          <a:p>
            <a:r>
              <a:rPr lang="cs-CZ" altLang="cs-CZ" sz="1800" b="0" dirty="0">
                <a:solidFill>
                  <a:srgbClr val="002D5A"/>
                </a:solidFill>
              </a:rPr>
              <a:t>Jmenuje členy Bankovní rady ČNB</a:t>
            </a:r>
          </a:p>
          <a:p>
            <a:r>
              <a:rPr lang="cs-CZ" altLang="cs-CZ" sz="1800" b="0" dirty="0">
                <a:solidFill>
                  <a:srgbClr val="002D5A"/>
                </a:solidFill>
              </a:rPr>
              <a:t>Odpouští a zmírňuje tresty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563731" y="2421529"/>
            <a:ext cx="4138612" cy="3310530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r>
              <a:rPr lang="cs-CZ" altLang="cs-CZ" sz="1800" i="1" dirty="0">
                <a:solidFill>
                  <a:srgbClr val="CA8A64"/>
                </a:solidFill>
              </a:rPr>
              <a:t>S kontrasignací</a:t>
            </a:r>
          </a:p>
          <a:p>
            <a:r>
              <a:rPr lang="cs-CZ" altLang="cs-CZ" sz="1800" b="0" dirty="0">
                <a:solidFill>
                  <a:srgbClr val="CA8A64"/>
                </a:solidFill>
              </a:rPr>
              <a:t>Sjednávání a ratifikace mez. smluv</a:t>
            </a:r>
          </a:p>
          <a:p>
            <a:r>
              <a:rPr lang="cs-CZ" altLang="cs-CZ" sz="1800" b="0" dirty="0">
                <a:solidFill>
                  <a:srgbClr val="CA8A64"/>
                </a:solidFill>
              </a:rPr>
              <a:t>Zastupuje stát navenek</a:t>
            </a:r>
          </a:p>
          <a:p>
            <a:r>
              <a:rPr lang="cs-CZ" altLang="cs-CZ" sz="1800" b="0" dirty="0">
                <a:solidFill>
                  <a:srgbClr val="CA8A64"/>
                </a:solidFill>
              </a:rPr>
              <a:t>Vrchní velitel ozbrojených sil</a:t>
            </a:r>
          </a:p>
          <a:p>
            <a:r>
              <a:rPr lang="cs-CZ" altLang="cs-CZ" sz="1800" b="0" dirty="0">
                <a:solidFill>
                  <a:srgbClr val="CA8A64"/>
                </a:solidFill>
              </a:rPr>
              <a:t>Státní vyznamenání</a:t>
            </a:r>
          </a:p>
          <a:p>
            <a:r>
              <a:rPr lang="cs-CZ" altLang="cs-CZ" sz="1800" b="0" dirty="0">
                <a:solidFill>
                  <a:srgbClr val="CA8A64"/>
                </a:solidFill>
              </a:rPr>
              <a:t>Pověřuje a odvolává </a:t>
            </a:r>
            <a:r>
              <a:rPr lang="cs-CZ" altLang="cs-CZ" sz="1800" b="0" dirty="0" err="1">
                <a:solidFill>
                  <a:srgbClr val="CA8A64"/>
                </a:solidFill>
              </a:rPr>
              <a:t>ved</a:t>
            </a:r>
            <a:r>
              <a:rPr lang="cs-CZ" altLang="cs-CZ" sz="1800" b="0" dirty="0">
                <a:solidFill>
                  <a:srgbClr val="CA8A64"/>
                </a:solidFill>
              </a:rPr>
              <a:t>. </a:t>
            </a:r>
            <a:r>
              <a:rPr lang="cs-CZ" altLang="cs-CZ" sz="1800" b="0" dirty="0" err="1">
                <a:solidFill>
                  <a:srgbClr val="CA8A64"/>
                </a:solidFill>
              </a:rPr>
              <a:t>zast</a:t>
            </a:r>
            <a:r>
              <a:rPr lang="cs-CZ" altLang="cs-CZ" sz="1800" b="0" dirty="0">
                <a:solidFill>
                  <a:srgbClr val="CA8A64"/>
                </a:solidFill>
              </a:rPr>
              <a:t>. misí</a:t>
            </a:r>
          </a:p>
          <a:p>
            <a:r>
              <a:rPr lang="cs-CZ" altLang="cs-CZ" sz="1800" b="0" dirty="0">
                <a:solidFill>
                  <a:srgbClr val="CA8A64"/>
                </a:solidFill>
              </a:rPr>
              <a:t>Vyhlašuje volby do PS a Senátu</a:t>
            </a:r>
          </a:p>
          <a:p>
            <a:r>
              <a:rPr lang="cs-CZ" altLang="cs-CZ" sz="1800" b="0" dirty="0">
                <a:solidFill>
                  <a:srgbClr val="CA8A64"/>
                </a:solidFill>
              </a:rPr>
              <a:t>Jmenuje a povyšuje generály</a:t>
            </a:r>
          </a:p>
          <a:p>
            <a:r>
              <a:rPr lang="cs-CZ" altLang="cs-CZ" sz="1800" b="0" dirty="0">
                <a:solidFill>
                  <a:srgbClr val="CA8A64"/>
                </a:solidFill>
              </a:rPr>
              <a:t>Přijímá </a:t>
            </a:r>
            <a:r>
              <a:rPr lang="cs-CZ" altLang="cs-CZ" sz="1800" b="0" dirty="0" err="1">
                <a:solidFill>
                  <a:srgbClr val="CA8A64"/>
                </a:solidFill>
              </a:rPr>
              <a:t>ved</a:t>
            </a:r>
            <a:r>
              <a:rPr lang="cs-CZ" altLang="cs-CZ" sz="1800" b="0" dirty="0">
                <a:solidFill>
                  <a:srgbClr val="CA8A64"/>
                </a:solidFill>
              </a:rPr>
              <a:t>. </a:t>
            </a:r>
            <a:r>
              <a:rPr lang="cs-CZ" altLang="cs-CZ" sz="1800" b="0" dirty="0" err="1">
                <a:solidFill>
                  <a:srgbClr val="CA8A64"/>
                </a:solidFill>
              </a:rPr>
              <a:t>zast</a:t>
            </a:r>
            <a:r>
              <a:rPr lang="cs-CZ" altLang="cs-CZ" sz="1800" b="0" dirty="0">
                <a:solidFill>
                  <a:srgbClr val="CA8A64"/>
                </a:solidFill>
              </a:rPr>
              <a:t>. misí</a:t>
            </a:r>
          </a:p>
          <a:p>
            <a:r>
              <a:rPr lang="cs-CZ" altLang="cs-CZ" sz="1800" b="0" dirty="0">
                <a:solidFill>
                  <a:srgbClr val="CA8A64"/>
                </a:solidFill>
              </a:rPr>
              <a:t>Jmenuje soudce</a:t>
            </a:r>
          </a:p>
          <a:p>
            <a:r>
              <a:rPr lang="cs-CZ" altLang="cs-CZ" sz="1800" b="0" dirty="0">
                <a:solidFill>
                  <a:srgbClr val="CA8A64"/>
                </a:solidFill>
              </a:rPr>
              <a:t>Uděluje amnestii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279400" y="1078434"/>
            <a:ext cx="8610600" cy="1366837"/>
          </a:xfrm>
        </p:spPr>
        <p:txBody>
          <a:bodyPr>
            <a:normAutofit fontScale="92500" lnSpcReduction="20000"/>
          </a:bodyPr>
          <a:lstStyle/>
          <a:p>
            <a:pPr marL="324000">
              <a:spcBef>
                <a:spcPts val="600"/>
              </a:spcBef>
              <a:defRPr/>
            </a:pPr>
            <a:r>
              <a:rPr lang="cs-CZ" b="0" dirty="0">
                <a:solidFill>
                  <a:srgbClr val="002D5A"/>
                </a:solidFill>
              </a:rPr>
              <a:t>Volen přímo na 5 let (možno dvakrát za sebou)</a:t>
            </a:r>
          </a:p>
          <a:p>
            <a:pPr marL="324000">
              <a:spcBef>
                <a:spcPts val="600"/>
              </a:spcBef>
              <a:defRPr/>
            </a:pPr>
            <a:r>
              <a:rPr lang="cs-CZ" b="0" dirty="0">
                <a:solidFill>
                  <a:srgbClr val="002D5A"/>
                </a:solidFill>
              </a:rPr>
              <a:t>Hlava státu, z výkonu funkce není odpovědný, neodvolatelný</a:t>
            </a:r>
          </a:p>
          <a:p>
            <a:pPr>
              <a:lnSpc>
                <a:spcPct val="80000"/>
              </a:lnSpc>
              <a:defRPr/>
            </a:pPr>
            <a:endParaRPr lang="cs-CZ" sz="600" b="0" dirty="0"/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cs-CZ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166331"/>
      </p:ext>
    </p:extLst>
  </p:cSld>
  <p:clrMapOvr>
    <a:masterClrMapping/>
  </p:clrMapOvr>
  <p:transition spd="med">
    <p:check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8889"/>
            <a:ext cx="9144000" cy="923926"/>
          </a:xfrm>
        </p:spPr>
        <p:txBody>
          <a:bodyPr>
            <a:normAutofit/>
          </a:bodyPr>
          <a:lstStyle/>
          <a:p>
            <a:r>
              <a:rPr lang="cs-CZ" altLang="cs-CZ" sz="3600" dirty="0"/>
              <a:t>Politická pozice prezidenta republiky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8017" y="1163472"/>
            <a:ext cx="8523027" cy="4525963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cs-CZ" altLang="cs-CZ" sz="2100" b="0" dirty="0">
                <a:solidFill>
                  <a:srgbClr val="002D5A"/>
                </a:solidFill>
              </a:rPr>
              <a:t>Tradičně podstatně silnější</a:t>
            </a:r>
          </a:p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cs-CZ" altLang="cs-CZ" sz="2100" b="0" dirty="0">
                <a:solidFill>
                  <a:srgbClr val="002D5A"/>
                </a:solidFill>
              </a:rPr>
              <a:t>Tzv. Hrad – neformální občanská a politická autorita, resp. Intelektuálně-zájmové mocenské uskupení</a:t>
            </a:r>
          </a:p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cs-CZ" altLang="cs-CZ" sz="2100" b="0" dirty="0">
                <a:solidFill>
                  <a:srgbClr val="002D5A"/>
                </a:solidFill>
              </a:rPr>
              <a:t>Hledání vztahu k politickým stranám, vládě a veřejnosti</a:t>
            </a:r>
          </a:p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cs-CZ" altLang="cs-CZ" sz="2100" b="0" dirty="0">
                <a:solidFill>
                  <a:srgbClr val="002D5A"/>
                </a:solidFill>
              </a:rPr>
              <a:t>Otázka způsobu volby prezidenta</a:t>
            </a:r>
          </a:p>
          <a:p>
            <a:pPr>
              <a:lnSpc>
                <a:spcPct val="105000"/>
              </a:lnSpc>
              <a:spcBef>
                <a:spcPct val="30000"/>
              </a:spcBef>
            </a:pPr>
            <a:endParaRPr lang="cs-CZ" altLang="cs-CZ" sz="2100" b="0" dirty="0">
              <a:solidFill>
                <a:srgbClr val="002D5A"/>
              </a:solidFill>
            </a:endParaRPr>
          </a:p>
          <a:p>
            <a:pPr>
              <a:lnSpc>
                <a:spcPct val="105000"/>
              </a:lnSpc>
              <a:spcBef>
                <a:spcPct val="30000"/>
              </a:spcBef>
              <a:buFont typeface="Arial" charset="0"/>
              <a:buNone/>
            </a:pPr>
            <a:r>
              <a:rPr lang="cs-CZ" altLang="cs-CZ" sz="2100" b="1" dirty="0">
                <a:solidFill>
                  <a:srgbClr val="002D5A"/>
                </a:solidFill>
              </a:rPr>
              <a:t>Prezidenti samostatné ČR</a:t>
            </a:r>
          </a:p>
          <a:p>
            <a:pPr>
              <a:lnSpc>
                <a:spcPct val="105000"/>
              </a:lnSpc>
              <a:spcBef>
                <a:spcPct val="30000"/>
              </a:spcBef>
              <a:buFont typeface="Arial" charset="0"/>
              <a:buNone/>
            </a:pPr>
            <a:r>
              <a:rPr lang="cs-CZ" altLang="cs-CZ" sz="2100" b="0" dirty="0">
                <a:solidFill>
                  <a:srgbClr val="002D5A"/>
                </a:solidFill>
              </a:rPr>
              <a:t>1993-2003 	</a:t>
            </a:r>
            <a:r>
              <a:rPr lang="cs-CZ" altLang="cs-CZ" sz="2100" b="0" u="sng" dirty="0">
                <a:solidFill>
                  <a:srgbClr val="002D5A"/>
                </a:solidFill>
              </a:rPr>
              <a:t>Václav Havel</a:t>
            </a:r>
            <a:r>
              <a:rPr lang="cs-CZ" altLang="cs-CZ" sz="2100" b="0" dirty="0">
                <a:solidFill>
                  <a:srgbClr val="002D5A"/>
                </a:solidFill>
              </a:rPr>
              <a:t> (poprvé zvolen bez větších problémů, 			znovuzvolen těsnou parlamentní většinou)</a:t>
            </a:r>
          </a:p>
          <a:p>
            <a:pPr>
              <a:lnSpc>
                <a:spcPct val="105000"/>
              </a:lnSpc>
              <a:spcBef>
                <a:spcPct val="30000"/>
              </a:spcBef>
              <a:buFont typeface="Arial" charset="0"/>
              <a:buNone/>
            </a:pPr>
            <a:r>
              <a:rPr lang="cs-CZ" altLang="cs-CZ" sz="2100" b="0" dirty="0">
                <a:solidFill>
                  <a:srgbClr val="002D5A"/>
                </a:solidFill>
              </a:rPr>
              <a:t>2003-2013	</a:t>
            </a:r>
            <a:r>
              <a:rPr lang="cs-CZ" altLang="cs-CZ" sz="2100" b="0" u="sng" dirty="0">
                <a:solidFill>
                  <a:srgbClr val="002D5A"/>
                </a:solidFill>
              </a:rPr>
              <a:t>Václav Klaus</a:t>
            </a:r>
            <a:r>
              <a:rPr lang="cs-CZ" altLang="cs-CZ" sz="2100" b="0" dirty="0">
                <a:solidFill>
                  <a:srgbClr val="002D5A"/>
                </a:solidFill>
              </a:rPr>
              <a:t> (poprvé zvolen až ve 3. kole 3. volby, 				podruhé ve 3. kole 2. volby)</a:t>
            </a:r>
          </a:p>
          <a:p>
            <a:pPr>
              <a:lnSpc>
                <a:spcPct val="105000"/>
              </a:lnSpc>
              <a:spcBef>
                <a:spcPct val="30000"/>
              </a:spcBef>
              <a:buFont typeface="Arial" charset="0"/>
              <a:buNone/>
            </a:pPr>
            <a:r>
              <a:rPr lang="cs-CZ" altLang="cs-CZ" sz="2100" b="0" dirty="0">
                <a:solidFill>
                  <a:srgbClr val="002D5A"/>
                </a:solidFill>
              </a:rPr>
              <a:t>2013-…		Miloš Zeman (první a druhý přímo volený prezident, zvolen  		vždy ve 2. kole)</a:t>
            </a:r>
          </a:p>
        </p:txBody>
      </p:sp>
    </p:spTree>
    <p:extLst>
      <p:ext uri="{BB962C8B-B14F-4D97-AF65-F5344CB8AC3E}">
        <p14:creationId xmlns:p14="http://schemas.microsoft.com/office/powerpoint/2010/main" val="734392603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1593"/>
            <a:ext cx="9144000" cy="92392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400" dirty="0"/>
              <a:t>Otevření čs. přechodu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5191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05000"/>
              </a:lnSpc>
              <a:spcBef>
                <a:spcPct val="45000"/>
              </a:spcBef>
            </a:pPr>
            <a:r>
              <a:rPr lang="cs-CZ" altLang="cs-CZ" b="0" dirty="0">
                <a:solidFill>
                  <a:srgbClr val="002D5A"/>
                </a:solidFill>
              </a:rPr>
              <a:t>Nástup M. Gorbačova v SSSR - 1. signál</a:t>
            </a:r>
          </a:p>
          <a:p>
            <a:pPr eaLnBrk="1" hangingPunct="1">
              <a:lnSpc>
                <a:spcPct val="105000"/>
              </a:lnSpc>
              <a:spcBef>
                <a:spcPct val="45000"/>
              </a:spcBef>
            </a:pPr>
            <a:r>
              <a:rPr lang="cs-CZ" altLang="cs-CZ" b="0" dirty="0">
                <a:solidFill>
                  <a:srgbClr val="002D5A"/>
                </a:solidFill>
              </a:rPr>
              <a:t>Reformy v Maďarsku, Polsku, podzim 1989 v NDR</a:t>
            </a:r>
          </a:p>
          <a:p>
            <a:pPr eaLnBrk="1" hangingPunct="1">
              <a:lnSpc>
                <a:spcPct val="105000"/>
              </a:lnSpc>
              <a:spcBef>
                <a:spcPct val="45000"/>
              </a:spcBef>
            </a:pPr>
            <a:r>
              <a:rPr lang="cs-CZ" altLang="cs-CZ" b="0" dirty="0">
                <a:solidFill>
                  <a:srgbClr val="002D5A"/>
                </a:solidFill>
              </a:rPr>
              <a:t>Drobné změny i v ČSSR: mírné ekonomické reformy, zmírnění tlaku na kulturu, kritické příspěvky v médiích, růst dynamiky opozičního hnutí (nové iniciativy, masovější protesty, Několik vět…)</a:t>
            </a:r>
          </a:p>
          <a:p>
            <a:pPr eaLnBrk="1" hangingPunct="1">
              <a:lnSpc>
                <a:spcPct val="105000"/>
              </a:lnSpc>
              <a:spcBef>
                <a:spcPct val="45000"/>
              </a:spcBef>
            </a:pPr>
            <a:r>
              <a:rPr lang="cs-CZ" altLang="cs-CZ" b="0" dirty="0">
                <a:solidFill>
                  <a:srgbClr val="002D5A"/>
                </a:solidFill>
              </a:rPr>
              <a:t>Klíčová událost - 17. listopad 1989 - studentské shromáždění</a:t>
            </a:r>
          </a:p>
          <a:p>
            <a:pPr eaLnBrk="1" hangingPunct="1">
              <a:lnSpc>
                <a:spcPct val="105000"/>
              </a:lnSpc>
              <a:spcBef>
                <a:spcPct val="45000"/>
              </a:spcBef>
            </a:pPr>
            <a:r>
              <a:rPr lang="cs-CZ" altLang="cs-CZ" b="0" dirty="0">
                <a:solidFill>
                  <a:srgbClr val="002D5A"/>
                </a:solidFill>
              </a:rPr>
              <a:t>Příčiny kolapsu:</a:t>
            </a:r>
          </a:p>
          <a:p>
            <a:pPr lvl="1" eaLnBrk="1" hangingPunct="1">
              <a:lnSpc>
                <a:spcPct val="105000"/>
              </a:lnSpc>
              <a:spcBef>
                <a:spcPct val="45000"/>
              </a:spcBef>
            </a:pPr>
            <a:r>
              <a:rPr lang="cs-CZ" altLang="cs-CZ" b="0" dirty="0" err="1">
                <a:solidFill>
                  <a:srgbClr val="002D5A"/>
                </a:solidFill>
              </a:rPr>
              <a:t>Machonin</a:t>
            </a:r>
            <a:r>
              <a:rPr lang="cs-CZ" altLang="cs-CZ" b="0" dirty="0">
                <a:solidFill>
                  <a:srgbClr val="002D5A"/>
                </a:solidFill>
              </a:rPr>
              <a:t>, Tuček: </a:t>
            </a:r>
            <a:r>
              <a:rPr lang="cs-CZ" altLang="cs-CZ" b="0" i="1" dirty="0">
                <a:solidFill>
                  <a:srgbClr val="002D5A"/>
                </a:solidFill>
              </a:rPr>
              <a:t>stagnace až regrese ekonomického, technologického a kult. vývoje</a:t>
            </a:r>
          </a:p>
          <a:p>
            <a:pPr lvl="1" eaLnBrk="1" hangingPunct="1">
              <a:lnSpc>
                <a:spcPct val="105000"/>
              </a:lnSpc>
              <a:spcBef>
                <a:spcPct val="45000"/>
              </a:spcBef>
            </a:pPr>
            <a:r>
              <a:rPr lang="cs-CZ" altLang="cs-CZ" b="0" dirty="0">
                <a:solidFill>
                  <a:srgbClr val="002D5A"/>
                </a:solidFill>
              </a:rPr>
              <a:t>Vodička: </a:t>
            </a:r>
            <a:r>
              <a:rPr lang="cs-CZ" altLang="cs-CZ" b="0" i="1" dirty="0">
                <a:solidFill>
                  <a:srgbClr val="002D5A"/>
                </a:solidFill>
              </a:rPr>
              <a:t>motivační krize</a:t>
            </a:r>
          </a:p>
          <a:p>
            <a:pPr lvl="1" eaLnBrk="1" hangingPunct="1">
              <a:lnSpc>
                <a:spcPct val="105000"/>
              </a:lnSpc>
              <a:spcBef>
                <a:spcPct val="45000"/>
              </a:spcBef>
            </a:pPr>
            <a:r>
              <a:rPr lang="cs-CZ" altLang="cs-CZ" b="0" dirty="0">
                <a:solidFill>
                  <a:srgbClr val="002D5A"/>
                </a:solidFill>
              </a:rPr>
              <a:t>Možný: </a:t>
            </a:r>
            <a:r>
              <a:rPr lang="cs-CZ" altLang="cs-CZ" b="0" i="1" dirty="0">
                <a:solidFill>
                  <a:srgbClr val="002D5A"/>
                </a:solidFill>
              </a:rPr>
              <a:t>proměna soc. statutu rodiny („rodinná kolonizace státu“)</a:t>
            </a:r>
          </a:p>
        </p:txBody>
      </p:sp>
    </p:spTree>
    <p:extLst>
      <p:ext uri="{BB962C8B-B14F-4D97-AF65-F5344CB8AC3E}">
        <p14:creationId xmlns:p14="http://schemas.microsoft.com/office/powerpoint/2010/main" val="2540138266"/>
      </p:ext>
    </p:extLst>
  </p:cSld>
  <p:clrMapOvr>
    <a:masterClrMapping/>
  </p:clrMapOvr>
  <p:transition spd="slow">
    <p:pull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/>
          <p:cNvSpPr>
            <a:spLocks noGrp="1"/>
          </p:cNvSpPr>
          <p:nvPr>
            <p:ph type="title"/>
          </p:nvPr>
        </p:nvSpPr>
        <p:spPr>
          <a:xfrm>
            <a:off x="0" y="232984"/>
            <a:ext cx="8699193" cy="899780"/>
          </a:xfrm>
        </p:spPr>
        <p:txBody>
          <a:bodyPr>
            <a:noAutofit/>
          </a:bodyPr>
          <a:lstStyle/>
          <a:p>
            <a:r>
              <a:rPr lang="cs-CZ" altLang="cs-CZ" sz="4400" dirty="0"/>
              <a:t>Prezident republiky a </a:t>
            </a:r>
            <a:br>
              <a:rPr lang="cs-CZ" altLang="cs-CZ" sz="4400" dirty="0"/>
            </a:br>
            <a:r>
              <a:rPr lang="cs-CZ" altLang="cs-CZ" sz="4400" dirty="0"/>
              <a:t>Vláda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7673" y="1528550"/>
            <a:ext cx="8325134" cy="492684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  <a:defRPr/>
            </a:pPr>
            <a:r>
              <a:rPr lang="cs-CZ" sz="2400" b="0" dirty="0">
                <a:solidFill>
                  <a:srgbClr val="002D5A"/>
                </a:solidFill>
              </a:rPr>
              <a:t>Komplikované vztahy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defRPr/>
            </a:pPr>
            <a:r>
              <a:rPr lang="cs-CZ" sz="2100" b="0" dirty="0">
                <a:solidFill>
                  <a:srgbClr val="002D5A"/>
                </a:solidFill>
              </a:rPr>
              <a:t>legitimita rozdílného typu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defRPr/>
            </a:pPr>
            <a:r>
              <a:rPr lang="cs-CZ" sz="2100" dirty="0">
                <a:solidFill>
                  <a:srgbClr val="002D5A"/>
                </a:solidFill>
              </a:rPr>
              <a:t>m</a:t>
            </a:r>
            <a:r>
              <a:rPr lang="cs-CZ" sz="2100" b="0" dirty="0">
                <a:solidFill>
                  <a:srgbClr val="002D5A"/>
                </a:solidFill>
              </a:rPr>
              <a:t>ocenské zápolení: stranická politika, „kohabitace“ po česku, zahraniční politika…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defRPr/>
            </a:pPr>
            <a:r>
              <a:rPr lang="cs-CZ" sz="2100" dirty="0">
                <a:solidFill>
                  <a:srgbClr val="002D5A"/>
                </a:solidFill>
              </a:rPr>
              <a:t>o</a:t>
            </a:r>
            <a:r>
              <a:rPr lang="cs-CZ" sz="2100" b="0" dirty="0">
                <a:solidFill>
                  <a:srgbClr val="002D5A"/>
                </a:solidFill>
              </a:rPr>
              <a:t>dlišný typ pravomocí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defRPr/>
            </a:pPr>
            <a:r>
              <a:rPr lang="cs-CZ" sz="2100" dirty="0">
                <a:solidFill>
                  <a:srgbClr val="002D5A"/>
                </a:solidFill>
              </a:rPr>
              <a:t>o</a:t>
            </a:r>
            <a:r>
              <a:rPr lang="cs-CZ" sz="2100" b="0" dirty="0">
                <a:solidFill>
                  <a:srgbClr val="002D5A"/>
                </a:solidFill>
              </a:rPr>
              <a:t>dlišné kontrolní mechanismy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defRPr/>
            </a:pPr>
            <a:r>
              <a:rPr lang="cs-CZ" sz="2100" dirty="0">
                <a:solidFill>
                  <a:srgbClr val="002D5A"/>
                </a:solidFill>
              </a:rPr>
              <a:t>b</a:t>
            </a:r>
            <a:r>
              <a:rPr lang="cs-CZ" sz="2100" b="0" dirty="0">
                <a:solidFill>
                  <a:srgbClr val="002D5A"/>
                </a:solidFill>
              </a:rPr>
              <a:t>rzdy a protiváhy: </a:t>
            </a:r>
          </a:p>
          <a:p>
            <a:pPr lvl="2">
              <a:lnSpc>
                <a:spcPct val="110000"/>
              </a:lnSpc>
              <a:spcBef>
                <a:spcPts val="1200"/>
              </a:spcBef>
              <a:defRPr/>
            </a:pPr>
            <a:r>
              <a:rPr lang="cs-CZ" sz="1700" b="0" dirty="0">
                <a:solidFill>
                  <a:srgbClr val="002D5A"/>
                </a:solidFill>
              </a:rPr>
              <a:t>výběr a jmenování premiéra,</a:t>
            </a:r>
          </a:p>
          <a:p>
            <a:pPr lvl="2">
              <a:lnSpc>
                <a:spcPct val="110000"/>
              </a:lnSpc>
              <a:spcBef>
                <a:spcPts val="1200"/>
              </a:spcBef>
              <a:defRPr/>
            </a:pPr>
            <a:r>
              <a:rPr lang="cs-CZ" sz="1700" b="0" dirty="0">
                <a:solidFill>
                  <a:srgbClr val="002D5A"/>
                </a:solidFill>
              </a:rPr>
              <a:t>kontrasignace, </a:t>
            </a:r>
          </a:p>
          <a:p>
            <a:pPr lvl="2">
              <a:lnSpc>
                <a:spcPct val="110000"/>
              </a:lnSpc>
              <a:spcBef>
                <a:spcPts val="1200"/>
              </a:spcBef>
              <a:defRPr/>
            </a:pPr>
            <a:r>
              <a:rPr lang="cs-CZ" sz="1700" b="0" dirty="0">
                <a:solidFill>
                  <a:srgbClr val="002D5A"/>
                </a:solidFill>
              </a:rPr>
              <a:t>prezidentské veto,</a:t>
            </a:r>
          </a:p>
          <a:p>
            <a:pPr lvl="2">
              <a:lnSpc>
                <a:spcPct val="110000"/>
              </a:lnSpc>
              <a:spcBef>
                <a:spcPts val="1200"/>
              </a:spcBef>
              <a:defRPr/>
            </a:pPr>
            <a:r>
              <a:rPr lang="cs-CZ" sz="1700" b="0" dirty="0">
                <a:solidFill>
                  <a:srgbClr val="002D5A"/>
                </a:solidFill>
              </a:rPr>
              <a:t>společné kreační pravomoci, </a:t>
            </a:r>
          </a:p>
          <a:p>
            <a:pPr lvl="2">
              <a:lnSpc>
                <a:spcPct val="110000"/>
              </a:lnSpc>
              <a:spcBef>
                <a:spcPts val="1200"/>
              </a:spcBef>
              <a:defRPr/>
            </a:pPr>
            <a:r>
              <a:rPr lang="cs-CZ" sz="1700" b="0" dirty="0">
                <a:solidFill>
                  <a:srgbClr val="002D5A"/>
                </a:solidFill>
              </a:rPr>
              <a:t>žaloba k ÚS…</a:t>
            </a:r>
          </a:p>
          <a:p>
            <a:pPr lvl="1">
              <a:defRPr/>
            </a:pPr>
            <a:endParaRPr lang="cs-CZ" sz="2000" b="0" dirty="0">
              <a:solidFill>
                <a:srgbClr val="002D5A"/>
              </a:solidFill>
            </a:endParaRPr>
          </a:p>
          <a:p>
            <a:pPr marL="457200" lvl="1" indent="0">
              <a:buFont typeface="Arial" charset="0"/>
              <a:buNone/>
              <a:defRPr/>
            </a:pPr>
            <a:endParaRPr lang="cs-CZ" sz="2000" b="0" i="1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75036"/>
      </p:ext>
    </p:extLst>
  </p:cSld>
  <p:clrMapOvr>
    <a:masterClrMapping/>
  </p:clrMapOvr>
  <p:transition spd="slow">
    <p:pull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68992"/>
          </a:xfrm>
        </p:spPr>
        <p:txBody>
          <a:bodyPr>
            <a:normAutofit/>
          </a:bodyPr>
          <a:lstStyle/>
          <a:p>
            <a:r>
              <a:rPr lang="cs-CZ" altLang="cs-CZ" sz="4000" dirty="0"/>
              <a:t>Vláda ČR - základní informace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938" y="1132764"/>
            <a:ext cx="8400220" cy="5308979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vrcholný orgán výkonné moci</a:t>
            </a:r>
          </a:p>
          <a:p>
            <a:pPr>
              <a:spcBef>
                <a:spcPts val="12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skládá se z předsedy, místopředsedů a ministrů (počet není nikde stanoven)</a:t>
            </a:r>
          </a:p>
          <a:p>
            <a:pPr>
              <a:spcBef>
                <a:spcPts val="12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odpovědna Poslanecké sněmovně</a:t>
            </a:r>
          </a:p>
          <a:p>
            <a:pPr>
              <a:spcBef>
                <a:spcPts val="12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premiér jmenován prezidentem a na jeho návrh jsou jmenováni i odvoláváni ostatní členové vlád</a:t>
            </a:r>
          </a:p>
          <a:p>
            <a:pPr>
              <a:spcBef>
                <a:spcPts val="12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do 30 dnů od jmenování předstupuje před PS se žádostí o důvěru</a:t>
            </a:r>
          </a:p>
          <a:p>
            <a:pPr>
              <a:spcBef>
                <a:spcPts val="12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vyslovení důvěry / nedůvěry</a:t>
            </a:r>
          </a:p>
          <a:p>
            <a:pPr>
              <a:spcBef>
                <a:spcPts val="12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premiér - demise do rukou prezidenta; ostatní členové ji podávají prostřednictvím premiéra</a:t>
            </a:r>
          </a:p>
          <a:p>
            <a:pPr>
              <a:spcBef>
                <a:spcPts val="12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vláda rozhoduje ve sboru (nadpoloviční většinou všech členů)</a:t>
            </a:r>
          </a:p>
          <a:p>
            <a:pPr>
              <a:spcBef>
                <a:spcPts val="12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ministerstva a jiné úřady lze zřídit jen zákonem</a:t>
            </a:r>
          </a:p>
        </p:txBody>
      </p:sp>
    </p:spTree>
    <p:extLst>
      <p:ext uri="{BB962C8B-B14F-4D97-AF65-F5344CB8AC3E}">
        <p14:creationId xmlns:p14="http://schemas.microsoft.com/office/powerpoint/2010/main" val="2408496915"/>
      </p:ext>
    </p:extLst>
  </p:cSld>
  <p:clrMapOvr>
    <a:masterClrMapping/>
  </p:clrMapOvr>
  <p:transition spd="slow">
    <p:pull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7002"/>
            <a:ext cx="9144000" cy="923926"/>
          </a:xfrm>
        </p:spPr>
        <p:txBody>
          <a:bodyPr>
            <a:normAutofit/>
          </a:bodyPr>
          <a:lstStyle/>
          <a:p>
            <a:r>
              <a:rPr lang="cs-CZ" altLang="cs-CZ" sz="4400" dirty="0"/>
              <a:t>Postavení premiéra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194" y="1146412"/>
            <a:ext cx="8345606" cy="536357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k</a:t>
            </a:r>
            <a:r>
              <a:rPr lang="cs-CZ" altLang="cs-CZ" sz="2400" b="0" dirty="0">
                <a:solidFill>
                  <a:srgbClr val="002D5A"/>
                </a:solidFill>
              </a:rPr>
              <a:t>ontinentální typ parlamentarismu s rozhodující rolí parlamentu, v našem případě zejména Poslanecké sněmovny</a:t>
            </a:r>
          </a:p>
          <a:p>
            <a:pPr>
              <a:spcBef>
                <a:spcPts val="1200"/>
              </a:spcBef>
            </a:pPr>
            <a:r>
              <a:rPr lang="cs-CZ" altLang="cs-CZ" sz="2400" b="0" dirty="0">
                <a:solidFill>
                  <a:srgbClr val="002D5A"/>
                </a:solidFill>
              </a:rPr>
              <a:t>kolísá mezi:</a:t>
            </a:r>
          </a:p>
          <a:p>
            <a:pPr lvl="1">
              <a:spcBef>
                <a:spcPts val="1200"/>
              </a:spcBef>
            </a:pPr>
            <a:r>
              <a:rPr lang="cs-CZ" altLang="cs-CZ" sz="2400" b="0" dirty="0">
                <a:solidFill>
                  <a:srgbClr val="002D5A"/>
                </a:solidFill>
              </a:rPr>
              <a:t>primus inter </a:t>
            </a:r>
            <a:r>
              <a:rPr lang="cs-CZ" altLang="cs-CZ" sz="2400" b="0" dirty="0" err="1">
                <a:solidFill>
                  <a:srgbClr val="002D5A"/>
                </a:solidFill>
              </a:rPr>
              <a:t>pares</a:t>
            </a:r>
            <a:r>
              <a:rPr lang="cs-CZ" altLang="cs-CZ" sz="2400" b="0" dirty="0">
                <a:solidFill>
                  <a:srgbClr val="002D5A"/>
                </a:solidFill>
              </a:rPr>
              <a:t> (jestliže se vláda usnese podat demisi, musí se podřídit)  </a:t>
            </a:r>
          </a:p>
          <a:p>
            <a:pPr lvl="1">
              <a:spcBef>
                <a:spcPts val="1200"/>
              </a:spcBef>
            </a:pPr>
            <a:r>
              <a:rPr lang="cs-CZ" altLang="cs-CZ" sz="2400" b="0" dirty="0">
                <a:solidFill>
                  <a:srgbClr val="002D5A"/>
                </a:solidFill>
              </a:rPr>
              <a:t>prvního mezi nerovnými (demise premiéra = demise celé vlády)</a:t>
            </a:r>
          </a:p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přesto někteří premiéři byli skutečně dominantní:</a:t>
            </a:r>
          </a:p>
          <a:p>
            <a:pPr lvl="1">
              <a:spcBef>
                <a:spcPts val="1200"/>
              </a:spcBef>
            </a:pPr>
            <a:r>
              <a:rPr lang="cs-CZ" altLang="cs-CZ" sz="2400" b="0" dirty="0">
                <a:solidFill>
                  <a:srgbClr val="002D5A"/>
                </a:solidFill>
              </a:rPr>
              <a:t>Klaus I</a:t>
            </a:r>
          </a:p>
          <a:p>
            <a:pPr lvl="1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Zeman</a:t>
            </a:r>
          </a:p>
          <a:p>
            <a:pPr lvl="1">
              <a:spcBef>
                <a:spcPts val="1200"/>
              </a:spcBef>
            </a:pPr>
            <a:r>
              <a:rPr lang="cs-CZ" altLang="cs-CZ" sz="2400" b="0" dirty="0" err="1">
                <a:solidFill>
                  <a:srgbClr val="002D5A"/>
                </a:solidFill>
              </a:rPr>
              <a:t>Babiš</a:t>
            </a:r>
            <a:r>
              <a:rPr lang="cs-CZ" altLang="cs-CZ" sz="2400" b="0" dirty="0">
                <a:solidFill>
                  <a:srgbClr val="002D5A"/>
                </a:solidFill>
              </a:rPr>
              <a:t> I/II</a:t>
            </a:r>
          </a:p>
          <a:p>
            <a:pPr marL="0" indent="0">
              <a:lnSpc>
                <a:spcPct val="110000"/>
              </a:lnSpc>
              <a:spcBef>
                <a:spcPct val="35000"/>
              </a:spcBef>
              <a:buNone/>
            </a:pPr>
            <a:endParaRPr lang="cs-CZ" altLang="cs-CZ" sz="2200" b="0" i="1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73534"/>
      </p:ext>
    </p:extLst>
  </p:cSld>
  <p:clrMapOvr>
    <a:masterClrMapping/>
  </p:clrMapOvr>
  <p:transition spd="slow">
    <p:pull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0651"/>
            <a:ext cx="9144000" cy="735510"/>
          </a:xfrm>
        </p:spPr>
        <p:txBody>
          <a:bodyPr>
            <a:normAutofit/>
          </a:bodyPr>
          <a:lstStyle/>
          <a:p>
            <a:r>
              <a:rPr lang="cs-CZ" altLang="cs-CZ" sz="4000" dirty="0"/>
              <a:t>Čeští premiéři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900575"/>
              </p:ext>
            </p:extLst>
          </p:nvPr>
        </p:nvGraphicFramePr>
        <p:xfrm>
          <a:off x="286603" y="976745"/>
          <a:ext cx="6103805" cy="5669709"/>
        </p:xfrm>
        <a:graphic>
          <a:graphicData uri="http://schemas.openxmlformats.org/drawingml/2006/table">
            <a:tbl>
              <a:tblPr/>
              <a:tblGrid>
                <a:gridCol w="20053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693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812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477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6179"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Počet dní v úřadu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Pořadí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7936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Václav Klaus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ODS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1828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774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Josef Tošovský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err="1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nestr</a:t>
                      </a:r>
                      <a:endParaRPr lang="cs-CZ" sz="20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218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0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774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Miloš Zeman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ČSSD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1460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774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Vladimír Špidla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755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4057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Stanislav Gross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274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0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774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Jiří Paroubek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498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774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Mirek Topolánek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ODS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997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774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Jan</a:t>
                      </a:r>
                      <a:r>
                        <a:rPr lang="cs-CZ" sz="2000" b="0" i="0" u="none" strike="noStrike" baseline="0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20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Fischer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err="1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nestr</a:t>
                      </a:r>
                      <a:endParaRPr lang="cs-CZ" sz="20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461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0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774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Petr Nečas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ODS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1109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24057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Jiří Rusnok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err="1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nestr</a:t>
                      </a:r>
                      <a:r>
                        <a:rPr lang="cs-CZ" sz="20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/SPOZ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219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0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0774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Bohuslav</a:t>
                      </a:r>
                      <a:r>
                        <a:rPr lang="cs-CZ" sz="2000" b="0" i="0" u="none" strike="noStrike" baseline="0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20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Sobotka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ČSSD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1427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0774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Andrej </a:t>
                      </a:r>
                      <a:r>
                        <a:rPr lang="cs-CZ" sz="2000" b="0" i="0" u="none" strike="noStrike" dirty="0" err="1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Babiš</a:t>
                      </a:r>
                      <a:endParaRPr lang="cs-CZ" sz="20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ANO2011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1472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0774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Petr Fiala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ODS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0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448039"/>
              </p:ext>
            </p:extLst>
          </p:nvPr>
        </p:nvGraphicFramePr>
        <p:xfrm>
          <a:off x="6810233" y="1760562"/>
          <a:ext cx="2101755" cy="1774211"/>
        </p:xfrm>
        <a:graphic>
          <a:graphicData uri="http://schemas.openxmlformats.org/drawingml/2006/table">
            <a:tbl>
              <a:tblPr/>
              <a:tblGrid>
                <a:gridCol w="1228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34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4903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1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ODS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1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4057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134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1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ČSSD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1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4414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3983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1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ANO2011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1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1472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3983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1" u="none" strike="noStrike" dirty="0" err="1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nestr</a:t>
                      </a:r>
                      <a:endParaRPr lang="cs-CZ" sz="2000" b="0" i="1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1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898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7460269"/>
      </p:ext>
    </p:extLst>
  </p:cSld>
  <p:clrMapOvr>
    <a:masterClrMapping/>
  </p:clrMapOvr>
  <p:transition spd="slow">
    <p:pull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0290"/>
            <a:ext cx="8447088" cy="406400"/>
          </a:xfrm>
        </p:spPr>
        <p:txBody>
          <a:bodyPr>
            <a:noAutofit/>
          </a:bodyPr>
          <a:lstStyle/>
          <a:p>
            <a:r>
              <a:rPr lang="cs-CZ" altLang="cs-CZ" sz="3200" dirty="0"/>
              <a:t>Vlády České republiky 1992-2006</a:t>
            </a:r>
          </a:p>
        </p:txBody>
      </p:sp>
      <p:graphicFrame>
        <p:nvGraphicFramePr>
          <p:cNvPr id="526943" name="Group 60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4571588"/>
              </p:ext>
            </p:extLst>
          </p:nvPr>
        </p:nvGraphicFramePr>
        <p:xfrm>
          <a:off x="286603" y="846161"/>
          <a:ext cx="8639034" cy="5413639"/>
        </p:xfrm>
        <a:graphic>
          <a:graphicData uri="http://schemas.openxmlformats.org/drawingml/2006/table">
            <a:tbl>
              <a:tblPr/>
              <a:tblGrid>
                <a:gridCol w="2251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74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97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48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56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529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75098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896965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cs-CZ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1992/96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ODS + KDU-ČSL + ODA + KDS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Václav Klaus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105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9:3:3:2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Minimální vítězná koalice s nejmenší programovou vzdáleností svých členů, minimální vítězná ideologicky propojená koalice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7282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cs-CZ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1996/7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ODS + KDU-ČSL + ODA 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Václav Klaus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 (100)</a:t>
                      </a:r>
                      <a:endParaRPr kumimoji="0" lang="cs-CZ" sz="14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8:4:4</a:t>
                      </a:r>
                      <a:endParaRPr kumimoji="0" lang="cs-CZ" sz="14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Menšinová koaliční 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2816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cs-CZ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1997/8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US + KDU-ČSL + ODA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Josef Tošovský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cs-CZ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dův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123)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---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Menšinová </a:t>
                      </a:r>
                      <a:r>
                        <a:rPr kumimoji="0" lang="cs-CZ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polopolitická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(poloúřednická) koaliční s časově omezeným mandátem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7401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cs-CZ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1998-2002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ČSSD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Miloš Zeman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Menšinová jednobarevná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92874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cs-CZ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2002/4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ČSSD + KDU-ČSL + US 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Vladimír Špidla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101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11:3:3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MVK s nejmenším počtem mandátů, MVK s nejmenší programovou vzdáleností svých členů, MVK ideologicky propojená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3476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cs-CZ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2004/5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ČSSD + KDU-ČSL + US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Stanislav Gross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101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11:3:3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totéž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32756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cs-CZ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2005/6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ČSSD + KDU-ČSL + US </a:t>
                      </a:r>
                      <a:endParaRPr kumimoji="0" lang="cs-CZ" sz="14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Jiří Paroubek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101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12:3:3</a:t>
                      </a:r>
                      <a:endParaRPr kumimoji="0" lang="cs-CZ" sz="14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totéž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523897"/>
      </p:ext>
    </p:extLst>
  </p:cSld>
  <p:clrMapOvr>
    <a:masterClrMapping/>
  </p:clrMapOvr>
  <p:transition spd="slow">
    <p:pull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47088" cy="545910"/>
          </a:xfrm>
        </p:spPr>
        <p:txBody>
          <a:bodyPr>
            <a:noAutofit/>
          </a:bodyPr>
          <a:lstStyle/>
          <a:p>
            <a:r>
              <a:rPr lang="cs-CZ" altLang="cs-CZ" sz="3200" dirty="0"/>
              <a:t>Vlády České republiky od roku 2006</a:t>
            </a:r>
          </a:p>
        </p:txBody>
      </p:sp>
      <p:graphicFrame>
        <p:nvGraphicFramePr>
          <p:cNvPr id="526943" name="Group 60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575488"/>
              </p:ext>
            </p:extLst>
          </p:nvPr>
        </p:nvGraphicFramePr>
        <p:xfrm>
          <a:off x="150126" y="584488"/>
          <a:ext cx="8843749" cy="5682181"/>
        </p:xfrm>
        <a:graphic>
          <a:graphicData uri="http://schemas.openxmlformats.org/drawingml/2006/table">
            <a:tbl>
              <a:tblPr/>
              <a:tblGrid>
                <a:gridCol w="3102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75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13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002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565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5446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80431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55845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2006/7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ODS</a:t>
                      </a:r>
                      <a:endParaRPr kumimoji="0" lang="cs-CZ" sz="14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Mirek Topolánek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 (9/6)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Menšinová jednobarevná – nedostala důvěru PS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70745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2007/9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ODS + KDU-ČSL + SZ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Mirek Topolánek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(+2)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8:4:4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Menšinová koaliční </a:t>
                      </a:r>
                      <a:r>
                        <a:rPr kumimoji="0" lang="cs-CZ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(resp. MVK s nejmenším počtem mandátů, </a:t>
                      </a:r>
                      <a:r>
                        <a:rPr kumimoji="0" lang="cs-CZ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progr</a:t>
                      </a:r>
                      <a:r>
                        <a:rPr kumimoji="0" lang="cs-CZ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vzdáleností, ideologicky propojená koalice)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70745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2009/10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(ODS + ČSSD + SZ)</a:t>
                      </a: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Jan Fischer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cs-CZ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dův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. 156) 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17 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Vláda odborníků - nestraníků s širokou politickou podporou (původně s jasným dočasným mandátem - půdorys VK)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54134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</a:p>
                  </a:txBody>
                  <a:tcPr marL="36000" marR="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2010/13</a:t>
                      </a: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ODS + TOP09 + VV (Lidem)</a:t>
                      </a: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Petr Nečas</a:t>
                      </a: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6:5:4 (+1)</a:t>
                      </a: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MVK s nejmenší programovou vzdáleností, ideologicky propojená</a:t>
                      </a: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60138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marL="36000" marR="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2013</a:t>
                      </a: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?</a:t>
                      </a: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Jiří Rusnok</a:t>
                      </a: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?</a:t>
                      </a: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Vláda odborníků (prezidentský kabinet) - nedostala důvěru</a:t>
                      </a: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85137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13</a:t>
                      </a:r>
                    </a:p>
                  </a:txBody>
                  <a:tcPr marL="36000" marR="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2013-17</a:t>
                      </a: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ČSSD + ANO2011 + KDU-ČSL</a:t>
                      </a: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Bohuslav Sobotka</a:t>
                      </a: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111</a:t>
                      </a: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8:6:3</a:t>
                      </a: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MVK s nejmenší programovou vzdáleností svých členů, ideologicky propojená</a:t>
                      </a: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93403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14.</a:t>
                      </a:r>
                    </a:p>
                  </a:txBody>
                  <a:tcPr marL="36000" marR="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2017-18</a:t>
                      </a: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ANO2011</a:t>
                      </a: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Andrej </a:t>
                      </a:r>
                      <a:r>
                        <a:rPr kumimoji="0" lang="cs-CZ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Babiš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Menšinová jednobarevná - nedostala důvěru PS</a:t>
                      </a: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32055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15.</a:t>
                      </a:r>
                    </a:p>
                  </a:txBody>
                  <a:tcPr marL="36000" marR="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2018-21</a:t>
                      </a: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ANO2011 + ČSSD</a:t>
                      </a: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Andrej </a:t>
                      </a:r>
                      <a:r>
                        <a:rPr kumimoji="0" lang="cs-CZ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Babiš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10:5</a:t>
                      </a: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Menšinová koaliční</a:t>
                      </a: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849136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16.</a:t>
                      </a:r>
                    </a:p>
                  </a:txBody>
                  <a:tcPr marL="36000" marR="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2021-…</a:t>
                      </a: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ODS + TOP09 + KDU-ČSL + Piráti + STAN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(Spolu + </a:t>
                      </a:r>
                      <a:r>
                        <a:rPr kumimoji="0" lang="cs-CZ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PirStan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Petr Fiala</a:t>
                      </a: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108</a:t>
                      </a: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6 : 2 : 3 : 3 : 4 (11 : 7)</a:t>
                      </a: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MVK s nejmenší programovou vzdáleností svých členů, minimální vítězná ideologicky propojená koalice/nadbytečná koalice</a:t>
                      </a:r>
                    </a:p>
                  </a:txBody>
                  <a:tcPr marL="18000" marR="18000" marT="46797" marB="467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474870"/>
      </p:ext>
    </p:extLst>
  </p:cSld>
  <p:clrMapOvr>
    <a:masterClrMapping/>
  </p:clrMapOvr>
  <p:transition spd="slow">
    <p:pull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0650"/>
            <a:ext cx="9144000" cy="923926"/>
          </a:xfrm>
        </p:spPr>
        <p:txBody>
          <a:bodyPr>
            <a:normAutofit/>
          </a:bodyPr>
          <a:lstStyle/>
          <a:p>
            <a:r>
              <a:rPr lang="cs-CZ" altLang="cs-CZ" sz="4000" dirty="0"/>
              <a:t>Typy vlád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105470"/>
            <a:ext cx="8632825" cy="3031556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spcBef>
                <a:spcPct val="35000"/>
              </a:spcBef>
            </a:pPr>
            <a:r>
              <a:rPr lang="cs-CZ" altLang="cs-CZ" sz="2300" b="0" dirty="0">
                <a:solidFill>
                  <a:srgbClr val="002D5A"/>
                </a:solidFill>
              </a:rPr>
              <a:t>Převažují vlády koaliční - z toho 7 MVK, 3 menšinové</a:t>
            </a:r>
          </a:p>
          <a:p>
            <a:pPr>
              <a:lnSpc>
                <a:spcPct val="105000"/>
              </a:lnSpc>
              <a:spcBef>
                <a:spcPct val="35000"/>
              </a:spcBef>
            </a:pPr>
            <a:r>
              <a:rPr lang="cs-CZ" altLang="cs-CZ" sz="2300" b="0" dirty="0">
                <a:solidFill>
                  <a:srgbClr val="002D5A"/>
                </a:solidFill>
              </a:rPr>
              <a:t>Zastoupeny jsou i jednobarevné kabinety, pouze 1 však získal důvěru</a:t>
            </a:r>
          </a:p>
          <a:p>
            <a:pPr>
              <a:lnSpc>
                <a:spcPct val="105000"/>
              </a:lnSpc>
              <a:spcBef>
                <a:spcPct val="35000"/>
              </a:spcBef>
            </a:pPr>
            <a:r>
              <a:rPr lang="cs-CZ" altLang="cs-CZ" sz="2300" b="0" dirty="0">
                <a:solidFill>
                  <a:srgbClr val="002D5A"/>
                </a:solidFill>
              </a:rPr>
              <a:t>Specifický typ představují vlády Tošovského, Fischera, Rusnoka </a:t>
            </a:r>
          </a:p>
          <a:p>
            <a:pPr>
              <a:lnSpc>
                <a:spcPct val="105000"/>
              </a:lnSpc>
              <a:spcBef>
                <a:spcPct val="35000"/>
              </a:spcBef>
            </a:pPr>
            <a:r>
              <a:rPr lang="cs-CZ" altLang="cs-CZ" sz="2300" b="0" dirty="0">
                <a:solidFill>
                  <a:srgbClr val="002D5A"/>
                </a:solidFill>
              </a:rPr>
              <a:t>Během </a:t>
            </a:r>
            <a:r>
              <a:rPr lang="cs-CZ" altLang="cs-CZ" sz="2300" dirty="0">
                <a:solidFill>
                  <a:srgbClr val="002D5A"/>
                </a:solidFill>
              </a:rPr>
              <a:t>29</a:t>
            </a:r>
            <a:r>
              <a:rPr lang="cs-CZ" altLang="cs-CZ" sz="2300" b="0" dirty="0">
                <a:solidFill>
                  <a:srgbClr val="002D5A"/>
                </a:solidFill>
              </a:rPr>
              <a:t> let se vystřídalo 16 vlád a 13 premiérů</a:t>
            </a:r>
          </a:p>
          <a:p>
            <a:pPr>
              <a:lnSpc>
                <a:spcPct val="105000"/>
              </a:lnSpc>
              <a:spcBef>
                <a:spcPct val="35000"/>
              </a:spcBef>
            </a:pPr>
            <a:r>
              <a:rPr lang="cs-CZ" altLang="cs-CZ" sz="2300" i="1" dirty="0">
                <a:solidFill>
                  <a:srgbClr val="002D5A"/>
                </a:solidFill>
              </a:rPr>
              <a:t>ČR se nijak zásadně </a:t>
            </a:r>
            <a:r>
              <a:rPr lang="cs-CZ" altLang="cs-CZ" sz="2300" b="1" i="1" dirty="0">
                <a:solidFill>
                  <a:srgbClr val="002D5A"/>
                </a:solidFill>
              </a:rPr>
              <a:t>nevymyká kontinentálnímu průměru</a:t>
            </a:r>
            <a:r>
              <a:rPr lang="cs-CZ" altLang="cs-CZ" sz="2300" i="1" dirty="0">
                <a:solidFill>
                  <a:srgbClr val="002D5A"/>
                </a:solidFill>
              </a:rPr>
              <a:t>, nadprůměrná je však </a:t>
            </a:r>
            <a:r>
              <a:rPr lang="cs-CZ" altLang="cs-CZ" sz="2300" b="1" i="1" dirty="0">
                <a:solidFill>
                  <a:srgbClr val="002D5A"/>
                </a:solidFill>
              </a:rPr>
              <a:t>variabilita vlád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334691"/>
              </p:ext>
            </p:extLst>
          </p:nvPr>
        </p:nvGraphicFramePr>
        <p:xfrm>
          <a:off x="488950" y="4122854"/>
          <a:ext cx="8245618" cy="218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57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398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764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634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6482"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 marL="91439" marR="91439" marT="45684" marB="456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Většinové</a:t>
                      </a:r>
                      <a:r>
                        <a:rPr lang="cs-CZ" sz="2000" baseline="0" dirty="0"/>
                        <a:t> vlády</a:t>
                      </a:r>
                      <a:endParaRPr lang="cs-CZ" sz="2000" dirty="0"/>
                    </a:p>
                  </a:txBody>
                  <a:tcPr marL="91439" marR="91439" marT="45684" marB="456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Menšinové vlády</a:t>
                      </a:r>
                    </a:p>
                  </a:txBody>
                  <a:tcPr marL="91439" marR="91439" marT="45684" marB="456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Celkem </a:t>
                      </a:r>
                    </a:p>
                  </a:txBody>
                  <a:tcPr marL="91439" marR="91439" marT="45684" marB="45684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6482">
                <a:tc>
                  <a:txBody>
                    <a:bodyPr/>
                    <a:lstStyle/>
                    <a:p>
                      <a:r>
                        <a:rPr lang="cs-CZ" sz="2000" dirty="0"/>
                        <a:t>Koaliční vlády</a:t>
                      </a:r>
                    </a:p>
                  </a:txBody>
                  <a:tcPr marL="91439" marR="91439" marT="45684" marB="456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7</a:t>
                      </a:r>
                    </a:p>
                  </a:txBody>
                  <a:tcPr marL="91439" marR="91439" marT="45684" marB="456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3</a:t>
                      </a:r>
                    </a:p>
                  </a:txBody>
                  <a:tcPr marL="91439" marR="91439" marT="45684" marB="456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9</a:t>
                      </a:r>
                    </a:p>
                  </a:txBody>
                  <a:tcPr marL="91439" marR="91439" marT="45684" marB="45684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6482">
                <a:tc>
                  <a:txBody>
                    <a:bodyPr/>
                    <a:lstStyle/>
                    <a:p>
                      <a:r>
                        <a:rPr lang="cs-CZ" sz="2000" dirty="0"/>
                        <a:t>Jednobarevné vlády</a:t>
                      </a:r>
                    </a:p>
                  </a:txBody>
                  <a:tcPr marL="91439" marR="91439" marT="45684" marB="456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-</a:t>
                      </a:r>
                    </a:p>
                  </a:txBody>
                  <a:tcPr marL="91439" marR="91439" marT="45684" marB="456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3</a:t>
                      </a:r>
                    </a:p>
                  </a:txBody>
                  <a:tcPr marL="91439" marR="91439" marT="45684" marB="456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3</a:t>
                      </a:r>
                    </a:p>
                  </a:txBody>
                  <a:tcPr marL="91439" marR="91439" marT="45684" marB="45684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6482">
                <a:tc>
                  <a:txBody>
                    <a:bodyPr/>
                    <a:lstStyle/>
                    <a:p>
                      <a:r>
                        <a:rPr lang="cs-CZ" sz="2000" i="1" dirty="0"/>
                        <a:t>Specifické případy</a:t>
                      </a:r>
                    </a:p>
                  </a:txBody>
                  <a:tcPr marL="91439" marR="91439" marT="45684" marB="456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i="1" dirty="0"/>
                        <a:t>(2)</a:t>
                      </a:r>
                    </a:p>
                  </a:txBody>
                  <a:tcPr marL="91439" marR="91439" marT="45684" marB="456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i="1" dirty="0"/>
                        <a:t>(1)</a:t>
                      </a:r>
                    </a:p>
                  </a:txBody>
                  <a:tcPr marL="91439" marR="91439" marT="45684" marB="456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i="1" dirty="0"/>
                        <a:t>3</a:t>
                      </a:r>
                    </a:p>
                  </a:txBody>
                  <a:tcPr marL="91439" marR="91439" marT="45684" marB="45684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6482">
                <a:tc>
                  <a:txBody>
                    <a:bodyPr/>
                    <a:lstStyle/>
                    <a:p>
                      <a:r>
                        <a:rPr lang="cs-CZ" sz="2000" dirty="0"/>
                        <a:t>Celkem</a:t>
                      </a:r>
                    </a:p>
                  </a:txBody>
                  <a:tcPr marL="91439" marR="91439" marT="45684" marB="456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7 (9)</a:t>
                      </a:r>
                    </a:p>
                  </a:txBody>
                  <a:tcPr marL="91439" marR="91439" marT="45684" marB="456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6 (7)</a:t>
                      </a:r>
                    </a:p>
                  </a:txBody>
                  <a:tcPr marL="91439" marR="91439" marT="45684" marB="456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16</a:t>
                      </a:r>
                    </a:p>
                  </a:txBody>
                  <a:tcPr marL="91439" marR="91439" marT="45684" marB="45684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642715"/>
      </p:ext>
    </p:extLst>
  </p:cSld>
  <p:clrMapOvr>
    <a:masterClrMapping/>
  </p:clrMapOvr>
  <p:transition spd="slow">
    <p:pull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81025" y="2347913"/>
            <a:ext cx="7981950" cy="2057400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sz="63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Volby a Volební systémy v České republice</a:t>
            </a:r>
            <a:endParaRPr lang="cs-CZ" sz="4000" b="1" cap="all" dirty="0">
              <a:solidFill>
                <a:srgbClr val="002D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8873635"/>
      </p:ext>
    </p:extLst>
  </p:cSld>
  <p:clrMapOvr>
    <a:masterClrMapping/>
  </p:clrMapOvr>
  <p:transition spd="slow">
    <p:pull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4299"/>
            <a:ext cx="9144000" cy="923925"/>
          </a:xfrm>
        </p:spPr>
        <p:txBody>
          <a:bodyPr rtlCol="0"/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400" dirty="0"/>
              <a:t>Volby v České republice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624083"/>
            <a:ext cx="8447088" cy="4792591"/>
          </a:xfrm>
        </p:spPr>
        <p:txBody>
          <a:bodyPr>
            <a:normAutofit/>
          </a:bodyPr>
          <a:lstStyle/>
          <a:p>
            <a:pPr eaLnBrk="1" hangingPunct="1">
              <a:lnSpc>
                <a:spcPct val="105000"/>
              </a:lnSpc>
              <a:spcBef>
                <a:spcPct val="400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Prezident republiky			2023, 2028</a:t>
            </a:r>
          </a:p>
          <a:p>
            <a:pPr eaLnBrk="1" hangingPunct="1">
              <a:lnSpc>
                <a:spcPct val="105000"/>
              </a:lnSpc>
              <a:spcBef>
                <a:spcPct val="400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Poslanecká sněmovna		2025</a:t>
            </a:r>
            <a:r>
              <a:rPr lang="cs-CZ" altLang="cs-CZ" sz="2400">
                <a:solidFill>
                  <a:srgbClr val="002D5A"/>
                </a:solidFill>
              </a:rPr>
              <a:t>, 2029 (?)</a:t>
            </a:r>
            <a:endParaRPr lang="cs-CZ" altLang="cs-CZ" sz="2400" dirty="0">
              <a:solidFill>
                <a:srgbClr val="002D5A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400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Senát				2022, 2024, 2026, 2028</a:t>
            </a:r>
          </a:p>
          <a:p>
            <a:pPr eaLnBrk="1" hangingPunct="1">
              <a:lnSpc>
                <a:spcPct val="105000"/>
              </a:lnSpc>
              <a:spcBef>
                <a:spcPct val="400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Zastupitelstva krajů			2024, 2028</a:t>
            </a:r>
          </a:p>
          <a:p>
            <a:pPr eaLnBrk="1" hangingPunct="1">
              <a:lnSpc>
                <a:spcPct val="105000"/>
              </a:lnSpc>
              <a:spcBef>
                <a:spcPct val="400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Zastupitelstva měst a obcí		2022, 2026</a:t>
            </a:r>
          </a:p>
          <a:p>
            <a:pPr eaLnBrk="1" hangingPunct="1">
              <a:lnSpc>
                <a:spcPct val="105000"/>
              </a:lnSpc>
              <a:spcBef>
                <a:spcPct val="400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Evropský parlament		2024, 2029</a:t>
            </a:r>
          </a:p>
        </p:txBody>
      </p:sp>
    </p:spTree>
    <p:extLst>
      <p:ext uri="{BB962C8B-B14F-4D97-AF65-F5344CB8AC3E}">
        <p14:creationId xmlns:p14="http://schemas.microsoft.com/office/powerpoint/2010/main" val="4073801089"/>
      </p:ext>
    </p:extLst>
  </p:cSld>
  <p:clrMapOvr>
    <a:masterClrMapping/>
  </p:clrMapOvr>
  <p:transition spd="slow">
    <p:pull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704764" cy="1119116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Volební systémy v Česku - základní přehled</a:t>
            </a:r>
          </a:p>
        </p:txBody>
      </p:sp>
      <p:graphicFrame>
        <p:nvGraphicFramePr>
          <p:cNvPr id="48230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523348"/>
              </p:ext>
            </p:extLst>
          </p:nvPr>
        </p:nvGraphicFramePr>
        <p:xfrm>
          <a:off x="286603" y="1228297"/>
          <a:ext cx="8693624" cy="4966488"/>
        </p:xfrm>
        <a:graphic>
          <a:graphicData uri="http://schemas.openxmlformats.org/drawingml/2006/table">
            <a:tbl>
              <a:tblPr/>
              <a:tblGrid>
                <a:gridCol w="22417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802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716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5509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Většinový dvoukolový s uzavřeným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2. kolem</a:t>
                      </a:r>
                    </a:p>
                  </a:txBody>
                  <a:tcPr marL="89998" marR="89998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Senát </a:t>
                      </a:r>
                    </a:p>
                  </a:txBody>
                  <a:tcPr marL="89998" marR="89998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049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Prezident republiky</a:t>
                      </a:r>
                    </a:p>
                  </a:txBody>
                  <a:tcPr marL="89998" marR="89998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5817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Poměrného zastoupení listinného typu</a:t>
                      </a:r>
                    </a:p>
                  </a:txBody>
                  <a:tcPr marL="89998" marR="89998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Poslanecká sněmovna</a:t>
                      </a:r>
                    </a:p>
                  </a:txBody>
                  <a:tcPr marL="89998" marR="89998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2 </a:t>
                      </a:r>
                      <a:r>
                        <a:rPr kumimoji="0" lang="cs-CZ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skr</a:t>
                      </a:r>
                      <a:r>
                        <a:rPr kumimoji="0" lang="cs-C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., </a:t>
                      </a:r>
                      <a:r>
                        <a:rPr kumimoji="0" lang="cs-CZ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Imperialiho</a:t>
                      </a:r>
                      <a:r>
                        <a:rPr kumimoji="0" lang="cs-C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 kvóta, M = 5-26, 5 % (pro koalice 8 a 11 %), 4 </a:t>
                      </a:r>
                      <a:r>
                        <a:rPr kumimoji="0" lang="cs-CZ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pref</a:t>
                      </a:r>
                      <a:r>
                        <a:rPr kumimoji="0" lang="cs-C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. hlasy</a:t>
                      </a:r>
                    </a:p>
                  </a:txBody>
                  <a:tcPr marL="89998" marR="89998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0173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Zastupitelstva obcí</a:t>
                      </a:r>
                    </a:p>
                  </a:txBody>
                  <a:tcPr marL="89998" marR="89998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1 </a:t>
                      </a:r>
                      <a:r>
                        <a:rPr kumimoji="0" lang="cs-CZ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skr</a:t>
                      </a:r>
                      <a:r>
                        <a:rPr kumimoji="0" lang="cs-C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., 5 %, M = 6-65, ingerence ZO, panašování </a:t>
                      </a:r>
                    </a:p>
                  </a:txBody>
                  <a:tcPr marL="89998" marR="89998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0173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Zastupitelstva krajů</a:t>
                      </a:r>
                    </a:p>
                  </a:txBody>
                  <a:tcPr marL="89998" marR="89998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1 </a:t>
                      </a:r>
                      <a:r>
                        <a:rPr kumimoji="0" lang="cs-CZ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skr</a:t>
                      </a:r>
                      <a:r>
                        <a:rPr kumimoji="0" lang="cs-C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., modifikovaný </a:t>
                      </a:r>
                      <a:r>
                        <a:rPr kumimoji="0" lang="cs-CZ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D´Hondt</a:t>
                      </a:r>
                      <a:r>
                        <a:rPr kumimoji="0" lang="cs-C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M = 45-65, 4 </a:t>
                      </a:r>
                      <a:r>
                        <a:rPr kumimoji="0" lang="cs-CZ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pref</a:t>
                      </a:r>
                      <a:r>
                        <a:rPr kumimoji="0" lang="cs-C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. hlasy</a:t>
                      </a:r>
                    </a:p>
                  </a:txBody>
                  <a:tcPr marL="89998" marR="89998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8514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Evropský parlament</a:t>
                      </a:r>
                    </a:p>
                  </a:txBody>
                  <a:tcPr marL="89998" marR="89998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1. </a:t>
                      </a:r>
                      <a:r>
                        <a:rPr kumimoji="0" lang="cs-CZ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skr</a:t>
                      </a:r>
                      <a:r>
                        <a:rPr kumimoji="0" lang="cs-C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., </a:t>
                      </a:r>
                      <a:r>
                        <a:rPr kumimoji="0" lang="cs-CZ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D´Hondt</a:t>
                      </a:r>
                      <a:r>
                        <a:rPr kumimoji="0" lang="cs-C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, M = 21, 2 </a:t>
                      </a:r>
                      <a:r>
                        <a:rPr kumimoji="0" lang="cs-CZ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pref</a:t>
                      </a:r>
                      <a:r>
                        <a:rPr kumimoji="0" lang="cs-C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. hlasy</a:t>
                      </a:r>
                    </a:p>
                  </a:txBody>
                  <a:tcPr marL="89998" marR="89998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402591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4400" dirty="0"/>
              <a:t>Aktéři a fáze čs. přechodu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400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Umírnění z obou „táborů“</a:t>
            </a:r>
          </a:p>
          <a:p>
            <a:pPr lvl="1" eaLnBrk="1" hangingPunct="1">
              <a:lnSpc>
                <a:spcPct val="120000"/>
              </a:lnSpc>
              <a:spcBef>
                <a:spcPct val="40000"/>
              </a:spcBef>
            </a:pPr>
            <a:r>
              <a:rPr lang="cs-CZ" altLang="cs-CZ" sz="2200" b="0" dirty="0" err="1">
                <a:solidFill>
                  <a:srgbClr val="002D5A"/>
                </a:solidFill>
              </a:rPr>
              <a:t>Antiautoritáři</a:t>
            </a:r>
            <a:r>
              <a:rPr lang="cs-CZ" altLang="cs-CZ" sz="2200" b="0" dirty="0">
                <a:solidFill>
                  <a:srgbClr val="002D5A"/>
                </a:solidFill>
              </a:rPr>
              <a:t>: OF, VPN - </a:t>
            </a:r>
            <a:r>
              <a:rPr lang="cs-CZ" altLang="cs-CZ" sz="2200" b="0" dirty="0" err="1">
                <a:solidFill>
                  <a:srgbClr val="002D5A"/>
                </a:solidFill>
              </a:rPr>
              <a:t>antistranická</a:t>
            </a:r>
            <a:r>
              <a:rPr lang="cs-CZ" altLang="cs-CZ" sz="2200" b="0" dirty="0">
                <a:solidFill>
                  <a:srgbClr val="002D5A"/>
                </a:solidFill>
              </a:rPr>
              <a:t> a </a:t>
            </a:r>
            <a:r>
              <a:rPr lang="cs-CZ" altLang="cs-CZ" sz="2200" b="0" dirty="0" err="1">
                <a:solidFill>
                  <a:srgbClr val="002D5A"/>
                </a:solidFill>
              </a:rPr>
              <a:t>antihierarchická</a:t>
            </a:r>
            <a:r>
              <a:rPr lang="cs-CZ" altLang="cs-CZ" sz="2200" b="0" dirty="0">
                <a:solidFill>
                  <a:srgbClr val="002D5A"/>
                </a:solidFill>
              </a:rPr>
              <a:t> uskupení, krizové štáby</a:t>
            </a:r>
          </a:p>
          <a:p>
            <a:pPr lvl="1" eaLnBrk="1" hangingPunct="1">
              <a:lnSpc>
                <a:spcPct val="120000"/>
              </a:lnSpc>
              <a:spcBef>
                <a:spcPct val="400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Malá část pragmatické (nikoli reformistické!) elity odcházejícího režimu</a:t>
            </a:r>
          </a:p>
          <a:p>
            <a:pPr lvl="1" eaLnBrk="1" hangingPunct="1">
              <a:lnSpc>
                <a:spcPct val="120000"/>
              </a:lnSpc>
              <a:spcBef>
                <a:spcPct val="400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Osobnosti: Havel, Čalfa</a:t>
            </a:r>
          </a:p>
          <a:p>
            <a:pPr eaLnBrk="1" hangingPunct="1">
              <a:lnSpc>
                <a:spcPct val="110000"/>
              </a:lnSpc>
              <a:spcBef>
                <a:spcPct val="350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Prolnutí fáze liberalizace a demokratizace</a:t>
            </a:r>
          </a:p>
          <a:p>
            <a:pPr eaLnBrk="1" hangingPunct="1">
              <a:lnSpc>
                <a:spcPct val="110000"/>
              </a:lnSpc>
              <a:spcBef>
                <a:spcPct val="350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Strategie aktérů se formovala až v průběhu </a:t>
            </a:r>
            <a:r>
              <a:rPr lang="cs-CZ" altLang="cs-CZ" sz="2200" dirty="0" err="1">
                <a:solidFill>
                  <a:srgbClr val="002D5A"/>
                </a:solidFill>
              </a:rPr>
              <a:t>tranzice</a:t>
            </a:r>
            <a:endParaRPr lang="cs-CZ" altLang="cs-CZ" sz="22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08091"/>
      </p:ext>
    </p:extLst>
  </p:cSld>
  <p:clrMapOvr>
    <a:masterClrMapping/>
  </p:clrMapOvr>
  <p:transition spd="slow">
    <p:pull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4299"/>
            <a:ext cx="9144000" cy="923925"/>
          </a:xfrm>
        </p:spPr>
        <p:txBody>
          <a:bodyPr rtlCol="0"/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400" dirty="0"/>
              <a:t>Volební systém do Senátu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201003"/>
            <a:ext cx="8447088" cy="5215672"/>
          </a:xfrm>
        </p:spPr>
        <p:txBody>
          <a:bodyPr>
            <a:normAutofit/>
          </a:bodyPr>
          <a:lstStyle/>
          <a:p>
            <a:pPr eaLnBrk="1" hangingPunct="1">
              <a:lnSpc>
                <a:spcPct val="105000"/>
              </a:lnSpc>
              <a:spcBef>
                <a:spcPct val="40000"/>
              </a:spcBef>
            </a:pPr>
            <a:r>
              <a:rPr lang="cs-CZ" altLang="cs-CZ" sz="2100" dirty="0">
                <a:solidFill>
                  <a:srgbClr val="002D5A"/>
                </a:solidFill>
              </a:rPr>
              <a:t>Většinový princip vyplývá z ústavy</a:t>
            </a:r>
          </a:p>
          <a:p>
            <a:pPr eaLnBrk="1" hangingPunct="1">
              <a:lnSpc>
                <a:spcPct val="105000"/>
              </a:lnSpc>
              <a:spcBef>
                <a:spcPct val="40000"/>
              </a:spcBef>
            </a:pPr>
            <a:r>
              <a:rPr lang="cs-CZ" altLang="cs-CZ" sz="2100" dirty="0">
                <a:solidFill>
                  <a:srgbClr val="002D5A"/>
                </a:solidFill>
              </a:rPr>
              <a:t>Dvoukolový většinový – absolutní většina (při volbách ZD tělesa prakticky neužívaný) </a:t>
            </a:r>
            <a:r>
              <a:rPr lang="cs-CZ" altLang="cs-CZ" sz="2100" dirty="0">
                <a:solidFill>
                  <a:srgbClr val="002D5A"/>
                </a:solidFill>
                <a:cs typeface="Arial" pitchFamily="34" charset="0"/>
              </a:rPr>
              <a:t>►►častá </a:t>
            </a:r>
            <a:r>
              <a:rPr lang="cs-CZ" altLang="cs-CZ" sz="2100" dirty="0">
                <a:solidFill>
                  <a:srgbClr val="002D5A"/>
                </a:solidFill>
              </a:rPr>
              <a:t>negativní volba ve druhém kole </a:t>
            </a:r>
          </a:p>
          <a:p>
            <a:pPr eaLnBrk="1" hangingPunct="1">
              <a:lnSpc>
                <a:spcPct val="105000"/>
              </a:lnSpc>
              <a:spcBef>
                <a:spcPct val="40000"/>
              </a:spcBef>
            </a:pPr>
            <a:r>
              <a:rPr lang="cs-CZ" altLang="cs-CZ" sz="2100" dirty="0">
                <a:solidFill>
                  <a:srgbClr val="002D5A"/>
                </a:solidFill>
              </a:rPr>
              <a:t>Efekty:</a:t>
            </a:r>
          </a:p>
          <a:p>
            <a:pPr lvl="1" eaLnBrk="1" hangingPunct="1">
              <a:lnSpc>
                <a:spcPct val="105000"/>
              </a:lnSpc>
              <a:spcBef>
                <a:spcPct val="40000"/>
              </a:spcBef>
            </a:pPr>
            <a:r>
              <a:rPr lang="cs-CZ" altLang="cs-CZ" sz="2100" dirty="0">
                <a:solidFill>
                  <a:srgbClr val="002D5A"/>
                </a:solidFill>
              </a:rPr>
              <a:t>Posilování „nezávislých“ a středových kandidátů, kteří „nejméně vadí“ – částečná relevance jinak nerelevantních stran</a:t>
            </a:r>
          </a:p>
          <a:p>
            <a:pPr lvl="1" eaLnBrk="1" hangingPunct="1">
              <a:lnSpc>
                <a:spcPct val="105000"/>
              </a:lnSpc>
              <a:spcBef>
                <a:spcPct val="40000"/>
              </a:spcBef>
            </a:pPr>
            <a:r>
              <a:rPr lang="cs-CZ" altLang="cs-CZ" sz="2100" dirty="0">
                <a:solidFill>
                  <a:srgbClr val="002D5A"/>
                </a:solidFill>
              </a:rPr>
              <a:t>Vcelku překvapivě výrazně podléhá dobovým náladám (viz 4K 2000, ODS 2006, ČSSD po roce 2010)</a:t>
            </a:r>
          </a:p>
          <a:p>
            <a:pPr lvl="1" eaLnBrk="1" hangingPunct="1">
              <a:lnSpc>
                <a:spcPct val="105000"/>
              </a:lnSpc>
              <a:spcBef>
                <a:spcPct val="40000"/>
              </a:spcBef>
            </a:pPr>
            <a:r>
              <a:rPr lang="cs-CZ" altLang="cs-CZ" sz="2100" dirty="0">
                <a:solidFill>
                  <a:srgbClr val="002D5A"/>
                </a:solidFill>
              </a:rPr>
              <a:t>Posilování osobností a kandidátů s populárním povoláním (lékaři, učitelé…)</a:t>
            </a:r>
          </a:p>
          <a:p>
            <a:pPr lvl="1" eaLnBrk="1" hangingPunct="1">
              <a:lnSpc>
                <a:spcPct val="105000"/>
              </a:lnSpc>
              <a:spcBef>
                <a:spcPct val="40000"/>
              </a:spcBef>
            </a:pPr>
            <a:r>
              <a:rPr lang="cs-CZ" altLang="cs-CZ" sz="2100" dirty="0">
                <a:solidFill>
                  <a:srgbClr val="002D5A"/>
                </a:solidFill>
              </a:rPr>
              <a:t>Výrazné oslabování extremistů</a:t>
            </a:r>
          </a:p>
        </p:txBody>
      </p:sp>
    </p:spTree>
    <p:extLst>
      <p:ext uri="{BB962C8B-B14F-4D97-AF65-F5344CB8AC3E}">
        <p14:creationId xmlns:p14="http://schemas.microsoft.com/office/powerpoint/2010/main" val="252762845"/>
      </p:ext>
    </p:extLst>
  </p:cSld>
  <p:clrMapOvr>
    <a:masterClrMapping/>
  </p:clrMapOvr>
  <p:transition spd="slow">
    <p:pull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86" y="145267"/>
            <a:ext cx="8447088" cy="851019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Volební systém do Poslanecké </a:t>
            </a:r>
            <a:br>
              <a:rPr lang="cs-CZ" altLang="cs-CZ" sz="3200" dirty="0"/>
            </a:br>
            <a:r>
              <a:rPr lang="cs-CZ" altLang="cs-CZ" sz="3200" dirty="0"/>
              <a:t>sněmovny do roku 2000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9904" y="1132859"/>
            <a:ext cx="8229600" cy="5445362"/>
          </a:xfrm>
        </p:spPr>
        <p:txBody>
          <a:bodyPr>
            <a:normAutofit/>
          </a:bodyPr>
          <a:lstStyle/>
          <a:p>
            <a:pPr eaLnBrk="1" hangingPunct="1">
              <a:lnSpc>
                <a:spcPct val="105000"/>
              </a:lnSpc>
              <a:spcBef>
                <a:spcPts val="6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Základní proměnné </a:t>
            </a:r>
          </a:p>
          <a:p>
            <a:pPr lvl="1">
              <a:lnSpc>
                <a:spcPct val="105000"/>
              </a:lnSpc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velké volební obvody – jen (průměr 25 mandátů)</a:t>
            </a:r>
          </a:p>
          <a:p>
            <a:pPr lvl="1" eaLnBrk="1" hangingPunct="1">
              <a:lnSpc>
                <a:spcPct val="105000"/>
              </a:lnSpc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dvě skrutinia</a:t>
            </a:r>
          </a:p>
          <a:p>
            <a:pPr lvl="1" eaLnBrk="1" hangingPunct="1">
              <a:lnSpc>
                <a:spcPct val="105000"/>
              </a:lnSpc>
              <a:spcBef>
                <a:spcPts val="600"/>
              </a:spcBef>
            </a:pPr>
            <a:r>
              <a:rPr lang="cs-CZ" altLang="cs-CZ" sz="1800" dirty="0" err="1">
                <a:solidFill>
                  <a:srgbClr val="002D5A"/>
                </a:solidFill>
              </a:rPr>
              <a:t>Hagenbach-Bischoffova</a:t>
            </a:r>
            <a:r>
              <a:rPr lang="cs-CZ" altLang="cs-CZ" sz="1800" dirty="0">
                <a:solidFill>
                  <a:srgbClr val="002D5A"/>
                </a:solidFill>
              </a:rPr>
              <a:t> kvóta</a:t>
            </a:r>
          </a:p>
          <a:p>
            <a:pPr lvl="1" eaLnBrk="1" hangingPunct="1">
              <a:lnSpc>
                <a:spcPct val="105000"/>
              </a:lnSpc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5% klauzule (7 pro 2 strany, 9 pro 3 a 11 pro vícestranné koalice) - jediná proměnná omezující proporcionalitu</a:t>
            </a:r>
          </a:p>
          <a:p>
            <a:pPr lvl="1" eaLnBrk="1" hangingPunct="1">
              <a:lnSpc>
                <a:spcPct val="105000"/>
              </a:lnSpc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4 preferenční hlasy (10 % hranice pro posun)</a:t>
            </a:r>
          </a:p>
          <a:p>
            <a:pPr eaLnBrk="1" hangingPunct="1">
              <a:lnSpc>
                <a:spcPct val="105000"/>
              </a:lnSpc>
              <a:spcBef>
                <a:spcPts val="6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Efekty</a:t>
            </a:r>
          </a:p>
          <a:p>
            <a:pPr lvl="1" eaLnBrk="1" hangingPunct="1">
              <a:lnSpc>
                <a:spcPct val="105000"/>
              </a:lnSpc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Vysoká míra proporčnosti</a:t>
            </a:r>
          </a:p>
          <a:p>
            <a:pPr lvl="1" eaLnBrk="1" hangingPunct="1">
              <a:lnSpc>
                <a:spcPct val="105000"/>
              </a:lnSpc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Nefavorizoval vítěznou stranu ani strany silnější, naopak svojí silnou proporcionalitou posiloval postavení malých stran - napomáhal vládní nestabilitě a neakceschopnosti</a:t>
            </a:r>
          </a:p>
          <a:p>
            <a:pPr lvl="1" eaLnBrk="1" hangingPunct="1">
              <a:lnSpc>
                <a:spcPct val="105000"/>
              </a:lnSpc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Posilování postavení antisystémových formací (KSČM, SPR-RSČ)</a:t>
            </a:r>
          </a:p>
          <a:p>
            <a:pPr lvl="1" eaLnBrk="1" hangingPunct="1">
              <a:lnSpc>
                <a:spcPct val="105000"/>
              </a:lnSpc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Nízká personalizace</a:t>
            </a:r>
          </a:p>
          <a:p>
            <a:pPr lvl="1" eaLnBrk="1" hangingPunct="1">
              <a:lnSpc>
                <a:spcPct val="105000"/>
              </a:lnSpc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Volilo se v neexistujících krajích</a:t>
            </a:r>
          </a:p>
        </p:txBody>
      </p:sp>
    </p:spTree>
    <p:extLst>
      <p:ext uri="{BB962C8B-B14F-4D97-AF65-F5344CB8AC3E}">
        <p14:creationId xmlns:p14="http://schemas.microsoft.com/office/powerpoint/2010/main" val="1013958742"/>
      </p:ext>
    </p:extLst>
  </p:cSld>
  <p:clrMapOvr>
    <a:masterClrMapping/>
  </p:clrMapOvr>
  <p:transition spd="slow">
    <p:pull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cs-CZ" altLang="cs-CZ" sz="2400">
              <a:latin typeface="Times New Roman" pitchFamily="18" charset="0"/>
            </a:endParaRPr>
          </a:p>
        </p:txBody>
      </p:sp>
      <p:graphicFrame>
        <p:nvGraphicFramePr>
          <p:cNvPr id="48742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045624"/>
              </p:ext>
            </p:extLst>
          </p:nvPr>
        </p:nvGraphicFramePr>
        <p:xfrm>
          <a:off x="242886" y="315909"/>
          <a:ext cx="8600862" cy="6221373"/>
        </p:xfrm>
        <a:graphic>
          <a:graphicData uri="http://schemas.openxmlformats.org/drawingml/2006/table">
            <a:tbl>
              <a:tblPr/>
              <a:tblGrid>
                <a:gridCol w="1241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70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70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700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46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2700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2700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940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 </a:t>
                      </a:r>
                      <a:endParaRPr kumimoji="0" lang="cs-CZ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1992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1996</a:t>
                      </a:r>
                      <a:endParaRPr kumimoji="0" lang="cs-CZ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1998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071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 </a:t>
                      </a:r>
                      <a:endParaRPr kumimoji="0" lang="cs-CZ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%</a:t>
                      </a:r>
                      <a:endParaRPr kumimoji="0" lang="cs-CZ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křesla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%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křesla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%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křesla</a:t>
                      </a:r>
                      <a:endParaRPr kumimoji="0" lang="cs-CZ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331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ČSSD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6,5</a:t>
                      </a:r>
                      <a:endParaRPr kumimoji="0" lang="cs-CZ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16</a:t>
                      </a:r>
                      <a:endParaRPr kumimoji="0" lang="cs-CZ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26,4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61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32,3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74</a:t>
                      </a:r>
                      <a:endParaRPr kumimoji="0" lang="cs-CZ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181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ODS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29,7</a:t>
                      </a:r>
                      <a:endParaRPr kumimoji="0" lang="cs-CZ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76</a:t>
                      </a:r>
                      <a:endParaRPr kumimoji="0" lang="cs-CZ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29,6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68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27,7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63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331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KSČM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14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35</a:t>
                      </a:r>
                      <a:endParaRPr kumimoji="0" lang="cs-CZ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10,3</a:t>
                      </a:r>
                      <a:endParaRPr kumimoji="0" lang="cs-CZ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22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24</a:t>
                      </a:r>
                      <a:endParaRPr kumimoji="0" lang="cs-CZ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071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KDU-ČSL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6,3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15</a:t>
                      </a:r>
                      <a:endParaRPr kumimoji="0" lang="cs-CZ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8,1</a:t>
                      </a:r>
                      <a:endParaRPr kumimoji="0" lang="cs-CZ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18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093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US-DEU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  <a:endParaRPr kumimoji="0" lang="cs-CZ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  <a:endParaRPr kumimoji="0" lang="cs-CZ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  <a:endParaRPr kumimoji="0" lang="cs-CZ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8,6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19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331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SZ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  <a:endParaRPr kumimoji="0" lang="cs-CZ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  <a:endParaRPr kumimoji="0" lang="cs-CZ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1,1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5071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SPR-RSČ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14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18</a:t>
                      </a:r>
                      <a:endParaRPr kumimoji="0" lang="cs-CZ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3,9</a:t>
                      </a:r>
                      <a:endParaRPr kumimoji="0" lang="cs-CZ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9331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ODA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5,9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14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6,4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13</a:t>
                      </a:r>
                      <a:endParaRPr kumimoji="0" lang="cs-CZ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  <a:endParaRPr kumimoji="0" lang="cs-CZ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  <a:endParaRPr kumimoji="0" lang="cs-CZ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3843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LSU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6,5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16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  <a:endParaRPr kumimoji="0" lang="cs-CZ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  <a:endParaRPr kumimoji="0" lang="cs-CZ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5071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HSD-SMS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5,9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14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  <a:endParaRPr kumimoji="0" lang="cs-CZ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+mn-lt"/>
                      </a:endParaRPr>
                    </a:p>
                  </a:txBody>
                  <a:tcPr marL="89993" marR="89993" marT="46811" marB="468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1217599"/>
      </p:ext>
    </p:extLst>
  </p:cSld>
  <p:clrMapOvr>
    <a:masterClrMapping/>
  </p:clrMapOvr>
  <p:transition spd="slow">
    <p:pull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5739"/>
            <a:ext cx="8070850" cy="806900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500" dirty="0"/>
              <a:t>Reforma volebního systému </a:t>
            </a:r>
            <a:br>
              <a:rPr lang="cs-CZ" altLang="cs-CZ" sz="3500" dirty="0"/>
            </a:br>
            <a:r>
              <a:rPr lang="cs-CZ" altLang="cs-CZ" sz="3500" dirty="0"/>
              <a:t>2000/2001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842" y="1282700"/>
            <a:ext cx="8514521" cy="5322816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250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2000 - změna většiny základních parametrů:</a:t>
            </a:r>
          </a:p>
          <a:p>
            <a:pPr lvl="1" eaLnBrk="1" hangingPunct="1">
              <a:lnSpc>
                <a:spcPct val="120000"/>
              </a:lnSpc>
              <a:spcBef>
                <a:spcPct val="250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35 volebních obvodů (5-8 mandátů)</a:t>
            </a:r>
          </a:p>
          <a:p>
            <a:pPr lvl="1" eaLnBrk="1" hangingPunct="1">
              <a:lnSpc>
                <a:spcPct val="120000"/>
              </a:lnSpc>
              <a:spcBef>
                <a:spcPct val="250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Modifikovaný </a:t>
            </a:r>
            <a:r>
              <a:rPr lang="cs-CZ" altLang="cs-CZ" sz="1800" dirty="0" err="1">
                <a:solidFill>
                  <a:srgbClr val="002D5A"/>
                </a:solidFill>
              </a:rPr>
              <a:t>D´Hondt</a:t>
            </a:r>
            <a:r>
              <a:rPr lang="cs-CZ" altLang="cs-CZ" sz="1800" dirty="0">
                <a:solidFill>
                  <a:srgbClr val="002D5A"/>
                </a:solidFill>
              </a:rPr>
              <a:t> (od 1,42)</a:t>
            </a:r>
          </a:p>
          <a:p>
            <a:pPr lvl="1" eaLnBrk="1" hangingPunct="1">
              <a:lnSpc>
                <a:spcPct val="120000"/>
              </a:lnSpc>
              <a:spcBef>
                <a:spcPct val="250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Aditivní kvorum</a:t>
            </a:r>
          </a:p>
          <a:p>
            <a:pPr lvl="1" eaLnBrk="1" hangingPunct="1">
              <a:lnSpc>
                <a:spcPct val="120000"/>
              </a:lnSpc>
              <a:spcBef>
                <a:spcPct val="250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Jiný způsob financování stran – větší podíl za mandáty než za získané hlasy</a:t>
            </a:r>
          </a:p>
          <a:p>
            <a:pPr eaLnBrk="1" hangingPunct="1">
              <a:lnSpc>
                <a:spcPct val="120000"/>
              </a:lnSpc>
              <a:spcBef>
                <a:spcPct val="25000"/>
              </a:spcBef>
            </a:pPr>
            <a:r>
              <a:rPr lang="cs-CZ" altLang="cs-CZ" sz="1800" i="1" dirty="0">
                <a:solidFill>
                  <a:srgbClr val="002D5A"/>
                </a:solidFill>
              </a:rPr>
              <a:t>Podle modelových propočtů by systém vedl k zisku </a:t>
            </a:r>
            <a:r>
              <a:rPr lang="cs-CZ" altLang="cs-CZ" sz="1800" i="1" u="sng" dirty="0">
                <a:solidFill>
                  <a:srgbClr val="002D5A"/>
                </a:solidFill>
              </a:rPr>
              <a:t>absolutní většiny mandátů pro jednu stranu</a:t>
            </a:r>
            <a:r>
              <a:rPr lang="cs-CZ" altLang="cs-CZ" sz="1800" i="1" dirty="0">
                <a:solidFill>
                  <a:srgbClr val="002D5A"/>
                </a:solidFill>
              </a:rPr>
              <a:t> – ODS v roce 1996 a ČSSD v roce 1998 </a:t>
            </a:r>
          </a:p>
          <a:p>
            <a:pPr eaLnBrk="1" hangingPunct="1">
              <a:lnSpc>
                <a:spcPct val="120000"/>
              </a:lnSpc>
              <a:spcBef>
                <a:spcPct val="250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1999-2001 – velká diskuse mezi odbornou veřejností</a:t>
            </a:r>
          </a:p>
          <a:p>
            <a:pPr lvl="1" eaLnBrk="1" hangingPunct="1">
              <a:lnSpc>
                <a:spcPct val="120000"/>
              </a:lnSpc>
              <a:spcBef>
                <a:spcPct val="250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Pro reformu: Miroslav Novák, Petr Fiala, Miroslav Mareš, Michal Kubát, Tomáš Lebeda…</a:t>
            </a:r>
          </a:p>
          <a:p>
            <a:pPr lvl="1" eaLnBrk="1" hangingPunct="1">
              <a:lnSpc>
                <a:spcPct val="120000"/>
              </a:lnSpc>
              <a:spcBef>
                <a:spcPct val="250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Proti reformě: Michal Klíma, Jiří Kunc, Vladimíra Dvořáková, Karel Vodička, Vojtěch Šimíček, Jan Filip, Jiří </a:t>
            </a:r>
            <a:r>
              <a:rPr lang="cs-CZ" altLang="cs-CZ" sz="1800" dirty="0" err="1">
                <a:solidFill>
                  <a:srgbClr val="002D5A"/>
                </a:solidFill>
              </a:rPr>
              <a:t>Pehe</a:t>
            </a:r>
            <a:r>
              <a:rPr lang="cs-CZ" altLang="cs-CZ" sz="1800" dirty="0">
                <a:solidFill>
                  <a:srgbClr val="002D5A"/>
                </a:solidFill>
              </a:rPr>
              <a:t>…</a:t>
            </a:r>
          </a:p>
          <a:p>
            <a:pPr eaLnBrk="1" hangingPunct="1">
              <a:lnSpc>
                <a:spcPct val="120000"/>
              </a:lnSpc>
              <a:spcBef>
                <a:spcPct val="250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2001 - reformu zastavil Ústavní soud – na návrh prezidenta zrušil většinu jejích výsledků</a:t>
            </a:r>
            <a:endParaRPr lang="cs-CZ" altLang="cs-CZ" sz="1800" i="1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668190"/>
      </p:ext>
    </p:extLst>
  </p:cSld>
  <p:clrMapOvr>
    <a:masterClrMapping/>
  </p:clrMapOvr>
  <p:transition spd="slow">
    <p:pull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109182" y="257624"/>
            <a:ext cx="8332457" cy="684071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500" dirty="0"/>
              <a:t>Reforma volebního systému </a:t>
            </a:r>
            <a:br>
              <a:rPr lang="cs-CZ" altLang="cs-CZ" sz="3500" dirty="0"/>
            </a:br>
            <a:r>
              <a:rPr lang="cs-CZ" altLang="cs-CZ" sz="3500" dirty="0"/>
              <a:t>2007/2008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012" y="1282700"/>
            <a:ext cx="8637351" cy="5130800"/>
          </a:xfrm>
        </p:spPr>
        <p:txBody>
          <a:bodyPr rtlCol="0">
            <a:noAutofit/>
          </a:bodyPr>
          <a:lstStyle/>
          <a:p>
            <a:pPr marL="342827" indent="-342827" defTabSz="914206" eaLnBrk="1" fontAlgn="auto" hangingPunct="1">
              <a:lnSpc>
                <a:spcPct val="120000"/>
              </a:lnSpc>
              <a:spcBef>
                <a:spcPct val="25000"/>
              </a:spcBef>
              <a:spcAft>
                <a:spcPts val="0"/>
              </a:spcAft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Kýžené efekty: </a:t>
            </a:r>
          </a:p>
          <a:p>
            <a:pPr marL="742792" lvl="1" indent="-285689" defTabSz="914206" eaLnBrk="1" fontAlgn="auto" hangingPunct="1">
              <a:lnSpc>
                <a:spcPct val="120000"/>
              </a:lnSpc>
              <a:spcBef>
                <a:spcPct val="25000"/>
              </a:spcBef>
              <a:spcAft>
                <a:spcPts val="0"/>
              </a:spcAft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Vyšší proporcionalita (zejména pro menší strany)</a:t>
            </a:r>
          </a:p>
          <a:p>
            <a:pPr marL="742792" lvl="1" indent="-285689" defTabSz="914206" eaLnBrk="1" fontAlgn="auto" hangingPunct="1">
              <a:lnSpc>
                <a:spcPct val="120000"/>
              </a:lnSpc>
              <a:spcBef>
                <a:spcPct val="25000"/>
              </a:spcBef>
              <a:spcAft>
                <a:spcPts val="0"/>
              </a:spcAft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Větší odstup v zisku mandátů pro první a druhou stranu („bonus pro vítěze“)</a:t>
            </a:r>
          </a:p>
          <a:p>
            <a:pPr marL="342827" indent="-342827" defTabSz="914206" eaLnBrk="1" fontAlgn="auto" hangingPunct="1">
              <a:lnSpc>
                <a:spcPct val="120000"/>
              </a:lnSpc>
              <a:spcBef>
                <a:spcPct val="25000"/>
              </a:spcBef>
              <a:spcAft>
                <a:spcPts val="0"/>
              </a:spcAft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Tři návrhy paragrafového znění do PS</a:t>
            </a:r>
          </a:p>
          <a:p>
            <a:pPr marL="857165" lvl="1" indent="-457200" defTabSz="914206" eaLnBrk="1" fontAlgn="auto" hangingPunct="1">
              <a:lnSpc>
                <a:spcPct val="120000"/>
              </a:lnSpc>
              <a:spcBef>
                <a:spcPct val="25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175 křesel ve 14 krajích za pomoci St.-</a:t>
            </a:r>
            <a:r>
              <a:rPr lang="cs-CZ" altLang="cs-CZ" sz="2000" dirty="0" err="1">
                <a:solidFill>
                  <a:srgbClr val="002D5A"/>
                </a:solidFill>
              </a:rPr>
              <a:t>Lague</a:t>
            </a:r>
            <a:r>
              <a:rPr lang="cs-CZ" altLang="cs-CZ" sz="2000" dirty="0">
                <a:solidFill>
                  <a:srgbClr val="002D5A"/>
                </a:solidFill>
              </a:rPr>
              <a:t> + 25 křesel celostátní úroveň - nejsilnější strana </a:t>
            </a:r>
            <a:r>
              <a:rPr lang="cs-CZ" altLang="cs-CZ" sz="2000" dirty="0" err="1">
                <a:solidFill>
                  <a:srgbClr val="002D5A"/>
                </a:solidFill>
              </a:rPr>
              <a:t>d´Hondt</a:t>
            </a:r>
            <a:r>
              <a:rPr lang="cs-CZ" altLang="cs-CZ" sz="2000" dirty="0">
                <a:solidFill>
                  <a:srgbClr val="002D5A"/>
                </a:solidFill>
              </a:rPr>
              <a:t>, ostatní St.-</a:t>
            </a:r>
            <a:r>
              <a:rPr lang="cs-CZ" altLang="cs-CZ" sz="2000" dirty="0" err="1">
                <a:solidFill>
                  <a:srgbClr val="002D5A"/>
                </a:solidFill>
              </a:rPr>
              <a:t>Lague</a:t>
            </a:r>
            <a:r>
              <a:rPr lang="cs-CZ" altLang="cs-CZ" sz="2000" dirty="0">
                <a:solidFill>
                  <a:srgbClr val="002D5A"/>
                </a:solidFill>
              </a:rPr>
              <a:t>/dánský dělitel</a:t>
            </a:r>
          </a:p>
          <a:p>
            <a:pPr marL="857165" lvl="1" indent="-457200" defTabSz="914206" eaLnBrk="1" fontAlgn="auto" hangingPunct="1">
              <a:lnSpc>
                <a:spcPct val="120000"/>
              </a:lnSpc>
              <a:spcBef>
                <a:spcPct val="25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Kraje se spojují do NUTS II, tam </a:t>
            </a:r>
            <a:r>
              <a:rPr lang="cs-CZ" altLang="cs-CZ" sz="2000" dirty="0" err="1">
                <a:solidFill>
                  <a:srgbClr val="002D5A"/>
                </a:solidFill>
              </a:rPr>
              <a:t>Hagenbach-Bischoff</a:t>
            </a:r>
            <a:r>
              <a:rPr lang="cs-CZ" altLang="cs-CZ" sz="2000" dirty="0">
                <a:solidFill>
                  <a:srgbClr val="002D5A"/>
                </a:solidFill>
              </a:rPr>
              <a:t>/</a:t>
            </a:r>
            <a:r>
              <a:rPr lang="cs-CZ" altLang="cs-CZ" sz="2000" dirty="0" err="1">
                <a:solidFill>
                  <a:srgbClr val="002D5A"/>
                </a:solidFill>
              </a:rPr>
              <a:t>Hare</a:t>
            </a:r>
            <a:r>
              <a:rPr lang="cs-CZ" altLang="cs-CZ" sz="2000" dirty="0">
                <a:solidFill>
                  <a:srgbClr val="002D5A"/>
                </a:solidFill>
              </a:rPr>
              <a:t>, zbývající mandáty získává vítězná strana</a:t>
            </a:r>
          </a:p>
          <a:p>
            <a:pPr marL="857165" lvl="1" indent="-457200" defTabSz="914206" eaLnBrk="1" fontAlgn="auto" hangingPunct="1">
              <a:lnSpc>
                <a:spcPct val="120000"/>
              </a:lnSpc>
              <a:spcBef>
                <a:spcPct val="25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altLang="cs-CZ" sz="2000" dirty="0">
                <a:solidFill>
                  <a:srgbClr val="002D5A"/>
                </a:solidFill>
              </a:rPr>
              <a:t>Distribuce mandátů na celostátní úrovni, </a:t>
            </a:r>
            <a:r>
              <a:rPr lang="cs-CZ" altLang="cs-CZ" sz="2000" dirty="0" err="1">
                <a:solidFill>
                  <a:srgbClr val="002D5A"/>
                </a:solidFill>
              </a:rPr>
              <a:t>d´Hondt</a:t>
            </a:r>
            <a:r>
              <a:rPr lang="cs-CZ" altLang="cs-CZ" sz="2000" dirty="0">
                <a:solidFill>
                  <a:srgbClr val="002D5A"/>
                </a:solidFill>
              </a:rPr>
              <a:t>, část mandátů - tzv. degresivní bonus (max. 10 křesel pro vítěze)</a:t>
            </a:r>
          </a:p>
          <a:p>
            <a:pPr marL="399965" lvl="1" indent="0" defTabSz="914206" eaLnBrk="1" fontAlgn="auto" hangingPunct="1">
              <a:lnSpc>
                <a:spcPct val="120000"/>
              </a:lnSpc>
              <a:spcBef>
                <a:spcPct val="25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altLang="cs-CZ" sz="2000" dirty="0">
              <a:solidFill>
                <a:srgbClr val="002D5A"/>
              </a:solidFill>
            </a:endParaRPr>
          </a:p>
          <a:p>
            <a:pPr marL="342827" indent="-342827" defTabSz="914206" eaLnBrk="1" fontAlgn="auto" hangingPunct="1">
              <a:lnSpc>
                <a:spcPct val="120000"/>
              </a:lnSpc>
              <a:spcBef>
                <a:spcPct val="25000"/>
              </a:spcBef>
              <a:spcAft>
                <a:spcPts val="0"/>
              </a:spcAft>
              <a:defRPr/>
            </a:pPr>
            <a:endParaRPr lang="cs-CZ" altLang="cs-CZ" sz="1800" i="1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602884"/>
      </p:ext>
    </p:extLst>
  </p:cSld>
  <p:clrMapOvr>
    <a:masterClrMapping/>
  </p:clrMapOvr>
  <p:transition spd="slow">
    <p:pull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1595"/>
            <a:ext cx="9144000" cy="735509"/>
          </a:xfrm>
        </p:spPr>
        <p:txBody>
          <a:bodyPr rtlCol="0"/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Volební systém do roku 2021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32764"/>
            <a:ext cx="8345606" cy="528168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05000"/>
              </a:lnSpc>
              <a:spcBef>
                <a:spcPct val="35000"/>
              </a:spcBef>
            </a:pPr>
            <a:r>
              <a:rPr lang="cs-CZ" altLang="cs-CZ" sz="2800" dirty="0">
                <a:solidFill>
                  <a:srgbClr val="002D5A"/>
                </a:solidFill>
              </a:rPr>
              <a:t>Kompromisní podoba po pádu volební reformy</a:t>
            </a:r>
          </a:p>
          <a:p>
            <a:pPr eaLnBrk="1" hangingPunct="1">
              <a:lnSpc>
                <a:spcPct val="105000"/>
              </a:lnSpc>
              <a:spcBef>
                <a:spcPct val="35000"/>
              </a:spcBef>
            </a:pPr>
            <a:r>
              <a:rPr lang="cs-CZ" altLang="cs-CZ" sz="2800" dirty="0">
                <a:solidFill>
                  <a:srgbClr val="002D5A"/>
                </a:solidFill>
              </a:rPr>
              <a:t>Hybrid </a:t>
            </a:r>
          </a:p>
          <a:p>
            <a:pPr lvl="1">
              <a:lnSpc>
                <a:spcPct val="105000"/>
              </a:lnSpc>
              <a:spcBef>
                <a:spcPct val="350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14 volebních krajů – nesrovnatelná velikost (5-25 mandátů) a tudíž zcela odlišné až protikladné efekty – viz výsledky letošních voleb</a:t>
            </a:r>
          </a:p>
          <a:p>
            <a:pPr eaLnBrk="1" hangingPunct="1">
              <a:lnSpc>
                <a:spcPct val="105000"/>
              </a:lnSpc>
              <a:spcBef>
                <a:spcPct val="35000"/>
              </a:spcBef>
            </a:pPr>
            <a:r>
              <a:rPr lang="cs-CZ" altLang="cs-CZ" sz="2800" dirty="0">
                <a:solidFill>
                  <a:srgbClr val="002D5A"/>
                </a:solidFill>
              </a:rPr>
              <a:t>Jediné skrutinium</a:t>
            </a:r>
          </a:p>
          <a:p>
            <a:pPr eaLnBrk="1" hangingPunct="1">
              <a:lnSpc>
                <a:spcPct val="105000"/>
              </a:lnSpc>
              <a:spcBef>
                <a:spcPct val="35000"/>
              </a:spcBef>
            </a:pPr>
            <a:r>
              <a:rPr lang="cs-CZ" altLang="cs-CZ" sz="2800" dirty="0" err="1">
                <a:solidFill>
                  <a:srgbClr val="002D5A"/>
                </a:solidFill>
              </a:rPr>
              <a:t>D´Hondt</a:t>
            </a:r>
            <a:endParaRPr lang="cs-CZ" altLang="cs-CZ" sz="2800" dirty="0">
              <a:solidFill>
                <a:srgbClr val="002D5A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40000"/>
              </a:spcBef>
            </a:pPr>
            <a:r>
              <a:rPr lang="cs-CZ" altLang="cs-CZ" sz="2800" dirty="0">
                <a:solidFill>
                  <a:srgbClr val="002D5A"/>
                </a:solidFill>
              </a:rPr>
              <a:t>Aditivní kvorum zůstalo</a:t>
            </a:r>
          </a:p>
          <a:p>
            <a:pPr eaLnBrk="1" hangingPunct="1">
              <a:lnSpc>
                <a:spcPct val="105000"/>
              </a:lnSpc>
              <a:spcBef>
                <a:spcPct val="40000"/>
              </a:spcBef>
            </a:pPr>
            <a:r>
              <a:rPr lang="cs-CZ" altLang="cs-CZ" sz="2800" dirty="0">
                <a:solidFill>
                  <a:srgbClr val="002D5A"/>
                </a:solidFill>
              </a:rPr>
              <a:t>4 preferenční hlasy – od voleb 2010  5 % hranice pro posun na kandidátce</a:t>
            </a:r>
            <a:endParaRPr lang="cs-CZ" altLang="cs-CZ" sz="2800" i="1" dirty="0">
              <a:solidFill>
                <a:srgbClr val="002D5A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35000"/>
              </a:spcBef>
            </a:pPr>
            <a:endParaRPr lang="cs-CZ" alt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485558468"/>
      </p:ext>
    </p:extLst>
  </p:cSld>
  <p:clrMapOvr>
    <a:masterClrMapping/>
  </p:clrMapOvr>
  <p:transition spd="slow">
    <p:pull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Nadpis 1"/>
          <p:cNvSpPr>
            <a:spLocks noGrp="1"/>
          </p:cNvSpPr>
          <p:nvPr>
            <p:ph type="title"/>
          </p:nvPr>
        </p:nvSpPr>
        <p:spPr>
          <a:xfrm>
            <a:off x="265113" y="546100"/>
            <a:ext cx="8447087" cy="374650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Volby 2002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382588" y="1528763"/>
          <a:ext cx="3738562" cy="16525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78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69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69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69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1314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ČSSD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30,2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70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35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6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314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ODS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24,47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58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29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6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314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KSČM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18,51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41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20,5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6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314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Koalice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14,27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31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15,5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6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9774" name="Object 5"/>
          <p:cNvGraphicFramePr>
            <a:graphicFrameLocks/>
          </p:cNvGraphicFramePr>
          <p:nvPr/>
        </p:nvGraphicFramePr>
        <p:xfrm>
          <a:off x="2651125" y="3225800"/>
          <a:ext cx="6426200" cy="335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7" r:id="rId3" imgW="6425741" imgH="3353091" progId="Excel.Sheet.8">
                  <p:embed/>
                </p:oleObj>
              </mc:Choice>
              <mc:Fallback>
                <p:oleObj r:id="rId3" imgW="6425741" imgH="3353091" progId="Excel.Sheet.8">
                  <p:embed/>
                  <p:pic>
                    <p:nvPicPr>
                      <p:cNvPr id="159774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25" y="3225800"/>
                        <a:ext cx="6426200" cy="335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5881688" y="1584325"/>
          <a:ext cx="2844800" cy="763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63588"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</a:rPr>
                        <a:t>Propad</a:t>
                      </a:r>
                      <a:r>
                        <a:rPr lang="cs-CZ" sz="1800" b="0" baseline="0" dirty="0">
                          <a:solidFill>
                            <a:schemeClr val="tx1"/>
                          </a:solidFill>
                        </a:rPr>
                        <a:t> hlasů: 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</a:rPr>
                        <a:t>12,55 %</a:t>
                      </a:r>
                    </a:p>
                  </a:txBody>
                  <a:tcPr marL="91456" marR="91456" marT="45788" marB="45788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5214200"/>
      </p:ext>
    </p:extLst>
  </p:cSld>
  <p:clrMapOvr>
    <a:masterClrMapping/>
  </p:clrMapOvr>
  <p:transition spd="slow">
    <p:pull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Nadpis 1"/>
          <p:cNvSpPr>
            <a:spLocks noGrp="1"/>
          </p:cNvSpPr>
          <p:nvPr>
            <p:ph type="title"/>
          </p:nvPr>
        </p:nvSpPr>
        <p:spPr>
          <a:xfrm>
            <a:off x="225425" y="655638"/>
            <a:ext cx="8447088" cy="374650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Volby 2006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79400" y="1590675"/>
          <a:ext cx="3746501" cy="1684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02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87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87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87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686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ODS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35,38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81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40,5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19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686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ČSSD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32,32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74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37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19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686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KSČM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12,81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26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19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686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KDU-ČSL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7,22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6,5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19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686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SZ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6,29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19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5881688" y="1584325"/>
          <a:ext cx="2844800" cy="763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63588"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</a:rPr>
                        <a:t>Propad</a:t>
                      </a:r>
                      <a:r>
                        <a:rPr lang="cs-CZ" sz="1800" b="0" baseline="0" dirty="0">
                          <a:solidFill>
                            <a:schemeClr val="tx1"/>
                          </a:solidFill>
                        </a:rPr>
                        <a:t> hlasů: 5,98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</a:rPr>
                        <a:t> %</a:t>
                      </a:r>
                    </a:p>
                  </a:txBody>
                  <a:tcPr marL="91456" marR="91456" marT="45788" marB="45788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0809" name="Object 5"/>
          <p:cNvGraphicFramePr>
            <a:graphicFrameLocks/>
          </p:cNvGraphicFramePr>
          <p:nvPr/>
        </p:nvGraphicFramePr>
        <p:xfrm>
          <a:off x="2651125" y="3224213"/>
          <a:ext cx="6229350" cy="324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1" r:id="rId3" imgW="6230652" imgH="3243353" progId="Excel.Sheet.8">
                  <p:embed/>
                </p:oleObj>
              </mc:Choice>
              <mc:Fallback>
                <p:oleObj r:id="rId3" imgW="6230652" imgH="3243353" progId="Excel.Sheet.8">
                  <p:embed/>
                  <p:pic>
                    <p:nvPicPr>
                      <p:cNvPr id="160809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25" y="3224213"/>
                        <a:ext cx="6229350" cy="324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8071513"/>
      </p:ext>
    </p:extLst>
  </p:cSld>
  <p:clrMapOvr>
    <a:masterClrMapping/>
  </p:clrMapOvr>
  <p:transition spd="slow">
    <p:pull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Nadpis 1"/>
          <p:cNvSpPr>
            <a:spLocks noGrp="1"/>
          </p:cNvSpPr>
          <p:nvPr>
            <p:ph type="title"/>
          </p:nvPr>
        </p:nvSpPr>
        <p:spPr>
          <a:xfrm>
            <a:off x="238125" y="655638"/>
            <a:ext cx="8447088" cy="374650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Volby 2010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377825" y="1644650"/>
          <a:ext cx="3989387" cy="1835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41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50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50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50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703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ČSSD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22,08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56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28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ODS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20,22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53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26,5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TOP 09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16,7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41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20,5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KSČM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11,27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26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VV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10,88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24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5881688" y="1584325"/>
          <a:ext cx="2844800" cy="763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63588"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</a:rPr>
                        <a:t>Propad</a:t>
                      </a:r>
                      <a:r>
                        <a:rPr lang="cs-CZ" sz="1800" b="0" baseline="0" dirty="0">
                          <a:solidFill>
                            <a:schemeClr val="tx1"/>
                          </a:solidFill>
                        </a:rPr>
                        <a:t> hlasů: 18,85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</a:rPr>
                        <a:t> %</a:t>
                      </a:r>
                    </a:p>
                  </a:txBody>
                  <a:tcPr marL="91456" marR="91456" marT="45788" marB="45788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1833" name="Object 5"/>
          <p:cNvGraphicFramePr>
            <a:graphicFrameLocks/>
          </p:cNvGraphicFramePr>
          <p:nvPr/>
        </p:nvGraphicFramePr>
        <p:xfrm>
          <a:off x="3455988" y="3429000"/>
          <a:ext cx="5738812" cy="315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5" r:id="rId3" imgW="5736833" imgH="3151905" progId="Excel.Sheet.8">
                  <p:embed/>
                </p:oleObj>
              </mc:Choice>
              <mc:Fallback>
                <p:oleObj r:id="rId3" imgW="5736833" imgH="3151905" progId="Excel.Sheet.8">
                  <p:embed/>
                  <p:pic>
                    <p:nvPicPr>
                      <p:cNvPr id="161833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988" y="3429000"/>
                        <a:ext cx="5738812" cy="315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9826268"/>
      </p:ext>
    </p:extLst>
  </p:cSld>
  <p:clrMapOvr>
    <a:masterClrMapping/>
  </p:clrMapOvr>
  <p:transition spd="slow">
    <p:pull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Nadpis 1"/>
          <p:cNvSpPr>
            <a:spLocks noGrp="1"/>
          </p:cNvSpPr>
          <p:nvPr>
            <p:ph type="title"/>
          </p:nvPr>
        </p:nvSpPr>
        <p:spPr>
          <a:xfrm>
            <a:off x="265113" y="669925"/>
            <a:ext cx="8447087" cy="374650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Volby 2013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5881688" y="1584325"/>
          <a:ext cx="2844800" cy="763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63588"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</a:rPr>
                        <a:t>Propad</a:t>
                      </a:r>
                      <a:r>
                        <a:rPr lang="cs-CZ" sz="1800" b="0" baseline="0" dirty="0">
                          <a:solidFill>
                            <a:schemeClr val="tx1"/>
                          </a:solidFill>
                        </a:rPr>
                        <a:t> hlasů: 12,62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</a:rPr>
                        <a:t> %</a:t>
                      </a:r>
                    </a:p>
                  </a:txBody>
                  <a:tcPr marL="91456" marR="91456" marT="45788" marB="45788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279400" y="1584325"/>
          <a:ext cx="3636964" cy="21145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69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33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33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433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207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ČSSD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20,45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50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25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207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ANO 2011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18,65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47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23,5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207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KSČM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14,91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33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16,5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207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TOP 09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11,99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26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13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207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ODS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7,72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16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207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Úsvit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6,88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14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207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KDU-ČSL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6,78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14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62867" name="Object 5"/>
          <p:cNvGraphicFramePr>
            <a:graphicFrameLocks/>
          </p:cNvGraphicFramePr>
          <p:nvPr/>
        </p:nvGraphicFramePr>
        <p:xfrm>
          <a:off x="3865563" y="3087688"/>
          <a:ext cx="5329237" cy="345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9" r:id="rId3" imgW="5328366" imgH="3450635" progId="Excel.Sheet.8">
                  <p:embed/>
                </p:oleObj>
              </mc:Choice>
              <mc:Fallback>
                <p:oleObj r:id="rId3" imgW="5328366" imgH="3450635" progId="Excel.Sheet.8">
                  <p:embed/>
                  <p:pic>
                    <p:nvPicPr>
                      <p:cNvPr id="162867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5563" y="3087688"/>
                        <a:ext cx="5329237" cy="345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9129475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279400" y="938213"/>
            <a:ext cx="8447088" cy="406400"/>
          </a:xfrm>
        </p:spPr>
        <p:txBody>
          <a:bodyPr>
            <a:noAutofit/>
          </a:bodyPr>
          <a:lstStyle/>
          <a:p>
            <a:r>
              <a:rPr lang="cs-CZ" altLang="cs-CZ" sz="4800" dirty="0"/>
              <a:t>Klíčové body čs./č. přechodu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 typeface="Arial" pitchFamily="34" charset="0"/>
              <a:buNone/>
              <a:defRPr/>
            </a:pPr>
            <a:endParaRPr lang="cs-CZ" sz="2200" b="0" dirty="0">
              <a:solidFill>
                <a:srgbClr val="002D5A"/>
              </a:solidFill>
            </a:endParaRPr>
          </a:p>
          <a:p>
            <a:pPr>
              <a:spcBef>
                <a:spcPts val="1800"/>
              </a:spcBef>
              <a:buFont typeface="Arial" pitchFamily="34" charset="0"/>
              <a:buChar char="■"/>
              <a:defRPr/>
            </a:pPr>
            <a:r>
              <a:rPr lang="cs-CZ" sz="2800" b="0" dirty="0">
                <a:solidFill>
                  <a:srgbClr val="002D5A"/>
                </a:solidFill>
              </a:rPr>
              <a:t>Občanské fórum - vznik, vývoj a rozpad</a:t>
            </a:r>
          </a:p>
          <a:p>
            <a:pPr>
              <a:spcBef>
                <a:spcPts val="1800"/>
              </a:spcBef>
              <a:buFont typeface="Arial" pitchFamily="34" charset="0"/>
              <a:buChar char="■"/>
              <a:defRPr/>
            </a:pPr>
            <a:r>
              <a:rPr lang="cs-CZ" sz="2800" b="0" dirty="0">
                <a:solidFill>
                  <a:srgbClr val="002D5A"/>
                </a:solidFill>
              </a:rPr>
              <a:t>Ekonomická reforma</a:t>
            </a:r>
          </a:p>
          <a:p>
            <a:pPr>
              <a:spcBef>
                <a:spcPts val="1800"/>
              </a:spcBef>
              <a:buFont typeface="Arial" pitchFamily="34" charset="0"/>
              <a:buChar char="■"/>
              <a:defRPr/>
            </a:pPr>
            <a:r>
              <a:rPr lang="cs-CZ" sz="2800" b="0" dirty="0">
                <a:solidFill>
                  <a:srgbClr val="002D5A"/>
                </a:solidFill>
              </a:rPr>
              <a:t>Státoprávní spory a rozpad federace</a:t>
            </a:r>
            <a:endParaRPr lang="cs-CZ" sz="2800" dirty="0">
              <a:solidFill>
                <a:srgbClr val="002D5A"/>
              </a:solidFill>
            </a:endParaRPr>
          </a:p>
          <a:p>
            <a:pPr>
              <a:spcBef>
                <a:spcPts val="1800"/>
              </a:spcBef>
              <a:buFont typeface="Arial" pitchFamily="34" charset="0"/>
              <a:buChar char="■"/>
              <a:defRPr/>
            </a:pPr>
            <a:r>
              <a:rPr lang="cs-CZ" sz="2800" b="0" dirty="0">
                <a:solidFill>
                  <a:srgbClr val="002D5A"/>
                </a:solidFill>
              </a:rPr>
              <a:t>Ústava a zákonodárství</a:t>
            </a:r>
          </a:p>
          <a:p>
            <a:pPr>
              <a:spcBef>
                <a:spcPts val="1200"/>
              </a:spcBef>
              <a:buFont typeface="Arial" pitchFamily="34" charset="0"/>
              <a:buChar char="■"/>
              <a:defRPr/>
            </a:pPr>
            <a:endParaRPr lang="cs-CZ" sz="2000" b="0" dirty="0"/>
          </a:p>
        </p:txBody>
      </p:sp>
    </p:spTree>
    <p:extLst>
      <p:ext uri="{BB962C8B-B14F-4D97-AF65-F5344CB8AC3E}">
        <p14:creationId xmlns:p14="http://schemas.microsoft.com/office/powerpoint/2010/main" val="1686822186"/>
      </p:ext>
    </p:extLst>
  </p:cSld>
  <p:clrMapOvr>
    <a:masterClrMapping/>
  </p:clrMapOvr>
  <p:transition spd="slow">
    <p:pull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Nadpis 1"/>
          <p:cNvSpPr>
            <a:spLocks noGrp="1"/>
          </p:cNvSpPr>
          <p:nvPr>
            <p:ph type="title"/>
          </p:nvPr>
        </p:nvSpPr>
        <p:spPr>
          <a:xfrm>
            <a:off x="265113" y="669925"/>
            <a:ext cx="8447087" cy="374650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Volby 2017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368341"/>
              </p:ext>
            </p:extLst>
          </p:nvPr>
        </p:nvGraphicFramePr>
        <p:xfrm>
          <a:off x="668244" y="1884576"/>
          <a:ext cx="2844800" cy="763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63588"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</a:rPr>
                        <a:t>Propad</a:t>
                      </a:r>
                      <a:r>
                        <a:rPr lang="cs-CZ" sz="1800" b="0" baseline="0" dirty="0">
                          <a:solidFill>
                            <a:schemeClr val="tx1"/>
                          </a:solidFill>
                        </a:rPr>
                        <a:t> hlasů: 6,29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</a:rPr>
                        <a:t> %</a:t>
                      </a:r>
                    </a:p>
                  </a:txBody>
                  <a:tcPr marL="91456" marR="91456" marT="45788" marB="45788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358650"/>
              </p:ext>
            </p:extLst>
          </p:nvPr>
        </p:nvGraphicFramePr>
        <p:xfrm>
          <a:off x="4380931" y="627802"/>
          <a:ext cx="4612944" cy="24895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32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32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32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32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9524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ČSSD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7,27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15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7,5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543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ANO 2011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29,64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78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39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9524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KSČM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7,76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15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7,5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9524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TOP 09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5,31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3,5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9524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ODS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11,32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25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12,5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9524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SPD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10,64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22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11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9524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Piráti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10,79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22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11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9524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STAN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5,18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6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9524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KDU-ČSL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5,8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10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</a:rPr>
                        <a:t>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493112"/>
              </p:ext>
            </p:extLst>
          </p:nvPr>
        </p:nvGraphicFramePr>
        <p:xfrm>
          <a:off x="147352" y="3070746"/>
          <a:ext cx="6348982" cy="3787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887976"/>
      </p:ext>
    </p:extLst>
  </p:cSld>
  <p:clrMapOvr>
    <a:masterClrMapping/>
  </p:clrMapOvr>
  <p:transition spd="slow">
    <p:pull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73958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Rozhodnutí Ústavního soudu </a:t>
            </a:r>
            <a:br>
              <a:rPr lang="cs-CZ" altLang="cs-CZ" sz="4000" dirty="0"/>
            </a:br>
            <a:r>
              <a:rPr lang="cs-CZ" altLang="cs-CZ" sz="4000" dirty="0"/>
              <a:t>z února 2021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603" y="1924334"/>
            <a:ext cx="8400197" cy="4476465"/>
          </a:xfrm>
        </p:spPr>
        <p:txBody>
          <a:bodyPr>
            <a:normAutofit/>
          </a:bodyPr>
          <a:lstStyle/>
          <a:p>
            <a:pPr eaLnBrk="1" hangingPunct="1">
              <a:lnSpc>
                <a:spcPct val="105000"/>
              </a:lnSpc>
              <a:spcBef>
                <a:spcPct val="35000"/>
              </a:spcBef>
            </a:pPr>
            <a:r>
              <a:rPr lang="cs-CZ" altLang="cs-CZ" sz="2700" dirty="0">
                <a:solidFill>
                  <a:srgbClr val="002D5A"/>
                </a:solidFill>
              </a:rPr>
              <a:t>Zrušení:</a:t>
            </a:r>
          </a:p>
          <a:p>
            <a:pPr lvl="1">
              <a:lnSpc>
                <a:spcPct val="105000"/>
              </a:lnSpc>
              <a:spcBef>
                <a:spcPct val="35000"/>
              </a:spcBef>
            </a:pPr>
            <a:r>
              <a:rPr lang="cs-CZ" altLang="cs-CZ" sz="2700" dirty="0">
                <a:solidFill>
                  <a:srgbClr val="002D5A"/>
                </a:solidFill>
              </a:rPr>
              <a:t>způsobu distribuce mandátů mezi kraje</a:t>
            </a:r>
          </a:p>
          <a:p>
            <a:pPr lvl="1">
              <a:lnSpc>
                <a:spcPct val="105000"/>
              </a:lnSpc>
              <a:spcBef>
                <a:spcPct val="35000"/>
              </a:spcBef>
            </a:pPr>
            <a:r>
              <a:rPr lang="cs-CZ" altLang="cs-CZ" sz="2700" dirty="0">
                <a:solidFill>
                  <a:srgbClr val="002D5A"/>
                </a:solidFill>
              </a:rPr>
              <a:t>metody přepočtu hlasů na mandáty (</a:t>
            </a:r>
            <a:r>
              <a:rPr lang="cs-CZ" altLang="cs-CZ" sz="2700" dirty="0" err="1">
                <a:solidFill>
                  <a:srgbClr val="002D5A"/>
                </a:solidFill>
              </a:rPr>
              <a:t>D´Hondt</a:t>
            </a:r>
            <a:r>
              <a:rPr lang="cs-CZ" altLang="cs-CZ" sz="2700" dirty="0">
                <a:solidFill>
                  <a:srgbClr val="002D5A"/>
                </a:solidFill>
              </a:rPr>
              <a:t>)</a:t>
            </a:r>
          </a:p>
          <a:p>
            <a:pPr lvl="1">
              <a:lnSpc>
                <a:spcPct val="105000"/>
              </a:lnSpc>
              <a:spcBef>
                <a:spcPct val="35000"/>
              </a:spcBef>
            </a:pPr>
            <a:r>
              <a:rPr lang="cs-CZ" altLang="cs-CZ" sz="2700" dirty="0">
                <a:solidFill>
                  <a:srgbClr val="002D5A"/>
                </a:solidFill>
              </a:rPr>
              <a:t>tzv. aditivního </a:t>
            </a:r>
            <a:r>
              <a:rPr lang="cs-CZ" altLang="cs-CZ" sz="2700" dirty="0" err="1">
                <a:solidFill>
                  <a:srgbClr val="002D5A"/>
                </a:solidFill>
              </a:rPr>
              <a:t>kvóra</a:t>
            </a:r>
            <a:r>
              <a:rPr lang="cs-CZ" altLang="cs-CZ" sz="2700" dirty="0">
                <a:solidFill>
                  <a:srgbClr val="002D5A"/>
                </a:solidFill>
              </a:rPr>
              <a:t> pro koalice</a:t>
            </a:r>
          </a:p>
          <a:p>
            <a:pPr marL="0" indent="0" eaLnBrk="1" hangingPunct="1">
              <a:lnSpc>
                <a:spcPct val="105000"/>
              </a:lnSpc>
              <a:spcBef>
                <a:spcPct val="35000"/>
              </a:spcBef>
              <a:buNone/>
            </a:pPr>
            <a:endParaRPr lang="cs-CZ" altLang="cs-CZ" sz="2400" i="1" dirty="0">
              <a:solidFill>
                <a:srgbClr val="002D5A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35000"/>
              </a:spcBef>
            </a:pPr>
            <a:endParaRPr lang="cs-CZ" alt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1588203011"/>
      </p:ext>
    </p:extLst>
  </p:cSld>
  <p:clrMapOvr>
    <a:masterClrMapping/>
  </p:clrMapOvr>
  <p:transition spd="slow">
    <p:pull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2383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400" dirty="0"/>
              <a:t>Nový volební systém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603" y="1487606"/>
            <a:ext cx="8400197" cy="4913193"/>
          </a:xfrm>
        </p:spPr>
        <p:txBody>
          <a:bodyPr>
            <a:normAutofit/>
          </a:bodyPr>
          <a:lstStyle/>
          <a:p>
            <a:pPr marL="627063" lvl="1" indent="-627063">
              <a:lnSpc>
                <a:spcPct val="105000"/>
              </a:lnSpc>
              <a:spcBef>
                <a:spcPct val="35000"/>
              </a:spcBef>
            </a:pPr>
            <a:r>
              <a:rPr lang="cs-CZ" altLang="cs-CZ" dirty="0">
                <a:solidFill>
                  <a:srgbClr val="002D5A"/>
                </a:solidFill>
              </a:rPr>
              <a:t>kraje zůstaly</a:t>
            </a:r>
          </a:p>
          <a:p>
            <a:pPr marL="627063" lvl="1" indent="-627063">
              <a:lnSpc>
                <a:spcPct val="105000"/>
              </a:lnSpc>
              <a:spcBef>
                <a:spcPct val="35000"/>
              </a:spcBef>
            </a:pPr>
            <a:r>
              <a:rPr lang="cs-CZ" altLang="cs-CZ" dirty="0">
                <a:solidFill>
                  <a:srgbClr val="002D5A"/>
                </a:solidFill>
              </a:rPr>
              <a:t>místo dělitele kvóta</a:t>
            </a:r>
          </a:p>
          <a:p>
            <a:pPr marL="1541269" lvl="4" indent="-627063">
              <a:lnSpc>
                <a:spcPct val="105000"/>
              </a:lnSpc>
              <a:spcBef>
                <a:spcPct val="350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konkrétně </a:t>
            </a:r>
            <a:r>
              <a:rPr lang="cs-CZ" altLang="cs-CZ" sz="2400" dirty="0" err="1">
                <a:solidFill>
                  <a:srgbClr val="002D5A"/>
                </a:solidFill>
              </a:rPr>
              <a:t>Imperialiho</a:t>
            </a:r>
            <a:endParaRPr lang="cs-CZ" altLang="cs-CZ" sz="2400" dirty="0">
              <a:solidFill>
                <a:srgbClr val="002D5A"/>
              </a:solidFill>
            </a:endParaRPr>
          </a:p>
          <a:p>
            <a:pPr marL="627063" lvl="1" indent="-627063">
              <a:lnSpc>
                <a:spcPct val="105000"/>
              </a:lnSpc>
              <a:spcBef>
                <a:spcPct val="35000"/>
              </a:spcBef>
            </a:pPr>
            <a:r>
              <a:rPr lang="cs-CZ" altLang="cs-CZ" dirty="0">
                <a:solidFill>
                  <a:srgbClr val="002D5A"/>
                </a:solidFill>
              </a:rPr>
              <a:t>dvě skrutinia </a:t>
            </a:r>
          </a:p>
          <a:p>
            <a:pPr marL="627063" lvl="1" indent="-627063">
              <a:lnSpc>
                <a:spcPct val="105000"/>
              </a:lnSpc>
              <a:spcBef>
                <a:spcPct val="35000"/>
              </a:spcBef>
            </a:pPr>
            <a:r>
              <a:rPr lang="cs-CZ" altLang="cs-CZ" dirty="0">
                <a:solidFill>
                  <a:srgbClr val="002D5A"/>
                </a:solidFill>
              </a:rPr>
              <a:t>nová </a:t>
            </a:r>
            <a:r>
              <a:rPr lang="cs-CZ" altLang="cs-CZ" dirty="0" err="1">
                <a:solidFill>
                  <a:srgbClr val="002D5A"/>
                </a:solidFill>
              </a:rPr>
              <a:t>kvóra</a:t>
            </a:r>
            <a:r>
              <a:rPr lang="cs-CZ" altLang="cs-CZ" dirty="0">
                <a:solidFill>
                  <a:srgbClr val="002D5A"/>
                </a:solidFill>
              </a:rPr>
              <a:t> pro volební koalice</a:t>
            </a:r>
          </a:p>
          <a:p>
            <a:pPr marL="627063" lvl="1" indent="-627063">
              <a:lnSpc>
                <a:spcPct val="105000"/>
              </a:lnSpc>
              <a:spcBef>
                <a:spcPct val="35000"/>
              </a:spcBef>
            </a:pPr>
            <a:endParaRPr lang="cs-CZ" altLang="cs-CZ" dirty="0">
              <a:solidFill>
                <a:srgbClr val="002D5A"/>
              </a:solidFill>
            </a:endParaRPr>
          </a:p>
          <a:p>
            <a:pPr marL="627063" lvl="1" indent="-627063">
              <a:lnSpc>
                <a:spcPct val="105000"/>
              </a:lnSpc>
              <a:spcBef>
                <a:spcPct val="35000"/>
              </a:spcBef>
            </a:pPr>
            <a:r>
              <a:rPr lang="cs-CZ" altLang="cs-CZ" dirty="0">
                <a:solidFill>
                  <a:srgbClr val="002D5A"/>
                </a:solidFill>
              </a:rPr>
              <a:t>kýžený efekt: vyšší míra proporcionality (zvláště pro velmi malé strany), konec diskriminace koalic</a:t>
            </a:r>
          </a:p>
          <a:p>
            <a:pPr eaLnBrk="1" hangingPunct="1">
              <a:lnSpc>
                <a:spcPct val="105000"/>
              </a:lnSpc>
              <a:spcBef>
                <a:spcPct val="35000"/>
              </a:spcBef>
            </a:pPr>
            <a:endParaRPr lang="cs-CZ" altLang="cs-CZ" sz="2400" i="1" dirty="0">
              <a:solidFill>
                <a:srgbClr val="002D5A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35000"/>
              </a:spcBef>
            </a:pPr>
            <a:endParaRPr lang="cs-CZ" altLang="cs-CZ" sz="2400" i="1" dirty="0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581" y="2215577"/>
            <a:ext cx="951109" cy="85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390702"/>
      </p:ext>
    </p:extLst>
  </p:cSld>
  <p:clrMapOvr>
    <a:masterClrMapping/>
  </p:clrMapOvr>
  <p:transition spd="slow">
    <p:pull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Nadpis 1"/>
          <p:cNvSpPr>
            <a:spLocks noGrp="1"/>
          </p:cNvSpPr>
          <p:nvPr>
            <p:ph type="title"/>
          </p:nvPr>
        </p:nvSpPr>
        <p:spPr>
          <a:xfrm>
            <a:off x="182201" y="228742"/>
            <a:ext cx="8447087" cy="374650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Volby 2021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09199"/>
              </p:ext>
            </p:extLst>
          </p:nvPr>
        </p:nvGraphicFramePr>
        <p:xfrm>
          <a:off x="466156" y="1578697"/>
          <a:ext cx="2844800" cy="763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63588"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>
                          <a:solidFill>
                            <a:schemeClr val="tx1"/>
                          </a:solidFill>
                        </a:rPr>
                        <a:t>Propad</a:t>
                      </a:r>
                      <a:r>
                        <a:rPr lang="cs-CZ" sz="1800" b="0" baseline="0" dirty="0">
                          <a:solidFill>
                            <a:schemeClr val="tx1"/>
                          </a:solidFill>
                        </a:rPr>
                        <a:t> hlasů: 19,91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</a:rPr>
                        <a:t> %</a:t>
                      </a:r>
                    </a:p>
                  </a:txBody>
                  <a:tcPr marL="91456" marR="91456" marT="45788" marB="45788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73547"/>
              </p:ext>
            </p:extLst>
          </p:nvPr>
        </p:nvGraphicFramePr>
        <p:xfrm>
          <a:off x="4405745" y="627803"/>
          <a:ext cx="4519892" cy="25741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99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99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99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299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558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+mn-lt"/>
                        </a:rPr>
                        <a:t>Spolu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+mn-lt"/>
                        </a:rPr>
                        <a:t>27,79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+mn-lt"/>
                        </a:rPr>
                        <a:t>71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+mn-lt"/>
                        </a:rPr>
                        <a:t>35,5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511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ANO 2011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+mn-lt"/>
                        </a:rPr>
                        <a:t>27,12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72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36,0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558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+mn-lt"/>
                        </a:rPr>
                        <a:t>Piráti-STAN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+mn-lt"/>
                        </a:rPr>
                        <a:t>15,62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+mn-lt"/>
                        </a:rPr>
                        <a:t>37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+mn-lt"/>
                        </a:rPr>
                        <a:t>18,5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558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+mn-lt"/>
                        </a:rPr>
                        <a:t>SPD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+mn-lt"/>
                        </a:rPr>
                        <a:t>9,56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+mn-lt"/>
                        </a:rPr>
                        <a:t>10,0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558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Přísaha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4,68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996762607"/>
                  </a:ext>
                </a:extLst>
              </a:tr>
              <a:tr h="32558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+mn-lt"/>
                        </a:rPr>
                        <a:t>ČSSD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4,65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558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KSČM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3,60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554539793"/>
                  </a:ext>
                </a:extLst>
              </a:tr>
              <a:tr h="32558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TSS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2,76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520475581"/>
                  </a:ext>
                </a:extLst>
              </a:tr>
            </a:tbl>
          </a:graphicData>
        </a:graphic>
      </p:graphicFrame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2683265"/>
              </p:ext>
            </p:extLst>
          </p:nvPr>
        </p:nvGraphicFramePr>
        <p:xfrm>
          <a:off x="301336" y="3138055"/>
          <a:ext cx="6078682" cy="3574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1586552"/>
      </p:ext>
    </p:extLst>
  </p:cSld>
  <p:clrMapOvr>
    <a:masterClrMapping/>
  </p:clrMapOvr>
  <p:transition spd="slow">
    <p:pull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81736" y="2662687"/>
            <a:ext cx="7980528" cy="1470025"/>
          </a:xfrm>
        </p:spPr>
        <p:txBody>
          <a:bodyPr>
            <a:noAutofit/>
          </a:bodyPr>
          <a:lstStyle/>
          <a:p>
            <a:r>
              <a:rPr lang="cs-CZ" sz="60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Politické strany a stranický systém do roku 2010</a:t>
            </a:r>
          </a:p>
        </p:txBody>
      </p:sp>
    </p:spTree>
    <p:extLst>
      <p:ext uri="{BB962C8B-B14F-4D97-AF65-F5344CB8AC3E}">
        <p14:creationId xmlns:p14="http://schemas.microsoft.com/office/powerpoint/2010/main" val="3928285235"/>
      </p:ext>
    </p:extLst>
  </p:cSld>
  <p:clrMapOvr>
    <a:masterClrMapping/>
  </p:clrMapOvr>
  <p:transition spd="slow">
    <p:pull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-150125" y="383605"/>
            <a:ext cx="9144000" cy="92392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Socioekonomická linie transformace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7482"/>
            <a:ext cx="8441140" cy="4788682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cs-CZ" altLang="cs-CZ" sz="2400" b="0" dirty="0">
                <a:solidFill>
                  <a:srgbClr val="002D5A"/>
                </a:solidFill>
              </a:rPr>
              <a:t>Ekonomická reforma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</a:pPr>
            <a:r>
              <a:rPr lang="cs-CZ" altLang="cs-CZ" sz="2400" b="0" dirty="0">
                <a:solidFill>
                  <a:srgbClr val="002D5A"/>
                </a:solidFill>
              </a:rPr>
              <a:t>klíčové dělítko české politické scény od roku 1990 (1991) – střet o rychlost a rozsah uvnitř OF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</a:pPr>
            <a:r>
              <a:rPr lang="cs-CZ" altLang="cs-CZ" sz="2400" b="0" dirty="0">
                <a:solidFill>
                  <a:srgbClr val="002D5A"/>
                </a:solidFill>
              </a:rPr>
              <a:t>personálně Václav Klaus versus Valtr Komárek – lídři ODS a ČSSD ve volbách 1992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</a:pPr>
            <a:r>
              <a:rPr lang="cs-CZ" altLang="cs-CZ" sz="2400" b="0" dirty="0">
                <a:solidFill>
                  <a:srgbClr val="002D5A"/>
                </a:solidFill>
              </a:rPr>
              <a:t>Koncept tzv. lidového kapitalismu, včetně kupónové privatizace, stál u zrodu občanské pravice – ODA a ODS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</a:pPr>
            <a:r>
              <a:rPr lang="cs-CZ" altLang="cs-CZ" sz="2400" b="0" dirty="0">
                <a:solidFill>
                  <a:srgbClr val="002D5A"/>
                </a:solidFill>
              </a:rPr>
              <a:t>ODS – pokus o vytvoření historicky první </a:t>
            </a:r>
            <a:r>
              <a:rPr lang="cs-CZ" altLang="cs-CZ" sz="2400" b="0" dirty="0" err="1">
                <a:solidFill>
                  <a:srgbClr val="002D5A"/>
                </a:solidFill>
              </a:rPr>
              <a:t>catch-all</a:t>
            </a:r>
            <a:r>
              <a:rPr lang="cs-CZ" altLang="cs-CZ" sz="2400" b="0" dirty="0">
                <a:solidFill>
                  <a:srgbClr val="002D5A"/>
                </a:solidFill>
              </a:rPr>
              <a:t> party napravo od středu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cs-CZ" altLang="cs-CZ" sz="2400" b="0" dirty="0">
                <a:solidFill>
                  <a:srgbClr val="002D5A"/>
                </a:solidFill>
              </a:rPr>
              <a:t>Související střet o podobu politiky uvnitř OF – strany versus hnutí (politická versus nepolitická politika) - ODS versus OH</a:t>
            </a:r>
            <a:endParaRPr lang="cs-CZ" altLang="cs-CZ" sz="24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174341"/>
      </p:ext>
    </p:extLst>
  </p:cSld>
  <p:clrMapOvr>
    <a:masterClrMapping/>
  </p:clrMapOvr>
  <p:transition spd="slow">
    <p:pull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Socioekonomická linie transformace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5000"/>
              </a:lnSpc>
              <a:spcBef>
                <a:spcPct val="35000"/>
              </a:spcBef>
            </a:pPr>
            <a:r>
              <a:rPr lang="cs-CZ" altLang="cs-CZ" sz="2100" b="0" dirty="0">
                <a:solidFill>
                  <a:srgbClr val="002D5A"/>
                </a:solidFill>
              </a:rPr>
              <a:t>Volby 1992 – česko-slovenský střet o reformu a státoprávní uspořádání – kombinace socioekonomické a nacionalistické linie - </a:t>
            </a:r>
            <a:r>
              <a:rPr lang="cs-CZ" altLang="cs-CZ" sz="2100" b="0" u="sng" dirty="0">
                <a:solidFill>
                  <a:srgbClr val="002D5A"/>
                </a:solidFill>
              </a:rPr>
              <a:t>vítězství odlišných konceptů v obou republikách</a:t>
            </a:r>
            <a:r>
              <a:rPr lang="cs-CZ" altLang="cs-CZ" sz="2100" b="0" dirty="0">
                <a:solidFill>
                  <a:srgbClr val="002D5A"/>
                </a:solidFill>
              </a:rPr>
              <a:t> </a:t>
            </a:r>
            <a:r>
              <a:rPr lang="cs-CZ" altLang="cs-CZ" sz="2500" b="0" dirty="0">
                <a:solidFill>
                  <a:srgbClr val="002D5A"/>
                </a:solidFill>
                <a:sym typeface="Wingdings" pitchFamily="2" charset="2"/>
              </a:rPr>
              <a:t> </a:t>
            </a:r>
            <a:r>
              <a:rPr lang="cs-CZ" altLang="cs-CZ" sz="2100" b="0" dirty="0">
                <a:solidFill>
                  <a:srgbClr val="002D5A"/>
                </a:solidFill>
              </a:rPr>
              <a:t> rozpad společného státu</a:t>
            </a:r>
          </a:p>
          <a:p>
            <a:pPr eaLnBrk="1" hangingPunct="1">
              <a:lnSpc>
                <a:spcPct val="115000"/>
              </a:lnSpc>
              <a:spcBef>
                <a:spcPct val="35000"/>
              </a:spcBef>
            </a:pPr>
            <a:r>
              <a:rPr lang="cs-CZ" altLang="cs-CZ" sz="2100" b="0" dirty="0">
                <a:solidFill>
                  <a:srgbClr val="002D5A"/>
                </a:solidFill>
              </a:rPr>
              <a:t>Vznik středopravicové vlády Václava Klause</a:t>
            </a:r>
          </a:p>
          <a:p>
            <a:pPr eaLnBrk="1" hangingPunct="1">
              <a:lnSpc>
                <a:spcPct val="115000"/>
              </a:lnSpc>
              <a:spcBef>
                <a:spcPct val="35000"/>
              </a:spcBef>
            </a:pPr>
            <a:r>
              <a:rPr lang="cs-CZ" altLang="cs-CZ" sz="2100" b="0" dirty="0">
                <a:solidFill>
                  <a:srgbClr val="002D5A"/>
                </a:solidFill>
              </a:rPr>
              <a:t>1993-96 – vzestup levicové alternativy v podobě ČSSD v čele s Milošem Zemanem (radikální kritika)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/>
          </a:p>
          <a:p>
            <a:pPr eaLnBrk="1" hangingPunct="1">
              <a:lnSpc>
                <a:spcPct val="90000"/>
              </a:lnSpc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7278449"/>
      </p:ext>
    </p:extLst>
  </p:cSld>
  <p:clrMapOvr>
    <a:masterClrMapping/>
  </p:clrMapOvr>
  <p:transition spd="slow">
    <p:pull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43" y="789036"/>
            <a:ext cx="8183563" cy="385762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4000" dirty="0"/>
              <a:t>Socioekonomická </a:t>
            </a:r>
            <a:r>
              <a:rPr lang="cs-CZ" altLang="cs-CZ" sz="4000"/>
              <a:t>linie transformace</a:t>
            </a:r>
            <a:endParaRPr lang="cs-CZ" altLang="cs-CZ" sz="4000" dirty="0">
              <a:sym typeface="Wingdings" pitchFamily="2" charset="2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624084"/>
            <a:ext cx="8427493" cy="4502079"/>
          </a:xfrm>
        </p:spPr>
        <p:txBody>
          <a:bodyPr>
            <a:no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Volby 1996 a 1998 – střet o další pokračování ekonomické transformace a zejména jejího sociálního rozměru </a:t>
            </a:r>
            <a:r>
              <a:rPr lang="cs-CZ" altLang="cs-CZ" sz="2200" b="0" dirty="0">
                <a:solidFill>
                  <a:srgbClr val="002D5A"/>
                </a:solidFill>
                <a:sym typeface="Wingdings" pitchFamily="2" charset="2"/>
              </a:rPr>
              <a:t> </a:t>
            </a:r>
            <a:r>
              <a:rPr lang="cs-CZ" altLang="cs-CZ" sz="2200" b="0" dirty="0">
                <a:solidFill>
                  <a:srgbClr val="002D5A"/>
                </a:solidFill>
              </a:rPr>
              <a:t> „standardní“ střet levice versus pravice – </a:t>
            </a:r>
            <a:r>
              <a:rPr lang="cs-CZ" altLang="cs-CZ" sz="2200" b="0" i="1" dirty="0">
                <a:solidFill>
                  <a:srgbClr val="002D5A"/>
                </a:solidFill>
              </a:rPr>
              <a:t>unikát v rámci SVE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Základní dualita ČSSD versus ODS – narušena jen opozičně-smluvní spoluprací obou stran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Volby 2002 – střet o sociální stát, ale ve stínu tzv. opoziční smlouvy – vítězství ČSSD, která se od této smlouvy distancovala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Volby 2006 – volba podle „peněženky“ + silná personalizace </a:t>
            </a:r>
            <a:r>
              <a:rPr lang="cs-CZ" altLang="cs-CZ" sz="2200" b="0" dirty="0">
                <a:solidFill>
                  <a:srgbClr val="002D5A"/>
                </a:solidFill>
                <a:sym typeface="Wingdings" pitchFamily="2" charset="2"/>
              </a:rPr>
              <a:t>  silná </a:t>
            </a:r>
            <a:r>
              <a:rPr lang="cs-CZ" altLang="cs-CZ" sz="2200" b="0" dirty="0" err="1">
                <a:solidFill>
                  <a:srgbClr val="002D5A"/>
                </a:solidFill>
                <a:sym typeface="Wingdings" pitchFamily="2" charset="2"/>
              </a:rPr>
              <a:t>bipolarizace</a:t>
            </a:r>
            <a:endParaRPr lang="cs-CZ" altLang="cs-CZ" sz="2200" b="0" dirty="0">
              <a:solidFill>
                <a:srgbClr val="002D5A"/>
              </a:solidFill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2200" b="0" dirty="0">
                <a:solidFill>
                  <a:srgbClr val="002D5A"/>
                </a:solidFill>
                <a:sym typeface="Wingdings" pitchFamily="2" charset="2"/>
              </a:rPr>
              <a:t>Volby 2010 - odklon od </a:t>
            </a:r>
            <a:r>
              <a:rPr lang="cs-CZ" altLang="cs-CZ" sz="2200" b="0" dirty="0" err="1">
                <a:solidFill>
                  <a:srgbClr val="002D5A"/>
                </a:solidFill>
                <a:sym typeface="Wingdings" pitchFamily="2" charset="2"/>
              </a:rPr>
              <a:t>bipolarizace</a:t>
            </a:r>
            <a:r>
              <a:rPr lang="cs-CZ" altLang="cs-CZ" sz="2200" b="0" dirty="0">
                <a:solidFill>
                  <a:srgbClr val="002D5A"/>
                </a:solidFill>
                <a:sym typeface="Wingdings" pitchFamily="2" charset="2"/>
              </a:rPr>
              <a:t> - </a:t>
            </a:r>
            <a:r>
              <a:rPr lang="cs-CZ" altLang="cs-CZ" sz="2200" b="0" dirty="0" err="1">
                <a:solidFill>
                  <a:srgbClr val="002D5A"/>
                </a:solidFill>
                <a:sym typeface="Wingdings" pitchFamily="2" charset="2"/>
              </a:rPr>
              <a:t>issue</a:t>
            </a:r>
            <a:r>
              <a:rPr lang="cs-CZ" altLang="cs-CZ" sz="2200" b="0" dirty="0">
                <a:solidFill>
                  <a:srgbClr val="002D5A"/>
                </a:solidFill>
                <a:sym typeface="Wingdings" pitchFamily="2" charset="2"/>
              </a:rPr>
              <a:t> „staré versus nové strany“ (několikanásobná protestní volba) + růst významu socioekonomické konfliktní linie  protichůdné trendy</a:t>
            </a:r>
            <a:endParaRPr lang="cs-CZ" altLang="cs-CZ" sz="2200" b="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600275"/>
      </p:ext>
    </p:extLst>
  </p:cSld>
  <p:clrMapOvr>
    <a:masterClrMapping/>
  </p:clrMapOvr>
  <p:transition spd="slow">
    <p:pull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altLang="cs-CZ" sz="4000" dirty="0"/>
              <a:t>Konfliktní linie levice versus pravice (stát/trh)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7858"/>
            <a:ext cx="8229600" cy="4722124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400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V letech 1996 až 2008 (2010) - naprostá dominance – základní dualita politické scény</a:t>
            </a:r>
          </a:p>
          <a:p>
            <a:pPr eaLnBrk="1" hangingPunct="1">
              <a:spcBef>
                <a:spcPct val="400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Postupně se naplňovala obsahem: </a:t>
            </a:r>
          </a:p>
          <a:p>
            <a:pPr lvl="1" eaLnBrk="1" hangingPunct="1">
              <a:spcBef>
                <a:spcPct val="400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„třídní“ rozměr</a:t>
            </a:r>
          </a:p>
          <a:p>
            <a:pPr lvl="1" eaLnBrk="1" hangingPunct="1">
              <a:spcBef>
                <a:spcPct val="400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voličská jádra + potenciální voliči  </a:t>
            </a:r>
          </a:p>
          <a:p>
            <a:pPr lvl="1" eaLnBrk="1" hangingPunct="1">
              <a:spcBef>
                <a:spcPct val="400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2010 a 2013 - významné snížení role</a:t>
            </a:r>
            <a:endParaRPr lang="cs-CZ" altLang="cs-CZ" sz="2000" b="0" dirty="0">
              <a:solidFill>
                <a:srgbClr val="002D5A"/>
              </a:solidFill>
            </a:endParaRPr>
          </a:p>
          <a:p>
            <a:pPr lvl="1" eaLnBrk="1" hangingPunct="1">
              <a:spcBef>
                <a:spcPct val="400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střety o středové voliče: </a:t>
            </a:r>
          </a:p>
          <a:p>
            <a:pPr lvl="2" eaLnBrk="1" hangingPunct="1">
              <a:spcBef>
                <a:spcPct val="400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ve volbách do PS až do roku 2006 výrazně úspěšnější ČSSD </a:t>
            </a:r>
          </a:p>
          <a:p>
            <a:pPr lvl="2" eaLnBrk="1" hangingPunct="1">
              <a:spcBef>
                <a:spcPct val="400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2006 - velký úspěch ODS</a:t>
            </a:r>
          </a:p>
          <a:p>
            <a:pPr lvl="2" eaLnBrk="1" hangingPunct="1">
              <a:spcBef>
                <a:spcPct val="400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2010 - úspěch nových stran, velké ztráty ČSSD a ODS</a:t>
            </a:r>
          </a:p>
          <a:p>
            <a:pPr lvl="2" eaLnBrk="1" hangingPunct="1">
              <a:spcBef>
                <a:spcPct val="400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2013 - úspěch nových stran, další ztráty - zejména ODS a nově i TOP09</a:t>
            </a:r>
            <a:endParaRPr lang="cs-CZ" altLang="cs-CZ" sz="2000" b="0" dirty="0">
              <a:solidFill>
                <a:srgbClr val="002D5A"/>
              </a:solidFill>
            </a:endParaRPr>
          </a:p>
          <a:p>
            <a:pPr eaLnBrk="1" hangingPunct="1">
              <a:buFont typeface="Arial" charset="0"/>
              <a:buNone/>
            </a:pPr>
            <a:endParaRPr lang="cs-CZ" altLang="cs-CZ" sz="2000" b="0" dirty="0"/>
          </a:p>
          <a:p>
            <a:pPr eaLnBrk="1" hangingPunct="1"/>
            <a:endParaRPr lang="cs-CZ" altLang="cs-CZ" sz="2100" b="0" dirty="0"/>
          </a:p>
          <a:p>
            <a:pPr eaLnBrk="1" hangingPunct="1"/>
            <a:endParaRPr lang="cs-CZ" altLang="cs-CZ" sz="1600" dirty="0">
              <a:solidFill>
                <a:srgbClr val="FF0000"/>
              </a:solidFill>
            </a:endParaRPr>
          </a:p>
          <a:p>
            <a:pPr eaLnBrk="1" hangingPunct="1"/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51985651"/>
      </p:ext>
    </p:extLst>
  </p:cSld>
  <p:clrMapOvr>
    <a:masterClrMapping/>
  </p:clrMapOvr>
  <p:transition spd="slow">
    <p:pull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7253"/>
            <a:ext cx="9144000" cy="92392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Další linie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50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Zahraniční politika</a:t>
            </a:r>
          </a:p>
          <a:p>
            <a:pPr eaLnBrk="1" hangingPunct="1">
              <a:spcBef>
                <a:spcPct val="55000"/>
              </a:spcBef>
            </a:pPr>
            <a:r>
              <a:rPr lang="cs-CZ" altLang="cs-CZ" sz="2200" b="0" dirty="0" err="1">
                <a:solidFill>
                  <a:srgbClr val="002D5A"/>
                </a:solidFill>
              </a:rPr>
              <a:t>Postmaterialismus</a:t>
            </a:r>
            <a:endParaRPr lang="cs-CZ" altLang="cs-CZ" sz="2200" b="0" dirty="0">
              <a:solidFill>
                <a:srgbClr val="002D5A"/>
              </a:solidFill>
            </a:endParaRPr>
          </a:p>
          <a:p>
            <a:pPr eaLnBrk="1" hangingPunct="1">
              <a:spcBef>
                <a:spcPct val="550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Církev – stát (náboženství a morálka – </a:t>
            </a:r>
            <a:r>
              <a:rPr lang="cs-CZ" altLang="cs-CZ" sz="2200" b="0" dirty="0" err="1">
                <a:solidFill>
                  <a:srgbClr val="002D5A"/>
                </a:solidFill>
              </a:rPr>
              <a:t>sekularita</a:t>
            </a:r>
            <a:r>
              <a:rPr lang="cs-CZ" altLang="cs-CZ" sz="2200" b="0" dirty="0">
                <a:solidFill>
                  <a:srgbClr val="002D5A"/>
                </a:solidFill>
              </a:rPr>
              <a:t> a tolerance)</a:t>
            </a:r>
          </a:p>
          <a:p>
            <a:pPr eaLnBrk="1" hangingPunct="1">
              <a:spcBef>
                <a:spcPct val="550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Libertarianismus – </a:t>
            </a:r>
            <a:r>
              <a:rPr lang="cs-CZ" altLang="cs-CZ" sz="2200" b="0" dirty="0" err="1">
                <a:solidFill>
                  <a:srgbClr val="002D5A"/>
                </a:solidFill>
              </a:rPr>
              <a:t>autoritarianismus</a:t>
            </a:r>
            <a:r>
              <a:rPr lang="cs-CZ" altLang="cs-CZ" sz="2200" b="0" dirty="0">
                <a:solidFill>
                  <a:srgbClr val="002D5A"/>
                </a:solidFill>
              </a:rPr>
              <a:t> </a:t>
            </a:r>
          </a:p>
          <a:p>
            <a:pPr eaLnBrk="1" hangingPunct="1">
              <a:spcBef>
                <a:spcPct val="550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Město – venkov</a:t>
            </a:r>
          </a:p>
          <a:p>
            <a:pPr eaLnBrk="1" hangingPunct="1">
              <a:spcBef>
                <a:spcPct val="550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Protestní volba - „staré versus nové strany“</a:t>
            </a:r>
          </a:p>
          <a:p>
            <a:pPr eaLnBrk="1" hangingPunct="1"/>
            <a:endParaRPr lang="cs-CZ" altLang="cs-CZ" sz="2200" b="0" dirty="0"/>
          </a:p>
        </p:txBody>
      </p:sp>
    </p:spTree>
    <p:extLst>
      <p:ext uri="{BB962C8B-B14F-4D97-AF65-F5344CB8AC3E}">
        <p14:creationId xmlns:p14="http://schemas.microsoft.com/office/powerpoint/2010/main" val="936087314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170218" y="597019"/>
            <a:ext cx="8447088" cy="406400"/>
          </a:xfrm>
        </p:spPr>
        <p:txBody>
          <a:bodyPr>
            <a:noAutofit/>
          </a:bodyPr>
          <a:lstStyle/>
          <a:p>
            <a:r>
              <a:rPr lang="cs-CZ" altLang="cs-CZ" sz="4800" dirty="0"/>
              <a:t>Volby 1990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99808"/>
            <a:ext cx="5295331" cy="345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VÃ½sledek obrÃ¡zku pro volby 19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734657"/>
            <a:ext cx="561975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1" y="1487606"/>
            <a:ext cx="3295934" cy="4638557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002D5A"/>
                </a:solidFill>
              </a:rPr>
              <a:t>Triumf OF</a:t>
            </a:r>
          </a:p>
          <a:p>
            <a:pPr marL="0" indent="0">
              <a:buNone/>
            </a:pPr>
            <a:r>
              <a:rPr lang="cs-CZ" dirty="0">
                <a:solidFill>
                  <a:srgbClr val="002D5A"/>
                </a:solidFill>
              </a:rPr>
              <a:t>Dále: KSČ, KDU, HSD-SMS</a:t>
            </a:r>
          </a:p>
        </p:txBody>
      </p:sp>
      <p:sp>
        <p:nvSpPr>
          <p:cNvPr id="7" name="Zástupný symbol pro obsah 1"/>
          <p:cNvSpPr txBox="1">
            <a:spLocks/>
          </p:cNvSpPr>
          <p:nvPr/>
        </p:nvSpPr>
        <p:spPr>
          <a:xfrm>
            <a:off x="5534167" y="1633975"/>
            <a:ext cx="3609833" cy="4525963"/>
          </a:xfrm>
          <a:prstGeom prst="rect">
            <a:avLst/>
          </a:prstGeom>
        </p:spPr>
        <p:txBody>
          <a:bodyPr vert="horz" lIns="91420" tIns="45710" rIns="91420" bIns="45710" rtlCol="0" anchor="b">
            <a:normAutofit/>
          </a:bodyPr>
          <a:lstStyle>
            <a:lvl1pPr marL="342827" indent="-342827" algn="l" defTabSz="9142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92" indent="-285689" algn="l" defTabSz="91420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57" indent="-228552" algn="l" defTabSz="9142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60" indent="-228552" algn="l" defTabSz="91420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963" indent="-228552" algn="l" defTabSz="91420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066" indent="-228552" algn="l" defTabSz="9142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8" indent="-228552" algn="l" defTabSz="9142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72" indent="-228552" algn="l" defTabSz="9142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74" indent="-228552" algn="l" defTabSz="9142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dirty="0">
                <a:solidFill>
                  <a:srgbClr val="002D5A"/>
                </a:solidFill>
              </a:rPr>
              <a:t>Slovensko</a:t>
            </a:r>
          </a:p>
          <a:p>
            <a:pPr marL="0" indent="0">
              <a:buFont typeface="Arial" pitchFamily="34" charset="0"/>
              <a:buNone/>
            </a:pPr>
            <a:r>
              <a:rPr lang="cs-CZ" dirty="0">
                <a:solidFill>
                  <a:srgbClr val="002D5A"/>
                </a:solidFill>
              </a:rPr>
              <a:t>Vítězství VPN </a:t>
            </a:r>
          </a:p>
          <a:p>
            <a:pPr marL="0" indent="0">
              <a:buFont typeface="Arial" pitchFamily="34" charset="0"/>
              <a:buNone/>
            </a:pPr>
            <a:r>
              <a:rPr lang="cs-CZ" dirty="0">
                <a:solidFill>
                  <a:srgbClr val="002D5A"/>
                </a:solidFill>
              </a:rPr>
              <a:t>Dále: KDH, KSČ, SNS, Spolužití </a:t>
            </a:r>
          </a:p>
        </p:txBody>
      </p:sp>
    </p:spTree>
    <p:extLst>
      <p:ext uri="{BB962C8B-B14F-4D97-AF65-F5344CB8AC3E}">
        <p14:creationId xmlns:p14="http://schemas.microsoft.com/office/powerpoint/2010/main" val="597797589"/>
      </p:ext>
    </p:extLst>
  </p:cSld>
  <p:clrMapOvr>
    <a:masterClrMapping/>
  </p:clrMapOvr>
  <p:transition spd="slow">
    <p:pull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14325" y="1597025"/>
          <a:ext cx="8678863" cy="491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5" name="Graf" r:id="rId3" imgW="5467406" imgH="3419368" progId="Excel.Chart.8">
                  <p:embed/>
                </p:oleObj>
              </mc:Choice>
              <mc:Fallback>
                <p:oleObj name="Graf" r:id="rId3" imgW="5467406" imgH="3419368" progId="Excel.Chart.8">
                  <p:embed/>
                  <p:pic>
                    <p:nvPicPr>
                      <p:cNvPr id="798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" y="1597025"/>
                        <a:ext cx="8678863" cy="491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>
          <a:xfrm>
            <a:off x="314325" y="958850"/>
            <a:ext cx="8474075" cy="301625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4000" dirty="0"/>
              <a:t>Postoje voličů ve dvou hlavních hodnotových dimenzích </a:t>
            </a:r>
            <a:r>
              <a:rPr lang="cs-CZ" altLang="cs-CZ" sz="4000" i="1" dirty="0"/>
              <a:t>(ČVS 2006)</a:t>
            </a:r>
          </a:p>
        </p:txBody>
      </p:sp>
    </p:spTree>
    <p:extLst>
      <p:ext uri="{BB962C8B-B14F-4D97-AF65-F5344CB8AC3E}">
        <p14:creationId xmlns:p14="http://schemas.microsoft.com/office/powerpoint/2010/main" val="1522262923"/>
      </p:ext>
    </p:extLst>
  </p:cSld>
  <p:clrMapOvr>
    <a:masterClrMapping/>
  </p:clrMapOvr>
  <p:transition spd="slow">
    <p:pull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81736" y="2662687"/>
            <a:ext cx="7980528" cy="1470025"/>
          </a:xfrm>
        </p:spPr>
        <p:txBody>
          <a:bodyPr>
            <a:noAutofit/>
          </a:bodyPr>
          <a:lstStyle/>
          <a:p>
            <a:r>
              <a:rPr lang="cs-CZ" sz="60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Politické strany a stranický systém po roce 2010</a:t>
            </a:r>
          </a:p>
        </p:txBody>
      </p:sp>
    </p:spTree>
    <p:extLst>
      <p:ext uri="{BB962C8B-B14F-4D97-AF65-F5344CB8AC3E}">
        <p14:creationId xmlns:p14="http://schemas.microsoft.com/office/powerpoint/2010/main" val="3780387080"/>
      </p:ext>
    </p:extLst>
  </p:cSld>
  <p:clrMapOvr>
    <a:masterClrMapping/>
  </p:clrMapOvr>
  <p:transition spd="slow">
    <p:pull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09032" y="2007595"/>
            <a:ext cx="7980528" cy="1470025"/>
          </a:xfrm>
        </p:spPr>
        <p:txBody>
          <a:bodyPr>
            <a:noAutofit/>
          </a:bodyPr>
          <a:lstStyle/>
          <a:p>
            <a:r>
              <a:rPr lang="cs-CZ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Stranický systém 2010-2013</a:t>
            </a:r>
            <a:endParaRPr lang="cs-CZ" b="1" cap="all" dirty="0">
              <a:solidFill>
                <a:srgbClr val="CA8A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578" y="3705926"/>
            <a:ext cx="4585151" cy="305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089599"/>
      </p:ext>
    </p:extLst>
  </p:cSld>
  <p:clrMapOvr>
    <a:masterClrMapping/>
  </p:clrMapOvr>
  <p:transition spd="slow">
    <p:pull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Nadpis 1"/>
          <p:cNvSpPr>
            <a:spLocks noGrp="1"/>
          </p:cNvSpPr>
          <p:nvPr>
            <p:ph type="title"/>
          </p:nvPr>
        </p:nvSpPr>
        <p:spPr>
          <a:xfrm>
            <a:off x="0" y="300797"/>
            <a:ext cx="8447088" cy="374650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Volby 2010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341193" y="975911"/>
          <a:ext cx="4203511" cy="50564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93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47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47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47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5967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Strana</a:t>
                      </a:r>
                    </a:p>
                  </a:txBody>
                  <a:tcPr marL="9523" marR="9523" marT="9523" marB="0" anchor="ctr">
                    <a:solidFill>
                      <a:srgbClr val="002D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 hlasů</a:t>
                      </a:r>
                    </a:p>
                  </a:txBody>
                  <a:tcPr marL="9523" marR="9523" marT="9523" marB="0" anchor="ctr">
                    <a:solidFill>
                      <a:srgbClr val="002D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mandáty</a:t>
                      </a:r>
                    </a:p>
                  </a:txBody>
                  <a:tcPr marL="9523" marR="9523" marT="9523" marB="0" anchor="ctr">
                    <a:solidFill>
                      <a:srgbClr val="002D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  <a:r>
                        <a:rPr lang="cs-CZ" sz="18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800" b="0" i="0" u="none" strike="noStrike" baseline="0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mand</a:t>
                      </a:r>
                      <a:r>
                        <a:rPr lang="cs-CZ" sz="18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cs-CZ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>
                    <a:solidFill>
                      <a:srgbClr val="002D5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967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ČSSD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22,08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56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28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967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ODS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20,22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53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26,5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967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TOP 09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16,7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41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20,5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967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KSČM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11,27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26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13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967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VV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10,88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24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12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967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KDU-ČSL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4,36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967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SPOZ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4,33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967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Suverenita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3,67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967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SZ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2,44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5967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DSSS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1,14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77193" name="Object 5"/>
          <p:cNvGraphicFramePr>
            <a:graphicFrameLocks/>
          </p:cNvGraphicFramePr>
          <p:nvPr/>
        </p:nvGraphicFramePr>
        <p:xfrm>
          <a:off x="4544705" y="699447"/>
          <a:ext cx="4599295" cy="3108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9" r:id="rId3" imgW="5736833" imgH="3151905" progId="Excel.Sheet.8">
                  <p:embed/>
                </p:oleObj>
              </mc:Choice>
              <mc:Fallback>
                <p:oleObj r:id="rId3" imgW="5736833" imgH="3151905" progId="Excel.Sheet.8">
                  <p:embed/>
                  <p:pic>
                    <p:nvPicPr>
                      <p:cNvPr id="177193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4705" y="699447"/>
                        <a:ext cx="4599295" cy="3108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5131558" y="4058313"/>
          <a:ext cx="3825922" cy="1878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68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9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5693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rgbClr val="002D5A"/>
                          </a:solidFill>
                        </a:rPr>
                        <a:t>Propad hlasů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rgbClr val="002D5A"/>
                          </a:solidFill>
                        </a:rPr>
                        <a:t>18,85 %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5693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rgbClr val="002D5A"/>
                          </a:solidFill>
                        </a:rPr>
                        <a:t>Celková volatilita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rgbClr val="002D5A"/>
                          </a:solidFill>
                        </a:rPr>
                        <a:t>39 %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5693">
                <a:tc>
                  <a:txBody>
                    <a:bodyPr/>
                    <a:lstStyle/>
                    <a:p>
                      <a:r>
                        <a:rPr lang="cs-CZ" b="0" dirty="0" err="1">
                          <a:solidFill>
                            <a:srgbClr val="002D5A"/>
                          </a:solidFill>
                        </a:rPr>
                        <a:t>Vnitrosystémová</a:t>
                      </a:r>
                      <a:endParaRPr lang="cs-CZ" b="0" dirty="0">
                        <a:solidFill>
                          <a:srgbClr val="002D5A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rgbClr val="002D5A"/>
                          </a:solidFill>
                        </a:rPr>
                        <a:t>22 %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5693">
                <a:tc>
                  <a:txBody>
                    <a:bodyPr/>
                    <a:lstStyle/>
                    <a:p>
                      <a:r>
                        <a:rPr lang="cs-CZ" b="0" dirty="0" err="1">
                          <a:solidFill>
                            <a:srgbClr val="002D5A"/>
                          </a:solidFill>
                        </a:rPr>
                        <a:t>Vněsystémová</a:t>
                      </a:r>
                      <a:endParaRPr lang="cs-CZ" b="0" dirty="0">
                        <a:solidFill>
                          <a:srgbClr val="002D5A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rgbClr val="002D5A"/>
                          </a:solidFill>
                        </a:rPr>
                        <a:t>17 %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5693">
                <a:tc>
                  <a:txBody>
                    <a:bodyPr/>
                    <a:lstStyle/>
                    <a:p>
                      <a:r>
                        <a:rPr lang="cs-CZ" b="0" dirty="0" err="1">
                          <a:solidFill>
                            <a:srgbClr val="002D5A"/>
                          </a:solidFill>
                        </a:rPr>
                        <a:t>Vnitrobloková</a:t>
                      </a:r>
                      <a:endParaRPr lang="cs-CZ" b="0" dirty="0">
                        <a:solidFill>
                          <a:srgbClr val="002D5A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rgbClr val="002D5A"/>
                          </a:solidFill>
                        </a:rPr>
                        <a:t>37 %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15035"/>
      </p:ext>
    </p:extLst>
  </p:cSld>
  <p:clrMapOvr>
    <a:masterClrMapping/>
  </p:clrMapOvr>
  <p:transition spd="slow">
    <p:pull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23926"/>
          </a:xfrm>
        </p:spPr>
        <p:txBody>
          <a:bodyPr>
            <a:normAutofit/>
          </a:bodyPr>
          <a:lstStyle/>
          <a:p>
            <a:pPr eaLnBrk="1" hangingPunct="1"/>
            <a:r>
              <a:rPr lang="cs-CZ" sz="4400" dirty="0"/>
              <a:t>Formát stranického systému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2263" y="1132764"/>
            <a:ext cx="8394250" cy="5459105"/>
          </a:xfrm>
        </p:spPr>
        <p:txBody>
          <a:bodyPr>
            <a:noAutofit/>
          </a:bodyPr>
          <a:lstStyle/>
          <a:p>
            <a:pPr eaLnBrk="1" hangingPunct="1">
              <a:lnSpc>
                <a:spcPct val="105000"/>
              </a:lnSpc>
              <a:spcBef>
                <a:spcPct val="25000"/>
              </a:spcBef>
            </a:pPr>
            <a:r>
              <a:rPr lang="cs-CZ" sz="2500" b="0" dirty="0">
                <a:solidFill>
                  <a:srgbClr val="002D5A"/>
                </a:solidFill>
              </a:rPr>
              <a:t>Přetrvává multipartismus bez dominantní strany (Blondel)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</a:pPr>
            <a:r>
              <a:rPr lang="cs-CZ" sz="2500" b="0" dirty="0">
                <a:solidFill>
                  <a:srgbClr val="002D5A"/>
                </a:solidFill>
              </a:rPr>
              <a:t>Přetrvává 5 relevantních stran </a:t>
            </a:r>
            <a:r>
              <a:rPr lang="cs-CZ" sz="2500" b="0" dirty="0">
                <a:solidFill>
                  <a:srgbClr val="002D5A"/>
                </a:solidFill>
                <a:sym typeface="Wingdings" pitchFamily="2" charset="2"/>
              </a:rPr>
              <a:t> umírněný pluralismus (</a:t>
            </a:r>
            <a:r>
              <a:rPr lang="cs-CZ" sz="2500" b="0" dirty="0" err="1">
                <a:solidFill>
                  <a:srgbClr val="002D5A"/>
                </a:solidFill>
                <a:sym typeface="Wingdings" pitchFamily="2" charset="2"/>
              </a:rPr>
              <a:t>Sartori</a:t>
            </a:r>
            <a:r>
              <a:rPr lang="cs-CZ" sz="2500" b="0" dirty="0">
                <a:solidFill>
                  <a:srgbClr val="002D5A"/>
                </a:solidFill>
                <a:sym typeface="Wingdings" pitchFamily="2" charset="2"/>
              </a:rPr>
              <a:t>)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Font typeface="Arial" charset="0"/>
              <a:buNone/>
            </a:pPr>
            <a:endParaRPr lang="cs-CZ" sz="2500" b="0" dirty="0">
              <a:solidFill>
                <a:srgbClr val="002D5A"/>
              </a:solidFill>
              <a:sym typeface="Wingdings" pitchFamily="2" charset="2"/>
            </a:endParaRPr>
          </a:p>
          <a:p>
            <a:pPr eaLnBrk="1" hangingPunct="1">
              <a:lnSpc>
                <a:spcPct val="105000"/>
              </a:lnSpc>
              <a:spcBef>
                <a:spcPct val="25000"/>
              </a:spcBef>
            </a:pPr>
            <a:r>
              <a:rPr lang="cs-CZ" sz="2500" dirty="0" err="1">
                <a:solidFill>
                  <a:srgbClr val="002D5A"/>
                </a:solidFill>
              </a:rPr>
              <a:t>Multipolarismus</a:t>
            </a:r>
            <a:endParaRPr lang="cs-CZ" sz="2500" dirty="0">
              <a:solidFill>
                <a:srgbClr val="002D5A"/>
              </a:solidFill>
            </a:endParaRPr>
          </a:p>
          <a:p>
            <a:pPr lvl="1">
              <a:lnSpc>
                <a:spcPct val="105000"/>
              </a:lnSpc>
              <a:spcBef>
                <a:spcPct val="25000"/>
              </a:spcBef>
            </a:pPr>
            <a:r>
              <a:rPr lang="cs-CZ" sz="2500" dirty="0">
                <a:solidFill>
                  <a:srgbClr val="002D5A"/>
                </a:solidFill>
              </a:rPr>
              <a:t>dva hlavní póly</a:t>
            </a:r>
            <a:r>
              <a:rPr lang="cs-CZ" sz="2500" b="0" dirty="0">
                <a:solidFill>
                  <a:srgbClr val="002D5A"/>
                </a:solidFill>
              </a:rPr>
              <a:t>: ČSSD a ODS </a:t>
            </a:r>
          </a:p>
          <a:p>
            <a:pPr lvl="1">
              <a:lnSpc>
                <a:spcPct val="105000"/>
              </a:lnSpc>
              <a:spcBef>
                <a:spcPct val="25000"/>
              </a:spcBef>
            </a:pPr>
            <a:r>
              <a:rPr lang="cs-CZ" sz="2500" dirty="0">
                <a:solidFill>
                  <a:srgbClr val="002D5A"/>
                </a:solidFill>
              </a:rPr>
              <a:t>dva vedlejší: </a:t>
            </a:r>
            <a:r>
              <a:rPr lang="cs-CZ" sz="2500" b="0" dirty="0">
                <a:solidFill>
                  <a:srgbClr val="002D5A"/>
                </a:solidFill>
              </a:rPr>
              <a:t>KSČM a KDU-ČSL (ta však poprvé skončila mimo PS)</a:t>
            </a:r>
          </a:p>
          <a:p>
            <a:pPr lvl="1">
              <a:lnSpc>
                <a:spcPct val="105000"/>
              </a:lnSpc>
              <a:spcBef>
                <a:spcPct val="25000"/>
              </a:spcBef>
            </a:pPr>
            <a:r>
              <a:rPr lang="cs-CZ" sz="2500" dirty="0">
                <a:solidFill>
                  <a:srgbClr val="002D5A"/>
                </a:solidFill>
              </a:rPr>
              <a:t>nové strany: </a:t>
            </a:r>
            <a:r>
              <a:rPr lang="cs-CZ" sz="2500" b="0" dirty="0">
                <a:solidFill>
                  <a:srgbClr val="002D5A"/>
                </a:solidFill>
              </a:rPr>
              <a:t>TOP09 (</a:t>
            </a:r>
            <a:r>
              <a:rPr lang="cs-CZ" sz="2500" b="0" dirty="0" err="1">
                <a:solidFill>
                  <a:srgbClr val="002D5A"/>
                </a:solidFill>
              </a:rPr>
              <a:t>vnitrobloková</a:t>
            </a:r>
            <a:r>
              <a:rPr lang="cs-CZ" sz="2500" b="0" dirty="0">
                <a:solidFill>
                  <a:srgbClr val="002D5A"/>
                </a:solidFill>
              </a:rPr>
              <a:t>), VV, SPOZ, Suverenita (</a:t>
            </a:r>
            <a:r>
              <a:rPr lang="cs-CZ" sz="2500" b="0" dirty="0" err="1">
                <a:solidFill>
                  <a:srgbClr val="002D5A"/>
                </a:solidFill>
              </a:rPr>
              <a:t>vněsystémové</a:t>
            </a:r>
            <a:r>
              <a:rPr lang="cs-CZ" sz="2500" b="0" dirty="0">
                <a:solidFill>
                  <a:srgbClr val="002D5A"/>
                </a:solidFill>
              </a:rPr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2344113"/>
      </p:ext>
    </p:extLst>
  </p:cSld>
  <p:clrMapOvr>
    <a:masterClrMapping/>
  </p:clrMapOvr>
  <p:transition spd="slow">
    <p:pull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323833"/>
          </a:xfrm>
        </p:spPr>
        <p:txBody>
          <a:bodyPr>
            <a:normAutofit/>
          </a:bodyPr>
          <a:lstStyle/>
          <a:p>
            <a:pPr eaLnBrk="1" hangingPunct="1"/>
            <a:r>
              <a:rPr lang="cs-CZ" sz="4000" dirty="0"/>
              <a:t>Mechanismus - ideologická </a:t>
            </a:r>
            <a:br>
              <a:rPr lang="cs-CZ" sz="4000" dirty="0"/>
            </a:br>
            <a:r>
              <a:rPr lang="cs-CZ" sz="4000" dirty="0"/>
              <a:t>polarizace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637731"/>
            <a:ext cx="8545513" cy="4778944"/>
          </a:xfrm>
        </p:spPr>
        <p:txBody>
          <a:bodyPr>
            <a:normAutofit/>
          </a:bodyPr>
          <a:lstStyle/>
          <a:p>
            <a:pPr eaLnBrk="1" hangingPunct="1">
              <a:spcBef>
                <a:spcPct val="65000"/>
              </a:spcBef>
            </a:pPr>
            <a:r>
              <a:rPr lang="cs-CZ" sz="2400" dirty="0">
                <a:solidFill>
                  <a:srgbClr val="002D5A"/>
                </a:solidFill>
              </a:rPr>
              <a:t>Velký distanc mezi ČSSD a ostatními stranami způsobil izolaci sociální demokracie a její odchod do opozice, ačkoli vyhrála volby</a:t>
            </a:r>
            <a:endParaRPr lang="cs-CZ" sz="2400" b="0" dirty="0">
              <a:solidFill>
                <a:srgbClr val="002D5A"/>
              </a:solidFill>
            </a:endParaRPr>
          </a:p>
          <a:p>
            <a:pPr eaLnBrk="1" hangingPunct="1">
              <a:spcBef>
                <a:spcPct val="65000"/>
              </a:spcBef>
            </a:pPr>
            <a:r>
              <a:rPr lang="cs-CZ" sz="2400" b="0" dirty="0">
                <a:solidFill>
                  <a:srgbClr val="002D5A"/>
                </a:solidFill>
              </a:rPr>
              <a:t>Krajní póly stále představují KSČM a ODS </a:t>
            </a:r>
            <a:r>
              <a:rPr lang="cs-CZ" sz="2400" b="0" dirty="0">
                <a:solidFill>
                  <a:srgbClr val="002D5A"/>
                </a:solidFill>
                <a:sym typeface="Wingdings" pitchFamily="2" charset="2"/>
              </a:rPr>
              <a:t> relativně velká ideologická vzdálenost</a:t>
            </a:r>
          </a:p>
          <a:p>
            <a:pPr eaLnBrk="1" hangingPunct="1">
              <a:spcBef>
                <a:spcPct val="65000"/>
              </a:spcBef>
            </a:pPr>
            <a:r>
              <a:rPr lang="cs-CZ" sz="2400" dirty="0">
                <a:solidFill>
                  <a:srgbClr val="002D5A"/>
                </a:solidFill>
                <a:sym typeface="Wingdings" pitchFamily="2" charset="2"/>
              </a:rPr>
              <a:t>Antisystémová </a:t>
            </a:r>
            <a:r>
              <a:rPr lang="cs-CZ" sz="2400" b="0" dirty="0">
                <a:solidFill>
                  <a:srgbClr val="002D5A"/>
                </a:solidFill>
                <a:sym typeface="Wingdings" pitchFamily="2" charset="2"/>
              </a:rPr>
              <a:t>KSČM </a:t>
            </a:r>
          </a:p>
          <a:p>
            <a:pPr eaLnBrk="1" hangingPunct="1">
              <a:spcBef>
                <a:spcPct val="65000"/>
              </a:spcBef>
            </a:pPr>
            <a:r>
              <a:rPr lang="cs-CZ" sz="2400" b="0" dirty="0">
                <a:solidFill>
                  <a:srgbClr val="002D5A"/>
                </a:solidFill>
                <a:sym typeface="Wingdings" pitchFamily="2" charset="2"/>
              </a:rPr>
              <a:t>Nadějné perspektivy středového populismu </a:t>
            </a:r>
          </a:p>
          <a:p>
            <a:pPr eaLnBrk="1" hangingPunct="1">
              <a:spcBef>
                <a:spcPct val="65000"/>
              </a:spcBef>
            </a:pPr>
            <a:r>
              <a:rPr lang="cs-CZ" sz="2400" b="0" dirty="0">
                <a:solidFill>
                  <a:srgbClr val="002D5A"/>
                </a:solidFill>
                <a:sym typeface="Wingdings" pitchFamily="2" charset="2"/>
              </a:rPr>
              <a:t>Náznaky pravicového populismu</a:t>
            </a:r>
          </a:p>
        </p:txBody>
      </p:sp>
    </p:spTree>
    <p:extLst>
      <p:ext uri="{BB962C8B-B14F-4D97-AF65-F5344CB8AC3E}">
        <p14:creationId xmlns:p14="http://schemas.microsoft.com/office/powerpoint/2010/main" val="2748983581"/>
      </p:ext>
    </p:extLst>
  </p:cSld>
  <p:clrMapOvr>
    <a:masterClrMapping/>
  </p:clrMapOvr>
  <p:transition spd="slow">
    <p:pull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323833"/>
          </a:xfrm>
        </p:spPr>
        <p:txBody>
          <a:bodyPr>
            <a:normAutofit/>
          </a:bodyPr>
          <a:lstStyle/>
          <a:p>
            <a:pPr eaLnBrk="1" hangingPunct="1"/>
            <a:r>
              <a:rPr lang="cs-CZ" sz="4400" dirty="0"/>
              <a:t>Vládnutí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323833"/>
            <a:ext cx="8545513" cy="5092842"/>
          </a:xfrm>
        </p:spPr>
        <p:txBody>
          <a:bodyPr>
            <a:normAutofit/>
          </a:bodyPr>
          <a:lstStyle/>
          <a:p>
            <a:pPr>
              <a:spcBef>
                <a:spcPct val="65000"/>
              </a:spcBef>
            </a:pPr>
            <a:r>
              <a:rPr lang="cs-CZ" sz="2600" dirty="0">
                <a:solidFill>
                  <a:srgbClr val="002D5A"/>
                </a:solidFill>
                <a:sym typeface="Wingdings" pitchFamily="2" charset="2"/>
              </a:rPr>
              <a:t>Nová situace</a:t>
            </a:r>
          </a:p>
          <a:p>
            <a:pPr lvl="1">
              <a:spcBef>
                <a:spcPct val="65000"/>
              </a:spcBef>
            </a:pPr>
            <a:r>
              <a:rPr lang="cs-CZ" sz="2600" dirty="0">
                <a:solidFill>
                  <a:srgbClr val="002D5A"/>
                </a:solidFill>
                <a:sym typeface="Wingdings" pitchFamily="2" charset="2"/>
              </a:rPr>
              <a:t>jednoznačně většinová vláda - poprvé od roku 1996</a:t>
            </a:r>
          </a:p>
          <a:p>
            <a:pPr lvl="1">
              <a:spcBef>
                <a:spcPct val="65000"/>
              </a:spcBef>
            </a:pPr>
            <a:r>
              <a:rPr lang="cs-CZ" sz="2600" dirty="0">
                <a:solidFill>
                  <a:srgbClr val="002D5A"/>
                </a:solidFill>
                <a:sym typeface="Wingdings" pitchFamily="2" charset="2"/>
              </a:rPr>
              <a:t>soudržnost, stabilita a akceschopnost se nedostavily; VV se rozpadly do dvou frakcí</a:t>
            </a:r>
          </a:p>
          <a:p>
            <a:pPr lvl="1">
              <a:spcBef>
                <a:spcPct val="65000"/>
              </a:spcBef>
            </a:pPr>
            <a:r>
              <a:rPr lang="cs-CZ" sz="2600" dirty="0">
                <a:solidFill>
                  <a:srgbClr val="002D5A"/>
                </a:solidFill>
                <a:sym typeface="Wingdings" pitchFamily="2" charset="2"/>
              </a:rPr>
              <a:t>kompromisy v podobě ústavní reformy (přímá volba prezidenta), daňové reformy razantně zvyšující daňové zatížení</a:t>
            </a:r>
          </a:p>
          <a:p>
            <a:pPr lvl="1">
              <a:spcBef>
                <a:spcPct val="65000"/>
              </a:spcBef>
            </a:pPr>
            <a:r>
              <a:rPr lang="cs-CZ" sz="2600" dirty="0">
                <a:solidFill>
                  <a:srgbClr val="002D5A"/>
                </a:solidFill>
                <a:sym typeface="Wingdings" pitchFamily="2" charset="2"/>
              </a:rPr>
              <a:t>vláda přesto nevydržela celé volební období</a:t>
            </a:r>
          </a:p>
          <a:p>
            <a:pPr>
              <a:spcBef>
                <a:spcPct val="65000"/>
              </a:spcBef>
            </a:pPr>
            <a:r>
              <a:rPr lang="cs-CZ" sz="2600" dirty="0" err="1">
                <a:solidFill>
                  <a:srgbClr val="002D5A"/>
                </a:solidFill>
                <a:sym typeface="Wingdings" pitchFamily="2" charset="2"/>
              </a:rPr>
              <a:t>Rusnokova</a:t>
            </a:r>
            <a:r>
              <a:rPr lang="cs-CZ" sz="2600" dirty="0">
                <a:solidFill>
                  <a:srgbClr val="002D5A"/>
                </a:solidFill>
                <a:sym typeface="Wingdings" pitchFamily="2" charset="2"/>
              </a:rPr>
              <a:t> vláda - nový typ - „prezidentský“ kabinet</a:t>
            </a:r>
          </a:p>
        </p:txBody>
      </p:sp>
    </p:spTree>
    <p:extLst>
      <p:ext uri="{BB962C8B-B14F-4D97-AF65-F5344CB8AC3E}">
        <p14:creationId xmlns:p14="http://schemas.microsoft.com/office/powerpoint/2010/main" val="432422469"/>
      </p:ext>
    </p:extLst>
  </p:cSld>
  <p:clrMapOvr>
    <a:masterClrMapping/>
  </p:clrMapOvr>
  <p:transition spd="slow">
    <p:pull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55344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500" dirty="0"/>
              <a:t>Situace a vývoj v jednotlivých stranách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914400"/>
            <a:ext cx="8545513" cy="5718412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cs-CZ" sz="2200" b="1" dirty="0">
                <a:solidFill>
                  <a:srgbClr val="002D5A"/>
                </a:solidFill>
                <a:sym typeface="Wingdings" pitchFamily="2" charset="2"/>
              </a:rPr>
              <a:t>ČSSD</a:t>
            </a:r>
            <a:r>
              <a:rPr lang="cs-CZ" sz="2200" dirty="0">
                <a:solidFill>
                  <a:srgbClr val="002D5A"/>
                </a:solidFill>
                <a:sym typeface="Wingdings" pitchFamily="2" charset="2"/>
              </a:rPr>
              <a:t> – odchod Jiřího Paroubka, stranu přebírá Bohuslav Sobotka, rozkol ohledně základního směřování i postoje vůči MZ přetrvává, celkově spíše posun do středu</a:t>
            </a:r>
          </a:p>
          <a:p>
            <a:pPr>
              <a:spcBef>
                <a:spcPts val="800"/>
              </a:spcBef>
            </a:pPr>
            <a:r>
              <a:rPr lang="cs-CZ" sz="2200" b="1" dirty="0">
                <a:solidFill>
                  <a:srgbClr val="002D5A"/>
                </a:solidFill>
                <a:sym typeface="Wingdings" pitchFamily="2" charset="2"/>
              </a:rPr>
              <a:t>ODS</a:t>
            </a:r>
            <a:r>
              <a:rPr lang="cs-CZ" sz="2200" dirty="0">
                <a:solidFill>
                  <a:srgbClr val="002D5A"/>
                </a:solidFill>
                <a:sym typeface="Wingdings" pitchFamily="2" charset="2"/>
              </a:rPr>
              <a:t> – znovu vládne, uvnitř ale narůstají problémy, série afér a odchodů ministrů, postupná izolace Petra Nečase, po pádu vlády jeho odchod a provizorium v podobě tandemu Němcová a Kuba</a:t>
            </a:r>
          </a:p>
          <a:p>
            <a:pPr>
              <a:spcBef>
                <a:spcPts val="800"/>
              </a:spcBef>
            </a:pPr>
            <a:r>
              <a:rPr lang="cs-CZ" sz="2200" b="1" dirty="0">
                <a:solidFill>
                  <a:srgbClr val="002D5A"/>
                </a:solidFill>
                <a:sym typeface="Wingdings" pitchFamily="2" charset="2"/>
              </a:rPr>
              <a:t>TOP09</a:t>
            </a:r>
            <a:r>
              <a:rPr lang="cs-CZ" sz="2200" dirty="0">
                <a:solidFill>
                  <a:srgbClr val="002D5A"/>
                </a:solidFill>
                <a:sym typeface="Wingdings" pitchFamily="2" charset="2"/>
              </a:rPr>
              <a:t> – úspěšné etablování, přímá konkurence ODS – návrat pravicového dualismu, součástí i nástup STAN</a:t>
            </a:r>
            <a:endParaRPr lang="cs-CZ" sz="2200" b="1" dirty="0">
              <a:solidFill>
                <a:srgbClr val="002D5A"/>
              </a:solidFill>
              <a:sym typeface="Wingdings" pitchFamily="2" charset="2"/>
            </a:endParaRPr>
          </a:p>
          <a:p>
            <a:pPr>
              <a:spcBef>
                <a:spcPts val="800"/>
              </a:spcBef>
            </a:pPr>
            <a:r>
              <a:rPr lang="cs-CZ" sz="2200" b="1" dirty="0">
                <a:solidFill>
                  <a:srgbClr val="002D5A"/>
                </a:solidFill>
                <a:sym typeface="Wingdings" pitchFamily="2" charset="2"/>
              </a:rPr>
              <a:t>KSČM </a:t>
            </a:r>
            <a:r>
              <a:rPr lang="cs-CZ" sz="2200" dirty="0">
                <a:solidFill>
                  <a:srgbClr val="002D5A"/>
                </a:solidFill>
                <a:sym typeface="Wingdings" pitchFamily="2" charset="2"/>
              </a:rPr>
              <a:t>– postupně vydělává na propadu ČSSD, vnitřně stabilní</a:t>
            </a:r>
            <a:endParaRPr lang="cs-CZ" sz="2200" b="1" dirty="0">
              <a:solidFill>
                <a:srgbClr val="002D5A"/>
              </a:solidFill>
              <a:sym typeface="Wingdings" pitchFamily="2" charset="2"/>
            </a:endParaRPr>
          </a:p>
          <a:p>
            <a:pPr>
              <a:spcBef>
                <a:spcPts val="800"/>
              </a:spcBef>
            </a:pPr>
            <a:r>
              <a:rPr lang="cs-CZ" sz="2200" b="1" dirty="0">
                <a:solidFill>
                  <a:srgbClr val="002D5A"/>
                </a:solidFill>
                <a:sym typeface="Wingdings" pitchFamily="2" charset="2"/>
              </a:rPr>
              <a:t>VV – </a:t>
            </a:r>
            <a:r>
              <a:rPr lang="cs-CZ" sz="2200" dirty="0">
                <a:solidFill>
                  <a:srgbClr val="002D5A"/>
                </a:solidFill>
                <a:sym typeface="Wingdings" pitchFamily="2" charset="2"/>
              </a:rPr>
              <a:t>po vstupu do vlády rozkol a rozpad, faktický zánik</a:t>
            </a:r>
            <a:endParaRPr lang="cs-CZ" sz="2200" b="1" dirty="0">
              <a:solidFill>
                <a:srgbClr val="002D5A"/>
              </a:solidFill>
              <a:sym typeface="Wingdings" pitchFamily="2" charset="2"/>
            </a:endParaRPr>
          </a:p>
          <a:p>
            <a:pPr>
              <a:spcBef>
                <a:spcPts val="800"/>
              </a:spcBef>
            </a:pPr>
            <a:r>
              <a:rPr lang="cs-CZ" sz="2200" b="1" dirty="0">
                <a:solidFill>
                  <a:srgbClr val="002D5A"/>
                </a:solidFill>
                <a:sym typeface="Wingdings" pitchFamily="2" charset="2"/>
              </a:rPr>
              <a:t>Ostatní: </a:t>
            </a:r>
            <a:r>
              <a:rPr lang="cs-CZ" sz="2200" dirty="0">
                <a:solidFill>
                  <a:srgbClr val="002D5A"/>
                </a:solidFill>
                <a:sym typeface="Wingdings" pitchFamily="2" charset="2"/>
              </a:rPr>
              <a:t>KDU-ČSL – generační obměna a nový start pod </a:t>
            </a:r>
            <a:r>
              <a:rPr lang="cs-CZ" sz="2200" dirty="0" err="1">
                <a:solidFill>
                  <a:srgbClr val="002D5A"/>
                </a:solidFill>
                <a:sym typeface="Wingdings" pitchFamily="2" charset="2"/>
              </a:rPr>
              <a:t>Bělobrádkem</a:t>
            </a:r>
            <a:r>
              <a:rPr lang="cs-CZ" sz="2200" dirty="0">
                <a:solidFill>
                  <a:srgbClr val="002D5A"/>
                </a:solidFill>
                <a:sym typeface="Wingdings" pitchFamily="2" charset="2"/>
              </a:rPr>
              <a:t>; SPOZ neuspěla, ale stala se můstkem pro nástup MZ; utváření podhoubí pro nové formy populismu ve formě podnikatelských stran – </a:t>
            </a:r>
            <a:r>
              <a:rPr lang="cs-CZ" sz="2200" dirty="0" err="1">
                <a:solidFill>
                  <a:srgbClr val="002D5A"/>
                </a:solidFill>
                <a:sym typeface="Wingdings" pitchFamily="2" charset="2"/>
              </a:rPr>
              <a:t>Babiš</a:t>
            </a:r>
            <a:r>
              <a:rPr lang="cs-CZ" sz="2200" dirty="0">
                <a:solidFill>
                  <a:srgbClr val="002D5A"/>
                </a:solidFill>
                <a:sym typeface="Wingdings" pitchFamily="2" charset="2"/>
              </a:rPr>
              <a:t>, </a:t>
            </a:r>
            <a:r>
              <a:rPr lang="cs-CZ" sz="2200" dirty="0" err="1">
                <a:solidFill>
                  <a:srgbClr val="002D5A"/>
                </a:solidFill>
                <a:sym typeface="Wingdings" pitchFamily="2" charset="2"/>
              </a:rPr>
              <a:t>Okamura</a:t>
            </a:r>
            <a:r>
              <a:rPr lang="cs-CZ" sz="2200" dirty="0">
                <a:solidFill>
                  <a:srgbClr val="002D5A"/>
                </a:solidFill>
                <a:sym typeface="Wingdings" pitchFamily="2" charset="2"/>
              </a:rPr>
              <a:t>, Valenta…</a:t>
            </a:r>
            <a:endParaRPr lang="cs-CZ" sz="2200" b="1" dirty="0">
              <a:solidFill>
                <a:srgbClr val="002D5A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20585064"/>
      </p:ext>
    </p:extLst>
  </p:cSld>
  <p:clrMapOvr>
    <a:masterClrMapping/>
  </p:clrMapOvr>
  <p:transition spd="slow">
    <p:pull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54441" y="1270616"/>
            <a:ext cx="7980528" cy="1854338"/>
          </a:xfrm>
        </p:spPr>
        <p:txBody>
          <a:bodyPr>
            <a:noAutofit/>
          </a:bodyPr>
          <a:lstStyle/>
          <a:p>
            <a:r>
              <a:rPr lang="cs-CZ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Stranický „systém“ </a:t>
            </a:r>
            <a:br>
              <a:rPr lang="cs-CZ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2013-2017</a:t>
            </a:r>
            <a:endParaRPr lang="cs-CZ" b="1" cap="all" dirty="0">
              <a:solidFill>
                <a:srgbClr val="CA8A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487" y="3124954"/>
            <a:ext cx="5264860" cy="359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569371"/>
      </p:ext>
    </p:extLst>
  </p:cSld>
  <p:clrMapOvr>
    <a:masterClrMapping/>
  </p:clrMapOvr>
  <p:transition spd="slow">
    <p:pull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Nadpis 1"/>
          <p:cNvSpPr>
            <a:spLocks noGrp="1"/>
          </p:cNvSpPr>
          <p:nvPr>
            <p:ph type="title"/>
          </p:nvPr>
        </p:nvSpPr>
        <p:spPr>
          <a:xfrm>
            <a:off x="169579" y="274140"/>
            <a:ext cx="8447087" cy="374650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Volby 2013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361285" y="929224"/>
          <a:ext cx="4265307" cy="4707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81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90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90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90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9227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Strana</a:t>
                      </a:r>
                    </a:p>
                  </a:txBody>
                  <a:tcPr marL="9523" marR="9523" marT="9523" marB="0" anchor="ctr">
                    <a:solidFill>
                      <a:srgbClr val="002D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 hlasů</a:t>
                      </a:r>
                    </a:p>
                  </a:txBody>
                  <a:tcPr marL="9523" marR="9523" marT="9523" marB="0" anchor="ctr">
                    <a:solidFill>
                      <a:srgbClr val="002D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mandáty</a:t>
                      </a:r>
                    </a:p>
                  </a:txBody>
                  <a:tcPr marL="9523" marR="9523" marT="9523" marB="0" anchor="ctr">
                    <a:solidFill>
                      <a:srgbClr val="002D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  <a:r>
                        <a:rPr lang="cs-CZ" sz="18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800" b="0" i="0" u="none" strike="noStrike" baseline="0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mand</a:t>
                      </a:r>
                      <a:r>
                        <a:rPr lang="cs-CZ" sz="18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cs-CZ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>
                    <a:solidFill>
                      <a:srgbClr val="002D5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ČSSD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20,45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rgbClr val="002D5A"/>
                          </a:solidFill>
                          <a:effectLst/>
                        </a:rPr>
                        <a:t>50</a:t>
                      </a:r>
                      <a:endParaRPr lang="cs-CZ" sz="1800" b="0" i="0" u="none" strike="noStrike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25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ANO 2011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18,65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47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rgbClr val="002D5A"/>
                          </a:solidFill>
                          <a:effectLst/>
                        </a:rPr>
                        <a:t>23,5</a:t>
                      </a:r>
                      <a:endParaRPr lang="cs-CZ" sz="1800" b="0" i="0" u="none" strike="noStrike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KSČM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14,91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33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rgbClr val="002D5A"/>
                          </a:solidFill>
                          <a:effectLst/>
                        </a:rPr>
                        <a:t>16,5</a:t>
                      </a:r>
                      <a:endParaRPr lang="cs-CZ" sz="1800" b="0" i="0" u="none" strike="noStrike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solidFill>
                            <a:srgbClr val="002D5A"/>
                          </a:solidFill>
                          <a:effectLst/>
                        </a:rPr>
                        <a:t>TOP 09</a:t>
                      </a:r>
                      <a:endParaRPr lang="cs-CZ" sz="1800" b="0" i="0" u="none" strike="noStrike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11,99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26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13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solidFill>
                            <a:srgbClr val="002D5A"/>
                          </a:solidFill>
                          <a:effectLst/>
                        </a:rPr>
                        <a:t>ODS</a:t>
                      </a:r>
                      <a:endParaRPr lang="cs-CZ" sz="1800" b="0" i="0" u="none" strike="noStrike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7,72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16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8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solidFill>
                            <a:srgbClr val="002D5A"/>
                          </a:solidFill>
                          <a:effectLst/>
                        </a:rPr>
                        <a:t>Úsvit</a:t>
                      </a:r>
                      <a:endParaRPr lang="cs-CZ" sz="1800" b="0" i="0" u="none" strike="noStrike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6,88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14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7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KDU-ČSL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6,78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14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7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SZ</a:t>
                      </a: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3,19</a:t>
                      </a: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4" marR="9524" marT="9529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ČPS</a:t>
                      </a: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2,66</a:t>
                      </a: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4" marR="9524" marT="9529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Svobodní</a:t>
                      </a: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2,46</a:t>
                      </a: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4" marR="9524" marT="9529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SPOZ</a:t>
                      </a: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1,51</a:t>
                      </a: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4" marR="9524" marT="9529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78227" name="Object 5"/>
          <p:cNvGraphicFramePr>
            <a:graphicFrameLocks/>
          </p:cNvGraphicFramePr>
          <p:nvPr/>
        </p:nvGraphicFramePr>
        <p:xfrm>
          <a:off x="4848746" y="917695"/>
          <a:ext cx="4295254" cy="2903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3" r:id="rId3" imgW="5328366" imgH="3450635" progId="Excel.Sheet.8">
                  <p:embed/>
                </p:oleObj>
              </mc:Choice>
              <mc:Fallback>
                <p:oleObj r:id="rId3" imgW="5328366" imgH="3450635" progId="Excel.Sheet.8">
                  <p:embed/>
                  <p:pic>
                    <p:nvPicPr>
                      <p:cNvPr id="178227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746" y="917695"/>
                        <a:ext cx="4295254" cy="29036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5042847" y="4111388"/>
          <a:ext cx="3825922" cy="1878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68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9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5693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rgbClr val="002D5A"/>
                          </a:solidFill>
                        </a:rPr>
                        <a:t>Propad hlasů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rgbClr val="002D5A"/>
                          </a:solidFill>
                        </a:rPr>
                        <a:t>12,62 %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5693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rgbClr val="002D5A"/>
                          </a:solidFill>
                        </a:rPr>
                        <a:t>Celková volatilita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rgbClr val="002D5A"/>
                          </a:solidFill>
                        </a:rPr>
                        <a:t>38 %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5693">
                <a:tc>
                  <a:txBody>
                    <a:bodyPr/>
                    <a:lstStyle/>
                    <a:p>
                      <a:r>
                        <a:rPr lang="cs-CZ" b="0" dirty="0" err="1">
                          <a:solidFill>
                            <a:srgbClr val="002D5A"/>
                          </a:solidFill>
                        </a:rPr>
                        <a:t>Vnitrosystémová</a:t>
                      </a:r>
                      <a:endParaRPr lang="cs-CZ" b="0" dirty="0">
                        <a:solidFill>
                          <a:srgbClr val="002D5A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rgbClr val="002D5A"/>
                          </a:solidFill>
                        </a:rPr>
                        <a:t>16 %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5693">
                <a:tc>
                  <a:txBody>
                    <a:bodyPr/>
                    <a:lstStyle/>
                    <a:p>
                      <a:r>
                        <a:rPr lang="cs-CZ" b="0" dirty="0" err="1">
                          <a:solidFill>
                            <a:srgbClr val="002D5A"/>
                          </a:solidFill>
                        </a:rPr>
                        <a:t>Vněsystémová</a:t>
                      </a:r>
                      <a:endParaRPr lang="cs-CZ" b="0" dirty="0">
                        <a:solidFill>
                          <a:srgbClr val="002D5A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rgbClr val="002D5A"/>
                          </a:solidFill>
                        </a:rPr>
                        <a:t>22</a:t>
                      </a:r>
                      <a:r>
                        <a:rPr lang="cs-CZ" b="0" baseline="0" dirty="0">
                          <a:solidFill>
                            <a:srgbClr val="002D5A"/>
                          </a:solidFill>
                        </a:rPr>
                        <a:t> </a:t>
                      </a:r>
                      <a:r>
                        <a:rPr lang="cs-CZ" b="0" dirty="0">
                          <a:solidFill>
                            <a:srgbClr val="002D5A"/>
                          </a:solidFill>
                        </a:rPr>
                        <a:t>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5693">
                <a:tc>
                  <a:txBody>
                    <a:bodyPr/>
                    <a:lstStyle/>
                    <a:p>
                      <a:r>
                        <a:rPr lang="cs-CZ" b="0" dirty="0" err="1">
                          <a:solidFill>
                            <a:srgbClr val="002D5A"/>
                          </a:solidFill>
                        </a:rPr>
                        <a:t>Vnitrobloková</a:t>
                      </a:r>
                      <a:endParaRPr lang="cs-CZ" b="0" dirty="0">
                        <a:solidFill>
                          <a:srgbClr val="002D5A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rgbClr val="002D5A"/>
                          </a:solidFill>
                        </a:rPr>
                        <a:t>37 %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072490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Tři fáze přechodu k demokracii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15152"/>
            <a:ext cx="8229600" cy="4311011"/>
          </a:xfrm>
        </p:spPr>
        <p:txBody>
          <a:bodyPr/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cs-CZ" dirty="0">
                <a:solidFill>
                  <a:srgbClr val="002D5A"/>
                </a:solidFill>
              </a:rPr>
              <a:t>Liberalizace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cs-CZ" dirty="0">
                <a:solidFill>
                  <a:srgbClr val="002D5A"/>
                </a:solidFill>
              </a:rPr>
              <a:t>Demokratizace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cs-CZ" dirty="0">
                <a:solidFill>
                  <a:srgbClr val="002D5A"/>
                </a:solidFill>
              </a:rPr>
              <a:t>Konsolidace </a:t>
            </a:r>
          </a:p>
        </p:txBody>
      </p:sp>
    </p:spTree>
    <p:extLst>
      <p:ext uri="{BB962C8B-B14F-4D97-AF65-F5344CB8AC3E}">
        <p14:creationId xmlns:p14="http://schemas.microsoft.com/office/powerpoint/2010/main" val="728023202"/>
      </p:ext>
    </p:extLst>
  </p:cSld>
  <p:clrMapOvr>
    <a:masterClrMapping/>
  </p:clrMapOvr>
  <p:transition spd="slow">
    <p:pull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99305"/>
            <a:ext cx="9144000" cy="584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343716"/>
      </p:ext>
    </p:extLst>
  </p:cSld>
  <p:clrMapOvr>
    <a:masterClrMapping/>
  </p:clrMapOvr>
  <p:transition spd="slow">
    <p:pull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3" y="880282"/>
            <a:ext cx="9121867" cy="597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096685"/>
      </p:ext>
    </p:extLst>
  </p:cSld>
  <p:clrMapOvr>
    <a:masterClrMapping/>
  </p:clrMapOvr>
  <p:transition spd="slow">
    <p:pull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23926"/>
          </a:xfrm>
        </p:spPr>
        <p:txBody>
          <a:bodyPr>
            <a:normAutofit/>
          </a:bodyPr>
          <a:lstStyle/>
          <a:p>
            <a:pPr eaLnBrk="1" hangingPunct="1"/>
            <a:r>
              <a:rPr lang="cs-CZ" sz="4400" dirty="0"/>
              <a:t>Formát stranického systému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2263" y="1037230"/>
            <a:ext cx="8229600" cy="5554639"/>
          </a:xfrm>
        </p:spPr>
        <p:txBody>
          <a:bodyPr>
            <a:noAutofit/>
          </a:bodyPr>
          <a:lstStyle/>
          <a:p>
            <a:pPr eaLnBrk="1" hangingPunct="1">
              <a:lnSpc>
                <a:spcPct val="105000"/>
              </a:lnSpc>
              <a:spcBef>
                <a:spcPct val="25000"/>
              </a:spcBef>
            </a:pPr>
            <a:r>
              <a:rPr lang="cs-CZ" sz="2500" b="0" dirty="0">
                <a:solidFill>
                  <a:srgbClr val="002D5A"/>
                </a:solidFill>
              </a:rPr>
              <a:t>Multipartismus bez dominantní strany (Blondel)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</a:pPr>
            <a:r>
              <a:rPr lang="cs-CZ" sz="2500" b="0" dirty="0">
                <a:solidFill>
                  <a:srgbClr val="002D5A"/>
                </a:solidFill>
              </a:rPr>
              <a:t>Nově 7 relevantních stran </a:t>
            </a:r>
            <a:r>
              <a:rPr lang="cs-CZ" sz="2500" b="0" dirty="0">
                <a:solidFill>
                  <a:srgbClr val="002D5A"/>
                </a:solidFill>
                <a:sym typeface="Wingdings" pitchFamily="2" charset="2"/>
              </a:rPr>
              <a:t> přesun k polarizovanějšímu pluralismu a extrémnímu </a:t>
            </a:r>
            <a:r>
              <a:rPr lang="cs-CZ" sz="2500" dirty="0">
                <a:solidFill>
                  <a:srgbClr val="002D5A"/>
                </a:solidFill>
                <a:sym typeface="Wingdings" pitchFamily="2" charset="2"/>
              </a:rPr>
              <a:t>multipartismu</a:t>
            </a:r>
            <a:r>
              <a:rPr lang="cs-CZ" sz="2500" b="0" dirty="0">
                <a:solidFill>
                  <a:srgbClr val="002D5A"/>
                </a:solidFill>
                <a:sym typeface="Wingdings" pitchFamily="2" charset="2"/>
              </a:rPr>
              <a:t> (</a:t>
            </a:r>
            <a:r>
              <a:rPr lang="cs-CZ" sz="2500" b="0" dirty="0" err="1">
                <a:solidFill>
                  <a:srgbClr val="002D5A"/>
                </a:solidFill>
                <a:sym typeface="Wingdings" pitchFamily="2" charset="2"/>
              </a:rPr>
              <a:t>Sartori</a:t>
            </a:r>
            <a:r>
              <a:rPr lang="cs-CZ" sz="2500" b="0" dirty="0">
                <a:solidFill>
                  <a:srgbClr val="002D5A"/>
                </a:solidFill>
                <a:sym typeface="Wingdings" pitchFamily="2" charset="2"/>
              </a:rPr>
              <a:t>)</a:t>
            </a:r>
          </a:p>
          <a:p>
            <a:pPr marL="0" indent="0" eaLnBrk="1" hangingPunct="1">
              <a:lnSpc>
                <a:spcPct val="105000"/>
              </a:lnSpc>
              <a:spcBef>
                <a:spcPct val="25000"/>
              </a:spcBef>
              <a:buNone/>
            </a:pPr>
            <a:endParaRPr lang="cs-CZ" sz="2500" dirty="0">
              <a:solidFill>
                <a:srgbClr val="002D5A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25000"/>
              </a:spcBef>
            </a:pPr>
            <a:r>
              <a:rPr lang="cs-CZ" sz="2500" dirty="0" err="1">
                <a:solidFill>
                  <a:srgbClr val="002D5A"/>
                </a:solidFill>
              </a:rPr>
              <a:t>Multipolarismus</a:t>
            </a:r>
            <a:endParaRPr lang="cs-CZ" sz="2500" dirty="0">
              <a:solidFill>
                <a:srgbClr val="002D5A"/>
              </a:solidFill>
            </a:endParaRPr>
          </a:p>
          <a:p>
            <a:pPr lvl="1">
              <a:lnSpc>
                <a:spcPct val="105000"/>
              </a:lnSpc>
              <a:spcBef>
                <a:spcPct val="25000"/>
              </a:spcBef>
            </a:pPr>
            <a:r>
              <a:rPr lang="cs-CZ" sz="2500" dirty="0">
                <a:solidFill>
                  <a:srgbClr val="002D5A"/>
                </a:solidFill>
              </a:rPr>
              <a:t>Dva hlavní póly zásadně oslabily, což se týká především ODS, TOP09 ji však nenahradila, přetrval tak vlastně jen jeden – ČSSD</a:t>
            </a:r>
          </a:p>
          <a:p>
            <a:pPr lvl="1">
              <a:lnSpc>
                <a:spcPct val="105000"/>
              </a:lnSpc>
              <a:spcBef>
                <a:spcPct val="25000"/>
              </a:spcBef>
            </a:pPr>
            <a:r>
              <a:rPr lang="cs-CZ" sz="2500" b="0" dirty="0">
                <a:solidFill>
                  <a:srgbClr val="002D5A"/>
                </a:solidFill>
              </a:rPr>
              <a:t>Obrovský úspěch populismu a otázka jeho zařazení - ANO</a:t>
            </a:r>
          </a:p>
          <a:p>
            <a:pPr lvl="1">
              <a:lnSpc>
                <a:spcPct val="105000"/>
              </a:lnSpc>
              <a:spcBef>
                <a:spcPct val="25000"/>
              </a:spcBef>
            </a:pPr>
            <a:r>
              <a:rPr lang="cs-CZ" sz="2500" dirty="0">
                <a:solidFill>
                  <a:srgbClr val="002D5A"/>
                </a:solidFill>
              </a:rPr>
              <a:t>vedlejší póly</a:t>
            </a:r>
            <a:r>
              <a:rPr lang="cs-CZ" sz="2500" b="0" dirty="0">
                <a:solidFill>
                  <a:srgbClr val="002D5A"/>
                </a:solidFill>
              </a:rPr>
              <a:t>: KSČM, KDU-ČSL, Úsvit</a:t>
            </a:r>
          </a:p>
        </p:txBody>
      </p:sp>
    </p:spTree>
    <p:extLst>
      <p:ext uri="{BB962C8B-B14F-4D97-AF65-F5344CB8AC3E}">
        <p14:creationId xmlns:p14="http://schemas.microsoft.com/office/powerpoint/2010/main" val="566342171"/>
      </p:ext>
    </p:extLst>
  </p:cSld>
  <p:clrMapOvr>
    <a:masterClrMapping/>
  </p:clrMapOvr>
  <p:transition spd="slow">
    <p:pull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323833"/>
          </a:xfrm>
        </p:spPr>
        <p:txBody>
          <a:bodyPr>
            <a:normAutofit/>
          </a:bodyPr>
          <a:lstStyle/>
          <a:p>
            <a:pPr eaLnBrk="1" hangingPunct="1"/>
            <a:r>
              <a:rPr lang="cs-CZ" sz="4000" dirty="0"/>
              <a:t>Mechanismus - ideologická </a:t>
            </a:r>
            <a:br>
              <a:rPr lang="cs-CZ" sz="4000" dirty="0"/>
            </a:br>
            <a:r>
              <a:rPr lang="cs-CZ" sz="4000" dirty="0"/>
              <a:t>polarizace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637731"/>
            <a:ext cx="8545513" cy="4778944"/>
          </a:xfrm>
        </p:spPr>
        <p:txBody>
          <a:bodyPr>
            <a:normAutofit/>
          </a:bodyPr>
          <a:lstStyle/>
          <a:p>
            <a:pPr eaLnBrk="1" hangingPunct="1">
              <a:spcBef>
                <a:spcPct val="65000"/>
              </a:spcBef>
            </a:pPr>
            <a:r>
              <a:rPr lang="cs-CZ" sz="2400" b="0" dirty="0">
                <a:solidFill>
                  <a:srgbClr val="002D5A"/>
                </a:solidFill>
              </a:rPr>
              <a:t>Krajní póly stále představují KSČM a ODS </a:t>
            </a:r>
            <a:r>
              <a:rPr lang="cs-CZ" sz="2400" b="0" dirty="0">
                <a:solidFill>
                  <a:srgbClr val="002D5A"/>
                </a:solidFill>
                <a:sym typeface="Wingdings" pitchFamily="2" charset="2"/>
              </a:rPr>
              <a:t> relativně velká ideologická vzdálenost</a:t>
            </a:r>
          </a:p>
          <a:p>
            <a:pPr>
              <a:spcBef>
                <a:spcPct val="65000"/>
              </a:spcBef>
            </a:pPr>
            <a:r>
              <a:rPr lang="cs-CZ" sz="2400" dirty="0">
                <a:solidFill>
                  <a:srgbClr val="002D5A"/>
                </a:solidFill>
                <a:sym typeface="Wingdings" pitchFamily="2" charset="2"/>
              </a:rPr>
              <a:t>Pokles významu </a:t>
            </a:r>
            <a:r>
              <a:rPr lang="cs-CZ" sz="2400" dirty="0" err="1">
                <a:solidFill>
                  <a:srgbClr val="002D5A"/>
                </a:solidFill>
                <a:sym typeface="Wingdings" pitchFamily="2" charset="2"/>
              </a:rPr>
              <a:t>levo</a:t>
            </a:r>
            <a:r>
              <a:rPr lang="cs-CZ" sz="2400" dirty="0">
                <a:solidFill>
                  <a:srgbClr val="002D5A"/>
                </a:solidFill>
                <a:sym typeface="Wingdings" pitchFamily="2" charset="2"/>
              </a:rPr>
              <a:t>-pravé konfliktní linie</a:t>
            </a:r>
          </a:p>
          <a:p>
            <a:pPr>
              <a:spcBef>
                <a:spcPct val="65000"/>
              </a:spcBef>
            </a:pPr>
            <a:r>
              <a:rPr lang="cs-CZ" sz="2400" dirty="0">
                <a:solidFill>
                  <a:srgbClr val="002D5A"/>
                </a:solidFill>
                <a:sym typeface="Wingdings" pitchFamily="2" charset="2"/>
              </a:rPr>
              <a:t>Nové linie - staré/nové, korupce, imigrace</a:t>
            </a:r>
          </a:p>
          <a:p>
            <a:pPr>
              <a:spcBef>
                <a:spcPct val="65000"/>
              </a:spcBef>
            </a:pPr>
            <a:r>
              <a:rPr lang="cs-CZ" sz="2400" dirty="0">
                <a:solidFill>
                  <a:srgbClr val="002D5A"/>
                </a:solidFill>
                <a:sym typeface="Wingdings" pitchFamily="2" charset="2"/>
              </a:rPr>
              <a:t>ANO, Úsvit - populistické formace, zatím bez velké ideologizace</a:t>
            </a:r>
          </a:p>
          <a:p>
            <a:pPr eaLnBrk="1" hangingPunct="1">
              <a:spcBef>
                <a:spcPct val="65000"/>
              </a:spcBef>
            </a:pPr>
            <a:endParaRPr lang="cs-CZ" sz="2400" b="0" dirty="0">
              <a:solidFill>
                <a:srgbClr val="002D5A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00316895"/>
      </p:ext>
    </p:extLst>
  </p:cSld>
  <p:clrMapOvr>
    <a:masterClrMapping/>
  </p:clrMapOvr>
  <p:transition spd="slow">
    <p:pull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323833"/>
          </a:xfrm>
        </p:spPr>
        <p:txBody>
          <a:bodyPr>
            <a:normAutofit/>
          </a:bodyPr>
          <a:lstStyle/>
          <a:p>
            <a:pPr eaLnBrk="1" hangingPunct="1"/>
            <a:r>
              <a:rPr lang="cs-CZ" sz="4400" dirty="0"/>
              <a:t>Vládnutí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323833"/>
            <a:ext cx="8545513" cy="5092842"/>
          </a:xfrm>
        </p:spPr>
        <p:txBody>
          <a:bodyPr>
            <a:normAutofit/>
          </a:bodyPr>
          <a:lstStyle/>
          <a:p>
            <a:pPr>
              <a:spcBef>
                <a:spcPct val="65000"/>
              </a:spcBef>
            </a:pPr>
            <a:r>
              <a:rPr lang="cs-CZ" sz="2500" dirty="0">
                <a:solidFill>
                  <a:srgbClr val="002D5A"/>
                </a:solidFill>
                <a:sym typeface="Wingdings" pitchFamily="2" charset="2"/>
              </a:rPr>
              <a:t>Opět změněná situace</a:t>
            </a:r>
          </a:p>
          <a:p>
            <a:pPr lvl="1">
              <a:spcBef>
                <a:spcPct val="65000"/>
              </a:spcBef>
            </a:pPr>
            <a:r>
              <a:rPr lang="cs-CZ" sz="2500" dirty="0">
                <a:solidFill>
                  <a:srgbClr val="002D5A"/>
                </a:solidFill>
                <a:sym typeface="Wingdings" pitchFamily="2" charset="2"/>
              </a:rPr>
              <a:t>vysoká míra vládní stability (teprve třetí vláda, která přestála celé volební období), </a:t>
            </a:r>
          </a:p>
          <a:p>
            <a:pPr lvl="1">
              <a:spcBef>
                <a:spcPct val="65000"/>
              </a:spcBef>
            </a:pPr>
            <a:r>
              <a:rPr lang="cs-CZ" sz="2500" dirty="0">
                <a:solidFill>
                  <a:srgbClr val="002D5A"/>
                </a:solidFill>
                <a:sym typeface="Wingdings" pitchFamily="2" charset="2"/>
              </a:rPr>
              <a:t>za cenu existence vládní koalice dvou nejsilnějších stran, jejichž mandáty však nestačí na absolutní většinu hlasů </a:t>
            </a:r>
          </a:p>
          <a:p>
            <a:pPr>
              <a:spcBef>
                <a:spcPct val="65000"/>
              </a:spcBef>
            </a:pPr>
            <a:r>
              <a:rPr lang="cs-CZ" sz="2500" dirty="0">
                <a:solidFill>
                  <a:srgbClr val="002D5A"/>
                </a:solidFill>
                <a:sym typeface="Wingdings" pitchFamily="2" charset="2"/>
              </a:rPr>
              <a:t>Návrat oboustranné opozice – napravo navíc zdvojené + Úsvit</a:t>
            </a:r>
          </a:p>
          <a:p>
            <a:pPr>
              <a:spcBef>
                <a:spcPct val="65000"/>
              </a:spcBef>
            </a:pPr>
            <a:r>
              <a:rPr lang="cs-CZ" sz="2500" dirty="0">
                <a:solidFill>
                  <a:srgbClr val="002D5A"/>
                </a:solidFill>
                <a:sym typeface="Wingdings" pitchFamily="2" charset="2"/>
              </a:rPr>
              <a:t>Nízká míra akceschopnosti</a:t>
            </a:r>
          </a:p>
        </p:txBody>
      </p:sp>
    </p:spTree>
    <p:extLst>
      <p:ext uri="{BB962C8B-B14F-4D97-AF65-F5344CB8AC3E}">
        <p14:creationId xmlns:p14="http://schemas.microsoft.com/office/powerpoint/2010/main" val="2945985147"/>
      </p:ext>
    </p:extLst>
  </p:cSld>
  <p:clrMapOvr>
    <a:masterClrMapping/>
  </p:clrMapOvr>
  <p:transition spd="slow">
    <p:pull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55344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500" dirty="0"/>
              <a:t>Situace a vývoj v jednotlivých stranách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873458"/>
            <a:ext cx="8545513" cy="575935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cs-CZ" sz="2100" b="1" dirty="0">
                <a:solidFill>
                  <a:srgbClr val="002D5A"/>
                </a:solidFill>
                <a:sym typeface="Wingdings" pitchFamily="2" charset="2"/>
              </a:rPr>
              <a:t>ČSSD</a:t>
            </a:r>
            <a:r>
              <a:rPr lang="cs-CZ" sz="2100" dirty="0">
                <a:solidFill>
                  <a:srgbClr val="002D5A"/>
                </a:solidFill>
                <a:sym typeface="Wingdings" pitchFamily="2" charset="2"/>
              </a:rPr>
              <a:t> – volební vítězství, ale rozkol pokračuje, střety premiéra a prezidenta, v závěru je Sobotka vystřídán Zaorálkem</a:t>
            </a:r>
          </a:p>
          <a:p>
            <a:pPr>
              <a:spcBef>
                <a:spcPts val="600"/>
              </a:spcBef>
            </a:pPr>
            <a:r>
              <a:rPr lang="cs-CZ" sz="2100" b="1" dirty="0">
                <a:solidFill>
                  <a:srgbClr val="002D5A"/>
                </a:solidFill>
                <a:sym typeface="Wingdings" pitchFamily="2" charset="2"/>
              </a:rPr>
              <a:t>ODS</a:t>
            </a:r>
            <a:r>
              <a:rPr lang="cs-CZ" sz="2100" dirty="0">
                <a:solidFill>
                  <a:srgbClr val="002D5A"/>
                </a:solidFill>
                <a:sym typeface="Wingdings" pitchFamily="2" charset="2"/>
              </a:rPr>
              <a:t> – obrovský volební propadák přinutil stranu k razantní změně v čele, nastupuje Fiala a dochází ke stabilizaci a pomalému růstu</a:t>
            </a:r>
          </a:p>
          <a:p>
            <a:pPr>
              <a:spcBef>
                <a:spcPts val="600"/>
              </a:spcBef>
            </a:pPr>
            <a:r>
              <a:rPr lang="cs-CZ" sz="2100" b="1" dirty="0">
                <a:solidFill>
                  <a:srgbClr val="002D5A"/>
                </a:solidFill>
                <a:sym typeface="Wingdings" pitchFamily="2" charset="2"/>
              </a:rPr>
              <a:t>TOP09</a:t>
            </a:r>
            <a:r>
              <a:rPr lang="cs-CZ" sz="2100" dirty="0">
                <a:solidFill>
                  <a:srgbClr val="002D5A"/>
                </a:solidFill>
                <a:sym typeface="Wingdings" pitchFamily="2" charset="2"/>
              </a:rPr>
              <a:t> – střídání v čele Schwarzenberga střídá Kalousek, strana však neustále padá až k hranici 5 %</a:t>
            </a:r>
            <a:endParaRPr lang="cs-CZ" sz="2100" b="1" dirty="0">
              <a:solidFill>
                <a:srgbClr val="002D5A"/>
              </a:solidFill>
              <a:sym typeface="Wingdings" pitchFamily="2" charset="2"/>
            </a:endParaRPr>
          </a:p>
          <a:p>
            <a:pPr>
              <a:spcBef>
                <a:spcPts val="600"/>
              </a:spcBef>
            </a:pPr>
            <a:r>
              <a:rPr lang="cs-CZ" sz="2100" b="1" dirty="0">
                <a:solidFill>
                  <a:srgbClr val="002D5A"/>
                </a:solidFill>
                <a:sym typeface="Wingdings" pitchFamily="2" charset="2"/>
              </a:rPr>
              <a:t>KSČM </a:t>
            </a:r>
            <a:r>
              <a:rPr lang="cs-CZ" sz="2100" dirty="0">
                <a:solidFill>
                  <a:srgbClr val="002D5A"/>
                </a:solidFill>
                <a:sym typeface="Wingdings" pitchFamily="2" charset="2"/>
              </a:rPr>
              <a:t>– postupně vydělává na propadu ČSSD, vnitřně stabilní</a:t>
            </a:r>
            <a:endParaRPr lang="cs-CZ" sz="2100" b="1" dirty="0">
              <a:solidFill>
                <a:srgbClr val="002D5A"/>
              </a:solidFill>
              <a:sym typeface="Wingdings" pitchFamily="2" charset="2"/>
            </a:endParaRPr>
          </a:p>
          <a:p>
            <a:pPr>
              <a:spcBef>
                <a:spcPts val="600"/>
              </a:spcBef>
            </a:pPr>
            <a:r>
              <a:rPr lang="cs-CZ" sz="2100" b="1" dirty="0">
                <a:solidFill>
                  <a:srgbClr val="002D5A"/>
                </a:solidFill>
                <a:sym typeface="Wingdings" pitchFamily="2" charset="2"/>
              </a:rPr>
              <a:t>ANO </a:t>
            </a:r>
            <a:r>
              <a:rPr lang="cs-CZ" sz="2100" dirty="0">
                <a:solidFill>
                  <a:srgbClr val="002D5A"/>
                </a:solidFill>
                <a:sym typeface="Wingdings" pitchFamily="2" charset="2"/>
              </a:rPr>
              <a:t>– rychlý vzestup, vstup do vlády, postupné odchody ministrů, vydělává na odstranění </a:t>
            </a:r>
            <a:r>
              <a:rPr lang="cs-CZ" sz="2100" dirty="0" err="1">
                <a:solidFill>
                  <a:srgbClr val="002D5A"/>
                </a:solidFill>
                <a:sym typeface="Wingdings" pitchFamily="2" charset="2"/>
              </a:rPr>
              <a:t>Babiše</a:t>
            </a:r>
            <a:r>
              <a:rPr lang="cs-CZ" sz="2100" dirty="0">
                <a:solidFill>
                  <a:srgbClr val="002D5A"/>
                </a:solidFill>
                <a:sym typeface="Wingdings" pitchFamily="2" charset="2"/>
              </a:rPr>
              <a:t> z vlády, stává se jasným favoritem voleb</a:t>
            </a:r>
            <a:endParaRPr lang="cs-CZ" sz="2100" b="1" dirty="0">
              <a:solidFill>
                <a:srgbClr val="002D5A"/>
              </a:solidFill>
              <a:sym typeface="Wingdings" pitchFamily="2" charset="2"/>
            </a:endParaRPr>
          </a:p>
          <a:p>
            <a:pPr>
              <a:spcBef>
                <a:spcPts val="600"/>
              </a:spcBef>
            </a:pPr>
            <a:r>
              <a:rPr lang="cs-CZ" sz="2100" b="1" dirty="0">
                <a:solidFill>
                  <a:srgbClr val="002D5A"/>
                </a:solidFill>
                <a:sym typeface="Wingdings" pitchFamily="2" charset="2"/>
              </a:rPr>
              <a:t>KDU-ČSL </a:t>
            </a:r>
            <a:r>
              <a:rPr lang="cs-CZ" sz="2100" dirty="0">
                <a:solidFill>
                  <a:srgbClr val="002D5A"/>
                </a:solidFill>
                <a:sym typeface="Wingdings" pitchFamily="2" charset="2"/>
              </a:rPr>
              <a:t>– po letech růstu stagnace, neúspěšný pokus o integraci se STAN</a:t>
            </a:r>
          </a:p>
          <a:p>
            <a:pPr>
              <a:spcBef>
                <a:spcPts val="600"/>
              </a:spcBef>
            </a:pPr>
            <a:r>
              <a:rPr lang="cs-CZ" sz="2100" b="1" dirty="0">
                <a:solidFill>
                  <a:srgbClr val="002D5A"/>
                </a:solidFill>
                <a:sym typeface="Wingdings" pitchFamily="2" charset="2"/>
              </a:rPr>
              <a:t>Úsvit </a:t>
            </a:r>
            <a:r>
              <a:rPr lang="cs-CZ" sz="2100" dirty="0">
                <a:solidFill>
                  <a:srgbClr val="002D5A"/>
                </a:solidFill>
                <a:sym typeface="Wingdings" pitchFamily="2" charset="2"/>
              </a:rPr>
              <a:t>– se rozpadá a vzniká SPD, která přebírá jeho pozici, nicméně posouvá se více k pravému kraji politického spektra – identita, proti imigraci</a:t>
            </a:r>
          </a:p>
          <a:p>
            <a:pPr>
              <a:spcBef>
                <a:spcPts val="600"/>
              </a:spcBef>
            </a:pPr>
            <a:r>
              <a:rPr lang="cs-CZ" sz="2100" b="1" dirty="0">
                <a:solidFill>
                  <a:srgbClr val="002D5A"/>
                </a:solidFill>
                <a:sym typeface="Wingdings" pitchFamily="2" charset="2"/>
              </a:rPr>
              <a:t>Ostatní: </a:t>
            </a:r>
            <a:r>
              <a:rPr lang="cs-CZ" sz="2100" dirty="0">
                <a:solidFill>
                  <a:srgbClr val="002D5A"/>
                </a:solidFill>
                <a:sym typeface="Wingdings" pitchFamily="2" charset="2"/>
              </a:rPr>
              <a:t>STAN – se osamostatňuje a hledá nového partnera, nakonec se rozhodne pro samostatný postup; Piráti – pomalu se etablují, což platí především o posledním roce před volbami</a:t>
            </a:r>
            <a:endParaRPr lang="cs-CZ" sz="2100" b="1" dirty="0">
              <a:solidFill>
                <a:srgbClr val="002D5A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16435162"/>
      </p:ext>
    </p:extLst>
  </p:cSld>
  <p:clrMapOvr>
    <a:masterClrMapping/>
  </p:clrMapOvr>
  <p:transition spd="slow">
    <p:pull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54441" y="1270616"/>
            <a:ext cx="7980528" cy="2407386"/>
          </a:xfrm>
        </p:spPr>
        <p:txBody>
          <a:bodyPr>
            <a:noAutofit/>
          </a:bodyPr>
          <a:lstStyle/>
          <a:p>
            <a:r>
              <a:rPr lang="cs-CZ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Stranický „systém“ </a:t>
            </a:r>
            <a:br>
              <a:rPr lang="cs-CZ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roce 2017</a:t>
            </a:r>
            <a:endParaRPr lang="cs-CZ" b="1" cap="all" dirty="0">
              <a:solidFill>
                <a:srgbClr val="CA8A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801" y="3678002"/>
            <a:ext cx="6861262" cy="265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186018"/>
      </p:ext>
    </p:extLst>
  </p:cSld>
  <p:clrMapOvr>
    <a:masterClrMapping/>
  </p:clrMapOvr>
  <p:transition spd="slow">
    <p:pull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Nadpis 1"/>
          <p:cNvSpPr>
            <a:spLocks noGrp="1"/>
          </p:cNvSpPr>
          <p:nvPr>
            <p:ph type="title"/>
          </p:nvPr>
        </p:nvSpPr>
        <p:spPr>
          <a:xfrm>
            <a:off x="169579" y="274140"/>
            <a:ext cx="8447087" cy="374650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Volby 2017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4933665" y="5094026"/>
          <a:ext cx="3825922" cy="375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68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9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5693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rgbClr val="002D5A"/>
                          </a:solidFill>
                        </a:rPr>
                        <a:t>Propad hlasů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rgbClr val="002D5A"/>
                          </a:solidFill>
                        </a:rPr>
                        <a:t>6,29 %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/>
        </p:nvGraphicFramePr>
        <p:xfrm>
          <a:off x="3997088" y="1047608"/>
          <a:ext cx="5051378" cy="3278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200166" y="1257595"/>
          <a:ext cx="3539320" cy="4867307"/>
        </p:xfrm>
        <a:graphic>
          <a:graphicData uri="http://schemas.openxmlformats.org/drawingml/2006/table">
            <a:tbl>
              <a:tblPr/>
              <a:tblGrid>
                <a:gridCol w="8848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48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48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848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59625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Strana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hlasů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mandáty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mand.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2842"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2842"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ODS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2842"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ČPS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2842"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2842"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KSČM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2842"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ČSSD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2842"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KDU-ČSL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2842"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2842"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9262"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Svobodní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2842"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2332348"/>
      </p:ext>
    </p:extLst>
  </p:cSld>
  <p:clrMapOvr>
    <a:masterClrMapping/>
  </p:clrMapOvr>
  <p:transition spd="slow">
    <p:pull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74675"/>
            <a:ext cx="9144000" cy="923925"/>
          </a:xfrm>
        </p:spPr>
        <p:txBody>
          <a:bodyPr/>
          <a:lstStyle/>
          <a:p>
            <a:pPr>
              <a:defRPr/>
            </a:pPr>
            <a:r>
              <a:rPr lang="cs-CZ" sz="4000" dirty="0"/>
              <a:t>Důležitá data k volbám 2017</a:t>
            </a:r>
          </a:p>
        </p:txBody>
      </p:sp>
      <p:sp>
        <p:nvSpPr>
          <p:cNvPr id="552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 typeface="Arial" charset="0"/>
              <a:buNone/>
              <a:defRPr/>
            </a:pPr>
            <a:endParaRPr lang="cs-CZ" altLang="cs-CZ" sz="2800" dirty="0">
              <a:hlinkClick r:id="" action="ppaction://noaction"/>
            </a:endParaRPr>
          </a:p>
          <a:p>
            <a:pPr>
              <a:spcBef>
                <a:spcPts val="1200"/>
              </a:spcBef>
              <a:defRPr/>
            </a:pPr>
            <a:r>
              <a:rPr lang="cs-CZ" altLang="cs-CZ" sz="2800" dirty="0">
                <a:hlinkClick r:id="" action="ppaction://noaction"/>
              </a:rPr>
              <a:t>Přesuny voličů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800" dirty="0">
                <a:hlinkClick r:id="" action="ppaction://noaction"/>
              </a:rPr>
              <a:t>Krajské srovnání</a:t>
            </a:r>
            <a:endParaRPr lang="cs-CZ" altLang="cs-CZ" sz="2800" dirty="0"/>
          </a:p>
          <a:p>
            <a:pPr>
              <a:spcBef>
                <a:spcPts val="1200"/>
              </a:spcBef>
              <a:defRPr/>
            </a:pPr>
            <a:r>
              <a:rPr lang="de-DE" altLang="cs-CZ" sz="2800" dirty="0" err="1">
                <a:hlinkClick r:id="rId2"/>
              </a:rPr>
              <a:t>Výzkum</a:t>
            </a:r>
            <a:r>
              <a:rPr lang="de-DE" altLang="cs-CZ" sz="2800" dirty="0">
                <a:hlinkClick r:id="rId2"/>
              </a:rPr>
              <a:t> pro </a:t>
            </a:r>
            <a:r>
              <a:rPr lang="de-DE" altLang="cs-CZ" sz="2800" dirty="0" err="1">
                <a:hlinkClick r:id="rId2"/>
              </a:rPr>
              <a:t>volební</a:t>
            </a:r>
            <a:r>
              <a:rPr lang="de-DE" altLang="cs-CZ" sz="2800" dirty="0">
                <a:hlinkClick r:id="rId2"/>
              </a:rPr>
              <a:t> </a:t>
            </a:r>
            <a:r>
              <a:rPr lang="de-DE" altLang="cs-CZ" sz="2800" dirty="0" err="1">
                <a:hlinkClick r:id="rId2"/>
              </a:rPr>
              <a:t>studio</a:t>
            </a:r>
            <a:r>
              <a:rPr lang="de-DE" altLang="cs-CZ" sz="2800" dirty="0">
                <a:hlinkClick r:id="rId2"/>
              </a:rPr>
              <a:t> ČT</a:t>
            </a:r>
            <a:endParaRPr lang="cs-CZ" altLang="cs-CZ" sz="2800" dirty="0"/>
          </a:p>
          <a:p>
            <a:pPr marL="0" indent="0">
              <a:spcBef>
                <a:spcPts val="1200"/>
              </a:spcBef>
              <a:buNone/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762340596"/>
      </p:ext>
    </p:extLst>
  </p:cSld>
  <p:clrMapOvr>
    <a:masterClrMapping/>
  </p:clrMapOvr>
  <p:transition spd="slow">
    <p:pull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41" y="792978"/>
            <a:ext cx="6787286" cy="581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091642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Fáze konsolidace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82084" cy="452596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cs-CZ" dirty="0">
                <a:solidFill>
                  <a:srgbClr val="002D5A"/>
                </a:solidFill>
              </a:rPr>
              <a:t>Zvýšení </a:t>
            </a:r>
            <a:r>
              <a:rPr lang="cs-CZ">
                <a:solidFill>
                  <a:srgbClr val="002D5A"/>
                </a:solidFill>
              </a:rPr>
              <a:t>akceptace pravidel </a:t>
            </a:r>
            <a:endParaRPr lang="cs-CZ" dirty="0">
              <a:solidFill>
                <a:srgbClr val="002D5A"/>
              </a:solidFill>
            </a:endParaRPr>
          </a:p>
          <a:p>
            <a:pPr>
              <a:spcBef>
                <a:spcPts val="1800"/>
              </a:spcBef>
            </a:pPr>
            <a:r>
              <a:rPr lang="cs-CZ" dirty="0">
                <a:solidFill>
                  <a:srgbClr val="002D5A"/>
                </a:solidFill>
              </a:rPr>
              <a:t>Institucionalizace postupů</a:t>
            </a:r>
          </a:p>
          <a:p>
            <a:pPr>
              <a:spcBef>
                <a:spcPts val="1800"/>
              </a:spcBef>
            </a:pPr>
            <a:r>
              <a:rPr lang="cs-CZ" dirty="0">
                <a:solidFill>
                  <a:srgbClr val="002D5A"/>
                </a:solidFill>
              </a:rPr>
              <a:t>Upevnění institucionálních struktur</a:t>
            </a:r>
          </a:p>
          <a:p>
            <a:pPr marL="0" indent="0">
              <a:spcBef>
                <a:spcPts val="1800"/>
              </a:spcBef>
              <a:buNone/>
            </a:pPr>
            <a:endParaRPr lang="cs-CZ" dirty="0">
              <a:solidFill>
                <a:srgbClr val="002D5A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cs-CZ" sz="2800" dirty="0">
                <a:solidFill>
                  <a:srgbClr val="002D5A"/>
                </a:solidFill>
              </a:rPr>
              <a:t>Klaus von </a:t>
            </a:r>
            <a:r>
              <a:rPr lang="cs-CZ" sz="2800" dirty="0" err="1">
                <a:solidFill>
                  <a:srgbClr val="002D5A"/>
                </a:solidFill>
              </a:rPr>
              <a:t>Beyme</a:t>
            </a:r>
            <a:r>
              <a:rPr lang="cs-CZ" sz="2800" dirty="0">
                <a:solidFill>
                  <a:srgbClr val="002D5A"/>
                </a:solidFill>
              </a:rPr>
              <a:t> (1996): </a:t>
            </a:r>
            <a:r>
              <a:rPr lang="cs-CZ" sz="2800" i="1" dirty="0">
                <a:solidFill>
                  <a:srgbClr val="002D5A"/>
                </a:solidFill>
              </a:rPr>
              <a:t>„Konsolidaci je možno považovat za ukončenou tehdy, jestliže všechny relevantní skupiny akceptují pravidla hry.“</a:t>
            </a:r>
          </a:p>
        </p:txBody>
      </p:sp>
    </p:spTree>
    <p:extLst>
      <p:ext uri="{BB962C8B-B14F-4D97-AF65-F5344CB8AC3E}">
        <p14:creationId xmlns:p14="http://schemas.microsoft.com/office/powerpoint/2010/main" val="3423930155"/>
      </p:ext>
    </p:extLst>
  </p:cSld>
  <p:clrMapOvr>
    <a:masterClrMapping/>
  </p:clrMapOvr>
  <p:transition spd="slow">
    <p:pull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5908"/>
            <a:ext cx="8847137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46780"/>
      </p:ext>
    </p:extLst>
  </p:cSld>
  <p:clrMapOvr>
    <a:masterClrMapping/>
  </p:clrMapOvr>
  <p:transition spd="slow">
    <p:pull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71" y="854146"/>
            <a:ext cx="7904162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762814"/>
      </p:ext>
    </p:extLst>
  </p:cSld>
  <p:clrMapOvr>
    <a:masterClrMapping/>
  </p:clrMapOvr>
  <p:transition spd="slow">
    <p:pull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4965"/>
            <a:ext cx="9018587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93295"/>
      </p:ext>
    </p:extLst>
  </p:cSld>
  <p:clrMapOvr>
    <a:masterClrMapping/>
  </p:clrMapOvr>
  <p:transition spd="slow">
    <p:pull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4" y="963327"/>
            <a:ext cx="8837612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424104"/>
      </p:ext>
    </p:extLst>
  </p:cSld>
  <p:clrMapOvr>
    <a:masterClrMapping/>
  </p:clrMapOvr>
  <p:transition spd="slow">
    <p:pull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39" y="826851"/>
            <a:ext cx="8809037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444878"/>
      </p:ext>
    </p:extLst>
  </p:cSld>
  <p:clrMapOvr>
    <a:masterClrMapping/>
  </p:clrMapOvr>
  <p:transition spd="slow">
    <p:pull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758612"/>
            <a:ext cx="8847137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200842"/>
      </p:ext>
    </p:extLst>
  </p:cSld>
  <p:clrMapOvr>
    <a:masterClrMapping/>
  </p:clrMapOvr>
  <p:transition spd="slow">
    <p:pull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5" y="1045215"/>
            <a:ext cx="8789987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322409"/>
      </p:ext>
    </p:extLst>
  </p:cSld>
  <p:clrMapOvr>
    <a:masterClrMapping/>
  </p:clrMapOvr>
  <p:transition spd="slow">
    <p:pull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75" y="785908"/>
            <a:ext cx="7589837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533757"/>
      </p:ext>
    </p:extLst>
  </p:cSld>
  <p:clrMapOvr>
    <a:masterClrMapping/>
  </p:clrMapOvr>
  <p:transition spd="slow">
    <p:pull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23926"/>
          </a:xfrm>
        </p:spPr>
        <p:txBody>
          <a:bodyPr>
            <a:normAutofit/>
          </a:bodyPr>
          <a:lstStyle/>
          <a:p>
            <a:pPr eaLnBrk="1" hangingPunct="1"/>
            <a:r>
              <a:rPr lang="cs-CZ" sz="4400" dirty="0"/>
              <a:t>Formát stranického systému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2263" y="1132764"/>
            <a:ext cx="8394250" cy="5459105"/>
          </a:xfrm>
        </p:spPr>
        <p:txBody>
          <a:bodyPr>
            <a:noAutofit/>
          </a:bodyPr>
          <a:lstStyle/>
          <a:p>
            <a:pPr eaLnBrk="1" hangingPunct="1">
              <a:lnSpc>
                <a:spcPct val="105000"/>
              </a:lnSpc>
              <a:spcBef>
                <a:spcPct val="25000"/>
              </a:spcBef>
            </a:pPr>
            <a:r>
              <a:rPr lang="cs-CZ" sz="2400" b="0" dirty="0">
                <a:solidFill>
                  <a:srgbClr val="002D5A"/>
                </a:solidFill>
              </a:rPr>
              <a:t>Posun od multipartismu bez dominantní k </a:t>
            </a:r>
            <a:r>
              <a:rPr lang="cs-CZ" sz="2400" dirty="0">
                <a:solidFill>
                  <a:srgbClr val="002D5A"/>
                </a:solidFill>
              </a:rPr>
              <a:t>multipartismu s </a:t>
            </a:r>
            <a:r>
              <a:rPr lang="cs-CZ" sz="2400" dirty="0" err="1">
                <a:solidFill>
                  <a:srgbClr val="002D5A"/>
                </a:solidFill>
              </a:rPr>
              <a:t>s</a:t>
            </a:r>
            <a:r>
              <a:rPr lang="cs-CZ" sz="2400" dirty="0">
                <a:solidFill>
                  <a:srgbClr val="002D5A"/>
                </a:solidFill>
              </a:rPr>
              <a:t> dominantní stranou – ANO </a:t>
            </a:r>
            <a:r>
              <a:rPr lang="cs-CZ" sz="2400" b="0" dirty="0">
                <a:solidFill>
                  <a:srgbClr val="002D5A"/>
                </a:solidFill>
              </a:rPr>
              <a:t>(Blondel)</a:t>
            </a:r>
          </a:p>
          <a:p>
            <a:pPr>
              <a:lnSpc>
                <a:spcPct val="105000"/>
              </a:lnSpc>
              <a:spcBef>
                <a:spcPct val="25000"/>
              </a:spcBef>
            </a:pPr>
            <a:r>
              <a:rPr lang="cs-CZ" sz="2400" dirty="0">
                <a:solidFill>
                  <a:srgbClr val="002D5A"/>
                </a:solidFill>
              </a:rPr>
              <a:t>Nově již 9 relevantních stran </a:t>
            </a:r>
            <a:r>
              <a:rPr lang="cs-CZ" sz="2400" dirty="0">
                <a:solidFill>
                  <a:srgbClr val="002D5A"/>
                </a:solidFill>
                <a:sym typeface="Wingdings" pitchFamily="2" charset="2"/>
              </a:rPr>
              <a:t> přesun k polarizovanějšímu pluralismu a extrémnímu multipartismu či dokonce atomizovanému systému (</a:t>
            </a:r>
            <a:r>
              <a:rPr lang="cs-CZ" sz="2400" dirty="0" err="1">
                <a:solidFill>
                  <a:srgbClr val="002D5A"/>
                </a:solidFill>
                <a:sym typeface="Wingdings" pitchFamily="2" charset="2"/>
              </a:rPr>
              <a:t>Sartori</a:t>
            </a:r>
            <a:r>
              <a:rPr lang="cs-CZ" sz="2400" dirty="0">
                <a:solidFill>
                  <a:srgbClr val="002D5A"/>
                </a:solidFill>
                <a:sym typeface="Wingdings" pitchFamily="2" charset="2"/>
              </a:rPr>
              <a:t>)</a:t>
            </a:r>
          </a:p>
          <a:p>
            <a:pPr marL="0" indent="0">
              <a:lnSpc>
                <a:spcPct val="105000"/>
              </a:lnSpc>
              <a:spcBef>
                <a:spcPct val="25000"/>
              </a:spcBef>
              <a:buNone/>
            </a:pPr>
            <a:endParaRPr lang="cs-CZ" sz="2400" dirty="0">
              <a:solidFill>
                <a:srgbClr val="002D5A"/>
              </a:solidFill>
            </a:endParaRPr>
          </a:p>
          <a:p>
            <a:pPr>
              <a:lnSpc>
                <a:spcPct val="105000"/>
              </a:lnSpc>
              <a:spcBef>
                <a:spcPct val="25000"/>
              </a:spcBef>
            </a:pPr>
            <a:r>
              <a:rPr lang="cs-CZ" sz="2400" dirty="0" err="1">
                <a:solidFill>
                  <a:srgbClr val="002D5A"/>
                </a:solidFill>
              </a:rPr>
              <a:t>Multipolarismus</a:t>
            </a:r>
            <a:endParaRPr lang="cs-CZ" sz="2400" dirty="0">
              <a:solidFill>
                <a:srgbClr val="002D5A"/>
              </a:solidFill>
            </a:endParaRPr>
          </a:p>
          <a:p>
            <a:pPr lvl="1">
              <a:lnSpc>
                <a:spcPct val="105000"/>
              </a:lnSpc>
              <a:spcBef>
                <a:spcPct val="25000"/>
              </a:spcBef>
            </a:pPr>
            <a:r>
              <a:rPr lang="cs-CZ" sz="2400" dirty="0">
                <a:solidFill>
                  <a:srgbClr val="002D5A"/>
                </a:solidFill>
              </a:rPr>
              <a:t>Vítězství strany, která nereprezentuje jasný pól</a:t>
            </a:r>
          </a:p>
          <a:p>
            <a:pPr lvl="1">
              <a:lnSpc>
                <a:spcPct val="105000"/>
              </a:lnSpc>
              <a:spcBef>
                <a:spcPct val="25000"/>
              </a:spcBef>
            </a:pPr>
            <a:r>
              <a:rPr lang="cs-CZ" sz="2400" dirty="0">
                <a:solidFill>
                  <a:srgbClr val="002D5A"/>
                </a:solidFill>
              </a:rPr>
              <a:t>Zánik původního základního </a:t>
            </a:r>
            <a:r>
              <a:rPr lang="cs-CZ" sz="2400" dirty="0" err="1">
                <a:solidFill>
                  <a:srgbClr val="002D5A"/>
                </a:solidFill>
              </a:rPr>
              <a:t>bipolarismu</a:t>
            </a:r>
            <a:r>
              <a:rPr lang="cs-CZ" sz="2400" dirty="0">
                <a:solidFill>
                  <a:srgbClr val="002D5A"/>
                </a:solidFill>
              </a:rPr>
              <a:t> a nahrazení </a:t>
            </a:r>
            <a:r>
              <a:rPr lang="cs-CZ" sz="2400" dirty="0" err="1">
                <a:solidFill>
                  <a:srgbClr val="002D5A"/>
                </a:solidFill>
              </a:rPr>
              <a:t>multipolarismem</a:t>
            </a:r>
            <a:r>
              <a:rPr lang="cs-CZ" sz="2400" dirty="0">
                <a:solidFill>
                  <a:srgbClr val="002D5A"/>
                </a:solidFill>
              </a:rPr>
              <a:t> s některými duálními póly: KSČM, ČSSD, (ANO), KDU-ČSL, piráti, ODS+TOP09, SPD…</a:t>
            </a:r>
            <a:r>
              <a:rPr lang="cs-CZ" sz="2400" dirty="0" err="1">
                <a:solidFill>
                  <a:srgbClr val="002D5A"/>
                </a:solidFill>
              </a:rPr>
              <a:t>ot</a:t>
            </a:r>
            <a:r>
              <a:rPr lang="cs-CZ" sz="2400" dirty="0">
                <a:solidFill>
                  <a:srgbClr val="002D5A"/>
                </a:solidFill>
              </a:rPr>
              <a:t>. Zařazení STAN</a:t>
            </a:r>
          </a:p>
          <a:p>
            <a:pPr>
              <a:lnSpc>
                <a:spcPct val="105000"/>
              </a:lnSpc>
              <a:spcBef>
                <a:spcPct val="25000"/>
              </a:spcBef>
            </a:pPr>
            <a:r>
              <a:rPr lang="cs-CZ" sz="2400" dirty="0">
                <a:solidFill>
                  <a:srgbClr val="002D5A"/>
                </a:solidFill>
              </a:rPr>
              <a:t>Volební koalice – nový fenomén voleb 2021</a:t>
            </a:r>
          </a:p>
        </p:txBody>
      </p:sp>
    </p:spTree>
    <p:extLst>
      <p:ext uri="{BB962C8B-B14F-4D97-AF65-F5344CB8AC3E}">
        <p14:creationId xmlns:p14="http://schemas.microsoft.com/office/powerpoint/2010/main" val="86025465"/>
      </p:ext>
    </p:extLst>
  </p:cSld>
  <p:clrMapOvr>
    <a:masterClrMapping/>
  </p:clrMapOvr>
  <p:transition spd="slow">
    <p:pull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323833"/>
          </a:xfrm>
        </p:spPr>
        <p:txBody>
          <a:bodyPr>
            <a:normAutofit/>
          </a:bodyPr>
          <a:lstStyle/>
          <a:p>
            <a:pPr eaLnBrk="1" hangingPunct="1"/>
            <a:r>
              <a:rPr lang="cs-CZ" sz="4000" dirty="0"/>
              <a:t>Mechanismus - ideologická </a:t>
            </a:r>
            <a:br>
              <a:rPr lang="cs-CZ" sz="4000" dirty="0"/>
            </a:br>
            <a:r>
              <a:rPr lang="cs-CZ" sz="4000" dirty="0"/>
              <a:t>polarizace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637731"/>
            <a:ext cx="8545513" cy="4778944"/>
          </a:xfrm>
        </p:spPr>
        <p:txBody>
          <a:bodyPr>
            <a:normAutofit/>
          </a:bodyPr>
          <a:lstStyle/>
          <a:p>
            <a:pPr>
              <a:spcBef>
                <a:spcPct val="65000"/>
              </a:spcBef>
            </a:pPr>
            <a:r>
              <a:rPr lang="cs-CZ" sz="2400" dirty="0">
                <a:solidFill>
                  <a:srgbClr val="002D5A"/>
                </a:solidFill>
              </a:rPr>
              <a:t>Krajní póly stále představují KSČM a SPD – velká ideologická vzdálenost, ale překryv části voličů!</a:t>
            </a:r>
          </a:p>
          <a:p>
            <a:pPr>
              <a:spcBef>
                <a:spcPct val="65000"/>
              </a:spcBef>
            </a:pPr>
            <a:r>
              <a:rPr lang="cs-CZ" sz="2400" dirty="0">
                <a:solidFill>
                  <a:srgbClr val="002D5A"/>
                </a:solidFill>
              </a:rPr>
              <a:t>KSČM poprvé jako smluvně-opoziční partner menšinové vlády</a:t>
            </a:r>
          </a:p>
          <a:p>
            <a:pPr>
              <a:spcBef>
                <a:spcPct val="65000"/>
              </a:spcBef>
            </a:pPr>
            <a:r>
              <a:rPr lang="cs-CZ" sz="2400" dirty="0">
                <a:solidFill>
                  <a:srgbClr val="002D5A"/>
                </a:solidFill>
              </a:rPr>
              <a:t>Další pokles významu </a:t>
            </a:r>
            <a:r>
              <a:rPr lang="cs-CZ" sz="2400" dirty="0" err="1">
                <a:solidFill>
                  <a:srgbClr val="002D5A"/>
                </a:solidFill>
              </a:rPr>
              <a:t>levo</a:t>
            </a:r>
            <a:r>
              <a:rPr lang="cs-CZ" sz="2400" dirty="0">
                <a:solidFill>
                  <a:srgbClr val="002D5A"/>
                </a:solidFill>
              </a:rPr>
              <a:t>-pravé konfliktní linie</a:t>
            </a:r>
          </a:p>
          <a:p>
            <a:pPr>
              <a:spcBef>
                <a:spcPct val="65000"/>
              </a:spcBef>
            </a:pPr>
            <a:r>
              <a:rPr lang="cs-CZ" sz="2400" dirty="0">
                <a:solidFill>
                  <a:srgbClr val="002D5A"/>
                </a:solidFill>
              </a:rPr>
              <a:t>Zvýšení významu konfliktní linie spojené s (nejen) ekonomickou globalizací  </a:t>
            </a:r>
          </a:p>
          <a:p>
            <a:pPr>
              <a:spcBef>
                <a:spcPct val="65000"/>
              </a:spcBef>
            </a:pPr>
            <a:r>
              <a:rPr lang="cs-CZ" sz="2400" dirty="0">
                <a:solidFill>
                  <a:srgbClr val="002D5A"/>
                </a:solidFill>
              </a:rPr>
              <a:t>Posílení generační linie</a:t>
            </a:r>
          </a:p>
          <a:p>
            <a:pPr>
              <a:spcBef>
                <a:spcPct val="65000"/>
              </a:spcBef>
            </a:pPr>
            <a:r>
              <a:rPr lang="cs-CZ" sz="2400" dirty="0">
                <a:solidFill>
                  <a:srgbClr val="002D5A"/>
                </a:solidFill>
              </a:rPr>
              <a:t>Oboustranná opozice, odstředivý charakter soutěže</a:t>
            </a:r>
          </a:p>
        </p:txBody>
      </p:sp>
    </p:spTree>
    <p:extLst>
      <p:ext uri="{BB962C8B-B14F-4D97-AF65-F5344CB8AC3E}">
        <p14:creationId xmlns:p14="http://schemas.microsoft.com/office/powerpoint/2010/main" val="681245586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2529</TotalTime>
  <Words>5655</Words>
  <Application>Microsoft Office PowerPoint</Application>
  <PresentationFormat>Předvádění na obrazovce (4:3)</PresentationFormat>
  <Paragraphs>1363</Paragraphs>
  <Slides>119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119</vt:i4>
      </vt:variant>
    </vt:vector>
  </HeadingPairs>
  <TitlesOfParts>
    <vt:vector size="123" baseType="lpstr">
      <vt:lpstr>Motiv sady Office</vt:lpstr>
      <vt:lpstr>List aplikace Microsoft Excel 97–2003</vt:lpstr>
      <vt:lpstr>Graf</vt:lpstr>
      <vt:lpstr>Chart</vt:lpstr>
      <vt:lpstr>Přechod k demokracii v československu a ČR. konsolidace demokracie</vt:lpstr>
      <vt:lpstr>Přechody k demokracii:  několik obecných poznámek</vt:lpstr>
      <vt:lpstr>Československo pohledem  teorie a praxe přechodů</vt:lpstr>
      <vt:lpstr>Otevření čs. přechodu</vt:lpstr>
      <vt:lpstr>Aktéři a fáze čs. přechodu</vt:lpstr>
      <vt:lpstr>Klíčové body čs./č. přechodu</vt:lpstr>
      <vt:lpstr>Volby 1990</vt:lpstr>
      <vt:lpstr>Tři fáze přechodu k demokracii </vt:lpstr>
      <vt:lpstr>Fáze konsolidace</vt:lpstr>
      <vt:lpstr>Faktory ovlivňující proces konsolidace</vt:lpstr>
      <vt:lpstr>Úrovně konsolidace</vt:lpstr>
      <vt:lpstr>Konsolidace české demokracie (2002)</vt:lpstr>
      <vt:lpstr>Konsolidace české demokracie (2021)</vt:lpstr>
      <vt:lpstr>Konsolidace české demokracie - srovnání</vt:lpstr>
      <vt:lpstr>Základní rizika plynoucí  z tohoto stavu</vt:lpstr>
      <vt:lpstr>ústava ČR: vznik, vývoj, základní principy; dělba moci</vt:lpstr>
      <vt:lpstr>Ústavní vývoj 1989-1992</vt:lpstr>
      <vt:lpstr>Ústavní vývoj 1993-2022</vt:lpstr>
      <vt:lpstr>Okolnosti vzniku Ústavy ČR</vt:lpstr>
      <vt:lpstr>Proces přijímání Ústavy ČR</vt:lpstr>
      <vt:lpstr>Základní sporné body</vt:lpstr>
      <vt:lpstr>Vliv historických a zahraničních ústavních textů</vt:lpstr>
      <vt:lpstr>Základní ústavní a politické principy</vt:lpstr>
      <vt:lpstr>Prezentace aplikace PowerPoint</vt:lpstr>
      <vt:lpstr>Český parlamentarismus</vt:lpstr>
      <vt:lpstr>Základní charakteristiky  českého parlamentarismu</vt:lpstr>
      <vt:lpstr>Základní fakta o Parlamentu ČR</vt:lpstr>
      <vt:lpstr>Základní funkce Parlamentu ČR</vt:lpstr>
      <vt:lpstr>Reprezentační role</vt:lpstr>
      <vt:lpstr>Kreační pravomoci PČR</vt:lpstr>
      <vt:lpstr>Kontrolní funkce PČR</vt:lpstr>
      <vt:lpstr>Legislativní proces v PS</vt:lpstr>
      <vt:lpstr>Poslanecká sněmovna a  vláda ČR</vt:lpstr>
      <vt:lpstr>Kontrolní mechanismy  Sněmovny vůči vládě</vt:lpstr>
      <vt:lpstr>Parlament ČR a prezident</vt:lpstr>
      <vt:lpstr>Pravomoci PČR v oblasti  bezpečnosti státu</vt:lpstr>
      <vt:lpstr>Prezident republiky Vláda </vt:lpstr>
      <vt:lpstr>Ústavní postavení prezidenta republiky</vt:lpstr>
      <vt:lpstr>Politická pozice prezidenta republiky</vt:lpstr>
      <vt:lpstr>Prezident republiky a  Vláda ČR</vt:lpstr>
      <vt:lpstr>Vláda ČR - základní informace</vt:lpstr>
      <vt:lpstr>Postavení premiéra</vt:lpstr>
      <vt:lpstr>Čeští premiéři</vt:lpstr>
      <vt:lpstr>Vlády České republiky 1992-2006</vt:lpstr>
      <vt:lpstr>Vlády České republiky od roku 2006</vt:lpstr>
      <vt:lpstr>Typy vlád</vt:lpstr>
      <vt:lpstr>Volby a Volební systémy v České republice</vt:lpstr>
      <vt:lpstr>Volby v České republice</vt:lpstr>
      <vt:lpstr>Volební systémy v Česku - základní přehled</vt:lpstr>
      <vt:lpstr>Volební systém do Senátu</vt:lpstr>
      <vt:lpstr>Volební systém do Poslanecké  sněmovny do roku 2000</vt:lpstr>
      <vt:lpstr>Prezentace aplikace PowerPoint</vt:lpstr>
      <vt:lpstr>Reforma volebního systému  2000/2001</vt:lpstr>
      <vt:lpstr>Reforma volebního systému  2007/2008</vt:lpstr>
      <vt:lpstr>Volební systém do roku 2021</vt:lpstr>
      <vt:lpstr>Volby 2002</vt:lpstr>
      <vt:lpstr>Volby 2006</vt:lpstr>
      <vt:lpstr>Volby 2010</vt:lpstr>
      <vt:lpstr>Volby 2013</vt:lpstr>
      <vt:lpstr>Volby 2017</vt:lpstr>
      <vt:lpstr>Rozhodnutí Ústavního soudu  z února 2021</vt:lpstr>
      <vt:lpstr>Nový volební systém</vt:lpstr>
      <vt:lpstr>Volby 2021</vt:lpstr>
      <vt:lpstr>Politické strany a stranický systém do roku 2010</vt:lpstr>
      <vt:lpstr>Socioekonomická linie transformace</vt:lpstr>
      <vt:lpstr>Socioekonomická linie transformace </vt:lpstr>
      <vt:lpstr>Socioekonomická linie transformace</vt:lpstr>
      <vt:lpstr>Konfliktní linie levice versus pravice (stát/trh)</vt:lpstr>
      <vt:lpstr>Další linie</vt:lpstr>
      <vt:lpstr>Postoje voličů ve dvou hlavních hodnotových dimenzích (ČVS 2006)</vt:lpstr>
      <vt:lpstr>Politické strany a stranický systém po roce 2010</vt:lpstr>
      <vt:lpstr>Stranický systém 2010-2013</vt:lpstr>
      <vt:lpstr>Volby 2010</vt:lpstr>
      <vt:lpstr>Formát stranického systému</vt:lpstr>
      <vt:lpstr>Mechanismus - ideologická  polarizace</vt:lpstr>
      <vt:lpstr>Vládnutí</vt:lpstr>
      <vt:lpstr>Situace a vývoj v jednotlivých stranách</vt:lpstr>
      <vt:lpstr>Stranický „systém“  2013-2017</vt:lpstr>
      <vt:lpstr>Volby 2013</vt:lpstr>
      <vt:lpstr>Prezentace aplikace PowerPoint</vt:lpstr>
      <vt:lpstr>Prezentace aplikace PowerPoint</vt:lpstr>
      <vt:lpstr>Formát stranického systému</vt:lpstr>
      <vt:lpstr>Mechanismus - ideologická  polarizace</vt:lpstr>
      <vt:lpstr>Vládnutí</vt:lpstr>
      <vt:lpstr>Situace a vývoj v jednotlivých stranách</vt:lpstr>
      <vt:lpstr>Stranický „systém“  po roce 2017</vt:lpstr>
      <vt:lpstr>Volby 2017</vt:lpstr>
      <vt:lpstr>Důležitá data k volbám 2017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Formát stranického systému</vt:lpstr>
      <vt:lpstr>Mechanismus - ideologická  polarizace</vt:lpstr>
      <vt:lpstr>Prezentace aplikace PowerPoint</vt:lpstr>
      <vt:lpstr>Prezentace aplikace PowerPoint</vt:lpstr>
      <vt:lpstr>Vládnutí</vt:lpstr>
      <vt:lpstr>Situace a vývoj v jednotlivých stranách</vt:lpstr>
      <vt:lpstr>Stranický systém 2022</vt:lpstr>
      <vt:lpstr>Volby 2021</vt:lpstr>
      <vt:lpstr>Volební chování 2021</vt:lpstr>
      <vt:lpstr>Současný stranický systém</vt:lpstr>
      <vt:lpstr>Současný stranický systém</vt:lpstr>
      <vt:lpstr>Počet stran</vt:lpstr>
      <vt:lpstr>Poměr síly nejsilnějších stran</vt:lpstr>
      <vt:lpstr>Důležité proměnné českého  stranického systému (1990-2021)</vt:lpstr>
      <vt:lpstr>Perspektivy stranického systému</vt:lpstr>
      <vt:lpstr>Organizované zájmy v české politice</vt:lpstr>
      <vt:lpstr>Transformace systému  organizovaných zájmů po roce 1989</vt:lpstr>
      <vt:lpstr>Právní rámec</vt:lpstr>
      <vt:lpstr>Rada hospodářské a sociální  dohody - tripartita</vt:lpstr>
      <vt:lpstr>Systém organizovaných zájmů</vt:lpstr>
      <vt:lpstr>Perspektivy politického systému</vt:lpstr>
      <vt:lpstr>Perspektivy politického systému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xmas</dc:creator>
  <cp:lastModifiedBy>Ladislav Mrklas</cp:lastModifiedBy>
  <cp:revision>242</cp:revision>
  <dcterms:created xsi:type="dcterms:W3CDTF">2015-06-02T07:24:49Z</dcterms:created>
  <dcterms:modified xsi:type="dcterms:W3CDTF">2022-04-09T12:54:13Z</dcterms:modified>
</cp:coreProperties>
</file>