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88"/>
  </p:notesMasterIdLst>
  <p:sldIdLst>
    <p:sldId id="256" r:id="rId2"/>
    <p:sldId id="790" r:id="rId3"/>
    <p:sldId id="856" r:id="rId4"/>
    <p:sldId id="857" r:id="rId5"/>
    <p:sldId id="858" r:id="rId6"/>
    <p:sldId id="859" r:id="rId7"/>
    <p:sldId id="860" r:id="rId8"/>
    <p:sldId id="861" r:id="rId9"/>
    <p:sldId id="862" r:id="rId10"/>
    <p:sldId id="305" r:id="rId11"/>
    <p:sldId id="801" r:id="rId12"/>
    <p:sldId id="812" r:id="rId13"/>
    <p:sldId id="863" r:id="rId14"/>
    <p:sldId id="864" r:id="rId15"/>
    <p:sldId id="307" r:id="rId16"/>
    <p:sldId id="865" r:id="rId17"/>
    <p:sldId id="866" r:id="rId18"/>
    <p:sldId id="867" r:id="rId19"/>
    <p:sldId id="868" r:id="rId20"/>
    <p:sldId id="779" r:id="rId21"/>
    <p:sldId id="780" r:id="rId22"/>
    <p:sldId id="781" r:id="rId23"/>
    <p:sldId id="784" r:id="rId24"/>
    <p:sldId id="785" r:id="rId25"/>
    <p:sldId id="786" r:id="rId26"/>
    <p:sldId id="782" r:id="rId27"/>
    <p:sldId id="783" r:id="rId28"/>
    <p:sldId id="834" r:id="rId29"/>
    <p:sldId id="835" r:id="rId30"/>
    <p:sldId id="802" r:id="rId31"/>
    <p:sldId id="813" r:id="rId32"/>
    <p:sldId id="814" r:id="rId33"/>
    <p:sldId id="815" r:id="rId34"/>
    <p:sldId id="816" r:id="rId35"/>
    <p:sldId id="817" r:id="rId36"/>
    <p:sldId id="818" r:id="rId37"/>
    <p:sldId id="819" r:id="rId38"/>
    <p:sldId id="820" r:id="rId39"/>
    <p:sldId id="306" r:id="rId40"/>
    <p:sldId id="869" r:id="rId41"/>
    <p:sldId id="872" r:id="rId42"/>
    <p:sldId id="873" r:id="rId43"/>
    <p:sldId id="874" r:id="rId44"/>
    <p:sldId id="875" r:id="rId45"/>
    <p:sldId id="876" r:id="rId46"/>
    <p:sldId id="877" r:id="rId47"/>
    <p:sldId id="870" r:id="rId48"/>
    <p:sldId id="871" r:id="rId49"/>
    <p:sldId id="292" r:id="rId50"/>
    <p:sldId id="878" r:id="rId51"/>
    <p:sldId id="879" r:id="rId52"/>
    <p:sldId id="880" r:id="rId53"/>
    <p:sldId id="881" r:id="rId54"/>
    <p:sldId id="882" r:id="rId55"/>
    <p:sldId id="884" r:id="rId56"/>
    <p:sldId id="885" r:id="rId57"/>
    <p:sldId id="883" r:id="rId58"/>
    <p:sldId id="886" r:id="rId59"/>
    <p:sldId id="294" r:id="rId60"/>
    <p:sldId id="293" r:id="rId61"/>
    <p:sldId id="887" r:id="rId62"/>
    <p:sldId id="888" r:id="rId63"/>
    <p:sldId id="889" r:id="rId64"/>
    <p:sldId id="890" r:id="rId65"/>
    <p:sldId id="891" r:id="rId66"/>
    <p:sldId id="892" r:id="rId67"/>
    <p:sldId id="893" r:id="rId68"/>
    <p:sldId id="894" r:id="rId69"/>
    <p:sldId id="895" r:id="rId70"/>
    <p:sldId id="896" r:id="rId71"/>
    <p:sldId id="897" r:id="rId72"/>
    <p:sldId id="898" r:id="rId73"/>
    <p:sldId id="899" r:id="rId74"/>
    <p:sldId id="900" r:id="rId75"/>
    <p:sldId id="807" r:id="rId76"/>
    <p:sldId id="808" r:id="rId77"/>
    <p:sldId id="295" r:id="rId78"/>
    <p:sldId id="296" r:id="rId79"/>
    <p:sldId id="297" r:id="rId80"/>
    <p:sldId id="298" r:id="rId81"/>
    <p:sldId id="299" r:id="rId82"/>
    <p:sldId id="300" r:id="rId83"/>
    <p:sldId id="301" r:id="rId84"/>
    <p:sldId id="302" r:id="rId85"/>
    <p:sldId id="809" r:id="rId86"/>
    <p:sldId id="810" r:id="rId87"/>
    <p:sldId id="303" r:id="rId88"/>
    <p:sldId id="304" r:id="rId89"/>
    <p:sldId id="576" r:id="rId90"/>
    <p:sldId id="901" r:id="rId91"/>
    <p:sldId id="575" r:id="rId92"/>
    <p:sldId id="577" r:id="rId93"/>
    <p:sldId id="579" r:id="rId94"/>
    <p:sldId id="580" r:id="rId95"/>
    <p:sldId id="832" r:id="rId96"/>
    <p:sldId id="811" r:id="rId97"/>
    <p:sldId id="280" r:id="rId98"/>
    <p:sldId id="341" r:id="rId99"/>
    <p:sldId id="342" r:id="rId100"/>
    <p:sldId id="275" r:id="rId101"/>
    <p:sldId id="276" r:id="rId102"/>
    <p:sldId id="279" r:id="rId103"/>
    <p:sldId id="343" r:id="rId104"/>
    <p:sldId id="344" r:id="rId105"/>
    <p:sldId id="345" r:id="rId106"/>
    <p:sldId id="346" r:id="rId107"/>
    <p:sldId id="281" r:id="rId108"/>
    <p:sldId id="420" r:id="rId109"/>
    <p:sldId id="421" r:id="rId110"/>
    <p:sldId id="422" r:id="rId111"/>
    <p:sldId id="423" r:id="rId112"/>
    <p:sldId id="453" r:id="rId113"/>
    <p:sldId id="455" r:id="rId114"/>
    <p:sldId id="855" r:id="rId115"/>
    <p:sldId id="821" r:id="rId116"/>
    <p:sldId id="482" r:id="rId117"/>
    <p:sldId id="424" r:id="rId118"/>
    <p:sldId id="425" r:id="rId119"/>
    <p:sldId id="426" r:id="rId120"/>
    <p:sldId id="427" r:id="rId121"/>
    <p:sldId id="428" r:id="rId122"/>
    <p:sldId id="429" r:id="rId123"/>
    <p:sldId id="430" r:id="rId124"/>
    <p:sldId id="431" r:id="rId125"/>
    <p:sldId id="432" r:id="rId126"/>
    <p:sldId id="433" r:id="rId127"/>
    <p:sldId id="434" r:id="rId128"/>
    <p:sldId id="435" r:id="rId129"/>
    <p:sldId id="436" r:id="rId130"/>
    <p:sldId id="437" r:id="rId131"/>
    <p:sldId id="438" r:id="rId132"/>
    <p:sldId id="481" r:id="rId133"/>
    <p:sldId id="347" r:id="rId134"/>
    <p:sldId id="443" r:id="rId135"/>
    <p:sldId id="348" r:id="rId136"/>
    <p:sldId id="350" r:id="rId137"/>
    <p:sldId id="510" r:id="rId138"/>
    <p:sldId id="511" r:id="rId139"/>
    <p:sldId id="439" r:id="rId140"/>
    <p:sldId id="440" r:id="rId141"/>
    <p:sldId id="512" r:id="rId142"/>
    <p:sldId id="513" r:id="rId143"/>
    <p:sldId id="442" r:id="rId144"/>
    <p:sldId id="441" r:id="rId145"/>
    <p:sldId id="444" r:id="rId146"/>
    <p:sldId id="446" r:id="rId147"/>
    <p:sldId id="447" r:id="rId148"/>
    <p:sldId id="445" r:id="rId149"/>
    <p:sldId id="418" r:id="rId150"/>
    <p:sldId id="452" r:id="rId151"/>
    <p:sldId id="456" r:id="rId152"/>
    <p:sldId id="457" r:id="rId153"/>
    <p:sldId id="458" r:id="rId154"/>
    <p:sldId id="449" r:id="rId155"/>
    <p:sldId id="451" r:id="rId156"/>
    <p:sldId id="450" r:id="rId157"/>
    <p:sldId id="448" r:id="rId158"/>
    <p:sldId id="419" r:id="rId159"/>
    <p:sldId id="336" r:id="rId160"/>
    <p:sldId id="460" r:id="rId161"/>
    <p:sldId id="461" r:id="rId162"/>
    <p:sldId id="459" r:id="rId163"/>
    <p:sldId id="464" r:id="rId164"/>
    <p:sldId id="465" r:id="rId165"/>
    <p:sldId id="478" r:id="rId166"/>
    <p:sldId id="474" r:id="rId167"/>
    <p:sldId id="475" r:id="rId168"/>
    <p:sldId id="479" r:id="rId169"/>
    <p:sldId id="480" r:id="rId170"/>
    <p:sldId id="476" r:id="rId171"/>
    <p:sldId id="462" r:id="rId172"/>
    <p:sldId id="466" r:id="rId173"/>
    <p:sldId id="334" r:id="rId174"/>
    <p:sldId id="467" r:id="rId175"/>
    <p:sldId id="468" r:id="rId176"/>
    <p:sldId id="469" r:id="rId177"/>
    <p:sldId id="470" r:id="rId178"/>
    <p:sldId id="472" r:id="rId179"/>
    <p:sldId id="471" r:id="rId180"/>
    <p:sldId id="333" r:id="rId181"/>
    <p:sldId id="337" r:id="rId182"/>
    <p:sldId id="338" r:id="rId183"/>
    <p:sldId id="339" r:id="rId184"/>
    <p:sldId id="340" r:id="rId185"/>
    <p:sldId id="335" r:id="rId186"/>
    <p:sldId id="477" r:id="rId187"/>
    <p:sldId id="473" r:id="rId188"/>
    <p:sldId id="483" r:id="rId189"/>
    <p:sldId id="282" r:id="rId190"/>
    <p:sldId id="489" r:id="rId191"/>
    <p:sldId id="490" r:id="rId192"/>
    <p:sldId id="491" r:id="rId193"/>
    <p:sldId id="492" r:id="rId194"/>
    <p:sldId id="493" r:id="rId195"/>
    <p:sldId id="494" r:id="rId196"/>
    <p:sldId id="484" r:id="rId197"/>
    <p:sldId id="485" r:id="rId198"/>
    <p:sldId id="486" r:id="rId199"/>
    <p:sldId id="487" r:id="rId200"/>
    <p:sldId id="488" r:id="rId201"/>
    <p:sldId id="495" r:id="rId202"/>
    <p:sldId id="496" r:id="rId203"/>
    <p:sldId id="499" r:id="rId204"/>
    <p:sldId id="497" r:id="rId205"/>
    <p:sldId id="498" r:id="rId206"/>
    <p:sldId id="283" r:id="rId207"/>
    <p:sldId id="316" r:id="rId208"/>
    <p:sldId id="317" r:id="rId209"/>
    <p:sldId id="318" r:id="rId210"/>
    <p:sldId id="503" r:id="rId211"/>
    <p:sldId id="504" r:id="rId212"/>
    <p:sldId id="500" r:id="rId213"/>
    <p:sldId id="320" r:id="rId214"/>
    <p:sldId id="321" r:id="rId215"/>
    <p:sldId id="323" r:id="rId216"/>
    <p:sldId id="322" r:id="rId217"/>
    <p:sldId id="501" r:id="rId218"/>
    <p:sldId id="324" r:id="rId219"/>
    <p:sldId id="325" r:id="rId220"/>
    <p:sldId id="326" r:id="rId221"/>
    <p:sldId id="843" r:id="rId222"/>
    <p:sldId id="844" r:id="rId223"/>
    <p:sldId id="502" r:id="rId224"/>
    <p:sldId id="505" r:id="rId225"/>
    <p:sldId id="506" r:id="rId226"/>
    <p:sldId id="327" r:id="rId227"/>
    <p:sldId id="507" r:id="rId228"/>
    <p:sldId id="328" r:id="rId229"/>
    <p:sldId id="330" r:id="rId230"/>
    <p:sldId id="508" r:id="rId231"/>
    <p:sldId id="509" r:id="rId232"/>
    <p:sldId id="331" r:id="rId233"/>
    <p:sldId id="332" r:id="rId234"/>
    <p:sldId id="845" r:id="rId235"/>
    <p:sldId id="515" r:id="rId236"/>
    <p:sldId id="574" r:id="rId237"/>
    <p:sldId id="568" r:id="rId238"/>
    <p:sldId id="522" r:id="rId239"/>
    <p:sldId id="525" r:id="rId240"/>
    <p:sldId id="526" r:id="rId241"/>
    <p:sldId id="527" r:id="rId242"/>
    <p:sldId id="539" r:id="rId243"/>
    <p:sldId id="540" r:id="rId244"/>
    <p:sldId id="541" r:id="rId245"/>
    <p:sldId id="542" r:id="rId246"/>
    <p:sldId id="543" r:id="rId247"/>
    <p:sldId id="544" r:id="rId248"/>
    <p:sldId id="315" r:id="rId249"/>
    <p:sldId id="545" r:id="rId250"/>
    <p:sldId id="546" r:id="rId251"/>
    <p:sldId id="319" r:id="rId252"/>
    <p:sldId id="547" r:id="rId253"/>
    <p:sldId id="548" r:id="rId254"/>
    <p:sldId id="549" r:id="rId255"/>
    <p:sldId id="569" r:id="rId256"/>
    <p:sldId id="570" r:id="rId257"/>
    <p:sldId id="571" r:id="rId258"/>
    <p:sldId id="572" r:id="rId259"/>
    <p:sldId id="550" r:id="rId260"/>
    <p:sldId id="551" r:id="rId261"/>
    <p:sldId id="552" r:id="rId262"/>
    <p:sldId id="553" r:id="rId263"/>
    <p:sldId id="329" r:id="rId264"/>
    <p:sldId id="554" r:id="rId265"/>
    <p:sldId id="555" r:id="rId266"/>
    <p:sldId id="556" r:id="rId267"/>
    <p:sldId id="557" r:id="rId268"/>
    <p:sldId id="558" r:id="rId269"/>
    <p:sldId id="559" r:id="rId270"/>
    <p:sldId id="560" r:id="rId271"/>
    <p:sldId id="561" r:id="rId272"/>
    <p:sldId id="562" r:id="rId273"/>
    <p:sldId id="563" r:id="rId274"/>
    <p:sldId id="564" r:id="rId275"/>
    <p:sldId id="565" r:id="rId276"/>
    <p:sldId id="566" r:id="rId277"/>
    <p:sldId id="581" r:id="rId278"/>
    <p:sldId id="582" r:id="rId279"/>
    <p:sldId id="583" r:id="rId280"/>
    <p:sldId id="584" r:id="rId281"/>
    <p:sldId id="585" r:id="rId282"/>
    <p:sldId id="587" r:id="rId283"/>
    <p:sldId id="588" r:id="rId284"/>
    <p:sldId id="589" r:id="rId285"/>
    <p:sldId id="590" r:id="rId286"/>
    <p:sldId id="591" r:id="rId287"/>
    <p:sldId id="592" r:id="rId288"/>
    <p:sldId id="593" r:id="rId289"/>
    <p:sldId id="604" r:id="rId290"/>
    <p:sldId id="594" r:id="rId291"/>
    <p:sldId id="595" r:id="rId292"/>
    <p:sldId id="596" r:id="rId293"/>
    <p:sldId id="366" r:id="rId294"/>
    <p:sldId id="597" r:id="rId295"/>
    <p:sldId id="267" r:id="rId296"/>
    <p:sldId id="598" r:id="rId297"/>
    <p:sldId id="599" r:id="rId298"/>
    <p:sldId id="600" r:id="rId299"/>
    <p:sldId id="602" r:id="rId300"/>
    <p:sldId id="603" r:id="rId301"/>
    <p:sldId id="365" r:id="rId302"/>
    <p:sldId id="367" r:id="rId303"/>
    <p:sldId id="368" r:id="rId304"/>
    <p:sldId id="369" r:id="rId305"/>
    <p:sldId id="370" r:id="rId306"/>
    <p:sldId id="371" r:id="rId307"/>
    <p:sldId id="372" r:id="rId308"/>
    <p:sldId id="373" r:id="rId309"/>
    <p:sldId id="374" r:id="rId310"/>
    <p:sldId id="375" r:id="rId311"/>
    <p:sldId id="404" r:id="rId312"/>
    <p:sldId id="406" r:id="rId313"/>
    <p:sldId id="407" r:id="rId314"/>
    <p:sldId id="408" r:id="rId315"/>
    <p:sldId id="605" r:id="rId316"/>
    <p:sldId id="607" r:id="rId317"/>
    <p:sldId id="608" r:id="rId318"/>
    <p:sldId id="609" r:id="rId319"/>
    <p:sldId id="610" r:id="rId320"/>
    <p:sldId id="611" r:id="rId321"/>
    <p:sldId id="277" r:id="rId322"/>
    <p:sldId id="612" r:id="rId323"/>
    <p:sldId id="613" r:id="rId324"/>
    <p:sldId id="614" r:id="rId325"/>
    <p:sldId id="655" r:id="rId326"/>
    <p:sldId id="615" r:id="rId327"/>
    <p:sldId id="617" r:id="rId328"/>
    <p:sldId id="618" r:id="rId329"/>
    <p:sldId id="619" r:id="rId330"/>
    <p:sldId id="639" r:id="rId331"/>
    <p:sldId id="643" r:id="rId332"/>
    <p:sldId id="644" r:id="rId333"/>
    <p:sldId id="656" r:id="rId334"/>
    <p:sldId id="400" r:id="rId335"/>
    <p:sldId id="401" r:id="rId336"/>
    <p:sldId id="402" r:id="rId337"/>
    <p:sldId id="289" r:id="rId338"/>
    <p:sldId id="265" r:id="rId339"/>
    <p:sldId id="658" r:id="rId340"/>
    <p:sldId id="268" r:id="rId341"/>
    <p:sldId id="269" r:id="rId342"/>
    <p:sldId id="270" r:id="rId343"/>
    <p:sldId id="659" r:id="rId344"/>
    <p:sldId id="660" r:id="rId345"/>
    <p:sldId id="271" r:id="rId346"/>
    <p:sldId id="663" r:id="rId347"/>
    <p:sldId id="666" r:id="rId348"/>
    <p:sldId id="669" r:id="rId349"/>
    <p:sldId id="272" r:id="rId350"/>
    <p:sldId id="670" r:id="rId351"/>
    <p:sldId id="273" r:id="rId352"/>
    <p:sldId id="671" r:id="rId353"/>
    <p:sldId id="672" r:id="rId354"/>
    <p:sldId id="673" r:id="rId355"/>
    <p:sldId id="674" r:id="rId356"/>
    <p:sldId id="675" r:id="rId357"/>
    <p:sldId id="676" r:id="rId358"/>
    <p:sldId id="679" r:id="rId359"/>
    <p:sldId id="680" r:id="rId360"/>
    <p:sldId id="681" r:id="rId361"/>
    <p:sldId id="264" r:id="rId362"/>
    <p:sldId id="682" r:id="rId363"/>
    <p:sldId id="686" r:id="rId364"/>
    <p:sldId id="687" r:id="rId365"/>
    <p:sldId id="727" r:id="rId366"/>
    <p:sldId id="728" r:id="rId367"/>
    <p:sldId id="729" r:id="rId368"/>
    <p:sldId id="730" r:id="rId369"/>
    <p:sldId id="731" r:id="rId370"/>
    <p:sldId id="732" r:id="rId371"/>
    <p:sldId id="733" r:id="rId372"/>
    <p:sldId id="734" r:id="rId373"/>
    <p:sldId id="735" r:id="rId374"/>
    <p:sldId id="736" r:id="rId375"/>
    <p:sldId id="771" r:id="rId376"/>
    <p:sldId id="772" r:id="rId377"/>
    <p:sldId id="773" r:id="rId378"/>
    <p:sldId id="774" r:id="rId379"/>
    <p:sldId id="775" r:id="rId380"/>
    <p:sldId id="777" r:id="rId381"/>
    <p:sldId id="778" r:id="rId382"/>
    <p:sldId id="384" r:id="rId383"/>
    <p:sldId id="385" r:id="rId384"/>
    <p:sldId id="386" r:id="rId385"/>
    <p:sldId id="387" r:id="rId386"/>
    <p:sldId id="388" r:id="rId3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3388"/>
  </p:normalViewPr>
  <p:slideViewPr>
    <p:cSldViewPr snapToGrid="0" snapToObjects="1">
      <p:cViewPr varScale="1">
        <p:scale>
          <a:sx n="118" d="100"/>
          <a:sy n="118" d="100"/>
        </p:scale>
        <p:origin x="2040"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notesMaster" Target="notesMasters/notesMaster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viewProps" Target="viewProps.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tableStyles" Target="tableStyles.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presProps" Target="presProps.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theme" Target="theme/theme1.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73455-B562-4748-B4DD-37217F434BCF}" type="datetimeFigureOut">
              <a:rPr lang="cs-CZ" smtClean="0"/>
              <a:t>02.10.2023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F75DFB-BC33-5B47-958F-5395A8F894C1}" type="slidenum">
              <a:rPr lang="cs-CZ" smtClean="0"/>
              <a:t>‹#›</a:t>
            </a:fld>
            <a:endParaRPr lang="cs-CZ"/>
          </a:p>
        </p:txBody>
      </p:sp>
    </p:spTree>
    <p:extLst>
      <p:ext uri="{BB962C8B-B14F-4D97-AF65-F5344CB8AC3E}">
        <p14:creationId xmlns:p14="http://schemas.microsoft.com/office/powerpoint/2010/main" val="2064631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24</a:t>
            </a:fld>
            <a:endParaRPr lang="cs-CZ"/>
          </a:p>
        </p:txBody>
      </p:sp>
    </p:spTree>
    <p:extLst>
      <p:ext uri="{BB962C8B-B14F-4D97-AF65-F5344CB8AC3E}">
        <p14:creationId xmlns:p14="http://schemas.microsoft.com/office/powerpoint/2010/main" val="3648418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EBA89B-110E-8C4B-9CDA-A80C819A5361}" type="slidenum">
              <a:rPr lang="en-US" smtClean="0"/>
              <a:t>301</a:t>
            </a:fld>
            <a:endParaRPr lang="en-US"/>
          </a:p>
        </p:txBody>
      </p:sp>
    </p:spTree>
    <p:extLst>
      <p:ext uri="{BB962C8B-B14F-4D97-AF65-F5344CB8AC3E}">
        <p14:creationId xmlns:p14="http://schemas.microsoft.com/office/powerpoint/2010/main" val="1149608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321</a:t>
            </a:fld>
            <a:endParaRPr lang="en-US" dirty="0"/>
          </a:p>
        </p:txBody>
      </p:sp>
    </p:spTree>
    <p:extLst>
      <p:ext uri="{BB962C8B-B14F-4D97-AF65-F5344CB8AC3E}">
        <p14:creationId xmlns:p14="http://schemas.microsoft.com/office/powerpoint/2010/main" val="3996211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101</a:t>
            </a:fld>
            <a:endParaRPr lang="cs-CZ"/>
          </a:p>
        </p:txBody>
      </p:sp>
    </p:spTree>
    <p:extLst>
      <p:ext uri="{BB962C8B-B14F-4D97-AF65-F5344CB8AC3E}">
        <p14:creationId xmlns:p14="http://schemas.microsoft.com/office/powerpoint/2010/main" val="389415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113</a:t>
            </a:fld>
            <a:endParaRPr lang="cs-CZ"/>
          </a:p>
        </p:txBody>
      </p:sp>
    </p:spTree>
    <p:extLst>
      <p:ext uri="{BB962C8B-B14F-4D97-AF65-F5344CB8AC3E}">
        <p14:creationId xmlns:p14="http://schemas.microsoft.com/office/powerpoint/2010/main" val="203537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154</a:t>
            </a:fld>
            <a:endParaRPr lang="cs-CZ"/>
          </a:p>
        </p:txBody>
      </p:sp>
    </p:spTree>
    <p:extLst>
      <p:ext uri="{BB962C8B-B14F-4D97-AF65-F5344CB8AC3E}">
        <p14:creationId xmlns:p14="http://schemas.microsoft.com/office/powerpoint/2010/main" val="1212878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5F75DFB-BC33-5B47-958F-5395A8F894C1}" type="slidenum">
              <a:rPr lang="cs-CZ" smtClean="0"/>
              <a:t>229</a:t>
            </a:fld>
            <a:endParaRPr lang="cs-CZ"/>
          </a:p>
        </p:txBody>
      </p:sp>
    </p:spTree>
    <p:extLst>
      <p:ext uri="{BB962C8B-B14F-4D97-AF65-F5344CB8AC3E}">
        <p14:creationId xmlns:p14="http://schemas.microsoft.com/office/powerpoint/2010/main" val="122841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249</a:t>
            </a:fld>
            <a:endParaRPr lang="cs-CZ"/>
          </a:p>
        </p:txBody>
      </p:sp>
    </p:spTree>
    <p:extLst>
      <p:ext uri="{BB962C8B-B14F-4D97-AF65-F5344CB8AC3E}">
        <p14:creationId xmlns:p14="http://schemas.microsoft.com/office/powerpoint/2010/main" val="47711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264</a:t>
            </a:fld>
            <a:endParaRPr lang="cs-CZ"/>
          </a:p>
        </p:txBody>
      </p:sp>
    </p:spTree>
    <p:extLst>
      <p:ext uri="{BB962C8B-B14F-4D97-AF65-F5344CB8AC3E}">
        <p14:creationId xmlns:p14="http://schemas.microsoft.com/office/powerpoint/2010/main" val="3503011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270</a:t>
            </a:fld>
            <a:endParaRPr lang="cs-CZ"/>
          </a:p>
        </p:txBody>
      </p:sp>
    </p:spTree>
    <p:extLst>
      <p:ext uri="{BB962C8B-B14F-4D97-AF65-F5344CB8AC3E}">
        <p14:creationId xmlns:p14="http://schemas.microsoft.com/office/powerpoint/2010/main" val="2758137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t>
            </a:r>
          </a:p>
        </p:txBody>
      </p:sp>
      <p:sp>
        <p:nvSpPr>
          <p:cNvPr id="4" name="Zástupný symbol pro číslo snímku 3"/>
          <p:cNvSpPr>
            <a:spLocks noGrp="1"/>
          </p:cNvSpPr>
          <p:nvPr>
            <p:ph type="sldNum" sz="quarter" idx="5"/>
          </p:nvPr>
        </p:nvSpPr>
        <p:spPr/>
        <p:txBody>
          <a:bodyPr/>
          <a:lstStyle/>
          <a:p>
            <a:fld id="{655EE4C8-1A38-EC4E-9FB0-5D54A8F38A13}" type="slidenum">
              <a:rPr lang="cs-CZ" smtClean="0"/>
              <a:t>293</a:t>
            </a:fld>
            <a:endParaRPr lang="cs-CZ"/>
          </a:p>
        </p:txBody>
      </p:sp>
    </p:spTree>
    <p:extLst>
      <p:ext uri="{BB962C8B-B14F-4D97-AF65-F5344CB8AC3E}">
        <p14:creationId xmlns:p14="http://schemas.microsoft.com/office/powerpoint/2010/main" val="42050460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cs-CZ"/>
              <a:t>Kliknutím lze upravit styl.</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r>
              <a:rPr lang="cs-CZ"/>
              <a:t>4/15/21</a:t>
            </a:r>
            <a:endParaRPr lang="en-US"/>
          </a:p>
        </p:txBody>
      </p:sp>
      <p:sp>
        <p:nvSpPr>
          <p:cNvPr id="5" name="Footer Placeholder 4"/>
          <p:cNvSpPr>
            <a:spLocks noGrp="1"/>
          </p:cNvSpPr>
          <p:nvPr>
            <p:ph type="ftr" sz="quarter" idx="11"/>
          </p:nvPr>
        </p:nvSpPr>
        <p:spPr>
          <a:xfrm>
            <a:off x="812805" y="6272785"/>
            <a:ext cx="4745736" cy="365125"/>
          </a:xfrm>
        </p:spPr>
        <p:txBody>
          <a:bodyPr/>
          <a:lstStyle/>
          <a:p>
            <a:r>
              <a:rPr lang="en-US"/>
              <a:t>JUDr. Cyril Svoboda PhD  </a:t>
            </a:r>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CFE4BAC9-6D41-4691-9299-18EF07EF0177}" type="slidenum">
              <a:rPr lang="en-US" smtClean="0"/>
              <a:t>‹#›</a:t>
            </a:fld>
            <a:endParaRPr lang="en-US"/>
          </a:p>
        </p:txBody>
      </p:sp>
    </p:spTree>
    <p:extLst>
      <p:ext uri="{BB962C8B-B14F-4D97-AF65-F5344CB8AC3E}">
        <p14:creationId xmlns:p14="http://schemas.microsoft.com/office/powerpoint/2010/main" val="2533611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
Druhá úroveň
Třetí úroveň
Čtvrtá úroveň
Pátá úroveň</a:t>
            </a:r>
            <a:endParaRPr lang="en-US"/>
          </a:p>
        </p:txBody>
      </p:sp>
      <p:sp>
        <p:nvSpPr>
          <p:cNvPr id="7" name="Date Placeholder 6"/>
          <p:cNvSpPr>
            <a:spLocks noGrp="1"/>
          </p:cNvSpPr>
          <p:nvPr>
            <p:ph type="dt" sz="half" idx="10"/>
          </p:nvPr>
        </p:nvSpPr>
        <p:spPr/>
        <p:txBody>
          <a:bodyPr/>
          <a:lstStyle/>
          <a:p>
            <a:r>
              <a:rPr lang="cs-CZ"/>
              <a:t>4/15/21</a:t>
            </a:r>
            <a:endParaRPr lang="en-US"/>
          </a:p>
        </p:txBody>
      </p:sp>
      <p:sp>
        <p:nvSpPr>
          <p:cNvPr id="8" name="Footer Placeholder 7"/>
          <p:cNvSpPr>
            <a:spLocks noGrp="1"/>
          </p:cNvSpPr>
          <p:nvPr>
            <p:ph type="ftr" sz="quarter" idx="11"/>
          </p:nvPr>
        </p:nvSpPr>
        <p:spPr/>
        <p:txBody>
          <a:bodyPr/>
          <a:lstStyle/>
          <a:p>
            <a:r>
              <a:rPr lang="en-US"/>
              <a:t>JUDr. Cyril Svoboda PhD  </a:t>
            </a:r>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2938031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cs-CZ"/>
              <a:t>Kliknutím lze upravit styl.</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cs-CZ"/>
              <a:t>Upravte styly předlohy textu.
Druhá úroveň
Třetí úroveň
Čtvrtá úroveň
Pátá úroveň</a:t>
            </a:r>
            <a:endParaRPr lang="en-US" dirty="0"/>
          </a:p>
        </p:txBody>
      </p:sp>
      <p:sp>
        <p:nvSpPr>
          <p:cNvPr id="7" name="Date Placeholder 6"/>
          <p:cNvSpPr>
            <a:spLocks noGrp="1"/>
          </p:cNvSpPr>
          <p:nvPr>
            <p:ph type="dt" sz="half" idx="10"/>
          </p:nvPr>
        </p:nvSpPr>
        <p:spPr/>
        <p:txBody>
          <a:bodyPr/>
          <a:lstStyle/>
          <a:p>
            <a:r>
              <a:rPr lang="cs-CZ"/>
              <a:t>4/15/21</a:t>
            </a:r>
            <a:endParaRPr lang="en-US"/>
          </a:p>
        </p:txBody>
      </p:sp>
      <p:sp>
        <p:nvSpPr>
          <p:cNvPr id="8" name="Footer Placeholder 7"/>
          <p:cNvSpPr>
            <a:spLocks noGrp="1"/>
          </p:cNvSpPr>
          <p:nvPr>
            <p:ph type="ftr" sz="quarter" idx="11"/>
          </p:nvPr>
        </p:nvSpPr>
        <p:spPr/>
        <p:txBody>
          <a:bodyPr/>
          <a:lstStyle/>
          <a:p>
            <a:r>
              <a:rPr lang="en-US"/>
              <a:t>JUDr. Cyril Svoboda PhD  </a:t>
            </a:r>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257029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a:p>
        </p:txBody>
      </p:sp>
      <p:sp>
        <p:nvSpPr>
          <p:cNvPr id="3" name="Date Placeholder 2"/>
          <p:cNvSpPr>
            <a:spLocks noGrp="1"/>
          </p:cNvSpPr>
          <p:nvPr>
            <p:ph type="dt" sz="half" idx="10"/>
          </p:nvPr>
        </p:nvSpPr>
        <p:spPr/>
        <p:txBody>
          <a:bodyPr/>
          <a:lstStyle/>
          <a:p>
            <a:r>
              <a:rPr lang="cs-CZ"/>
              <a:t>4/15/21</a:t>
            </a:r>
            <a:endParaRPr lang="en-US"/>
          </a:p>
        </p:txBody>
      </p:sp>
      <p:sp>
        <p:nvSpPr>
          <p:cNvPr id="4" name="Footer Placeholder 3"/>
          <p:cNvSpPr>
            <a:spLocks noGrp="1"/>
          </p:cNvSpPr>
          <p:nvPr>
            <p:ph type="ftr" sz="quarter" idx="11"/>
          </p:nvPr>
        </p:nvSpPr>
        <p:spPr/>
        <p:txBody>
          <a:bodyPr/>
          <a:lstStyle/>
          <a:p>
            <a:r>
              <a:rPr lang="en-US"/>
              <a:t>JUDr. Cyril Svoboda PhD  </a:t>
            </a:r>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3111808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r>
              <a:rPr lang="cs-CZ"/>
              <a:t>4/15/21</a:t>
            </a:r>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r>
              <a:rPr lang="en-US"/>
              <a:t>JUDr. Cyril Svoboda PhD  </a:t>
            </a:r>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Tree>
    <p:extLst>
      <p:ext uri="{BB962C8B-B14F-4D97-AF65-F5344CB8AC3E}">
        <p14:creationId xmlns:p14="http://schemas.microsoft.com/office/powerpoint/2010/main" val="367959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
Druhá úroveň
Třetí úroveň
Čtvrtá úroveň
Pátá úroveň</a:t>
            </a:r>
            <a:endParaRPr lang="en-US" dirty="0"/>
          </a:p>
        </p:txBody>
      </p:sp>
      <p:sp>
        <p:nvSpPr>
          <p:cNvPr id="7" name="Date Placeholder 6"/>
          <p:cNvSpPr>
            <a:spLocks noGrp="1"/>
          </p:cNvSpPr>
          <p:nvPr>
            <p:ph type="dt" sz="half" idx="10"/>
          </p:nvPr>
        </p:nvSpPr>
        <p:spPr/>
        <p:txBody>
          <a:bodyPr/>
          <a:lstStyle/>
          <a:p>
            <a:r>
              <a:rPr lang="cs-CZ"/>
              <a:t>4/15/21</a:t>
            </a:r>
            <a:endParaRPr lang="en-US"/>
          </a:p>
        </p:txBody>
      </p:sp>
      <p:sp>
        <p:nvSpPr>
          <p:cNvPr id="8" name="Footer Placeholder 7"/>
          <p:cNvSpPr>
            <a:spLocks noGrp="1"/>
          </p:cNvSpPr>
          <p:nvPr>
            <p:ph type="ftr" sz="quarter" idx="11"/>
          </p:nvPr>
        </p:nvSpPr>
        <p:spPr/>
        <p:txBody>
          <a:bodyPr/>
          <a:lstStyle/>
          <a:p>
            <a:r>
              <a:rPr lang="en-US"/>
              <a:t>JUDr. Cyril Svoboda PhD  </a:t>
            </a:r>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362351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cs-CZ"/>
              <a:t>Kliknutím lze upravit styl.</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
Druhá úroveň
Třetí úroveň
Čtvrtá úroveň
Pátá úroveň</a:t>
            </a:r>
            <a:endParaRPr lang="en-US"/>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r>
              <a:rPr lang="cs-CZ"/>
              <a:t>4/15/21</a:t>
            </a:r>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r>
              <a:rPr lang="en-US"/>
              <a:t>JUDr. Cyril Svoboda PhD  </a:t>
            </a:r>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CFE4BAC9-6D41-4691-9299-18EF07EF0177}" type="slidenum">
              <a:rPr lang="en-US" smtClean="0"/>
              <a:t>‹#›</a:t>
            </a:fld>
            <a:endParaRPr lang="en-US"/>
          </a:p>
        </p:txBody>
      </p:sp>
    </p:spTree>
    <p:extLst>
      <p:ext uri="{BB962C8B-B14F-4D97-AF65-F5344CB8AC3E}">
        <p14:creationId xmlns:p14="http://schemas.microsoft.com/office/powerpoint/2010/main" val="3905149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cs-CZ"/>
              <a:t>Upravte styly předlohy textu.
Druhá úroveň
Třetí úroveň
Čtvrtá úroveň
Pátá úroveň</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cs-CZ"/>
              <a:t>Upravte styly předlohy textu.
Druhá úroveň
Třetí úroveň
Čtvrtá úroveň
Pátá úroveň</a:t>
            </a:r>
            <a:endParaRPr lang="en-US" dirty="0"/>
          </a:p>
        </p:txBody>
      </p:sp>
      <p:sp>
        <p:nvSpPr>
          <p:cNvPr id="5" name="Date Placeholder 4"/>
          <p:cNvSpPr>
            <a:spLocks noGrp="1"/>
          </p:cNvSpPr>
          <p:nvPr>
            <p:ph type="dt" sz="half" idx="10"/>
          </p:nvPr>
        </p:nvSpPr>
        <p:spPr/>
        <p:txBody>
          <a:bodyPr/>
          <a:lstStyle/>
          <a:p>
            <a:r>
              <a:rPr lang="cs-CZ"/>
              <a:t>4/15/21</a:t>
            </a:r>
            <a:endParaRPr lang="en-US"/>
          </a:p>
        </p:txBody>
      </p:sp>
      <p:sp>
        <p:nvSpPr>
          <p:cNvPr id="6" name="Footer Placeholder 5"/>
          <p:cNvSpPr>
            <a:spLocks noGrp="1"/>
          </p:cNvSpPr>
          <p:nvPr>
            <p:ph type="ftr" sz="quarter" idx="11"/>
          </p:nvPr>
        </p:nvSpPr>
        <p:spPr/>
        <p:txBody>
          <a:bodyPr/>
          <a:lstStyle/>
          <a:p>
            <a:r>
              <a:rPr lang="en-US"/>
              <a:t>JUDr. Cyril Svoboda PhD  </a:t>
            </a:r>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105692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
Druhá úroveň
Třetí úroveň
Čtvrtá úroveň
Pátá úroveň</a:t>
            </a:r>
            <a:endParaRPr lang="en-US"/>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
Druhá úroveň
Třetí úroveň
Čtvrtá úroveň
Pátá úroveň</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
Druhá úroveň
Třetí úroveň
Čtvrtá úroveň
Pátá úroveň</a:t>
            </a:r>
            <a:endParaRPr lang="en-US"/>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
Druhá úroveň
Třetí úroveň
Čtvrtá úroveň
Pátá úroveň</a:t>
            </a:r>
            <a:endParaRPr lang="en-US" dirty="0"/>
          </a:p>
        </p:txBody>
      </p:sp>
      <p:sp>
        <p:nvSpPr>
          <p:cNvPr id="7" name="Date Placeholder 6"/>
          <p:cNvSpPr>
            <a:spLocks noGrp="1"/>
          </p:cNvSpPr>
          <p:nvPr>
            <p:ph type="dt" sz="half" idx="10"/>
          </p:nvPr>
        </p:nvSpPr>
        <p:spPr/>
        <p:txBody>
          <a:bodyPr/>
          <a:lstStyle/>
          <a:p>
            <a:r>
              <a:rPr lang="cs-CZ"/>
              <a:t>4/15/21</a:t>
            </a:r>
            <a:endParaRPr lang="en-US"/>
          </a:p>
        </p:txBody>
      </p:sp>
      <p:sp>
        <p:nvSpPr>
          <p:cNvPr id="8" name="Footer Placeholder 7"/>
          <p:cNvSpPr>
            <a:spLocks noGrp="1"/>
          </p:cNvSpPr>
          <p:nvPr>
            <p:ph type="ftr" sz="quarter" idx="11"/>
          </p:nvPr>
        </p:nvSpPr>
        <p:spPr/>
        <p:txBody>
          <a:bodyPr/>
          <a:lstStyle/>
          <a:p>
            <a:r>
              <a:rPr lang="en-US"/>
              <a:t>JUDr. Cyril Svoboda PhD  </a:t>
            </a:r>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28543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r>
              <a:rPr lang="cs-CZ"/>
              <a:t>4/15/21</a:t>
            </a:r>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r>
              <a:rPr lang="en-US"/>
              <a:t>JUDr. Cyril Svoboda PhD  </a:t>
            </a:r>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226474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t>4/15/21</a:t>
            </a:r>
            <a:endParaRPr lang="en-US"/>
          </a:p>
        </p:txBody>
      </p:sp>
      <p:sp>
        <p:nvSpPr>
          <p:cNvPr id="3" name="Footer Placeholder 2"/>
          <p:cNvSpPr>
            <a:spLocks noGrp="1"/>
          </p:cNvSpPr>
          <p:nvPr>
            <p:ph type="ftr" sz="quarter" idx="11"/>
          </p:nvPr>
        </p:nvSpPr>
        <p:spPr/>
        <p:txBody>
          <a:bodyPr/>
          <a:lstStyle/>
          <a:p>
            <a:r>
              <a:rPr lang="en-US"/>
              <a:t>JUDr. Cyril Svoboda PhD  </a:t>
            </a:r>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3159186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cs-CZ"/>
              <a:t>Kliknutím lze upravit styl.</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cs-CZ"/>
              <a:t>Upravte styly předlohy textu.
Druhá úroveň
Třetí úroveň
Čtvrtá úroveň
Pátá úroveň</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
Druhá úroveň
Třetí úroveň
Čtvrtá úroveň
Pátá úroveň</a:t>
            </a:r>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r>
              <a:rPr lang="cs-CZ"/>
              <a:t>4/15/21</a:t>
            </a:r>
            <a:endParaRPr lang="en-US"/>
          </a:p>
        </p:txBody>
      </p:sp>
      <p:sp>
        <p:nvSpPr>
          <p:cNvPr id="10" name="Footer Placeholder 9"/>
          <p:cNvSpPr>
            <a:spLocks noGrp="1"/>
          </p:cNvSpPr>
          <p:nvPr>
            <p:ph type="ftr" sz="quarter" idx="11"/>
          </p:nvPr>
        </p:nvSpPr>
        <p:spPr/>
        <p:txBody>
          <a:bodyPr/>
          <a:lstStyle/>
          <a:p>
            <a:r>
              <a:rPr lang="en-US"/>
              <a:t>JUDr. Cyril Svoboda PhD  </a:t>
            </a:r>
          </a:p>
        </p:txBody>
      </p:sp>
      <p:sp>
        <p:nvSpPr>
          <p:cNvPr id="11" name="Slide Number Placeholder 10"/>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269035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cs-CZ"/>
              <a:t>Kliknutím lze upravit styl.</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
Druhá úroveň
Třetí úroveň
Čtvrtá úroveň
Pátá úroveň</a:t>
            </a:r>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r>
              <a:rPr lang="cs-CZ"/>
              <a:t>4/15/21</a:t>
            </a:r>
            <a:endParaRPr lang="en-US"/>
          </a:p>
        </p:txBody>
      </p:sp>
      <p:sp>
        <p:nvSpPr>
          <p:cNvPr id="10" name="Slide Number Placeholder 9"/>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2629274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r>
              <a:rPr lang="cs-CZ"/>
              <a:t>4/15/21</a:t>
            </a:r>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r>
              <a:rPr lang="en-US"/>
              <a:t>JUDr. Cyril Svoboda PhD  </a:t>
            </a:r>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CFE4BAC9-6D41-4691-9299-18EF07EF0177}" type="slidenum">
              <a:rPr lang="en-US" smtClean="0"/>
              <a:t>‹#›</a:t>
            </a:fld>
            <a:endParaRPr lang="en-US"/>
          </a:p>
        </p:txBody>
      </p:sp>
    </p:spTree>
    <p:extLst>
      <p:ext uri="{BB962C8B-B14F-4D97-AF65-F5344CB8AC3E}">
        <p14:creationId xmlns:p14="http://schemas.microsoft.com/office/powerpoint/2010/main" val="406608062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75" r:id="rId13"/>
  </p:sldLayoutIdLst>
  <p:hf hdr="0"/>
  <p:txStyles>
    <p:titleStyle>
      <a:lvl1pPr algn="l" defTabSz="914400" rtl="0" eaLnBrk="1" latinLnBrk="0" hangingPunct="1">
        <a:lnSpc>
          <a:spcPct val="90000"/>
        </a:lnSpc>
        <a:spcBef>
          <a:spcPct val="0"/>
        </a:spcBef>
        <a:buNone/>
        <a:defRPr sz="4200" b="0" kern="1200" cap="all" baseline="0">
          <a:blipFill>
            <a:blip r:embed="rId1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latin typeface="Arial" panose="020B0604020202020204" pitchFamily="34" charset="0"/>
                <a:cs typeface="Arial" panose="020B0604020202020204" pitchFamily="34" charset="0"/>
              </a:rPr>
              <a:t>Bezpečnost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politika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bezpečnostní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politika</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n-US" err="1"/>
              <a:t>Přednáška</a:t>
            </a:r>
            <a:r>
              <a:rPr lang="en-US"/>
              <a:t>  CIVS</a:t>
            </a:r>
          </a:p>
        </p:txBody>
      </p:sp>
      <p:sp>
        <p:nvSpPr>
          <p:cNvPr id="4" name="Zástupný symbol pro datum 3">
            <a:extLst>
              <a:ext uri="{FF2B5EF4-FFF2-40B4-BE49-F238E27FC236}">
                <a16:creationId xmlns:a16="http://schemas.microsoft.com/office/drawing/2014/main" id="{DB292797-48EB-6D4E-927B-B147ED7C4C4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6B02E2E-5105-6B40-A83A-4D5B402EE0F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FF04658-6E47-1D41-8101-A6E6D808E820}"/>
              </a:ext>
            </a:extLst>
          </p:cNvPr>
          <p:cNvSpPr>
            <a:spLocks noGrp="1"/>
          </p:cNvSpPr>
          <p:nvPr>
            <p:ph type="sldNum" sz="quarter" idx="12"/>
          </p:nvPr>
        </p:nvSpPr>
        <p:spPr/>
        <p:txBody>
          <a:bodyPr/>
          <a:lstStyle/>
          <a:p>
            <a:fld id="{CFE4BAC9-6D41-4691-9299-18EF07EF0177}" type="slidenum">
              <a:rPr lang="en-US" smtClean="0"/>
              <a:t>1</a:t>
            </a:fld>
            <a:endParaRPr lang="en-US"/>
          </a:p>
        </p:txBody>
      </p:sp>
    </p:spTree>
    <p:extLst>
      <p:ext uri="{BB962C8B-B14F-4D97-AF65-F5344CB8AC3E}">
        <p14:creationId xmlns:p14="http://schemas.microsoft.com/office/powerpoint/2010/main" val="391964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Bezpečnost země</a:t>
            </a:r>
          </a:p>
        </p:txBody>
      </p:sp>
      <p:sp>
        <p:nvSpPr>
          <p:cNvPr id="3" name="Zástupný symbol pro obsah 2"/>
          <p:cNvSpPr>
            <a:spLocks noGrp="1"/>
          </p:cNvSpPr>
          <p:nvPr>
            <p:ph idx="1"/>
          </p:nvPr>
        </p:nvSpPr>
        <p:spPr/>
        <p:txBody>
          <a:bodyPr/>
          <a:lstStyle/>
          <a:p>
            <a:r>
              <a:rPr lang="cs-CZ" dirty="0">
                <a:latin typeface="Arial" panose="020B0604020202020204" pitchFamily="34" charset="0"/>
                <a:cs typeface="Arial" panose="020B0604020202020204" pitchFamily="34" charset="0"/>
              </a:rPr>
              <a:t>Zajištění: </a:t>
            </a:r>
            <a:r>
              <a:rPr lang="cs-CZ" b="1" dirty="0">
                <a:latin typeface="Arial" panose="020B0604020202020204" pitchFamily="34" charset="0"/>
                <a:cs typeface="Arial" panose="020B0604020202020204" pitchFamily="34" charset="0"/>
              </a:rPr>
              <a:t>svrchovanosti</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územní celistvosti </a:t>
            </a:r>
            <a:r>
              <a:rPr lang="cs-CZ" dirty="0">
                <a:latin typeface="Arial" panose="020B0604020202020204" pitchFamily="34" charset="0"/>
                <a:cs typeface="Arial" panose="020B0604020202020204" pitchFamily="34" charset="0"/>
              </a:rPr>
              <a:t>České republiky</a:t>
            </a:r>
          </a:p>
          <a:p>
            <a:r>
              <a:rPr lang="cs-CZ" dirty="0">
                <a:latin typeface="Arial" panose="020B0604020202020204" pitchFamily="34" charset="0"/>
                <a:cs typeface="Arial" panose="020B0604020202020204" pitchFamily="34" charset="0"/>
              </a:rPr>
              <a:t>Ochrana jejích </a:t>
            </a:r>
            <a:r>
              <a:rPr lang="cs-CZ" b="1" dirty="0">
                <a:latin typeface="Arial" panose="020B0604020202020204" pitchFamily="34" charset="0"/>
                <a:cs typeface="Arial" panose="020B0604020202020204" pitchFamily="34" charset="0"/>
              </a:rPr>
              <a:t>demokratických základů </a:t>
            </a:r>
            <a:r>
              <a:rPr lang="cs-CZ" dirty="0">
                <a:latin typeface="Arial" panose="020B0604020202020204" pitchFamily="34" charset="0"/>
                <a:cs typeface="Arial" panose="020B0604020202020204" pitchFamily="34" charset="0"/>
              </a:rPr>
              <a:t>a </a:t>
            </a:r>
          </a:p>
          <a:p>
            <a:r>
              <a:rPr lang="cs-CZ" dirty="0">
                <a:latin typeface="Arial" panose="020B0604020202020204" pitchFamily="34" charset="0"/>
                <a:cs typeface="Arial" panose="020B0604020202020204" pitchFamily="34" charset="0"/>
              </a:rPr>
              <a:t>Ochrana</a:t>
            </a:r>
            <a:r>
              <a:rPr lang="cs-CZ" b="1" dirty="0">
                <a:latin typeface="Arial" panose="020B0604020202020204" pitchFamily="34" charset="0"/>
                <a:cs typeface="Arial" panose="020B0604020202020204" pitchFamily="34" charset="0"/>
              </a:rPr>
              <a:t> životů</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zdraví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majetkových hodnot </a:t>
            </a:r>
            <a:r>
              <a:rPr lang="cs-CZ" dirty="0">
                <a:latin typeface="Arial" panose="020B0604020202020204" pitchFamily="34" charset="0"/>
                <a:cs typeface="Arial" panose="020B0604020202020204" pitchFamily="34" charset="0"/>
              </a:rPr>
              <a:t>je základní </a:t>
            </a:r>
            <a:r>
              <a:rPr lang="cs-CZ" b="1" dirty="0">
                <a:solidFill>
                  <a:srgbClr val="C00000"/>
                </a:solidFill>
                <a:latin typeface="Arial" panose="020B0604020202020204" pitchFamily="34" charset="0"/>
                <a:cs typeface="Arial" panose="020B0604020202020204" pitchFamily="34" charset="0"/>
              </a:rPr>
              <a:t>povinností státu</a:t>
            </a:r>
          </a:p>
        </p:txBody>
      </p:sp>
      <p:sp>
        <p:nvSpPr>
          <p:cNvPr id="4" name="Zástupný symbol pro datum 3">
            <a:extLst>
              <a:ext uri="{FF2B5EF4-FFF2-40B4-BE49-F238E27FC236}">
                <a16:creationId xmlns:a16="http://schemas.microsoft.com/office/drawing/2014/main" id="{33038233-9452-4546-8F79-9A27F873C43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D44ECE4-597D-3847-A471-4F88E7B0BAA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D2512D3-EB11-AC4E-BA3B-EB7DE4BEF3BE}"/>
              </a:ext>
            </a:extLst>
          </p:cNvPr>
          <p:cNvSpPr>
            <a:spLocks noGrp="1"/>
          </p:cNvSpPr>
          <p:nvPr>
            <p:ph type="sldNum" sz="quarter" idx="12"/>
          </p:nvPr>
        </p:nvSpPr>
        <p:spPr/>
        <p:txBody>
          <a:bodyPr/>
          <a:lstStyle/>
          <a:p>
            <a:fld id="{CFE4BAC9-6D41-4691-9299-18EF07EF0177}" type="slidenum">
              <a:rPr lang="en-US" smtClean="0"/>
              <a:t>10</a:t>
            </a:fld>
            <a:endParaRPr lang="en-US"/>
          </a:p>
        </p:txBody>
      </p:sp>
    </p:spTree>
    <p:extLst>
      <p:ext uri="{BB962C8B-B14F-4D97-AF65-F5344CB8AC3E}">
        <p14:creationId xmlns:p14="http://schemas.microsoft.com/office/powerpoint/2010/main" val="7856842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Pravomoc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Rady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bezpečnosti</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solidFill>
            <a:schemeClr val="bg1"/>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dirty="0" err="1">
                <a:latin typeface="Arial" panose="020B0604020202020204" pitchFamily="34" charset="0"/>
                <a:cs typeface="Arial" panose="020B0604020202020204" pitchFamily="34" charset="0"/>
              </a:rPr>
              <a:t>Spory</a:t>
            </a:r>
            <a:r>
              <a:rPr lang="en-US" dirty="0">
                <a:latin typeface="Arial" panose="020B0604020202020204" pitchFamily="34" charset="0"/>
                <a:cs typeface="Arial" panose="020B0604020202020204" pitchFamily="34" charset="0"/>
              </a:rPr>
              <a:t> k </a:t>
            </a:r>
            <a:r>
              <a:rPr lang="en-US" dirty="0" err="1">
                <a:latin typeface="Arial" panose="020B0604020202020204" pitchFamily="34" charset="0"/>
                <a:cs typeface="Arial" panose="020B0604020202020204" pitchFamily="34" charset="0"/>
              </a:rPr>
              <a:t>projednání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mohou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Radě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předložit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členské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státy</a:t>
            </a:r>
            <a:r>
              <a:rPr lang="en-US" dirty="0">
                <a:latin typeface="Arial" panose="020B0604020202020204" pitchFamily="34" charset="0"/>
                <a:cs typeface="Arial" panose="020B0604020202020204" pitchFamily="34" charset="0"/>
              </a:rPr>
              <a:t> OSN, </a:t>
            </a:r>
          </a:p>
          <a:p>
            <a:r>
              <a:rPr lang="en-US" dirty="0" err="1">
                <a:latin typeface="Arial" panose="020B0604020202020204" pitchFamily="34" charset="0"/>
                <a:cs typeface="Arial" panose="020B0604020202020204" pitchFamily="34" charset="0"/>
              </a:rPr>
              <a:t>Valné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shromáždění</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Generální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tajemník</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613792C0-20C9-6748-9E1A-81BFFCCB87B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FA67288-A00E-9943-A079-75EC1993A56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A3AB3CB-3820-E344-879D-BEA86F3096C4}"/>
              </a:ext>
            </a:extLst>
          </p:cNvPr>
          <p:cNvSpPr>
            <a:spLocks noGrp="1"/>
          </p:cNvSpPr>
          <p:nvPr>
            <p:ph type="sldNum" sz="quarter" idx="12"/>
          </p:nvPr>
        </p:nvSpPr>
        <p:spPr/>
        <p:txBody>
          <a:bodyPr/>
          <a:lstStyle/>
          <a:p>
            <a:fld id="{CFE4BAC9-6D41-4691-9299-18EF07EF0177}" type="slidenum">
              <a:rPr lang="en-US" smtClean="0"/>
              <a:t>100</a:t>
            </a:fld>
            <a:endParaRPr lang="en-US"/>
          </a:p>
        </p:txBody>
      </p:sp>
    </p:spTree>
    <p:extLst>
      <p:ext uri="{BB962C8B-B14F-4D97-AF65-F5344CB8AC3E}">
        <p14:creationId xmlns:p14="http://schemas.microsoft.com/office/powerpoint/2010/main" val="2267602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Závaznost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rozhodnutí</a:t>
            </a:r>
            <a:r>
              <a:rPr lang="en-US" dirty="0">
                <a:latin typeface="Arial" panose="020B0604020202020204" pitchFamily="34" charset="0"/>
                <a:cs typeface="Arial" panose="020B0604020202020204" pitchFamily="34" charset="0"/>
              </a:rPr>
              <a:t> RB</a:t>
            </a:r>
          </a:p>
        </p:txBody>
      </p:sp>
      <p:sp>
        <p:nvSpPr>
          <p:cNvPr id="3" name="Content Placeholder 2"/>
          <p:cNvSpPr>
            <a:spLocks noGrp="1"/>
          </p:cNvSpPr>
          <p:nvPr>
            <p:ph idx="1"/>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marL="0" indent="0">
              <a:buNone/>
            </a:pPr>
            <a:r>
              <a:rPr lang="en-US" dirty="0" err="1">
                <a:latin typeface="Arial" panose="020B0604020202020204" pitchFamily="34" charset="0"/>
                <a:cs typeface="Arial" panose="020B0604020202020204" pitchFamily="34" charset="0"/>
              </a:rPr>
              <a:t>Rozhodnutí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Rady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bezpečnosti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jsou</a:t>
            </a:r>
            <a:r>
              <a:rPr lang="en-US" dirty="0">
                <a:latin typeface="Arial" panose="020B0604020202020204" pitchFamily="34" charset="0"/>
                <a:cs typeface="Arial" panose="020B0604020202020204" pitchFamily="34" charset="0"/>
              </a:rPr>
              <a:t> pro </a:t>
            </a:r>
            <a:r>
              <a:rPr lang="en-US" dirty="0" err="1">
                <a:latin typeface="Arial" panose="020B0604020202020204" pitchFamily="34" charset="0"/>
                <a:cs typeface="Arial" panose="020B0604020202020204" pitchFamily="34" charset="0"/>
              </a:rPr>
              <a:t>členy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závazná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jejich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nedodržení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může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vyústit</a:t>
            </a:r>
            <a:r>
              <a:rPr lang="en-US" dirty="0">
                <a:latin typeface="Arial" panose="020B0604020202020204" pitchFamily="34" charset="0"/>
                <a:cs typeface="Arial" panose="020B0604020202020204" pitchFamily="34" charset="0"/>
              </a:rPr>
              <a:t> v </a:t>
            </a:r>
            <a:r>
              <a:rPr lang="en-US" dirty="0" err="1">
                <a:latin typeface="Arial" panose="020B0604020202020204" pitchFamily="34" charset="0"/>
                <a:cs typeface="Arial" panose="020B0604020202020204" pitchFamily="34" charset="0"/>
              </a:rPr>
              <a:t>udělení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sankcí</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Po </a:t>
            </a:r>
            <a:r>
              <a:rPr lang="en-US" dirty="0" err="1">
                <a:solidFill>
                  <a:srgbClr val="FF0000"/>
                </a:solidFill>
                <a:latin typeface="Arial" panose="020B0604020202020204" pitchFamily="34" charset="0"/>
                <a:cs typeface="Arial" panose="020B0604020202020204" pitchFamily="34" charset="0"/>
              </a:rPr>
              <a:t>vyčerpání</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mírových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prostředků</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a:t>
            </a:r>
          </a:p>
          <a:p>
            <a:r>
              <a:rPr lang="en-US" dirty="0" err="1">
                <a:latin typeface="Arial" panose="020B0604020202020204" pitchFamily="34" charset="0"/>
                <a:cs typeface="Arial" panose="020B0604020202020204" pitchFamily="34" charset="0"/>
              </a:rPr>
              <a:t>jsou</a:t>
            </a:r>
            <a:r>
              <a:rPr lang="en-US" dirty="0">
                <a:latin typeface="Arial" panose="020B0604020202020204" pitchFamily="34" charset="0"/>
                <a:cs typeface="Arial" panose="020B0604020202020204" pitchFamily="34" charset="0"/>
              </a:rPr>
              <a:t>-li </a:t>
            </a:r>
            <a:r>
              <a:rPr lang="en-US" dirty="0" err="1">
                <a:latin typeface="Arial" panose="020B0604020202020204" pitchFamily="34" charset="0"/>
                <a:cs typeface="Arial" panose="020B0604020202020204" pitchFamily="34" charset="0"/>
              </a:rPr>
              <a:t>splněny</a:t>
            </a:r>
            <a:r>
              <a:rPr lang="en-US" dirty="0">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legitimní</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předpoklady</a:t>
            </a:r>
            <a:r>
              <a:rPr lang="en-US" dirty="0">
                <a:solidFill>
                  <a:srgbClr val="FF0000"/>
                </a:solidFill>
                <a:latin typeface="Arial" panose="020B0604020202020204" pitchFamily="34" charset="0"/>
                <a:cs typeface="Arial" panose="020B0604020202020204" pitchFamily="34" charset="0"/>
              </a:rPr>
              <a:t> </a:t>
            </a:r>
          </a:p>
          <a:p>
            <a:r>
              <a:rPr lang="en-US" dirty="0" err="1">
                <a:latin typeface="Arial" panose="020B0604020202020204" pitchFamily="34" charset="0"/>
                <a:cs typeface="Arial" panose="020B0604020202020204" pitchFamily="34" charset="0"/>
              </a:rPr>
              <a:t>může</a:t>
            </a:r>
            <a:r>
              <a:rPr lang="en-US" dirty="0">
                <a:latin typeface="Arial" panose="020B0604020202020204" pitchFamily="34" charset="0"/>
                <a:cs typeface="Arial" panose="020B0604020202020204" pitchFamily="34" charset="0"/>
              </a:rPr>
              <a:t> Rada </a:t>
            </a:r>
            <a:r>
              <a:rPr lang="en-US" dirty="0" err="1">
                <a:latin typeface="Arial" panose="020B0604020202020204" pitchFamily="34" charset="0"/>
                <a:cs typeface="Arial" panose="020B0604020202020204" pitchFamily="34" charset="0"/>
              </a:rPr>
              <a:t>bezpečnosti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podle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článku</a:t>
            </a:r>
            <a:r>
              <a:rPr lang="en-US" dirty="0">
                <a:latin typeface="Arial" panose="020B0604020202020204" pitchFamily="34" charset="0"/>
                <a:cs typeface="Arial" panose="020B0604020202020204" pitchFamily="34" charset="0"/>
              </a:rPr>
              <a:t> VII </a:t>
            </a:r>
            <a:r>
              <a:rPr lang="en-US" dirty="0" err="1">
                <a:latin typeface="Arial" panose="020B0604020202020204" pitchFamily="34" charset="0"/>
                <a:cs typeface="Arial" panose="020B0604020202020204" pitchFamily="34" charset="0"/>
              </a:rPr>
              <a:t>Charty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rozhodnout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o </a:t>
            </a:r>
            <a:r>
              <a:rPr lang="en-US" dirty="0" err="1">
                <a:solidFill>
                  <a:srgbClr val="FF0000"/>
                </a:solidFill>
                <a:latin typeface="Arial" panose="020B0604020202020204" pitchFamily="34" charset="0"/>
                <a:cs typeface="Arial" panose="020B0604020202020204" pitchFamily="34" charset="0"/>
              </a:rPr>
              <a:t>použití</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síly</a:t>
            </a:r>
            <a:r>
              <a:rPr lang="en-US" dirty="0">
                <a:solidFill>
                  <a:srgbClr val="FF0000"/>
                </a:solidFill>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2D5F08D9-D46F-7049-841E-DE78ED06710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9F83EB7-D8E6-8140-BEED-C35E633CAB8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51BACA7-EAD6-9A44-B093-61FF08B1926E}"/>
              </a:ext>
            </a:extLst>
          </p:cNvPr>
          <p:cNvSpPr>
            <a:spLocks noGrp="1"/>
          </p:cNvSpPr>
          <p:nvPr>
            <p:ph type="sldNum" sz="quarter" idx="12"/>
          </p:nvPr>
        </p:nvSpPr>
        <p:spPr/>
        <p:txBody>
          <a:bodyPr/>
          <a:lstStyle/>
          <a:p>
            <a:fld id="{CFE4BAC9-6D41-4691-9299-18EF07EF0177}" type="slidenum">
              <a:rPr lang="en-US" smtClean="0"/>
              <a:t>101</a:t>
            </a:fld>
            <a:endParaRPr lang="en-US"/>
          </a:p>
        </p:txBody>
      </p:sp>
    </p:spTree>
    <p:extLst>
      <p:ext uri="{BB962C8B-B14F-4D97-AF65-F5344CB8AC3E}">
        <p14:creationId xmlns:p14="http://schemas.microsoft.com/office/powerpoint/2010/main" val="38748549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Oznamovací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povinnost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solidFill>
            <a:schemeClr val="bg1"/>
          </a:solidFill>
        </p:spPr>
        <p:style>
          <a:lnRef idx="2">
            <a:schemeClr val="accent4"/>
          </a:lnRef>
          <a:fillRef idx="1">
            <a:schemeClr val="lt1"/>
          </a:fillRef>
          <a:effectRef idx="0">
            <a:schemeClr val="accent4"/>
          </a:effectRef>
          <a:fontRef idx="minor">
            <a:schemeClr val="dk1"/>
          </a:fontRef>
        </p:style>
        <p:txBody>
          <a:bodyPr>
            <a:normAutofit/>
          </a:bodyPr>
          <a:lstStyle/>
          <a:p>
            <a:r>
              <a:rPr lang="en-US" dirty="0" err="1">
                <a:latin typeface="Arial" panose="020B0604020202020204" pitchFamily="34" charset="0"/>
                <a:cs typeface="Arial" panose="020B0604020202020204" pitchFamily="34" charset="0"/>
              </a:rPr>
              <a:t>Každý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takový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útok</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veškerá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opatření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učiněna</a:t>
            </a:r>
            <a:r>
              <a:rPr lang="en-US" dirty="0">
                <a:latin typeface="Arial" panose="020B0604020202020204" pitchFamily="34" charset="0"/>
                <a:cs typeface="Arial" panose="020B0604020202020204" pitchFamily="34" charset="0"/>
              </a:rPr>
              <a:t> v </a:t>
            </a:r>
            <a:r>
              <a:rPr lang="en-US" dirty="0" err="1">
                <a:latin typeface="Arial" panose="020B0604020202020204" pitchFamily="34" charset="0"/>
                <a:cs typeface="Arial" panose="020B0604020202020204" pitchFamily="34" charset="0"/>
              </a:rPr>
              <a:t>jeho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důsledku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budou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neprodleně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oznámena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Radě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bezpečnosti</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Tato </a:t>
            </a:r>
            <a:r>
              <a:rPr lang="en-US" dirty="0" err="1">
                <a:latin typeface="Arial" panose="020B0604020202020204" pitchFamily="34" charset="0"/>
                <a:cs typeface="Arial" panose="020B0604020202020204" pitchFamily="34" charset="0"/>
              </a:rPr>
              <a:t>opatření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budou</a:t>
            </a:r>
            <a:r>
              <a:rPr lang="en-US" dirty="0">
                <a:latin typeface="Arial" panose="020B0604020202020204" pitchFamily="34" charset="0"/>
                <a:cs typeface="Arial" panose="020B0604020202020204" pitchFamily="34" charset="0"/>
              </a:rPr>
              <a:t> </a:t>
            </a:r>
            <a:r>
              <a:rPr lang="en-US" dirty="0" err="1">
                <a:solidFill>
                  <a:srgbClr val="3366FF"/>
                </a:solidFill>
                <a:latin typeface="Arial" panose="020B0604020202020204" pitchFamily="34" charset="0"/>
                <a:cs typeface="Arial" panose="020B0604020202020204" pitchFamily="34" charset="0"/>
              </a:rPr>
              <a:t>ukončena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jakmile</a:t>
            </a:r>
            <a:r>
              <a:rPr lang="en-US" dirty="0">
                <a:latin typeface="Arial" panose="020B0604020202020204" pitchFamily="34" charset="0"/>
                <a:cs typeface="Arial" panose="020B0604020202020204" pitchFamily="34" charset="0"/>
              </a:rPr>
              <a:t> Rada </a:t>
            </a:r>
            <a:r>
              <a:rPr lang="en-US" dirty="0" err="1">
                <a:latin typeface="Arial" panose="020B0604020202020204" pitchFamily="34" charset="0"/>
                <a:cs typeface="Arial" panose="020B0604020202020204" pitchFamily="34" charset="0"/>
              </a:rPr>
              <a:t>bezpečnosti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přijme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opatření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nutná</a:t>
            </a:r>
            <a:r>
              <a:rPr lang="en-US" dirty="0">
                <a:latin typeface="Arial" panose="020B0604020202020204" pitchFamily="34" charset="0"/>
                <a:cs typeface="Arial" panose="020B0604020202020204" pitchFamily="34" charset="0"/>
              </a:rPr>
              <a:t> pro </a:t>
            </a:r>
            <a:r>
              <a:rPr lang="en-US" dirty="0" err="1">
                <a:latin typeface="Arial" panose="020B0604020202020204" pitchFamily="34" charset="0"/>
                <a:cs typeface="Arial" panose="020B0604020202020204" pitchFamily="34" charset="0"/>
              </a:rPr>
              <a:t>obnovení</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zachování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mezinárodního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míru</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bezpečnosti</a:t>
            </a:r>
            <a:r>
              <a:rPr lang="en-US"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7975DA2A-AD93-3747-B584-B80E1FAD25D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B68378D-281E-DC4E-8D51-74C52DEC735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6FED001-A918-E043-BECF-FC5B32EE61F3}"/>
              </a:ext>
            </a:extLst>
          </p:cNvPr>
          <p:cNvSpPr>
            <a:spLocks noGrp="1"/>
          </p:cNvSpPr>
          <p:nvPr>
            <p:ph type="sldNum" sz="quarter" idx="12"/>
          </p:nvPr>
        </p:nvSpPr>
        <p:spPr/>
        <p:txBody>
          <a:bodyPr/>
          <a:lstStyle/>
          <a:p>
            <a:fld id="{CFE4BAC9-6D41-4691-9299-18EF07EF0177}" type="slidenum">
              <a:rPr lang="en-US" smtClean="0"/>
              <a:t>102</a:t>
            </a:fld>
            <a:endParaRPr lang="en-US"/>
          </a:p>
        </p:txBody>
      </p:sp>
    </p:spTree>
    <p:extLst>
      <p:ext uri="{BB962C8B-B14F-4D97-AF65-F5344CB8AC3E}">
        <p14:creationId xmlns:p14="http://schemas.microsoft.com/office/powerpoint/2010/main" val="35219505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1C080A-9F79-D244-9F85-8215A1AC8A0F}"/>
              </a:ext>
            </a:extLst>
          </p:cNvPr>
          <p:cNvSpPr>
            <a:spLocks noGrp="1"/>
          </p:cNvSpPr>
          <p:nvPr>
            <p:ph type="title"/>
          </p:nvPr>
        </p:nvSpPr>
        <p:spPr/>
        <p:txBody>
          <a:bodyPr>
            <a:normAutofit fontScale="90000"/>
          </a:bodyPr>
          <a:lstStyle/>
          <a:p>
            <a:r>
              <a:rPr lang="cs-CZ" dirty="0">
                <a:latin typeface="Arial" panose="020B0604020202020204" pitchFamily="34" charset="0"/>
                <a:cs typeface="Arial" panose="020B0604020202020204" pitchFamily="34" charset="0"/>
              </a:rPr>
              <a:t>Ekonomická a sociální rada</a:t>
            </a:r>
            <a:br>
              <a:rPr lang="cs-CZ" b="1" dirty="0"/>
            </a:br>
            <a:endParaRPr lang="cs-CZ" dirty="0"/>
          </a:p>
        </p:txBody>
      </p:sp>
      <p:sp>
        <p:nvSpPr>
          <p:cNvPr id="3" name="Zástupný symbol pro obsah 2">
            <a:extLst>
              <a:ext uri="{FF2B5EF4-FFF2-40B4-BE49-F238E27FC236}">
                <a16:creationId xmlns:a16="http://schemas.microsoft.com/office/drawing/2014/main" id="{3451F0B1-8C65-9643-BEB0-D899E2F33665}"/>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Fórum určené k projednávání otázek obchodu, dopravy, hospodářského rozvoje a sociálních otázek. Má 54 členů (států) volených na tříleté období. Při hlasování rozhoduje prostá většina. ECOSOC každoročně pořádá několik krátkých zasedání, na něž zve i zástupce občanské společnosti. </a:t>
            </a:r>
          </a:p>
          <a:p>
            <a:r>
              <a:rPr lang="cs-CZ" dirty="0">
                <a:latin typeface="Arial" panose="020B0604020202020204" pitchFamily="34" charset="0"/>
                <a:cs typeface="Arial" panose="020B0604020202020204" pitchFamily="34" charset="0"/>
              </a:rPr>
              <a:t>Kromě toho se každý rok schází v červenci na velkém čtyřtýdenním zasedání, které se koná střídavě v New Yorku a Ženevě.</a:t>
            </a:r>
          </a:p>
        </p:txBody>
      </p:sp>
      <p:sp>
        <p:nvSpPr>
          <p:cNvPr id="4" name="Zástupný symbol pro datum 3">
            <a:extLst>
              <a:ext uri="{FF2B5EF4-FFF2-40B4-BE49-F238E27FC236}">
                <a16:creationId xmlns:a16="http://schemas.microsoft.com/office/drawing/2014/main" id="{FE01B92F-40A3-5C44-AB52-BBFAAC48467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EA3E9C6-789E-B648-B31F-DF27DF30AB0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7F4AAC6-3E6C-8340-8B88-435A53E3F14A}"/>
              </a:ext>
            </a:extLst>
          </p:cNvPr>
          <p:cNvSpPr>
            <a:spLocks noGrp="1"/>
          </p:cNvSpPr>
          <p:nvPr>
            <p:ph type="sldNum" sz="quarter" idx="12"/>
          </p:nvPr>
        </p:nvSpPr>
        <p:spPr/>
        <p:txBody>
          <a:bodyPr/>
          <a:lstStyle/>
          <a:p>
            <a:fld id="{CFE4BAC9-6D41-4691-9299-18EF07EF0177}" type="slidenum">
              <a:rPr lang="en-US" smtClean="0"/>
              <a:t>103</a:t>
            </a:fld>
            <a:endParaRPr lang="en-US"/>
          </a:p>
        </p:txBody>
      </p:sp>
    </p:spTree>
    <p:extLst>
      <p:ext uri="{BB962C8B-B14F-4D97-AF65-F5344CB8AC3E}">
        <p14:creationId xmlns:p14="http://schemas.microsoft.com/office/powerpoint/2010/main" val="26805397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DFA58-97A8-6344-9D85-E58F1867EC5D}"/>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Poručenská rada</a:t>
            </a:r>
          </a:p>
        </p:txBody>
      </p:sp>
      <p:sp>
        <p:nvSpPr>
          <p:cNvPr id="3" name="Zástupný symbol pro obsah 2">
            <a:extLst>
              <a:ext uri="{FF2B5EF4-FFF2-40B4-BE49-F238E27FC236}">
                <a16:creationId xmlns:a16="http://schemas.microsoft.com/office/drawing/2014/main" id="{41A8AC0D-C784-044A-8637-6729F970F727}"/>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V roce 1945 bylo na světě jedenáct území – převážně v Africe a Tichomoří – pod mezinárodním dohledem. Hlavním úkolem poručenského systému OSN byla podpora rozvoje svěřeneckých území a jejich postupný přechod k samosprávě nebo samostatnosti. Poručenská rada je složena ze stálých členů Rady bezpečnosti (Čína, Francie, Rusko, Spojené státy a Velká Británie).</a:t>
            </a:r>
          </a:p>
          <a:p>
            <a:pPr marL="0" indent="0">
              <a:buNone/>
            </a:pPr>
            <a:r>
              <a:rPr lang="cs-CZ" dirty="0">
                <a:latin typeface="Arial" panose="020B0604020202020204" pitchFamily="34" charset="0"/>
                <a:cs typeface="Arial" panose="020B0604020202020204" pitchFamily="34" charset="0"/>
              </a:rPr>
              <a:t>Fakticky byla již zrušena. </a:t>
            </a:r>
          </a:p>
        </p:txBody>
      </p:sp>
      <p:sp>
        <p:nvSpPr>
          <p:cNvPr id="4" name="Zástupný symbol pro datum 3">
            <a:extLst>
              <a:ext uri="{FF2B5EF4-FFF2-40B4-BE49-F238E27FC236}">
                <a16:creationId xmlns:a16="http://schemas.microsoft.com/office/drawing/2014/main" id="{CC97D6BB-2538-364A-BBDA-3135AC35266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DABE5C7-9895-E148-9A64-5EBBDFD260D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2D344D1-9178-3D49-B1FB-E5C5472DC2BC}"/>
              </a:ext>
            </a:extLst>
          </p:cNvPr>
          <p:cNvSpPr>
            <a:spLocks noGrp="1"/>
          </p:cNvSpPr>
          <p:nvPr>
            <p:ph type="sldNum" sz="quarter" idx="12"/>
          </p:nvPr>
        </p:nvSpPr>
        <p:spPr/>
        <p:txBody>
          <a:bodyPr/>
          <a:lstStyle/>
          <a:p>
            <a:fld id="{CFE4BAC9-6D41-4691-9299-18EF07EF0177}" type="slidenum">
              <a:rPr lang="en-US" smtClean="0"/>
              <a:t>104</a:t>
            </a:fld>
            <a:endParaRPr lang="en-US"/>
          </a:p>
        </p:txBody>
      </p:sp>
    </p:spTree>
    <p:extLst>
      <p:ext uri="{BB962C8B-B14F-4D97-AF65-F5344CB8AC3E}">
        <p14:creationId xmlns:p14="http://schemas.microsoft.com/office/powerpoint/2010/main" val="31532276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C080C7-AECD-D442-945B-40D18DA26216}"/>
              </a:ext>
            </a:extLst>
          </p:cNvPr>
          <p:cNvSpPr>
            <a:spLocks noGrp="1"/>
          </p:cNvSpPr>
          <p:nvPr>
            <p:ph type="title"/>
          </p:nvPr>
        </p:nvSpPr>
        <p:spPr/>
        <p:txBody>
          <a:bodyPr>
            <a:normAutofit fontScale="90000"/>
          </a:bodyPr>
          <a:lstStyle/>
          <a:p>
            <a:r>
              <a:rPr lang="cs-CZ" dirty="0">
                <a:latin typeface="Arial" panose="020B0604020202020204" pitchFamily="34" charset="0"/>
                <a:cs typeface="Arial" panose="020B0604020202020204" pitchFamily="34" charset="0"/>
              </a:rPr>
              <a:t>Mezinárodní soudní dvůr</a:t>
            </a:r>
            <a:br>
              <a:rPr lang="cs-CZ" b="1" dirty="0"/>
            </a:br>
            <a:endParaRPr lang="cs-CZ" dirty="0"/>
          </a:p>
        </p:txBody>
      </p:sp>
      <p:sp>
        <p:nvSpPr>
          <p:cNvPr id="3" name="Zástupný symbol pro obsah 2">
            <a:extLst>
              <a:ext uri="{FF2B5EF4-FFF2-40B4-BE49-F238E27FC236}">
                <a16:creationId xmlns:a16="http://schemas.microsoft.com/office/drawing/2014/main" id="{0ECA8CAF-C1E0-A542-BD58-393E0A8B434A}"/>
              </a:ext>
            </a:extLst>
          </p:cNvPr>
          <p:cNvSpPr>
            <a:spLocks noGrp="1"/>
          </p:cNvSpPr>
          <p:nvPr>
            <p:ph idx="1"/>
          </p:nvPr>
        </p:nvSpPr>
        <p:spPr/>
        <p:txBody>
          <a:bodyPr>
            <a:normAutofit/>
          </a:bodyPr>
          <a:lstStyle/>
          <a:p>
            <a:pPr marL="0" indent="0">
              <a:buNone/>
            </a:pPr>
            <a:r>
              <a:rPr lang="cs-CZ" dirty="0"/>
              <a:t> </a:t>
            </a:r>
            <a:r>
              <a:rPr lang="cs-CZ" dirty="0">
                <a:latin typeface="Arial" panose="020B0604020202020204" pitchFamily="34" charset="0"/>
                <a:cs typeface="Arial" panose="020B0604020202020204" pitchFamily="34" charset="0"/>
              </a:rPr>
              <a:t>Se svými kauzami před něj mohou předstoupit pouze státy, nikoliv jednotlivci. Pokud stát souhlasí s tím, aby se soud zabýval případem, který se ho týká, musí se následně podrobit jeho rozhodnutí. S žádostí o právní posouzení situací se na soud mohou obrátit i jiné orgány či organizace systému OSN</a:t>
            </a:r>
          </a:p>
          <a:p>
            <a:pPr marL="0" indent="0">
              <a:buNone/>
            </a:pPr>
            <a:r>
              <a:rPr lang="cs-CZ" dirty="0">
                <a:latin typeface="Arial" panose="020B0604020202020204" pitchFamily="34" charset="0"/>
                <a:cs typeface="Arial" panose="020B0604020202020204" pitchFamily="34" charset="0"/>
              </a:rPr>
              <a:t>Soud sídlí v Paláci míru v Haagu (Nizozemsko). Má patnáct soudců, které volí Valné shromáždění a Rada bezpečnosti. Každý soudce musí být z jiné země. Na přijetí rozhodnutí se musí shodnout devět soudců. Všechny rozsudky jsou konečné a neodvolatelné. Pokud se některý ze států, kterých se kauza týká, nepodrobí rozsudku, může protistrana s kauzou předstoupit před Radu bezpečnosti.</a:t>
            </a:r>
          </a:p>
        </p:txBody>
      </p:sp>
      <p:sp>
        <p:nvSpPr>
          <p:cNvPr id="4" name="Zástupný symbol pro datum 3">
            <a:extLst>
              <a:ext uri="{FF2B5EF4-FFF2-40B4-BE49-F238E27FC236}">
                <a16:creationId xmlns:a16="http://schemas.microsoft.com/office/drawing/2014/main" id="{C3501030-0D72-974D-A53D-C362503A24E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BB684B4-B7E6-3A4E-B8CF-DF94558AAA9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371B965-1496-EF44-9498-43D8F9777385}"/>
              </a:ext>
            </a:extLst>
          </p:cNvPr>
          <p:cNvSpPr>
            <a:spLocks noGrp="1"/>
          </p:cNvSpPr>
          <p:nvPr>
            <p:ph type="sldNum" sz="quarter" idx="12"/>
          </p:nvPr>
        </p:nvSpPr>
        <p:spPr/>
        <p:txBody>
          <a:bodyPr/>
          <a:lstStyle/>
          <a:p>
            <a:fld id="{CFE4BAC9-6D41-4691-9299-18EF07EF0177}" type="slidenum">
              <a:rPr lang="en-US" smtClean="0"/>
              <a:t>105</a:t>
            </a:fld>
            <a:endParaRPr lang="en-US"/>
          </a:p>
        </p:txBody>
      </p:sp>
    </p:spTree>
    <p:extLst>
      <p:ext uri="{BB962C8B-B14F-4D97-AF65-F5344CB8AC3E}">
        <p14:creationId xmlns:p14="http://schemas.microsoft.com/office/powerpoint/2010/main" val="19381647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E1EDC6-C6B9-FB49-ACAB-6B0317601CA4}"/>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Sekretariát</a:t>
            </a:r>
            <a:r>
              <a:rPr lang="cs-CZ" dirty="0"/>
              <a:t> </a:t>
            </a:r>
          </a:p>
        </p:txBody>
      </p:sp>
      <p:sp>
        <p:nvSpPr>
          <p:cNvPr id="3" name="Zástupný symbol pro obsah 2">
            <a:extLst>
              <a:ext uri="{FF2B5EF4-FFF2-40B4-BE49-F238E27FC236}">
                <a16:creationId xmlns:a16="http://schemas.microsoft.com/office/drawing/2014/main" id="{A09A464E-8A40-BC46-B14D-FD7C1E3093E0}"/>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Sekretariát zodpovídá za poskytování služeb ostatním orgánům OSN. </a:t>
            </a:r>
          </a:p>
          <a:p>
            <a:r>
              <a:rPr lang="cs-CZ" dirty="0">
                <a:latin typeface="Arial" panose="020B0604020202020204" pitchFamily="34" charset="0"/>
                <a:cs typeface="Arial" panose="020B0604020202020204" pitchFamily="34" charset="0"/>
              </a:rPr>
              <a:t>Při OSN jsou akreditovány i více než tři tisíce nevládních organizací, mnohé se účastní některých jednání. </a:t>
            </a:r>
          </a:p>
          <a:p>
            <a:r>
              <a:rPr lang="cs-CZ" dirty="0">
                <a:latin typeface="Arial" panose="020B0604020202020204" pitchFamily="34" charset="0"/>
                <a:cs typeface="Arial" panose="020B0604020202020204" pitchFamily="34" charset="0"/>
              </a:rPr>
              <a:t>V čele generální tajemník OSN</a:t>
            </a:r>
          </a:p>
        </p:txBody>
      </p:sp>
      <p:sp>
        <p:nvSpPr>
          <p:cNvPr id="4" name="Zástupný symbol pro datum 3">
            <a:extLst>
              <a:ext uri="{FF2B5EF4-FFF2-40B4-BE49-F238E27FC236}">
                <a16:creationId xmlns:a16="http://schemas.microsoft.com/office/drawing/2014/main" id="{6448CB4E-1295-D443-80F7-04EE20DBA39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9AC0C9E-786F-DD43-8CFE-238094CEDD9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005A6DB-FDF9-1044-96CB-A0400DECFA24}"/>
              </a:ext>
            </a:extLst>
          </p:cNvPr>
          <p:cNvSpPr>
            <a:spLocks noGrp="1"/>
          </p:cNvSpPr>
          <p:nvPr>
            <p:ph type="sldNum" sz="quarter" idx="12"/>
          </p:nvPr>
        </p:nvSpPr>
        <p:spPr/>
        <p:txBody>
          <a:bodyPr/>
          <a:lstStyle/>
          <a:p>
            <a:fld id="{CFE4BAC9-6D41-4691-9299-18EF07EF0177}" type="slidenum">
              <a:rPr lang="en-US" smtClean="0"/>
              <a:t>106</a:t>
            </a:fld>
            <a:endParaRPr lang="en-US"/>
          </a:p>
        </p:txBody>
      </p:sp>
    </p:spTree>
    <p:extLst>
      <p:ext uri="{BB962C8B-B14F-4D97-AF65-F5344CB8AC3E}">
        <p14:creationId xmlns:p14="http://schemas.microsoft.com/office/powerpoint/2010/main" val="12511102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atin typeface="Arial" panose="020B0604020202020204" pitchFamily="34" charset="0"/>
                <a:cs typeface="Arial" panose="020B0604020202020204" pitchFamily="34" charset="0"/>
              </a:rPr>
              <a:t>NATO</a:t>
            </a:r>
          </a:p>
        </p:txBody>
      </p:sp>
      <p:sp>
        <p:nvSpPr>
          <p:cNvPr id="5" name="Subtitle 4"/>
          <p:cNvSpPr>
            <a:spLocks noGrp="1"/>
          </p:cNvSpPr>
          <p:nvPr>
            <p:ph type="subTitle" idx="1"/>
          </p:nvPr>
        </p:nvSpPr>
        <p:spPr/>
        <p:txBody>
          <a:bodyPr/>
          <a:lstStyle/>
          <a:p>
            <a:r>
              <a:rPr lang="en-US" err="1">
                <a:latin typeface="Arial" panose="020B0604020202020204" pitchFamily="34" charset="0"/>
                <a:cs typeface="Arial" panose="020B0604020202020204" pitchFamily="34" charset="0"/>
              </a:rPr>
              <a:t>Přednáška</a:t>
            </a:r>
            <a:r>
              <a:rPr lang="en-US">
                <a:latin typeface="Arial" panose="020B0604020202020204" pitchFamily="34" charset="0"/>
                <a:cs typeface="Arial" panose="020B0604020202020204" pitchFamily="34" charset="0"/>
              </a:rPr>
              <a:t> VSCI</a:t>
            </a:r>
          </a:p>
        </p:txBody>
      </p:sp>
      <p:sp>
        <p:nvSpPr>
          <p:cNvPr id="2" name="Zástupný symbol pro datum 1">
            <a:extLst>
              <a:ext uri="{FF2B5EF4-FFF2-40B4-BE49-F238E27FC236}">
                <a16:creationId xmlns:a16="http://schemas.microsoft.com/office/drawing/2014/main" id="{0984840F-667A-A54B-91B4-4986485EFD84}"/>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CF709810-2934-4645-B6C9-98FFD07CC87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410FEF2-EF0B-9140-9A1F-DFF0FA791FA9}"/>
              </a:ext>
            </a:extLst>
          </p:cNvPr>
          <p:cNvSpPr>
            <a:spLocks noGrp="1"/>
          </p:cNvSpPr>
          <p:nvPr>
            <p:ph type="sldNum" sz="quarter" idx="12"/>
          </p:nvPr>
        </p:nvSpPr>
        <p:spPr/>
        <p:txBody>
          <a:bodyPr/>
          <a:lstStyle/>
          <a:p>
            <a:fld id="{CFE4BAC9-6D41-4691-9299-18EF07EF0177}" type="slidenum">
              <a:rPr lang="en-US" smtClean="0"/>
              <a:t>107</a:t>
            </a:fld>
            <a:endParaRPr lang="en-US"/>
          </a:p>
        </p:txBody>
      </p:sp>
    </p:spTree>
    <p:extLst>
      <p:ext uri="{BB962C8B-B14F-4D97-AF65-F5344CB8AC3E}">
        <p14:creationId xmlns:p14="http://schemas.microsoft.com/office/powerpoint/2010/main" val="35038499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BD9D07-43CC-4943-BFB5-380267C59674}"/>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Projev W. Churchilla v </a:t>
            </a:r>
            <a:r>
              <a:rPr lang="cs-CZ" err="1">
                <a:latin typeface="Arial" panose="020B0604020202020204" pitchFamily="34" charset="0"/>
                <a:cs typeface="Arial" panose="020B0604020202020204" pitchFamily="34" charset="0"/>
              </a:rPr>
              <a:t>Fultonu</a:t>
            </a:r>
            <a:r>
              <a:rPr lang="cs-CZ">
                <a:latin typeface="Arial" panose="020B0604020202020204" pitchFamily="34" charset="0"/>
                <a:cs typeface="Arial" panose="020B0604020202020204" pitchFamily="34" charset="0"/>
              </a:rPr>
              <a:t> 5.3.1946</a:t>
            </a:r>
          </a:p>
        </p:txBody>
      </p:sp>
      <p:sp>
        <p:nvSpPr>
          <p:cNvPr id="3" name="Zástupný symbol pro obsah 2">
            <a:extLst>
              <a:ext uri="{FF2B5EF4-FFF2-40B4-BE49-F238E27FC236}">
                <a16:creationId xmlns:a16="http://schemas.microsoft.com/office/drawing/2014/main" id="{E4CBFF90-D1AC-D040-B54D-7E585D34B2AE}"/>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Název řeči Skutečný název tohoto proslovu je </a:t>
            </a:r>
            <a:r>
              <a:rPr lang="cs-CZ" dirty="0" err="1">
                <a:latin typeface="Arial" panose="020B0604020202020204" pitchFamily="34" charset="0"/>
                <a:cs typeface="Arial" panose="020B0604020202020204" pitchFamily="34" charset="0"/>
              </a:rPr>
              <a:t>Sinews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Peace</a:t>
            </a:r>
            <a:r>
              <a:rPr lang="cs-CZ" dirty="0">
                <a:latin typeface="Arial" panose="020B0604020202020204" pitchFamily="34" charset="0"/>
                <a:cs typeface="Arial" panose="020B0604020202020204" pitchFamily="34" charset="0"/>
              </a:rPr>
              <a:t> (Opory míru).</a:t>
            </a:r>
          </a:p>
          <a:p>
            <a:r>
              <a:rPr lang="cs-CZ" dirty="0">
                <a:latin typeface="Arial" panose="020B0604020202020204" pitchFamily="34" charset="0"/>
                <a:cs typeface="Arial" panose="020B0604020202020204" pitchFamily="34" charset="0"/>
              </a:rPr>
              <a:t>Výzva  k úzké spolupráci </a:t>
            </a:r>
            <a:r>
              <a:rPr lang="cs-CZ" b="1" dirty="0">
                <a:latin typeface="Arial" panose="020B0604020202020204" pitchFamily="34" charset="0"/>
                <a:cs typeface="Arial" panose="020B0604020202020204" pitchFamily="34" charset="0"/>
              </a:rPr>
              <a:t>USA a Velké Británie</a:t>
            </a:r>
          </a:p>
          <a:p>
            <a:r>
              <a:rPr lang="cs-CZ" dirty="0">
                <a:latin typeface="Arial" panose="020B0604020202020204" pitchFamily="34" charset="0"/>
                <a:cs typeface="Arial" panose="020B0604020202020204" pitchFamily="34" charset="0"/>
              </a:rPr>
              <a:t>Bezpečnost světa vyžaduje novou jednotu Evropy, od níž by žádný národ neměl být stále odloučen.</a:t>
            </a:r>
          </a:p>
          <a:p>
            <a:r>
              <a:rPr lang="cs-CZ" dirty="0">
                <a:latin typeface="Arial" panose="020B0604020202020204" pitchFamily="34" charset="0"/>
                <a:cs typeface="Arial" panose="020B0604020202020204" pitchFamily="34" charset="0"/>
              </a:rPr>
              <a:t>Nepřipustit myšlenku, že nová válka je nevyhnutelná, nebo lépe řečeno, že se k nové válce schyluje. </a:t>
            </a:r>
          </a:p>
          <a:p>
            <a:r>
              <a:rPr lang="cs-CZ" dirty="0">
                <a:latin typeface="Arial" panose="020B0604020202020204" pitchFamily="34" charset="0"/>
                <a:cs typeface="Arial" panose="020B0604020202020204" pitchFamily="34" charset="0"/>
              </a:rPr>
              <a:t>Naše štěstí leží v našich vlastních rukou a že my jsme s to zachránit budoucnost.</a:t>
            </a:r>
          </a:p>
          <a:p>
            <a:r>
              <a:rPr lang="cs-CZ" dirty="0">
                <a:latin typeface="Arial" panose="020B0604020202020204" pitchFamily="34" charset="0"/>
                <a:cs typeface="Arial" panose="020B0604020202020204" pitchFamily="34" charset="0"/>
              </a:rPr>
              <a:t>Neexistuje nic, co obdivovat více než </a:t>
            </a:r>
            <a:r>
              <a:rPr lang="cs-CZ" b="1" dirty="0">
                <a:latin typeface="Arial" panose="020B0604020202020204" pitchFamily="34" charset="0"/>
                <a:cs typeface="Arial" panose="020B0604020202020204" pitchFamily="34" charset="0"/>
              </a:rPr>
              <a:t>sílu</a:t>
            </a:r>
            <a:r>
              <a:rPr lang="cs-CZ" dirty="0">
                <a:latin typeface="Arial" panose="020B0604020202020204" pitchFamily="34" charset="0"/>
                <a:cs typeface="Arial" panose="020B0604020202020204" pitchFamily="34" charset="0"/>
              </a:rPr>
              <a:t> a neexistuje nic, k čemu by mělo být menší vážnosti než je </a:t>
            </a:r>
            <a:r>
              <a:rPr lang="cs-CZ" b="1" dirty="0">
                <a:latin typeface="Arial" panose="020B0604020202020204" pitchFamily="34" charset="0"/>
                <a:cs typeface="Arial" panose="020B0604020202020204" pitchFamily="34" charset="0"/>
              </a:rPr>
              <a:t>slabost</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AC39C9B5-1160-544D-9C7F-90480FC38CD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5F73E8D-86E0-ED47-AD8A-52E5AD4E9DF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CF14603-37B2-DC4C-9F29-E8D999DA78FE}"/>
              </a:ext>
            </a:extLst>
          </p:cNvPr>
          <p:cNvSpPr>
            <a:spLocks noGrp="1"/>
          </p:cNvSpPr>
          <p:nvPr>
            <p:ph type="sldNum" sz="quarter" idx="12"/>
          </p:nvPr>
        </p:nvSpPr>
        <p:spPr/>
        <p:txBody>
          <a:bodyPr/>
          <a:lstStyle/>
          <a:p>
            <a:fld id="{CFE4BAC9-6D41-4691-9299-18EF07EF0177}" type="slidenum">
              <a:rPr lang="en-US" smtClean="0"/>
              <a:t>108</a:t>
            </a:fld>
            <a:endParaRPr lang="en-US"/>
          </a:p>
        </p:txBody>
      </p:sp>
    </p:spTree>
    <p:extLst>
      <p:ext uri="{BB962C8B-B14F-4D97-AF65-F5344CB8AC3E}">
        <p14:creationId xmlns:p14="http://schemas.microsoft.com/office/powerpoint/2010/main" val="40507069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8F4EB6-352E-8B44-BCC7-66D183D4733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Bruselská smlouva</a:t>
            </a:r>
          </a:p>
        </p:txBody>
      </p:sp>
      <p:sp>
        <p:nvSpPr>
          <p:cNvPr id="3" name="Zástupný symbol pro obsah 2">
            <a:extLst>
              <a:ext uri="{FF2B5EF4-FFF2-40B4-BE49-F238E27FC236}">
                <a16:creationId xmlns:a16="http://schemas.microsoft.com/office/drawing/2014/main" id="{E41C3D1E-7D27-1349-BE85-D1A780A03E6F}"/>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Přímou reakcí některých západních států na nastalou situaci byl podpis tzv. Bruselské smlouvy 17. březnu 1948. </a:t>
            </a:r>
          </a:p>
          <a:p>
            <a:r>
              <a:rPr lang="cs-CZ" dirty="0">
                <a:latin typeface="Arial" panose="020B0604020202020204" pitchFamily="34" charset="0"/>
                <a:cs typeface="Arial" panose="020B0604020202020204" pitchFamily="34" charset="0"/>
              </a:rPr>
              <a:t>Byl projevem rozhodnutí pěti západoevropských států – </a:t>
            </a:r>
            <a:r>
              <a:rPr lang="cs-CZ" b="1" dirty="0">
                <a:latin typeface="Arial" panose="020B0604020202020204" pitchFamily="34" charset="0"/>
                <a:cs typeface="Arial" panose="020B0604020202020204" pitchFamily="34" charset="0"/>
              </a:rPr>
              <a:t>Belgie, Francie, Lucemburska, Nizozemska a Velké Británie </a:t>
            </a:r>
            <a:r>
              <a:rPr lang="cs-CZ" dirty="0">
                <a:latin typeface="Arial" panose="020B0604020202020204" pitchFamily="34" charset="0"/>
                <a:cs typeface="Arial" panose="020B0604020202020204" pitchFamily="34" charset="0"/>
              </a:rPr>
              <a:t>– vytvořit systém společné obrany a posílit vzájemné vztahy takovým způsobem, který by jim umožnil odolat ideologickému, politickému a  vojenskému ohrožení jejich bezpečnosti. </a:t>
            </a:r>
          </a:p>
        </p:txBody>
      </p:sp>
      <p:sp>
        <p:nvSpPr>
          <p:cNvPr id="4" name="Zástupný symbol pro datum 3">
            <a:extLst>
              <a:ext uri="{FF2B5EF4-FFF2-40B4-BE49-F238E27FC236}">
                <a16:creationId xmlns:a16="http://schemas.microsoft.com/office/drawing/2014/main" id="{1004B78D-B8F9-8C4E-AFDE-6E2C23B0D7C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7345FE6-2F9A-214D-A502-4B2376779AC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B679C0D-3525-0149-B71D-CA21D4C59D3C}"/>
              </a:ext>
            </a:extLst>
          </p:cNvPr>
          <p:cNvSpPr>
            <a:spLocks noGrp="1"/>
          </p:cNvSpPr>
          <p:nvPr>
            <p:ph type="sldNum" sz="quarter" idx="12"/>
          </p:nvPr>
        </p:nvSpPr>
        <p:spPr/>
        <p:txBody>
          <a:bodyPr/>
          <a:lstStyle/>
          <a:p>
            <a:fld id="{CFE4BAC9-6D41-4691-9299-18EF07EF0177}" type="slidenum">
              <a:rPr lang="en-US" smtClean="0"/>
              <a:t>109</a:t>
            </a:fld>
            <a:endParaRPr lang="en-US"/>
          </a:p>
        </p:txBody>
      </p:sp>
    </p:spTree>
    <p:extLst>
      <p:ext uri="{BB962C8B-B14F-4D97-AF65-F5344CB8AC3E}">
        <p14:creationId xmlns:p14="http://schemas.microsoft.com/office/powerpoint/2010/main" val="3169139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97D3E6-F006-614B-BD04-B41E1E16EF9B}"/>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Individuální bezpečnost</a:t>
            </a:r>
          </a:p>
        </p:txBody>
      </p:sp>
      <p:sp>
        <p:nvSpPr>
          <p:cNvPr id="3" name="Zástupný symbol pro obsah 2">
            <a:extLst>
              <a:ext uri="{FF2B5EF4-FFF2-40B4-BE49-F238E27FC236}">
                <a16:creationId xmlns:a16="http://schemas.microsoft.com/office/drawing/2014/main" id="{0604C297-9113-5B46-B5A9-C4C0512A0D41}"/>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Nutná obrana </a:t>
            </a:r>
            <a:r>
              <a:rPr lang="cs-CZ" dirty="0">
                <a:latin typeface="Arial" panose="020B0604020202020204" pitchFamily="34" charset="0"/>
                <a:cs typeface="Arial" panose="020B0604020202020204" pitchFamily="34" charset="0"/>
              </a:rPr>
              <a:t>- Čin jinak trestný, kterým někdo odvrací přímo hrozící nebo trvající útok na zájem chráněný trestním zákonem, není trestným činem.</a:t>
            </a:r>
          </a:p>
          <a:p>
            <a:r>
              <a:rPr lang="cs-CZ" b="1" dirty="0">
                <a:latin typeface="Arial" panose="020B0604020202020204" pitchFamily="34" charset="0"/>
                <a:cs typeface="Arial" panose="020B0604020202020204" pitchFamily="34" charset="0"/>
              </a:rPr>
              <a:t>Krajní nouze </a:t>
            </a:r>
            <a:r>
              <a:rPr lang="cs-CZ" dirty="0">
                <a:latin typeface="Arial" panose="020B0604020202020204" pitchFamily="34" charset="0"/>
                <a:cs typeface="Arial" panose="020B0604020202020204" pitchFamily="34" charset="0"/>
              </a:rPr>
              <a:t>- Čin jinak trestný, kterým někdo odvrací nebezpečí přímo hrozící zájmu chráněnému trestním zákonem, není trestným činem.</a:t>
            </a:r>
          </a:p>
        </p:txBody>
      </p:sp>
      <p:sp>
        <p:nvSpPr>
          <p:cNvPr id="4" name="Zástupný symbol pro datum 3">
            <a:extLst>
              <a:ext uri="{FF2B5EF4-FFF2-40B4-BE49-F238E27FC236}">
                <a16:creationId xmlns:a16="http://schemas.microsoft.com/office/drawing/2014/main" id="{90E1CA2E-A5DE-3E48-A5A8-A0C25A187FD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9E6023D-470C-484C-A912-BA6763554E5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AEB9899-2A54-D548-9B78-B3330E62055A}"/>
              </a:ext>
            </a:extLst>
          </p:cNvPr>
          <p:cNvSpPr>
            <a:spLocks noGrp="1"/>
          </p:cNvSpPr>
          <p:nvPr>
            <p:ph type="sldNum" sz="quarter" idx="12"/>
          </p:nvPr>
        </p:nvSpPr>
        <p:spPr/>
        <p:txBody>
          <a:bodyPr/>
          <a:lstStyle/>
          <a:p>
            <a:fld id="{CFE4BAC9-6D41-4691-9299-18EF07EF0177}" type="slidenum">
              <a:rPr lang="en-US" smtClean="0"/>
              <a:t>11</a:t>
            </a:fld>
            <a:endParaRPr lang="en-US"/>
          </a:p>
        </p:txBody>
      </p:sp>
    </p:spTree>
    <p:extLst>
      <p:ext uri="{BB962C8B-B14F-4D97-AF65-F5344CB8AC3E}">
        <p14:creationId xmlns:p14="http://schemas.microsoft.com/office/powerpoint/2010/main" val="6980393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152D0A-8E36-9444-9E5B-E8CC517FC6A1}"/>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Severoatlantická aliance</a:t>
            </a:r>
          </a:p>
        </p:txBody>
      </p:sp>
      <p:sp>
        <p:nvSpPr>
          <p:cNvPr id="3" name="Zástupný symbol pro obsah 2">
            <a:extLst>
              <a:ext uri="{FF2B5EF4-FFF2-40B4-BE49-F238E27FC236}">
                <a16:creationId xmlns:a16="http://schemas.microsoft.com/office/drawing/2014/main" id="{EDE34886-DACF-8140-977C-A1544FB19861}"/>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Slovy prvního generálního tajemníka </a:t>
            </a:r>
            <a:r>
              <a:rPr lang="cs-CZ" dirty="0" err="1">
                <a:latin typeface="Arial" panose="020B0604020202020204" pitchFamily="34" charset="0"/>
                <a:cs typeface="Arial" panose="020B0604020202020204" pitchFamily="34" charset="0"/>
              </a:rPr>
              <a:t>Hastingse</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Ismaye</a:t>
            </a:r>
            <a:r>
              <a:rPr lang="cs-CZ" dirty="0">
                <a:latin typeface="Arial" panose="020B0604020202020204" pitchFamily="34" charset="0"/>
                <a:cs typeface="Arial" panose="020B0604020202020204" pitchFamily="34" charset="0"/>
              </a:rPr>
              <a:t> bylo hlavním úkolem NATO „udržet Ameriku v Evropě, Rusko mimo západní Evropu a Německo při zemi“.</a:t>
            </a:r>
          </a:p>
          <a:p>
            <a:r>
              <a:rPr lang="cs-CZ" dirty="0">
                <a:latin typeface="Arial" panose="020B0604020202020204" pitchFamily="34" charset="0"/>
                <a:cs typeface="Arial" panose="020B0604020202020204" pitchFamily="34" charset="0"/>
              </a:rPr>
              <a:t>Zároveň pomoc Německu – prolomit blokádu  Berlína (2 milióny obyvatel)</a:t>
            </a:r>
          </a:p>
          <a:p>
            <a:r>
              <a:rPr lang="cs-CZ" dirty="0">
                <a:latin typeface="Arial" panose="020B0604020202020204" pitchFamily="34" charset="0"/>
                <a:cs typeface="Arial" panose="020B0604020202020204" pitchFamily="34" charset="0"/>
              </a:rPr>
              <a:t>Letecký most  277 264 letů. Každou minutu na vrcholu jedno letadlo, denně spadlo z nebe  8000 tun zásob 1949</a:t>
            </a:r>
          </a:p>
        </p:txBody>
      </p:sp>
      <p:sp>
        <p:nvSpPr>
          <p:cNvPr id="4" name="Zástupný symbol pro datum 3">
            <a:extLst>
              <a:ext uri="{FF2B5EF4-FFF2-40B4-BE49-F238E27FC236}">
                <a16:creationId xmlns:a16="http://schemas.microsoft.com/office/drawing/2014/main" id="{15FA016C-D241-9C41-A252-3BC1D2D609C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0348F45-2A29-F848-B2F4-E7B14B49E31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6E96B96-CC66-8445-A874-67C37E8A0FA5}"/>
              </a:ext>
            </a:extLst>
          </p:cNvPr>
          <p:cNvSpPr>
            <a:spLocks noGrp="1"/>
          </p:cNvSpPr>
          <p:nvPr>
            <p:ph type="sldNum" sz="quarter" idx="12"/>
          </p:nvPr>
        </p:nvSpPr>
        <p:spPr/>
        <p:txBody>
          <a:bodyPr/>
          <a:lstStyle/>
          <a:p>
            <a:fld id="{CFE4BAC9-6D41-4691-9299-18EF07EF0177}" type="slidenum">
              <a:rPr lang="en-US" smtClean="0"/>
              <a:t>110</a:t>
            </a:fld>
            <a:endParaRPr lang="en-US"/>
          </a:p>
        </p:txBody>
      </p:sp>
    </p:spTree>
    <p:extLst>
      <p:ext uri="{BB962C8B-B14F-4D97-AF65-F5344CB8AC3E}">
        <p14:creationId xmlns:p14="http://schemas.microsoft.com/office/powerpoint/2010/main" val="14376479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1E58C9-D4A1-CE42-89FA-5AEFC14B168B}"/>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Podpis Washingtonské smlouvy</a:t>
            </a:r>
          </a:p>
        </p:txBody>
      </p:sp>
      <p:sp>
        <p:nvSpPr>
          <p:cNvPr id="3" name="Zástupný symbol pro obsah 2">
            <a:extLst>
              <a:ext uri="{FF2B5EF4-FFF2-40B4-BE49-F238E27FC236}">
                <a16:creationId xmlns:a16="http://schemas.microsoft.com/office/drawing/2014/main" id="{A7AA6394-517F-934A-A709-0A3037DB0C67}"/>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Dne </a:t>
            </a:r>
            <a:r>
              <a:rPr lang="cs-CZ" b="1" dirty="0">
                <a:latin typeface="Arial" panose="020B0604020202020204" pitchFamily="34" charset="0"/>
                <a:cs typeface="Arial" panose="020B0604020202020204" pitchFamily="34" charset="0"/>
              </a:rPr>
              <a:t>4. dubna 1949 </a:t>
            </a:r>
            <a:r>
              <a:rPr lang="cs-CZ" dirty="0">
                <a:latin typeface="Arial" panose="020B0604020202020204" pitchFamily="34" charset="0"/>
                <a:cs typeface="Arial" panose="020B0604020202020204" pitchFamily="34" charset="0"/>
              </a:rPr>
              <a:t>, podepsalo </a:t>
            </a:r>
            <a:r>
              <a:rPr lang="cs-CZ" b="1" dirty="0">
                <a:latin typeface="Arial" panose="020B0604020202020204" pitchFamily="34" charset="0"/>
                <a:cs typeface="Arial" panose="020B0604020202020204" pitchFamily="34" charset="0"/>
              </a:rPr>
              <a:t>deset zemí </a:t>
            </a:r>
            <a:r>
              <a:rPr lang="cs-CZ" dirty="0">
                <a:latin typeface="Arial" panose="020B0604020202020204" pitchFamily="34" charset="0"/>
                <a:cs typeface="Arial" panose="020B0604020202020204" pitchFamily="34" charset="0"/>
              </a:rPr>
              <a:t>západní Evropy, </a:t>
            </a:r>
            <a:r>
              <a:rPr lang="cs-CZ" b="1" dirty="0">
                <a:latin typeface="Arial" panose="020B0604020202020204" pitchFamily="34" charset="0"/>
                <a:cs typeface="Arial" panose="020B0604020202020204" pitchFamily="34" charset="0"/>
              </a:rPr>
              <a:t>USA a Kanada </a:t>
            </a:r>
            <a:r>
              <a:rPr lang="cs-CZ" dirty="0">
                <a:latin typeface="Arial" panose="020B0604020202020204" pitchFamily="34" charset="0"/>
                <a:cs typeface="Arial" panose="020B0604020202020204" pitchFamily="34" charset="0"/>
              </a:rPr>
              <a:t>Severoatlantickou dohodu (anglicky </a:t>
            </a:r>
            <a:r>
              <a:rPr lang="cs-CZ" dirty="0" err="1">
                <a:latin typeface="Arial" panose="020B0604020202020204" pitchFamily="34" charset="0"/>
                <a:cs typeface="Arial" panose="020B0604020202020204" pitchFamily="34" charset="0"/>
              </a:rPr>
              <a:t>North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Atlantic</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Treaty</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Smlouva vstoupila v platnost </a:t>
            </a:r>
            <a:r>
              <a:rPr lang="cs-CZ" b="1" dirty="0">
                <a:latin typeface="Arial" panose="020B0604020202020204" pitchFamily="34" charset="0"/>
                <a:cs typeface="Arial" panose="020B0604020202020204" pitchFamily="34" charset="0"/>
              </a:rPr>
              <a:t>24. srpna 1949 </a:t>
            </a:r>
            <a:r>
              <a:rPr lang="cs-CZ" dirty="0">
                <a:latin typeface="Arial" panose="020B0604020202020204" pitchFamily="34" charset="0"/>
                <a:cs typeface="Arial" panose="020B0604020202020204" pitchFamily="34" charset="0"/>
              </a:rPr>
              <a:t>po uložení ratifikačních listin všech signatářských států.</a:t>
            </a:r>
          </a:p>
          <a:p>
            <a:r>
              <a:rPr lang="cs-CZ" dirty="0">
                <a:latin typeface="Arial" panose="020B0604020202020204" pitchFamily="34" charset="0"/>
                <a:cs typeface="Arial" panose="020B0604020202020204" pitchFamily="34" charset="0"/>
              </a:rPr>
              <a:t>Jejím hlavním cílem tehdy bylo vytvořit koalici vzájemné pomoci jako odpověď na riziko, že by Sovětský svaz usiloval o rozšíření svého vlivu, jež získal ve státech východní Evropy, i na další části starého kontinentu.</a:t>
            </a:r>
          </a:p>
        </p:txBody>
      </p:sp>
      <p:sp>
        <p:nvSpPr>
          <p:cNvPr id="4" name="Zástupný symbol pro datum 3">
            <a:extLst>
              <a:ext uri="{FF2B5EF4-FFF2-40B4-BE49-F238E27FC236}">
                <a16:creationId xmlns:a16="http://schemas.microsoft.com/office/drawing/2014/main" id="{A04D781A-D7A3-A443-B61F-CA6189A7FF3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E081F1F-2D45-7B43-B26B-6BB4D95FF87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9F2D0B9-2A68-4841-A0C7-DE7F69BAF296}"/>
              </a:ext>
            </a:extLst>
          </p:cNvPr>
          <p:cNvSpPr>
            <a:spLocks noGrp="1"/>
          </p:cNvSpPr>
          <p:nvPr>
            <p:ph type="sldNum" sz="quarter" idx="12"/>
          </p:nvPr>
        </p:nvSpPr>
        <p:spPr/>
        <p:txBody>
          <a:bodyPr/>
          <a:lstStyle/>
          <a:p>
            <a:fld id="{CFE4BAC9-6D41-4691-9299-18EF07EF0177}" type="slidenum">
              <a:rPr lang="en-US" smtClean="0"/>
              <a:t>111</a:t>
            </a:fld>
            <a:endParaRPr lang="en-US"/>
          </a:p>
        </p:txBody>
      </p:sp>
    </p:spTree>
    <p:extLst>
      <p:ext uri="{BB962C8B-B14F-4D97-AF65-F5344CB8AC3E}">
        <p14:creationId xmlns:p14="http://schemas.microsoft.com/office/powerpoint/2010/main" val="24558647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21E60B-1458-0D4D-9934-F4B6C2D7BDB0}"/>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Rozšiřování NATO do roku 1989</a:t>
            </a:r>
          </a:p>
        </p:txBody>
      </p:sp>
      <p:sp>
        <p:nvSpPr>
          <p:cNvPr id="3" name="Zástupný symbol pro obsah 2">
            <a:extLst>
              <a:ext uri="{FF2B5EF4-FFF2-40B4-BE49-F238E27FC236}">
                <a16:creationId xmlns:a16="http://schemas.microsoft.com/office/drawing/2014/main" id="{56E7BCA0-13FA-414B-A399-4B61D666DBAD}"/>
              </a:ext>
            </a:extLst>
          </p:cNvPr>
          <p:cNvSpPr>
            <a:spLocks noGrp="1"/>
          </p:cNvSpPr>
          <p:nvPr>
            <p:ph idx="1"/>
          </p:nvPr>
        </p:nvSpPr>
        <p:spPr/>
        <p:txBody>
          <a:bodyPr/>
          <a:lstStyle/>
          <a:p>
            <a:r>
              <a:rPr lang="cs-CZ" b="1" dirty="0">
                <a:latin typeface="Arial" panose="020B0604020202020204" pitchFamily="34" charset="0"/>
                <a:cs typeface="Arial" panose="020B0604020202020204" pitchFamily="34" charset="0"/>
              </a:rPr>
              <a:t>18. února 1952:</a:t>
            </a:r>
            <a:r>
              <a:rPr lang="cs-CZ" dirty="0">
                <a:latin typeface="Arial" panose="020B0604020202020204" pitchFamily="34" charset="0"/>
                <a:cs typeface="Arial" panose="020B0604020202020204" pitchFamily="34" charset="0"/>
              </a:rPr>
              <a:t> přistoupení Řecka a Turecka</a:t>
            </a:r>
          </a:p>
          <a:p>
            <a:r>
              <a:rPr lang="cs-CZ" b="1" dirty="0">
                <a:latin typeface="Arial" panose="020B0604020202020204" pitchFamily="34" charset="0"/>
                <a:cs typeface="Arial" panose="020B0604020202020204" pitchFamily="34" charset="0"/>
              </a:rPr>
              <a:t>6. května 1955:</a:t>
            </a:r>
            <a:r>
              <a:rPr lang="cs-CZ" dirty="0">
                <a:latin typeface="Arial" panose="020B0604020202020204" pitchFamily="34" charset="0"/>
                <a:cs typeface="Arial" panose="020B0604020202020204" pitchFamily="34" charset="0"/>
              </a:rPr>
              <a:t> vstup Spolkové republiky Německo - v reakci na to vytvořil Sovětský svaz a jeho spojenci organizaci Varšavské smlouvy</a:t>
            </a:r>
          </a:p>
          <a:p>
            <a:r>
              <a:rPr lang="cs-CZ" b="1" dirty="0">
                <a:latin typeface="Arial" panose="020B0604020202020204" pitchFamily="34" charset="0"/>
                <a:cs typeface="Arial" panose="020B0604020202020204" pitchFamily="34" charset="0"/>
              </a:rPr>
              <a:t>30. května 1982:</a:t>
            </a:r>
            <a:r>
              <a:rPr lang="cs-CZ" dirty="0">
                <a:latin typeface="Arial" panose="020B0604020202020204" pitchFamily="34" charset="0"/>
                <a:cs typeface="Arial" panose="020B0604020202020204" pitchFamily="34" charset="0"/>
              </a:rPr>
              <a:t> přistoupení Španělska</a:t>
            </a:r>
          </a:p>
          <a:p>
            <a:endParaRPr lang="cs-CZ" dirty="0"/>
          </a:p>
        </p:txBody>
      </p:sp>
      <p:sp>
        <p:nvSpPr>
          <p:cNvPr id="4" name="Zástupný symbol pro datum 3">
            <a:extLst>
              <a:ext uri="{FF2B5EF4-FFF2-40B4-BE49-F238E27FC236}">
                <a16:creationId xmlns:a16="http://schemas.microsoft.com/office/drawing/2014/main" id="{C9DA9856-E98E-6446-9550-4CFFAE9D02F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32FD8E4-2D1C-C049-9098-2BD24F65D85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6BEC8AC-3F00-E746-B663-50F50B41ED1A}"/>
              </a:ext>
            </a:extLst>
          </p:cNvPr>
          <p:cNvSpPr>
            <a:spLocks noGrp="1"/>
          </p:cNvSpPr>
          <p:nvPr>
            <p:ph type="sldNum" sz="quarter" idx="12"/>
          </p:nvPr>
        </p:nvSpPr>
        <p:spPr/>
        <p:txBody>
          <a:bodyPr/>
          <a:lstStyle/>
          <a:p>
            <a:fld id="{CFE4BAC9-6D41-4691-9299-18EF07EF0177}" type="slidenum">
              <a:rPr lang="en-US" smtClean="0"/>
              <a:t>112</a:t>
            </a:fld>
            <a:endParaRPr lang="en-US"/>
          </a:p>
        </p:txBody>
      </p:sp>
    </p:spTree>
    <p:extLst>
      <p:ext uri="{BB962C8B-B14F-4D97-AF65-F5344CB8AC3E}">
        <p14:creationId xmlns:p14="http://schemas.microsoft.com/office/powerpoint/2010/main" val="31791534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F656C5-8D1A-934F-B536-FE9F10156D1A}"/>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Rozšiřování NATO po roce 1989 (31 členů)</a:t>
            </a:r>
            <a:endParaRPr lang="cs-CZ" dirty="0"/>
          </a:p>
        </p:txBody>
      </p:sp>
      <p:sp>
        <p:nvSpPr>
          <p:cNvPr id="3" name="Zástupný symbol pro obsah 2">
            <a:extLst>
              <a:ext uri="{FF2B5EF4-FFF2-40B4-BE49-F238E27FC236}">
                <a16:creationId xmlns:a16="http://schemas.microsoft.com/office/drawing/2014/main" id="{7E4DAA93-E5BE-EB4E-8D0E-7337164C87CA}"/>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12. března 1999: přistoupení ČR, Maďarska a Polska; šlo o první rozšíření NATO po studené válce, kdy se k Alianci připojili bývalí členové Varšavské smlouvy</a:t>
            </a:r>
          </a:p>
          <a:p>
            <a:r>
              <a:rPr lang="cs-CZ" dirty="0">
                <a:latin typeface="Arial" panose="020B0604020202020204" pitchFamily="34" charset="0"/>
                <a:cs typeface="Arial" panose="020B0604020202020204" pitchFamily="34" charset="0"/>
              </a:rPr>
              <a:t>29. března 2004: přistoupení celkem sedmi států - Bulharska, Estonska, Litvy, Lotyšska, Rumunska, Slovenska a Slovinska; jedná se o největší kolo rozšíření</a:t>
            </a:r>
          </a:p>
          <a:p>
            <a:r>
              <a:rPr lang="cs-CZ" dirty="0">
                <a:latin typeface="Arial" panose="020B0604020202020204" pitchFamily="34" charset="0"/>
                <a:cs typeface="Arial" panose="020B0604020202020204" pitchFamily="34" charset="0"/>
              </a:rPr>
              <a:t>1. dubna 2009: vstup Albánie a Chorvatska</a:t>
            </a:r>
          </a:p>
          <a:p>
            <a:r>
              <a:rPr lang="cs-CZ" dirty="0">
                <a:latin typeface="Arial" panose="020B0604020202020204" pitchFamily="34" charset="0"/>
                <a:cs typeface="Arial" panose="020B0604020202020204" pitchFamily="34" charset="0"/>
              </a:rPr>
              <a:t>5. června 2017: vstup Černé Hory</a:t>
            </a:r>
          </a:p>
          <a:p>
            <a:r>
              <a:rPr lang="cs-CZ" dirty="0">
                <a:latin typeface="Arial" panose="020B0604020202020204" pitchFamily="34" charset="0"/>
                <a:cs typeface="Arial" panose="020B0604020202020204" pitchFamily="34" charset="0"/>
              </a:rPr>
              <a:t>27. března 2020: vstup republiky Severní Makedonie do NATO. Stala se 30. členskou zemí Aliance.</a:t>
            </a:r>
          </a:p>
          <a:p>
            <a:r>
              <a:rPr lang="cs-CZ" dirty="0">
                <a:latin typeface="Arial" panose="020B0604020202020204" pitchFamily="34" charset="0"/>
                <a:cs typeface="Arial" panose="020B0604020202020204" pitchFamily="34" charset="0"/>
              </a:rPr>
              <a:t>4. dubna 2023 vstoupilo Finsko do NATO</a:t>
            </a:r>
          </a:p>
          <a:p>
            <a:endParaRPr lang="cs-CZ" dirty="0"/>
          </a:p>
        </p:txBody>
      </p:sp>
      <p:sp>
        <p:nvSpPr>
          <p:cNvPr id="4" name="Zástupný symbol pro datum 3">
            <a:extLst>
              <a:ext uri="{FF2B5EF4-FFF2-40B4-BE49-F238E27FC236}">
                <a16:creationId xmlns:a16="http://schemas.microsoft.com/office/drawing/2014/main" id="{9DC3B6F8-E8A9-1D4B-91EC-039B6F239F0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C69B24C-0E18-D44F-960D-D1CB928FC76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A11066F-BB96-F341-BA51-F611E81C2AFB}"/>
              </a:ext>
            </a:extLst>
          </p:cNvPr>
          <p:cNvSpPr>
            <a:spLocks noGrp="1"/>
          </p:cNvSpPr>
          <p:nvPr>
            <p:ph type="sldNum" sz="quarter" idx="12"/>
          </p:nvPr>
        </p:nvSpPr>
        <p:spPr/>
        <p:txBody>
          <a:bodyPr/>
          <a:lstStyle/>
          <a:p>
            <a:fld id="{CFE4BAC9-6D41-4691-9299-18EF07EF0177}" type="slidenum">
              <a:rPr lang="en-US" smtClean="0"/>
              <a:t>113</a:t>
            </a:fld>
            <a:endParaRPr lang="en-US"/>
          </a:p>
        </p:txBody>
      </p:sp>
    </p:spTree>
    <p:extLst>
      <p:ext uri="{BB962C8B-B14F-4D97-AF65-F5344CB8AC3E}">
        <p14:creationId xmlns:p14="http://schemas.microsoft.com/office/powerpoint/2010/main" val="30669138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525A96-9890-8B88-0F18-8D7FB3517CAD}"/>
              </a:ext>
            </a:extLst>
          </p:cNvPr>
          <p:cNvSpPr>
            <a:spLocks noGrp="1"/>
          </p:cNvSpPr>
          <p:nvPr>
            <p:ph type="title"/>
          </p:nvPr>
        </p:nvSpPr>
        <p:spPr/>
        <p:txBody>
          <a:bodyPr/>
          <a:lstStyle/>
          <a:p>
            <a:r>
              <a:rPr lang="cs-CZ" dirty="0"/>
              <a:t>Rozšíření NATO po vypuknutí války na Ukrajině</a:t>
            </a:r>
          </a:p>
        </p:txBody>
      </p:sp>
      <p:sp>
        <p:nvSpPr>
          <p:cNvPr id="3" name="Zástupný obsah 2">
            <a:extLst>
              <a:ext uri="{FF2B5EF4-FFF2-40B4-BE49-F238E27FC236}">
                <a16:creationId xmlns:a16="http://schemas.microsoft.com/office/drawing/2014/main" id="{76A9B5E9-4136-EAD4-89EC-4A59D84D9460}"/>
              </a:ext>
            </a:extLst>
          </p:cNvPr>
          <p:cNvSpPr>
            <a:spLocks noGrp="1"/>
          </p:cNvSpPr>
          <p:nvPr>
            <p:ph idx="1"/>
          </p:nvPr>
        </p:nvSpPr>
        <p:spPr/>
        <p:txBody>
          <a:bodyPr/>
          <a:lstStyle/>
          <a:p>
            <a:r>
              <a:rPr lang="cs-CZ" dirty="0"/>
              <a:t>V roce 2022 požádaly o členství v NATO a </a:t>
            </a:r>
            <a:r>
              <a:rPr lang="cs-CZ"/>
              <a:t>byly pozvány </a:t>
            </a:r>
            <a:r>
              <a:rPr lang="cs-CZ" dirty="0"/>
              <a:t>Finsko a Švédsko</a:t>
            </a:r>
          </a:p>
          <a:p>
            <a:r>
              <a:rPr lang="cs-CZ" dirty="0"/>
              <a:t>Finsko se stalo 31. členským státem NATO 4.4.2023 </a:t>
            </a:r>
          </a:p>
          <a:p>
            <a:r>
              <a:rPr lang="cs-CZ" dirty="0"/>
              <a:t>Švédsku v vstupu brání nesouhlas Turecka kvůli poskytnutí azylu tureckým Kurdům na území Švédska</a:t>
            </a:r>
          </a:p>
          <a:p>
            <a:r>
              <a:rPr lang="cs-CZ" dirty="0"/>
              <a:t>Finsko má 1340 Km společné hranice s RF (nejdelší společná hranice)</a:t>
            </a:r>
          </a:p>
          <a:p>
            <a:r>
              <a:rPr lang="cs-CZ" dirty="0"/>
              <a:t>Finsko má 30 000  osob v ozbrojených silách a za válečného stavu ho může zvýšit na 280 000</a:t>
            </a:r>
          </a:p>
        </p:txBody>
      </p:sp>
      <p:sp>
        <p:nvSpPr>
          <p:cNvPr id="4" name="Zástupný symbol pro datum 3">
            <a:extLst>
              <a:ext uri="{FF2B5EF4-FFF2-40B4-BE49-F238E27FC236}">
                <a16:creationId xmlns:a16="http://schemas.microsoft.com/office/drawing/2014/main" id="{D3E306EC-7D6B-E10C-8B1C-222BE41B857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57702FD-4B23-F170-9BDA-A60F76A5EBA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052E207-E2DD-36A4-5BBE-392784BF93B6}"/>
              </a:ext>
            </a:extLst>
          </p:cNvPr>
          <p:cNvSpPr>
            <a:spLocks noGrp="1"/>
          </p:cNvSpPr>
          <p:nvPr>
            <p:ph type="sldNum" sz="quarter" idx="12"/>
          </p:nvPr>
        </p:nvSpPr>
        <p:spPr/>
        <p:txBody>
          <a:bodyPr/>
          <a:lstStyle/>
          <a:p>
            <a:fld id="{CFE4BAC9-6D41-4691-9299-18EF07EF0177}" type="slidenum">
              <a:rPr lang="en-US" smtClean="0"/>
              <a:t>114</a:t>
            </a:fld>
            <a:endParaRPr lang="en-US"/>
          </a:p>
        </p:txBody>
      </p:sp>
    </p:spTree>
    <p:extLst>
      <p:ext uri="{BB962C8B-B14F-4D97-AF65-F5344CB8AC3E}">
        <p14:creationId xmlns:p14="http://schemas.microsoft.com/office/powerpoint/2010/main" val="17854301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E71C75-8192-104D-8A99-A288770C401C}"/>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Hlavní úkoly NATO</a:t>
            </a:r>
          </a:p>
        </p:txBody>
      </p:sp>
      <p:sp>
        <p:nvSpPr>
          <p:cNvPr id="3" name="Zástupný symbol pro obsah 2">
            <a:extLst>
              <a:ext uri="{FF2B5EF4-FFF2-40B4-BE49-F238E27FC236}">
                <a16:creationId xmlns:a16="http://schemas.microsoft.com/office/drawing/2014/main" id="{5F3505F0-3BEF-3242-B57E-585AC7552BDC}"/>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zajišťování </a:t>
            </a:r>
            <a:r>
              <a:rPr lang="cs-CZ" b="1" dirty="0">
                <a:latin typeface="Arial" panose="020B0604020202020204" pitchFamily="34" charset="0"/>
                <a:cs typeface="Arial" panose="020B0604020202020204" pitchFamily="34" charset="0"/>
              </a:rPr>
              <a:t>kolektivní obrany </a:t>
            </a:r>
            <a:r>
              <a:rPr lang="cs-CZ" dirty="0">
                <a:latin typeface="Arial" panose="020B0604020202020204" pitchFamily="34" charset="0"/>
                <a:cs typeface="Arial" panose="020B0604020202020204" pitchFamily="34" charset="0"/>
              </a:rPr>
              <a:t>svých členů,</a:t>
            </a:r>
          </a:p>
          <a:p>
            <a:r>
              <a:rPr lang="cs-CZ" dirty="0">
                <a:latin typeface="Arial" panose="020B0604020202020204" pitchFamily="34" charset="0"/>
                <a:cs typeface="Arial" panose="020B0604020202020204" pitchFamily="34" charset="0"/>
              </a:rPr>
              <a:t>zvládání bezpečnostních krizí </a:t>
            </a:r>
            <a:r>
              <a:rPr lang="cs-CZ" b="1" dirty="0">
                <a:latin typeface="Arial" panose="020B0604020202020204" pitchFamily="34" charset="0"/>
                <a:cs typeface="Arial" panose="020B0604020202020204" pitchFamily="34" charset="0"/>
              </a:rPr>
              <a:t>mimo své území </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budování </a:t>
            </a:r>
            <a:r>
              <a:rPr lang="cs-CZ" b="1" dirty="0">
                <a:latin typeface="Arial" panose="020B0604020202020204" pitchFamily="34" charset="0"/>
                <a:cs typeface="Arial" panose="020B0604020202020204" pitchFamily="34" charset="0"/>
              </a:rPr>
              <a:t>kooperativní bezpečnosti </a:t>
            </a:r>
            <a:r>
              <a:rPr lang="cs-CZ" dirty="0">
                <a:latin typeface="Arial" panose="020B0604020202020204" pitchFamily="34" charset="0"/>
                <a:cs typeface="Arial" panose="020B0604020202020204" pitchFamily="34" charset="0"/>
              </a:rPr>
              <a:t>s partnery</a:t>
            </a:r>
          </a:p>
          <a:p>
            <a:r>
              <a:rPr lang="cs-CZ" dirty="0">
                <a:latin typeface="Arial" panose="020B0604020202020204" pitchFamily="34" charset="0"/>
                <a:cs typeface="Arial" panose="020B0604020202020204" pitchFamily="34" charset="0"/>
              </a:rPr>
              <a:t>schopnost </a:t>
            </a:r>
            <a:r>
              <a:rPr lang="cs-CZ" b="1" dirty="0">
                <a:latin typeface="Arial" panose="020B0604020202020204" pitchFamily="34" charset="0"/>
                <a:cs typeface="Arial" panose="020B0604020202020204" pitchFamily="34" charset="0"/>
              </a:rPr>
              <a:t>odstrašit případného útočníka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ubránit </a:t>
            </a:r>
            <a:r>
              <a:rPr lang="cs-CZ" dirty="0">
                <a:latin typeface="Arial" panose="020B0604020202020204" pitchFamily="34" charset="0"/>
                <a:cs typeface="Arial" panose="020B0604020202020204" pitchFamily="34" charset="0"/>
              </a:rPr>
              <a:t>členské země před napadením  </a:t>
            </a:r>
          </a:p>
          <a:p>
            <a:r>
              <a:rPr lang="cs-CZ" dirty="0">
                <a:latin typeface="Arial" panose="020B0604020202020204" pitchFamily="34" charset="0"/>
                <a:cs typeface="Arial" panose="020B0604020202020204" pitchFamily="34" charset="0"/>
              </a:rPr>
              <a:t>schopnosti  </a:t>
            </a:r>
            <a:r>
              <a:rPr lang="cs-CZ" b="1" dirty="0">
                <a:latin typeface="Arial" panose="020B0604020202020204" pitchFamily="34" charset="0"/>
                <a:cs typeface="Arial" panose="020B0604020202020204" pitchFamily="34" charset="0"/>
              </a:rPr>
              <a:t>řešit</a:t>
            </a:r>
            <a:r>
              <a:rPr lang="cs-CZ" dirty="0">
                <a:latin typeface="Arial" panose="020B0604020202020204" pitchFamily="34" charset="0"/>
                <a:cs typeface="Arial" panose="020B0604020202020204" pitchFamily="34" charset="0"/>
              </a:rPr>
              <a:t> celé spektrum krizí, od prevence konfliktů až po dosažení stability v post-konfliktních situacích. </a:t>
            </a:r>
          </a:p>
        </p:txBody>
      </p:sp>
      <p:sp>
        <p:nvSpPr>
          <p:cNvPr id="4" name="Zástupný symbol pro datum 3">
            <a:extLst>
              <a:ext uri="{FF2B5EF4-FFF2-40B4-BE49-F238E27FC236}">
                <a16:creationId xmlns:a16="http://schemas.microsoft.com/office/drawing/2014/main" id="{65C267E4-E391-9343-A0A0-21BF6C5C656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584FBE6-18BF-7F48-8EEE-917C1862C1B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E6959A4-47FC-D946-A32A-E48EDE706E73}"/>
              </a:ext>
            </a:extLst>
          </p:cNvPr>
          <p:cNvSpPr>
            <a:spLocks noGrp="1"/>
          </p:cNvSpPr>
          <p:nvPr>
            <p:ph type="sldNum" sz="quarter" idx="12"/>
          </p:nvPr>
        </p:nvSpPr>
        <p:spPr/>
        <p:txBody>
          <a:bodyPr/>
          <a:lstStyle/>
          <a:p>
            <a:fld id="{CFE4BAC9-6D41-4691-9299-18EF07EF0177}" type="slidenum">
              <a:rPr lang="en-US" smtClean="0"/>
              <a:t>115</a:t>
            </a:fld>
            <a:endParaRPr lang="en-US"/>
          </a:p>
        </p:txBody>
      </p:sp>
    </p:spTree>
    <p:extLst>
      <p:ext uri="{BB962C8B-B14F-4D97-AF65-F5344CB8AC3E}">
        <p14:creationId xmlns:p14="http://schemas.microsoft.com/office/powerpoint/2010/main" val="29679200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9506A67-4F36-1541-90BB-5A8D4B40148B}"/>
              </a:ext>
            </a:extLst>
          </p:cNvPr>
          <p:cNvSpPr>
            <a:spLocks noGrp="1"/>
          </p:cNvSpPr>
          <p:nvPr>
            <p:ph type="ctrTitle"/>
          </p:nvPr>
        </p:nvSpPr>
        <p:spPr/>
        <p:txBody>
          <a:bodyPr/>
          <a:lstStyle/>
          <a:p>
            <a:r>
              <a:rPr lang="cs-CZ">
                <a:latin typeface="Arial" panose="020B0604020202020204" pitchFamily="34" charset="0"/>
                <a:cs typeface="Arial" panose="020B0604020202020204" pitchFamily="34" charset="0"/>
              </a:rPr>
              <a:t>Vlastní text smlouvy</a:t>
            </a:r>
          </a:p>
        </p:txBody>
      </p:sp>
      <p:sp>
        <p:nvSpPr>
          <p:cNvPr id="5" name="Podnadpis 4">
            <a:extLst>
              <a:ext uri="{FF2B5EF4-FFF2-40B4-BE49-F238E27FC236}">
                <a16:creationId xmlns:a16="http://schemas.microsoft.com/office/drawing/2014/main" id="{18053825-1AA6-B347-A1FE-224A8EBF7632}"/>
              </a:ext>
            </a:extLst>
          </p:cNvPr>
          <p:cNvSpPr>
            <a:spLocks noGrp="1"/>
          </p:cNvSpPr>
          <p:nvPr>
            <p:ph type="subTitle" idx="1"/>
          </p:nvPr>
        </p:nvSpPr>
        <p:spPr/>
        <p:txBody>
          <a:bodyPr/>
          <a:lstStyle/>
          <a:p>
            <a:r>
              <a:rPr lang="cs-CZ"/>
              <a:t>Přednáška VSCI</a:t>
            </a:r>
          </a:p>
        </p:txBody>
      </p:sp>
      <p:sp>
        <p:nvSpPr>
          <p:cNvPr id="2" name="Zástupný symbol pro datum 1">
            <a:extLst>
              <a:ext uri="{FF2B5EF4-FFF2-40B4-BE49-F238E27FC236}">
                <a16:creationId xmlns:a16="http://schemas.microsoft.com/office/drawing/2014/main" id="{B3E77C0C-4E79-5B40-8241-55F2BF1C67A1}"/>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B2FAA8F6-33E2-D046-B6D1-DFDB97863C2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A373AEA-B662-FE4B-A8B7-A101F55545E5}"/>
              </a:ext>
            </a:extLst>
          </p:cNvPr>
          <p:cNvSpPr>
            <a:spLocks noGrp="1"/>
          </p:cNvSpPr>
          <p:nvPr>
            <p:ph type="sldNum" sz="quarter" idx="12"/>
          </p:nvPr>
        </p:nvSpPr>
        <p:spPr/>
        <p:txBody>
          <a:bodyPr/>
          <a:lstStyle/>
          <a:p>
            <a:fld id="{CFE4BAC9-6D41-4691-9299-18EF07EF0177}" type="slidenum">
              <a:rPr lang="en-US" smtClean="0"/>
              <a:t>116</a:t>
            </a:fld>
            <a:endParaRPr lang="en-US"/>
          </a:p>
        </p:txBody>
      </p:sp>
    </p:spTree>
    <p:extLst>
      <p:ext uri="{BB962C8B-B14F-4D97-AF65-F5344CB8AC3E}">
        <p14:creationId xmlns:p14="http://schemas.microsoft.com/office/powerpoint/2010/main" val="9172328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68536B-3E73-DD44-A1F1-45EDA3379BB0}"/>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Preambule smlouvy</a:t>
            </a:r>
          </a:p>
        </p:txBody>
      </p:sp>
      <p:sp>
        <p:nvSpPr>
          <p:cNvPr id="3" name="Zástupný symbol pro obsah 2">
            <a:extLst>
              <a:ext uri="{FF2B5EF4-FFF2-40B4-BE49-F238E27FC236}">
                <a16:creationId xmlns:a16="http://schemas.microsoft.com/office/drawing/2014/main" id="{90CB291A-AAF1-ED4D-B769-E80536CC180F}"/>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Strany této smlouvy znovu potvrzují svoji víru v cíle a </a:t>
            </a:r>
            <a:r>
              <a:rPr lang="cs-CZ" b="1" dirty="0">
                <a:latin typeface="Arial" panose="020B0604020202020204" pitchFamily="34" charset="0"/>
                <a:cs typeface="Arial" panose="020B0604020202020204" pitchFamily="34" charset="0"/>
              </a:rPr>
              <a:t>zásady Charty OSN </a:t>
            </a:r>
            <a:r>
              <a:rPr lang="cs-CZ" dirty="0">
                <a:latin typeface="Arial" panose="020B0604020202020204" pitchFamily="34" charset="0"/>
                <a:cs typeface="Arial" panose="020B0604020202020204" pitchFamily="34" charset="0"/>
              </a:rPr>
              <a:t>a svoji touhu žít v míru se </a:t>
            </a:r>
            <a:r>
              <a:rPr lang="cs-CZ" b="1" dirty="0">
                <a:latin typeface="Arial" panose="020B0604020202020204" pitchFamily="34" charset="0"/>
                <a:cs typeface="Arial" panose="020B0604020202020204" pitchFamily="34" charset="0"/>
              </a:rPr>
              <a:t>všemi </a:t>
            </a:r>
            <a:r>
              <a:rPr lang="cs-CZ" dirty="0">
                <a:latin typeface="Arial" panose="020B0604020202020204" pitchFamily="34" charset="0"/>
                <a:cs typeface="Arial" panose="020B0604020202020204" pitchFamily="34" charset="0"/>
              </a:rPr>
              <a:t>národy a všemi vládami.</a:t>
            </a:r>
          </a:p>
          <a:p>
            <a:r>
              <a:rPr lang="cs-CZ" dirty="0">
                <a:latin typeface="Arial" panose="020B0604020202020204" pitchFamily="34" charset="0"/>
                <a:cs typeface="Arial" panose="020B0604020202020204" pitchFamily="34" charset="0"/>
              </a:rPr>
              <a:t>Jsou </a:t>
            </a:r>
            <a:r>
              <a:rPr lang="cs-CZ" b="1" dirty="0">
                <a:latin typeface="Arial" panose="020B0604020202020204" pitchFamily="34" charset="0"/>
                <a:cs typeface="Arial" panose="020B0604020202020204" pitchFamily="34" charset="0"/>
              </a:rPr>
              <a:t>odhodlány hájit </a:t>
            </a:r>
            <a:r>
              <a:rPr lang="cs-CZ" dirty="0">
                <a:latin typeface="Arial" panose="020B0604020202020204" pitchFamily="34" charset="0"/>
                <a:cs typeface="Arial" panose="020B0604020202020204" pitchFamily="34" charset="0"/>
              </a:rPr>
              <a:t>svobodu, společné dědictví a kulturu svých národů, založenou na zásadách demokracie, svobody jednotlivce a právního řádu.</a:t>
            </a:r>
          </a:p>
          <a:p>
            <a:r>
              <a:rPr lang="cs-CZ" dirty="0">
                <a:latin typeface="Arial" panose="020B0604020202020204" pitchFamily="34" charset="0"/>
                <a:cs typeface="Arial" panose="020B0604020202020204" pitchFamily="34" charset="0"/>
              </a:rPr>
              <a:t>Jejich snahou je podporovat stabilitu a blahobyt národů v severoatlantickém prostoru.</a:t>
            </a:r>
          </a:p>
          <a:p>
            <a:r>
              <a:rPr lang="cs-CZ" dirty="0">
                <a:latin typeface="Arial" panose="020B0604020202020204" pitchFamily="34" charset="0"/>
                <a:cs typeface="Arial" panose="020B0604020202020204" pitchFamily="34" charset="0"/>
              </a:rPr>
              <a:t>Jsou rozhodnuty spojit své úsilí o </a:t>
            </a:r>
            <a:r>
              <a:rPr lang="cs-CZ" b="1" dirty="0">
                <a:latin typeface="Arial" panose="020B0604020202020204" pitchFamily="34" charset="0"/>
                <a:cs typeface="Arial" panose="020B0604020202020204" pitchFamily="34" charset="0"/>
              </a:rPr>
              <a:t>kolektivní obranu </a:t>
            </a:r>
            <a:r>
              <a:rPr lang="cs-CZ" dirty="0">
                <a:latin typeface="Arial" panose="020B0604020202020204" pitchFamily="34" charset="0"/>
                <a:cs typeface="Arial" panose="020B0604020202020204" pitchFamily="34" charset="0"/>
              </a:rPr>
              <a:t>a zachování míru a bezpečnosti.</a:t>
            </a:r>
          </a:p>
          <a:p>
            <a:r>
              <a:rPr lang="cs-CZ" dirty="0">
                <a:latin typeface="Arial" panose="020B0604020202020204" pitchFamily="34" charset="0"/>
                <a:cs typeface="Arial" panose="020B0604020202020204" pitchFamily="34" charset="0"/>
              </a:rPr>
              <a:t>Proto se dohodly na této Severoatlantické smlouvě.</a:t>
            </a:r>
          </a:p>
          <a:p>
            <a:endParaRPr lang="cs-CZ" dirty="0"/>
          </a:p>
        </p:txBody>
      </p:sp>
      <p:sp>
        <p:nvSpPr>
          <p:cNvPr id="4" name="Zástupný symbol pro datum 3">
            <a:extLst>
              <a:ext uri="{FF2B5EF4-FFF2-40B4-BE49-F238E27FC236}">
                <a16:creationId xmlns:a16="http://schemas.microsoft.com/office/drawing/2014/main" id="{50BC4A89-A7F7-BB41-8FB0-482735736ED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0F90192-F210-7B42-9653-21379D3D07C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0F94964-6D7B-3044-B557-BA1A749E83EC}"/>
              </a:ext>
            </a:extLst>
          </p:cNvPr>
          <p:cNvSpPr>
            <a:spLocks noGrp="1"/>
          </p:cNvSpPr>
          <p:nvPr>
            <p:ph type="sldNum" sz="quarter" idx="12"/>
          </p:nvPr>
        </p:nvSpPr>
        <p:spPr/>
        <p:txBody>
          <a:bodyPr/>
          <a:lstStyle/>
          <a:p>
            <a:fld id="{CFE4BAC9-6D41-4691-9299-18EF07EF0177}" type="slidenum">
              <a:rPr lang="en-US" smtClean="0"/>
              <a:t>117</a:t>
            </a:fld>
            <a:endParaRPr lang="en-US"/>
          </a:p>
        </p:txBody>
      </p:sp>
    </p:spTree>
    <p:extLst>
      <p:ext uri="{BB962C8B-B14F-4D97-AF65-F5344CB8AC3E}">
        <p14:creationId xmlns:p14="http://schemas.microsoft.com/office/powerpoint/2010/main" val="29320123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03834-D315-F048-B4DE-A8926EC9722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a:t>
            </a:r>
          </a:p>
        </p:txBody>
      </p:sp>
      <p:sp>
        <p:nvSpPr>
          <p:cNvPr id="3" name="Zástupný symbol pro obsah 2">
            <a:extLst>
              <a:ext uri="{FF2B5EF4-FFF2-40B4-BE49-F238E27FC236}">
                <a16:creationId xmlns:a16="http://schemas.microsoft.com/office/drawing/2014/main" id="{F3929C59-C63A-FE4A-83BA-FD480FD55EA1}"/>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Smluvní strany se zavazují, jak je uvedeno v Chartě OSN, </a:t>
            </a:r>
            <a:r>
              <a:rPr lang="cs-CZ" b="1">
                <a:latin typeface="Arial" panose="020B0604020202020204" pitchFamily="34" charset="0"/>
                <a:cs typeface="Arial" panose="020B0604020202020204" pitchFamily="34" charset="0"/>
              </a:rPr>
              <a:t>urovnávat </a:t>
            </a:r>
            <a:r>
              <a:rPr lang="cs-CZ">
                <a:latin typeface="Arial" panose="020B0604020202020204" pitchFamily="34" charset="0"/>
                <a:cs typeface="Arial" panose="020B0604020202020204" pitchFamily="34" charset="0"/>
              </a:rPr>
              <a:t>veškeré mezinárodní </a:t>
            </a:r>
            <a:r>
              <a:rPr lang="cs-CZ" b="1">
                <a:latin typeface="Arial" panose="020B0604020202020204" pitchFamily="34" charset="0"/>
                <a:cs typeface="Arial" panose="020B0604020202020204" pitchFamily="34" charset="0"/>
              </a:rPr>
              <a:t>spory</a:t>
            </a:r>
            <a:r>
              <a:rPr lang="cs-CZ">
                <a:latin typeface="Arial" panose="020B0604020202020204" pitchFamily="34" charset="0"/>
                <a:cs typeface="Arial" panose="020B0604020202020204" pitchFamily="34" charset="0"/>
              </a:rPr>
              <a:t>, v nichž </a:t>
            </a:r>
            <a:r>
              <a:rPr lang="cs-CZ" b="1">
                <a:latin typeface="Arial" panose="020B0604020202020204" pitchFamily="34" charset="0"/>
                <a:cs typeface="Arial" panose="020B0604020202020204" pitchFamily="34" charset="0"/>
              </a:rPr>
              <a:t>mohou být účastny</a:t>
            </a:r>
            <a:r>
              <a:rPr lang="cs-CZ">
                <a:latin typeface="Arial" panose="020B0604020202020204" pitchFamily="34" charset="0"/>
                <a:cs typeface="Arial" panose="020B0604020202020204" pitchFamily="34" charset="0"/>
              </a:rPr>
              <a:t>, mírovými prostředky tak, aby nebyl ohrožen mezinárodní mír, bezpečnost a spravedlnost, a </a:t>
            </a:r>
            <a:r>
              <a:rPr lang="cs-CZ" b="1">
                <a:latin typeface="Arial" panose="020B0604020202020204" pitchFamily="34" charset="0"/>
                <a:cs typeface="Arial" panose="020B0604020202020204" pitchFamily="34" charset="0"/>
              </a:rPr>
              <a:t>zdržet se </a:t>
            </a:r>
            <a:r>
              <a:rPr lang="cs-CZ">
                <a:latin typeface="Arial" panose="020B0604020202020204" pitchFamily="34" charset="0"/>
                <a:cs typeface="Arial" panose="020B0604020202020204" pitchFamily="34" charset="0"/>
              </a:rPr>
              <a:t>ve svých mezinárodních vztazích </a:t>
            </a:r>
            <a:r>
              <a:rPr lang="cs-CZ" b="1">
                <a:latin typeface="Arial" panose="020B0604020202020204" pitchFamily="34" charset="0"/>
                <a:cs typeface="Arial" panose="020B0604020202020204" pitchFamily="34" charset="0"/>
              </a:rPr>
              <a:t>hrozby silou </a:t>
            </a:r>
            <a:r>
              <a:rPr lang="cs-CZ">
                <a:latin typeface="Arial" panose="020B0604020202020204" pitchFamily="34" charset="0"/>
                <a:cs typeface="Arial" panose="020B0604020202020204" pitchFamily="34" charset="0"/>
              </a:rPr>
              <a:t>nebo </a:t>
            </a:r>
            <a:r>
              <a:rPr lang="cs-CZ" b="1">
                <a:latin typeface="Arial" panose="020B0604020202020204" pitchFamily="34" charset="0"/>
                <a:cs typeface="Arial" panose="020B0604020202020204" pitchFamily="34" charset="0"/>
              </a:rPr>
              <a:t>použití síly </a:t>
            </a:r>
            <a:r>
              <a:rPr lang="cs-CZ">
                <a:latin typeface="Arial" panose="020B0604020202020204" pitchFamily="34" charset="0"/>
                <a:cs typeface="Arial" panose="020B0604020202020204" pitchFamily="34" charset="0"/>
              </a:rPr>
              <a:t>jakýmkoli způsobem </a:t>
            </a:r>
            <a:r>
              <a:rPr lang="cs-CZ" b="1">
                <a:latin typeface="Arial" panose="020B0604020202020204" pitchFamily="34" charset="0"/>
                <a:cs typeface="Arial" panose="020B0604020202020204" pitchFamily="34" charset="0"/>
              </a:rPr>
              <a:t>neslučitelným</a:t>
            </a:r>
            <a:r>
              <a:rPr lang="cs-CZ">
                <a:latin typeface="Arial" panose="020B0604020202020204" pitchFamily="34" charset="0"/>
                <a:cs typeface="Arial" panose="020B0604020202020204" pitchFamily="34" charset="0"/>
              </a:rPr>
              <a:t> s cíli OSN.</a:t>
            </a:r>
          </a:p>
        </p:txBody>
      </p:sp>
      <p:sp>
        <p:nvSpPr>
          <p:cNvPr id="4" name="Zástupný symbol pro datum 3">
            <a:extLst>
              <a:ext uri="{FF2B5EF4-FFF2-40B4-BE49-F238E27FC236}">
                <a16:creationId xmlns:a16="http://schemas.microsoft.com/office/drawing/2014/main" id="{C871ACED-AFF0-884E-A688-8E6EA53EE64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843BF11-8CCC-2046-8F0D-BA6F3958B95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38B2445-FB4C-D546-A87D-403F8DD8BBB1}"/>
              </a:ext>
            </a:extLst>
          </p:cNvPr>
          <p:cNvSpPr>
            <a:spLocks noGrp="1"/>
          </p:cNvSpPr>
          <p:nvPr>
            <p:ph type="sldNum" sz="quarter" idx="12"/>
          </p:nvPr>
        </p:nvSpPr>
        <p:spPr/>
        <p:txBody>
          <a:bodyPr/>
          <a:lstStyle/>
          <a:p>
            <a:fld id="{CFE4BAC9-6D41-4691-9299-18EF07EF0177}" type="slidenum">
              <a:rPr lang="en-US" smtClean="0"/>
              <a:t>118</a:t>
            </a:fld>
            <a:endParaRPr lang="en-US"/>
          </a:p>
        </p:txBody>
      </p:sp>
    </p:spTree>
    <p:extLst>
      <p:ext uri="{BB962C8B-B14F-4D97-AF65-F5344CB8AC3E}">
        <p14:creationId xmlns:p14="http://schemas.microsoft.com/office/powerpoint/2010/main" val="19023910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BEB52F-7476-1F49-B311-9424B1C71091}"/>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2</a:t>
            </a:r>
          </a:p>
        </p:txBody>
      </p:sp>
      <p:sp>
        <p:nvSpPr>
          <p:cNvPr id="3" name="Zástupný symbol pro obsah 2">
            <a:extLst>
              <a:ext uri="{FF2B5EF4-FFF2-40B4-BE49-F238E27FC236}">
                <a16:creationId xmlns:a16="http://schemas.microsoft.com/office/drawing/2014/main" id="{848738AF-3E1A-D84C-8837-C80E31FBA8D3}"/>
              </a:ext>
            </a:extLst>
          </p:cNvPr>
          <p:cNvSpPr>
            <a:spLocks noGrp="1"/>
          </p:cNvSpPr>
          <p:nvPr>
            <p:ph idx="1"/>
          </p:nvPr>
        </p:nvSpPr>
        <p:spPr>
          <a:xfrm>
            <a:off x="900112" y="2144233"/>
            <a:ext cx="7345363" cy="3931920"/>
          </a:xfrm>
        </p:spPr>
        <p:txBody>
          <a:bodyPr>
            <a:normAutofit/>
          </a:bodyPr>
          <a:lstStyle/>
          <a:p>
            <a:r>
              <a:rPr lang="cs-CZ" dirty="0">
                <a:latin typeface="Arial" panose="020B0604020202020204" pitchFamily="34" charset="0"/>
                <a:cs typeface="Arial" panose="020B0604020202020204" pitchFamily="34" charset="0"/>
              </a:rPr>
              <a:t>Smluvní strany budou přispívat k dalšímu </a:t>
            </a:r>
            <a:r>
              <a:rPr lang="cs-CZ" b="1" dirty="0">
                <a:latin typeface="Arial" panose="020B0604020202020204" pitchFamily="34" charset="0"/>
                <a:cs typeface="Arial" panose="020B0604020202020204" pitchFamily="34" charset="0"/>
              </a:rPr>
              <a:t>rozvoji mírových a přátelských mezinárodních vztahů </a:t>
            </a:r>
            <a:r>
              <a:rPr lang="cs-CZ" dirty="0">
                <a:latin typeface="Arial" panose="020B0604020202020204" pitchFamily="34" charset="0"/>
                <a:cs typeface="Arial" panose="020B0604020202020204" pitchFamily="34" charset="0"/>
              </a:rPr>
              <a:t>posilováním svých </a:t>
            </a:r>
            <a:r>
              <a:rPr lang="cs-CZ" b="1" dirty="0">
                <a:latin typeface="Arial" panose="020B0604020202020204" pitchFamily="34" charset="0"/>
                <a:cs typeface="Arial" panose="020B0604020202020204" pitchFamily="34" charset="0"/>
              </a:rPr>
              <a:t>svobodných institucí</a:t>
            </a:r>
            <a:r>
              <a:rPr lang="cs-CZ" dirty="0">
                <a:latin typeface="Arial" panose="020B0604020202020204" pitchFamily="34" charset="0"/>
                <a:cs typeface="Arial" panose="020B0604020202020204" pitchFamily="34" charset="0"/>
              </a:rPr>
              <a:t>, usilováním o lepší porozumění zásadám, na nichž jsou tyto instituce založeny, a vytvářením podmínek pro </a:t>
            </a:r>
            <a:r>
              <a:rPr lang="cs-CZ" b="1" dirty="0">
                <a:latin typeface="Arial" panose="020B0604020202020204" pitchFamily="34" charset="0"/>
                <a:cs typeface="Arial" panose="020B0604020202020204" pitchFamily="34" charset="0"/>
              </a:rPr>
              <a:t>stabilitu a blahobyt</a:t>
            </a:r>
            <a:r>
              <a:rPr lang="cs-CZ" dirty="0">
                <a:latin typeface="Arial" panose="020B0604020202020204" pitchFamily="34" charset="0"/>
                <a:cs typeface="Arial" panose="020B0604020202020204" pitchFamily="34" charset="0"/>
              </a:rPr>
              <a:t>. Budou usilovat o vyloučení z konfliktu ze své mezinárodní hospodářské politiky a budou podporovat hospodářskou </a:t>
            </a:r>
            <a:r>
              <a:rPr lang="cs-CZ" b="1" dirty="0">
                <a:latin typeface="Arial" panose="020B0604020202020204" pitchFamily="34" charset="0"/>
                <a:cs typeface="Arial" panose="020B0604020202020204" pitchFamily="34" charset="0"/>
              </a:rPr>
              <a:t>spolupráci mezi všemi smluvními stranami jednotlivě nebo společně</a:t>
            </a:r>
            <a:r>
              <a:rPr lang="cs-CZ" dirty="0"/>
              <a:t>.</a:t>
            </a:r>
          </a:p>
        </p:txBody>
      </p:sp>
      <p:sp>
        <p:nvSpPr>
          <p:cNvPr id="4" name="Zástupný symbol pro datum 3">
            <a:extLst>
              <a:ext uri="{FF2B5EF4-FFF2-40B4-BE49-F238E27FC236}">
                <a16:creationId xmlns:a16="http://schemas.microsoft.com/office/drawing/2014/main" id="{84C07FFC-3BB5-5B4A-B9C4-223CECDD3C0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1534417-40B7-E94C-8988-67EFB3A9744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7FDAB7D-0C0A-6A47-9897-504032DE6AAD}"/>
              </a:ext>
            </a:extLst>
          </p:cNvPr>
          <p:cNvSpPr>
            <a:spLocks noGrp="1"/>
          </p:cNvSpPr>
          <p:nvPr>
            <p:ph type="sldNum" sz="quarter" idx="12"/>
          </p:nvPr>
        </p:nvSpPr>
        <p:spPr/>
        <p:txBody>
          <a:bodyPr/>
          <a:lstStyle/>
          <a:p>
            <a:fld id="{CFE4BAC9-6D41-4691-9299-18EF07EF0177}" type="slidenum">
              <a:rPr lang="en-US" smtClean="0"/>
              <a:t>119</a:t>
            </a:fld>
            <a:endParaRPr lang="en-US"/>
          </a:p>
        </p:txBody>
      </p:sp>
    </p:spTree>
    <p:extLst>
      <p:ext uri="{BB962C8B-B14F-4D97-AF65-F5344CB8AC3E}">
        <p14:creationId xmlns:p14="http://schemas.microsoft.com/office/powerpoint/2010/main" val="2968161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6A22D0-BCD6-7842-82E0-BF3250B914BD}"/>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Svépomoc</a:t>
            </a:r>
            <a:r>
              <a:rPr lang="cs-CZ" dirty="0"/>
              <a:t> </a:t>
            </a:r>
          </a:p>
        </p:txBody>
      </p:sp>
      <p:sp>
        <p:nvSpPr>
          <p:cNvPr id="3" name="Zástupný symbol pro obsah 2">
            <a:extLst>
              <a:ext uri="{FF2B5EF4-FFF2-40B4-BE49-F238E27FC236}">
                <a16:creationId xmlns:a16="http://schemas.microsoft.com/office/drawing/2014/main" id="{DDDD6AE1-0D80-664E-9DA1-AB4FAC150571}"/>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Každý si může přiměřeným způsobem </a:t>
            </a:r>
            <a:r>
              <a:rPr lang="cs-CZ" b="1" dirty="0">
                <a:latin typeface="Arial" panose="020B0604020202020204" pitchFamily="34" charset="0"/>
                <a:cs typeface="Arial" panose="020B0604020202020204" pitchFamily="34" charset="0"/>
              </a:rPr>
              <a:t>pomoci </a:t>
            </a:r>
            <a:r>
              <a:rPr lang="cs-CZ" dirty="0">
                <a:latin typeface="Arial" panose="020B0604020202020204" pitchFamily="34" charset="0"/>
                <a:cs typeface="Arial" panose="020B0604020202020204" pitchFamily="34" charset="0"/>
              </a:rPr>
              <a:t>k svému právu </a:t>
            </a:r>
            <a:r>
              <a:rPr lang="cs-CZ" b="1" dirty="0">
                <a:latin typeface="Arial" panose="020B0604020202020204" pitchFamily="34" charset="0"/>
                <a:cs typeface="Arial" panose="020B0604020202020204" pitchFamily="34" charset="0"/>
              </a:rPr>
              <a:t>sám</a:t>
            </a:r>
            <a:r>
              <a:rPr lang="cs-CZ" dirty="0">
                <a:latin typeface="Arial" panose="020B0604020202020204" pitchFamily="34" charset="0"/>
                <a:cs typeface="Arial" panose="020B0604020202020204" pitchFamily="34" charset="0"/>
              </a:rPr>
              <a:t>, je-li jeho právo ohroženo a je-li zřejmé, že by zásah </a:t>
            </a:r>
            <a:r>
              <a:rPr lang="cs-CZ" b="1" dirty="0">
                <a:latin typeface="Arial" panose="020B0604020202020204" pitchFamily="34" charset="0"/>
                <a:cs typeface="Arial" panose="020B0604020202020204" pitchFamily="34" charset="0"/>
              </a:rPr>
              <a:t>veřejné moci přišel pozdě.</a:t>
            </a:r>
          </a:p>
          <a:p>
            <a:r>
              <a:rPr lang="cs-CZ" dirty="0">
                <a:latin typeface="Arial" panose="020B0604020202020204" pitchFamily="34" charset="0"/>
                <a:cs typeface="Arial" panose="020B0604020202020204" pitchFamily="34" charset="0"/>
              </a:rPr>
              <a:t>Hrozí-li neoprávněný zásah do práva </a:t>
            </a:r>
            <a:r>
              <a:rPr lang="cs-CZ" b="1" dirty="0">
                <a:latin typeface="Arial" panose="020B0604020202020204" pitchFamily="34" charset="0"/>
                <a:cs typeface="Arial" panose="020B0604020202020204" pitchFamily="34" charset="0"/>
              </a:rPr>
              <a:t>bezprostředně</a:t>
            </a:r>
            <a:r>
              <a:rPr lang="cs-CZ" dirty="0">
                <a:latin typeface="Arial" panose="020B0604020202020204" pitchFamily="34" charset="0"/>
                <a:cs typeface="Arial" panose="020B0604020202020204" pitchFamily="34" charset="0"/>
              </a:rPr>
              <a:t>, může jej každý, kdo je takto ohrožen, </a:t>
            </a:r>
            <a:r>
              <a:rPr lang="cs-CZ" b="1" dirty="0">
                <a:latin typeface="Arial" panose="020B0604020202020204" pitchFamily="34" charset="0"/>
                <a:cs typeface="Arial" panose="020B0604020202020204" pitchFamily="34" charset="0"/>
              </a:rPr>
              <a:t>odvrátit </a:t>
            </a:r>
            <a:r>
              <a:rPr lang="cs-CZ" dirty="0">
                <a:latin typeface="Arial" panose="020B0604020202020204" pitchFamily="34" charset="0"/>
                <a:cs typeface="Arial" panose="020B0604020202020204" pitchFamily="34" charset="0"/>
              </a:rPr>
              <a:t>úsilím a prostředky, které se osobě v jeho postavení musí jevit vzhledem k okolnostem jako </a:t>
            </a:r>
            <a:r>
              <a:rPr lang="cs-CZ" b="1" dirty="0">
                <a:latin typeface="Arial" panose="020B0604020202020204" pitchFamily="34" charset="0"/>
                <a:cs typeface="Arial" panose="020B0604020202020204" pitchFamily="34" charset="0"/>
              </a:rPr>
              <a:t>přiměřené</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Směřuje-li však svépomoc </a:t>
            </a:r>
            <a:r>
              <a:rPr lang="cs-CZ" b="1" dirty="0">
                <a:latin typeface="Arial" panose="020B0604020202020204" pitchFamily="34" charset="0"/>
                <a:cs typeface="Arial" panose="020B0604020202020204" pitchFamily="34" charset="0"/>
              </a:rPr>
              <a:t>jen k zajištění práva</a:t>
            </a:r>
            <a:r>
              <a:rPr lang="cs-CZ" dirty="0">
                <a:latin typeface="Arial" panose="020B0604020202020204" pitchFamily="34" charset="0"/>
                <a:cs typeface="Arial" panose="020B0604020202020204" pitchFamily="34" charset="0"/>
              </a:rPr>
              <a:t>, které by bylo jinak zmařeno, musí se ten, kdo k ní přikročil, obrátit bez zbytečného odkladu na příslušný orgán veřejné moci</a:t>
            </a:r>
          </a:p>
          <a:p>
            <a:endParaRPr lang="cs-CZ" dirty="0"/>
          </a:p>
        </p:txBody>
      </p:sp>
      <p:sp>
        <p:nvSpPr>
          <p:cNvPr id="4" name="Zástupný symbol pro datum 3">
            <a:extLst>
              <a:ext uri="{FF2B5EF4-FFF2-40B4-BE49-F238E27FC236}">
                <a16:creationId xmlns:a16="http://schemas.microsoft.com/office/drawing/2014/main" id="{10E7410B-E8E3-8046-B464-95EA18F4304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C78AAF7-9F73-884F-93D2-E3455D23668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9232086-24EF-8C44-AF2F-99E86ABE8CF6}"/>
              </a:ext>
            </a:extLst>
          </p:cNvPr>
          <p:cNvSpPr>
            <a:spLocks noGrp="1"/>
          </p:cNvSpPr>
          <p:nvPr>
            <p:ph type="sldNum" sz="quarter" idx="12"/>
          </p:nvPr>
        </p:nvSpPr>
        <p:spPr/>
        <p:txBody>
          <a:bodyPr/>
          <a:lstStyle/>
          <a:p>
            <a:fld id="{CFE4BAC9-6D41-4691-9299-18EF07EF0177}" type="slidenum">
              <a:rPr lang="en-US" smtClean="0"/>
              <a:t>12</a:t>
            </a:fld>
            <a:endParaRPr lang="en-US"/>
          </a:p>
        </p:txBody>
      </p:sp>
    </p:spTree>
    <p:extLst>
      <p:ext uri="{BB962C8B-B14F-4D97-AF65-F5344CB8AC3E}">
        <p14:creationId xmlns:p14="http://schemas.microsoft.com/office/powerpoint/2010/main" val="9774395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D08D42-36EE-5640-A9BF-071D089C5A0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3</a:t>
            </a:r>
          </a:p>
        </p:txBody>
      </p:sp>
      <p:sp>
        <p:nvSpPr>
          <p:cNvPr id="3" name="Zástupný symbol pro obsah 2">
            <a:extLst>
              <a:ext uri="{FF2B5EF4-FFF2-40B4-BE49-F238E27FC236}">
                <a16:creationId xmlns:a16="http://schemas.microsoft.com/office/drawing/2014/main" id="{6FD40FB9-3A91-634D-AB7F-99E3438CAEDD}"/>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Aby bylo co </a:t>
            </a:r>
            <a:r>
              <a:rPr lang="cs-CZ" b="1" dirty="0">
                <a:latin typeface="Arial" panose="020B0604020202020204" pitchFamily="34" charset="0"/>
                <a:cs typeface="Arial" panose="020B0604020202020204" pitchFamily="34" charset="0"/>
              </a:rPr>
              <a:t>nejúčinněji dosaženo cílů </a:t>
            </a:r>
            <a:r>
              <a:rPr lang="cs-CZ" dirty="0">
                <a:latin typeface="Arial" panose="020B0604020202020204" pitchFamily="34" charset="0"/>
                <a:cs typeface="Arial" panose="020B0604020202020204" pitchFamily="34" charset="0"/>
              </a:rPr>
              <a:t>této smlouvy, budou smluvní strany</a:t>
            </a:r>
            <a:r>
              <a:rPr lang="cs-CZ" b="1" dirty="0">
                <a:latin typeface="Arial" panose="020B0604020202020204" pitchFamily="34" charset="0"/>
                <a:cs typeface="Arial" panose="020B0604020202020204" pitchFamily="34" charset="0"/>
              </a:rPr>
              <a:t> jednotlivě </a:t>
            </a:r>
            <a:r>
              <a:rPr lang="cs-CZ" dirty="0">
                <a:latin typeface="Arial" panose="020B0604020202020204" pitchFamily="34" charset="0"/>
                <a:cs typeface="Arial" panose="020B0604020202020204" pitchFamily="34" charset="0"/>
              </a:rPr>
              <a:t>i </a:t>
            </a:r>
            <a:r>
              <a:rPr lang="cs-CZ" b="1" dirty="0">
                <a:latin typeface="Arial" panose="020B0604020202020204" pitchFamily="34" charset="0"/>
                <a:cs typeface="Arial" panose="020B0604020202020204" pitchFamily="34" charset="0"/>
              </a:rPr>
              <a:t>společně</a:t>
            </a:r>
            <a:r>
              <a:rPr lang="cs-CZ" dirty="0">
                <a:latin typeface="Arial" panose="020B0604020202020204" pitchFamily="34" charset="0"/>
                <a:cs typeface="Arial" panose="020B0604020202020204" pitchFamily="34" charset="0"/>
              </a:rPr>
              <a:t> stálou a účinnou</a:t>
            </a:r>
            <a:r>
              <a:rPr lang="cs-CZ" b="1" dirty="0">
                <a:latin typeface="Arial" panose="020B0604020202020204" pitchFamily="34" charset="0"/>
                <a:cs typeface="Arial" panose="020B0604020202020204" pitchFamily="34" charset="0"/>
              </a:rPr>
              <a:t> svépomocí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vzájemnou výpomocí </a:t>
            </a:r>
            <a:r>
              <a:rPr lang="cs-CZ" dirty="0">
                <a:latin typeface="Arial" panose="020B0604020202020204" pitchFamily="34" charset="0"/>
                <a:cs typeface="Arial" panose="020B0604020202020204" pitchFamily="34" charset="0"/>
              </a:rPr>
              <a:t>udržovat a rozvíjet svoji </a:t>
            </a:r>
            <a:r>
              <a:rPr lang="cs-CZ" b="1" dirty="0">
                <a:latin typeface="Arial" panose="020B0604020202020204" pitchFamily="34" charset="0"/>
                <a:cs typeface="Arial" panose="020B0604020202020204" pitchFamily="34" charset="0"/>
              </a:rPr>
              <a:t>individuální</a:t>
            </a:r>
            <a:r>
              <a:rPr lang="cs-CZ" dirty="0">
                <a:latin typeface="Arial" panose="020B0604020202020204" pitchFamily="34" charset="0"/>
                <a:cs typeface="Arial" panose="020B0604020202020204" pitchFamily="34" charset="0"/>
              </a:rPr>
              <a:t> i </a:t>
            </a:r>
            <a:r>
              <a:rPr lang="cs-CZ" b="1" dirty="0">
                <a:latin typeface="Arial" panose="020B0604020202020204" pitchFamily="34" charset="0"/>
                <a:cs typeface="Arial" panose="020B0604020202020204" pitchFamily="34" charset="0"/>
              </a:rPr>
              <a:t>kolektivní</a:t>
            </a:r>
            <a:r>
              <a:rPr lang="cs-CZ" dirty="0">
                <a:latin typeface="Arial" panose="020B0604020202020204" pitchFamily="34" charset="0"/>
                <a:cs typeface="Arial" panose="020B0604020202020204" pitchFamily="34" charset="0"/>
              </a:rPr>
              <a:t> schopnost odolat ozbrojenému útoku.</a:t>
            </a:r>
          </a:p>
        </p:txBody>
      </p:sp>
      <p:sp>
        <p:nvSpPr>
          <p:cNvPr id="4" name="Zástupný symbol pro datum 3">
            <a:extLst>
              <a:ext uri="{FF2B5EF4-FFF2-40B4-BE49-F238E27FC236}">
                <a16:creationId xmlns:a16="http://schemas.microsoft.com/office/drawing/2014/main" id="{BF01F230-D7DF-4C4C-8477-BB6C8C3A3EC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AACF711-E882-B54F-A9F2-B3A9A49FBF5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23390D2-D3E8-A242-BB9A-4E0823DD263C}"/>
              </a:ext>
            </a:extLst>
          </p:cNvPr>
          <p:cNvSpPr>
            <a:spLocks noGrp="1"/>
          </p:cNvSpPr>
          <p:nvPr>
            <p:ph type="sldNum" sz="quarter" idx="12"/>
          </p:nvPr>
        </p:nvSpPr>
        <p:spPr/>
        <p:txBody>
          <a:bodyPr/>
          <a:lstStyle/>
          <a:p>
            <a:fld id="{CFE4BAC9-6D41-4691-9299-18EF07EF0177}" type="slidenum">
              <a:rPr lang="en-US" smtClean="0"/>
              <a:t>120</a:t>
            </a:fld>
            <a:endParaRPr lang="en-US"/>
          </a:p>
        </p:txBody>
      </p:sp>
    </p:spTree>
    <p:extLst>
      <p:ext uri="{BB962C8B-B14F-4D97-AF65-F5344CB8AC3E}">
        <p14:creationId xmlns:p14="http://schemas.microsoft.com/office/powerpoint/2010/main" val="6106511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3FB7E-CEA5-A844-9077-2B6EBF18D36D}"/>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4</a:t>
            </a:r>
          </a:p>
        </p:txBody>
      </p:sp>
      <p:sp>
        <p:nvSpPr>
          <p:cNvPr id="3" name="Zástupný symbol pro obsah 2">
            <a:extLst>
              <a:ext uri="{FF2B5EF4-FFF2-40B4-BE49-F238E27FC236}">
                <a16:creationId xmlns:a16="http://schemas.microsoft.com/office/drawing/2014/main" id="{0E82AF0B-4927-D445-89F7-E4569A522EB1}"/>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Smluvní strany </a:t>
            </a:r>
            <a:r>
              <a:rPr lang="cs-CZ" b="1" dirty="0">
                <a:latin typeface="Arial" panose="020B0604020202020204" pitchFamily="34" charset="0"/>
                <a:cs typeface="Arial" panose="020B0604020202020204" pitchFamily="34" charset="0"/>
              </a:rPr>
              <a:t>budou společně konzultovat </a:t>
            </a:r>
            <a:r>
              <a:rPr lang="cs-CZ" dirty="0">
                <a:latin typeface="Arial" panose="020B0604020202020204" pitchFamily="34" charset="0"/>
                <a:cs typeface="Arial" panose="020B0604020202020204" pitchFamily="34" charset="0"/>
              </a:rPr>
              <a:t>vždy, když podle názoru kterékoli z nich bude </a:t>
            </a:r>
            <a:r>
              <a:rPr lang="cs-CZ" b="1" dirty="0">
                <a:latin typeface="Arial" panose="020B0604020202020204" pitchFamily="34" charset="0"/>
                <a:cs typeface="Arial" panose="020B0604020202020204" pitchFamily="34" charset="0"/>
              </a:rPr>
              <a:t>ohrožena</a:t>
            </a:r>
            <a:r>
              <a:rPr lang="cs-CZ" dirty="0">
                <a:latin typeface="Arial" panose="020B0604020202020204" pitchFamily="34" charset="0"/>
                <a:cs typeface="Arial" panose="020B0604020202020204" pitchFamily="34" charset="0"/>
              </a:rPr>
              <a:t> územní celistvost, politická nezávislost nebo  bezpečnost kterékoli smluvní strany.</a:t>
            </a:r>
          </a:p>
        </p:txBody>
      </p:sp>
      <p:sp>
        <p:nvSpPr>
          <p:cNvPr id="4" name="Zástupný symbol pro datum 3">
            <a:extLst>
              <a:ext uri="{FF2B5EF4-FFF2-40B4-BE49-F238E27FC236}">
                <a16:creationId xmlns:a16="http://schemas.microsoft.com/office/drawing/2014/main" id="{6BB8C360-6E5C-5F4E-8F42-BF6DC4438BF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DB95575-D9B1-6243-BEF1-5B7108EFF2F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8D82F08-C082-784C-9850-49DA351DBA6F}"/>
              </a:ext>
            </a:extLst>
          </p:cNvPr>
          <p:cNvSpPr>
            <a:spLocks noGrp="1"/>
          </p:cNvSpPr>
          <p:nvPr>
            <p:ph type="sldNum" sz="quarter" idx="12"/>
          </p:nvPr>
        </p:nvSpPr>
        <p:spPr/>
        <p:txBody>
          <a:bodyPr/>
          <a:lstStyle/>
          <a:p>
            <a:fld id="{CFE4BAC9-6D41-4691-9299-18EF07EF0177}" type="slidenum">
              <a:rPr lang="en-US" smtClean="0"/>
              <a:t>121</a:t>
            </a:fld>
            <a:endParaRPr lang="en-US"/>
          </a:p>
        </p:txBody>
      </p:sp>
    </p:spTree>
    <p:extLst>
      <p:ext uri="{BB962C8B-B14F-4D97-AF65-F5344CB8AC3E}">
        <p14:creationId xmlns:p14="http://schemas.microsoft.com/office/powerpoint/2010/main" val="15233264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0CD2F9-A5E2-7E4C-98FE-89AF80FAACE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5</a:t>
            </a:r>
          </a:p>
        </p:txBody>
      </p:sp>
      <p:sp>
        <p:nvSpPr>
          <p:cNvPr id="3" name="Zástupný symbol pro obsah 2">
            <a:extLst>
              <a:ext uri="{FF2B5EF4-FFF2-40B4-BE49-F238E27FC236}">
                <a16:creationId xmlns:a16="http://schemas.microsoft.com/office/drawing/2014/main" id="{D93E7944-A1CE-2A4E-AF72-39A095BFF787}"/>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Smluvní strany se dohodly, že </a:t>
            </a:r>
            <a:r>
              <a:rPr lang="cs-CZ" b="1" dirty="0">
                <a:latin typeface="Arial" panose="020B0604020202020204" pitchFamily="34" charset="0"/>
                <a:cs typeface="Arial" panose="020B0604020202020204" pitchFamily="34" charset="0"/>
              </a:rPr>
              <a:t>ozbrojený útok </a:t>
            </a:r>
            <a:r>
              <a:rPr lang="cs-CZ" dirty="0">
                <a:latin typeface="Arial" panose="020B0604020202020204" pitchFamily="34" charset="0"/>
                <a:cs typeface="Arial" panose="020B0604020202020204" pitchFamily="34" charset="0"/>
              </a:rPr>
              <a:t>proti jedné nebo více z nich v </a:t>
            </a:r>
            <a:r>
              <a:rPr lang="cs-CZ" b="1" dirty="0">
                <a:latin typeface="Arial" panose="020B0604020202020204" pitchFamily="34" charset="0"/>
                <a:cs typeface="Arial" panose="020B0604020202020204" pitchFamily="34" charset="0"/>
              </a:rPr>
              <a:t>Evropě nebo Severní Americe </a:t>
            </a:r>
            <a:r>
              <a:rPr lang="cs-CZ" dirty="0">
                <a:latin typeface="Arial" panose="020B0604020202020204" pitchFamily="34" charset="0"/>
                <a:cs typeface="Arial" panose="020B0604020202020204" pitchFamily="34" charset="0"/>
              </a:rPr>
              <a:t>bude </a:t>
            </a:r>
            <a:r>
              <a:rPr lang="cs-CZ" b="1" dirty="0">
                <a:latin typeface="Arial" panose="020B0604020202020204" pitchFamily="34" charset="0"/>
                <a:cs typeface="Arial" panose="020B0604020202020204" pitchFamily="34" charset="0"/>
              </a:rPr>
              <a:t>považován za útok proti všem</a:t>
            </a:r>
            <a:r>
              <a:rPr lang="cs-CZ" dirty="0">
                <a:latin typeface="Arial" panose="020B0604020202020204" pitchFamily="34" charset="0"/>
                <a:cs typeface="Arial" panose="020B0604020202020204" pitchFamily="34" charset="0"/>
              </a:rPr>
              <a:t>, a proto se dohodly, že dojde-li k takovémuto ozbrojenému útoku, </a:t>
            </a:r>
            <a:r>
              <a:rPr lang="cs-CZ" b="1" dirty="0">
                <a:latin typeface="Arial" panose="020B0604020202020204" pitchFamily="34" charset="0"/>
                <a:cs typeface="Arial" panose="020B0604020202020204" pitchFamily="34" charset="0"/>
              </a:rPr>
              <a:t>každá z nich</a:t>
            </a:r>
            <a:r>
              <a:rPr lang="cs-CZ" dirty="0">
                <a:latin typeface="Arial" panose="020B0604020202020204" pitchFamily="34" charset="0"/>
                <a:cs typeface="Arial" panose="020B0604020202020204" pitchFamily="34" charset="0"/>
              </a:rPr>
              <a:t>, uplatňujíc právo na individuální nebo kolektivní sebeobranu uznané článkem 51 Charty OSN, pomůže smluvní straně nebo stranám takto napadeným tím, že neprodleně </a:t>
            </a:r>
            <a:r>
              <a:rPr lang="cs-CZ" b="1" dirty="0">
                <a:latin typeface="Arial" panose="020B0604020202020204" pitchFamily="34" charset="0"/>
                <a:cs typeface="Arial" panose="020B0604020202020204" pitchFamily="34" charset="0"/>
              </a:rPr>
              <a:t>podnikne sama a v součinnosti s ostatními stranami takovou akci</a:t>
            </a:r>
            <a:r>
              <a:rPr lang="cs-CZ" dirty="0">
                <a:latin typeface="Arial" panose="020B0604020202020204" pitchFamily="34" charset="0"/>
                <a:cs typeface="Arial" panose="020B0604020202020204" pitchFamily="34" charset="0"/>
              </a:rPr>
              <a:t>, jakou bude považovat za nutnou, včetně použití ozbrojené síly, s cílem obnovit a zachovat bezpečnost severoatlantického prostoru. Každý takový útok a veškerá opatření učiněna v jeho důsledku budou neprodleně oznámena Radě bezpečnosti. Tato opatření budou ukončena, jakmile Rada bezpečnosti přijme opatření nutná pro obnovení a zachování mezinárodního míru a bezpečnosti.</a:t>
            </a:r>
          </a:p>
        </p:txBody>
      </p:sp>
      <p:sp>
        <p:nvSpPr>
          <p:cNvPr id="4" name="Zástupný symbol pro datum 3">
            <a:extLst>
              <a:ext uri="{FF2B5EF4-FFF2-40B4-BE49-F238E27FC236}">
                <a16:creationId xmlns:a16="http://schemas.microsoft.com/office/drawing/2014/main" id="{A834FD46-1C4E-2745-9228-5F0D9A74290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B875D25-E8C5-2E47-8CDC-0D38B113221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3476D9F-9A5B-9849-9DD9-D2F3DE038150}"/>
              </a:ext>
            </a:extLst>
          </p:cNvPr>
          <p:cNvSpPr>
            <a:spLocks noGrp="1"/>
          </p:cNvSpPr>
          <p:nvPr>
            <p:ph type="sldNum" sz="quarter" idx="12"/>
          </p:nvPr>
        </p:nvSpPr>
        <p:spPr/>
        <p:txBody>
          <a:bodyPr/>
          <a:lstStyle/>
          <a:p>
            <a:fld id="{CFE4BAC9-6D41-4691-9299-18EF07EF0177}" type="slidenum">
              <a:rPr lang="en-US" smtClean="0"/>
              <a:t>122</a:t>
            </a:fld>
            <a:endParaRPr lang="en-US"/>
          </a:p>
        </p:txBody>
      </p:sp>
    </p:spTree>
    <p:extLst>
      <p:ext uri="{BB962C8B-B14F-4D97-AF65-F5344CB8AC3E}">
        <p14:creationId xmlns:p14="http://schemas.microsoft.com/office/powerpoint/2010/main" val="17481205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FDA920-87E4-0747-BE8A-377DB0F42F4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Čl.6 </a:t>
            </a:r>
          </a:p>
        </p:txBody>
      </p:sp>
      <p:sp>
        <p:nvSpPr>
          <p:cNvPr id="3" name="Zástupný symbol pro obsah 2">
            <a:extLst>
              <a:ext uri="{FF2B5EF4-FFF2-40B4-BE49-F238E27FC236}">
                <a16:creationId xmlns:a16="http://schemas.microsoft.com/office/drawing/2014/main" id="{A094ADC6-5A92-C642-80C3-EF85DB02E6BB}"/>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Pro účely článku 5 se za ozbrojený útok na jednu nebo více smluvních stran pokládá ozbrojený útok</a:t>
            </a:r>
          </a:p>
          <a:p>
            <a:r>
              <a:rPr lang="cs-CZ" b="1">
                <a:latin typeface="Arial" panose="020B0604020202020204" pitchFamily="34" charset="0"/>
                <a:cs typeface="Arial" panose="020B0604020202020204" pitchFamily="34" charset="0"/>
              </a:rPr>
              <a:t>na území kterékoli smluvní strany v Evropě nebo Severní Americe</a:t>
            </a:r>
            <a:r>
              <a:rPr lang="cs-CZ">
                <a:latin typeface="Arial" panose="020B0604020202020204" pitchFamily="34" charset="0"/>
                <a:cs typeface="Arial" panose="020B0604020202020204" pitchFamily="34" charset="0"/>
              </a:rPr>
              <a:t>, na Alžírské departmenty Francie, na území Turecka nebo na ostrovy pod jurisdikcí kterékoli smluvní strany v severoatlantickém prostoru severně od obratníku Raka;</a:t>
            </a:r>
          </a:p>
          <a:p>
            <a:r>
              <a:rPr lang="cs-CZ" b="1">
                <a:latin typeface="Arial" panose="020B0604020202020204" pitchFamily="34" charset="0"/>
                <a:cs typeface="Arial" panose="020B0604020202020204" pitchFamily="34" charset="0"/>
              </a:rPr>
              <a:t>na ozbrojené síly, lodě či letadla kterékoli smluvní strany, jež se nacházejí na těchto územích nebo nad nimi nebo na kterémkoli jiném území v Evropě, </a:t>
            </a:r>
            <a:r>
              <a:rPr lang="cs-CZ">
                <a:latin typeface="Arial" panose="020B0604020202020204" pitchFamily="34" charset="0"/>
                <a:cs typeface="Arial" panose="020B0604020202020204" pitchFamily="34" charset="0"/>
              </a:rPr>
              <a:t>kde byla umístěna </a:t>
            </a:r>
            <a:r>
              <a:rPr lang="cs-CZ" b="1">
                <a:latin typeface="Arial" panose="020B0604020202020204" pitchFamily="34" charset="0"/>
                <a:cs typeface="Arial" panose="020B0604020202020204" pitchFamily="34" charset="0"/>
              </a:rPr>
              <a:t>okupační vojska </a:t>
            </a:r>
            <a:r>
              <a:rPr lang="cs-CZ">
                <a:latin typeface="Arial" panose="020B0604020202020204" pitchFamily="34" charset="0"/>
                <a:cs typeface="Arial" panose="020B0604020202020204" pitchFamily="34" charset="0"/>
              </a:rPr>
              <a:t>kterékoli smluvní strany v den vstupu této smlouvy v platnost, nebo ve Středozemním </a:t>
            </a:r>
            <a:r>
              <a:rPr lang="cs-CZ"/>
              <a:t>moři, nebo v severoatlantickém prostoru severně od obratníku Raka</a:t>
            </a:r>
            <a:br>
              <a:rPr lang="cs-CZ"/>
            </a:br>
            <a:endParaRPr lang="cs-CZ"/>
          </a:p>
        </p:txBody>
      </p:sp>
      <p:sp>
        <p:nvSpPr>
          <p:cNvPr id="4" name="Zástupný symbol pro datum 3">
            <a:extLst>
              <a:ext uri="{FF2B5EF4-FFF2-40B4-BE49-F238E27FC236}">
                <a16:creationId xmlns:a16="http://schemas.microsoft.com/office/drawing/2014/main" id="{7488B10B-34A8-8D4F-BDA4-C2DFE91806E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83EB5B0-0FC6-FE45-89AD-4C897340A09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2771F01-EEDC-F946-814F-C7C6541A4ECE}"/>
              </a:ext>
            </a:extLst>
          </p:cNvPr>
          <p:cNvSpPr>
            <a:spLocks noGrp="1"/>
          </p:cNvSpPr>
          <p:nvPr>
            <p:ph type="sldNum" sz="quarter" idx="12"/>
          </p:nvPr>
        </p:nvSpPr>
        <p:spPr/>
        <p:txBody>
          <a:bodyPr/>
          <a:lstStyle/>
          <a:p>
            <a:fld id="{CFE4BAC9-6D41-4691-9299-18EF07EF0177}" type="slidenum">
              <a:rPr lang="en-US" smtClean="0"/>
              <a:t>123</a:t>
            </a:fld>
            <a:endParaRPr lang="en-US"/>
          </a:p>
        </p:txBody>
      </p:sp>
    </p:spTree>
    <p:extLst>
      <p:ext uri="{BB962C8B-B14F-4D97-AF65-F5344CB8AC3E}">
        <p14:creationId xmlns:p14="http://schemas.microsoft.com/office/powerpoint/2010/main" val="30108389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BF238A-2DE1-6C4B-82AE-998E8B7C3A09}"/>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7</a:t>
            </a:r>
          </a:p>
        </p:txBody>
      </p:sp>
      <p:sp>
        <p:nvSpPr>
          <p:cNvPr id="3" name="Zástupný symbol pro obsah 2">
            <a:extLst>
              <a:ext uri="{FF2B5EF4-FFF2-40B4-BE49-F238E27FC236}">
                <a16:creationId xmlns:a16="http://schemas.microsoft.com/office/drawing/2014/main" id="{5C04291F-7A3B-CC43-B6C7-84149C7E1E75}"/>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Tato smlouva se </a:t>
            </a:r>
            <a:r>
              <a:rPr lang="cs-CZ" b="1">
                <a:latin typeface="Arial" panose="020B0604020202020204" pitchFamily="34" charset="0"/>
                <a:cs typeface="Arial" panose="020B0604020202020204" pitchFamily="34" charset="0"/>
              </a:rPr>
              <a:t>nedotýká </a:t>
            </a:r>
            <a:r>
              <a:rPr lang="cs-CZ">
                <a:latin typeface="Arial" panose="020B0604020202020204" pitchFamily="34" charset="0"/>
                <a:cs typeface="Arial" panose="020B0604020202020204" pitchFamily="34" charset="0"/>
              </a:rPr>
              <a:t>a nebude žádným způsobem vykládána , jako by se</a:t>
            </a:r>
            <a:r>
              <a:rPr lang="cs-CZ" b="1">
                <a:latin typeface="Arial" panose="020B0604020202020204" pitchFamily="34" charset="0"/>
                <a:cs typeface="Arial" panose="020B0604020202020204" pitchFamily="34" charset="0"/>
              </a:rPr>
              <a:t> dotýkala práv a povinností smluvních stran</a:t>
            </a:r>
            <a:r>
              <a:rPr lang="cs-CZ">
                <a:latin typeface="Arial" panose="020B0604020202020204" pitchFamily="34" charset="0"/>
                <a:cs typeface="Arial" panose="020B0604020202020204" pitchFamily="34" charset="0"/>
              </a:rPr>
              <a:t>, které jsou členy OSN, vyplývající z Charty, ani základní zodpovědnosti Rady bezpečnosti za zachování světového míru a bezpečnosti.</a:t>
            </a:r>
          </a:p>
        </p:txBody>
      </p:sp>
      <p:sp>
        <p:nvSpPr>
          <p:cNvPr id="4" name="Zástupný symbol pro datum 3">
            <a:extLst>
              <a:ext uri="{FF2B5EF4-FFF2-40B4-BE49-F238E27FC236}">
                <a16:creationId xmlns:a16="http://schemas.microsoft.com/office/drawing/2014/main" id="{3BCBA90A-B999-C34E-AB8A-9C0F7C79215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9010041-257D-D94F-8FC4-D58A5E4B60E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9DD2A71-5BCB-AB49-A563-0EA82EA7E079}"/>
              </a:ext>
            </a:extLst>
          </p:cNvPr>
          <p:cNvSpPr>
            <a:spLocks noGrp="1"/>
          </p:cNvSpPr>
          <p:nvPr>
            <p:ph type="sldNum" sz="quarter" idx="12"/>
          </p:nvPr>
        </p:nvSpPr>
        <p:spPr/>
        <p:txBody>
          <a:bodyPr/>
          <a:lstStyle/>
          <a:p>
            <a:fld id="{CFE4BAC9-6D41-4691-9299-18EF07EF0177}" type="slidenum">
              <a:rPr lang="en-US" smtClean="0"/>
              <a:t>124</a:t>
            </a:fld>
            <a:endParaRPr lang="en-US"/>
          </a:p>
        </p:txBody>
      </p:sp>
    </p:spTree>
    <p:extLst>
      <p:ext uri="{BB962C8B-B14F-4D97-AF65-F5344CB8AC3E}">
        <p14:creationId xmlns:p14="http://schemas.microsoft.com/office/powerpoint/2010/main" val="14862526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E9AA9C-523E-8E48-A7F1-932E747E37C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8</a:t>
            </a:r>
          </a:p>
        </p:txBody>
      </p:sp>
      <p:sp>
        <p:nvSpPr>
          <p:cNvPr id="3" name="Zástupný symbol pro obsah 2">
            <a:extLst>
              <a:ext uri="{FF2B5EF4-FFF2-40B4-BE49-F238E27FC236}">
                <a16:creationId xmlns:a16="http://schemas.microsoft.com/office/drawing/2014/main" id="{184E47E7-FE4B-9E4A-ACFD-94DF23278D33}"/>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Každá ze smluvních stran prohlašuje, </a:t>
            </a:r>
            <a:r>
              <a:rPr lang="cs-CZ" b="1" dirty="0">
                <a:latin typeface="Arial" panose="020B0604020202020204" pitchFamily="34" charset="0"/>
                <a:cs typeface="Arial" panose="020B0604020202020204" pitchFamily="34" charset="0"/>
              </a:rPr>
              <a:t>že žádné její současně platné mezinárodní závazky </a:t>
            </a:r>
            <a:r>
              <a:rPr lang="cs-CZ" dirty="0">
                <a:latin typeface="Arial" panose="020B0604020202020204" pitchFamily="34" charset="0"/>
                <a:cs typeface="Arial" panose="020B0604020202020204" pitchFamily="34" charset="0"/>
              </a:rPr>
              <a:t>vůči kterékoli jiné smluvní straně nebo kterémukoli třetímu státu </a:t>
            </a:r>
            <a:r>
              <a:rPr lang="cs-CZ" b="1" dirty="0">
                <a:latin typeface="Arial" panose="020B0604020202020204" pitchFamily="34" charset="0"/>
                <a:cs typeface="Arial" panose="020B0604020202020204" pitchFamily="34" charset="0"/>
              </a:rPr>
              <a:t>nejsou v rozporu </a:t>
            </a:r>
            <a:r>
              <a:rPr lang="cs-CZ" dirty="0">
                <a:latin typeface="Arial" panose="020B0604020202020204" pitchFamily="34" charset="0"/>
                <a:cs typeface="Arial" panose="020B0604020202020204" pitchFamily="34" charset="0"/>
              </a:rPr>
              <a:t>s ustanoveními této smlouvy, a zavazuje se, že </a:t>
            </a:r>
            <a:r>
              <a:rPr lang="cs-CZ" b="1" dirty="0">
                <a:latin typeface="Arial" panose="020B0604020202020204" pitchFamily="34" charset="0"/>
                <a:cs typeface="Arial" panose="020B0604020202020204" pitchFamily="34" charset="0"/>
              </a:rPr>
              <a:t>nepřijme žádný mezinárodní závazek</a:t>
            </a:r>
            <a:r>
              <a:rPr lang="cs-CZ" dirty="0">
                <a:latin typeface="Arial" panose="020B0604020202020204" pitchFamily="34" charset="0"/>
                <a:cs typeface="Arial" panose="020B0604020202020204" pitchFamily="34" charset="0"/>
              </a:rPr>
              <a:t>, který by byl s touto smlouvou v rozporu</a:t>
            </a:r>
            <a:r>
              <a:rPr lang="cs-CZ" dirty="0"/>
              <a:t>.</a:t>
            </a:r>
          </a:p>
        </p:txBody>
      </p:sp>
      <p:sp>
        <p:nvSpPr>
          <p:cNvPr id="4" name="Zástupný symbol pro datum 3">
            <a:extLst>
              <a:ext uri="{FF2B5EF4-FFF2-40B4-BE49-F238E27FC236}">
                <a16:creationId xmlns:a16="http://schemas.microsoft.com/office/drawing/2014/main" id="{ABFC7035-5D72-934D-9F75-F0D144CB638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9383310-7B8E-EE40-9299-88F32E0EF8B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A56EA71-4148-7144-8D74-264AFE1FF5AE}"/>
              </a:ext>
            </a:extLst>
          </p:cNvPr>
          <p:cNvSpPr>
            <a:spLocks noGrp="1"/>
          </p:cNvSpPr>
          <p:nvPr>
            <p:ph type="sldNum" sz="quarter" idx="12"/>
          </p:nvPr>
        </p:nvSpPr>
        <p:spPr/>
        <p:txBody>
          <a:bodyPr/>
          <a:lstStyle/>
          <a:p>
            <a:fld id="{CFE4BAC9-6D41-4691-9299-18EF07EF0177}" type="slidenum">
              <a:rPr lang="en-US" smtClean="0"/>
              <a:t>125</a:t>
            </a:fld>
            <a:endParaRPr lang="en-US"/>
          </a:p>
        </p:txBody>
      </p:sp>
    </p:spTree>
    <p:extLst>
      <p:ext uri="{BB962C8B-B14F-4D97-AF65-F5344CB8AC3E}">
        <p14:creationId xmlns:p14="http://schemas.microsoft.com/office/powerpoint/2010/main" val="27467890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B01EE4-633B-414F-99C2-BB7F1788E25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9</a:t>
            </a:r>
          </a:p>
        </p:txBody>
      </p:sp>
      <p:sp>
        <p:nvSpPr>
          <p:cNvPr id="3" name="Zástupný symbol pro obsah 2">
            <a:extLst>
              <a:ext uri="{FF2B5EF4-FFF2-40B4-BE49-F238E27FC236}">
                <a16:creationId xmlns:a16="http://schemas.microsoft.com/office/drawing/2014/main" id="{1877126E-30C8-E54B-8B54-93BDFDF616B6}"/>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Smluvní strany tímto </a:t>
            </a:r>
            <a:r>
              <a:rPr lang="cs-CZ" b="1" dirty="0">
                <a:latin typeface="Arial" panose="020B0604020202020204" pitchFamily="34" charset="0"/>
                <a:cs typeface="Arial" panose="020B0604020202020204" pitchFamily="34" charset="0"/>
              </a:rPr>
              <a:t>zřizují Radu</a:t>
            </a:r>
            <a:r>
              <a:rPr lang="cs-CZ" dirty="0">
                <a:latin typeface="Arial" panose="020B0604020202020204" pitchFamily="34" charset="0"/>
                <a:cs typeface="Arial" panose="020B0604020202020204" pitchFamily="34" charset="0"/>
              </a:rPr>
              <a:t>, v níž bude každá z nich zastoupena, aby projednávala věci týkající se plnění této smlouvy. Rada bude organizována tak, aby se </a:t>
            </a:r>
            <a:r>
              <a:rPr lang="cs-CZ" b="1" dirty="0">
                <a:latin typeface="Arial" panose="020B0604020202020204" pitchFamily="34" charset="0"/>
                <a:cs typeface="Arial" panose="020B0604020202020204" pitchFamily="34" charset="0"/>
              </a:rPr>
              <a:t>mohla kdykoli pohotově sejít</a:t>
            </a:r>
            <a:r>
              <a:rPr lang="cs-CZ" dirty="0">
                <a:latin typeface="Arial" panose="020B0604020202020204" pitchFamily="34" charset="0"/>
                <a:cs typeface="Arial" panose="020B0604020202020204" pitchFamily="34" charset="0"/>
              </a:rPr>
              <a:t>. Rada zřídí takové pomocné orgány, jaké mohou být potřebné, zejména ihned zřídí výbor pro obranu, který bude doporučovat opatření nutná k k plnění článků 3 a 5.</a:t>
            </a:r>
          </a:p>
        </p:txBody>
      </p:sp>
      <p:sp>
        <p:nvSpPr>
          <p:cNvPr id="4" name="Zástupný symbol pro datum 3">
            <a:extLst>
              <a:ext uri="{FF2B5EF4-FFF2-40B4-BE49-F238E27FC236}">
                <a16:creationId xmlns:a16="http://schemas.microsoft.com/office/drawing/2014/main" id="{01D18F3E-EB6B-AE46-803A-52BA39AADC4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9206F9C-5C64-734D-9EFA-D2EF0ADA098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BF79CF5-2E4E-774E-AA28-AE5363724186}"/>
              </a:ext>
            </a:extLst>
          </p:cNvPr>
          <p:cNvSpPr>
            <a:spLocks noGrp="1"/>
          </p:cNvSpPr>
          <p:nvPr>
            <p:ph type="sldNum" sz="quarter" idx="12"/>
          </p:nvPr>
        </p:nvSpPr>
        <p:spPr/>
        <p:txBody>
          <a:bodyPr/>
          <a:lstStyle/>
          <a:p>
            <a:fld id="{CFE4BAC9-6D41-4691-9299-18EF07EF0177}" type="slidenum">
              <a:rPr lang="en-US" smtClean="0"/>
              <a:t>126</a:t>
            </a:fld>
            <a:endParaRPr lang="en-US"/>
          </a:p>
        </p:txBody>
      </p:sp>
    </p:spTree>
    <p:extLst>
      <p:ext uri="{BB962C8B-B14F-4D97-AF65-F5344CB8AC3E}">
        <p14:creationId xmlns:p14="http://schemas.microsoft.com/office/powerpoint/2010/main" val="5753163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8D8FAC-0E05-784E-86D1-7B71D3C44AD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10</a:t>
            </a:r>
          </a:p>
        </p:txBody>
      </p:sp>
      <p:sp>
        <p:nvSpPr>
          <p:cNvPr id="3" name="Zástupný symbol pro obsah 2">
            <a:extLst>
              <a:ext uri="{FF2B5EF4-FFF2-40B4-BE49-F238E27FC236}">
                <a16:creationId xmlns:a16="http://schemas.microsoft.com/office/drawing/2014/main" id="{98C28C2E-30BD-0A47-A1E8-E090E9E20A9E}"/>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Smluvní strany mohou na základě </a:t>
            </a:r>
            <a:r>
              <a:rPr lang="cs-CZ" b="1" dirty="0">
                <a:latin typeface="Arial" panose="020B0604020202020204" pitchFamily="34" charset="0"/>
                <a:cs typeface="Arial" panose="020B0604020202020204" pitchFamily="34" charset="0"/>
              </a:rPr>
              <a:t>jednomyslného souhlasu vyzvat </a:t>
            </a:r>
            <a:r>
              <a:rPr lang="cs-CZ" dirty="0">
                <a:latin typeface="Arial" panose="020B0604020202020204" pitchFamily="34" charset="0"/>
                <a:cs typeface="Arial" panose="020B0604020202020204" pitchFamily="34" charset="0"/>
              </a:rPr>
              <a:t>kterýkoli jiný </a:t>
            </a:r>
            <a:r>
              <a:rPr lang="cs-CZ" b="1" dirty="0">
                <a:latin typeface="Arial" panose="020B0604020202020204" pitchFamily="34" charset="0"/>
                <a:cs typeface="Arial" panose="020B0604020202020204" pitchFamily="34" charset="0"/>
              </a:rPr>
              <a:t>evropský stát</a:t>
            </a:r>
            <a:r>
              <a:rPr lang="cs-CZ" dirty="0">
                <a:latin typeface="Arial" panose="020B0604020202020204" pitchFamily="34" charset="0"/>
                <a:cs typeface="Arial" panose="020B0604020202020204" pitchFamily="34" charset="0"/>
              </a:rPr>
              <a:t>, který je schopen napomáhat  rozvoji zásad této smlouvy a přispět k bezpečnosti severoatlantického prostoru, aby přistoupil k této smlouvě. Každý takový smluvní stát se může stát smluvní stranou tím, že uloží u vlády Spojených států amerických svoji </a:t>
            </a:r>
            <a:r>
              <a:rPr lang="cs-CZ" b="1" dirty="0">
                <a:latin typeface="Arial" panose="020B0604020202020204" pitchFamily="34" charset="0"/>
                <a:cs typeface="Arial" panose="020B0604020202020204" pitchFamily="34" charset="0"/>
              </a:rPr>
              <a:t>listinu o přistoupení</a:t>
            </a:r>
            <a:r>
              <a:rPr lang="cs-CZ" dirty="0">
                <a:latin typeface="Arial" panose="020B0604020202020204" pitchFamily="34" charset="0"/>
                <a:cs typeface="Arial" panose="020B0604020202020204" pitchFamily="34" charset="0"/>
              </a:rPr>
              <a:t>. Vláda Spojených států amerických vyrozumí každou ze smluvních stran o uložení každé takové listiny o přistoupení.</a:t>
            </a:r>
          </a:p>
        </p:txBody>
      </p:sp>
      <p:sp>
        <p:nvSpPr>
          <p:cNvPr id="4" name="Zástupný symbol pro datum 3">
            <a:extLst>
              <a:ext uri="{FF2B5EF4-FFF2-40B4-BE49-F238E27FC236}">
                <a16:creationId xmlns:a16="http://schemas.microsoft.com/office/drawing/2014/main" id="{5BBF6548-6838-A34C-90B9-E8A064084D1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8F34167-6A19-F843-A779-CDD1C23C8DA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9F4361B-5012-E644-B877-D73667F161A5}"/>
              </a:ext>
            </a:extLst>
          </p:cNvPr>
          <p:cNvSpPr>
            <a:spLocks noGrp="1"/>
          </p:cNvSpPr>
          <p:nvPr>
            <p:ph type="sldNum" sz="quarter" idx="12"/>
          </p:nvPr>
        </p:nvSpPr>
        <p:spPr/>
        <p:txBody>
          <a:bodyPr/>
          <a:lstStyle/>
          <a:p>
            <a:fld id="{CFE4BAC9-6D41-4691-9299-18EF07EF0177}" type="slidenum">
              <a:rPr lang="en-US" smtClean="0"/>
              <a:t>127</a:t>
            </a:fld>
            <a:endParaRPr lang="en-US"/>
          </a:p>
        </p:txBody>
      </p:sp>
    </p:spTree>
    <p:extLst>
      <p:ext uri="{BB962C8B-B14F-4D97-AF65-F5344CB8AC3E}">
        <p14:creationId xmlns:p14="http://schemas.microsoft.com/office/powerpoint/2010/main" val="136403624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14AEE7-4C32-D947-ACE0-46FC220B8BC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11</a:t>
            </a:r>
          </a:p>
        </p:txBody>
      </p:sp>
      <p:sp>
        <p:nvSpPr>
          <p:cNvPr id="3" name="Zástupný symbol pro obsah 2">
            <a:extLst>
              <a:ext uri="{FF2B5EF4-FFF2-40B4-BE49-F238E27FC236}">
                <a16:creationId xmlns:a16="http://schemas.microsoft.com/office/drawing/2014/main" id="{A0DE9A3C-2EE1-044B-B13C-C27D74743E91}"/>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Tato smlouva bude </a:t>
            </a:r>
            <a:r>
              <a:rPr lang="cs-CZ" b="1">
                <a:latin typeface="Arial" panose="020B0604020202020204" pitchFamily="34" charset="0"/>
                <a:cs typeface="Arial" panose="020B0604020202020204" pitchFamily="34" charset="0"/>
              </a:rPr>
              <a:t>ratifikována a její ustanovení budou smluvními stranami plněna v souladu s jejich ústavními postupy</a:t>
            </a:r>
            <a:r>
              <a:rPr lang="cs-CZ">
                <a:latin typeface="Arial" panose="020B0604020202020204" pitchFamily="34" charset="0"/>
                <a:cs typeface="Arial" panose="020B0604020202020204" pitchFamily="34" charset="0"/>
              </a:rPr>
              <a:t>. Ratifikační listiny budou uloženy co nejdříve vládou Spojených států amerických, která uvědomí všechny ostatní signatáře o každém uložení. Smlouva vstoupí v platnost mezi státy, které ji ratifikovaly, jakmile budou uloženy ratifikační listiny většiny signatářů, sestávající z ratifikačních listin Belgie, Francie, Kanady, Lucemburska, Nizozemska, Spojeného království a Spojených států, a pro další státy smlouva nabude účinnosti dnem uložení jejich ratifikačních listin.</a:t>
            </a:r>
          </a:p>
        </p:txBody>
      </p:sp>
      <p:sp>
        <p:nvSpPr>
          <p:cNvPr id="4" name="Zástupný symbol pro datum 3">
            <a:extLst>
              <a:ext uri="{FF2B5EF4-FFF2-40B4-BE49-F238E27FC236}">
                <a16:creationId xmlns:a16="http://schemas.microsoft.com/office/drawing/2014/main" id="{E2B52DBC-1C82-3949-883F-B21C6C680CC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C634560-0E9B-204D-845E-5E8BEE0A295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28FE698-E59C-3644-8EBD-EFFB3823C777}"/>
              </a:ext>
            </a:extLst>
          </p:cNvPr>
          <p:cNvSpPr>
            <a:spLocks noGrp="1"/>
          </p:cNvSpPr>
          <p:nvPr>
            <p:ph type="sldNum" sz="quarter" idx="12"/>
          </p:nvPr>
        </p:nvSpPr>
        <p:spPr/>
        <p:txBody>
          <a:bodyPr/>
          <a:lstStyle/>
          <a:p>
            <a:fld id="{CFE4BAC9-6D41-4691-9299-18EF07EF0177}" type="slidenum">
              <a:rPr lang="en-US" smtClean="0"/>
              <a:t>128</a:t>
            </a:fld>
            <a:endParaRPr lang="en-US"/>
          </a:p>
        </p:txBody>
      </p:sp>
    </p:spTree>
    <p:extLst>
      <p:ext uri="{BB962C8B-B14F-4D97-AF65-F5344CB8AC3E}">
        <p14:creationId xmlns:p14="http://schemas.microsoft.com/office/powerpoint/2010/main" val="10251235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E3DE8B-7C53-B045-BFD0-19897C492BC8}"/>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12</a:t>
            </a:r>
          </a:p>
        </p:txBody>
      </p:sp>
      <p:sp>
        <p:nvSpPr>
          <p:cNvPr id="3" name="Zástupný symbol pro obsah 2">
            <a:extLst>
              <a:ext uri="{FF2B5EF4-FFF2-40B4-BE49-F238E27FC236}">
                <a16:creationId xmlns:a16="http://schemas.microsoft.com/office/drawing/2014/main" id="{FB9AEE7F-164D-6E48-91CE-1CD0613816B0}"/>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Poté, co bude smlouva v </a:t>
            </a:r>
            <a:r>
              <a:rPr lang="cs-CZ" b="1">
                <a:latin typeface="Arial" panose="020B0604020202020204" pitchFamily="34" charset="0"/>
                <a:cs typeface="Arial" panose="020B0604020202020204" pitchFamily="34" charset="0"/>
              </a:rPr>
              <a:t>platnosti deset let</a:t>
            </a:r>
            <a:r>
              <a:rPr lang="cs-CZ">
                <a:latin typeface="Arial" panose="020B0604020202020204" pitchFamily="34" charset="0"/>
                <a:cs typeface="Arial" panose="020B0604020202020204" pitchFamily="34" charset="0"/>
              </a:rPr>
              <a:t>, nebo </a:t>
            </a:r>
            <a:r>
              <a:rPr lang="cs-CZ" b="1">
                <a:latin typeface="Arial" panose="020B0604020202020204" pitchFamily="34" charset="0"/>
                <a:cs typeface="Arial" panose="020B0604020202020204" pitchFamily="34" charset="0"/>
              </a:rPr>
              <a:t>kdykoli později</a:t>
            </a:r>
            <a:r>
              <a:rPr lang="cs-CZ">
                <a:latin typeface="Arial" panose="020B0604020202020204" pitchFamily="34" charset="0"/>
                <a:cs typeface="Arial" panose="020B0604020202020204" pitchFamily="34" charset="0"/>
              </a:rPr>
              <a:t>, se smluvní strany, jestliže o to některá z nich požádá, </a:t>
            </a:r>
            <a:r>
              <a:rPr lang="cs-CZ" b="1">
                <a:latin typeface="Arial" panose="020B0604020202020204" pitchFamily="34" charset="0"/>
                <a:cs typeface="Arial" panose="020B0604020202020204" pitchFamily="34" charset="0"/>
              </a:rPr>
              <a:t>poradí o revizi smlouvy</a:t>
            </a:r>
            <a:r>
              <a:rPr lang="cs-CZ">
                <a:latin typeface="Arial" panose="020B0604020202020204" pitchFamily="34" charset="0"/>
                <a:cs typeface="Arial" panose="020B0604020202020204" pitchFamily="34" charset="0"/>
              </a:rPr>
              <a:t>, přičemž vezmou v úvahu faktory ovlivňující mír a bezpečnost severoatlantické oblasti včetně vývoje světových i regionálních uspořádání podle Charty OSN pro zachování mezinárodního práva a bezpečnosti.</a:t>
            </a:r>
          </a:p>
        </p:txBody>
      </p:sp>
      <p:sp>
        <p:nvSpPr>
          <p:cNvPr id="4" name="Zástupný symbol pro datum 3">
            <a:extLst>
              <a:ext uri="{FF2B5EF4-FFF2-40B4-BE49-F238E27FC236}">
                <a16:creationId xmlns:a16="http://schemas.microsoft.com/office/drawing/2014/main" id="{6B3AE08A-6D7A-5C45-A190-28E31750227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635CD24-B9E6-E244-AC66-630D01CC519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521A280-4B26-B348-90DB-2CCC0705F7C4}"/>
              </a:ext>
            </a:extLst>
          </p:cNvPr>
          <p:cNvSpPr>
            <a:spLocks noGrp="1"/>
          </p:cNvSpPr>
          <p:nvPr>
            <p:ph type="sldNum" sz="quarter" idx="12"/>
          </p:nvPr>
        </p:nvSpPr>
        <p:spPr/>
        <p:txBody>
          <a:bodyPr/>
          <a:lstStyle/>
          <a:p>
            <a:fld id="{CFE4BAC9-6D41-4691-9299-18EF07EF0177}" type="slidenum">
              <a:rPr lang="en-US" smtClean="0"/>
              <a:t>129</a:t>
            </a:fld>
            <a:endParaRPr lang="en-US"/>
          </a:p>
        </p:txBody>
      </p:sp>
    </p:spTree>
    <p:extLst>
      <p:ext uri="{BB962C8B-B14F-4D97-AF65-F5344CB8AC3E}">
        <p14:creationId xmlns:p14="http://schemas.microsoft.com/office/powerpoint/2010/main" val="2794353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081CCC-19A3-BD97-CBBA-859145A65076}"/>
              </a:ext>
            </a:extLst>
          </p:cNvPr>
          <p:cNvSpPr>
            <a:spLocks noGrp="1"/>
          </p:cNvSpPr>
          <p:nvPr>
            <p:ph type="title"/>
          </p:nvPr>
        </p:nvSpPr>
        <p:spPr/>
        <p:txBody>
          <a:bodyPr/>
          <a:lstStyle/>
          <a:p>
            <a:pPr algn="ctr"/>
            <a:r>
              <a:rPr lang="cs-CZ" dirty="0"/>
              <a:t>Neutralita politická</a:t>
            </a:r>
          </a:p>
        </p:txBody>
      </p:sp>
      <p:sp>
        <p:nvSpPr>
          <p:cNvPr id="3" name="Zástupný obsah 2">
            <a:extLst>
              <a:ext uri="{FF2B5EF4-FFF2-40B4-BE49-F238E27FC236}">
                <a16:creationId xmlns:a16="http://schemas.microsoft.com/office/drawing/2014/main" id="{EF045689-9BAD-E74B-4AE8-57F7BC28AAA6}"/>
              </a:ext>
            </a:extLst>
          </p:cNvPr>
          <p:cNvSpPr>
            <a:spLocks noGrp="1"/>
          </p:cNvSpPr>
          <p:nvPr>
            <p:ph idx="1"/>
          </p:nvPr>
        </p:nvSpPr>
        <p:spPr/>
        <p:txBody>
          <a:bodyPr>
            <a:normAutofit fontScale="92500" lnSpcReduction="10000"/>
          </a:bodyPr>
          <a:lstStyle/>
          <a:p>
            <a:pPr algn="just">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Ozbrojené síly jsou tedy toliko nástroj k naplnění bezpečnostní a obranné politiky státu. Příslušníci armády  proto  nemohou být členy politických stran a hnutí. Politické strany a politická hnutí nelze v armádě zakládat, a ani politické strany a politická hnutí nemohou v armádě působit. Ve vojenských objektech a při plnění úkolů ozbrojených sil mimo vojenské objekty je zakázáno pořádat politická shromáždění a volební kampaně. V armádě platí absolutní oddělení života politického a  výkon  vojenské služby. Vojáci dále nemají právo na stávku. Armáda souží svému státu a všem občanům České republiky.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Armáda jako ozbrojený sbor musí být politicky neutrální, protože jejich posláním je bránit  stát Příslušníci ozbrojených sil mají dvě povinnosti, být loajální je svému státu a bránit ho na základě rozhodnutí k tomu kompetentních  státních orgánů. Rozhodovat o použití armády (ozbrojených sil) tedy náleží ústavním činitelům a státním orgánům.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490DB31B-6A28-5BFA-153D-9D59F4298BD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797E600-BAF7-4041-1571-62F07CBBB44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3F3D8DC-E70A-F5AA-E0DE-046A6441CE4B}"/>
              </a:ext>
            </a:extLst>
          </p:cNvPr>
          <p:cNvSpPr>
            <a:spLocks noGrp="1"/>
          </p:cNvSpPr>
          <p:nvPr>
            <p:ph type="sldNum" sz="quarter" idx="12"/>
          </p:nvPr>
        </p:nvSpPr>
        <p:spPr/>
        <p:txBody>
          <a:bodyPr/>
          <a:lstStyle/>
          <a:p>
            <a:fld id="{CFE4BAC9-6D41-4691-9299-18EF07EF0177}" type="slidenum">
              <a:rPr lang="en-US" smtClean="0"/>
              <a:t>13</a:t>
            </a:fld>
            <a:endParaRPr lang="en-US"/>
          </a:p>
        </p:txBody>
      </p:sp>
    </p:spTree>
    <p:extLst>
      <p:ext uri="{BB962C8B-B14F-4D97-AF65-F5344CB8AC3E}">
        <p14:creationId xmlns:p14="http://schemas.microsoft.com/office/powerpoint/2010/main" val="39881933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AF40C7-1499-2242-9CCD-584D6308C78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13</a:t>
            </a:r>
          </a:p>
        </p:txBody>
      </p:sp>
      <p:sp>
        <p:nvSpPr>
          <p:cNvPr id="3" name="Zástupný symbol pro obsah 2">
            <a:extLst>
              <a:ext uri="{FF2B5EF4-FFF2-40B4-BE49-F238E27FC236}">
                <a16:creationId xmlns:a16="http://schemas.microsoft.com/office/drawing/2014/main" id="{C32B3F11-49D9-794F-855D-D7F29A13CE7C}"/>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Po </a:t>
            </a:r>
            <a:r>
              <a:rPr lang="cs-CZ" b="1" dirty="0">
                <a:latin typeface="Arial" panose="020B0604020202020204" pitchFamily="34" charset="0"/>
                <a:cs typeface="Arial" panose="020B0604020202020204" pitchFamily="34" charset="0"/>
              </a:rPr>
              <a:t>dvaceti letech </a:t>
            </a:r>
            <a:r>
              <a:rPr lang="cs-CZ" dirty="0">
                <a:latin typeface="Arial" panose="020B0604020202020204" pitchFamily="34" charset="0"/>
                <a:cs typeface="Arial" panose="020B0604020202020204" pitchFamily="34" charset="0"/>
              </a:rPr>
              <a:t>platnosti smlouvy může kterákoli smluvní strana </a:t>
            </a:r>
            <a:r>
              <a:rPr lang="cs-CZ" b="1" dirty="0">
                <a:latin typeface="Arial" panose="020B0604020202020204" pitchFamily="34" charset="0"/>
                <a:cs typeface="Arial" panose="020B0604020202020204" pitchFamily="34" charset="0"/>
              </a:rPr>
              <a:t>odstoupit</a:t>
            </a:r>
            <a:r>
              <a:rPr lang="cs-CZ" dirty="0">
                <a:latin typeface="Arial" panose="020B0604020202020204" pitchFamily="34" charset="0"/>
                <a:cs typeface="Arial" panose="020B0604020202020204" pitchFamily="34" charset="0"/>
              </a:rPr>
              <a:t> od </a:t>
            </a:r>
            <a:r>
              <a:rPr lang="cs-CZ" b="1" dirty="0">
                <a:latin typeface="Arial" panose="020B0604020202020204" pitchFamily="34" charset="0"/>
                <a:cs typeface="Arial" panose="020B0604020202020204" pitchFamily="34" charset="0"/>
              </a:rPr>
              <a:t>smlouvy rok poté, co podá oznámení o odstoupení vládě Spojených států amerických,</a:t>
            </a:r>
            <a:r>
              <a:rPr lang="cs-CZ" dirty="0">
                <a:latin typeface="Arial" panose="020B0604020202020204" pitchFamily="34" charset="0"/>
                <a:cs typeface="Arial" panose="020B0604020202020204" pitchFamily="34" charset="0"/>
              </a:rPr>
              <a:t> která vyrozumí vlády ostatních smluvních stran o každém oznámení o odstoupení.</a:t>
            </a:r>
          </a:p>
        </p:txBody>
      </p:sp>
      <p:sp>
        <p:nvSpPr>
          <p:cNvPr id="4" name="Zástupný symbol pro datum 3">
            <a:extLst>
              <a:ext uri="{FF2B5EF4-FFF2-40B4-BE49-F238E27FC236}">
                <a16:creationId xmlns:a16="http://schemas.microsoft.com/office/drawing/2014/main" id="{21AD449D-60F9-0840-A9EB-631BF2A4CF6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DCBA29F-7270-2F4E-A523-2138016C6DF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B261085-D7EE-FF4B-9802-EC894AAC030C}"/>
              </a:ext>
            </a:extLst>
          </p:cNvPr>
          <p:cNvSpPr>
            <a:spLocks noGrp="1"/>
          </p:cNvSpPr>
          <p:nvPr>
            <p:ph type="sldNum" sz="quarter" idx="12"/>
          </p:nvPr>
        </p:nvSpPr>
        <p:spPr/>
        <p:txBody>
          <a:bodyPr/>
          <a:lstStyle/>
          <a:p>
            <a:fld id="{CFE4BAC9-6D41-4691-9299-18EF07EF0177}" type="slidenum">
              <a:rPr lang="en-US" smtClean="0"/>
              <a:t>130</a:t>
            </a:fld>
            <a:endParaRPr lang="en-US"/>
          </a:p>
        </p:txBody>
      </p:sp>
    </p:spTree>
    <p:extLst>
      <p:ext uri="{BB962C8B-B14F-4D97-AF65-F5344CB8AC3E}">
        <p14:creationId xmlns:p14="http://schemas.microsoft.com/office/powerpoint/2010/main" val="20880002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0D8001-F9AA-1844-AE39-01291373DCFA}"/>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14</a:t>
            </a:r>
          </a:p>
        </p:txBody>
      </p:sp>
      <p:sp>
        <p:nvSpPr>
          <p:cNvPr id="3" name="Zástupný symbol pro obsah 2">
            <a:extLst>
              <a:ext uri="{FF2B5EF4-FFF2-40B4-BE49-F238E27FC236}">
                <a16:creationId xmlns:a16="http://schemas.microsoft.com/office/drawing/2014/main" id="{BCA6BF69-CFB4-B142-9848-C0E7C5DF396D}"/>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Tato smlouva, jejíž </a:t>
            </a:r>
            <a:r>
              <a:rPr lang="cs-CZ" b="1">
                <a:latin typeface="Arial" panose="020B0604020202020204" pitchFamily="34" charset="0"/>
                <a:cs typeface="Arial" panose="020B0604020202020204" pitchFamily="34" charset="0"/>
              </a:rPr>
              <a:t>anglické i francouzské </a:t>
            </a:r>
            <a:r>
              <a:rPr lang="cs-CZ">
                <a:latin typeface="Arial" panose="020B0604020202020204" pitchFamily="34" charset="0"/>
                <a:cs typeface="Arial" panose="020B0604020202020204" pitchFamily="34" charset="0"/>
              </a:rPr>
              <a:t>znění mají stejnou platnost originálu, bude uložena v archivu Spojených států amerických. Řádně ověřené kopie budou touto vládou předány vládám ostatních signatářů.</a:t>
            </a:r>
          </a:p>
        </p:txBody>
      </p:sp>
      <p:sp>
        <p:nvSpPr>
          <p:cNvPr id="4" name="Zástupný symbol pro datum 3">
            <a:extLst>
              <a:ext uri="{FF2B5EF4-FFF2-40B4-BE49-F238E27FC236}">
                <a16:creationId xmlns:a16="http://schemas.microsoft.com/office/drawing/2014/main" id="{954F294A-BA0A-4A45-8CED-270CE78A04C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E912CC3-8992-304B-97F1-6877BB1E88A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BDB797E-4246-DE40-91D2-E756553D42ED}"/>
              </a:ext>
            </a:extLst>
          </p:cNvPr>
          <p:cNvSpPr>
            <a:spLocks noGrp="1"/>
          </p:cNvSpPr>
          <p:nvPr>
            <p:ph type="sldNum" sz="quarter" idx="12"/>
          </p:nvPr>
        </p:nvSpPr>
        <p:spPr/>
        <p:txBody>
          <a:bodyPr/>
          <a:lstStyle/>
          <a:p>
            <a:fld id="{CFE4BAC9-6D41-4691-9299-18EF07EF0177}" type="slidenum">
              <a:rPr lang="en-US" smtClean="0"/>
              <a:t>131</a:t>
            </a:fld>
            <a:endParaRPr lang="en-US"/>
          </a:p>
        </p:txBody>
      </p:sp>
    </p:spTree>
    <p:extLst>
      <p:ext uri="{BB962C8B-B14F-4D97-AF65-F5344CB8AC3E}">
        <p14:creationId xmlns:p14="http://schemas.microsoft.com/office/powerpoint/2010/main" val="37987689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3872A36-412C-AA48-A011-EFE62E3EA7FC}"/>
              </a:ext>
            </a:extLst>
          </p:cNvPr>
          <p:cNvSpPr>
            <a:spLocks noGrp="1"/>
          </p:cNvSpPr>
          <p:nvPr>
            <p:ph type="ctrTitle"/>
          </p:nvPr>
        </p:nvSpPr>
        <p:spPr/>
        <p:txBody>
          <a:bodyPr/>
          <a:lstStyle/>
          <a:p>
            <a:r>
              <a:rPr lang="cs-CZ">
                <a:latin typeface="Arial" panose="020B0604020202020204" pitchFamily="34" charset="0"/>
                <a:cs typeface="Arial" panose="020B0604020202020204" pitchFamily="34" charset="0"/>
              </a:rPr>
              <a:t>Orgány NATO</a:t>
            </a:r>
          </a:p>
        </p:txBody>
      </p:sp>
      <p:sp>
        <p:nvSpPr>
          <p:cNvPr id="5" name="Podnadpis 4">
            <a:extLst>
              <a:ext uri="{FF2B5EF4-FFF2-40B4-BE49-F238E27FC236}">
                <a16:creationId xmlns:a16="http://schemas.microsoft.com/office/drawing/2014/main" id="{30D49BE9-4B45-2449-B174-5654C0F43E18}"/>
              </a:ext>
            </a:extLst>
          </p:cNvPr>
          <p:cNvSpPr>
            <a:spLocks noGrp="1"/>
          </p:cNvSpPr>
          <p:nvPr>
            <p:ph type="subTitle" idx="1"/>
          </p:nvPr>
        </p:nvSpPr>
        <p:spPr/>
        <p:txBody>
          <a:bodyPr/>
          <a:lstStyle/>
          <a:p>
            <a:r>
              <a:rPr lang="cs-CZ"/>
              <a:t>Přednáška VSCI</a:t>
            </a:r>
          </a:p>
        </p:txBody>
      </p:sp>
      <p:sp>
        <p:nvSpPr>
          <p:cNvPr id="2" name="Zástupný symbol pro datum 1">
            <a:extLst>
              <a:ext uri="{FF2B5EF4-FFF2-40B4-BE49-F238E27FC236}">
                <a16:creationId xmlns:a16="http://schemas.microsoft.com/office/drawing/2014/main" id="{0C1AA1D7-9B45-FA4E-A61D-BCBD1D045D40}"/>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78366930-56BF-F34D-A802-E71B5FD5F87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56750D2-D1AA-DB46-8C56-D1929CDFE46D}"/>
              </a:ext>
            </a:extLst>
          </p:cNvPr>
          <p:cNvSpPr>
            <a:spLocks noGrp="1"/>
          </p:cNvSpPr>
          <p:nvPr>
            <p:ph type="sldNum" sz="quarter" idx="12"/>
          </p:nvPr>
        </p:nvSpPr>
        <p:spPr/>
        <p:txBody>
          <a:bodyPr/>
          <a:lstStyle/>
          <a:p>
            <a:fld id="{CFE4BAC9-6D41-4691-9299-18EF07EF0177}" type="slidenum">
              <a:rPr lang="en-US" smtClean="0"/>
              <a:t>132</a:t>
            </a:fld>
            <a:endParaRPr lang="en-US"/>
          </a:p>
        </p:txBody>
      </p:sp>
    </p:spTree>
    <p:extLst>
      <p:ext uri="{BB962C8B-B14F-4D97-AF65-F5344CB8AC3E}">
        <p14:creationId xmlns:p14="http://schemas.microsoft.com/office/powerpoint/2010/main" val="21887961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F7109B-4AD5-1B47-AF59-01732B21B0C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Severoatlantická rada</a:t>
            </a:r>
          </a:p>
        </p:txBody>
      </p:sp>
      <p:sp>
        <p:nvSpPr>
          <p:cNvPr id="3" name="Zástupný symbol pro obsah 2">
            <a:extLst>
              <a:ext uri="{FF2B5EF4-FFF2-40B4-BE49-F238E27FC236}">
                <a16:creationId xmlns:a16="http://schemas.microsoft.com/office/drawing/2014/main" id="{E6DD4220-3879-804F-A2DF-A8155EAAAE7D}"/>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Hlavní rozhodovací orgán NATO. </a:t>
            </a:r>
          </a:p>
          <a:p>
            <a:r>
              <a:rPr lang="cs-CZ" dirty="0">
                <a:latin typeface="Arial" panose="020B0604020202020204" pitchFamily="34" charset="0"/>
                <a:cs typeface="Arial" panose="020B0604020202020204" pitchFamily="34" charset="0"/>
              </a:rPr>
              <a:t>Její rozhodnutí se vztahují ke všem aspektům činnosti organizace, návrhy jsou přijímány </a:t>
            </a:r>
            <a:r>
              <a:rPr lang="cs-CZ" b="1" dirty="0">
                <a:latin typeface="Arial" panose="020B0604020202020204" pitchFamily="34" charset="0"/>
                <a:cs typeface="Arial" panose="020B0604020202020204" pitchFamily="34" charset="0"/>
              </a:rPr>
              <a:t>jednomyslným souhlasem</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NAC sestává ze stálých zástupců (velvyslanců) všech členských zemí, schází se také na úrovni </a:t>
            </a:r>
            <a:r>
              <a:rPr lang="cs-CZ" b="1" dirty="0">
                <a:latin typeface="Arial" panose="020B0604020202020204" pitchFamily="34" charset="0"/>
                <a:cs typeface="Arial" panose="020B0604020202020204" pitchFamily="34" charset="0"/>
              </a:rPr>
              <a:t>ministrů obrany, ministrů zahraničních věcí </a:t>
            </a:r>
            <a:r>
              <a:rPr lang="cs-CZ" dirty="0">
                <a:latin typeface="Arial" panose="020B0604020202020204" pitchFamily="34" charset="0"/>
                <a:cs typeface="Arial" panose="020B0604020202020204" pitchFamily="34" charset="0"/>
              </a:rPr>
              <a:t>či </a:t>
            </a:r>
            <a:r>
              <a:rPr lang="cs-CZ" b="1" dirty="0">
                <a:latin typeface="Arial" panose="020B0604020202020204" pitchFamily="34" charset="0"/>
                <a:cs typeface="Arial" panose="020B0604020202020204" pitchFamily="34" charset="0"/>
              </a:rPr>
              <a:t>hlav států a vlád </a:t>
            </a:r>
            <a:r>
              <a:rPr lang="cs-CZ" dirty="0">
                <a:latin typeface="Arial" panose="020B0604020202020204" pitchFamily="34" charset="0"/>
                <a:cs typeface="Arial" panose="020B0604020202020204" pitchFamily="34" charset="0"/>
              </a:rPr>
              <a:t>zemí NATO.</a:t>
            </a:r>
          </a:p>
        </p:txBody>
      </p:sp>
      <p:sp>
        <p:nvSpPr>
          <p:cNvPr id="4" name="Zástupný symbol pro datum 3">
            <a:extLst>
              <a:ext uri="{FF2B5EF4-FFF2-40B4-BE49-F238E27FC236}">
                <a16:creationId xmlns:a16="http://schemas.microsoft.com/office/drawing/2014/main" id="{67A277AA-3858-1F4B-8D5C-AFE7DAB4A38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8C79063-A2AB-8445-BB1A-467A5A5675F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E6A49FE-A017-B040-A3D6-CC0A8553F100}"/>
              </a:ext>
            </a:extLst>
          </p:cNvPr>
          <p:cNvSpPr>
            <a:spLocks noGrp="1"/>
          </p:cNvSpPr>
          <p:nvPr>
            <p:ph type="sldNum" sz="quarter" idx="12"/>
          </p:nvPr>
        </p:nvSpPr>
        <p:spPr/>
        <p:txBody>
          <a:bodyPr/>
          <a:lstStyle/>
          <a:p>
            <a:fld id="{CFE4BAC9-6D41-4691-9299-18EF07EF0177}" type="slidenum">
              <a:rPr lang="en-US" smtClean="0"/>
              <a:t>133</a:t>
            </a:fld>
            <a:endParaRPr lang="en-US"/>
          </a:p>
        </p:txBody>
      </p:sp>
    </p:spTree>
    <p:extLst>
      <p:ext uri="{BB962C8B-B14F-4D97-AF65-F5344CB8AC3E}">
        <p14:creationId xmlns:p14="http://schemas.microsoft.com/office/powerpoint/2010/main" val="12359741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6062A2-7510-084C-B888-26C4D075827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Zasedání Rady</a:t>
            </a:r>
          </a:p>
        </p:txBody>
      </p:sp>
      <p:sp>
        <p:nvSpPr>
          <p:cNvPr id="3" name="Zástupný symbol pro obsah 2">
            <a:extLst>
              <a:ext uri="{FF2B5EF4-FFF2-40B4-BE49-F238E27FC236}">
                <a16:creationId xmlns:a16="http://schemas.microsoft.com/office/drawing/2014/main" id="{5307122F-CDAD-494B-B9B9-EBD41083E0D3}"/>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Rada zasedá </a:t>
            </a:r>
            <a:r>
              <a:rPr lang="cs-CZ" b="1" dirty="0">
                <a:latin typeface="Arial" panose="020B0604020202020204" pitchFamily="34" charset="0"/>
                <a:cs typeface="Arial" panose="020B0604020202020204" pitchFamily="34" charset="0"/>
              </a:rPr>
              <a:t>každý týden </a:t>
            </a:r>
            <a:r>
              <a:rPr lang="cs-CZ" dirty="0">
                <a:latin typeface="Arial" panose="020B0604020202020204" pitchFamily="34" charset="0"/>
                <a:cs typeface="Arial" panose="020B0604020202020204" pitchFamily="34" charset="0"/>
              </a:rPr>
              <a:t>na úrovni velvyslanců členských zemí, popřípadě častěji, pokud je to nutné. </a:t>
            </a:r>
          </a:p>
          <a:p>
            <a:r>
              <a:rPr lang="cs-CZ" dirty="0">
                <a:latin typeface="Arial" panose="020B0604020202020204" pitchFamily="34" charset="0"/>
                <a:cs typeface="Arial" panose="020B0604020202020204" pitchFamily="34" charset="0"/>
              </a:rPr>
              <a:t>Pravidelná zasedání Rady probíhají také na úrovni </a:t>
            </a:r>
            <a:r>
              <a:rPr lang="cs-CZ" b="1" dirty="0">
                <a:latin typeface="Arial" panose="020B0604020202020204" pitchFamily="34" charset="0"/>
                <a:cs typeface="Arial" panose="020B0604020202020204" pitchFamily="34" charset="0"/>
              </a:rPr>
              <a:t>ministrů zahraničních věcí nebo obrany</a:t>
            </a:r>
            <a:r>
              <a:rPr lang="cs-CZ" dirty="0">
                <a:latin typeface="Arial" panose="020B0604020202020204" pitchFamily="34" charset="0"/>
                <a:cs typeface="Arial" panose="020B0604020202020204" pitchFamily="34" charset="0"/>
              </a:rPr>
              <a:t>. </a:t>
            </a:r>
          </a:p>
          <a:p>
            <a:r>
              <a:rPr lang="cs-CZ" b="1" dirty="0">
                <a:latin typeface="Arial" panose="020B0604020202020204" pitchFamily="34" charset="0"/>
                <a:cs typeface="Arial" panose="020B0604020202020204" pitchFamily="34" charset="0"/>
              </a:rPr>
              <a:t>Každý rok </a:t>
            </a:r>
            <a:r>
              <a:rPr lang="cs-CZ" dirty="0">
                <a:latin typeface="Arial" panose="020B0604020202020204" pitchFamily="34" charset="0"/>
                <a:cs typeface="Arial" panose="020B0604020202020204" pitchFamily="34" charset="0"/>
              </a:rPr>
              <a:t>nebo dva pořádá Aliance </a:t>
            </a:r>
            <a:r>
              <a:rPr lang="cs-CZ" b="1" dirty="0">
                <a:latin typeface="Arial" panose="020B0604020202020204" pitchFamily="34" charset="0"/>
                <a:cs typeface="Arial" panose="020B0604020202020204" pitchFamily="34" charset="0"/>
              </a:rPr>
              <a:t>svůj summit</a:t>
            </a:r>
            <a:r>
              <a:rPr lang="cs-CZ" dirty="0">
                <a:latin typeface="Arial" panose="020B0604020202020204" pitchFamily="34" charset="0"/>
                <a:cs typeface="Arial" panose="020B0604020202020204" pitchFamily="34" charset="0"/>
              </a:rPr>
              <a:t>, na kterém hlavy států a vlád rozhodují o strategických otázkách týkajících se NATO. Pravidelná zasedání se také konají </a:t>
            </a:r>
            <a:r>
              <a:rPr lang="cs-CZ" b="1" dirty="0">
                <a:latin typeface="Arial" panose="020B0604020202020204" pitchFamily="34" charset="0"/>
                <a:cs typeface="Arial" panose="020B0604020202020204" pitchFamily="34" charset="0"/>
              </a:rPr>
              <a:t>se zástupci partnerských zemí NATO</a:t>
            </a:r>
          </a:p>
        </p:txBody>
      </p:sp>
      <p:sp>
        <p:nvSpPr>
          <p:cNvPr id="4" name="Zástupný symbol pro datum 3">
            <a:extLst>
              <a:ext uri="{FF2B5EF4-FFF2-40B4-BE49-F238E27FC236}">
                <a16:creationId xmlns:a16="http://schemas.microsoft.com/office/drawing/2014/main" id="{13E9C973-DE6A-B542-A0E4-0B8A4028F5B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AB48B9D-9751-EA4F-80BE-51AE658863B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FD6A30E-38EB-F94B-87C6-4745C21385E1}"/>
              </a:ext>
            </a:extLst>
          </p:cNvPr>
          <p:cNvSpPr>
            <a:spLocks noGrp="1"/>
          </p:cNvSpPr>
          <p:nvPr>
            <p:ph type="sldNum" sz="quarter" idx="12"/>
          </p:nvPr>
        </p:nvSpPr>
        <p:spPr/>
        <p:txBody>
          <a:bodyPr/>
          <a:lstStyle/>
          <a:p>
            <a:fld id="{CFE4BAC9-6D41-4691-9299-18EF07EF0177}" type="slidenum">
              <a:rPr lang="en-US" smtClean="0"/>
              <a:t>134</a:t>
            </a:fld>
            <a:endParaRPr lang="en-US"/>
          </a:p>
        </p:txBody>
      </p:sp>
    </p:spTree>
    <p:extLst>
      <p:ext uri="{BB962C8B-B14F-4D97-AF65-F5344CB8AC3E}">
        <p14:creationId xmlns:p14="http://schemas.microsoft.com/office/powerpoint/2010/main" val="39435505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6D3681-CA84-264B-A1C6-A7B9D61EE13C}"/>
              </a:ext>
            </a:extLst>
          </p:cNvPr>
          <p:cNvSpPr>
            <a:spLocks noGrp="1"/>
          </p:cNvSpPr>
          <p:nvPr>
            <p:ph type="title"/>
          </p:nvPr>
        </p:nvSpPr>
        <p:spPr>
          <a:xfrm>
            <a:off x="900113" y="244157"/>
            <a:ext cx="7345362" cy="1789037"/>
          </a:xfrm>
        </p:spPr>
        <p:txBody>
          <a:bodyPr>
            <a:normAutofit fontScale="90000"/>
          </a:bodyPr>
          <a:lstStyle/>
          <a:p>
            <a:r>
              <a:rPr lang="cs-CZ">
                <a:latin typeface="Arial" panose="020B0604020202020204" pitchFamily="34" charset="0"/>
                <a:cs typeface="Arial" panose="020B0604020202020204" pitchFamily="34" charset="0"/>
              </a:rPr>
              <a:t>Skupina pro jaderné plánování</a:t>
            </a:r>
            <a:br>
              <a:rPr lang="cs-CZ"/>
            </a:br>
            <a:endParaRPr lang="cs-CZ"/>
          </a:p>
        </p:txBody>
      </p:sp>
      <p:sp>
        <p:nvSpPr>
          <p:cNvPr id="3" name="Zástupný symbol pro obsah 2">
            <a:extLst>
              <a:ext uri="{FF2B5EF4-FFF2-40B4-BE49-F238E27FC236}">
                <a16:creationId xmlns:a16="http://schemas.microsoft.com/office/drawing/2014/main" id="{83F9682D-3A11-0448-B07A-7FF3B4406CA8}"/>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Hlavní rozhodovací orgán v </a:t>
            </a:r>
            <a:r>
              <a:rPr lang="cs-CZ" b="1" dirty="0">
                <a:latin typeface="Arial" panose="020B0604020202020204" pitchFamily="34" charset="0"/>
                <a:cs typeface="Arial" panose="020B0604020202020204" pitchFamily="34" charset="0"/>
              </a:rPr>
              <a:t>oblasti jaderné politiky </a:t>
            </a:r>
            <a:r>
              <a:rPr lang="cs-CZ" dirty="0">
                <a:latin typeface="Arial" panose="020B0604020202020204" pitchFamily="34" charset="0"/>
                <a:cs typeface="Arial" panose="020B0604020202020204" pitchFamily="34" charset="0"/>
              </a:rPr>
              <a:t>NATO. </a:t>
            </a:r>
          </a:p>
          <a:p>
            <a:r>
              <a:rPr lang="cs-CZ" dirty="0">
                <a:latin typeface="Arial" panose="020B0604020202020204" pitchFamily="34" charset="0"/>
                <a:cs typeface="Arial" panose="020B0604020202020204" pitchFamily="34" charset="0"/>
              </a:rPr>
              <a:t>Zabývá se širokým okruhem otázek </a:t>
            </a:r>
            <a:r>
              <a:rPr lang="cs-CZ" b="1" dirty="0">
                <a:latin typeface="Arial" panose="020B0604020202020204" pitchFamily="34" charset="0"/>
                <a:cs typeface="Arial" panose="020B0604020202020204" pitchFamily="34" charset="0"/>
              </a:rPr>
              <a:t>jaderné politiky</a:t>
            </a:r>
            <a:r>
              <a:rPr lang="cs-CZ" dirty="0">
                <a:latin typeface="Arial" panose="020B0604020202020204" pitchFamily="34" charset="0"/>
                <a:cs typeface="Arial" panose="020B0604020202020204" pitchFamily="34" charset="0"/>
              </a:rPr>
              <a:t> včetně otázek </a:t>
            </a:r>
            <a:r>
              <a:rPr lang="cs-CZ" b="1" dirty="0">
                <a:latin typeface="Arial" panose="020B0604020202020204" pitchFamily="34" charset="0"/>
                <a:cs typeface="Arial" panose="020B0604020202020204" pitchFamily="34" charset="0"/>
              </a:rPr>
              <a:t>rozmístění, technického zabezpečení, bezpečnosti jaderných zbraní</a:t>
            </a:r>
            <a:r>
              <a:rPr lang="cs-CZ" dirty="0">
                <a:latin typeface="Arial" panose="020B0604020202020204" pitchFamily="34" charset="0"/>
                <a:cs typeface="Arial" panose="020B0604020202020204" pitchFamily="34" charset="0"/>
              </a:rPr>
              <a:t>, ochrany před nimi a možnosti přežití jejich použití včetně otázek souvisejících se šířením jaderných zbraní. </a:t>
            </a:r>
          </a:p>
          <a:p>
            <a:r>
              <a:rPr lang="cs-CZ" dirty="0">
                <a:latin typeface="Arial" panose="020B0604020202020204" pitchFamily="34" charset="0"/>
                <a:cs typeface="Arial" panose="020B0604020202020204" pitchFamily="34" charset="0"/>
              </a:rPr>
              <a:t>Schází se na úrovni </a:t>
            </a:r>
            <a:r>
              <a:rPr lang="cs-CZ" b="1" dirty="0">
                <a:latin typeface="Arial" panose="020B0604020202020204" pitchFamily="34" charset="0"/>
                <a:cs typeface="Arial" panose="020B0604020202020204" pitchFamily="34" charset="0"/>
              </a:rPr>
              <a:t>velvyslanců a ministrů obrany</a:t>
            </a:r>
            <a:r>
              <a:rPr lang="cs-CZ" b="1" dirty="0"/>
              <a:t>.</a:t>
            </a:r>
          </a:p>
        </p:txBody>
      </p:sp>
      <p:sp>
        <p:nvSpPr>
          <p:cNvPr id="4" name="Zástupný symbol pro datum 3">
            <a:extLst>
              <a:ext uri="{FF2B5EF4-FFF2-40B4-BE49-F238E27FC236}">
                <a16:creationId xmlns:a16="http://schemas.microsoft.com/office/drawing/2014/main" id="{95565633-FE91-6E44-8B64-EFF2025C15A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E7C74D4-0B8C-A142-894E-C6ABBAF32CA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DD2FE5E-D6A9-EC48-BE4F-FC20BECC29B2}"/>
              </a:ext>
            </a:extLst>
          </p:cNvPr>
          <p:cNvSpPr>
            <a:spLocks noGrp="1"/>
          </p:cNvSpPr>
          <p:nvPr>
            <p:ph type="sldNum" sz="quarter" idx="12"/>
          </p:nvPr>
        </p:nvSpPr>
        <p:spPr/>
        <p:txBody>
          <a:bodyPr/>
          <a:lstStyle/>
          <a:p>
            <a:fld id="{CFE4BAC9-6D41-4691-9299-18EF07EF0177}" type="slidenum">
              <a:rPr lang="en-US" smtClean="0"/>
              <a:t>135</a:t>
            </a:fld>
            <a:endParaRPr lang="en-US"/>
          </a:p>
        </p:txBody>
      </p:sp>
    </p:spTree>
    <p:extLst>
      <p:ext uri="{BB962C8B-B14F-4D97-AF65-F5344CB8AC3E}">
        <p14:creationId xmlns:p14="http://schemas.microsoft.com/office/powerpoint/2010/main" val="35542880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BDA79-CF4A-1745-AACE-FE5D8587554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Generální tajemník</a:t>
            </a:r>
          </a:p>
        </p:txBody>
      </p:sp>
      <p:sp>
        <p:nvSpPr>
          <p:cNvPr id="3" name="Zástupný symbol pro obsah 2">
            <a:extLst>
              <a:ext uri="{FF2B5EF4-FFF2-40B4-BE49-F238E27FC236}">
                <a16:creationId xmlns:a16="http://schemas.microsoft.com/office/drawing/2014/main" id="{FDE8322B-E115-BA42-9AA5-DD6BAB9B8A0F}"/>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Nejvyšší výkonný funkcionář NATO. </a:t>
            </a:r>
          </a:p>
          <a:p>
            <a:r>
              <a:rPr lang="cs-CZ" dirty="0">
                <a:latin typeface="Arial" panose="020B0604020202020204" pitchFamily="34" charset="0"/>
                <a:cs typeface="Arial" panose="020B0604020202020204" pitchFamily="34" charset="0"/>
              </a:rPr>
              <a:t>Odpovídá za usměrňování a prosazování procesu konzultování a rozhodování v NATO. Předkládá věci k projednání a rozhodnutí a je oprávněn uplatnit své služby v případě sporů mezi členskými zeměmi. </a:t>
            </a:r>
          </a:p>
          <a:p>
            <a:r>
              <a:rPr lang="cs-CZ" dirty="0">
                <a:latin typeface="Arial" panose="020B0604020202020204" pitchFamily="34" charset="0"/>
                <a:cs typeface="Arial" panose="020B0604020202020204" pitchFamily="34" charset="0"/>
              </a:rPr>
              <a:t>Současným GT NATO, od 1. října 2014, je norský politik </a:t>
            </a:r>
            <a:r>
              <a:rPr lang="cs-CZ" b="1" dirty="0" err="1">
                <a:latin typeface="Arial" panose="020B0604020202020204" pitchFamily="34" charset="0"/>
                <a:cs typeface="Arial" panose="020B0604020202020204" pitchFamily="34" charset="0"/>
              </a:rPr>
              <a:t>Jens</a:t>
            </a:r>
            <a:r>
              <a:rPr lang="cs-CZ" b="1" dirty="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Stoltenberg</a:t>
            </a:r>
            <a:endParaRPr lang="cs-CZ" b="1"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AE30C59F-486C-A042-B40E-53E13F9AF06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DC2A07F-F4AF-7A45-93FC-311446947E1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B5CCC6E-7EF1-8944-81F1-78EE9DDC356B}"/>
              </a:ext>
            </a:extLst>
          </p:cNvPr>
          <p:cNvSpPr>
            <a:spLocks noGrp="1"/>
          </p:cNvSpPr>
          <p:nvPr>
            <p:ph type="sldNum" sz="quarter" idx="12"/>
          </p:nvPr>
        </p:nvSpPr>
        <p:spPr/>
        <p:txBody>
          <a:bodyPr/>
          <a:lstStyle/>
          <a:p>
            <a:fld id="{CFE4BAC9-6D41-4691-9299-18EF07EF0177}" type="slidenum">
              <a:rPr lang="en-US" smtClean="0"/>
              <a:t>136</a:t>
            </a:fld>
            <a:endParaRPr lang="en-US"/>
          </a:p>
        </p:txBody>
      </p:sp>
    </p:spTree>
    <p:extLst>
      <p:ext uri="{BB962C8B-B14F-4D97-AF65-F5344CB8AC3E}">
        <p14:creationId xmlns:p14="http://schemas.microsoft.com/office/powerpoint/2010/main" val="41257578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71E1D-3F16-1E4F-B8EC-24830F4DEB23}"/>
              </a:ext>
            </a:extLst>
          </p:cNvPr>
          <p:cNvSpPr>
            <a:spLocks noGrp="1"/>
          </p:cNvSpPr>
          <p:nvPr>
            <p:ph type="title"/>
          </p:nvPr>
        </p:nvSpPr>
        <p:spPr/>
        <p:txBody>
          <a:bodyPr>
            <a:normAutofit fontScale="90000"/>
          </a:bodyPr>
          <a:lstStyle/>
          <a:p>
            <a:r>
              <a:rPr lang="cs-CZ">
                <a:latin typeface="Arial" panose="020B0604020202020204" pitchFamily="34" charset="0"/>
                <a:cs typeface="Arial" panose="020B0604020202020204" pitchFamily="34" charset="0"/>
              </a:rPr>
              <a:t>Instituce NATO v oblasti obranné infrastruktury</a:t>
            </a:r>
          </a:p>
        </p:txBody>
      </p:sp>
      <p:sp>
        <p:nvSpPr>
          <p:cNvPr id="3" name="Zástupný symbol pro obsah 2">
            <a:extLst>
              <a:ext uri="{FF2B5EF4-FFF2-40B4-BE49-F238E27FC236}">
                <a16:creationId xmlns:a16="http://schemas.microsoft.com/office/drawing/2014/main" id="{658C85F0-D812-6C42-AA9F-9AA459E3284C}"/>
              </a:ext>
            </a:extLst>
          </p:cNvPr>
          <p:cNvSpPr>
            <a:spLocks noGrp="1"/>
          </p:cNvSpPr>
          <p:nvPr>
            <p:ph idx="1"/>
          </p:nvPr>
        </p:nvSpPr>
        <p:spPr/>
        <p:txBody>
          <a:bodyPr/>
          <a:lstStyle/>
          <a:p>
            <a:r>
              <a:rPr lang="cs-CZ"/>
              <a:t>Vojenské struktury</a:t>
            </a:r>
          </a:p>
          <a:p>
            <a:r>
              <a:rPr lang="cs-CZ"/>
              <a:t>Výbory  Severoatlantické rady</a:t>
            </a:r>
          </a:p>
          <a:p>
            <a:r>
              <a:rPr lang="cs-CZ"/>
              <a:t>Správa Mezinárodního sekretariátu</a:t>
            </a:r>
          </a:p>
          <a:p>
            <a:r>
              <a:rPr lang="cs-CZ"/>
              <a:t>Národní instituce</a:t>
            </a:r>
          </a:p>
          <a:p>
            <a:endParaRPr lang="cs-CZ"/>
          </a:p>
        </p:txBody>
      </p:sp>
      <p:sp>
        <p:nvSpPr>
          <p:cNvPr id="4" name="Zástupný symbol pro datum 3">
            <a:extLst>
              <a:ext uri="{FF2B5EF4-FFF2-40B4-BE49-F238E27FC236}">
                <a16:creationId xmlns:a16="http://schemas.microsoft.com/office/drawing/2014/main" id="{B91D588F-09FB-3741-8C55-705678AD723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654745E-53C1-604A-920D-FAF29C4C910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01A35AF-0047-974A-B052-46D26AC9A6B5}"/>
              </a:ext>
            </a:extLst>
          </p:cNvPr>
          <p:cNvSpPr>
            <a:spLocks noGrp="1"/>
          </p:cNvSpPr>
          <p:nvPr>
            <p:ph type="sldNum" sz="quarter" idx="12"/>
          </p:nvPr>
        </p:nvSpPr>
        <p:spPr/>
        <p:txBody>
          <a:bodyPr/>
          <a:lstStyle/>
          <a:p>
            <a:fld id="{CFE4BAC9-6D41-4691-9299-18EF07EF0177}" type="slidenum">
              <a:rPr lang="en-US" smtClean="0"/>
              <a:t>137</a:t>
            </a:fld>
            <a:endParaRPr lang="en-US"/>
          </a:p>
        </p:txBody>
      </p:sp>
    </p:spTree>
    <p:extLst>
      <p:ext uri="{BB962C8B-B14F-4D97-AF65-F5344CB8AC3E}">
        <p14:creationId xmlns:p14="http://schemas.microsoft.com/office/powerpoint/2010/main" val="14285958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30C066-CEE8-0346-A273-4530C3F06E4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Vojenské struktury</a:t>
            </a:r>
          </a:p>
        </p:txBody>
      </p:sp>
      <p:sp>
        <p:nvSpPr>
          <p:cNvPr id="3" name="Zástupný symbol pro obsah 2">
            <a:extLst>
              <a:ext uri="{FF2B5EF4-FFF2-40B4-BE49-F238E27FC236}">
                <a16:creationId xmlns:a16="http://schemas.microsoft.com/office/drawing/2014/main" id="{1FB00830-7999-E741-B7C1-EAB10D868BB5}"/>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Vojenský výbor</a:t>
            </a:r>
          </a:p>
          <a:p>
            <a:r>
              <a:rPr lang="cs-CZ" dirty="0">
                <a:latin typeface="Arial" panose="020B0604020202020204" pitchFamily="34" charset="0"/>
                <a:cs typeface="Arial" panose="020B0604020202020204" pitchFamily="34" charset="0"/>
              </a:rPr>
              <a:t>Mezinárodní vojenský štáb</a:t>
            </a:r>
          </a:p>
          <a:p>
            <a:r>
              <a:rPr lang="cs-CZ" dirty="0">
                <a:latin typeface="Arial" panose="020B0604020202020204" pitchFamily="34" charset="0"/>
                <a:cs typeface="Arial" panose="020B0604020202020204" pitchFamily="34" charset="0"/>
              </a:rPr>
              <a:t>Hlavní velitelství NATO</a:t>
            </a:r>
          </a:p>
          <a:p>
            <a:r>
              <a:rPr lang="cs-CZ" dirty="0">
                <a:latin typeface="Arial" panose="020B0604020202020204" pitchFamily="34" charset="0"/>
                <a:cs typeface="Arial" panose="020B0604020202020204" pitchFamily="34" charset="0"/>
              </a:rPr>
              <a:t>Vrchní velitelství spojených sil v Evropě (SHAPE)</a:t>
            </a:r>
          </a:p>
          <a:p>
            <a:r>
              <a:rPr lang="cs-CZ" dirty="0">
                <a:latin typeface="Arial" panose="020B0604020202020204" pitchFamily="34" charset="0"/>
                <a:cs typeface="Arial" panose="020B0604020202020204" pitchFamily="34" charset="0"/>
              </a:rPr>
              <a:t>Vrchní velitelství spojených sil v </a:t>
            </a:r>
            <a:r>
              <a:rPr lang="cs-CZ" dirty="0" err="1">
                <a:latin typeface="Arial" panose="020B0604020202020204" pitchFamily="34" charset="0"/>
                <a:cs typeface="Arial" panose="020B0604020202020204" pitchFamily="34" charset="0"/>
              </a:rPr>
              <a:t>Atantiku</a:t>
            </a:r>
            <a:endParaRPr lang="cs-CZ" dirty="0">
              <a:latin typeface="Arial" panose="020B0604020202020204" pitchFamily="34" charset="0"/>
              <a:cs typeface="Arial" panose="020B0604020202020204" pitchFamily="34" charset="0"/>
            </a:endParaRPr>
          </a:p>
          <a:p>
            <a:endParaRPr lang="cs-CZ" dirty="0"/>
          </a:p>
        </p:txBody>
      </p:sp>
      <p:sp>
        <p:nvSpPr>
          <p:cNvPr id="4" name="Zástupný symbol pro datum 3">
            <a:extLst>
              <a:ext uri="{FF2B5EF4-FFF2-40B4-BE49-F238E27FC236}">
                <a16:creationId xmlns:a16="http://schemas.microsoft.com/office/drawing/2014/main" id="{D0E662FB-31DD-1548-9B5F-943BE7B5094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1A84163-D1D9-0043-B3B2-F9923B8F5CE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FD5C89A-E305-7F49-BFF7-7033CA9D864E}"/>
              </a:ext>
            </a:extLst>
          </p:cNvPr>
          <p:cNvSpPr>
            <a:spLocks noGrp="1"/>
          </p:cNvSpPr>
          <p:nvPr>
            <p:ph type="sldNum" sz="quarter" idx="12"/>
          </p:nvPr>
        </p:nvSpPr>
        <p:spPr/>
        <p:txBody>
          <a:bodyPr/>
          <a:lstStyle/>
          <a:p>
            <a:fld id="{CFE4BAC9-6D41-4691-9299-18EF07EF0177}" type="slidenum">
              <a:rPr lang="en-US" smtClean="0"/>
              <a:t>138</a:t>
            </a:fld>
            <a:endParaRPr lang="en-US"/>
          </a:p>
        </p:txBody>
      </p:sp>
    </p:spTree>
    <p:extLst>
      <p:ext uri="{BB962C8B-B14F-4D97-AF65-F5344CB8AC3E}">
        <p14:creationId xmlns:p14="http://schemas.microsoft.com/office/powerpoint/2010/main" val="16867691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9F6F70-2797-2547-B63A-0B50A193014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Vojenský výbor NATO</a:t>
            </a:r>
          </a:p>
        </p:txBody>
      </p:sp>
      <p:sp>
        <p:nvSpPr>
          <p:cNvPr id="3" name="Zástupný symbol pro obsah 2">
            <a:extLst>
              <a:ext uri="{FF2B5EF4-FFF2-40B4-BE49-F238E27FC236}">
                <a16:creationId xmlns:a16="http://schemas.microsoft.com/office/drawing/2014/main" id="{20F10747-DE19-E545-A54A-B46CC9B3AC03}"/>
              </a:ext>
            </a:extLst>
          </p:cNvPr>
          <p:cNvSpPr>
            <a:spLocks noGrp="1"/>
          </p:cNvSpPr>
          <p:nvPr>
            <p:ph idx="1"/>
          </p:nvPr>
        </p:nvSpPr>
        <p:spPr/>
        <p:txBody>
          <a:bodyPr/>
          <a:lstStyle/>
          <a:p>
            <a:r>
              <a:rPr lang="cs-CZ" b="1" dirty="0">
                <a:latin typeface="Arial" panose="020B0604020202020204" pitchFamily="34" charset="0"/>
                <a:cs typeface="Arial" panose="020B0604020202020204" pitchFamily="34" charset="0"/>
              </a:rPr>
              <a:t>Vojenský výbor </a:t>
            </a:r>
            <a:r>
              <a:rPr lang="cs-CZ" dirty="0">
                <a:latin typeface="Arial" panose="020B0604020202020204" pitchFamily="34" charset="0"/>
                <a:cs typeface="Arial" panose="020B0604020202020204" pitchFamily="34" charset="0"/>
              </a:rPr>
              <a:t>je nejvyšším vojenským orgánem NATO a jeho rolí je jednak poskytovat vojenské </a:t>
            </a:r>
            <a:r>
              <a:rPr lang="cs-CZ" b="1" dirty="0">
                <a:latin typeface="Arial" panose="020B0604020202020204" pitchFamily="34" charset="0"/>
                <a:cs typeface="Arial" panose="020B0604020202020204" pitchFamily="34" charset="0"/>
              </a:rPr>
              <a:t>poradenství a doporučení </a:t>
            </a:r>
            <a:r>
              <a:rPr lang="cs-CZ" dirty="0">
                <a:latin typeface="Arial" panose="020B0604020202020204" pitchFamily="34" charset="0"/>
                <a:cs typeface="Arial" panose="020B0604020202020204" pitchFamily="34" charset="0"/>
              </a:rPr>
              <a:t>Severoatlantické radě a Skupině pro jaderné plánování, a jednak po něj spadají obě alianční strategická velitelství.</a:t>
            </a:r>
          </a:p>
          <a:p>
            <a:r>
              <a:rPr lang="cs-CZ" dirty="0">
                <a:latin typeface="Arial" panose="020B0604020202020204" pitchFamily="34" charset="0"/>
                <a:cs typeface="Arial" panose="020B0604020202020204" pitchFamily="34" charset="0"/>
              </a:rPr>
              <a:t>Členské země do Vojenského výboru vysílají své zástupce na pozice vojenských představitelů při NATO. Na úrovni stálých vojenských zástupců členských států se schází alespoň jednou týdně.</a:t>
            </a:r>
          </a:p>
        </p:txBody>
      </p:sp>
      <p:sp>
        <p:nvSpPr>
          <p:cNvPr id="4" name="Zástupný symbol pro datum 3">
            <a:extLst>
              <a:ext uri="{FF2B5EF4-FFF2-40B4-BE49-F238E27FC236}">
                <a16:creationId xmlns:a16="http://schemas.microsoft.com/office/drawing/2014/main" id="{5AF1FFE3-067E-2D41-A948-AD77E7DC61C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62E27F4-1474-B145-8139-D3D291E3314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1731397-F9BF-6D41-95DD-46BE98BDD63E}"/>
              </a:ext>
            </a:extLst>
          </p:cNvPr>
          <p:cNvSpPr>
            <a:spLocks noGrp="1"/>
          </p:cNvSpPr>
          <p:nvPr>
            <p:ph type="sldNum" sz="quarter" idx="12"/>
          </p:nvPr>
        </p:nvSpPr>
        <p:spPr/>
        <p:txBody>
          <a:bodyPr/>
          <a:lstStyle/>
          <a:p>
            <a:fld id="{CFE4BAC9-6D41-4691-9299-18EF07EF0177}" type="slidenum">
              <a:rPr lang="en-US" smtClean="0"/>
              <a:t>139</a:t>
            </a:fld>
            <a:endParaRPr lang="en-US"/>
          </a:p>
        </p:txBody>
      </p:sp>
    </p:spTree>
    <p:extLst>
      <p:ext uri="{BB962C8B-B14F-4D97-AF65-F5344CB8AC3E}">
        <p14:creationId xmlns:p14="http://schemas.microsoft.com/office/powerpoint/2010/main" val="836354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D78A4B-3CEE-3952-402A-F60A8F52E25F}"/>
              </a:ext>
            </a:extLst>
          </p:cNvPr>
          <p:cNvSpPr>
            <a:spLocks noGrp="1"/>
          </p:cNvSpPr>
          <p:nvPr>
            <p:ph type="title"/>
          </p:nvPr>
        </p:nvSpPr>
        <p:spPr/>
        <p:txBody>
          <a:bodyPr/>
          <a:lstStyle/>
          <a:p>
            <a:pPr algn="ctr"/>
            <a:r>
              <a:rPr lang="cs-CZ" dirty="0"/>
              <a:t>Neutralita ideologická </a:t>
            </a:r>
          </a:p>
        </p:txBody>
      </p:sp>
      <p:sp>
        <p:nvSpPr>
          <p:cNvPr id="3" name="Zástupný obsah 2">
            <a:extLst>
              <a:ext uri="{FF2B5EF4-FFF2-40B4-BE49-F238E27FC236}">
                <a16:creationId xmlns:a16="http://schemas.microsoft.com/office/drawing/2014/main" id="{1FD8428B-D416-DCBA-C4E5-DC18406F6C2B}"/>
              </a:ext>
            </a:extLst>
          </p:cNvPr>
          <p:cNvSpPr>
            <a:spLocks noGrp="1"/>
          </p:cNvSpPr>
          <p:nvPr>
            <p:ph idx="1"/>
          </p:nvPr>
        </p:nvSpPr>
        <p:spPr/>
        <p:txBody>
          <a:bodyPr/>
          <a:lstStyle/>
          <a:p>
            <a:r>
              <a:rPr lang="cs-CZ" sz="1800" dirty="0">
                <a:effectLst/>
                <a:latin typeface="Calibri" panose="020F0502020204030204" pitchFamily="34" charset="0"/>
                <a:ea typeface="Calibri" panose="020F0502020204030204" pitchFamily="34" charset="0"/>
              </a:rPr>
              <a:t>Armáda jako ozbrojený sbor musí být politicky neutrální, protože jejich posláním je bránit  stát bez ohledu na to, jakou orientaci má poltická reprezentace demokratického státu. </a:t>
            </a:r>
          </a:p>
          <a:p>
            <a:r>
              <a:rPr lang="cs-CZ" sz="1800" dirty="0">
                <a:effectLst/>
                <a:latin typeface="Calibri" panose="020F0502020204030204" pitchFamily="34" charset="0"/>
                <a:ea typeface="Calibri" panose="020F0502020204030204" pitchFamily="34" charset="0"/>
              </a:rPr>
              <a:t>Armáda nemůže být spojena s jakoukoliv ideologií nebo náboženstvím. V armádě existuje vztah nadřízenosti a podřízenosti,  rozhoduje se formou rozkazu a voják se zavazuje nasadit při výkonu své služby  i život .</a:t>
            </a:r>
            <a:endParaRPr lang="cs-CZ" dirty="0"/>
          </a:p>
        </p:txBody>
      </p:sp>
      <p:sp>
        <p:nvSpPr>
          <p:cNvPr id="4" name="Zástupný symbol pro datum 3">
            <a:extLst>
              <a:ext uri="{FF2B5EF4-FFF2-40B4-BE49-F238E27FC236}">
                <a16:creationId xmlns:a16="http://schemas.microsoft.com/office/drawing/2014/main" id="{3D5A2879-7415-536A-6D0D-5DD6F49619A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837D4AC-8EE0-C7C3-DA7B-B9C3346C4A2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0FAE040-E565-3EEB-6489-AC56FB4318CC}"/>
              </a:ext>
            </a:extLst>
          </p:cNvPr>
          <p:cNvSpPr>
            <a:spLocks noGrp="1"/>
          </p:cNvSpPr>
          <p:nvPr>
            <p:ph type="sldNum" sz="quarter" idx="12"/>
          </p:nvPr>
        </p:nvSpPr>
        <p:spPr/>
        <p:txBody>
          <a:bodyPr/>
          <a:lstStyle/>
          <a:p>
            <a:fld id="{CFE4BAC9-6D41-4691-9299-18EF07EF0177}" type="slidenum">
              <a:rPr lang="en-US" smtClean="0"/>
              <a:t>14</a:t>
            </a:fld>
            <a:endParaRPr lang="en-US"/>
          </a:p>
        </p:txBody>
      </p:sp>
    </p:spTree>
    <p:extLst>
      <p:ext uri="{BB962C8B-B14F-4D97-AF65-F5344CB8AC3E}">
        <p14:creationId xmlns:p14="http://schemas.microsoft.com/office/powerpoint/2010/main" val="25406068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962F70-613F-B04B-92E2-9260CBD6A6B5}"/>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Výbor pro civilní nouzové plánování </a:t>
            </a:r>
            <a:endParaRPr lang="cs-CZ"/>
          </a:p>
        </p:txBody>
      </p:sp>
      <p:sp>
        <p:nvSpPr>
          <p:cNvPr id="3" name="Zástupný symbol pro obsah 2">
            <a:extLst>
              <a:ext uri="{FF2B5EF4-FFF2-40B4-BE49-F238E27FC236}">
                <a16:creationId xmlns:a16="http://schemas.microsoft.com/office/drawing/2014/main" id="{EEB1065B-ACBA-904B-AB0C-903B32EAFAB3}"/>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Jedním z takových výborů je například </a:t>
            </a:r>
            <a:r>
              <a:rPr lang="cs-CZ" b="1" dirty="0">
                <a:latin typeface="Arial" panose="020B0604020202020204" pitchFamily="34" charset="0"/>
                <a:cs typeface="Arial" panose="020B0604020202020204" pitchFamily="34" charset="0"/>
              </a:rPr>
              <a:t>Výbor pro civilní nouzové plánování, </a:t>
            </a:r>
            <a:r>
              <a:rPr lang="cs-CZ" dirty="0">
                <a:latin typeface="Arial" panose="020B0604020202020204" pitchFamily="34" charset="0"/>
                <a:cs typeface="Arial" panose="020B0604020202020204" pitchFamily="34" charset="0"/>
              </a:rPr>
              <a:t>který je hlavním </a:t>
            </a:r>
            <a:r>
              <a:rPr lang="cs-CZ" b="1" dirty="0">
                <a:latin typeface="Arial" panose="020B0604020202020204" pitchFamily="34" charset="0"/>
                <a:cs typeface="Arial" panose="020B0604020202020204" pitchFamily="34" charset="0"/>
              </a:rPr>
              <a:t>poradním orgánem </a:t>
            </a:r>
            <a:r>
              <a:rPr lang="cs-CZ" dirty="0">
                <a:latin typeface="Arial" panose="020B0604020202020204" pitchFamily="34" charset="0"/>
                <a:cs typeface="Arial" panose="020B0604020202020204" pitchFamily="34" charset="0"/>
              </a:rPr>
              <a:t>Severoatlantické rady pro oblast civilní připravenosti. </a:t>
            </a:r>
          </a:p>
          <a:p>
            <a:r>
              <a:rPr lang="cs-CZ" dirty="0">
                <a:latin typeface="Arial" panose="020B0604020202020204" pitchFamily="34" charset="0"/>
                <a:cs typeface="Arial" panose="020B0604020202020204" pitchFamily="34" charset="0"/>
              </a:rPr>
              <a:t>Zabývá se </a:t>
            </a:r>
            <a:r>
              <a:rPr lang="cs-CZ" b="1" dirty="0">
                <a:latin typeface="Arial" panose="020B0604020202020204" pitchFamily="34" charset="0"/>
                <a:cs typeface="Arial" panose="020B0604020202020204" pitchFamily="34" charset="0"/>
              </a:rPr>
              <a:t>ochranou civilní populace </a:t>
            </a:r>
            <a:r>
              <a:rPr lang="cs-CZ" dirty="0">
                <a:latin typeface="Arial" panose="020B0604020202020204" pitchFamily="34" charset="0"/>
                <a:cs typeface="Arial" panose="020B0604020202020204" pitchFamily="34" charset="0"/>
              </a:rPr>
              <a:t>a využitím civilních zdrojů pro podporu cílů NATO. Poskytuje expertízu a civilní podporu jak ve vojenské oblasti, tak v případě civilních krizí.</a:t>
            </a:r>
          </a:p>
        </p:txBody>
      </p:sp>
      <p:sp>
        <p:nvSpPr>
          <p:cNvPr id="4" name="Zástupný symbol pro datum 3">
            <a:extLst>
              <a:ext uri="{FF2B5EF4-FFF2-40B4-BE49-F238E27FC236}">
                <a16:creationId xmlns:a16="http://schemas.microsoft.com/office/drawing/2014/main" id="{5BDC03E0-77CA-A449-AF7D-E2E015F369C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EE58598-6799-254D-9D9D-9B680715645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B833C82-C44F-5C4D-8EAC-9518D08F169A}"/>
              </a:ext>
            </a:extLst>
          </p:cNvPr>
          <p:cNvSpPr>
            <a:spLocks noGrp="1"/>
          </p:cNvSpPr>
          <p:nvPr>
            <p:ph type="sldNum" sz="quarter" idx="12"/>
          </p:nvPr>
        </p:nvSpPr>
        <p:spPr/>
        <p:txBody>
          <a:bodyPr/>
          <a:lstStyle/>
          <a:p>
            <a:fld id="{CFE4BAC9-6D41-4691-9299-18EF07EF0177}" type="slidenum">
              <a:rPr lang="en-US" smtClean="0"/>
              <a:t>140</a:t>
            </a:fld>
            <a:endParaRPr lang="en-US"/>
          </a:p>
        </p:txBody>
      </p:sp>
    </p:spTree>
    <p:extLst>
      <p:ext uri="{BB962C8B-B14F-4D97-AF65-F5344CB8AC3E}">
        <p14:creationId xmlns:p14="http://schemas.microsoft.com/office/powerpoint/2010/main" val="22247034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9DB720-16C9-144D-9DB9-1912C27466E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Správa pro infrastrukturu </a:t>
            </a:r>
          </a:p>
        </p:txBody>
      </p:sp>
      <p:sp>
        <p:nvSpPr>
          <p:cNvPr id="3" name="Zástupný symbol pro obsah 2">
            <a:extLst>
              <a:ext uri="{FF2B5EF4-FFF2-40B4-BE49-F238E27FC236}">
                <a16:creationId xmlns:a16="http://schemas.microsoft.com/office/drawing/2014/main" id="{66AEC1EE-A720-BF44-A1E4-C34359E77E7B}"/>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Odbor pro infrastrukturu</a:t>
            </a:r>
          </a:p>
          <a:p>
            <a:r>
              <a:rPr lang="cs-CZ">
                <a:latin typeface="Arial" panose="020B0604020202020204" pitchFamily="34" charset="0"/>
                <a:cs typeface="Arial" panose="020B0604020202020204" pitchFamily="34" charset="0"/>
              </a:rPr>
              <a:t>Odbor pro logistiku</a:t>
            </a:r>
          </a:p>
          <a:p>
            <a:r>
              <a:rPr lang="cs-CZ">
                <a:latin typeface="Arial" panose="020B0604020202020204" pitchFamily="34" charset="0"/>
                <a:cs typeface="Arial" panose="020B0604020202020204" pitchFamily="34" charset="0"/>
              </a:rPr>
              <a:t>Odbor pro civilní nouzové plánování</a:t>
            </a:r>
          </a:p>
        </p:txBody>
      </p:sp>
      <p:sp>
        <p:nvSpPr>
          <p:cNvPr id="4" name="Zástupný symbol pro datum 3">
            <a:extLst>
              <a:ext uri="{FF2B5EF4-FFF2-40B4-BE49-F238E27FC236}">
                <a16:creationId xmlns:a16="http://schemas.microsoft.com/office/drawing/2014/main" id="{64BFD9E8-39A9-4C4B-8398-6A71CE88148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5743DD4-DCC8-D547-8AFC-CB907107ECF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908651E-1178-4F43-A632-795EC83801EA}"/>
              </a:ext>
            </a:extLst>
          </p:cNvPr>
          <p:cNvSpPr>
            <a:spLocks noGrp="1"/>
          </p:cNvSpPr>
          <p:nvPr>
            <p:ph type="sldNum" sz="quarter" idx="12"/>
          </p:nvPr>
        </p:nvSpPr>
        <p:spPr/>
        <p:txBody>
          <a:bodyPr/>
          <a:lstStyle/>
          <a:p>
            <a:fld id="{CFE4BAC9-6D41-4691-9299-18EF07EF0177}" type="slidenum">
              <a:rPr lang="en-US" smtClean="0"/>
              <a:t>141</a:t>
            </a:fld>
            <a:endParaRPr lang="en-US"/>
          </a:p>
        </p:txBody>
      </p:sp>
    </p:spTree>
    <p:extLst>
      <p:ext uri="{BB962C8B-B14F-4D97-AF65-F5344CB8AC3E}">
        <p14:creationId xmlns:p14="http://schemas.microsoft.com/office/powerpoint/2010/main" val="12772915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B8A92E-F5D3-EF41-9EE0-4118419F440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Národní instituce</a:t>
            </a:r>
          </a:p>
        </p:txBody>
      </p:sp>
      <p:sp>
        <p:nvSpPr>
          <p:cNvPr id="3" name="Zástupný symbol pro obsah 2">
            <a:extLst>
              <a:ext uri="{FF2B5EF4-FFF2-40B4-BE49-F238E27FC236}">
                <a16:creationId xmlns:a16="http://schemas.microsoft.com/office/drawing/2014/main" id="{691AAEFB-9115-D543-A380-AC98A8746310}"/>
              </a:ext>
            </a:extLst>
          </p:cNvPr>
          <p:cNvSpPr>
            <a:spLocks noGrp="1"/>
          </p:cNvSpPr>
          <p:nvPr>
            <p:ph idx="1"/>
          </p:nvPr>
        </p:nvSpPr>
        <p:spPr/>
        <p:txBody>
          <a:bodyPr/>
          <a:lstStyle/>
          <a:p>
            <a:r>
              <a:rPr lang="cs-CZ" b="1" dirty="0">
                <a:latin typeface="Arial" panose="020B0604020202020204" pitchFamily="34" charset="0"/>
                <a:cs typeface="Arial" panose="020B0604020202020204" pitchFamily="34" charset="0"/>
              </a:rPr>
              <a:t>Ministerstvo obrany</a:t>
            </a:r>
          </a:p>
          <a:p>
            <a:r>
              <a:rPr lang="cs-CZ" dirty="0">
                <a:latin typeface="Arial" panose="020B0604020202020204" pitchFamily="34" charset="0"/>
                <a:cs typeface="Arial" panose="020B0604020202020204" pitchFamily="34" charset="0"/>
              </a:rPr>
              <a:t>Národní </a:t>
            </a:r>
            <a:r>
              <a:rPr lang="cs-CZ" b="1" dirty="0">
                <a:latin typeface="Arial" panose="020B0604020202020204" pitchFamily="34" charset="0"/>
                <a:cs typeface="Arial" panose="020B0604020202020204" pitchFamily="34" charset="0"/>
              </a:rPr>
              <a:t>orgány velení</a:t>
            </a:r>
            <a:r>
              <a:rPr lang="cs-CZ" dirty="0">
                <a:latin typeface="Arial" panose="020B0604020202020204" pitchFamily="34" charset="0"/>
                <a:cs typeface="Arial" panose="020B0604020202020204" pitchFamily="34" charset="0"/>
              </a:rPr>
              <a:t>, které se podílejí na vypracování požadavků na infrastrukturu  NATO</a:t>
            </a:r>
          </a:p>
          <a:p>
            <a:r>
              <a:rPr lang="cs-CZ" dirty="0">
                <a:latin typeface="Arial" panose="020B0604020202020204" pitchFamily="34" charset="0"/>
                <a:cs typeface="Arial" panose="020B0604020202020204" pitchFamily="34" charset="0"/>
              </a:rPr>
              <a:t>Národní </a:t>
            </a:r>
            <a:r>
              <a:rPr lang="cs-CZ" b="1" dirty="0">
                <a:latin typeface="Arial" panose="020B0604020202020204" pitchFamily="34" charset="0"/>
                <a:cs typeface="Arial" panose="020B0604020202020204" pitchFamily="34" charset="0"/>
              </a:rPr>
              <a:t>vojenské stavební organizace</a:t>
            </a:r>
            <a:r>
              <a:rPr lang="cs-CZ" dirty="0">
                <a:latin typeface="Arial" panose="020B0604020202020204" pitchFamily="34" charset="0"/>
                <a:cs typeface="Arial" panose="020B0604020202020204" pitchFamily="34" charset="0"/>
              </a:rPr>
              <a:t>, které monitorují realizaci projektů instruktory NATO </a:t>
            </a:r>
          </a:p>
          <a:p>
            <a:endParaRPr lang="cs-CZ" dirty="0"/>
          </a:p>
        </p:txBody>
      </p:sp>
      <p:sp>
        <p:nvSpPr>
          <p:cNvPr id="4" name="Zástupný symbol pro datum 3">
            <a:extLst>
              <a:ext uri="{FF2B5EF4-FFF2-40B4-BE49-F238E27FC236}">
                <a16:creationId xmlns:a16="http://schemas.microsoft.com/office/drawing/2014/main" id="{D096CE59-5942-1B4C-AA84-C5475B37A25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79C2D77-AA09-384D-893A-946003C7B00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E2E07C4-E778-3B49-B404-ED55AAF9A7B5}"/>
              </a:ext>
            </a:extLst>
          </p:cNvPr>
          <p:cNvSpPr>
            <a:spLocks noGrp="1"/>
          </p:cNvSpPr>
          <p:nvPr>
            <p:ph type="sldNum" sz="quarter" idx="12"/>
          </p:nvPr>
        </p:nvSpPr>
        <p:spPr/>
        <p:txBody>
          <a:bodyPr/>
          <a:lstStyle/>
          <a:p>
            <a:fld id="{CFE4BAC9-6D41-4691-9299-18EF07EF0177}" type="slidenum">
              <a:rPr lang="en-US" smtClean="0"/>
              <a:t>142</a:t>
            </a:fld>
            <a:endParaRPr lang="en-US"/>
          </a:p>
        </p:txBody>
      </p:sp>
    </p:spTree>
    <p:extLst>
      <p:ext uri="{BB962C8B-B14F-4D97-AF65-F5344CB8AC3E}">
        <p14:creationId xmlns:p14="http://schemas.microsoft.com/office/powerpoint/2010/main" val="9483660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8017E4-5468-0743-BB3A-7BD24FC0813B}"/>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Rada NATO-RUSKO</a:t>
            </a:r>
          </a:p>
        </p:txBody>
      </p:sp>
      <p:sp>
        <p:nvSpPr>
          <p:cNvPr id="3" name="Zástupný symbol pro obsah 2">
            <a:extLst>
              <a:ext uri="{FF2B5EF4-FFF2-40B4-BE49-F238E27FC236}">
                <a16:creationId xmlns:a16="http://schemas.microsoft.com/office/drawing/2014/main" id="{7A8D9291-317C-394E-A7F2-FF386C3764DC}"/>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Rada NATO-Rusko byla založena v roce 2002 kdy nahradila Stálou společnou radu Rusko-NATO (Permanent </a:t>
            </a:r>
            <a:r>
              <a:rPr lang="cs-CZ" err="1">
                <a:latin typeface="Arial" panose="020B0604020202020204" pitchFamily="34" charset="0"/>
                <a:cs typeface="Arial" panose="020B0604020202020204" pitchFamily="34" charset="0"/>
              </a:rPr>
              <a:t>Join</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Council</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Slouží ke konzultaci o bezpečnostních a vojenských otázkách.</a:t>
            </a:r>
          </a:p>
          <a:p>
            <a:r>
              <a:rPr lang="cs-CZ">
                <a:latin typeface="Arial" panose="020B0604020202020204" pitchFamily="34" charset="0"/>
                <a:cs typeface="Arial" panose="020B0604020202020204" pitchFamily="34" charset="0"/>
              </a:rPr>
              <a:t>V roce 2009 ruský prezident </a:t>
            </a:r>
            <a:r>
              <a:rPr lang="cs-CZ" err="1">
                <a:latin typeface="Arial" panose="020B0604020202020204" pitchFamily="34" charset="0"/>
                <a:cs typeface="Arial" panose="020B0604020202020204" pitchFamily="34" charset="0"/>
              </a:rPr>
              <a:t>Dmitrij</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Medvěděv</a:t>
            </a:r>
            <a:r>
              <a:rPr lang="cs-CZ">
                <a:latin typeface="Arial" panose="020B0604020202020204" pitchFamily="34" charset="0"/>
                <a:cs typeface="Arial" panose="020B0604020202020204" pitchFamily="34" charset="0"/>
              </a:rPr>
              <a:t> kritizoval rozšiřování NATO na východ, které podle něho porušilo sliby dané západními politiky po sjednocení Německa. </a:t>
            </a:r>
            <a:r>
              <a:rPr lang="cs-CZ" b="1">
                <a:latin typeface="Arial" panose="020B0604020202020204" pitchFamily="34" charset="0"/>
                <a:cs typeface="Arial" panose="020B0604020202020204" pitchFamily="34" charset="0"/>
              </a:rPr>
              <a:t>V roce 2014 NATO přerušilo s Ruskem veškerou spolupráci</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59F09120-A7C9-8F47-8825-E5AB2EE6935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3C1BBBA-DDE6-0940-8DD6-42239C7A1C0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3EAADC3-C647-3247-892E-4DF8E2E23AE9}"/>
              </a:ext>
            </a:extLst>
          </p:cNvPr>
          <p:cNvSpPr>
            <a:spLocks noGrp="1"/>
          </p:cNvSpPr>
          <p:nvPr>
            <p:ph type="sldNum" sz="quarter" idx="12"/>
          </p:nvPr>
        </p:nvSpPr>
        <p:spPr/>
        <p:txBody>
          <a:bodyPr/>
          <a:lstStyle/>
          <a:p>
            <a:fld id="{CFE4BAC9-6D41-4691-9299-18EF07EF0177}" type="slidenum">
              <a:rPr lang="en-US" smtClean="0"/>
              <a:t>143</a:t>
            </a:fld>
            <a:endParaRPr lang="en-US"/>
          </a:p>
        </p:txBody>
      </p:sp>
    </p:spTree>
    <p:extLst>
      <p:ext uri="{BB962C8B-B14F-4D97-AF65-F5344CB8AC3E}">
        <p14:creationId xmlns:p14="http://schemas.microsoft.com/office/powerpoint/2010/main" val="24727859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50ACA5-8576-4540-9701-D938A55C2CF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Parlamentní shromáždění </a:t>
            </a:r>
          </a:p>
        </p:txBody>
      </p:sp>
      <p:sp>
        <p:nvSpPr>
          <p:cNvPr id="3" name="Zástupný symbol pro obsah 2">
            <a:extLst>
              <a:ext uri="{FF2B5EF4-FFF2-40B4-BE49-F238E27FC236}">
                <a16:creationId xmlns:a16="http://schemas.microsoft.com/office/drawing/2014/main" id="{7BE5E3B1-F9BD-C44B-9C40-2AC6274E4920}"/>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Parlamentní shromáždění sestává z poslanců </a:t>
            </a:r>
            <a:r>
              <a:rPr lang="cs-CZ" b="1" dirty="0">
                <a:latin typeface="Arial" panose="020B0604020202020204" pitchFamily="34" charset="0"/>
                <a:cs typeface="Arial" panose="020B0604020202020204" pitchFamily="34" charset="0"/>
              </a:rPr>
              <a:t>parlamentů všech členských států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14 přidružených států.</a:t>
            </a:r>
            <a:r>
              <a:rPr lang="cs-CZ" b="1" baseline="30000"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Má pouze </a:t>
            </a:r>
            <a:r>
              <a:rPr lang="cs-CZ" b="1" dirty="0">
                <a:latin typeface="Arial" panose="020B0604020202020204" pitchFamily="34" charset="0"/>
                <a:cs typeface="Arial" panose="020B0604020202020204" pitchFamily="34" charset="0"/>
              </a:rPr>
              <a:t>konzultativní charakter</a:t>
            </a:r>
            <a:r>
              <a:rPr lang="cs-CZ" dirty="0">
                <a:latin typeface="Arial" panose="020B0604020202020204" pitchFamily="34" charset="0"/>
                <a:cs typeface="Arial" panose="020B0604020202020204" pitchFamily="34" charset="0"/>
              </a:rPr>
              <a:t>. Delegáti pracují v </a:t>
            </a:r>
            <a:r>
              <a:rPr lang="cs-CZ" b="1" dirty="0">
                <a:latin typeface="Arial" panose="020B0604020202020204" pitchFamily="34" charset="0"/>
                <a:cs typeface="Arial" panose="020B0604020202020204" pitchFamily="34" charset="0"/>
              </a:rPr>
              <a:t>pěti výborech</a:t>
            </a:r>
            <a:r>
              <a:rPr lang="cs-CZ" dirty="0">
                <a:latin typeface="Arial" panose="020B0604020202020204" pitchFamily="34" charset="0"/>
                <a:cs typeface="Arial" panose="020B0604020202020204" pitchFamily="34" charset="0"/>
              </a:rPr>
              <a:t>: ekonomickém, politickém, bezpečnostním a vědecko-technickém a ve zvláštní skupině pro středomořský dialog.</a:t>
            </a:r>
          </a:p>
          <a:p>
            <a:r>
              <a:rPr lang="cs-CZ" dirty="0">
                <a:latin typeface="Arial" panose="020B0604020202020204" pitchFamily="34" charset="0"/>
                <a:cs typeface="Arial" panose="020B0604020202020204" pitchFamily="34" charset="0"/>
              </a:rPr>
              <a:t>Počet poslanců zemí je odvozen od počtu obyvatel; v shromáždění jich zasedá celkem přes 300, z toho z ČR 7</a:t>
            </a:r>
          </a:p>
        </p:txBody>
      </p:sp>
      <p:sp>
        <p:nvSpPr>
          <p:cNvPr id="4" name="Zástupný symbol pro datum 3">
            <a:extLst>
              <a:ext uri="{FF2B5EF4-FFF2-40B4-BE49-F238E27FC236}">
                <a16:creationId xmlns:a16="http://schemas.microsoft.com/office/drawing/2014/main" id="{E3502FD5-4BA2-864A-AAB5-9E5B17D78C7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526AEEA-185B-5845-ADF6-B471796D3D7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56849CD-C8DF-F048-91DB-FABA023024EB}"/>
              </a:ext>
            </a:extLst>
          </p:cNvPr>
          <p:cNvSpPr>
            <a:spLocks noGrp="1"/>
          </p:cNvSpPr>
          <p:nvPr>
            <p:ph type="sldNum" sz="quarter" idx="12"/>
          </p:nvPr>
        </p:nvSpPr>
        <p:spPr/>
        <p:txBody>
          <a:bodyPr/>
          <a:lstStyle/>
          <a:p>
            <a:fld id="{CFE4BAC9-6D41-4691-9299-18EF07EF0177}" type="slidenum">
              <a:rPr lang="en-US" smtClean="0"/>
              <a:t>144</a:t>
            </a:fld>
            <a:endParaRPr lang="en-US"/>
          </a:p>
        </p:txBody>
      </p:sp>
    </p:spTree>
    <p:extLst>
      <p:ext uri="{BB962C8B-B14F-4D97-AF65-F5344CB8AC3E}">
        <p14:creationId xmlns:p14="http://schemas.microsoft.com/office/powerpoint/2010/main" val="37059171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B897D4-396A-BD45-868A-119075E7E8AB}"/>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Financování NATO</a:t>
            </a:r>
          </a:p>
        </p:txBody>
      </p:sp>
      <p:sp>
        <p:nvSpPr>
          <p:cNvPr id="3" name="Zástupný symbol pro obsah 2">
            <a:extLst>
              <a:ext uri="{FF2B5EF4-FFF2-40B4-BE49-F238E27FC236}">
                <a16:creationId xmlns:a16="http://schemas.microsoft.com/office/drawing/2014/main" id="{35D19CBB-B0F4-6349-A194-56E9DFFEC019}"/>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Členské státy se na hrazení nákladů na fungování Severoatlantické aliance podílejí dvěma způsoby, </a:t>
            </a:r>
            <a:r>
              <a:rPr lang="cs-CZ" b="1" dirty="0">
                <a:latin typeface="Arial" panose="020B0604020202020204" pitchFamily="34" charset="0"/>
                <a:cs typeface="Arial" panose="020B0604020202020204" pitchFamily="34" charset="0"/>
              </a:rPr>
              <a:t>přímo a nepřímo</a:t>
            </a:r>
            <a:r>
              <a:rPr lang="cs-CZ" dirty="0">
                <a:latin typeface="Arial" panose="020B0604020202020204" pitchFamily="34" charset="0"/>
                <a:cs typeface="Arial" panose="020B0604020202020204" pitchFamily="34" charset="0"/>
              </a:rPr>
              <a:t>. </a:t>
            </a:r>
            <a:endParaRPr lang="cs-CZ" dirty="0"/>
          </a:p>
        </p:txBody>
      </p:sp>
      <p:sp>
        <p:nvSpPr>
          <p:cNvPr id="4" name="Zástupný symbol pro datum 3">
            <a:extLst>
              <a:ext uri="{FF2B5EF4-FFF2-40B4-BE49-F238E27FC236}">
                <a16:creationId xmlns:a16="http://schemas.microsoft.com/office/drawing/2014/main" id="{EE389325-CF89-9548-B195-00C47AC858C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B68EAD8-EC33-AB4A-8A28-A5699CFA3AA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32A43DB-EA33-264C-A86A-774575B78AE6}"/>
              </a:ext>
            </a:extLst>
          </p:cNvPr>
          <p:cNvSpPr>
            <a:spLocks noGrp="1"/>
          </p:cNvSpPr>
          <p:nvPr>
            <p:ph type="sldNum" sz="quarter" idx="12"/>
          </p:nvPr>
        </p:nvSpPr>
        <p:spPr/>
        <p:txBody>
          <a:bodyPr/>
          <a:lstStyle/>
          <a:p>
            <a:fld id="{CFE4BAC9-6D41-4691-9299-18EF07EF0177}" type="slidenum">
              <a:rPr lang="en-US" smtClean="0"/>
              <a:t>145</a:t>
            </a:fld>
            <a:endParaRPr lang="en-US"/>
          </a:p>
        </p:txBody>
      </p:sp>
    </p:spTree>
    <p:extLst>
      <p:ext uri="{BB962C8B-B14F-4D97-AF65-F5344CB8AC3E}">
        <p14:creationId xmlns:p14="http://schemas.microsoft.com/office/powerpoint/2010/main" val="5550548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CA6758-C52E-0643-BDFD-AB6B4042BB6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Civilní rozpočet </a:t>
            </a:r>
          </a:p>
        </p:txBody>
      </p:sp>
      <p:sp>
        <p:nvSpPr>
          <p:cNvPr id="3" name="Zástupný symbol pro obsah 2">
            <a:extLst>
              <a:ext uri="{FF2B5EF4-FFF2-40B4-BE49-F238E27FC236}">
                <a16:creationId xmlns:a16="http://schemas.microsoft.com/office/drawing/2014/main" id="{45541DE7-ADE9-3B4F-B396-8E5A941A900B}"/>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Civilní rozpočet: pokrývá výdaje na </a:t>
            </a:r>
            <a:r>
              <a:rPr lang="cs-CZ" b="1" dirty="0">
                <a:latin typeface="Arial" panose="020B0604020202020204" pitchFamily="34" charset="0"/>
                <a:cs typeface="Arial" panose="020B0604020202020204" pitchFamily="34" charset="0"/>
              </a:rPr>
              <a:t>Mezinárodní sekretariát NATO</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chod centrály v Bruselu</a:t>
            </a:r>
            <a:r>
              <a:rPr lang="cs-CZ" dirty="0">
                <a:latin typeface="Arial" panose="020B0604020202020204" pitchFamily="34" charset="0"/>
                <a:cs typeface="Arial" panose="020B0604020202020204" pitchFamily="34" charset="0"/>
              </a:rPr>
              <a:t>, plánování operací, </a:t>
            </a:r>
            <a:r>
              <a:rPr lang="cs-CZ" b="1" dirty="0">
                <a:latin typeface="Arial" panose="020B0604020202020204" pitchFamily="34" charset="0"/>
                <a:cs typeface="Arial" panose="020B0604020202020204" pitchFamily="34" charset="0"/>
              </a:rPr>
              <a:t>zastupitelské úřady </a:t>
            </a:r>
            <a:r>
              <a:rPr lang="cs-CZ" dirty="0">
                <a:latin typeface="Arial" panose="020B0604020202020204" pitchFamily="34" charset="0"/>
                <a:cs typeface="Arial" panose="020B0604020202020204" pitchFamily="34" charset="0"/>
              </a:rPr>
              <a:t>v nečlenských zemích či </a:t>
            </a:r>
            <a:r>
              <a:rPr lang="cs-CZ" b="1" dirty="0">
                <a:latin typeface="Arial" panose="020B0604020202020204" pitchFamily="34" charset="0"/>
                <a:cs typeface="Arial" panose="020B0604020202020204" pitchFamily="34" charset="0"/>
              </a:rPr>
              <a:t>veřejnou diplomacii</a:t>
            </a:r>
            <a:r>
              <a:rPr lang="cs-CZ" dirty="0">
                <a:latin typeface="Arial" panose="020B0604020202020204" pitchFamily="34" charset="0"/>
                <a:cs typeface="Arial" panose="020B0604020202020204" pitchFamily="34" charset="0"/>
              </a:rPr>
              <a:t>. Státy do něj přispívají z rozpočtů svých ministerstev zahraničí</a:t>
            </a:r>
            <a:r>
              <a:rPr lang="cs-CZ" dirty="0"/>
              <a:t>.</a:t>
            </a:r>
          </a:p>
        </p:txBody>
      </p:sp>
      <p:sp>
        <p:nvSpPr>
          <p:cNvPr id="4" name="Zástupný symbol pro datum 3">
            <a:extLst>
              <a:ext uri="{FF2B5EF4-FFF2-40B4-BE49-F238E27FC236}">
                <a16:creationId xmlns:a16="http://schemas.microsoft.com/office/drawing/2014/main" id="{6544D46E-B142-8F45-9910-8AAF9790D16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AADEE89-B27D-D444-90D7-7B50937CDFC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319978D-12C4-FF46-8747-FC103D8B03ED}"/>
              </a:ext>
            </a:extLst>
          </p:cNvPr>
          <p:cNvSpPr>
            <a:spLocks noGrp="1"/>
          </p:cNvSpPr>
          <p:nvPr>
            <p:ph type="sldNum" sz="quarter" idx="12"/>
          </p:nvPr>
        </p:nvSpPr>
        <p:spPr/>
        <p:txBody>
          <a:bodyPr/>
          <a:lstStyle/>
          <a:p>
            <a:fld id="{CFE4BAC9-6D41-4691-9299-18EF07EF0177}" type="slidenum">
              <a:rPr lang="en-US" smtClean="0"/>
              <a:t>146</a:t>
            </a:fld>
            <a:endParaRPr lang="en-US"/>
          </a:p>
        </p:txBody>
      </p:sp>
    </p:spTree>
    <p:extLst>
      <p:ext uri="{BB962C8B-B14F-4D97-AF65-F5344CB8AC3E}">
        <p14:creationId xmlns:p14="http://schemas.microsoft.com/office/powerpoint/2010/main" val="40653696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91F326-F519-0747-A42C-7F38CE4416EB}"/>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Vojenský rozpočet</a:t>
            </a:r>
          </a:p>
        </p:txBody>
      </p:sp>
      <p:sp>
        <p:nvSpPr>
          <p:cNvPr id="3" name="Zástupný symbol pro obsah 2">
            <a:extLst>
              <a:ext uri="{FF2B5EF4-FFF2-40B4-BE49-F238E27FC236}">
                <a16:creationId xmlns:a16="http://schemas.microsoft.com/office/drawing/2014/main" id="{BACD40D7-40A9-684C-A4D7-6C09D320F44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Vojenský rozpočet: obsahuje až 50 různých </a:t>
            </a:r>
            <a:r>
              <a:rPr lang="cs-CZ" dirty="0" err="1">
                <a:latin typeface="Arial" panose="020B0604020202020204" pitchFamily="34" charset="0"/>
                <a:cs typeface="Arial" panose="020B0604020202020204" pitchFamily="34" charset="0"/>
              </a:rPr>
              <a:t>podrozpočtů</a:t>
            </a:r>
            <a:r>
              <a:rPr lang="cs-CZ" dirty="0">
                <a:latin typeface="Arial" panose="020B0604020202020204" pitchFamily="34" charset="0"/>
                <a:cs typeface="Arial" panose="020B0604020202020204" pitchFamily="34" charset="0"/>
              </a:rPr>
              <a:t>, do nichž se přispívá z rozpočtů ministerstev obrany členských států. </a:t>
            </a:r>
          </a:p>
          <a:p>
            <a:r>
              <a:rPr lang="cs-CZ" dirty="0">
                <a:latin typeface="Arial" panose="020B0604020202020204" pitchFamily="34" charset="0"/>
                <a:cs typeface="Arial" panose="020B0604020202020204" pitchFamily="34" charset="0"/>
              </a:rPr>
              <a:t>Využíván je k financování </a:t>
            </a:r>
            <a:r>
              <a:rPr lang="cs-CZ" b="1" dirty="0">
                <a:latin typeface="Arial" panose="020B0604020202020204" pitchFamily="34" charset="0"/>
                <a:cs typeface="Arial" panose="020B0604020202020204" pitchFamily="34" charset="0"/>
              </a:rPr>
              <a:t>Vojenského výboru </a:t>
            </a:r>
            <a:r>
              <a:rPr lang="cs-CZ" dirty="0">
                <a:latin typeface="Arial" panose="020B0604020202020204" pitchFamily="34" charset="0"/>
                <a:cs typeface="Arial" panose="020B0604020202020204" pitchFamily="34" charset="0"/>
              </a:rPr>
              <a:t>NATO, </a:t>
            </a:r>
            <a:r>
              <a:rPr lang="cs-CZ" b="1" dirty="0">
                <a:latin typeface="Arial" panose="020B0604020202020204" pitchFamily="34" charset="0"/>
                <a:cs typeface="Arial" panose="020B0604020202020204" pitchFamily="34" charset="0"/>
              </a:rPr>
              <a:t>mezinárodního vojenského štábu </a:t>
            </a:r>
            <a:r>
              <a:rPr lang="cs-CZ" dirty="0">
                <a:latin typeface="Arial" panose="020B0604020202020204" pitchFamily="34" charset="0"/>
                <a:cs typeface="Arial" panose="020B0604020202020204" pitchFamily="34" charset="0"/>
              </a:rPr>
              <a:t>(Brusel), </a:t>
            </a:r>
            <a:r>
              <a:rPr lang="cs-CZ" b="1" dirty="0">
                <a:latin typeface="Arial" panose="020B0604020202020204" pitchFamily="34" charset="0"/>
                <a:cs typeface="Arial" panose="020B0604020202020204" pitchFamily="34" charset="0"/>
              </a:rPr>
              <a:t>aliančních velitelství </a:t>
            </a:r>
            <a:r>
              <a:rPr lang="cs-CZ" dirty="0">
                <a:latin typeface="Arial" panose="020B0604020202020204" pitchFamily="34" charset="0"/>
                <a:cs typeface="Arial" panose="020B0604020202020204" pitchFamily="34" charset="0"/>
              </a:rPr>
              <a:t>(ACO v </a:t>
            </a:r>
            <a:r>
              <a:rPr lang="cs-CZ" dirty="0" err="1">
                <a:latin typeface="Arial" panose="020B0604020202020204" pitchFamily="34" charset="0"/>
                <a:cs typeface="Arial" panose="020B0604020202020204" pitchFamily="34" charset="0"/>
              </a:rPr>
              <a:t>Monsu</a:t>
            </a:r>
            <a:r>
              <a:rPr lang="cs-CZ" dirty="0">
                <a:latin typeface="Arial" panose="020B0604020202020204" pitchFamily="34" charset="0"/>
                <a:cs typeface="Arial" panose="020B0604020202020204" pitchFamily="34" charset="0"/>
              </a:rPr>
              <a:t>, ACT v Norfolku), </a:t>
            </a:r>
            <a:r>
              <a:rPr lang="cs-CZ" b="1" dirty="0">
                <a:latin typeface="Arial" panose="020B0604020202020204" pitchFamily="34" charset="0"/>
                <a:cs typeface="Arial" panose="020B0604020202020204" pitchFamily="34" charset="0"/>
              </a:rPr>
              <a:t>operačních center </a:t>
            </a:r>
            <a:r>
              <a:rPr lang="cs-CZ" dirty="0">
                <a:latin typeface="Arial" panose="020B0604020202020204" pitchFamily="34" charset="0"/>
                <a:cs typeface="Arial" panose="020B0604020202020204" pitchFamily="34" charset="0"/>
              </a:rPr>
              <a:t>a</a:t>
            </a:r>
            <a:r>
              <a:rPr lang="cs-CZ" b="1" dirty="0">
                <a:latin typeface="Arial" panose="020B0604020202020204" pitchFamily="34" charset="0"/>
                <a:cs typeface="Arial" panose="020B0604020202020204" pitchFamily="34" charset="0"/>
              </a:rPr>
              <a:t> programů</a:t>
            </a:r>
            <a:r>
              <a:rPr lang="cs-CZ" dirty="0">
                <a:latin typeface="Arial" panose="020B0604020202020204" pitchFamily="34" charset="0"/>
                <a:cs typeface="Arial" panose="020B0604020202020204" pitchFamily="34" charset="0"/>
              </a:rPr>
              <a:t> NATO a dalších vojenských aktivit Aliance</a:t>
            </a:r>
          </a:p>
        </p:txBody>
      </p:sp>
      <p:sp>
        <p:nvSpPr>
          <p:cNvPr id="4" name="Zástupný symbol pro datum 3">
            <a:extLst>
              <a:ext uri="{FF2B5EF4-FFF2-40B4-BE49-F238E27FC236}">
                <a16:creationId xmlns:a16="http://schemas.microsoft.com/office/drawing/2014/main" id="{CE7A4EF3-84F0-C044-9D53-12D6B13D04E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10CD8B0-E05E-D845-B381-B35D671A579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71ECAF1-9C98-2142-845F-CAEA91648B5A}"/>
              </a:ext>
            </a:extLst>
          </p:cNvPr>
          <p:cNvSpPr>
            <a:spLocks noGrp="1"/>
          </p:cNvSpPr>
          <p:nvPr>
            <p:ph type="sldNum" sz="quarter" idx="12"/>
          </p:nvPr>
        </p:nvSpPr>
        <p:spPr/>
        <p:txBody>
          <a:bodyPr/>
          <a:lstStyle/>
          <a:p>
            <a:fld id="{CFE4BAC9-6D41-4691-9299-18EF07EF0177}" type="slidenum">
              <a:rPr lang="en-US" smtClean="0"/>
              <a:t>147</a:t>
            </a:fld>
            <a:endParaRPr lang="en-US"/>
          </a:p>
        </p:txBody>
      </p:sp>
    </p:spTree>
    <p:extLst>
      <p:ext uri="{BB962C8B-B14F-4D97-AF65-F5344CB8AC3E}">
        <p14:creationId xmlns:p14="http://schemas.microsoft.com/office/powerpoint/2010/main" val="303131818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1409D9-58D1-334A-91A3-FE1470507EC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Nepřímé náklady</a:t>
            </a:r>
          </a:p>
        </p:txBody>
      </p:sp>
      <p:sp>
        <p:nvSpPr>
          <p:cNvPr id="3" name="Zástupný symbol pro obsah 2">
            <a:extLst>
              <a:ext uri="{FF2B5EF4-FFF2-40B4-BE49-F238E27FC236}">
                <a16:creationId xmlns:a16="http://schemas.microsoft.com/office/drawing/2014/main" id="{C307CD20-0ACC-3A44-B3DC-FF24FE674BF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Nepřímá účast je stěžejní formou financování aktivit pod hlavičkou NATO a  spočívá zejména ve </a:t>
            </a:r>
            <a:r>
              <a:rPr lang="cs-CZ" b="1" dirty="0">
                <a:latin typeface="Arial" panose="020B0604020202020204" pitchFamily="34" charset="0"/>
                <a:cs typeface="Arial" panose="020B0604020202020204" pitchFamily="34" charset="0"/>
              </a:rPr>
              <a:t>financování vyzbrojování</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výcviku</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nasazení vlastních jednotek členských zemí</a:t>
            </a:r>
            <a:r>
              <a:rPr lang="cs-CZ" dirty="0">
                <a:latin typeface="Arial" panose="020B0604020202020204" pitchFamily="34" charset="0"/>
                <a:cs typeface="Arial" panose="020B0604020202020204" pitchFamily="34" charset="0"/>
              </a:rPr>
              <a:t>. Státy tak například hradí náklady spojené s účastí svých vojáků v aliančních operacích či cvičeních. Tyto prostředky </a:t>
            </a:r>
            <a:r>
              <a:rPr lang="cs-CZ" b="1" dirty="0">
                <a:latin typeface="Arial" panose="020B0604020202020204" pitchFamily="34" charset="0"/>
                <a:cs typeface="Arial" panose="020B0604020202020204" pitchFamily="34" charset="0"/>
              </a:rPr>
              <a:t>nejsou součástí „rozpočtu NATO</a:t>
            </a:r>
            <a:r>
              <a:rPr lang="cs-CZ" dirty="0">
                <a:latin typeface="Arial" panose="020B0604020202020204" pitchFamily="34" charset="0"/>
                <a:cs typeface="Arial" panose="020B0604020202020204" pitchFamily="34" charset="0"/>
              </a:rPr>
              <a:t>“ a státy je vyčleňují samostatně a  dobrovolně. Důležitým ukazatelem je v tomto ohledu výše HDP, kterou státy vyčleňují na obranu.</a:t>
            </a:r>
          </a:p>
        </p:txBody>
      </p:sp>
      <p:sp>
        <p:nvSpPr>
          <p:cNvPr id="4" name="Zástupný symbol pro datum 3">
            <a:extLst>
              <a:ext uri="{FF2B5EF4-FFF2-40B4-BE49-F238E27FC236}">
                <a16:creationId xmlns:a16="http://schemas.microsoft.com/office/drawing/2014/main" id="{C5442898-7519-F642-BE81-5DE99C96CDD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A5E7CFB-5721-5849-9F13-7A98707D768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4AAB95B-E3BC-6D40-A677-8E49C5C9FBDE}"/>
              </a:ext>
            </a:extLst>
          </p:cNvPr>
          <p:cNvSpPr>
            <a:spLocks noGrp="1"/>
          </p:cNvSpPr>
          <p:nvPr>
            <p:ph type="sldNum" sz="quarter" idx="12"/>
          </p:nvPr>
        </p:nvSpPr>
        <p:spPr/>
        <p:txBody>
          <a:bodyPr/>
          <a:lstStyle/>
          <a:p>
            <a:fld id="{CFE4BAC9-6D41-4691-9299-18EF07EF0177}" type="slidenum">
              <a:rPr lang="en-US" smtClean="0"/>
              <a:t>148</a:t>
            </a:fld>
            <a:endParaRPr lang="en-US"/>
          </a:p>
        </p:txBody>
      </p:sp>
    </p:spTree>
    <p:extLst>
      <p:ext uri="{BB962C8B-B14F-4D97-AF65-F5344CB8AC3E}">
        <p14:creationId xmlns:p14="http://schemas.microsoft.com/office/powerpoint/2010/main" val="22265728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0A32CB-8E5B-6B4A-A0C6-B418BDC74970}"/>
              </a:ext>
            </a:extLst>
          </p:cNvPr>
          <p:cNvSpPr>
            <a:spLocks noGrp="1"/>
          </p:cNvSpPr>
          <p:nvPr>
            <p:ph type="title"/>
          </p:nvPr>
        </p:nvSpPr>
        <p:spPr/>
        <p:txBody>
          <a:bodyPr/>
          <a:lstStyle/>
          <a:p>
            <a:r>
              <a:rPr lang="cs-CZ"/>
              <a:t>Závazek příspěvku </a:t>
            </a:r>
          </a:p>
        </p:txBody>
      </p:sp>
      <p:sp>
        <p:nvSpPr>
          <p:cNvPr id="3" name="Zástupný symbol pro obsah 2">
            <a:extLst>
              <a:ext uri="{FF2B5EF4-FFF2-40B4-BE49-F238E27FC236}">
                <a16:creationId xmlns:a16="http://schemas.microsoft.com/office/drawing/2014/main" id="{48679EDC-BB3F-BB47-812D-893927E42C96}"/>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Lídři zemí NATO se v září 2014 na summitu ve Walesu zavázali </a:t>
            </a:r>
            <a:r>
              <a:rPr lang="cs-CZ" b="1" dirty="0">
                <a:latin typeface="Arial" panose="020B0604020202020204" pitchFamily="34" charset="0"/>
                <a:cs typeface="Arial" panose="020B0604020202020204" pitchFamily="34" charset="0"/>
              </a:rPr>
              <a:t>zvýšit vojenské rozpočty</a:t>
            </a:r>
            <a:r>
              <a:rPr lang="cs-CZ" dirty="0">
                <a:latin typeface="Arial" panose="020B0604020202020204" pitchFamily="34" charset="0"/>
                <a:cs typeface="Arial" panose="020B0604020202020204" pitchFamily="34" charset="0"/>
              </a:rPr>
              <a:t>, aby nejpozději v roce 2024 dosáhly </a:t>
            </a:r>
            <a:r>
              <a:rPr lang="cs-CZ" b="1" dirty="0">
                <a:latin typeface="Arial" panose="020B0604020202020204" pitchFamily="34" charset="0"/>
                <a:cs typeface="Arial" panose="020B0604020202020204" pitchFamily="34" charset="0"/>
              </a:rPr>
              <a:t>dvou procent</a:t>
            </a:r>
            <a:r>
              <a:rPr lang="cs-CZ" dirty="0">
                <a:latin typeface="Arial" panose="020B0604020202020204" pitchFamily="34" charset="0"/>
                <a:cs typeface="Arial" panose="020B0604020202020204" pitchFamily="34" charset="0"/>
              </a:rPr>
              <a:t> hrubého domácího produktu (HDP) v jednotlivých zemích. </a:t>
            </a:r>
          </a:p>
          <a:p>
            <a:pPr marL="0" indent="0">
              <a:buNone/>
            </a:pPr>
            <a:r>
              <a:rPr lang="cs-CZ" dirty="0">
                <a:latin typeface="Arial" panose="020B0604020202020204" pitchFamily="34" charset="0"/>
                <a:cs typeface="Arial" panose="020B0604020202020204" pitchFamily="34" charset="0"/>
              </a:rPr>
              <a:t>Na vyšší investice do armád naléhají především </a:t>
            </a:r>
            <a:r>
              <a:rPr lang="cs-CZ" b="1" dirty="0">
                <a:latin typeface="Arial" panose="020B0604020202020204" pitchFamily="34" charset="0"/>
                <a:cs typeface="Arial" panose="020B0604020202020204" pitchFamily="34" charset="0"/>
              </a:rPr>
              <a:t>USA </a:t>
            </a:r>
            <a:r>
              <a:rPr lang="cs-CZ" dirty="0">
                <a:latin typeface="Arial" panose="020B0604020202020204" pitchFamily="34" charset="0"/>
                <a:cs typeface="Arial" panose="020B0604020202020204" pitchFamily="34" charset="0"/>
              </a:rPr>
              <a:t>v čele s prezidentem Donaldem Trumpem, které vydávají na obranu nejvíce procent HDP (3,5). Kryjí tak  </a:t>
            </a:r>
            <a:r>
              <a:rPr lang="cs-CZ" b="1" dirty="0">
                <a:latin typeface="Arial" panose="020B0604020202020204" pitchFamily="34" charset="0"/>
                <a:cs typeface="Arial" panose="020B0604020202020204" pitchFamily="34" charset="0"/>
              </a:rPr>
              <a:t>22% celkového rozpočtu NATO</a:t>
            </a:r>
            <a:r>
              <a:rPr lang="cs-CZ" dirty="0">
                <a:latin typeface="Arial" panose="020B0604020202020204" pitchFamily="34" charset="0"/>
                <a:cs typeface="Arial" panose="020B0604020202020204" pitchFamily="34" charset="0"/>
              </a:rPr>
              <a:t>.</a:t>
            </a:r>
          </a:p>
          <a:p>
            <a:pPr marL="0" indent="0">
              <a:buNone/>
            </a:pPr>
            <a:endParaRPr lang="cs-CZ" dirty="0"/>
          </a:p>
        </p:txBody>
      </p:sp>
      <p:sp>
        <p:nvSpPr>
          <p:cNvPr id="4" name="Zástupný symbol pro datum 3">
            <a:extLst>
              <a:ext uri="{FF2B5EF4-FFF2-40B4-BE49-F238E27FC236}">
                <a16:creationId xmlns:a16="http://schemas.microsoft.com/office/drawing/2014/main" id="{3778DFD7-393A-9A41-8BB3-A4C73F6CB59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98AE855-263D-A94F-BBF4-EF2F4CE17CE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9DECB4E-61FC-4247-AD9D-F842C77DFE61}"/>
              </a:ext>
            </a:extLst>
          </p:cNvPr>
          <p:cNvSpPr>
            <a:spLocks noGrp="1"/>
          </p:cNvSpPr>
          <p:nvPr>
            <p:ph type="sldNum" sz="quarter" idx="12"/>
          </p:nvPr>
        </p:nvSpPr>
        <p:spPr/>
        <p:txBody>
          <a:bodyPr/>
          <a:lstStyle/>
          <a:p>
            <a:fld id="{CFE4BAC9-6D41-4691-9299-18EF07EF0177}" type="slidenum">
              <a:rPr lang="en-US" smtClean="0"/>
              <a:t>149</a:t>
            </a:fld>
            <a:endParaRPr lang="en-US"/>
          </a:p>
        </p:txBody>
      </p:sp>
    </p:spTree>
    <p:extLst>
      <p:ext uri="{BB962C8B-B14F-4D97-AF65-F5344CB8AC3E}">
        <p14:creationId xmlns:p14="http://schemas.microsoft.com/office/powerpoint/2010/main" val="4117015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Zajištění  bezpečnosti</a:t>
            </a:r>
          </a:p>
        </p:txBody>
      </p:sp>
      <p:sp>
        <p:nvSpPr>
          <p:cNvPr id="3" name="Zástupný symbol pro obsah 2"/>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Bezpečnost České republiky </a:t>
            </a:r>
            <a:r>
              <a:rPr lang="cs-CZ" b="1">
                <a:solidFill>
                  <a:srgbClr val="C00000"/>
                </a:solidFill>
                <a:latin typeface="Arial" panose="020B0604020202020204" pitchFamily="34" charset="0"/>
                <a:cs typeface="Arial" panose="020B0604020202020204" pitchFamily="34" charset="0"/>
              </a:rPr>
              <a:t>zajišťují</a:t>
            </a:r>
            <a:r>
              <a:rPr lang="cs-CZ">
                <a:latin typeface="Arial" panose="020B0604020202020204" pitchFamily="34" charset="0"/>
                <a:cs typeface="Arial" panose="020B0604020202020204" pitchFamily="34" charset="0"/>
              </a:rPr>
              <a:t>:</a:t>
            </a:r>
          </a:p>
          <a:p>
            <a:r>
              <a:rPr lang="cs-CZ">
                <a:latin typeface="Arial" panose="020B0604020202020204" pitchFamily="34" charset="0"/>
                <a:cs typeface="Arial" panose="020B0604020202020204" pitchFamily="34" charset="0"/>
              </a:rPr>
              <a:t>ozbrojené síly, (armáda)</a:t>
            </a:r>
          </a:p>
          <a:p>
            <a:r>
              <a:rPr lang="cs-CZ">
                <a:latin typeface="Arial" panose="020B0604020202020204" pitchFamily="34" charset="0"/>
                <a:cs typeface="Arial" panose="020B0604020202020204" pitchFamily="34" charset="0"/>
              </a:rPr>
              <a:t>ozbrojené bezpečnostní sbory, (policie)</a:t>
            </a:r>
          </a:p>
          <a:p>
            <a:r>
              <a:rPr lang="cs-CZ">
                <a:latin typeface="Arial" panose="020B0604020202020204" pitchFamily="34" charset="0"/>
                <a:cs typeface="Arial" panose="020B0604020202020204" pitchFamily="34" charset="0"/>
              </a:rPr>
              <a:t>záchranné sbory a </a:t>
            </a:r>
          </a:p>
          <a:p>
            <a:r>
              <a:rPr lang="cs-CZ">
                <a:latin typeface="Arial" panose="020B0604020202020204" pitchFamily="34" charset="0"/>
                <a:cs typeface="Arial" panose="020B0604020202020204" pitchFamily="34" charset="0"/>
              </a:rPr>
              <a:t>havarijní služby.</a:t>
            </a:r>
          </a:p>
        </p:txBody>
      </p:sp>
      <p:sp>
        <p:nvSpPr>
          <p:cNvPr id="4" name="Zástupný symbol pro datum 3">
            <a:extLst>
              <a:ext uri="{FF2B5EF4-FFF2-40B4-BE49-F238E27FC236}">
                <a16:creationId xmlns:a16="http://schemas.microsoft.com/office/drawing/2014/main" id="{44A997BE-478E-7546-9F9C-5E911ADC0FF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6238D67-1C77-404C-91D7-20FC1CFAF98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2D1D74A-9188-5649-93D3-AD476D56649B}"/>
              </a:ext>
            </a:extLst>
          </p:cNvPr>
          <p:cNvSpPr>
            <a:spLocks noGrp="1"/>
          </p:cNvSpPr>
          <p:nvPr>
            <p:ph type="sldNum" sz="quarter" idx="12"/>
          </p:nvPr>
        </p:nvSpPr>
        <p:spPr/>
        <p:txBody>
          <a:bodyPr/>
          <a:lstStyle/>
          <a:p>
            <a:fld id="{CFE4BAC9-6D41-4691-9299-18EF07EF0177}" type="slidenum">
              <a:rPr lang="en-US" smtClean="0"/>
              <a:t>15</a:t>
            </a:fld>
            <a:endParaRPr lang="en-US"/>
          </a:p>
        </p:txBody>
      </p:sp>
    </p:spTree>
    <p:extLst>
      <p:ext uri="{BB962C8B-B14F-4D97-AF65-F5344CB8AC3E}">
        <p14:creationId xmlns:p14="http://schemas.microsoft.com/office/powerpoint/2010/main" val="13776451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A5D916-6B87-3541-ACFB-EC91453A1E77}"/>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Smlouvy mezi NATO a ČR</a:t>
            </a:r>
          </a:p>
        </p:txBody>
      </p:sp>
      <p:sp>
        <p:nvSpPr>
          <p:cNvPr id="3" name="Zástupný symbol pro obsah 2">
            <a:extLst>
              <a:ext uri="{FF2B5EF4-FFF2-40B4-BE49-F238E27FC236}">
                <a16:creationId xmlns:a16="http://schemas.microsoft.com/office/drawing/2014/main" id="{91001A18-827B-6445-B576-1E5695BF26DA}"/>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19. listopadu 1990 V Paříži ji podepsali zástupci </a:t>
            </a:r>
            <a:r>
              <a:rPr lang="cs-CZ" b="1" dirty="0">
                <a:latin typeface="Arial" panose="020B0604020202020204" pitchFamily="34" charset="0"/>
                <a:cs typeface="Arial" panose="020B0604020202020204" pitchFamily="34" charset="0"/>
              </a:rPr>
              <a:t>16 členských států NATO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šesti členských států Varšavské smlouvy</a:t>
            </a:r>
            <a:r>
              <a:rPr lang="cs-CZ" dirty="0">
                <a:latin typeface="Arial" panose="020B0604020202020204" pitchFamily="34" charset="0"/>
                <a:cs typeface="Arial" panose="020B0604020202020204" pitchFamily="34" charset="0"/>
              </a:rPr>
              <a:t>. Obě vojenské aliance vydaly prohlášení o tom, že se již nepovažují za protivníky, čímž byla de facto ukončena studená válka.</a:t>
            </a:r>
          </a:p>
          <a:p>
            <a:r>
              <a:rPr lang="cs-CZ" dirty="0">
                <a:latin typeface="Arial" panose="020B0604020202020204" pitchFamily="34" charset="0"/>
                <a:cs typeface="Arial" panose="020B0604020202020204" pitchFamily="34" charset="0"/>
              </a:rPr>
              <a:t>19. června 1995 V Bruselu byla přijata Dohoda mezi členskými státy NATO a ostatními státy zúčastněnými v Partnerství pro mír o statusu jejich ozbrojených sil a Dodatkový protokol k Dohodě (Sbírka zákonů 297/1996).</a:t>
            </a:r>
          </a:p>
          <a:p>
            <a:pPr marL="0" indent="0">
              <a:buNone/>
            </a:pPr>
            <a:endParaRPr lang="cs-CZ"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CC7427B5-4939-9941-A3AE-EC71477E395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D2CF04D-9804-8943-8DE7-21238FF9FC6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BA1B47F-0557-BF40-B722-276456EC7199}"/>
              </a:ext>
            </a:extLst>
          </p:cNvPr>
          <p:cNvSpPr>
            <a:spLocks noGrp="1"/>
          </p:cNvSpPr>
          <p:nvPr>
            <p:ph type="sldNum" sz="quarter" idx="12"/>
          </p:nvPr>
        </p:nvSpPr>
        <p:spPr/>
        <p:txBody>
          <a:bodyPr/>
          <a:lstStyle/>
          <a:p>
            <a:fld id="{CFE4BAC9-6D41-4691-9299-18EF07EF0177}" type="slidenum">
              <a:rPr lang="en-US" smtClean="0"/>
              <a:t>150</a:t>
            </a:fld>
            <a:endParaRPr lang="en-US"/>
          </a:p>
        </p:txBody>
      </p:sp>
    </p:spTree>
    <p:extLst>
      <p:ext uri="{BB962C8B-B14F-4D97-AF65-F5344CB8AC3E}">
        <p14:creationId xmlns:p14="http://schemas.microsoft.com/office/powerpoint/2010/main" val="37707311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BFD372-E09C-7F47-A2BD-1DF47F5D833B}"/>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Protiraketová obrana</a:t>
            </a:r>
          </a:p>
        </p:txBody>
      </p:sp>
      <p:sp>
        <p:nvSpPr>
          <p:cNvPr id="3" name="Zástupný symbol pro obsah 2">
            <a:extLst>
              <a:ext uri="{FF2B5EF4-FFF2-40B4-BE49-F238E27FC236}">
                <a16:creationId xmlns:a16="http://schemas.microsoft.com/office/drawing/2014/main" id="{A2BBD5F0-0FC9-1148-861F-2B907024D5E2}"/>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Na pražském summitu bylo dohodnuto přezkoumání možnosti ochrany území Aliance před raketovými hrozbami. </a:t>
            </a:r>
          </a:p>
          <a:p>
            <a:r>
              <a:rPr lang="cs-CZ">
                <a:latin typeface="Arial" panose="020B0604020202020204" pitchFamily="34" charset="0"/>
                <a:cs typeface="Arial" panose="020B0604020202020204" pitchFamily="34" charset="0"/>
              </a:rPr>
              <a:t>USA později začaly vyjednávat s Polskem a ČR o vybudování protiraketové obrany na jejich území.</a:t>
            </a:r>
          </a:p>
        </p:txBody>
      </p:sp>
      <p:sp>
        <p:nvSpPr>
          <p:cNvPr id="4" name="Zástupný symbol pro datum 3">
            <a:extLst>
              <a:ext uri="{FF2B5EF4-FFF2-40B4-BE49-F238E27FC236}">
                <a16:creationId xmlns:a16="http://schemas.microsoft.com/office/drawing/2014/main" id="{445B11D2-812A-2748-9F4F-038B0761B4F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DE7D109-752B-2B46-BAEE-273299D8098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24B8D8E-5345-DF43-BBA2-C5D114B552CC}"/>
              </a:ext>
            </a:extLst>
          </p:cNvPr>
          <p:cNvSpPr>
            <a:spLocks noGrp="1"/>
          </p:cNvSpPr>
          <p:nvPr>
            <p:ph type="sldNum" sz="quarter" idx="12"/>
          </p:nvPr>
        </p:nvSpPr>
        <p:spPr/>
        <p:txBody>
          <a:bodyPr/>
          <a:lstStyle/>
          <a:p>
            <a:fld id="{CFE4BAC9-6D41-4691-9299-18EF07EF0177}" type="slidenum">
              <a:rPr lang="en-US" smtClean="0"/>
              <a:t>151</a:t>
            </a:fld>
            <a:endParaRPr lang="en-US"/>
          </a:p>
        </p:txBody>
      </p:sp>
    </p:spTree>
    <p:extLst>
      <p:ext uri="{BB962C8B-B14F-4D97-AF65-F5344CB8AC3E}">
        <p14:creationId xmlns:p14="http://schemas.microsoft.com/office/powerpoint/2010/main" val="21656220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4CE6A8-EFEE-174D-8B87-763FECA14C6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Sjednaná smlouva</a:t>
            </a:r>
          </a:p>
        </p:txBody>
      </p:sp>
      <p:sp>
        <p:nvSpPr>
          <p:cNvPr id="3" name="Zástupný symbol pro obsah 2">
            <a:extLst>
              <a:ext uri="{FF2B5EF4-FFF2-40B4-BE49-F238E27FC236}">
                <a16:creationId xmlns:a16="http://schemas.microsoft.com/office/drawing/2014/main" id="{0864EAC7-A6A8-3A4A-87A3-D089F0FC43FE}"/>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V roce 2007 bylo dohodnuto, že základny mají být do provozu uvedeny do roku 2015.</a:t>
            </a:r>
          </a:p>
          <a:p>
            <a:r>
              <a:rPr lang="cs-CZ" b="1">
                <a:latin typeface="Arial" panose="020B0604020202020204" pitchFamily="34" charset="0"/>
                <a:cs typeface="Arial" panose="020B0604020202020204" pitchFamily="34" charset="0"/>
              </a:rPr>
              <a:t>V červenci 2008 </a:t>
            </a:r>
            <a:r>
              <a:rPr lang="cs-CZ">
                <a:latin typeface="Arial" panose="020B0604020202020204" pitchFamily="34" charset="0"/>
                <a:cs typeface="Arial" panose="020B0604020202020204" pitchFamily="34" charset="0"/>
              </a:rPr>
              <a:t>Česko a Spojené státy </a:t>
            </a:r>
            <a:r>
              <a:rPr lang="cs-CZ" b="1">
                <a:latin typeface="Arial" panose="020B0604020202020204" pitchFamily="34" charset="0"/>
                <a:cs typeface="Arial" panose="020B0604020202020204" pitchFamily="34" charset="0"/>
              </a:rPr>
              <a:t>podepsaly předběžnou dohodu </a:t>
            </a:r>
            <a:r>
              <a:rPr lang="cs-CZ">
                <a:latin typeface="Arial" panose="020B0604020202020204" pitchFamily="34" charset="0"/>
                <a:cs typeface="Arial" panose="020B0604020202020204" pitchFamily="34" charset="0"/>
              </a:rPr>
              <a:t>o umístění základny protiraketové obrany na českém území a s </a:t>
            </a:r>
            <a:r>
              <a:rPr lang="cs-CZ" b="1">
                <a:latin typeface="Arial" panose="020B0604020202020204" pitchFamily="34" charset="0"/>
                <a:cs typeface="Arial" panose="020B0604020202020204" pitchFamily="34" charset="0"/>
              </a:rPr>
              <a:t>Polskem </a:t>
            </a:r>
            <a:r>
              <a:rPr lang="cs-CZ">
                <a:latin typeface="Arial" panose="020B0604020202020204" pitchFamily="34" charset="0"/>
                <a:cs typeface="Arial" panose="020B0604020202020204" pitchFamily="34" charset="0"/>
              </a:rPr>
              <a:t>byla podobná dohoda uzavřena v srpnu.</a:t>
            </a:r>
          </a:p>
          <a:p>
            <a:r>
              <a:rPr lang="cs-CZ">
                <a:latin typeface="Arial" panose="020B0604020202020204" pitchFamily="34" charset="0"/>
                <a:cs typeface="Arial" panose="020B0604020202020204" pitchFamily="34" charset="0"/>
              </a:rPr>
              <a:t>V reakci na to v Česku více než </a:t>
            </a:r>
            <a:r>
              <a:rPr lang="cs-CZ" b="1">
                <a:latin typeface="Arial" panose="020B0604020202020204" pitchFamily="34" charset="0"/>
                <a:cs typeface="Arial" panose="020B0604020202020204" pitchFamily="34" charset="0"/>
              </a:rPr>
              <a:t>200 000 lidí podepsalo petici </a:t>
            </a:r>
            <a:r>
              <a:rPr lang="cs-CZ">
                <a:latin typeface="Arial" panose="020B0604020202020204" pitchFamily="34" charset="0"/>
                <a:cs typeface="Arial" panose="020B0604020202020204" pitchFamily="34" charset="0"/>
              </a:rPr>
              <a:t>požadující </a:t>
            </a:r>
            <a:r>
              <a:rPr lang="cs-CZ" b="1">
                <a:latin typeface="Arial" panose="020B0604020202020204" pitchFamily="34" charset="0"/>
                <a:cs typeface="Arial" panose="020B0604020202020204" pitchFamily="34" charset="0"/>
              </a:rPr>
              <a:t>referendum</a:t>
            </a:r>
            <a:r>
              <a:rPr lang="cs-CZ">
                <a:latin typeface="Arial" panose="020B0604020202020204" pitchFamily="34" charset="0"/>
                <a:cs typeface="Arial" panose="020B0604020202020204" pitchFamily="34" charset="0"/>
              </a:rPr>
              <a:t> o zřízení základny.</a:t>
            </a:r>
          </a:p>
        </p:txBody>
      </p:sp>
      <p:sp>
        <p:nvSpPr>
          <p:cNvPr id="4" name="Zástupný symbol pro datum 3">
            <a:extLst>
              <a:ext uri="{FF2B5EF4-FFF2-40B4-BE49-F238E27FC236}">
                <a16:creationId xmlns:a16="http://schemas.microsoft.com/office/drawing/2014/main" id="{F15D1610-724E-9A40-A136-124F902A4A0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55A7724-7764-6846-AA4D-3B23CB86B50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4C42608-4421-4A41-BC0C-2B2FDB63C678}"/>
              </a:ext>
            </a:extLst>
          </p:cNvPr>
          <p:cNvSpPr>
            <a:spLocks noGrp="1"/>
          </p:cNvSpPr>
          <p:nvPr>
            <p:ph type="sldNum" sz="quarter" idx="12"/>
          </p:nvPr>
        </p:nvSpPr>
        <p:spPr/>
        <p:txBody>
          <a:bodyPr/>
          <a:lstStyle/>
          <a:p>
            <a:fld id="{CFE4BAC9-6D41-4691-9299-18EF07EF0177}" type="slidenum">
              <a:rPr lang="en-US" smtClean="0"/>
              <a:t>152</a:t>
            </a:fld>
            <a:endParaRPr lang="en-US"/>
          </a:p>
        </p:txBody>
      </p:sp>
    </p:spTree>
    <p:extLst>
      <p:ext uri="{BB962C8B-B14F-4D97-AF65-F5344CB8AC3E}">
        <p14:creationId xmlns:p14="http://schemas.microsoft.com/office/powerpoint/2010/main" val="21581223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D72967-7F4D-8B4B-8B8F-5C11CC636B3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Změna postoje USA</a:t>
            </a:r>
          </a:p>
        </p:txBody>
      </p:sp>
      <p:sp>
        <p:nvSpPr>
          <p:cNvPr id="3" name="Zástupný symbol pro obsah 2">
            <a:extLst>
              <a:ext uri="{FF2B5EF4-FFF2-40B4-BE49-F238E27FC236}">
                <a16:creationId xmlns:a16="http://schemas.microsoft.com/office/drawing/2014/main" id="{989D7205-1ECA-6745-B327-EAA2A0204D3F}"/>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Dne 17. září 2009 americký prezident Barack Obama oznámil, že </a:t>
            </a:r>
            <a:r>
              <a:rPr lang="cs-CZ" b="1">
                <a:latin typeface="Arial" panose="020B0604020202020204" pitchFamily="34" charset="0"/>
                <a:cs typeface="Arial" panose="020B0604020202020204" pitchFamily="34" charset="0"/>
              </a:rPr>
              <a:t>opouští od plánu </a:t>
            </a:r>
            <a:r>
              <a:rPr lang="cs-CZ">
                <a:latin typeface="Arial" panose="020B0604020202020204" pitchFamily="34" charset="0"/>
                <a:cs typeface="Arial" panose="020B0604020202020204" pitchFamily="34" charset="0"/>
              </a:rPr>
              <a:t>na protiraketové střely dlouhého doletu a místo toho bude Evropa chráněna proti střelám středního a krátkého </a:t>
            </a:r>
            <a:r>
              <a:rPr lang="cs-CZ" b="1">
                <a:latin typeface="Arial" panose="020B0604020202020204" pitchFamily="34" charset="0"/>
                <a:cs typeface="Arial" panose="020B0604020202020204" pitchFamily="34" charset="0"/>
              </a:rPr>
              <a:t>doletu loďmi využívající systém Aegis. </a:t>
            </a:r>
          </a:p>
          <a:p>
            <a:pPr marL="0" indent="0">
              <a:buNone/>
            </a:pPr>
            <a:r>
              <a:rPr lang="cs-CZ">
                <a:latin typeface="Arial" panose="020B0604020202020204" pitchFamily="34" charset="0"/>
                <a:cs typeface="Arial" panose="020B0604020202020204" pitchFamily="34" charset="0"/>
              </a:rPr>
              <a:t>Rusko rozhodnutí uvítalo a oznámilo, že opatření přijatá v reakci na americký projekt, mimo jiné rozmístění raket typu 9K720 </a:t>
            </a:r>
            <a:r>
              <a:rPr lang="cs-CZ" err="1">
                <a:latin typeface="Arial" panose="020B0604020202020204" pitchFamily="34" charset="0"/>
                <a:cs typeface="Arial" panose="020B0604020202020204" pitchFamily="34" charset="0"/>
              </a:rPr>
              <a:t>Iskander</a:t>
            </a:r>
            <a:r>
              <a:rPr lang="cs-CZ">
                <a:latin typeface="Arial" panose="020B0604020202020204" pitchFamily="34" charset="0"/>
                <a:cs typeface="Arial" panose="020B0604020202020204" pitchFamily="34" charset="0"/>
              </a:rPr>
              <a:t> v Kaliningradské oblasti, zruší. Nově zvolený generální tajemník NATO </a:t>
            </a:r>
            <a:r>
              <a:rPr lang="cs-CZ" err="1">
                <a:latin typeface="Arial" panose="020B0604020202020204" pitchFamily="34" charset="0"/>
                <a:cs typeface="Arial" panose="020B0604020202020204" pitchFamily="34" charset="0"/>
              </a:rPr>
              <a:t>Anders</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Fogh</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Rasmussen</a:t>
            </a:r>
            <a:r>
              <a:rPr lang="cs-CZ">
                <a:latin typeface="Arial" panose="020B0604020202020204" pitchFamily="34" charset="0"/>
                <a:cs typeface="Arial" panose="020B0604020202020204" pitchFamily="34" charset="0"/>
              </a:rPr>
              <a:t> navrhl Rusku spolupráci týkající se konkrétně protiraketové obrany</a:t>
            </a:r>
          </a:p>
        </p:txBody>
      </p:sp>
      <p:sp>
        <p:nvSpPr>
          <p:cNvPr id="4" name="Zástupný symbol pro datum 3">
            <a:extLst>
              <a:ext uri="{FF2B5EF4-FFF2-40B4-BE49-F238E27FC236}">
                <a16:creationId xmlns:a16="http://schemas.microsoft.com/office/drawing/2014/main" id="{23321DDE-4D17-D145-BDF5-AA94332DBE5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F4B5815-216C-5D42-A17C-567AD983EEF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8F6C634-A408-EF47-B743-54DA39C6B270}"/>
              </a:ext>
            </a:extLst>
          </p:cNvPr>
          <p:cNvSpPr>
            <a:spLocks noGrp="1"/>
          </p:cNvSpPr>
          <p:nvPr>
            <p:ph type="sldNum" sz="quarter" idx="12"/>
          </p:nvPr>
        </p:nvSpPr>
        <p:spPr/>
        <p:txBody>
          <a:bodyPr/>
          <a:lstStyle/>
          <a:p>
            <a:fld id="{CFE4BAC9-6D41-4691-9299-18EF07EF0177}" type="slidenum">
              <a:rPr lang="en-US" smtClean="0"/>
              <a:t>153</a:t>
            </a:fld>
            <a:endParaRPr lang="en-US"/>
          </a:p>
        </p:txBody>
      </p:sp>
    </p:spTree>
    <p:extLst>
      <p:ext uri="{BB962C8B-B14F-4D97-AF65-F5344CB8AC3E}">
        <p14:creationId xmlns:p14="http://schemas.microsoft.com/office/powerpoint/2010/main" val="10055763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A35823-1B32-E44C-A7B1-058EB1505D5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Pozvání ČR do NATO</a:t>
            </a:r>
          </a:p>
        </p:txBody>
      </p:sp>
      <p:sp>
        <p:nvSpPr>
          <p:cNvPr id="3" name="Zástupný symbol pro obsah 2">
            <a:extLst>
              <a:ext uri="{FF2B5EF4-FFF2-40B4-BE49-F238E27FC236}">
                <a16:creationId xmlns:a16="http://schemas.microsoft.com/office/drawing/2014/main" id="{9B09480C-0856-7C48-A0A0-06F8A75691CF}"/>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 roce </a:t>
            </a:r>
            <a:r>
              <a:rPr lang="cs-CZ" b="1" dirty="0">
                <a:latin typeface="Arial" panose="020B0604020202020204" pitchFamily="34" charset="0"/>
                <a:cs typeface="Arial" panose="020B0604020202020204" pitchFamily="34" charset="0"/>
              </a:rPr>
              <a:t>1997 ČR </a:t>
            </a:r>
            <a:r>
              <a:rPr lang="cs-CZ" dirty="0">
                <a:latin typeface="Arial" panose="020B0604020202020204" pitchFamily="34" charset="0"/>
                <a:cs typeface="Arial" panose="020B0604020202020204" pitchFamily="34" charset="0"/>
              </a:rPr>
              <a:t>jako první ze všech kandidátů připojení k NATO úspěšně prošla prvním kolem vyhodnocování své připravenosti. Na summitu v Madridu téhož roku bylo rozhodnuto, že NATO nabídne členství </a:t>
            </a:r>
            <a:r>
              <a:rPr lang="cs-CZ" b="1" dirty="0">
                <a:latin typeface="Arial" panose="020B0604020202020204" pitchFamily="34" charset="0"/>
                <a:cs typeface="Arial" panose="020B0604020202020204" pitchFamily="34" charset="0"/>
              </a:rPr>
              <a:t>ČR, Maďarsku a Polsku</a:t>
            </a:r>
            <a:r>
              <a:rPr lang="cs-CZ" dirty="0">
                <a:latin typeface="Arial" panose="020B0604020202020204" pitchFamily="34" charset="0"/>
                <a:cs typeface="Arial" panose="020B0604020202020204" pitchFamily="34" charset="0"/>
              </a:rPr>
              <a:t>, což znamenalo, že ČR okamžitě zahájila vstupní rozhovory. 16. 12. 1997 ministři zahraničních věcí Aliance podepsali </a:t>
            </a:r>
            <a:r>
              <a:rPr lang="cs-CZ" b="1" dirty="0">
                <a:latin typeface="Arial" panose="020B0604020202020204" pitchFamily="34" charset="0"/>
                <a:cs typeface="Arial" panose="020B0604020202020204" pitchFamily="34" charset="0"/>
              </a:rPr>
              <a:t>Protokoly o vstupu těchto tří zemí do NATO</a:t>
            </a:r>
          </a:p>
        </p:txBody>
      </p:sp>
      <p:sp>
        <p:nvSpPr>
          <p:cNvPr id="4" name="Zástupný symbol pro datum 3">
            <a:extLst>
              <a:ext uri="{FF2B5EF4-FFF2-40B4-BE49-F238E27FC236}">
                <a16:creationId xmlns:a16="http://schemas.microsoft.com/office/drawing/2014/main" id="{63F58975-24C8-DC47-8BA9-5BC8A56B3E3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D5E1ECE-D0A6-7449-A6C8-23DCD6E051B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F0C166B-0366-9C48-AE78-8AF86F85FFD7}"/>
              </a:ext>
            </a:extLst>
          </p:cNvPr>
          <p:cNvSpPr>
            <a:spLocks noGrp="1"/>
          </p:cNvSpPr>
          <p:nvPr>
            <p:ph type="sldNum" sz="quarter" idx="12"/>
          </p:nvPr>
        </p:nvSpPr>
        <p:spPr/>
        <p:txBody>
          <a:bodyPr/>
          <a:lstStyle/>
          <a:p>
            <a:fld id="{CFE4BAC9-6D41-4691-9299-18EF07EF0177}" type="slidenum">
              <a:rPr lang="en-US" smtClean="0"/>
              <a:t>154</a:t>
            </a:fld>
            <a:endParaRPr lang="en-US"/>
          </a:p>
        </p:txBody>
      </p:sp>
    </p:spTree>
    <p:extLst>
      <p:ext uri="{BB962C8B-B14F-4D97-AF65-F5344CB8AC3E}">
        <p14:creationId xmlns:p14="http://schemas.microsoft.com/office/powerpoint/2010/main" val="21786379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AA803B-F36B-DD44-A310-EAA397A496BD}"/>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Ratifikace </a:t>
            </a:r>
          </a:p>
        </p:txBody>
      </p:sp>
      <p:sp>
        <p:nvSpPr>
          <p:cNvPr id="3" name="Zástupný symbol pro obsah 2">
            <a:extLst>
              <a:ext uri="{FF2B5EF4-FFF2-40B4-BE49-F238E27FC236}">
                <a16:creationId xmlns:a16="http://schemas.microsoft.com/office/drawing/2014/main" id="{58883E48-F405-AC49-AD4C-5E8EC5A336FE}"/>
              </a:ext>
            </a:extLst>
          </p:cNvPr>
          <p:cNvSpPr>
            <a:spLocks noGrp="1"/>
          </p:cNvSpPr>
          <p:nvPr>
            <p:ph idx="1"/>
          </p:nvPr>
        </p:nvSpPr>
        <p:spPr/>
        <p:txBody>
          <a:bodyPr>
            <a:normAutofit lnSpcReduction="10000"/>
          </a:bodyPr>
          <a:lstStyle/>
          <a:p>
            <a:r>
              <a:rPr lang="cs-CZ" dirty="0">
                <a:latin typeface="Arial" panose="020B0604020202020204" pitchFamily="34" charset="0"/>
                <a:cs typeface="Arial" panose="020B0604020202020204" pitchFamily="34" charset="0"/>
              </a:rPr>
              <a:t>Vyhlášené </a:t>
            </a:r>
            <a:r>
              <a:rPr lang="cs-CZ" b="1" dirty="0">
                <a:latin typeface="Arial" panose="020B0604020202020204" pitchFamily="34" charset="0"/>
                <a:cs typeface="Arial" panose="020B0604020202020204" pitchFamily="34" charset="0"/>
              </a:rPr>
              <a:t>mezinárodní smlouvy</a:t>
            </a:r>
            <a:r>
              <a:rPr lang="cs-CZ" dirty="0">
                <a:latin typeface="Arial" panose="020B0604020202020204" pitchFamily="34" charset="0"/>
                <a:cs typeface="Arial" panose="020B0604020202020204" pitchFamily="34" charset="0"/>
              </a:rPr>
              <a:t>, k jejichž ratifikaci dal Parlament souhlas a jimiž je Česká republika vázána, jsou součástí právního řádu; stanoví-li mezinárodní smlouva něco jiného než zákon, použije se mezinárodní smlouva. (Čl.10 Ústavy)</a:t>
            </a:r>
          </a:p>
          <a:p>
            <a:r>
              <a:rPr lang="cs-CZ" dirty="0">
                <a:latin typeface="Arial" panose="020B0604020202020204" pitchFamily="34" charset="0"/>
                <a:cs typeface="Arial" panose="020B0604020202020204" pitchFamily="34" charset="0"/>
              </a:rPr>
              <a:t>Parlament rozhoduje o </a:t>
            </a:r>
            <a:r>
              <a:rPr lang="cs-CZ" b="1" dirty="0">
                <a:latin typeface="Arial" panose="020B0604020202020204" pitchFamily="34" charset="0"/>
                <a:cs typeface="Arial" panose="020B0604020202020204" pitchFamily="34" charset="0"/>
              </a:rPr>
              <a:t>účasti České republiky v obranných systémech </a:t>
            </a:r>
            <a:r>
              <a:rPr lang="cs-CZ" dirty="0">
                <a:latin typeface="Arial" panose="020B0604020202020204" pitchFamily="34" charset="0"/>
                <a:cs typeface="Arial" panose="020B0604020202020204" pitchFamily="34" charset="0"/>
              </a:rPr>
              <a:t>mezinárodní organizace, jíž je Česká republika členem (čl. 43)</a:t>
            </a:r>
          </a:p>
          <a:p>
            <a:r>
              <a:rPr lang="cs-CZ" dirty="0">
                <a:latin typeface="Arial" panose="020B0604020202020204" pitchFamily="34" charset="0"/>
                <a:cs typeface="Arial" panose="020B0604020202020204" pitchFamily="34" charset="0"/>
              </a:rPr>
              <a:t>K ratifikaci </a:t>
            </a:r>
            <a:r>
              <a:rPr lang="cs-CZ" b="1" dirty="0">
                <a:latin typeface="Arial" panose="020B0604020202020204" pitchFamily="34" charset="0"/>
                <a:cs typeface="Arial" panose="020B0604020202020204" pitchFamily="34" charset="0"/>
              </a:rPr>
              <a:t>smluv spojeneckých </a:t>
            </a:r>
            <a:r>
              <a:rPr lang="cs-CZ" dirty="0">
                <a:latin typeface="Arial" panose="020B0604020202020204" pitchFamily="34" charset="0"/>
                <a:cs typeface="Arial" panose="020B0604020202020204" pitchFamily="34" charset="0"/>
              </a:rPr>
              <a:t>je třeba souhlasu obou komor Parlamentu ( čl. 49)</a:t>
            </a:r>
          </a:p>
          <a:p>
            <a:r>
              <a:rPr lang="cs-CZ" dirty="0">
                <a:latin typeface="Arial" panose="020B0604020202020204" pitchFamily="34" charset="0"/>
                <a:cs typeface="Arial" panose="020B0604020202020204" pitchFamily="34" charset="0"/>
              </a:rPr>
              <a:t>K přijetí usnesení o účasti České republiky v </a:t>
            </a:r>
            <a:r>
              <a:rPr lang="cs-CZ" b="1" dirty="0">
                <a:latin typeface="Arial" panose="020B0604020202020204" pitchFamily="34" charset="0"/>
                <a:cs typeface="Arial" panose="020B0604020202020204" pitchFamily="34" charset="0"/>
              </a:rPr>
              <a:t>obranných systémech </a:t>
            </a:r>
            <a:r>
              <a:rPr lang="cs-CZ" dirty="0">
                <a:latin typeface="Arial" panose="020B0604020202020204" pitchFamily="34" charset="0"/>
                <a:cs typeface="Arial" panose="020B0604020202020204" pitchFamily="34" charset="0"/>
              </a:rPr>
              <a:t>mezinárodní organizace, jíž je Česká republika členem, je třeba souhlasu </a:t>
            </a:r>
            <a:r>
              <a:rPr lang="cs-CZ" b="1" dirty="0">
                <a:latin typeface="Arial" panose="020B0604020202020204" pitchFamily="34" charset="0"/>
                <a:cs typeface="Arial" panose="020B0604020202020204" pitchFamily="34" charset="0"/>
              </a:rPr>
              <a:t>nadpoloviční většiny všech poslanců a nadpoloviční většiny všech senátorů</a:t>
            </a:r>
          </a:p>
        </p:txBody>
      </p:sp>
      <p:sp>
        <p:nvSpPr>
          <p:cNvPr id="4" name="Zástupný symbol pro datum 3">
            <a:extLst>
              <a:ext uri="{FF2B5EF4-FFF2-40B4-BE49-F238E27FC236}">
                <a16:creationId xmlns:a16="http://schemas.microsoft.com/office/drawing/2014/main" id="{995E5859-844F-0B49-AB91-871486192BA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B9AE7B4-10A2-5A47-AE20-433C3693166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DE79372-AAF0-344B-9D90-DEF461B81AA7}"/>
              </a:ext>
            </a:extLst>
          </p:cNvPr>
          <p:cNvSpPr>
            <a:spLocks noGrp="1"/>
          </p:cNvSpPr>
          <p:nvPr>
            <p:ph type="sldNum" sz="quarter" idx="12"/>
          </p:nvPr>
        </p:nvSpPr>
        <p:spPr/>
        <p:txBody>
          <a:bodyPr/>
          <a:lstStyle/>
          <a:p>
            <a:fld id="{CFE4BAC9-6D41-4691-9299-18EF07EF0177}" type="slidenum">
              <a:rPr lang="en-US" smtClean="0"/>
              <a:t>155</a:t>
            </a:fld>
            <a:endParaRPr lang="en-US"/>
          </a:p>
        </p:txBody>
      </p:sp>
    </p:spTree>
    <p:extLst>
      <p:ext uri="{BB962C8B-B14F-4D97-AF65-F5344CB8AC3E}">
        <p14:creationId xmlns:p14="http://schemas.microsoft.com/office/powerpoint/2010/main" val="184748111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0BFDD5-1931-244E-A23A-9BEE3DA36F4E}"/>
              </a:ext>
            </a:extLst>
          </p:cNvPr>
          <p:cNvSpPr>
            <a:spLocks noGrp="1"/>
          </p:cNvSpPr>
          <p:nvPr>
            <p:ph type="title"/>
          </p:nvPr>
        </p:nvSpPr>
        <p:spPr/>
        <p:txBody>
          <a:bodyPr/>
          <a:lstStyle/>
          <a:p>
            <a:r>
              <a:rPr lang="cs-CZ"/>
              <a:t>Vstup ČR do NATO</a:t>
            </a:r>
          </a:p>
        </p:txBody>
      </p:sp>
      <p:sp>
        <p:nvSpPr>
          <p:cNvPr id="3" name="Zástupný symbol pro obsah 2">
            <a:extLst>
              <a:ext uri="{FF2B5EF4-FFF2-40B4-BE49-F238E27FC236}">
                <a16:creationId xmlns:a16="http://schemas.microsoft.com/office/drawing/2014/main" id="{96E45B76-DA04-B74F-B890-CF78E2D0CC4E}"/>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Poslanecká sněmovna Parlamentu ČR schválila 15. dubna 1998 přistoupení ČR do NATO a </a:t>
            </a:r>
          </a:p>
          <a:p>
            <a:pPr marL="0" indent="0">
              <a:buNone/>
            </a:pPr>
            <a:r>
              <a:rPr lang="cs-CZ" dirty="0">
                <a:latin typeface="Arial" panose="020B0604020202020204" pitchFamily="34" charset="0"/>
                <a:cs typeface="Arial" panose="020B0604020202020204" pitchFamily="34" charset="0"/>
              </a:rPr>
              <a:t>Senát vyslovil souhlas s přistoupením 30. dubna1998</a:t>
            </a:r>
          </a:p>
          <a:p>
            <a:pPr marL="0" indent="0">
              <a:buNone/>
            </a:pPr>
            <a:r>
              <a:rPr lang="cs-CZ" dirty="0">
                <a:latin typeface="Arial" panose="020B0604020202020204" pitchFamily="34" charset="0"/>
                <a:cs typeface="Arial" panose="020B0604020202020204" pitchFamily="34" charset="0"/>
              </a:rPr>
              <a:t>Dne </a:t>
            </a:r>
            <a:r>
              <a:rPr lang="cs-CZ" b="1" dirty="0">
                <a:latin typeface="Arial" panose="020B0604020202020204" pitchFamily="34" charset="0"/>
                <a:cs typeface="Arial" panose="020B0604020202020204" pitchFamily="34" charset="0"/>
              </a:rPr>
              <a:t>12. března roku 1999 </a:t>
            </a:r>
            <a:r>
              <a:rPr lang="cs-CZ" dirty="0">
                <a:latin typeface="Arial" panose="020B0604020202020204" pitchFamily="34" charset="0"/>
                <a:cs typeface="Arial" panose="020B0604020202020204" pitchFamily="34" charset="0"/>
              </a:rPr>
              <a:t>se ČR stala oficiálním členem NATO a od té doby je plně zapojena do všech </a:t>
            </a:r>
            <a:r>
              <a:rPr lang="cs-CZ" b="1" dirty="0">
                <a:latin typeface="Arial" panose="020B0604020202020204" pitchFamily="34" charset="0"/>
                <a:cs typeface="Arial" panose="020B0604020202020204" pitchFamily="34" charset="0"/>
              </a:rPr>
              <a:t>činností i misí Aliance</a:t>
            </a:r>
          </a:p>
        </p:txBody>
      </p:sp>
      <p:sp>
        <p:nvSpPr>
          <p:cNvPr id="4" name="Zástupný symbol pro datum 3">
            <a:extLst>
              <a:ext uri="{FF2B5EF4-FFF2-40B4-BE49-F238E27FC236}">
                <a16:creationId xmlns:a16="http://schemas.microsoft.com/office/drawing/2014/main" id="{1029A0AB-D4E3-2342-BE9E-C8A95B6DE1C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6D4F371-6EDE-E445-A887-8F2FF3DE11E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DF3EED5-F167-5E45-A33D-DD40FC2275C7}"/>
              </a:ext>
            </a:extLst>
          </p:cNvPr>
          <p:cNvSpPr>
            <a:spLocks noGrp="1"/>
          </p:cNvSpPr>
          <p:nvPr>
            <p:ph type="sldNum" sz="quarter" idx="12"/>
          </p:nvPr>
        </p:nvSpPr>
        <p:spPr/>
        <p:txBody>
          <a:bodyPr/>
          <a:lstStyle/>
          <a:p>
            <a:fld id="{CFE4BAC9-6D41-4691-9299-18EF07EF0177}" type="slidenum">
              <a:rPr lang="en-US" smtClean="0"/>
              <a:t>156</a:t>
            </a:fld>
            <a:endParaRPr lang="en-US"/>
          </a:p>
        </p:txBody>
      </p:sp>
    </p:spTree>
    <p:extLst>
      <p:ext uri="{BB962C8B-B14F-4D97-AF65-F5344CB8AC3E}">
        <p14:creationId xmlns:p14="http://schemas.microsoft.com/office/powerpoint/2010/main" val="2197242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2CFC9F-1D74-034F-9342-4C94D3080D5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Příspěvek ČR</a:t>
            </a:r>
          </a:p>
        </p:txBody>
      </p:sp>
      <p:sp>
        <p:nvSpPr>
          <p:cNvPr id="3" name="Zástupný symbol pro obsah 2">
            <a:extLst>
              <a:ext uri="{FF2B5EF4-FFF2-40B4-BE49-F238E27FC236}">
                <a16:creationId xmlns:a16="http://schemas.microsoft.com/office/drawing/2014/main" id="{0F7321EC-B868-FB47-9BA8-670EEA11015D}"/>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Příspěvek České republiky do rozpočtu NATO se tak od roku </a:t>
            </a:r>
            <a:r>
              <a:rPr lang="cs-CZ" b="1">
                <a:latin typeface="Arial" panose="020B0604020202020204" pitchFamily="34" charset="0"/>
                <a:cs typeface="Arial" panose="020B0604020202020204" pitchFamily="34" charset="0"/>
              </a:rPr>
              <a:t>2021</a:t>
            </a:r>
            <a:r>
              <a:rPr lang="cs-CZ">
                <a:latin typeface="Arial" panose="020B0604020202020204" pitchFamily="34" charset="0"/>
                <a:cs typeface="Arial" panose="020B0604020202020204" pitchFamily="34" charset="0"/>
              </a:rPr>
              <a:t> zvýší ze stávajících </a:t>
            </a:r>
            <a:r>
              <a:rPr lang="cs-CZ" b="1">
                <a:latin typeface="Arial" panose="020B0604020202020204" pitchFamily="34" charset="0"/>
                <a:cs typeface="Arial" panose="020B0604020202020204" pitchFamily="34" charset="0"/>
              </a:rPr>
              <a:t>0,9788 % </a:t>
            </a:r>
            <a:r>
              <a:rPr lang="cs-CZ">
                <a:latin typeface="Arial" panose="020B0604020202020204" pitchFamily="34" charset="0"/>
                <a:cs typeface="Arial" panose="020B0604020202020204" pitchFamily="34" charset="0"/>
              </a:rPr>
              <a:t>na </a:t>
            </a:r>
            <a:r>
              <a:rPr lang="cs-CZ" b="1">
                <a:latin typeface="Arial" panose="020B0604020202020204" pitchFamily="34" charset="0"/>
                <a:cs typeface="Arial" panose="020B0604020202020204" pitchFamily="34" charset="0"/>
              </a:rPr>
              <a:t>1,0558 %. </a:t>
            </a:r>
            <a:r>
              <a:rPr lang="cs-CZ">
                <a:latin typeface="Arial" panose="020B0604020202020204" pitchFamily="34" charset="0"/>
                <a:cs typeface="Arial" panose="020B0604020202020204" pitchFamily="34" charset="0"/>
              </a:rPr>
              <a:t>Při zohlednění výše společných aliančních rozpočtů v roce 2019 se jedná o zvýšení celkových příspěvků České republiky do společného financování NATO z 20,754 mil. EUR na </a:t>
            </a:r>
            <a:r>
              <a:rPr lang="cs-CZ" b="1">
                <a:latin typeface="Arial" panose="020B0604020202020204" pitchFamily="34" charset="0"/>
                <a:cs typeface="Arial" panose="020B0604020202020204" pitchFamily="34" charset="0"/>
              </a:rPr>
              <a:t>22,387 mil. EUR </a:t>
            </a:r>
            <a:r>
              <a:rPr lang="cs-CZ">
                <a:latin typeface="Arial" panose="020B0604020202020204" pitchFamily="34" charset="0"/>
                <a:cs typeface="Arial" panose="020B0604020202020204" pitchFamily="34" charset="0"/>
              </a:rPr>
              <a:t>(cca 600 mil. Kč), tedy o 1,633 mil. EUR (cca 41,5 mil. Kč). </a:t>
            </a:r>
          </a:p>
        </p:txBody>
      </p:sp>
      <p:sp>
        <p:nvSpPr>
          <p:cNvPr id="4" name="Zástupný symbol pro datum 3">
            <a:extLst>
              <a:ext uri="{FF2B5EF4-FFF2-40B4-BE49-F238E27FC236}">
                <a16:creationId xmlns:a16="http://schemas.microsoft.com/office/drawing/2014/main" id="{E373C2B7-959C-A747-84D5-954D8C80805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CC20522-ECF2-BC4C-91F0-336B3E647B5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5B5D5F6-5B6B-A147-BBF4-2D18E8A5B20D}"/>
              </a:ext>
            </a:extLst>
          </p:cNvPr>
          <p:cNvSpPr>
            <a:spLocks noGrp="1"/>
          </p:cNvSpPr>
          <p:nvPr>
            <p:ph type="sldNum" sz="quarter" idx="12"/>
          </p:nvPr>
        </p:nvSpPr>
        <p:spPr/>
        <p:txBody>
          <a:bodyPr/>
          <a:lstStyle/>
          <a:p>
            <a:fld id="{CFE4BAC9-6D41-4691-9299-18EF07EF0177}" type="slidenum">
              <a:rPr lang="en-US" smtClean="0"/>
              <a:t>157</a:t>
            </a:fld>
            <a:endParaRPr lang="en-US"/>
          </a:p>
        </p:txBody>
      </p:sp>
    </p:spTree>
    <p:extLst>
      <p:ext uri="{BB962C8B-B14F-4D97-AF65-F5344CB8AC3E}">
        <p14:creationId xmlns:p14="http://schemas.microsoft.com/office/powerpoint/2010/main" val="27037904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1E84C8-5117-B643-ABC7-5BE74958109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Disciplína členských států</a:t>
            </a:r>
          </a:p>
        </p:txBody>
      </p:sp>
      <p:sp>
        <p:nvSpPr>
          <p:cNvPr id="3" name="Zástupný symbol pro obsah 2">
            <a:extLst>
              <a:ext uri="{FF2B5EF4-FFF2-40B4-BE49-F238E27FC236}">
                <a16:creationId xmlns:a16="http://schemas.microsoft.com/office/drawing/2014/main" id="{5123C312-3EB5-A741-820A-680AF5662FCB}"/>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 roce 2018 roce vydalo na obranu podle oficiálních odhadů NATO dvě a více procenta HDP jen pět členských zemí NATO z 29 členů: USA (3,57 procenta HDP), Řecko (2,27 procenta), Estonsko (2,14 procenta) a Británie (2,1 procenta). Rovná dvě procenta HDP vydalo na obranu Lotyšsko, od 2% není daleko   Polsko, které vydalo na obranu 1,98 procenta HDP, a Litva (1,96 procenta)</a:t>
            </a:r>
          </a:p>
        </p:txBody>
      </p:sp>
      <p:sp>
        <p:nvSpPr>
          <p:cNvPr id="4" name="Zástupný symbol pro datum 3">
            <a:extLst>
              <a:ext uri="{FF2B5EF4-FFF2-40B4-BE49-F238E27FC236}">
                <a16:creationId xmlns:a16="http://schemas.microsoft.com/office/drawing/2014/main" id="{D6BA4630-581F-6E49-8D4C-2C1B6D1FA0E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77E35FB-5B40-3E44-B3DD-CBCB5B51AB7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57F694F-0B7F-214E-9DB0-B1A395E80353}"/>
              </a:ext>
            </a:extLst>
          </p:cNvPr>
          <p:cNvSpPr>
            <a:spLocks noGrp="1"/>
          </p:cNvSpPr>
          <p:nvPr>
            <p:ph type="sldNum" sz="quarter" idx="12"/>
          </p:nvPr>
        </p:nvSpPr>
        <p:spPr/>
        <p:txBody>
          <a:bodyPr/>
          <a:lstStyle/>
          <a:p>
            <a:fld id="{CFE4BAC9-6D41-4691-9299-18EF07EF0177}" type="slidenum">
              <a:rPr lang="en-US" smtClean="0"/>
              <a:t>158</a:t>
            </a:fld>
            <a:endParaRPr lang="en-US"/>
          </a:p>
        </p:txBody>
      </p:sp>
    </p:spTree>
    <p:extLst>
      <p:ext uri="{BB962C8B-B14F-4D97-AF65-F5344CB8AC3E}">
        <p14:creationId xmlns:p14="http://schemas.microsoft.com/office/powerpoint/2010/main" val="3821638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7C7DFC0-E0F9-044D-97DF-0494C417ED38}"/>
              </a:ext>
            </a:extLst>
          </p:cNvPr>
          <p:cNvSpPr>
            <a:spLocks noGrp="1"/>
          </p:cNvSpPr>
          <p:nvPr>
            <p:ph type="ctrTitle"/>
          </p:nvPr>
        </p:nvSpPr>
        <p:spPr/>
        <p:txBody>
          <a:bodyPr/>
          <a:lstStyle/>
          <a:p>
            <a:r>
              <a:rPr lang="cs-CZ"/>
              <a:t>KBSE - OBSE</a:t>
            </a:r>
          </a:p>
        </p:txBody>
      </p:sp>
      <p:sp>
        <p:nvSpPr>
          <p:cNvPr id="5" name="Podnadpis 4">
            <a:extLst>
              <a:ext uri="{FF2B5EF4-FFF2-40B4-BE49-F238E27FC236}">
                <a16:creationId xmlns:a16="http://schemas.microsoft.com/office/drawing/2014/main" id="{878F27FB-F5E5-A54C-B962-0A6245660649}"/>
              </a:ext>
            </a:extLst>
          </p:cNvPr>
          <p:cNvSpPr>
            <a:spLocks noGrp="1"/>
          </p:cNvSpPr>
          <p:nvPr>
            <p:ph type="subTitle" idx="1"/>
          </p:nvPr>
        </p:nvSpPr>
        <p:spPr/>
        <p:txBody>
          <a:bodyPr/>
          <a:lstStyle/>
          <a:p>
            <a:r>
              <a:rPr lang="cs-CZ"/>
              <a:t>Přednáška VSCI</a:t>
            </a:r>
          </a:p>
        </p:txBody>
      </p:sp>
      <p:sp>
        <p:nvSpPr>
          <p:cNvPr id="2" name="Zástupný symbol pro datum 1">
            <a:extLst>
              <a:ext uri="{FF2B5EF4-FFF2-40B4-BE49-F238E27FC236}">
                <a16:creationId xmlns:a16="http://schemas.microsoft.com/office/drawing/2014/main" id="{820BBB67-4619-B849-9912-04DDC2465BD8}"/>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8DA54400-D4F0-6945-9D80-7942A11DBBA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B0F94ED-967E-5A42-AB25-BAC61A582661}"/>
              </a:ext>
            </a:extLst>
          </p:cNvPr>
          <p:cNvSpPr>
            <a:spLocks noGrp="1"/>
          </p:cNvSpPr>
          <p:nvPr>
            <p:ph type="sldNum" sz="quarter" idx="12"/>
          </p:nvPr>
        </p:nvSpPr>
        <p:spPr/>
        <p:txBody>
          <a:bodyPr/>
          <a:lstStyle/>
          <a:p>
            <a:fld id="{CFE4BAC9-6D41-4691-9299-18EF07EF0177}" type="slidenum">
              <a:rPr lang="en-US" smtClean="0"/>
              <a:t>159</a:t>
            </a:fld>
            <a:endParaRPr lang="en-US"/>
          </a:p>
        </p:txBody>
      </p:sp>
    </p:spTree>
    <p:extLst>
      <p:ext uri="{BB962C8B-B14F-4D97-AF65-F5344CB8AC3E}">
        <p14:creationId xmlns:p14="http://schemas.microsoft.com/office/powerpoint/2010/main" val="2839663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D03CCF-088A-7C3D-DA1B-01A8C2622770}"/>
              </a:ext>
            </a:extLst>
          </p:cNvPr>
          <p:cNvSpPr>
            <a:spLocks noGrp="1"/>
          </p:cNvSpPr>
          <p:nvPr>
            <p:ph type="title"/>
          </p:nvPr>
        </p:nvSpPr>
        <p:spPr/>
        <p:txBody>
          <a:bodyPr/>
          <a:lstStyle/>
          <a:p>
            <a:pPr algn="ctr"/>
            <a:r>
              <a:rPr lang="cs-CZ" dirty="0"/>
              <a:t>Ozbrojené síly</a:t>
            </a:r>
          </a:p>
        </p:txBody>
      </p:sp>
      <p:sp>
        <p:nvSpPr>
          <p:cNvPr id="3" name="Zástupný obsah 2">
            <a:extLst>
              <a:ext uri="{FF2B5EF4-FFF2-40B4-BE49-F238E27FC236}">
                <a16:creationId xmlns:a16="http://schemas.microsoft.com/office/drawing/2014/main" id="{406EE61F-58F2-40FC-160A-29AE0BDF29C0}"/>
              </a:ext>
            </a:extLst>
          </p:cNvPr>
          <p:cNvSpPr>
            <a:spLocks noGrp="1"/>
          </p:cNvSpPr>
          <p:nvPr>
            <p:ph idx="1"/>
          </p:nvPr>
        </p:nvSpPr>
        <p:spPr/>
        <p:txBody>
          <a:bodyPr/>
          <a:lstStyle/>
          <a:p>
            <a:r>
              <a:rPr lang="cs-C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Ozbrojené síly se člení na:</a:t>
            </a:r>
          </a:p>
          <a:p>
            <a:r>
              <a:rPr lang="cs-C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Armádu České republiky</a:t>
            </a:r>
          </a:p>
          <a:p>
            <a:r>
              <a:rPr lang="cs-C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Vojenskou kancelář prezidenta republiky a </a:t>
            </a:r>
          </a:p>
          <a:p>
            <a:r>
              <a:rPr lang="cs-C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Hradní stráž. </a:t>
            </a:r>
          </a:p>
          <a:p>
            <a:r>
              <a:rPr lang="cs-C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Základním úkolem ozbrojených sil je připravovat se k obraně České republiky a bránit ji proti vnějšímu napadení. Ozbrojené síly plní též úkoly, které vyplývají z mezinárodních smluvních závazků České republiky o společné obraně proti napadení.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0A7EE3D7-AF9D-08F2-F43F-52D2BAF98CF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C3C4085-7302-A096-E8CB-3596A6921C5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6EB51A2-F951-AD5C-08E9-DF053019A8E9}"/>
              </a:ext>
            </a:extLst>
          </p:cNvPr>
          <p:cNvSpPr>
            <a:spLocks noGrp="1"/>
          </p:cNvSpPr>
          <p:nvPr>
            <p:ph type="sldNum" sz="quarter" idx="12"/>
          </p:nvPr>
        </p:nvSpPr>
        <p:spPr/>
        <p:txBody>
          <a:bodyPr/>
          <a:lstStyle/>
          <a:p>
            <a:fld id="{CFE4BAC9-6D41-4691-9299-18EF07EF0177}" type="slidenum">
              <a:rPr lang="en-US" smtClean="0"/>
              <a:t>16</a:t>
            </a:fld>
            <a:endParaRPr lang="en-US"/>
          </a:p>
        </p:txBody>
      </p:sp>
    </p:spTree>
    <p:extLst>
      <p:ext uri="{BB962C8B-B14F-4D97-AF65-F5344CB8AC3E}">
        <p14:creationId xmlns:p14="http://schemas.microsoft.com/office/powerpoint/2010/main" val="31843713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252635-601A-564B-8927-CD485D4E3914}"/>
              </a:ext>
            </a:extLst>
          </p:cNvPr>
          <p:cNvSpPr>
            <a:spLocks noGrp="1"/>
          </p:cNvSpPr>
          <p:nvPr>
            <p:ph type="title"/>
          </p:nvPr>
        </p:nvSpPr>
        <p:spPr/>
        <p:txBody>
          <a:bodyPr/>
          <a:lstStyle/>
          <a:p>
            <a:r>
              <a:rPr lang="cs-CZ"/>
              <a:t>KBSE</a:t>
            </a:r>
          </a:p>
        </p:txBody>
      </p:sp>
      <p:sp>
        <p:nvSpPr>
          <p:cNvPr id="3" name="Zástupný symbol pro obsah 2">
            <a:extLst>
              <a:ext uri="{FF2B5EF4-FFF2-40B4-BE49-F238E27FC236}">
                <a16:creationId xmlns:a16="http://schemas.microsoft.com/office/drawing/2014/main" id="{F6AD2698-C2DF-9247-96A3-810A79606325}"/>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Konference o bezpečnosti a spolupráci (KBSE) v Evropě byla tvořena systémem </a:t>
            </a:r>
            <a:r>
              <a:rPr lang="cs-CZ" b="1">
                <a:latin typeface="Arial" panose="020B0604020202020204" pitchFamily="34" charset="0"/>
                <a:cs typeface="Arial" panose="020B0604020202020204" pitchFamily="34" charset="0"/>
              </a:rPr>
              <a:t>mezinárodních jednání a smluv</a:t>
            </a:r>
            <a:r>
              <a:rPr lang="cs-CZ">
                <a:latin typeface="Arial" panose="020B0604020202020204" pitchFamily="34" charset="0"/>
                <a:cs typeface="Arial" panose="020B0604020202020204" pitchFamily="34" charset="0"/>
              </a:rPr>
              <a:t>, které měly za cíl </a:t>
            </a:r>
            <a:r>
              <a:rPr lang="cs-CZ">
                <a:solidFill>
                  <a:srgbClr val="FF0000"/>
                </a:solidFill>
                <a:latin typeface="Arial" panose="020B0604020202020204" pitchFamily="34" charset="0"/>
                <a:cs typeface="Arial" panose="020B0604020202020204" pitchFamily="34" charset="0"/>
              </a:rPr>
              <a:t>zajistit mír </a:t>
            </a:r>
            <a:r>
              <a:rPr lang="cs-CZ">
                <a:latin typeface="Arial" panose="020B0604020202020204" pitchFamily="34" charset="0"/>
                <a:cs typeface="Arial" panose="020B0604020202020204" pitchFamily="34" charset="0"/>
              </a:rPr>
              <a:t>a prohloubit </a:t>
            </a:r>
            <a:r>
              <a:rPr lang="cs-CZ">
                <a:solidFill>
                  <a:srgbClr val="FF0000"/>
                </a:solidFill>
                <a:latin typeface="Arial" panose="020B0604020202020204" pitchFamily="34" charset="0"/>
                <a:cs typeface="Arial" panose="020B0604020202020204" pitchFamily="34" charset="0"/>
              </a:rPr>
              <a:t>spolupráci</a:t>
            </a:r>
            <a:r>
              <a:rPr lang="cs-CZ">
                <a:latin typeface="Arial" panose="020B0604020202020204" pitchFamily="34" charset="0"/>
                <a:cs typeface="Arial" panose="020B0604020202020204" pitchFamily="34" charset="0"/>
              </a:rPr>
              <a:t> mezi evropskými státy.</a:t>
            </a:r>
          </a:p>
          <a:p>
            <a:pPr marL="0" indent="0">
              <a:buNone/>
            </a:pPr>
            <a:r>
              <a:rPr lang="cs-CZ">
                <a:latin typeface="Arial" panose="020B0604020202020204" pitchFamily="34" charset="0"/>
                <a:cs typeface="Arial" panose="020B0604020202020204" pitchFamily="34" charset="0"/>
              </a:rPr>
              <a:t>Roku 1966 státy </a:t>
            </a:r>
            <a:r>
              <a:rPr lang="cs-CZ" b="1">
                <a:latin typeface="Arial" panose="020B0604020202020204" pitchFamily="34" charset="0"/>
                <a:cs typeface="Arial" panose="020B0604020202020204" pitchFamily="34" charset="0"/>
              </a:rPr>
              <a:t>Varšavské smlouvy </a:t>
            </a:r>
            <a:r>
              <a:rPr lang="cs-CZ">
                <a:latin typeface="Arial" panose="020B0604020202020204" pitchFamily="34" charset="0"/>
                <a:cs typeface="Arial" panose="020B0604020202020204" pitchFamily="34" charset="0"/>
              </a:rPr>
              <a:t>iniciovaly úsilí o svolání KBSE. První ze série jednání byla přípravná konference v </a:t>
            </a:r>
            <a:r>
              <a:rPr lang="cs-CZ" b="1">
                <a:latin typeface="Arial" panose="020B0604020202020204" pitchFamily="34" charset="0"/>
                <a:cs typeface="Arial" panose="020B0604020202020204" pitchFamily="34" charset="0"/>
              </a:rPr>
              <a:t>Helsinkách v listopadu 1972</a:t>
            </a:r>
            <a:r>
              <a:rPr lang="cs-CZ">
                <a:latin typeface="Arial" panose="020B0604020202020204" pitchFamily="34" charset="0"/>
                <a:cs typeface="Arial" panose="020B0604020202020204" pitchFamily="34" charset="0"/>
              </a:rPr>
              <a:t>, které se účastnili diplomatičtí zastupitelé. Následná konference ministrů zahraničních věcí v Helsinkách byla uskutečněna v červenci 1973 a odstartovala vlastní proces jednání, byla stanovena pevná pravidla pro proces KBSE. </a:t>
            </a:r>
          </a:p>
        </p:txBody>
      </p:sp>
      <p:sp>
        <p:nvSpPr>
          <p:cNvPr id="4" name="Zástupný symbol pro datum 3">
            <a:extLst>
              <a:ext uri="{FF2B5EF4-FFF2-40B4-BE49-F238E27FC236}">
                <a16:creationId xmlns:a16="http://schemas.microsoft.com/office/drawing/2014/main" id="{1752EFED-CD21-684F-948A-C61301BDF40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E1BC5CD-5DD3-0E40-B565-20B176D5D55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889A5B6-4C70-0940-A2F6-5384C229C832}"/>
              </a:ext>
            </a:extLst>
          </p:cNvPr>
          <p:cNvSpPr>
            <a:spLocks noGrp="1"/>
          </p:cNvSpPr>
          <p:nvPr>
            <p:ph type="sldNum" sz="quarter" idx="12"/>
          </p:nvPr>
        </p:nvSpPr>
        <p:spPr/>
        <p:txBody>
          <a:bodyPr/>
          <a:lstStyle/>
          <a:p>
            <a:fld id="{CFE4BAC9-6D41-4691-9299-18EF07EF0177}" type="slidenum">
              <a:rPr lang="en-US" smtClean="0"/>
              <a:t>160</a:t>
            </a:fld>
            <a:endParaRPr lang="en-US"/>
          </a:p>
        </p:txBody>
      </p:sp>
    </p:spTree>
    <p:extLst>
      <p:ext uri="{BB962C8B-B14F-4D97-AF65-F5344CB8AC3E}">
        <p14:creationId xmlns:p14="http://schemas.microsoft.com/office/powerpoint/2010/main" val="137491893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EFBAB3-EE94-B241-89F3-BE55B5A97021}"/>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Summit </a:t>
            </a:r>
          </a:p>
        </p:txBody>
      </p:sp>
      <p:sp>
        <p:nvSpPr>
          <p:cNvPr id="3" name="Zástupný symbol pro obsah 2">
            <a:extLst>
              <a:ext uri="{FF2B5EF4-FFF2-40B4-BE49-F238E27FC236}">
                <a16:creationId xmlns:a16="http://schemas.microsoft.com/office/drawing/2014/main" id="{F91A97A0-B3F5-1149-980B-E35A9F354F71}"/>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Jednání o podobě </a:t>
            </a:r>
            <a:r>
              <a:rPr lang="cs-CZ" b="1">
                <a:latin typeface="Arial" panose="020B0604020202020204" pitchFamily="34" charset="0"/>
                <a:cs typeface="Arial" panose="020B0604020202020204" pitchFamily="34" charset="0"/>
              </a:rPr>
              <a:t>Závěrečného aktu </a:t>
            </a:r>
            <a:r>
              <a:rPr lang="cs-CZ">
                <a:latin typeface="Arial" panose="020B0604020202020204" pitchFamily="34" charset="0"/>
                <a:cs typeface="Arial" panose="020B0604020202020204" pitchFamily="34" charset="0"/>
              </a:rPr>
              <a:t>Konference o bezpečnosti a spolupráci v Evropě. </a:t>
            </a:r>
          </a:p>
          <a:p>
            <a:pPr marL="0" indent="0">
              <a:buNone/>
            </a:pPr>
            <a:r>
              <a:rPr lang="cs-CZ">
                <a:latin typeface="Arial" panose="020B0604020202020204" pitchFamily="34" charset="0"/>
                <a:cs typeface="Arial" panose="020B0604020202020204" pitchFamily="34" charset="0"/>
              </a:rPr>
              <a:t>Tento dokument byl </a:t>
            </a:r>
            <a:r>
              <a:rPr lang="cs-CZ">
                <a:solidFill>
                  <a:srgbClr val="FF0000"/>
                </a:solidFill>
                <a:latin typeface="Arial" panose="020B0604020202020204" pitchFamily="34" charset="0"/>
                <a:cs typeface="Arial" panose="020B0604020202020204" pitchFamily="34" charset="0"/>
              </a:rPr>
              <a:t>1. srpna 1975 v Helsinkách podepsán nejvyššími představiteli 33 evropských států, Kanady a USA</a:t>
            </a:r>
            <a:r>
              <a:rPr lang="cs-CZ">
                <a:latin typeface="Arial" panose="020B0604020202020204" pitchFamily="34" charset="0"/>
                <a:cs typeface="Arial" panose="020B0604020202020204" pitchFamily="34" charset="0"/>
              </a:rPr>
              <a:t>, čímž skončila nejdůležitější fáze procesu KBSE.</a:t>
            </a:r>
          </a:p>
          <a:p>
            <a:pPr marL="0" indent="0">
              <a:buNone/>
            </a:pPr>
            <a:r>
              <a:rPr lang="cs-CZ">
                <a:latin typeface="Arial" panose="020B0604020202020204" pitchFamily="34" charset="0"/>
                <a:cs typeface="Arial" panose="020B0604020202020204" pitchFamily="34" charset="0"/>
              </a:rPr>
              <a:t>Zlepšování vztahů skrze dodržování Helsinského závěrečného aktu bylo navíc podpořeno sérií </a:t>
            </a:r>
            <a:r>
              <a:rPr lang="cs-CZ" b="1">
                <a:latin typeface="Arial" panose="020B0604020202020204" pitchFamily="34" charset="0"/>
                <a:cs typeface="Arial" panose="020B0604020202020204" pitchFamily="34" charset="0"/>
              </a:rPr>
              <a:t>navazujících setkání </a:t>
            </a:r>
            <a:r>
              <a:rPr lang="cs-CZ">
                <a:latin typeface="Arial" panose="020B0604020202020204" pitchFamily="34" charset="0"/>
                <a:cs typeface="Arial" panose="020B0604020202020204" pitchFamily="34" charset="0"/>
              </a:rPr>
              <a:t>v Bělehradě (4. října 1977–8. března 1978), Madridu (11. listopadu 1980–9. září 1983) a ve Vídni (4. listopadu 1986–19. ledna 1989).</a:t>
            </a:r>
          </a:p>
        </p:txBody>
      </p:sp>
      <p:sp>
        <p:nvSpPr>
          <p:cNvPr id="4" name="Zástupný symbol pro datum 3">
            <a:extLst>
              <a:ext uri="{FF2B5EF4-FFF2-40B4-BE49-F238E27FC236}">
                <a16:creationId xmlns:a16="http://schemas.microsoft.com/office/drawing/2014/main" id="{FFA0F325-6B63-A147-AC3A-42647CDA34D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B45A321-0890-6741-9356-E1662CD75A2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3D6E6AE-3AF5-4E45-AF45-BBA6F51115EE}"/>
              </a:ext>
            </a:extLst>
          </p:cNvPr>
          <p:cNvSpPr>
            <a:spLocks noGrp="1"/>
          </p:cNvSpPr>
          <p:nvPr>
            <p:ph type="sldNum" sz="quarter" idx="12"/>
          </p:nvPr>
        </p:nvSpPr>
        <p:spPr/>
        <p:txBody>
          <a:bodyPr/>
          <a:lstStyle/>
          <a:p>
            <a:fld id="{CFE4BAC9-6D41-4691-9299-18EF07EF0177}" type="slidenum">
              <a:rPr lang="en-US" smtClean="0"/>
              <a:t>161</a:t>
            </a:fld>
            <a:endParaRPr lang="en-US"/>
          </a:p>
        </p:txBody>
      </p:sp>
    </p:spTree>
    <p:extLst>
      <p:ext uri="{BB962C8B-B14F-4D97-AF65-F5344CB8AC3E}">
        <p14:creationId xmlns:p14="http://schemas.microsoft.com/office/powerpoint/2010/main" val="159550392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3ECD2B-7B13-6844-9085-7CE0A22C870D}"/>
              </a:ext>
            </a:extLst>
          </p:cNvPr>
          <p:cNvSpPr>
            <a:spLocks noGrp="1"/>
          </p:cNvSpPr>
          <p:nvPr>
            <p:ph type="title"/>
          </p:nvPr>
        </p:nvSpPr>
        <p:spPr/>
        <p:txBody>
          <a:bodyPr>
            <a:normAutofit/>
          </a:bodyPr>
          <a:lstStyle/>
          <a:p>
            <a:r>
              <a:rPr lang="cs-CZ" sz="3200"/>
              <a:t>Závěrečný akt konference  o bezpečnosti a spolupráci v Evropě</a:t>
            </a:r>
          </a:p>
        </p:txBody>
      </p:sp>
      <p:sp>
        <p:nvSpPr>
          <p:cNvPr id="3" name="Zástupný symbol pro obsah 2">
            <a:extLst>
              <a:ext uri="{FF2B5EF4-FFF2-40B4-BE49-F238E27FC236}">
                <a16:creationId xmlns:a16="http://schemas.microsoft.com/office/drawing/2014/main" id="{CCD917C7-F64D-1E40-952F-DE2520ABB38A}"/>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otázky bezpečnosti v Evropě</a:t>
            </a:r>
          </a:p>
          <a:p>
            <a:r>
              <a:rPr lang="cs-CZ">
                <a:latin typeface="Arial" panose="020B0604020202020204" pitchFamily="34" charset="0"/>
                <a:cs typeface="Arial" panose="020B0604020202020204" pitchFamily="34" charset="0"/>
              </a:rPr>
              <a:t>spolupráce v oblasti ekonomiky, vědy a techniky</a:t>
            </a:r>
          </a:p>
          <a:p>
            <a:r>
              <a:rPr lang="cs-CZ">
                <a:latin typeface="Arial" panose="020B0604020202020204" pitchFamily="34" charset="0"/>
                <a:cs typeface="Arial" panose="020B0604020202020204" pitchFamily="34" charset="0"/>
              </a:rPr>
              <a:t>bezpečnost a spolupráce států při Středozemním moři</a:t>
            </a:r>
          </a:p>
          <a:p>
            <a:r>
              <a:rPr lang="cs-CZ">
                <a:latin typeface="Arial" panose="020B0604020202020204" pitchFamily="34" charset="0"/>
                <a:cs typeface="Arial" panose="020B0604020202020204" pitchFamily="34" charset="0"/>
              </a:rPr>
              <a:t>spolupráce v oblasti humanitární </a:t>
            </a:r>
          </a:p>
          <a:p>
            <a:r>
              <a:rPr lang="cs-CZ">
                <a:latin typeface="Arial" panose="020B0604020202020204" pitchFamily="34" charset="0"/>
                <a:cs typeface="Arial" panose="020B0604020202020204" pitchFamily="34" charset="0"/>
              </a:rPr>
              <a:t>pokračování procesu KBSE,</a:t>
            </a:r>
            <a:endParaRPr lang="cs-CZ"/>
          </a:p>
        </p:txBody>
      </p:sp>
      <p:sp>
        <p:nvSpPr>
          <p:cNvPr id="4" name="Zástupný symbol pro datum 3">
            <a:extLst>
              <a:ext uri="{FF2B5EF4-FFF2-40B4-BE49-F238E27FC236}">
                <a16:creationId xmlns:a16="http://schemas.microsoft.com/office/drawing/2014/main" id="{900C5DD0-6133-8F45-A769-3E9D24856E4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01F9221-FD9F-B847-A581-6ACDE67F6E8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BEAB9CE-D835-8841-98AF-BD9C00D6C018}"/>
              </a:ext>
            </a:extLst>
          </p:cNvPr>
          <p:cNvSpPr>
            <a:spLocks noGrp="1"/>
          </p:cNvSpPr>
          <p:nvPr>
            <p:ph type="sldNum" sz="quarter" idx="12"/>
          </p:nvPr>
        </p:nvSpPr>
        <p:spPr/>
        <p:txBody>
          <a:bodyPr/>
          <a:lstStyle/>
          <a:p>
            <a:fld id="{CFE4BAC9-6D41-4691-9299-18EF07EF0177}" type="slidenum">
              <a:rPr lang="en-US" smtClean="0"/>
              <a:t>162</a:t>
            </a:fld>
            <a:endParaRPr lang="en-US"/>
          </a:p>
        </p:txBody>
      </p:sp>
    </p:spTree>
    <p:extLst>
      <p:ext uri="{BB962C8B-B14F-4D97-AF65-F5344CB8AC3E}">
        <p14:creationId xmlns:p14="http://schemas.microsoft.com/office/powerpoint/2010/main" val="2087162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78CC4A-2FEF-9F48-9448-124A335F8538}"/>
              </a:ext>
            </a:extLst>
          </p:cNvPr>
          <p:cNvSpPr>
            <a:spLocks noGrp="1"/>
          </p:cNvSpPr>
          <p:nvPr>
            <p:ph type="title"/>
          </p:nvPr>
        </p:nvSpPr>
        <p:spPr/>
        <p:txBody>
          <a:bodyPr/>
          <a:lstStyle/>
          <a:p>
            <a:r>
              <a:rPr lang="cs-CZ"/>
              <a:t>10 principů KBSE</a:t>
            </a:r>
          </a:p>
        </p:txBody>
      </p:sp>
      <p:sp>
        <p:nvSpPr>
          <p:cNvPr id="3" name="Zástupný symbol pro obsah 2">
            <a:extLst>
              <a:ext uri="{FF2B5EF4-FFF2-40B4-BE49-F238E27FC236}">
                <a16:creationId xmlns:a16="http://schemas.microsoft.com/office/drawing/2014/main" id="{882E3000-098D-F941-83A0-DD6650F51A94}"/>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1. </a:t>
            </a:r>
            <a:r>
              <a:rPr lang="cs-CZ" b="1">
                <a:latin typeface="Arial" panose="020B0604020202020204" pitchFamily="34" charset="0"/>
                <a:cs typeface="Arial" panose="020B0604020202020204" pitchFamily="34" charset="0"/>
              </a:rPr>
              <a:t>svrchovaná rovnost</a:t>
            </a:r>
            <a:r>
              <a:rPr lang="cs-CZ">
                <a:latin typeface="Arial" panose="020B0604020202020204" pitchFamily="34" charset="0"/>
                <a:cs typeface="Arial" panose="020B0604020202020204" pitchFamily="34" charset="0"/>
              </a:rPr>
              <a:t>, respektování práv vyplývajících ze svrchovanosti,</a:t>
            </a:r>
          </a:p>
          <a:p>
            <a:pPr marL="0" indent="0">
              <a:buNone/>
            </a:pPr>
            <a:r>
              <a:rPr lang="cs-CZ">
                <a:latin typeface="Arial" panose="020B0604020202020204" pitchFamily="34" charset="0"/>
                <a:cs typeface="Arial" panose="020B0604020202020204" pitchFamily="34" charset="0"/>
              </a:rPr>
              <a:t>2. </a:t>
            </a:r>
            <a:r>
              <a:rPr lang="cs-CZ" b="1">
                <a:latin typeface="Arial" panose="020B0604020202020204" pitchFamily="34" charset="0"/>
                <a:cs typeface="Arial" panose="020B0604020202020204" pitchFamily="34" charset="0"/>
              </a:rPr>
              <a:t>zdržení se hrozby silou </a:t>
            </a:r>
            <a:r>
              <a:rPr lang="cs-CZ">
                <a:latin typeface="Arial" panose="020B0604020202020204" pitchFamily="34" charset="0"/>
                <a:cs typeface="Arial" panose="020B0604020202020204" pitchFamily="34" charset="0"/>
              </a:rPr>
              <a:t>nebo použití síly,</a:t>
            </a:r>
          </a:p>
          <a:p>
            <a:pPr marL="0" indent="0">
              <a:buNone/>
            </a:pPr>
            <a:r>
              <a:rPr lang="cs-CZ">
                <a:latin typeface="Arial" panose="020B0604020202020204" pitchFamily="34" charset="0"/>
                <a:cs typeface="Arial" panose="020B0604020202020204" pitchFamily="34" charset="0"/>
              </a:rPr>
              <a:t>3. </a:t>
            </a:r>
            <a:r>
              <a:rPr lang="cs-CZ" b="1">
                <a:latin typeface="Arial" panose="020B0604020202020204" pitchFamily="34" charset="0"/>
                <a:cs typeface="Arial" panose="020B0604020202020204" pitchFamily="34" charset="0"/>
              </a:rPr>
              <a:t>neporušitelnost</a:t>
            </a:r>
            <a:r>
              <a:rPr lang="cs-CZ">
                <a:latin typeface="Arial" panose="020B0604020202020204" pitchFamily="34" charset="0"/>
                <a:cs typeface="Arial" panose="020B0604020202020204" pitchFamily="34" charset="0"/>
              </a:rPr>
              <a:t> hranic,</a:t>
            </a:r>
          </a:p>
          <a:p>
            <a:pPr marL="0" indent="0">
              <a:buNone/>
            </a:pPr>
            <a:r>
              <a:rPr lang="cs-CZ">
                <a:latin typeface="Arial" panose="020B0604020202020204" pitchFamily="34" charset="0"/>
                <a:cs typeface="Arial" panose="020B0604020202020204" pitchFamily="34" charset="0"/>
              </a:rPr>
              <a:t>4. územní celistvost států,</a:t>
            </a:r>
          </a:p>
          <a:p>
            <a:pPr marL="0" indent="0">
              <a:buNone/>
            </a:pPr>
            <a:r>
              <a:rPr lang="cs-CZ">
                <a:latin typeface="Arial" panose="020B0604020202020204" pitchFamily="34" charset="0"/>
                <a:cs typeface="Arial" panose="020B0604020202020204" pitchFamily="34" charset="0"/>
              </a:rPr>
              <a:t>5. pokojné urovnávání sporů,</a:t>
            </a:r>
          </a:p>
          <a:p>
            <a:pPr marL="0" indent="0">
              <a:buNone/>
            </a:pPr>
            <a:endParaRPr lang="cs-CZ"/>
          </a:p>
        </p:txBody>
      </p:sp>
      <p:sp>
        <p:nvSpPr>
          <p:cNvPr id="4" name="Zástupný symbol pro datum 3">
            <a:extLst>
              <a:ext uri="{FF2B5EF4-FFF2-40B4-BE49-F238E27FC236}">
                <a16:creationId xmlns:a16="http://schemas.microsoft.com/office/drawing/2014/main" id="{0A03F73C-60D1-6143-ACCE-FB33EDFB77A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0C87FAA-1BFB-3B49-AF15-492ABDB8D3B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9CA8BDB-CD9D-6546-B9A2-67C2E1BF4C67}"/>
              </a:ext>
            </a:extLst>
          </p:cNvPr>
          <p:cNvSpPr>
            <a:spLocks noGrp="1"/>
          </p:cNvSpPr>
          <p:nvPr>
            <p:ph type="sldNum" sz="quarter" idx="12"/>
          </p:nvPr>
        </p:nvSpPr>
        <p:spPr/>
        <p:txBody>
          <a:bodyPr/>
          <a:lstStyle/>
          <a:p>
            <a:fld id="{CFE4BAC9-6D41-4691-9299-18EF07EF0177}" type="slidenum">
              <a:rPr lang="en-US" smtClean="0"/>
              <a:t>163</a:t>
            </a:fld>
            <a:endParaRPr lang="en-US"/>
          </a:p>
        </p:txBody>
      </p:sp>
    </p:spTree>
    <p:extLst>
      <p:ext uri="{BB962C8B-B14F-4D97-AF65-F5344CB8AC3E}">
        <p14:creationId xmlns:p14="http://schemas.microsoft.com/office/powerpoint/2010/main" val="325308120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92DC8E-DF42-4444-B525-252B39C28BCB}"/>
              </a:ext>
            </a:extLst>
          </p:cNvPr>
          <p:cNvSpPr>
            <a:spLocks noGrp="1"/>
          </p:cNvSpPr>
          <p:nvPr>
            <p:ph type="title"/>
          </p:nvPr>
        </p:nvSpPr>
        <p:spPr/>
        <p:txBody>
          <a:bodyPr/>
          <a:lstStyle/>
          <a:p>
            <a:r>
              <a:rPr lang="cs-CZ"/>
              <a:t>10 principů KBSE</a:t>
            </a:r>
          </a:p>
        </p:txBody>
      </p:sp>
      <p:sp>
        <p:nvSpPr>
          <p:cNvPr id="3" name="Zástupný symbol pro obsah 2">
            <a:extLst>
              <a:ext uri="{FF2B5EF4-FFF2-40B4-BE49-F238E27FC236}">
                <a16:creationId xmlns:a16="http://schemas.microsoft.com/office/drawing/2014/main" id="{C58EE380-3ACA-1A47-8D85-90C42A07C7C7}"/>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6. </a:t>
            </a:r>
            <a:r>
              <a:rPr lang="cs-CZ" b="1">
                <a:latin typeface="Arial" panose="020B0604020202020204" pitchFamily="34" charset="0"/>
                <a:cs typeface="Arial" panose="020B0604020202020204" pitchFamily="34" charset="0"/>
              </a:rPr>
              <a:t>nevměšování do vnitřních záležitostí</a:t>
            </a:r>
            <a:r>
              <a:rPr lang="cs-CZ">
                <a:latin typeface="Arial" panose="020B0604020202020204" pitchFamily="34" charset="0"/>
                <a:cs typeface="Arial" panose="020B0604020202020204" pitchFamily="34" charset="0"/>
              </a:rPr>
              <a:t>,</a:t>
            </a:r>
          </a:p>
          <a:p>
            <a:pPr marL="0" indent="0">
              <a:buNone/>
            </a:pPr>
            <a:r>
              <a:rPr lang="cs-CZ">
                <a:latin typeface="Arial" panose="020B0604020202020204" pitchFamily="34" charset="0"/>
                <a:cs typeface="Arial" panose="020B0604020202020204" pitchFamily="34" charset="0"/>
              </a:rPr>
              <a:t>7. respektování lidských práv a základních svobod včetně, svobody smýšlení, svědomí, náboženství nebo přesvědčení,</a:t>
            </a:r>
          </a:p>
          <a:p>
            <a:pPr marL="0" indent="0">
              <a:buNone/>
            </a:pPr>
            <a:r>
              <a:rPr lang="cs-CZ">
                <a:latin typeface="Arial" panose="020B0604020202020204" pitchFamily="34" charset="0"/>
                <a:cs typeface="Arial" panose="020B0604020202020204" pitchFamily="34" charset="0"/>
              </a:rPr>
              <a:t>8. rovná práva a sebeurčení národů,</a:t>
            </a:r>
          </a:p>
          <a:p>
            <a:pPr marL="0" indent="0">
              <a:buNone/>
            </a:pPr>
            <a:r>
              <a:rPr lang="cs-CZ">
                <a:latin typeface="Arial" panose="020B0604020202020204" pitchFamily="34" charset="0"/>
                <a:cs typeface="Arial" panose="020B0604020202020204" pitchFamily="34" charset="0"/>
              </a:rPr>
              <a:t>9. spolupráce mezi státy, a</a:t>
            </a:r>
          </a:p>
          <a:p>
            <a:pPr marL="0" indent="0">
              <a:buNone/>
            </a:pPr>
            <a:r>
              <a:rPr lang="cs-CZ">
                <a:latin typeface="Arial" panose="020B0604020202020204" pitchFamily="34" charset="0"/>
                <a:cs typeface="Arial" panose="020B0604020202020204" pitchFamily="34" charset="0"/>
              </a:rPr>
              <a:t>10. </a:t>
            </a:r>
            <a:r>
              <a:rPr lang="cs-CZ" b="1">
                <a:latin typeface="Arial" panose="020B0604020202020204" pitchFamily="34" charset="0"/>
                <a:cs typeface="Arial" panose="020B0604020202020204" pitchFamily="34" charset="0"/>
              </a:rPr>
              <a:t>poctivé plnění závazků mezinárodního práva</a:t>
            </a:r>
            <a:r>
              <a:rPr lang="cs-CZ">
                <a:latin typeface="Arial" panose="020B0604020202020204" pitchFamily="34" charset="0"/>
                <a:cs typeface="Arial" panose="020B0604020202020204" pitchFamily="34" charset="0"/>
              </a:rPr>
              <a:t>.</a:t>
            </a:r>
          </a:p>
          <a:p>
            <a:endParaRPr lang="cs-CZ"/>
          </a:p>
        </p:txBody>
      </p:sp>
      <p:sp>
        <p:nvSpPr>
          <p:cNvPr id="4" name="Zástupný symbol pro datum 3">
            <a:extLst>
              <a:ext uri="{FF2B5EF4-FFF2-40B4-BE49-F238E27FC236}">
                <a16:creationId xmlns:a16="http://schemas.microsoft.com/office/drawing/2014/main" id="{3E13D0AD-2383-734B-BB91-EDE0FF4C425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87149B8-0193-A14F-9FCF-F403D1D7135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681ECDE-6CC7-494E-8659-BC9ABE5E90E7}"/>
              </a:ext>
            </a:extLst>
          </p:cNvPr>
          <p:cNvSpPr>
            <a:spLocks noGrp="1"/>
          </p:cNvSpPr>
          <p:nvPr>
            <p:ph type="sldNum" sz="quarter" idx="12"/>
          </p:nvPr>
        </p:nvSpPr>
        <p:spPr/>
        <p:txBody>
          <a:bodyPr/>
          <a:lstStyle/>
          <a:p>
            <a:fld id="{CFE4BAC9-6D41-4691-9299-18EF07EF0177}" type="slidenum">
              <a:rPr lang="en-US" smtClean="0"/>
              <a:t>164</a:t>
            </a:fld>
            <a:endParaRPr lang="en-US"/>
          </a:p>
        </p:txBody>
      </p:sp>
    </p:spTree>
    <p:extLst>
      <p:ext uri="{BB962C8B-B14F-4D97-AF65-F5344CB8AC3E}">
        <p14:creationId xmlns:p14="http://schemas.microsoft.com/office/powerpoint/2010/main" val="37091120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712CD1-E2EE-4C4D-8D2F-F2D4035EA21E}"/>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Politický dopad konference</a:t>
            </a:r>
          </a:p>
        </p:txBody>
      </p:sp>
      <p:sp>
        <p:nvSpPr>
          <p:cNvPr id="3" name="Zástupný symbol pro obsah 2">
            <a:extLst>
              <a:ext uri="{FF2B5EF4-FFF2-40B4-BE49-F238E27FC236}">
                <a16:creationId xmlns:a16="http://schemas.microsoft.com/office/drawing/2014/main" id="{C8073661-4242-354D-87A6-3AAE17679C92}"/>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Helsinský akt znamenal průlom v zablokovaném jednání mezi státy obou bloků. Vyvrcholil tak proces </a:t>
            </a:r>
            <a:r>
              <a:rPr lang="cs-CZ" err="1">
                <a:latin typeface="Arial" panose="020B0604020202020204" pitchFamily="34" charset="0"/>
                <a:cs typeface="Arial" panose="020B0604020202020204" pitchFamily="34" charset="0"/>
              </a:rPr>
              <a:t>détente</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Pro SSSR to znamenalo konec „noční můry“ z útoku Západu na </a:t>
            </a:r>
            <a:r>
              <a:rPr lang="cs-CZ" b="1">
                <a:latin typeface="Arial" panose="020B0604020202020204" pitchFamily="34" charset="0"/>
                <a:cs typeface="Arial" panose="020B0604020202020204" pitchFamily="34" charset="0"/>
              </a:rPr>
              <a:t>dosavadní status quo</a:t>
            </a:r>
            <a:r>
              <a:rPr lang="cs-CZ">
                <a:latin typeface="Arial" panose="020B0604020202020204" pitchFamily="34" charset="0"/>
                <a:cs typeface="Arial" panose="020B0604020202020204" pitchFamily="34" charset="0"/>
              </a:rPr>
              <a:t>. Brežněvovi šlo o to, aby západní země</a:t>
            </a:r>
            <a:r>
              <a:rPr lang="cs-CZ" b="1">
                <a:latin typeface="Arial" panose="020B0604020202020204" pitchFamily="34" charset="0"/>
                <a:cs typeface="Arial" panose="020B0604020202020204" pitchFamily="34" charset="0"/>
              </a:rPr>
              <a:t> uznaly neměnnost poválečného pořádku v Evropě </a:t>
            </a:r>
            <a:r>
              <a:rPr lang="cs-CZ">
                <a:latin typeface="Arial" panose="020B0604020202020204" pitchFamily="34" charset="0"/>
                <a:cs typeface="Arial" panose="020B0604020202020204" pitchFamily="34" charset="0"/>
              </a:rPr>
              <a:t>– čili uznání východních zemí jako sovětských satelitů, </a:t>
            </a:r>
            <a:r>
              <a:rPr lang="cs-CZ" b="1">
                <a:latin typeface="Arial" panose="020B0604020202020204" pitchFamily="34" charset="0"/>
                <a:cs typeface="Arial" panose="020B0604020202020204" pitchFamily="34" charset="0"/>
              </a:rPr>
              <a:t>včetně NDR</a:t>
            </a:r>
            <a:r>
              <a:rPr lang="cs-CZ">
                <a:latin typeface="Arial" panose="020B0604020202020204" pitchFamily="34" charset="0"/>
                <a:cs typeface="Arial" panose="020B0604020202020204" pitchFamily="34" charset="0"/>
              </a:rPr>
              <a:t>. </a:t>
            </a:r>
          </a:p>
          <a:p>
            <a:r>
              <a:rPr lang="cs-CZ" b="1">
                <a:latin typeface="Arial" panose="020B0604020202020204" pitchFamily="34" charset="0"/>
                <a:cs typeface="Arial" panose="020B0604020202020204" pitchFamily="34" charset="0"/>
              </a:rPr>
              <a:t>Státům Západu </a:t>
            </a:r>
            <a:r>
              <a:rPr lang="cs-CZ">
                <a:latin typeface="Arial" panose="020B0604020202020204" pitchFamily="34" charset="0"/>
                <a:cs typeface="Arial" panose="020B0604020202020204" pitchFamily="34" charset="0"/>
              </a:rPr>
              <a:t>šlo zejména o </a:t>
            </a:r>
            <a:r>
              <a:rPr lang="cs-CZ" b="1">
                <a:latin typeface="Arial" panose="020B0604020202020204" pitchFamily="34" charset="0"/>
                <a:cs typeface="Arial" panose="020B0604020202020204" pitchFamily="34" charset="0"/>
              </a:rPr>
              <a:t>lidská práva</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B67BC86A-ADB9-894B-BE37-722B5D7C6F8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122029D-2F8E-0A42-904D-A160D212369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FB7F7EE-3E33-6042-92BA-266FD280F5B9}"/>
              </a:ext>
            </a:extLst>
          </p:cNvPr>
          <p:cNvSpPr>
            <a:spLocks noGrp="1"/>
          </p:cNvSpPr>
          <p:nvPr>
            <p:ph type="sldNum" sz="quarter" idx="12"/>
          </p:nvPr>
        </p:nvSpPr>
        <p:spPr/>
        <p:txBody>
          <a:bodyPr/>
          <a:lstStyle/>
          <a:p>
            <a:fld id="{CFE4BAC9-6D41-4691-9299-18EF07EF0177}" type="slidenum">
              <a:rPr lang="en-US" smtClean="0"/>
              <a:t>165</a:t>
            </a:fld>
            <a:endParaRPr lang="en-US"/>
          </a:p>
        </p:txBody>
      </p:sp>
    </p:spTree>
    <p:extLst>
      <p:ext uri="{BB962C8B-B14F-4D97-AF65-F5344CB8AC3E}">
        <p14:creationId xmlns:p14="http://schemas.microsoft.com/office/powerpoint/2010/main" val="31024495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33C63F-E198-E249-9EB9-DE7BC82A0AE6}"/>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Politický vliv KBSE v ČSSR</a:t>
            </a:r>
          </a:p>
        </p:txBody>
      </p:sp>
      <p:sp>
        <p:nvSpPr>
          <p:cNvPr id="3" name="Zástupný symbol pro obsah 2">
            <a:extLst>
              <a:ext uri="{FF2B5EF4-FFF2-40B4-BE49-F238E27FC236}">
                <a16:creationId xmlns:a16="http://schemas.microsoft.com/office/drawing/2014/main" id="{5BE90997-CAB2-704D-BB7A-C3C8DB2DBF08}"/>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Prohlášení Charty 77 č. 1, dne 1.1.1977</a:t>
            </a:r>
          </a:p>
          <a:p>
            <a:r>
              <a:rPr lang="cs-CZ">
                <a:latin typeface="Arial" panose="020B0604020202020204" pitchFamily="34" charset="0"/>
                <a:cs typeface="Arial" panose="020B0604020202020204" pitchFamily="34" charset="0"/>
              </a:rPr>
              <a:t>Dne 13.10.1976 byly ve Sbírce zákonů ČSSR (č. 120) zveřejněny „</a:t>
            </a:r>
            <a:r>
              <a:rPr lang="cs-CZ" b="1">
                <a:latin typeface="Arial" panose="020B0604020202020204" pitchFamily="34" charset="0"/>
                <a:cs typeface="Arial" panose="020B0604020202020204" pitchFamily="34" charset="0"/>
              </a:rPr>
              <a:t>Mezinárodní pakt o občanských a politických právech“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Mezinárodní pakt o hospodářských, sociálních a kulturních právech</a:t>
            </a:r>
            <a:r>
              <a:rPr lang="cs-CZ">
                <a:latin typeface="Arial" panose="020B0604020202020204" pitchFamily="34" charset="0"/>
                <a:cs typeface="Arial" panose="020B0604020202020204" pitchFamily="34" charset="0"/>
              </a:rPr>
              <a:t>“, které byly jménem naší republiky podepsány v roce 1968, </a:t>
            </a:r>
            <a:r>
              <a:rPr lang="cs-CZ" b="1">
                <a:latin typeface="Arial" panose="020B0604020202020204" pitchFamily="34" charset="0"/>
                <a:cs typeface="Arial" panose="020B0604020202020204" pitchFamily="34" charset="0"/>
              </a:rPr>
              <a:t>stvrzeny v Helsinkách roku 1975 </a:t>
            </a:r>
            <a:r>
              <a:rPr lang="cs-CZ">
                <a:latin typeface="Arial" panose="020B0604020202020204" pitchFamily="34" charset="0"/>
                <a:cs typeface="Arial" panose="020B0604020202020204" pitchFamily="34" charset="0"/>
              </a:rPr>
              <a:t>a vstoupily u nás v </a:t>
            </a:r>
            <a:r>
              <a:rPr lang="cs-CZ" b="1">
                <a:latin typeface="Arial" panose="020B0604020202020204" pitchFamily="34" charset="0"/>
                <a:cs typeface="Arial" panose="020B0604020202020204" pitchFamily="34" charset="0"/>
              </a:rPr>
              <a:t>platnost dnem 23. 3. 1976</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Od té doby </a:t>
            </a:r>
            <a:r>
              <a:rPr lang="cs-CZ" b="1">
                <a:latin typeface="Arial" panose="020B0604020202020204" pitchFamily="34" charset="0"/>
                <a:cs typeface="Arial" panose="020B0604020202020204" pitchFamily="34" charset="0"/>
              </a:rPr>
              <a:t>mají naši občané právo </a:t>
            </a:r>
            <a:r>
              <a:rPr lang="cs-CZ">
                <a:latin typeface="Arial" panose="020B0604020202020204" pitchFamily="34" charset="0"/>
                <a:cs typeface="Arial" panose="020B0604020202020204" pitchFamily="34" charset="0"/>
              </a:rPr>
              <a:t>a náš </a:t>
            </a:r>
            <a:r>
              <a:rPr lang="cs-CZ" b="1">
                <a:latin typeface="Arial" panose="020B0604020202020204" pitchFamily="34" charset="0"/>
                <a:cs typeface="Arial" panose="020B0604020202020204" pitchFamily="34" charset="0"/>
              </a:rPr>
              <a:t>stát povinnost</a:t>
            </a:r>
            <a:r>
              <a:rPr lang="cs-CZ">
                <a:latin typeface="Arial" panose="020B0604020202020204" pitchFamily="34" charset="0"/>
                <a:cs typeface="Arial" panose="020B0604020202020204" pitchFamily="34" charset="0"/>
              </a:rPr>
              <a:t> se jimi </a:t>
            </a:r>
            <a:r>
              <a:rPr lang="cs-CZ" b="1">
                <a:latin typeface="Arial" panose="020B0604020202020204" pitchFamily="34" charset="0"/>
                <a:cs typeface="Arial" panose="020B0604020202020204" pitchFamily="34" charset="0"/>
              </a:rPr>
              <a:t>řídit</a:t>
            </a:r>
            <a:r>
              <a:rPr lang="cs-CZ"/>
              <a:t>.</a:t>
            </a:r>
            <a:endParaRPr lang="cs-CZ" b="1">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E80401DF-3EB7-234F-9952-F8872E52BC9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36DC07D-0C60-7D47-B82C-895929CF82A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DEE976E-42CB-8746-8F51-66AFE33784AA}"/>
              </a:ext>
            </a:extLst>
          </p:cNvPr>
          <p:cNvSpPr>
            <a:spLocks noGrp="1"/>
          </p:cNvSpPr>
          <p:nvPr>
            <p:ph type="sldNum" sz="quarter" idx="12"/>
          </p:nvPr>
        </p:nvSpPr>
        <p:spPr/>
        <p:txBody>
          <a:bodyPr/>
          <a:lstStyle/>
          <a:p>
            <a:fld id="{CFE4BAC9-6D41-4691-9299-18EF07EF0177}" type="slidenum">
              <a:rPr lang="en-US" smtClean="0"/>
              <a:t>166</a:t>
            </a:fld>
            <a:endParaRPr lang="en-US"/>
          </a:p>
        </p:txBody>
      </p:sp>
    </p:spTree>
    <p:extLst>
      <p:ext uri="{BB962C8B-B14F-4D97-AF65-F5344CB8AC3E}">
        <p14:creationId xmlns:p14="http://schemas.microsoft.com/office/powerpoint/2010/main" val="14778896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95701A-9809-FC4C-9A81-C65F416BD1E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Chartisti </a:t>
            </a:r>
          </a:p>
        </p:txBody>
      </p:sp>
      <p:sp>
        <p:nvSpPr>
          <p:cNvPr id="3" name="Zástupný symbol pro obsah 2">
            <a:extLst>
              <a:ext uri="{FF2B5EF4-FFF2-40B4-BE49-F238E27FC236}">
                <a16:creationId xmlns:a16="http://schemas.microsoft.com/office/drawing/2014/main" id="{DB578DAF-C25A-5447-BF36-0CCB8D7F74F4}"/>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Organizátory a prvními signatáři byli </a:t>
            </a:r>
            <a:r>
              <a:rPr lang="cs-CZ">
                <a:solidFill>
                  <a:srgbClr val="FF0000"/>
                </a:solidFill>
                <a:latin typeface="Arial" panose="020B0604020202020204" pitchFamily="34" charset="0"/>
                <a:cs typeface="Arial" panose="020B0604020202020204" pitchFamily="34" charset="0"/>
              </a:rPr>
              <a:t>Václav Havel, Pavel Kohout, Jan Patočka, Jiří Němec,  Václav Benda, Vlasta Chramostová, Ladislav </a:t>
            </a:r>
            <a:r>
              <a:rPr lang="cs-CZ" err="1">
                <a:solidFill>
                  <a:srgbClr val="FF0000"/>
                </a:solidFill>
                <a:latin typeface="Arial" panose="020B0604020202020204" pitchFamily="34" charset="0"/>
                <a:cs typeface="Arial" panose="020B0604020202020204" pitchFamily="34" charset="0"/>
              </a:rPr>
              <a:t>Hejdánek</a:t>
            </a:r>
            <a:r>
              <a:rPr lang="cs-CZ">
                <a:solidFill>
                  <a:srgbClr val="FF0000"/>
                </a:solidFill>
                <a:latin typeface="Arial" panose="020B0604020202020204" pitchFamily="34" charset="0"/>
                <a:cs typeface="Arial" panose="020B0604020202020204" pitchFamily="34" charset="0"/>
              </a:rPr>
              <a:t>, Zdeněk Mlynář, Petr Uhl, Ludvík Vaculík, a Jiří Hájek. </a:t>
            </a:r>
          </a:p>
          <a:p>
            <a:r>
              <a:rPr lang="cs-CZ">
                <a:latin typeface="Arial" panose="020B0604020202020204" pitchFamily="34" charset="0"/>
                <a:cs typeface="Arial" panose="020B0604020202020204" pitchFamily="34" charset="0"/>
              </a:rPr>
              <a:t>Profesor </a:t>
            </a:r>
            <a:r>
              <a:rPr lang="cs-CZ" b="1">
                <a:latin typeface="Arial" panose="020B0604020202020204" pitchFamily="34" charset="0"/>
                <a:cs typeface="Arial" panose="020B0604020202020204" pitchFamily="34" charset="0"/>
              </a:rPr>
              <a:t>Jan Patočka</a:t>
            </a:r>
            <a:r>
              <a:rPr lang="cs-CZ">
                <a:latin typeface="Arial" panose="020B0604020202020204" pitchFamily="34" charset="0"/>
                <a:cs typeface="Arial" panose="020B0604020202020204" pitchFamily="34" charset="0"/>
              </a:rPr>
              <a:t>, byl také první obětí represí komunistického režimu vůči signatářům Charty 77, když 13. března 1977 po několikahodinovém výslechu </a:t>
            </a:r>
            <a:r>
              <a:rPr lang="cs-CZ" b="1">
                <a:latin typeface="Arial" panose="020B0604020202020204" pitchFamily="34" charset="0"/>
                <a:cs typeface="Arial" panose="020B0604020202020204" pitchFamily="34" charset="0"/>
              </a:rPr>
              <a:t>zemřel</a:t>
            </a:r>
            <a:r>
              <a:rPr lang="cs-CZ">
                <a:latin typeface="Arial" panose="020B0604020202020204" pitchFamily="34" charset="0"/>
                <a:cs typeface="Arial" panose="020B0604020202020204" pitchFamily="34" charset="0"/>
              </a:rPr>
              <a:t>.</a:t>
            </a:r>
            <a:r>
              <a:rPr lang="cs-CZ" baseline="30000">
                <a:latin typeface="Arial" panose="020B0604020202020204" pitchFamily="34" charset="0"/>
                <a:cs typeface="Arial" panose="020B0604020202020204" pitchFamily="34" charset="0"/>
              </a:rPr>
              <a:t> </a:t>
            </a:r>
            <a:r>
              <a:rPr lang="cs-CZ">
                <a:latin typeface="Arial" panose="020B0604020202020204" pitchFamily="34" charset="0"/>
                <a:cs typeface="Arial" panose="020B0604020202020204" pitchFamily="34" charset="0"/>
              </a:rPr>
              <a:t>Jeho pohřeb v Břevnově se stal významnou událostí protikomunistického odporu. </a:t>
            </a:r>
          </a:p>
        </p:txBody>
      </p:sp>
      <p:sp>
        <p:nvSpPr>
          <p:cNvPr id="4" name="Zástupný symbol pro datum 3">
            <a:extLst>
              <a:ext uri="{FF2B5EF4-FFF2-40B4-BE49-F238E27FC236}">
                <a16:creationId xmlns:a16="http://schemas.microsoft.com/office/drawing/2014/main" id="{0BE291A7-E356-A140-BF80-2DD1286A5C3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A189EB1-3841-D647-87C3-B922120A6EB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AF1CE86-4CEB-1C4C-BE54-4A8E1565BBB7}"/>
              </a:ext>
            </a:extLst>
          </p:cNvPr>
          <p:cNvSpPr>
            <a:spLocks noGrp="1"/>
          </p:cNvSpPr>
          <p:nvPr>
            <p:ph type="sldNum" sz="quarter" idx="12"/>
          </p:nvPr>
        </p:nvSpPr>
        <p:spPr/>
        <p:txBody>
          <a:bodyPr/>
          <a:lstStyle/>
          <a:p>
            <a:fld id="{CFE4BAC9-6D41-4691-9299-18EF07EF0177}" type="slidenum">
              <a:rPr lang="en-US" smtClean="0"/>
              <a:t>167</a:t>
            </a:fld>
            <a:endParaRPr lang="en-US"/>
          </a:p>
        </p:txBody>
      </p:sp>
    </p:spTree>
    <p:extLst>
      <p:ext uri="{BB962C8B-B14F-4D97-AF65-F5344CB8AC3E}">
        <p14:creationId xmlns:p14="http://schemas.microsoft.com/office/powerpoint/2010/main" val="3448316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A0702A-37C3-524E-AE26-D59D52DBB3FD}"/>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Politický dopad v Evropě</a:t>
            </a:r>
          </a:p>
        </p:txBody>
      </p:sp>
      <p:sp>
        <p:nvSpPr>
          <p:cNvPr id="3" name="Zástupný symbol pro obsah 2">
            <a:extLst>
              <a:ext uri="{FF2B5EF4-FFF2-40B4-BE49-F238E27FC236}">
                <a16:creationId xmlns:a16="http://schemas.microsoft.com/office/drawing/2014/main" id="{DC8A18AC-F205-A84B-A9FD-7F382B3CFFF3}"/>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V Sovětském svazu vznikla </a:t>
            </a:r>
            <a:r>
              <a:rPr lang="cs-CZ" b="1">
                <a:latin typeface="Arial" panose="020B0604020202020204" pitchFamily="34" charset="0"/>
                <a:cs typeface="Arial" panose="020B0604020202020204" pitchFamily="34" charset="0"/>
              </a:rPr>
              <a:t>Helsinská skupina lidských práv </a:t>
            </a:r>
            <a:r>
              <a:rPr lang="cs-CZ">
                <a:latin typeface="Arial" panose="020B0604020202020204" pitchFamily="34" charset="0"/>
                <a:cs typeface="Arial" panose="020B0604020202020204" pitchFamily="34" charset="0"/>
              </a:rPr>
              <a:t>v čele s </a:t>
            </a:r>
            <a:r>
              <a:rPr lang="cs-CZ">
                <a:solidFill>
                  <a:srgbClr val="FF0000"/>
                </a:solidFill>
                <a:latin typeface="Arial" panose="020B0604020202020204" pitchFamily="34" charset="0"/>
                <a:cs typeface="Arial" panose="020B0604020202020204" pitchFamily="34" charset="0"/>
              </a:rPr>
              <a:t>Jurijem </a:t>
            </a:r>
            <a:r>
              <a:rPr lang="cs-CZ" err="1">
                <a:solidFill>
                  <a:srgbClr val="FF0000"/>
                </a:solidFill>
                <a:latin typeface="Arial" panose="020B0604020202020204" pitchFamily="34" charset="0"/>
                <a:cs typeface="Arial" panose="020B0604020202020204" pitchFamily="34" charset="0"/>
              </a:rPr>
              <a:t>Fjodorovičem</a:t>
            </a:r>
            <a:r>
              <a:rPr lang="cs-CZ">
                <a:solidFill>
                  <a:srgbClr val="FF0000"/>
                </a:solidFill>
                <a:latin typeface="Arial" panose="020B0604020202020204" pitchFamily="34" charset="0"/>
                <a:cs typeface="Arial" panose="020B0604020202020204" pitchFamily="34" charset="0"/>
              </a:rPr>
              <a:t> </a:t>
            </a:r>
            <a:r>
              <a:rPr lang="cs-CZ" err="1">
                <a:solidFill>
                  <a:srgbClr val="FF0000"/>
                </a:solidFill>
                <a:latin typeface="Arial" panose="020B0604020202020204" pitchFamily="34" charset="0"/>
                <a:cs typeface="Arial" panose="020B0604020202020204" pitchFamily="34" charset="0"/>
              </a:rPr>
              <a:t>Orlovem</a:t>
            </a:r>
            <a:r>
              <a:rPr lang="cs-CZ">
                <a:latin typeface="Arial" panose="020B0604020202020204" pitchFamily="34" charset="0"/>
                <a:cs typeface="Arial" panose="020B0604020202020204" pitchFamily="34" charset="0"/>
              </a:rPr>
              <a:t> a i v dalších zemích vnikly první opoziční struktury. </a:t>
            </a:r>
          </a:p>
          <a:p>
            <a:r>
              <a:rPr lang="cs-CZ">
                <a:latin typeface="Arial" panose="020B0604020202020204" pitchFamily="34" charset="0"/>
                <a:cs typeface="Arial" panose="020B0604020202020204" pitchFamily="34" charset="0"/>
              </a:rPr>
              <a:t>V Polsku později vznikla Solidarita v čele s </a:t>
            </a:r>
            <a:r>
              <a:rPr lang="cs-CZ">
                <a:solidFill>
                  <a:srgbClr val="FF0000"/>
                </a:solidFill>
                <a:latin typeface="Arial" panose="020B0604020202020204" pitchFamily="34" charset="0"/>
                <a:cs typeface="Arial" panose="020B0604020202020204" pitchFamily="34" charset="0"/>
              </a:rPr>
              <a:t>Lechem </a:t>
            </a:r>
            <a:r>
              <a:rPr lang="cs-CZ" err="1">
                <a:solidFill>
                  <a:srgbClr val="FF0000"/>
                </a:solidFill>
                <a:latin typeface="Arial" panose="020B0604020202020204" pitchFamily="34" charset="0"/>
                <a:cs typeface="Arial" panose="020B0604020202020204" pitchFamily="34" charset="0"/>
              </a:rPr>
              <a:t>Walesou</a:t>
            </a:r>
            <a:r>
              <a:rPr lang="cs-CZ">
                <a:solidFill>
                  <a:srgbClr val="FF0000"/>
                </a:solidFill>
                <a:latin typeface="Arial" panose="020B0604020202020204" pitchFamily="34" charset="0"/>
                <a:cs typeface="Arial" panose="020B0604020202020204" pitchFamily="34" charset="0"/>
              </a:rPr>
              <a:t>.</a:t>
            </a:r>
          </a:p>
          <a:p>
            <a:endParaRPr lang="cs-CZ">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F4C2F7D8-A5C2-7D48-91FE-0630CE955DC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7CA254E-43A3-4842-9710-A3A0B79C0FA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DEF212C-5F99-A84B-8780-A902C141EF79}"/>
              </a:ext>
            </a:extLst>
          </p:cNvPr>
          <p:cNvSpPr>
            <a:spLocks noGrp="1"/>
          </p:cNvSpPr>
          <p:nvPr>
            <p:ph type="sldNum" sz="quarter" idx="12"/>
          </p:nvPr>
        </p:nvSpPr>
        <p:spPr/>
        <p:txBody>
          <a:bodyPr/>
          <a:lstStyle/>
          <a:p>
            <a:fld id="{CFE4BAC9-6D41-4691-9299-18EF07EF0177}" type="slidenum">
              <a:rPr lang="en-US" smtClean="0"/>
              <a:t>168</a:t>
            </a:fld>
            <a:endParaRPr lang="en-US"/>
          </a:p>
        </p:txBody>
      </p:sp>
    </p:spTree>
    <p:extLst>
      <p:ext uri="{BB962C8B-B14F-4D97-AF65-F5344CB8AC3E}">
        <p14:creationId xmlns:p14="http://schemas.microsoft.com/office/powerpoint/2010/main" val="293181622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4E24038-98F6-C743-9C0D-08B58998ED3F}"/>
              </a:ext>
            </a:extLst>
          </p:cNvPr>
          <p:cNvSpPr>
            <a:spLocks noGrp="1"/>
          </p:cNvSpPr>
          <p:nvPr>
            <p:ph type="ctrTitle"/>
          </p:nvPr>
        </p:nvSpPr>
        <p:spPr/>
        <p:txBody>
          <a:bodyPr/>
          <a:lstStyle/>
          <a:p>
            <a:r>
              <a:rPr lang="cs-CZ">
                <a:latin typeface="Arial" panose="020B0604020202020204" pitchFamily="34" charset="0"/>
                <a:cs typeface="Arial" panose="020B0604020202020204" pitchFamily="34" charset="0"/>
              </a:rPr>
              <a:t>Vývoj po roce 1989</a:t>
            </a:r>
          </a:p>
        </p:txBody>
      </p:sp>
      <p:sp>
        <p:nvSpPr>
          <p:cNvPr id="5" name="Podnadpis 4">
            <a:extLst>
              <a:ext uri="{FF2B5EF4-FFF2-40B4-BE49-F238E27FC236}">
                <a16:creationId xmlns:a16="http://schemas.microsoft.com/office/drawing/2014/main" id="{9FEA8F50-65AF-7644-9145-996FAC5B56A1}"/>
              </a:ext>
            </a:extLst>
          </p:cNvPr>
          <p:cNvSpPr>
            <a:spLocks noGrp="1"/>
          </p:cNvSpPr>
          <p:nvPr>
            <p:ph type="subTitle" idx="1"/>
          </p:nvPr>
        </p:nvSpPr>
        <p:spPr/>
        <p:txBody>
          <a:bodyPr/>
          <a:lstStyle/>
          <a:p>
            <a:r>
              <a:rPr lang="cs-CZ">
                <a:latin typeface="Arial" panose="020B0604020202020204" pitchFamily="34" charset="0"/>
                <a:cs typeface="Arial" panose="020B0604020202020204" pitchFamily="34" charset="0"/>
              </a:rPr>
              <a:t>Přednáška VSCI</a:t>
            </a:r>
          </a:p>
        </p:txBody>
      </p:sp>
      <p:sp>
        <p:nvSpPr>
          <p:cNvPr id="2" name="Zástupný symbol pro datum 1">
            <a:extLst>
              <a:ext uri="{FF2B5EF4-FFF2-40B4-BE49-F238E27FC236}">
                <a16:creationId xmlns:a16="http://schemas.microsoft.com/office/drawing/2014/main" id="{FA3AEA05-7EAD-C746-B57E-F52BBBA071F9}"/>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8691024C-36AD-BD49-96DD-6961D9C44A1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92CA4A9-EB88-6E40-8629-C8BA5129D599}"/>
              </a:ext>
            </a:extLst>
          </p:cNvPr>
          <p:cNvSpPr>
            <a:spLocks noGrp="1"/>
          </p:cNvSpPr>
          <p:nvPr>
            <p:ph type="sldNum" sz="quarter" idx="12"/>
          </p:nvPr>
        </p:nvSpPr>
        <p:spPr/>
        <p:txBody>
          <a:bodyPr/>
          <a:lstStyle/>
          <a:p>
            <a:fld id="{CFE4BAC9-6D41-4691-9299-18EF07EF0177}" type="slidenum">
              <a:rPr lang="en-US" smtClean="0"/>
              <a:t>169</a:t>
            </a:fld>
            <a:endParaRPr lang="en-US"/>
          </a:p>
        </p:txBody>
      </p:sp>
    </p:spTree>
    <p:extLst>
      <p:ext uri="{BB962C8B-B14F-4D97-AF65-F5344CB8AC3E}">
        <p14:creationId xmlns:p14="http://schemas.microsoft.com/office/powerpoint/2010/main" val="1110159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14440B-3CB0-F232-A89E-2948D487042C}"/>
              </a:ext>
            </a:extLst>
          </p:cNvPr>
          <p:cNvSpPr>
            <a:spLocks noGrp="1"/>
          </p:cNvSpPr>
          <p:nvPr>
            <p:ph type="title"/>
          </p:nvPr>
        </p:nvSpPr>
        <p:spPr/>
        <p:txBody>
          <a:bodyPr/>
          <a:lstStyle/>
          <a:p>
            <a:pPr algn="ctr"/>
            <a:r>
              <a:rPr lang="cs-CZ" dirty="0"/>
              <a:t>Ozbrojené sbory</a:t>
            </a:r>
          </a:p>
        </p:txBody>
      </p:sp>
      <p:sp>
        <p:nvSpPr>
          <p:cNvPr id="3" name="Zástupný obsah 2">
            <a:extLst>
              <a:ext uri="{FF2B5EF4-FFF2-40B4-BE49-F238E27FC236}">
                <a16:creationId xmlns:a16="http://schemas.microsoft.com/office/drawing/2014/main" id="{4AF18D70-FFCC-9244-34ED-18321E92B7A3}"/>
              </a:ext>
            </a:extLst>
          </p:cNvPr>
          <p:cNvSpPr>
            <a:spLocks noGrp="1"/>
          </p:cNvSpPr>
          <p:nvPr>
            <p:ph idx="1"/>
          </p:nvPr>
        </p:nvSpPr>
        <p:spPr/>
        <p:txBody>
          <a:bodyPr/>
          <a:lstStyle/>
          <a:p>
            <a:r>
              <a:rPr lang="cs-CZ" sz="1800" dirty="0">
                <a:effectLst/>
                <a:latin typeface="Calibri" panose="020F0502020204030204" pitchFamily="34" charset="0"/>
                <a:ea typeface="Calibri" panose="020F0502020204030204" pitchFamily="34" charset="0"/>
                <a:cs typeface="Calibri" panose="020F0502020204030204" pitchFamily="34" charset="0"/>
              </a:rPr>
              <a:t>Vedle ozbrojených sil  v České republice  působí ozbrojené sbory. </a:t>
            </a:r>
          </a:p>
          <a:p>
            <a:r>
              <a:rPr lang="cs-CZ" sz="1800" dirty="0">
                <a:effectLst/>
                <a:latin typeface="Calibri" panose="020F0502020204030204" pitchFamily="34" charset="0"/>
                <a:ea typeface="Calibri" panose="020F0502020204030204" pitchFamily="34" charset="0"/>
                <a:cs typeface="Calibri" panose="020F0502020204030204" pitchFamily="34" charset="0"/>
              </a:rPr>
              <a:t>Bezpečnostní sbory České republiky jsou nedílnou součástí bezpečnostního systému České republiky. Svým působením přispívají k ochraně demokratických základů státu a k ochraně životů, zdraví a majetkových hodnot. </a:t>
            </a:r>
          </a:p>
          <a:p>
            <a:r>
              <a:rPr lang="cs-CZ" sz="1800" dirty="0">
                <a:effectLst/>
                <a:latin typeface="Calibri" panose="020F0502020204030204" pitchFamily="34" charset="0"/>
                <a:ea typeface="Calibri" panose="020F0502020204030204" pitchFamily="34" charset="0"/>
                <a:cs typeface="Calibri" panose="020F0502020204030204" pitchFamily="34" charset="0"/>
              </a:rPr>
              <a:t> Ozbrojené sbory České republiky jsou  Policie České republiky, Hasičský záchranný sbor České republiky, Celní správa České republiky, Vězeňská služba České republiky, Generální inspekce bezpečnostních sborů, Bezpečnostní informační služba a Úřad pro zahraniční styky a informace.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396A6CAD-7F3A-2CC4-868D-2E85BE0923F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721DA86-AB60-CCEC-4322-E4D76C16692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8B3BC6A-ECCE-EBA9-AA8C-8A8C4C03D08A}"/>
              </a:ext>
            </a:extLst>
          </p:cNvPr>
          <p:cNvSpPr>
            <a:spLocks noGrp="1"/>
          </p:cNvSpPr>
          <p:nvPr>
            <p:ph type="sldNum" sz="quarter" idx="12"/>
          </p:nvPr>
        </p:nvSpPr>
        <p:spPr/>
        <p:txBody>
          <a:bodyPr/>
          <a:lstStyle/>
          <a:p>
            <a:fld id="{CFE4BAC9-6D41-4691-9299-18EF07EF0177}" type="slidenum">
              <a:rPr lang="en-US" smtClean="0"/>
              <a:t>17</a:t>
            </a:fld>
            <a:endParaRPr lang="en-US"/>
          </a:p>
        </p:txBody>
      </p:sp>
    </p:spTree>
    <p:extLst>
      <p:ext uri="{BB962C8B-B14F-4D97-AF65-F5344CB8AC3E}">
        <p14:creationId xmlns:p14="http://schemas.microsoft.com/office/powerpoint/2010/main" val="33979730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A88BC9-EA77-7940-AF34-183879437E1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Prostředí po roce 1989</a:t>
            </a:r>
          </a:p>
        </p:txBody>
      </p:sp>
      <p:sp>
        <p:nvSpPr>
          <p:cNvPr id="3" name="Zástupný symbol pro obsah 2">
            <a:extLst>
              <a:ext uri="{FF2B5EF4-FFF2-40B4-BE49-F238E27FC236}">
                <a16:creationId xmlns:a16="http://schemas.microsoft.com/office/drawing/2014/main" id="{BEBF3B60-7A4F-0148-AFF6-CC41E3A4277A}"/>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Na summitu NATO prezident Bush ohlásil začátek </a:t>
            </a:r>
            <a:r>
              <a:rPr lang="cs-CZ" b="1">
                <a:latin typeface="Arial" panose="020B0604020202020204" pitchFamily="34" charset="0"/>
                <a:cs typeface="Arial" panose="020B0604020202020204" pitchFamily="34" charset="0"/>
              </a:rPr>
              <a:t>"nové éry spolupráce</a:t>
            </a:r>
            <a:r>
              <a:rPr lang="cs-CZ">
                <a:latin typeface="Arial" panose="020B0604020202020204" pitchFamily="34" charset="0"/>
                <a:cs typeface="Arial" panose="020B0604020202020204" pitchFamily="34" charset="0"/>
              </a:rPr>
              <a:t>" mezi </a:t>
            </a:r>
            <a:r>
              <a:rPr lang="cs-CZ">
                <a:solidFill>
                  <a:srgbClr val="FF0000"/>
                </a:solidFill>
                <a:latin typeface="Arial" panose="020B0604020202020204" pitchFamily="34" charset="0"/>
                <a:cs typeface="Arial" panose="020B0604020202020204" pitchFamily="34" charset="0"/>
              </a:rPr>
              <a:t>Západem a Východem </a:t>
            </a:r>
            <a:r>
              <a:rPr lang="cs-CZ">
                <a:latin typeface="Arial" panose="020B0604020202020204" pitchFamily="34" charset="0"/>
                <a:cs typeface="Arial" panose="020B0604020202020204" pitchFamily="34" charset="0"/>
              </a:rPr>
              <a:t>(prohlášení předcházela schůzka Bush-Gorbačov na Maltě 2. až 3. prosince 1989).</a:t>
            </a:r>
          </a:p>
          <a:p>
            <a:r>
              <a:rPr lang="cs-CZ">
                <a:latin typeface="Arial" panose="020B0604020202020204" pitchFamily="34" charset="0"/>
                <a:cs typeface="Arial" panose="020B0604020202020204" pitchFamily="34" charset="0"/>
              </a:rPr>
              <a:t>Ministři zahraničí členských zemí NATO a Varšavské smlouvy a pozorovatelé z dalších zemí KBSE se sešli v Ottawě na konferenci o "</a:t>
            </a:r>
            <a:r>
              <a:rPr lang="cs-CZ">
                <a:solidFill>
                  <a:srgbClr val="FF0000"/>
                </a:solidFill>
                <a:latin typeface="Arial" panose="020B0604020202020204" pitchFamily="34" charset="0"/>
                <a:cs typeface="Arial" panose="020B0604020202020204" pitchFamily="34" charset="0"/>
              </a:rPr>
              <a:t>Otevřeném nebi</a:t>
            </a:r>
            <a:r>
              <a:rPr lang="cs-CZ">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ADABF93B-2FCC-2248-B20E-C2538683B60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B2779D8-CD90-FE41-B5A3-45CC8F2B916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9EDC347-AE72-114B-B0EA-52AC7EF61106}"/>
              </a:ext>
            </a:extLst>
          </p:cNvPr>
          <p:cNvSpPr>
            <a:spLocks noGrp="1"/>
          </p:cNvSpPr>
          <p:nvPr>
            <p:ph type="sldNum" sz="quarter" idx="12"/>
          </p:nvPr>
        </p:nvSpPr>
        <p:spPr/>
        <p:txBody>
          <a:bodyPr/>
          <a:lstStyle/>
          <a:p>
            <a:fld id="{CFE4BAC9-6D41-4691-9299-18EF07EF0177}" type="slidenum">
              <a:rPr lang="en-US" smtClean="0"/>
              <a:t>170</a:t>
            </a:fld>
            <a:endParaRPr lang="en-US"/>
          </a:p>
        </p:txBody>
      </p:sp>
    </p:spTree>
    <p:extLst>
      <p:ext uri="{BB962C8B-B14F-4D97-AF65-F5344CB8AC3E}">
        <p14:creationId xmlns:p14="http://schemas.microsoft.com/office/powerpoint/2010/main" val="3223212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4D5E6C-988C-E14B-A162-47BDD4430975}"/>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Vývoj po roce 1989 (KBSE-OBSE)</a:t>
            </a:r>
          </a:p>
        </p:txBody>
      </p:sp>
      <p:sp>
        <p:nvSpPr>
          <p:cNvPr id="3" name="Zástupný symbol pro obsah 2">
            <a:extLst>
              <a:ext uri="{FF2B5EF4-FFF2-40B4-BE49-F238E27FC236}">
                <a16:creationId xmlns:a16="http://schemas.microsoft.com/office/drawing/2014/main" id="{033751A0-DB57-FA4E-A749-B8B38AC44694}"/>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Změna mezinárodního prostředí vyžadovalo změnu role KBSE. </a:t>
            </a:r>
          </a:p>
          <a:p>
            <a:r>
              <a:rPr lang="cs-CZ">
                <a:latin typeface="Arial" panose="020B0604020202020204" pitchFamily="34" charset="0"/>
                <a:cs typeface="Arial" panose="020B0604020202020204" pitchFamily="34" charset="0"/>
              </a:rPr>
              <a:t>Tu realizovala </a:t>
            </a:r>
            <a:r>
              <a:rPr lang="cs-CZ" b="1">
                <a:latin typeface="Arial" panose="020B0604020202020204" pitchFamily="34" charset="0"/>
                <a:cs typeface="Arial" panose="020B0604020202020204" pitchFamily="34" charset="0"/>
              </a:rPr>
              <a:t>Pařížská charta pro novou Evropu</a:t>
            </a:r>
            <a:r>
              <a:rPr lang="cs-CZ">
                <a:latin typeface="Arial" panose="020B0604020202020204" pitchFamily="34" charset="0"/>
                <a:cs typeface="Arial" panose="020B0604020202020204" pitchFamily="34" charset="0"/>
              </a:rPr>
              <a:t>, která byla podepsána dne 21. listopadu 1990. </a:t>
            </a:r>
          </a:p>
          <a:p>
            <a:r>
              <a:rPr lang="cs-CZ">
                <a:latin typeface="Arial" panose="020B0604020202020204" pitchFamily="34" charset="0"/>
                <a:cs typeface="Arial" panose="020B0604020202020204" pitchFamily="34" charset="0"/>
              </a:rPr>
              <a:t>Rozhodnutí o změně označení z „</a:t>
            </a:r>
            <a:r>
              <a:rPr lang="cs-CZ" b="1">
                <a:latin typeface="Arial" panose="020B0604020202020204" pitchFamily="34" charset="0"/>
                <a:cs typeface="Arial" panose="020B0604020202020204" pitchFamily="34" charset="0"/>
              </a:rPr>
              <a:t>konference</a:t>
            </a:r>
            <a:r>
              <a:rPr lang="cs-CZ">
                <a:latin typeface="Arial" panose="020B0604020202020204" pitchFamily="34" charset="0"/>
                <a:cs typeface="Arial" panose="020B0604020202020204" pitchFamily="34" charset="0"/>
              </a:rPr>
              <a:t>“ na „</a:t>
            </a:r>
            <a:r>
              <a:rPr lang="cs-CZ" b="1">
                <a:latin typeface="Arial" panose="020B0604020202020204" pitchFamily="34" charset="0"/>
                <a:cs typeface="Arial" panose="020B0604020202020204" pitchFamily="34" charset="0"/>
              </a:rPr>
              <a:t>organizaci</a:t>
            </a:r>
            <a:r>
              <a:rPr lang="cs-CZ">
                <a:latin typeface="Arial" panose="020B0604020202020204" pitchFamily="34" charset="0"/>
                <a:cs typeface="Arial" panose="020B0604020202020204" pitchFamily="34" charset="0"/>
              </a:rPr>
              <a:t>“ pak bylo přijato v</a:t>
            </a:r>
            <a:r>
              <a:rPr lang="cs-CZ" b="1">
                <a:latin typeface="Arial" panose="020B0604020202020204" pitchFamily="34" charset="0"/>
                <a:cs typeface="Arial" panose="020B0604020202020204" pitchFamily="34" charset="0"/>
              </a:rPr>
              <a:t> Budapešti </a:t>
            </a:r>
            <a:r>
              <a:rPr lang="cs-CZ">
                <a:latin typeface="Arial" panose="020B0604020202020204" pitchFamily="34" charset="0"/>
                <a:cs typeface="Arial" panose="020B0604020202020204" pitchFamily="34" charset="0"/>
              </a:rPr>
              <a:t>v roce </a:t>
            </a:r>
            <a:r>
              <a:rPr lang="cs-CZ" b="1">
                <a:latin typeface="Arial" panose="020B0604020202020204" pitchFamily="34" charset="0"/>
                <a:cs typeface="Arial" panose="020B0604020202020204" pitchFamily="34" charset="0"/>
              </a:rPr>
              <a:t>1994</a:t>
            </a:r>
            <a:r>
              <a:rPr lang="cs-CZ">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D098FFDB-D0A9-B140-B822-521EE283E7C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FBA1E2B-58DC-2941-936E-C3C32894550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634F541-BB25-9942-9FED-A425587CBED7}"/>
              </a:ext>
            </a:extLst>
          </p:cNvPr>
          <p:cNvSpPr>
            <a:spLocks noGrp="1"/>
          </p:cNvSpPr>
          <p:nvPr>
            <p:ph type="sldNum" sz="quarter" idx="12"/>
          </p:nvPr>
        </p:nvSpPr>
        <p:spPr/>
        <p:txBody>
          <a:bodyPr/>
          <a:lstStyle/>
          <a:p>
            <a:fld id="{CFE4BAC9-6D41-4691-9299-18EF07EF0177}" type="slidenum">
              <a:rPr lang="en-US" smtClean="0"/>
              <a:t>171</a:t>
            </a:fld>
            <a:endParaRPr lang="en-US"/>
          </a:p>
        </p:txBody>
      </p:sp>
    </p:spTree>
    <p:extLst>
      <p:ext uri="{BB962C8B-B14F-4D97-AF65-F5344CB8AC3E}">
        <p14:creationId xmlns:p14="http://schemas.microsoft.com/office/powerpoint/2010/main" val="239588016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EE3A35-A5B1-8647-949A-70DDCA4D2C70}"/>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Pařížská konference</a:t>
            </a:r>
          </a:p>
        </p:txBody>
      </p:sp>
      <p:sp>
        <p:nvSpPr>
          <p:cNvPr id="3" name="Zástupný symbol pro obsah 2">
            <a:extLst>
              <a:ext uri="{FF2B5EF4-FFF2-40B4-BE49-F238E27FC236}">
                <a16:creationId xmlns:a16="http://schemas.microsoft.com/office/drawing/2014/main" id="{00CAAB5D-C9EA-E94B-AF0D-FA4C8BAD31C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 Paříži se konal (19. až 21. 11. 1990) summit států KBSE. </a:t>
            </a:r>
          </a:p>
          <a:p>
            <a:r>
              <a:rPr lang="cs-CZ" dirty="0">
                <a:latin typeface="Arial" panose="020B0604020202020204" pitchFamily="34" charset="0"/>
                <a:cs typeface="Arial" panose="020B0604020202020204" pitchFamily="34" charset="0"/>
              </a:rPr>
              <a:t>Byla  podepsána </a:t>
            </a:r>
            <a:r>
              <a:rPr lang="cs-CZ" b="1" dirty="0">
                <a:latin typeface="Arial" panose="020B0604020202020204" pitchFamily="34" charset="0"/>
                <a:cs typeface="Arial" panose="020B0604020202020204" pitchFamily="34" charset="0"/>
              </a:rPr>
              <a:t>Smlouva o konvenčních ozbrojených silách v Evropě,</a:t>
            </a:r>
          </a:p>
          <a:p>
            <a:r>
              <a:rPr lang="cs-CZ" dirty="0">
                <a:latin typeface="Arial" panose="020B0604020202020204" pitchFamily="34" charset="0"/>
                <a:cs typeface="Arial" panose="020B0604020202020204" pitchFamily="34" charset="0"/>
              </a:rPr>
              <a:t>přijata </a:t>
            </a:r>
            <a:r>
              <a:rPr lang="cs-CZ" b="1" dirty="0">
                <a:latin typeface="Arial" panose="020B0604020202020204" pitchFamily="34" charset="0"/>
                <a:cs typeface="Arial" panose="020B0604020202020204" pitchFamily="34" charset="0"/>
              </a:rPr>
              <a:t>Charta pro novou Evropu</a:t>
            </a:r>
            <a:r>
              <a:rPr lang="cs-CZ" dirty="0">
                <a:latin typeface="Arial" panose="020B0604020202020204" pitchFamily="34" charset="0"/>
                <a:cs typeface="Arial" panose="020B0604020202020204" pitchFamily="34" charset="0"/>
              </a:rPr>
              <a:t> a </a:t>
            </a:r>
          </a:p>
          <a:p>
            <a:r>
              <a:rPr lang="cs-CZ" dirty="0">
                <a:latin typeface="Arial" panose="020B0604020202020204" pitchFamily="34" charset="0"/>
                <a:cs typeface="Arial" panose="020B0604020202020204" pitchFamily="34" charset="0"/>
              </a:rPr>
              <a:t>schváleno </a:t>
            </a:r>
            <a:r>
              <a:rPr lang="cs-CZ" b="1" dirty="0">
                <a:latin typeface="Arial" panose="020B0604020202020204" pitchFamily="34" charset="0"/>
                <a:cs typeface="Arial" panose="020B0604020202020204" pitchFamily="34" charset="0"/>
              </a:rPr>
              <a:t>prohlášení 22 zemí NATO a Varšavské smlouvy o konci studené války</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848DE830-0E69-2C43-AB7F-74494187E21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918F8BB-28FF-4C45-95FA-BCE79C52974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4688DF7-F2DF-A049-A083-BE64BF9DE7D3}"/>
              </a:ext>
            </a:extLst>
          </p:cNvPr>
          <p:cNvSpPr>
            <a:spLocks noGrp="1"/>
          </p:cNvSpPr>
          <p:nvPr>
            <p:ph type="sldNum" sz="quarter" idx="12"/>
          </p:nvPr>
        </p:nvSpPr>
        <p:spPr/>
        <p:txBody>
          <a:bodyPr/>
          <a:lstStyle/>
          <a:p>
            <a:fld id="{CFE4BAC9-6D41-4691-9299-18EF07EF0177}" type="slidenum">
              <a:rPr lang="en-US" smtClean="0"/>
              <a:t>172</a:t>
            </a:fld>
            <a:endParaRPr lang="en-US"/>
          </a:p>
        </p:txBody>
      </p:sp>
    </p:spTree>
    <p:extLst>
      <p:ext uri="{BB962C8B-B14F-4D97-AF65-F5344CB8AC3E}">
        <p14:creationId xmlns:p14="http://schemas.microsoft.com/office/powerpoint/2010/main" val="218634628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A3E44C-B5D3-184D-9952-D83220DBAF07}"/>
              </a:ext>
            </a:extLst>
          </p:cNvPr>
          <p:cNvSpPr>
            <a:spLocks noGrp="1"/>
          </p:cNvSpPr>
          <p:nvPr>
            <p:ph type="title"/>
          </p:nvPr>
        </p:nvSpPr>
        <p:spPr/>
        <p:txBody>
          <a:bodyPr/>
          <a:lstStyle/>
          <a:p>
            <a:r>
              <a:rPr lang="cs-CZ"/>
              <a:t>OBSE</a:t>
            </a:r>
          </a:p>
        </p:txBody>
      </p:sp>
      <p:sp>
        <p:nvSpPr>
          <p:cNvPr id="3" name="Zástupný symbol pro obsah 2">
            <a:extLst>
              <a:ext uri="{FF2B5EF4-FFF2-40B4-BE49-F238E27FC236}">
                <a16:creationId xmlns:a16="http://schemas.microsoft.com/office/drawing/2014/main" id="{C8A37F43-3BEC-244B-BAD0-961F77A10049}"/>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OBSE ( </a:t>
            </a:r>
            <a:r>
              <a:rPr lang="cs-CZ" err="1">
                <a:latin typeface="Arial" panose="020B0604020202020204" pitchFamily="34" charset="0"/>
                <a:cs typeface="Arial" panose="020B0604020202020204" pitchFamily="34" charset="0"/>
              </a:rPr>
              <a:t>Organization</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for</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Security</a:t>
            </a:r>
            <a:r>
              <a:rPr lang="cs-CZ">
                <a:latin typeface="Arial" panose="020B0604020202020204" pitchFamily="34" charset="0"/>
                <a:cs typeface="Arial" panose="020B0604020202020204" pitchFamily="34" charset="0"/>
              </a:rPr>
              <a:t> and </a:t>
            </a:r>
            <a:r>
              <a:rPr lang="cs-CZ" err="1">
                <a:latin typeface="Arial" panose="020B0604020202020204" pitchFamily="34" charset="0"/>
                <a:cs typeface="Arial" panose="020B0604020202020204" pitchFamily="34" charset="0"/>
              </a:rPr>
              <a:t>Cooperation</a:t>
            </a:r>
            <a:r>
              <a:rPr lang="cs-CZ">
                <a:latin typeface="Arial" panose="020B0604020202020204" pitchFamily="34" charset="0"/>
                <a:cs typeface="Arial" panose="020B0604020202020204" pitchFamily="34" charset="0"/>
              </a:rPr>
              <a:t> in </a:t>
            </a:r>
            <a:r>
              <a:rPr lang="cs-CZ" err="1">
                <a:latin typeface="Arial" panose="020B0604020202020204" pitchFamily="34" charset="0"/>
                <a:cs typeface="Arial" panose="020B0604020202020204" pitchFamily="34" charset="0"/>
              </a:rPr>
              <a:t>Europe</a:t>
            </a:r>
            <a:r>
              <a:rPr lang="cs-CZ">
                <a:latin typeface="Arial" panose="020B0604020202020204" pitchFamily="34" charset="0"/>
                <a:cs typeface="Arial" panose="020B0604020202020204" pitchFamily="34" charset="0"/>
              </a:rPr>
              <a:t>, OSCE) je</a:t>
            </a:r>
            <a:r>
              <a:rPr lang="cs-CZ">
                <a:solidFill>
                  <a:srgbClr val="FF0000"/>
                </a:solidFill>
                <a:latin typeface="Arial" panose="020B0604020202020204" pitchFamily="34" charset="0"/>
                <a:cs typeface="Arial" panose="020B0604020202020204" pitchFamily="34" charset="0"/>
              </a:rPr>
              <a:t> mezinárodní bezpečnostní organizace </a:t>
            </a:r>
            <a:r>
              <a:rPr lang="cs-CZ">
                <a:latin typeface="Arial" panose="020B0604020202020204" pitchFamily="34" charset="0"/>
                <a:cs typeface="Arial" panose="020B0604020202020204" pitchFamily="34" charset="0"/>
              </a:rPr>
              <a:t>vzniklá </a:t>
            </a:r>
            <a:r>
              <a:rPr lang="cs-CZ" b="1">
                <a:latin typeface="Arial" panose="020B0604020202020204" pitchFamily="34" charset="0"/>
                <a:cs typeface="Arial" panose="020B0604020202020204" pitchFamily="34" charset="0"/>
              </a:rPr>
              <a:t>roku 1995</a:t>
            </a:r>
            <a:r>
              <a:rPr lang="cs-CZ">
                <a:latin typeface="Arial" panose="020B0604020202020204" pitchFamily="34" charset="0"/>
                <a:cs typeface="Arial" panose="020B0604020202020204" pitchFamily="34" charset="0"/>
              </a:rPr>
              <a:t> transformací Konference o bezpečnosti a spolupráci v Evropě (KBSE, též Helsinská konference). </a:t>
            </a:r>
          </a:p>
          <a:p>
            <a:pPr marL="0" indent="0">
              <a:buNone/>
            </a:pPr>
            <a:r>
              <a:rPr lang="cs-CZ">
                <a:latin typeface="Arial" panose="020B0604020202020204" pitchFamily="34" charset="0"/>
                <a:cs typeface="Arial" panose="020B0604020202020204" pitchFamily="34" charset="0"/>
              </a:rPr>
              <a:t>OBSE sdružuje převážně evropské státy. </a:t>
            </a:r>
          </a:p>
          <a:p>
            <a:pPr marL="0" indent="0">
              <a:buNone/>
            </a:pPr>
            <a:r>
              <a:rPr lang="cs-CZ">
                <a:latin typeface="Arial" panose="020B0604020202020204" pitchFamily="34" charset="0"/>
                <a:cs typeface="Arial" panose="020B0604020202020204" pitchFamily="34" charset="0"/>
              </a:rPr>
              <a:t>Členem </a:t>
            </a:r>
            <a:r>
              <a:rPr lang="cs-CZ" b="1">
                <a:latin typeface="Arial" panose="020B0604020202020204" pitchFamily="34" charset="0"/>
                <a:cs typeface="Arial" panose="020B0604020202020204" pitchFamily="34" charset="0"/>
              </a:rPr>
              <a:t>je 57 států</a:t>
            </a:r>
            <a:r>
              <a:rPr lang="cs-CZ">
                <a:latin typeface="Arial" panose="020B0604020202020204" pitchFamily="34" charset="0"/>
                <a:cs typeface="Arial" panose="020B0604020202020204" pitchFamily="34" charset="0"/>
              </a:rPr>
              <a:t>, kromě států </a:t>
            </a:r>
            <a:r>
              <a:rPr lang="cs-CZ" b="1">
                <a:latin typeface="Arial" panose="020B0604020202020204" pitchFamily="34" charset="0"/>
                <a:cs typeface="Arial" panose="020B0604020202020204" pitchFamily="34" charset="0"/>
              </a:rPr>
              <a:t>v Evropě a při Středozemním moři také státy zakavkazské, středoasijské a USA s Kanadou</a:t>
            </a:r>
          </a:p>
        </p:txBody>
      </p:sp>
      <p:sp>
        <p:nvSpPr>
          <p:cNvPr id="4" name="Zástupný symbol pro datum 3">
            <a:extLst>
              <a:ext uri="{FF2B5EF4-FFF2-40B4-BE49-F238E27FC236}">
                <a16:creationId xmlns:a16="http://schemas.microsoft.com/office/drawing/2014/main" id="{869A2818-1445-4844-8852-E397CCEC195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60ABB20-40C7-1A47-BE9D-ACBE6726A5C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620E036-A7AA-C844-8EE5-D305ED46A902}"/>
              </a:ext>
            </a:extLst>
          </p:cNvPr>
          <p:cNvSpPr>
            <a:spLocks noGrp="1"/>
          </p:cNvSpPr>
          <p:nvPr>
            <p:ph type="sldNum" sz="quarter" idx="12"/>
          </p:nvPr>
        </p:nvSpPr>
        <p:spPr/>
        <p:txBody>
          <a:bodyPr/>
          <a:lstStyle/>
          <a:p>
            <a:fld id="{CFE4BAC9-6D41-4691-9299-18EF07EF0177}" type="slidenum">
              <a:rPr lang="en-US" smtClean="0"/>
              <a:t>173</a:t>
            </a:fld>
            <a:endParaRPr lang="en-US"/>
          </a:p>
        </p:txBody>
      </p:sp>
    </p:spTree>
    <p:extLst>
      <p:ext uri="{BB962C8B-B14F-4D97-AF65-F5344CB8AC3E}">
        <p14:creationId xmlns:p14="http://schemas.microsoft.com/office/powerpoint/2010/main" val="425162228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55DEB2-C9AB-0149-B9FD-85C90FA4A46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Charta pro novou Evropu </a:t>
            </a:r>
          </a:p>
        </p:txBody>
      </p:sp>
      <p:sp>
        <p:nvSpPr>
          <p:cNvPr id="3" name="Zástupný symbol pro obsah 2">
            <a:extLst>
              <a:ext uri="{FF2B5EF4-FFF2-40B4-BE49-F238E27FC236}">
                <a16:creationId xmlns:a16="http://schemas.microsoft.com/office/drawing/2014/main" id="{3008DC7E-E018-D64F-A48D-E88F4CEB4328}"/>
              </a:ext>
            </a:extLst>
          </p:cNvPr>
          <p:cNvSpPr>
            <a:spLocks noGrp="1"/>
          </p:cNvSpPr>
          <p:nvPr>
            <p:ph idx="1"/>
          </p:nvPr>
        </p:nvSpPr>
        <p:spPr/>
        <p:txBody>
          <a:bodyPr/>
          <a:lstStyle/>
          <a:p>
            <a:pPr marL="0" indent="0">
              <a:buNone/>
            </a:pPr>
            <a:r>
              <a:rPr lang="cs-CZ" b="1">
                <a:latin typeface="Arial" panose="020B0604020202020204" pitchFamily="34" charset="0"/>
                <a:cs typeface="Arial" panose="020B0604020202020204" pitchFamily="34" charset="0"/>
              </a:rPr>
              <a:t>Nová doba demokracie, míru a sjednocení </a:t>
            </a:r>
            <a:r>
              <a:rPr lang="cs-CZ">
                <a:latin typeface="Arial" panose="020B0604020202020204" pitchFamily="34" charset="0"/>
                <a:cs typeface="Arial" panose="020B0604020202020204" pitchFamily="34" charset="0"/>
              </a:rPr>
              <a:t>založená na  principech</a:t>
            </a:r>
          </a:p>
          <a:p>
            <a:pPr marL="457200" indent="-457200">
              <a:buAutoNum type="arabicPeriod"/>
            </a:pPr>
            <a:r>
              <a:rPr lang="cs-CZ">
                <a:latin typeface="Arial" panose="020B0604020202020204" pitchFamily="34" charset="0"/>
                <a:cs typeface="Arial" panose="020B0604020202020204" pitchFamily="34" charset="0"/>
              </a:rPr>
              <a:t>Lidská práva a právní stát,</a:t>
            </a:r>
          </a:p>
          <a:p>
            <a:pPr marL="457200" indent="-457200">
              <a:buAutoNum type="arabicPeriod"/>
            </a:pPr>
            <a:r>
              <a:rPr lang="cs-CZ">
                <a:latin typeface="Arial" panose="020B0604020202020204" pitchFamily="34" charset="0"/>
                <a:cs typeface="Arial" panose="020B0604020202020204" pitchFamily="34" charset="0"/>
              </a:rPr>
              <a:t>Hospodářská svoboda a odpovědnost</a:t>
            </a:r>
          </a:p>
          <a:p>
            <a:pPr marL="457200" indent="-457200">
              <a:buAutoNum type="arabicPeriod"/>
            </a:pPr>
            <a:r>
              <a:rPr lang="cs-CZ">
                <a:latin typeface="Arial" panose="020B0604020202020204" pitchFamily="34" charset="0"/>
                <a:cs typeface="Arial" panose="020B0604020202020204" pitchFamily="34" charset="0"/>
              </a:rPr>
              <a:t>Přátelské vztahy mezi zúčastněnými státy</a:t>
            </a:r>
          </a:p>
          <a:p>
            <a:pPr marL="457200" indent="-457200">
              <a:buAutoNum type="arabicPeriod"/>
            </a:pPr>
            <a:r>
              <a:rPr lang="cs-CZ">
                <a:latin typeface="Arial" panose="020B0604020202020204" pitchFamily="34" charset="0"/>
                <a:cs typeface="Arial" panose="020B0604020202020204" pitchFamily="34" charset="0"/>
              </a:rPr>
              <a:t>Bezpečnost</a:t>
            </a:r>
          </a:p>
          <a:p>
            <a:pPr marL="457200" indent="-457200">
              <a:buAutoNum type="arabicPeriod"/>
            </a:pPr>
            <a:r>
              <a:rPr lang="cs-CZ">
                <a:latin typeface="Arial" panose="020B0604020202020204" pitchFamily="34" charset="0"/>
                <a:cs typeface="Arial" panose="020B0604020202020204" pitchFamily="34" charset="0"/>
              </a:rPr>
              <a:t>Sjednocení </a:t>
            </a:r>
          </a:p>
        </p:txBody>
      </p:sp>
      <p:sp>
        <p:nvSpPr>
          <p:cNvPr id="4" name="Zástupný symbol pro datum 3">
            <a:extLst>
              <a:ext uri="{FF2B5EF4-FFF2-40B4-BE49-F238E27FC236}">
                <a16:creationId xmlns:a16="http://schemas.microsoft.com/office/drawing/2014/main" id="{1E138085-FBD6-2E46-83DC-5939BF3B6A7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6789A7B-B4E5-9142-BBD4-43B1272EBAE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35CCE16-BB86-BF4C-A1B7-5C3C833D80EB}"/>
              </a:ext>
            </a:extLst>
          </p:cNvPr>
          <p:cNvSpPr>
            <a:spLocks noGrp="1"/>
          </p:cNvSpPr>
          <p:nvPr>
            <p:ph type="sldNum" sz="quarter" idx="12"/>
          </p:nvPr>
        </p:nvSpPr>
        <p:spPr/>
        <p:txBody>
          <a:bodyPr/>
          <a:lstStyle/>
          <a:p>
            <a:fld id="{CFE4BAC9-6D41-4691-9299-18EF07EF0177}" type="slidenum">
              <a:rPr lang="en-US" smtClean="0"/>
              <a:t>174</a:t>
            </a:fld>
            <a:endParaRPr lang="en-US"/>
          </a:p>
        </p:txBody>
      </p:sp>
    </p:spTree>
    <p:extLst>
      <p:ext uri="{BB962C8B-B14F-4D97-AF65-F5344CB8AC3E}">
        <p14:creationId xmlns:p14="http://schemas.microsoft.com/office/powerpoint/2010/main" val="36273094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979ECA-BE56-4048-A88E-4C9A0059B53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Zásady pro budoucnost </a:t>
            </a:r>
          </a:p>
        </p:txBody>
      </p:sp>
      <p:sp>
        <p:nvSpPr>
          <p:cNvPr id="3" name="Zástupný symbol pro obsah 2">
            <a:extLst>
              <a:ext uri="{FF2B5EF4-FFF2-40B4-BE49-F238E27FC236}">
                <a16:creationId xmlns:a16="http://schemas.microsoft.com/office/drawing/2014/main" id="{605860C0-46B0-874F-B659-999603424F16}"/>
              </a:ext>
            </a:extLst>
          </p:cNvPr>
          <p:cNvSpPr>
            <a:spLocks noGrp="1"/>
          </p:cNvSpPr>
          <p:nvPr>
            <p:ph idx="1"/>
          </p:nvPr>
        </p:nvSpPr>
        <p:spPr/>
        <p:txBody>
          <a:bodyPr>
            <a:normAutofit/>
          </a:bodyPr>
          <a:lstStyle/>
          <a:p>
            <a:pPr marL="457200" indent="-457200">
              <a:buFont typeface="+mj-lt"/>
              <a:buAutoNum type="arabicPeriod"/>
            </a:pPr>
            <a:r>
              <a:rPr lang="cs-CZ">
                <a:latin typeface="Arial" panose="020B0604020202020204" pitchFamily="34" charset="0"/>
                <a:cs typeface="Arial" panose="020B0604020202020204" pitchFamily="34" charset="0"/>
              </a:rPr>
              <a:t>Lidský rozměr (lidská práva a právní stát)</a:t>
            </a:r>
          </a:p>
          <a:p>
            <a:pPr marL="457200" indent="-457200">
              <a:buFont typeface="+mj-lt"/>
              <a:buAutoNum type="arabicPeriod"/>
            </a:pPr>
            <a:r>
              <a:rPr lang="cs-CZ">
                <a:latin typeface="Arial" panose="020B0604020202020204" pitchFamily="34" charset="0"/>
                <a:cs typeface="Arial" panose="020B0604020202020204" pitchFamily="34" charset="0"/>
              </a:rPr>
              <a:t>Bezpečnost </a:t>
            </a:r>
          </a:p>
          <a:p>
            <a:pPr marL="457200" indent="-457200">
              <a:buFont typeface="+mj-lt"/>
              <a:buAutoNum type="arabicPeriod"/>
            </a:pPr>
            <a:r>
              <a:rPr lang="cs-CZ">
                <a:latin typeface="Arial" panose="020B0604020202020204" pitchFamily="34" charset="0"/>
                <a:cs typeface="Arial" panose="020B0604020202020204" pitchFamily="34" charset="0"/>
              </a:rPr>
              <a:t>Hospodářská spolupráce</a:t>
            </a:r>
          </a:p>
          <a:p>
            <a:pPr marL="457200" indent="-457200">
              <a:buFont typeface="+mj-lt"/>
              <a:buAutoNum type="arabicPeriod"/>
            </a:pPr>
            <a:r>
              <a:rPr lang="cs-CZ">
                <a:latin typeface="Arial" panose="020B0604020202020204" pitchFamily="34" charset="0"/>
                <a:cs typeface="Arial" panose="020B0604020202020204" pitchFamily="34" charset="0"/>
              </a:rPr>
              <a:t>Životní prostředí</a:t>
            </a:r>
          </a:p>
          <a:p>
            <a:pPr marL="457200" indent="-457200">
              <a:buFont typeface="+mj-lt"/>
              <a:buAutoNum type="arabicPeriod"/>
            </a:pPr>
            <a:r>
              <a:rPr lang="cs-CZ">
                <a:latin typeface="Arial" panose="020B0604020202020204" pitchFamily="34" charset="0"/>
                <a:cs typeface="Arial" panose="020B0604020202020204" pitchFamily="34" charset="0"/>
              </a:rPr>
              <a:t>Kultura </a:t>
            </a:r>
          </a:p>
          <a:p>
            <a:pPr marL="457200" indent="-457200">
              <a:buFont typeface="+mj-lt"/>
              <a:buAutoNum type="arabicPeriod"/>
            </a:pPr>
            <a:r>
              <a:rPr lang="cs-CZ">
                <a:latin typeface="Arial" panose="020B0604020202020204" pitchFamily="34" charset="0"/>
                <a:cs typeface="Arial" panose="020B0604020202020204" pitchFamily="34" charset="0"/>
              </a:rPr>
              <a:t>Pracovníci – migranti</a:t>
            </a:r>
          </a:p>
          <a:p>
            <a:pPr marL="457200" indent="-457200">
              <a:buFont typeface="+mj-lt"/>
              <a:buAutoNum type="arabicPeriod"/>
            </a:pPr>
            <a:r>
              <a:rPr lang="cs-CZ">
                <a:latin typeface="Arial" panose="020B0604020202020204" pitchFamily="34" charset="0"/>
                <a:cs typeface="Arial" panose="020B0604020202020204" pitchFamily="34" charset="0"/>
              </a:rPr>
              <a:t>Středomoří </a:t>
            </a:r>
          </a:p>
          <a:p>
            <a:pPr marL="457200" indent="-457200">
              <a:buFont typeface="+mj-lt"/>
              <a:buAutoNum type="arabicPeriod"/>
            </a:pPr>
            <a:r>
              <a:rPr lang="cs-CZ">
                <a:latin typeface="Arial" panose="020B0604020202020204" pitchFamily="34" charset="0"/>
                <a:cs typeface="Arial" panose="020B0604020202020204" pitchFamily="34" charset="0"/>
              </a:rPr>
              <a:t>Nevládní organizace </a:t>
            </a:r>
          </a:p>
        </p:txBody>
      </p:sp>
      <p:sp>
        <p:nvSpPr>
          <p:cNvPr id="4" name="Zástupný symbol pro datum 3">
            <a:extLst>
              <a:ext uri="{FF2B5EF4-FFF2-40B4-BE49-F238E27FC236}">
                <a16:creationId xmlns:a16="http://schemas.microsoft.com/office/drawing/2014/main" id="{045F0950-C039-2649-B89A-19D2048FA64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37FB3E9-8B61-E543-8539-A16412426E2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C46DD82-29EB-994B-A57F-AA5770F6A292}"/>
              </a:ext>
            </a:extLst>
          </p:cNvPr>
          <p:cNvSpPr>
            <a:spLocks noGrp="1"/>
          </p:cNvSpPr>
          <p:nvPr>
            <p:ph type="sldNum" sz="quarter" idx="12"/>
          </p:nvPr>
        </p:nvSpPr>
        <p:spPr/>
        <p:txBody>
          <a:bodyPr/>
          <a:lstStyle/>
          <a:p>
            <a:fld id="{CFE4BAC9-6D41-4691-9299-18EF07EF0177}" type="slidenum">
              <a:rPr lang="en-US" smtClean="0"/>
              <a:t>175</a:t>
            </a:fld>
            <a:endParaRPr lang="en-US"/>
          </a:p>
        </p:txBody>
      </p:sp>
    </p:spTree>
    <p:extLst>
      <p:ext uri="{BB962C8B-B14F-4D97-AF65-F5344CB8AC3E}">
        <p14:creationId xmlns:p14="http://schemas.microsoft.com/office/powerpoint/2010/main" val="233819611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6CDC25-5D9A-4A49-AB8E-BC3328827B20}"/>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Hlavní aktivity OBSE</a:t>
            </a:r>
          </a:p>
        </p:txBody>
      </p:sp>
      <p:sp>
        <p:nvSpPr>
          <p:cNvPr id="3" name="Zástupný symbol pro obsah 2">
            <a:extLst>
              <a:ext uri="{FF2B5EF4-FFF2-40B4-BE49-F238E27FC236}">
                <a16:creationId xmlns:a16="http://schemas.microsoft.com/office/drawing/2014/main" id="{A022002F-61FD-D84C-8173-1430CD7327F1}"/>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Hlavní aktivity OBSE pokrývají tři dimenze bezpečnosti: </a:t>
            </a:r>
          </a:p>
          <a:p>
            <a:pPr marL="0" indent="0">
              <a:buNone/>
            </a:pPr>
            <a:r>
              <a:rPr lang="cs-CZ">
                <a:latin typeface="Arial" panose="020B0604020202020204" pitchFamily="34" charset="0"/>
                <a:cs typeface="Arial" panose="020B0604020202020204" pitchFamily="34" charset="0"/>
              </a:rPr>
              <a:t>1) </a:t>
            </a:r>
            <a:r>
              <a:rPr lang="cs-CZ" b="1">
                <a:latin typeface="Arial" panose="020B0604020202020204" pitchFamily="34" charset="0"/>
                <a:cs typeface="Arial" panose="020B0604020202020204" pitchFamily="34" charset="0"/>
              </a:rPr>
              <a:t>politicko-vojenskou</a:t>
            </a:r>
            <a:r>
              <a:rPr lang="cs-CZ">
                <a:latin typeface="Arial" panose="020B0604020202020204" pitchFamily="34" charset="0"/>
                <a:cs typeface="Arial" panose="020B0604020202020204" pitchFamily="34" charset="0"/>
              </a:rPr>
              <a:t>, </a:t>
            </a:r>
          </a:p>
          <a:p>
            <a:pPr marL="0" indent="0">
              <a:buNone/>
            </a:pPr>
            <a:r>
              <a:rPr lang="cs-CZ">
                <a:latin typeface="Arial" panose="020B0604020202020204" pitchFamily="34" charset="0"/>
                <a:cs typeface="Arial" panose="020B0604020202020204" pitchFamily="34" charset="0"/>
              </a:rPr>
              <a:t>2) </a:t>
            </a:r>
            <a:r>
              <a:rPr lang="cs-CZ" b="1">
                <a:latin typeface="Arial" panose="020B0604020202020204" pitchFamily="34" charset="0"/>
                <a:cs typeface="Arial" panose="020B0604020202020204" pitchFamily="34" charset="0"/>
              </a:rPr>
              <a:t>ekonomicko-environmentální</a:t>
            </a:r>
            <a:r>
              <a:rPr lang="cs-CZ">
                <a:latin typeface="Arial" panose="020B0604020202020204" pitchFamily="34" charset="0"/>
                <a:cs typeface="Arial" panose="020B0604020202020204" pitchFamily="34" charset="0"/>
              </a:rPr>
              <a:t> a</a:t>
            </a:r>
          </a:p>
          <a:p>
            <a:pPr marL="0" indent="0">
              <a:buNone/>
            </a:pPr>
            <a:r>
              <a:rPr lang="cs-CZ">
                <a:latin typeface="Arial" panose="020B0604020202020204" pitchFamily="34" charset="0"/>
                <a:cs typeface="Arial" panose="020B0604020202020204" pitchFamily="34" charset="0"/>
              </a:rPr>
              <a:t>3) </a:t>
            </a:r>
            <a:r>
              <a:rPr lang="cs-CZ" b="1">
                <a:latin typeface="Arial" panose="020B0604020202020204" pitchFamily="34" charset="0"/>
                <a:cs typeface="Arial" panose="020B0604020202020204" pitchFamily="34" charset="0"/>
              </a:rPr>
              <a:t>lidskoprávní</a:t>
            </a:r>
            <a:endParaRPr lang="cs-CZ">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E586EC07-CD8E-614E-BD46-55A85CF18ED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E1BE686-D3D6-A648-9C4E-597F3FE84C7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676B3DE-E518-904F-AF01-55A6607A2967}"/>
              </a:ext>
            </a:extLst>
          </p:cNvPr>
          <p:cNvSpPr>
            <a:spLocks noGrp="1"/>
          </p:cNvSpPr>
          <p:nvPr>
            <p:ph type="sldNum" sz="quarter" idx="12"/>
          </p:nvPr>
        </p:nvSpPr>
        <p:spPr/>
        <p:txBody>
          <a:bodyPr/>
          <a:lstStyle/>
          <a:p>
            <a:fld id="{CFE4BAC9-6D41-4691-9299-18EF07EF0177}" type="slidenum">
              <a:rPr lang="en-US" smtClean="0"/>
              <a:t>176</a:t>
            </a:fld>
            <a:endParaRPr lang="en-US"/>
          </a:p>
        </p:txBody>
      </p:sp>
    </p:spTree>
    <p:extLst>
      <p:ext uri="{BB962C8B-B14F-4D97-AF65-F5344CB8AC3E}">
        <p14:creationId xmlns:p14="http://schemas.microsoft.com/office/powerpoint/2010/main" val="127127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84FFB5-DD23-BF42-9EBA-6578D81745FF}"/>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Konkrétní aktivity</a:t>
            </a:r>
          </a:p>
        </p:txBody>
      </p:sp>
      <p:sp>
        <p:nvSpPr>
          <p:cNvPr id="3" name="Zástupný symbol pro obsah 2">
            <a:extLst>
              <a:ext uri="{FF2B5EF4-FFF2-40B4-BE49-F238E27FC236}">
                <a16:creationId xmlns:a16="http://schemas.microsoft.com/office/drawing/2014/main" id="{2D660177-A891-1442-AF2A-F13C5D2264F6}"/>
              </a:ext>
            </a:extLst>
          </p:cNvPr>
          <p:cNvSpPr>
            <a:spLocks noGrp="1"/>
          </p:cNvSpPr>
          <p:nvPr>
            <p:ph idx="1"/>
          </p:nvPr>
        </p:nvSpPr>
        <p:spPr/>
        <p:txBody>
          <a:bodyPr>
            <a:normAutofit/>
          </a:bodyPr>
          <a:lstStyle/>
          <a:p>
            <a:pPr marL="0" indent="0">
              <a:buNone/>
            </a:pPr>
            <a:r>
              <a:rPr lang="cs-CZ" b="1">
                <a:latin typeface="Arial" panose="020B0604020202020204" pitchFamily="34" charset="0"/>
                <a:cs typeface="Arial" panose="020B0604020202020204" pitchFamily="34" charset="0"/>
              </a:rPr>
              <a:t>Jedná se např. </a:t>
            </a:r>
            <a:r>
              <a:rPr lang="cs-CZ">
                <a:latin typeface="Arial" panose="020B0604020202020204" pitchFamily="34" charset="0"/>
                <a:cs typeface="Arial" panose="020B0604020202020204" pitchFamily="34" charset="0"/>
              </a:rPr>
              <a:t>o následující oblasti: komplexní prevence a řešení konfliktů vč. </a:t>
            </a:r>
            <a:r>
              <a:rPr lang="cs-CZ" err="1">
                <a:latin typeface="Arial" panose="020B0604020202020204" pitchFamily="34" charset="0"/>
                <a:cs typeface="Arial" panose="020B0604020202020204" pitchFamily="34" charset="0"/>
              </a:rPr>
              <a:t>postkonfliktní</a:t>
            </a:r>
            <a:r>
              <a:rPr lang="cs-CZ">
                <a:latin typeface="Arial" panose="020B0604020202020204" pitchFamily="34" charset="0"/>
                <a:cs typeface="Arial" panose="020B0604020202020204" pitchFamily="34" charset="0"/>
              </a:rPr>
              <a:t> obnovy; kontrola zbrojení, boj proti terorismu, kybernetická bezpečnost, boj proti korupci a praní špinavých peněz, environmentální aktivity. </a:t>
            </a:r>
            <a:endParaRPr lang="cs-CZ"/>
          </a:p>
        </p:txBody>
      </p:sp>
      <p:sp>
        <p:nvSpPr>
          <p:cNvPr id="4" name="Zástupný symbol pro datum 3">
            <a:extLst>
              <a:ext uri="{FF2B5EF4-FFF2-40B4-BE49-F238E27FC236}">
                <a16:creationId xmlns:a16="http://schemas.microsoft.com/office/drawing/2014/main" id="{37DB3830-1B53-6D41-85AF-6BA93EB138C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1B6D3B3-CCDB-454E-A4AC-D053996F7A3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1A21350-B34D-9D48-9655-2DDF6EC9D8AF}"/>
              </a:ext>
            </a:extLst>
          </p:cNvPr>
          <p:cNvSpPr>
            <a:spLocks noGrp="1"/>
          </p:cNvSpPr>
          <p:nvPr>
            <p:ph type="sldNum" sz="quarter" idx="12"/>
          </p:nvPr>
        </p:nvSpPr>
        <p:spPr/>
        <p:txBody>
          <a:bodyPr/>
          <a:lstStyle/>
          <a:p>
            <a:fld id="{CFE4BAC9-6D41-4691-9299-18EF07EF0177}" type="slidenum">
              <a:rPr lang="en-US" smtClean="0"/>
              <a:t>177</a:t>
            </a:fld>
            <a:endParaRPr lang="en-US"/>
          </a:p>
        </p:txBody>
      </p:sp>
    </p:spTree>
    <p:extLst>
      <p:ext uri="{BB962C8B-B14F-4D97-AF65-F5344CB8AC3E}">
        <p14:creationId xmlns:p14="http://schemas.microsoft.com/office/powerpoint/2010/main" val="61440562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3EBDAD-3B82-7244-B858-ADB1D15B8565}"/>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Lidskoprávní rozměr činnosti OBSE</a:t>
            </a:r>
          </a:p>
        </p:txBody>
      </p:sp>
      <p:sp>
        <p:nvSpPr>
          <p:cNvPr id="3" name="Zástupný symbol pro obsah 2">
            <a:extLst>
              <a:ext uri="{FF2B5EF4-FFF2-40B4-BE49-F238E27FC236}">
                <a16:creationId xmlns:a16="http://schemas.microsoft.com/office/drawing/2014/main" id="{DA591F39-D9C7-8A45-9D96-7A682E95015E}"/>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Respekt k lidským právům a fungující demokratické instituce jsou klíčové prvky pro trvalou bezpečnost. </a:t>
            </a:r>
          </a:p>
          <a:p>
            <a:pPr marL="0" indent="0">
              <a:buNone/>
            </a:pPr>
            <a:r>
              <a:rPr lang="cs-CZ">
                <a:latin typeface="Arial" panose="020B0604020202020204" pitchFamily="34" charset="0"/>
                <a:cs typeface="Arial" panose="020B0604020202020204" pitchFamily="34" charset="0"/>
              </a:rPr>
              <a:t>Proto se účastnické státy OBSE zavázaly dodržovat </a:t>
            </a:r>
            <a:r>
              <a:rPr lang="cs-CZ" b="1">
                <a:latin typeface="Arial" panose="020B0604020202020204" pitchFamily="34" charset="0"/>
                <a:cs typeface="Arial" panose="020B0604020202020204" pitchFamily="34" charset="0"/>
              </a:rPr>
              <a:t>lidská práva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demokratické principy</a:t>
            </a:r>
            <a:r>
              <a:rPr lang="cs-CZ">
                <a:latin typeface="Arial" panose="020B0604020202020204" pitchFamily="34" charset="0"/>
                <a:cs typeface="Arial" panose="020B0604020202020204" pitchFamily="34" charset="0"/>
              </a:rPr>
              <a:t>. </a:t>
            </a:r>
          </a:p>
          <a:p>
            <a:pPr marL="0" indent="0">
              <a:buNone/>
            </a:pPr>
            <a:r>
              <a:rPr lang="cs-CZ">
                <a:latin typeface="Arial" panose="020B0604020202020204" pitchFamily="34" charset="0"/>
                <a:cs typeface="Arial" panose="020B0604020202020204" pitchFamily="34" charset="0"/>
              </a:rPr>
              <a:t>Skrze aktivity a mechanismy lidskoprávní dimenze OBSE podporuje </a:t>
            </a:r>
            <a:r>
              <a:rPr lang="cs-CZ" b="1">
                <a:latin typeface="Arial" panose="020B0604020202020204" pitchFamily="34" charset="0"/>
                <a:cs typeface="Arial" panose="020B0604020202020204" pitchFamily="34" charset="0"/>
              </a:rPr>
              <a:t>spravedlivé volby, vládu práva, svobodu médií, práva národnostních menšin, toleranci a nediskriminaci.</a:t>
            </a:r>
          </a:p>
        </p:txBody>
      </p:sp>
      <p:sp>
        <p:nvSpPr>
          <p:cNvPr id="4" name="Zástupný symbol pro datum 3">
            <a:extLst>
              <a:ext uri="{FF2B5EF4-FFF2-40B4-BE49-F238E27FC236}">
                <a16:creationId xmlns:a16="http://schemas.microsoft.com/office/drawing/2014/main" id="{B7911B40-80F2-9641-A23E-EFB25F451DF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0401D56-7EFA-624A-B349-165354FA894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30C45E0-E222-0C4F-BC5F-C12C5BD14C1A}"/>
              </a:ext>
            </a:extLst>
          </p:cNvPr>
          <p:cNvSpPr>
            <a:spLocks noGrp="1"/>
          </p:cNvSpPr>
          <p:nvPr>
            <p:ph type="sldNum" sz="quarter" idx="12"/>
          </p:nvPr>
        </p:nvSpPr>
        <p:spPr/>
        <p:txBody>
          <a:bodyPr/>
          <a:lstStyle/>
          <a:p>
            <a:fld id="{CFE4BAC9-6D41-4691-9299-18EF07EF0177}" type="slidenum">
              <a:rPr lang="en-US" smtClean="0"/>
              <a:t>178</a:t>
            </a:fld>
            <a:endParaRPr lang="en-US"/>
          </a:p>
        </p:txBody>
      </p:sp>
    </p:spTree>
    <p:extLst>
      <p:ext uri="{BB962C8B-B14F-4D97-AF65-F5344CB8AC3E}">
        <p14:creationId xmlns:p14="http://schemas.microsoft.com/office/powerpoint/2010/main" val="53351985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0C414BF-E58C-0345-912F-1AD0EE3CDD26}"/>
              </a:ext>
            </a:extLst>
          </p:cNvPr>
          <p:cNvSpPr>
            <a:spLocks noGrp="1"/>
          </p:cNvSpPr>
          <p:nvPr>
            <p:ph type="ctrTitle"/>
          </p:nvPr>
        </p:nvSpPr>
        <p:spPr/>
        <p:txBody>
          <a:bodyPr/>
          <a:lstStyle/>
          <a:p>
            <a:r>
              <a:rPr lang="cs-CZ"/>
              <a:t>Orgány OBSE</a:t>
            </a:r>
          </a:p>
        </p:txBody>
      </p:sp>
      <p:sp>
        <p:nvSpPr>
          <p:cNvPr id="5" name="Podnadpis 4">
            <a:extLst>
              <a:ext uri="{FF2B5EF4-FFF2-40B4-BE49-F238E27FC236}">
                <a16:creationId xmlns:a16="http://schemas.microsoft.com/office/drawing/2014/main" id="{922F46E3-2E3D-694F-9A61-E517211FD50A}"/>
              </a:ext>
            </a:extLst>
          </p:cNvPr>
          <p:cNvSpPr>
            <a:spLocks noGrp="1"/>
          </p:cNvSpPr>
          <p:nvPr>
            <p:ph type="subTitle" idx="1"/>
          </p:nvPr>
        </p:nvSpPr>
        <p:spPr/>
        <p:txBody>
          <a:bodyPr/>
          <a:lstStyle/>
          <a:p>
            <a:r>
              <a:rPr lang="cs-CZ"/>
              <a:t>Přednáška VSCI</a:t>
            </a:r>
          </a:p>
        </p:txBody>
      </p:sp>
      <p:sp>
        <p:nvSpPr>
          <p:cNvPr id="2" name="Zástupný symbol pro datum 1">
            <a:extLst>
              <a:ext uri="{FF2B5EF4-FFF2-40B4-BE49-F238E27FC236}">
                <a16:creationId xmlns:a16="http://schemas.microsoft.com/office/drawing/2014/main" id="{695FCB9D-D1F9-3942-9292-8592BDEDD726}"/>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B3430F59-BDF2-5249-AD07-D718558A3F1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74CCC20-1CE8-2843-8319-8BF35C3DC8E4}"/>
              </a:ext>
            </a:extLst>
          </p:cNvPr>
          <p:cNvSpPr>
            <a:spLocks noGrp="1"/>
          </p:cNvSpPr>
          <p:nvPr>
            <p:ph type="sldNum" sz="quarter" idx="12"/>
          </p:nvPr>
        </p:nvSpPr>
        <p:spPr/>
        <p:txBody>
          <a:bodyPr/>
          <a:lstStyle/>
          <a:p>
            <a:fld id="{CFE4BAC9-6D41-4691-9299-18EF07EF0177}" type="slidenum">
              <a:rPr lang="en-US" smtClean="0"/>
              <a:t>179</a:t>
            </a:fld>
            <a:endParaRPr lang="en-US"/>
          </a:p>
        </p:txBody>
      </p:sp>
    </p:spTree>
    <p:extLst>
      <p:ext uri="{BB962C8B-B14F-4D97-AF65-F5344CB8AC3E}">
        <p14:creationId xmlns:p14="http://schemas.microsoft.com/office/powerpoint/2010/main" val="3693652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B41476-92E9-E840-E661-C82891B3C9FD}"/>
              </a:ext>
            </a:extLst>
          </p:cNvPr>
          <p:cNvSpPr>
            <a:spLocks noGrp="1"/>
          </p:cNvSpPr>
          <p:nvPr>
            <p:ph type="title"/>
          </p:nvPr>
        </p:nvSpPr>
        <p:spPr/>
        <p:txBody>
          <a:bodyPr/>
          <a:lstStyle/>
          <a:p>
            <a:pPr algn="ctr"/>
            <a:r>
              <a:rPr lang="cs-CZ" dirty="0"/>
              <a:t>Krizové stavy</a:t>
            </a:r>
          </a:p>
        </p:txBody>
      </p:sp>
      <p:sp>
        <p:nvSpPr>
          <p:cNvPr id="3" name="Zástupný obsah 2">
            <a:extLst>
              <a:ext uri="{FF2B5EF4-FFF2-40B4-BE49-F238E27FC236}">
                <a16:creationId xmlns:a16="http://schemas.microsoft.com/office/drawing/2014/main" id="{B50AA61C-4866-E052-E0B8-7BDC75907DE5}"/>
              </a:ext>
            </a:extLst>
          </p:cNvPr>
          <p:cNvSpPr>
            <a:spLocks noGrp="1"/>
          </p:cNvSpPr>
          <p:nvPr>
            <p:ph idx="1"/>
          </p:nvPr>
        </p:nvSpPr>
        <p:spPr/>
        <p:txBody>
          <a:bodyPr/>
          <a:lstStyle/>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Zvládnutí každé mimořádné události, krizového stavu, vyžaduje mimořádné úsilí, které vybočuje z běžného rámce  překračuje řádné fungování orgánů veřejné  moci, ale i chování a jednání  dalších osob.</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Mimořádný stav vyžaduje mimořádné řešení. Aby bylo možné takové stavy zvládat, umožňuje náš právní řád odchýlit se od běžného dodržování principů právního státu.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Dává možnost, aby po omezenou dobu, na nezbytně nutném území bylo možné omezit některá základní práva a svobody a ukládat určité povinnost za účelem zvládnutí krizového stavu.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9E2D0B92-5DA9-D817-5F75-0669ADB9201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BE01840-C5AD-CB2F-0D35-DF74EE0AAF4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9CFBBC7-4AB8-D8F3-CAE8-32BF8C6C60CD}"/>
              </a:ext>
            </a:extLst>
          </p:cNvPr>
          <p:cNvSpPr>
            <a:spLocks noGrp="1"/>
          </p:cNvSpPr>
          <p:nvPr>
            <p:ph type="sldNum" sz="quarter" idx="12"/>
          </p:nvPr>
        </p:nvSpPr>
        <p:spPr/>
        <p:txBody>
          <a:bodyPr/>
          <a:lstStyle/>
          <a:p>
            <a:fld id="{CFE4BAC9-6D41-4691-9299-18EF07EF0177}" type="slidenum">
              <a:rPr lang="en-US" smtClean="0"/>
              <a:t>18</a:t>
            </a:fld>
            <a:endParaRPr lang="en-US"/>
          </a:p>
        </p:txBody>
      </p:sp>
    </p:spTree>
    <p:extLst>
      <p:ext uri="{BB962C8B-B14F-4D97-AF65-F5344CB8AC3E}">
        <p14:creationId xmlns:p14="http://schemas.microsoft.com/office/powerpoint/2010/main" val="260193039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BA95AA-86A2-E14F-B9F1-BA20C0ABDC3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OBSE</a:t>
            </a:r>
          </a:p>
        </p:txBody>
      </p:sp>
      <p:sp>
        <p:nvSpPr>
          <p:cNvPr id="3" name="Zástupný symbol pro obsah 2">
            <a:extLst>
              <a:ext uri="{FF2B5EF4-FFF2-40B4-BE49-F238E27FC236}">
                <a16:creationId xmlns:a16="http://schemas.microsoft.com/office/drawing/2014/main" id="{196FA8B1-0F74-DD49-9FE2-D43E9C31C782}"/>
              </a:ext>
            </a:extLst>
          </p:cNvPr>
          <p:cNvSpPr>
            <a:spLocks noGrp="1"/>
          </p:cNvSpPr>
          <p:nvPr>
            <p:ph idx="1"/>
          </p:nvPr>
        </p:nvSpPr>
        <p:spPr/>
        <p:txBody>
          <a:bodyPr/>
          <a:lstStyle/>
          <a:p>
            <a:pPr marL="457200" indent="-457200">
              <a:buFont typeface="+mj-lt"/>
              <a:buAutoNum type="arabicPeriod"/>
            </a:pPr>
            <a:r>
              <a:rPr lang="cs-CZ">
                <a:latin typeface="Arial" panose="020B0604020202020204" pitchFamily="34" charset="0"/>
                <a:cs typeface="Arial" panose="020B0604020202020204" pitchFamily="34" charset="0"/>
              </a:rPr>
              <a:t>Summit (nepravidelně)</a:t>
            </a:r>
          </a:p>
          <a:p>
            <a:pPr marL="457200" indent="-457200">
              <a:buFont typeface="+mj-lt"/>
              <a:buAutoNum type="arabicPeriod"/>
            </a:pPr>
            <a:r>
              <a:rPr lang="cs-CZ">
                <a:latin typeface="Arial" panose="020B0604020202020204" pitchFamily="34" charset="0"/>
                <a:cs typeface="Arial" panose="020B0604020202020204" pitchFamily="34" charset="0"/>
              </a:rPr>
              <a:t>Ministerská rada</a:t>
            </a:r>
          </a:p>
          <a:p>
            <a:pPr marL="457200" indent="-457200">
              <a:buFont typeface="+mj-lt"/>
              <a:buAutoNum type="arabicPeriod"/>
            </a:pPr>
            <a:r>
              <a:rPr lang="cs-CZ">
                <a:latin typeface="Arial" panose="020B0604020202020204" pitchFamily="34" charset="0"/>
                <a:cs typeface="Arial" panose="020B0604020202020204" pitchFamily="34" charset="0"/>
              </a:rPr>
              <a:t>Vysoká rada; ekonomické fórum (jednou ročně)</a:t>
            </a:r>
          </a:p>
          <a:p>
            <a:pPr marL="457200" indent="-457200">
              <a:buFont typeface="+mj-lt"/>
              <a:buAutoNum type="arabicPeriod"/>
            </a:pPr>
            <a:r>
              <a:rPr lang="cs-CZ">
                <a:latin typeface="Arial" panose="020B0604020202020204" pitchFamily="34" charset="0"/>
                <a:cs typeface="Arial" panose="020B0604020202020204" pitchFamily="34" charset="0"/>
              </a:rPr>
              <a:t>Stálá rada</a:t>
            </a:r>
          </a:p>
          <a:p>
            <a:pPr marL="457200" indent="-457200">
              <a:buFont typeface="+mj-lt"/>
              <a:buAutoNum type="arabicPeriod"/>
            </a:pPr>
            <a:r>
              <a:rPr lang="cs-CZ">
                <a:latin typeface="Arial" panose="020B0604020202020204" pitchFamily="34" charset="0"/>
                <a:cs typeface="Arial" panose="020B0604020202020204" pitchFamily="34" charset="0"/>
              </a:rPr>
              <a:t>Fórum pro bezpečnostní spolupráci</a:t>
            </a:r>
          </a:p>
          <a:p>
            <a:endParaRPr lang="cs-CZ"/>
          </a:p>
        </p:txBody>
      </p:sp>
      <p:sp>
        <p:nvSpPr>
          <p:cNvPr id="4" name="Zástupný symbol pro datum 3">
            <a:extLst>
              <a:ext uri="{FF2B5EF4-FFF2-40B4-BE49-F238E27FC236}">
                <a16:creationId xmlns:a16="http://schemas.microsoft.com/office/drawing/2014/main" id="{AE4B8DF8-0A98-3044-B483-8D9C31C6F8E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8A993A7-BF1E-FD46-957F-D22C93A5BA6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60459FA-76E7-2B46-A998-58B4B557AFF5}"/>
              </a:ext>
            </a:extLst>
          </p:cNvPr>
          <p:cNvSpPr>
            <a:spLocks noGrp="1"/>
          </p:cNvSpPr>
          <p:nvPr>
            <p:ph type="sldNum" sz="quarter" idx="12"/>
          </p:nvPr>
        </p:nvSpPr>
        <p:spPr/>
        <p:txBody>
          <a:bodyPr/>
          <a:lstStyle/>
          <a:p>
            <a:fld id="{CFE4BAC9-6D41-4691-9299-18EF07EF0177}" type="slidenum">
              <a:rPr lang="en-US" smtClean="0"/>
              <a:t>180</a:t>
            </a:fld>
            <a:endParaRPr lang="en-US"/>
          </a:p>
        </p:txBody>
      </p:sp>
    </p:spTree>
    <p:extLst>
      <p:ext uri="{BB962C8B-B14F-4D97-AF65-F5344CB8AC3E}">
        <p14:creationId xmlns:p14="http://schemas.microsoft.com/office/powerpoint/2010/main" val="330357250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1CDC2E-9D37-9646-AF43-1887220C4BE8}"/>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Summit </a:t>
            </a:r>
          </a:p>
        </p:txBody>
      </p:sp>
      <p:sp>
        <p:nvSpPr>
          <p:cNvPr id="3" name="Zástupný symbol pro obsah 2">
            <a:extLst>
              <a:ext uri="{FF2B5EF4-FFF2-40B4-BE49-F238E27FC236}">
                <a16:creationId xmlns:a16="http://schemas.microsoft.com/office/drawing/2014/main" id="{F591CB38-4855-9A48-84DA-E35952108D79}"/>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Summit je setkání </a:t>
            </a:r>
            <a:r>
              <a:rPr lang="cs-CZ" b="1">
                <a:latin typeface="Arial" panose="020B0604020202020204" pitchFamily="34" charset="0"/>
                <a:cs typeface="Arial" panose="020B0604020202020204" pitchFamily="34" charset="0"/>
              </a:rPr>
              <a:t>hlav států nebo vlád</a:t>
            </a:r>
            <a:r>
              <a:rPr lang="cs-CZ">
                <a:latin typeface="Arial" panose="020B0604020202020204" pitchFamily="34" charset="0"/>
                <a:cs typeface="Arial" panose="020B0604020202020204" pitchFamily="34" charset="0"/>
              </a:rPr>
              <a:t> zúčastněných států. Summit přijímá rozhodnutí na nejvyšší politické úrovni, stanovuje základní principy a určuje základní směřování pro činnost organizace. </a:t>
            </a:r>
          </a:p>
          <a:p>
            <a:r>
              <a:rPr lang="cs-CZ">
                <a:latin typeface="Arial" panose="020B0604020202020204" pitchFamily="34" charset="0"/>
                <a:cs typeface="Arial" panose="020B0604020202020204" pitchFamily="34" charset="0"/>
              </a:rPr>
              <a:t>Od vzniku KBSE v roce 1975 se do dnešních dnů uskutečnilo celkem sedm Summitů.</a:t>
            </a:r>
          </a:p>
        </p:txBody>
      </p:sp>
      <p:sp>
        <p:nvSpPr>
          <p:cNvPr id="4" name="Zástupný symbol pro datum 3">
            <a:extLst>
              <a:ext uri="{FF2B5EF4-FFF2-40B4-BE49-F238E27FC236}">
                <a16:creationId xmlns:a16="http://schemas.microsoft.com/office/drawing/2014/main" id="{209435EE-E8D4-6A47-8989-894AE03FC3A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13B93D8-3E7A-4040-B85A-A28F74CCB12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393EC8F-57A1-4346-87A7-A1F7572BF17F}"/>
              </a:ext>
            </a:extLst>
          </p:cNvPr>
          <p:cNvSpPr>
            <a:spLocks noGrp="1"/>
          </p:cNvSpPr>
          <p:nvPr>
            <p:ph type="sldNum" sz="quarter" idx="12"/>
          </p:nvPr>
        </p:nvSpPr>
        <p:spPr/>
        <p:txBody>
          <a:bodyPr/>
          <a:lstStyle/>
          <a:p>
            <a:fld id="{CFE4BAC9-6D41-4691-9299-18EF07EF0177}" type="slidenum">
              <a:rPr lang="en-US" smtClean="0"/>
              <a:t>181</a:t>
            </a:fld>
            <a:endParaRPr lang="en-US"/>
          </a:p>
        </p:txBody>
      </p:sp>
    </p:spTree>
    <p:extLst>
      <p:ext uri="{BB962C8B-B14F-4D97-AF65-F5344CB8AC3E}">
        <p14:creationId xmlns:p14="http://schemas.microsoft.com/office/powerpoint/2010/main" val="286910330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CDBF74-CD7C-A24E-9B1B-123661B0560F}"/>
              </a:ext>
            </a:extLst>
          </p:cNvPr>
          <p:cNvSpPr>
            <a:spLocks noGrp="1"/>
          </p:cNvSpPr>
          <p:nvPr>
            <p:ph type="title"/>
          </p:nvPr>
        </p:nvSpPr>
        <p:spPr/>
        <p:txBody>
          <a:bodyPr/>
          <a:lstStyle/>
          <a:p>
            <a:r>
              <a:rPr lang="cs-CZ"/>
              <a:t>Rada ministrů</a:t>
            </a:r>
          </a:p>
        </p:txBody>
      </p:sp>
      <p:sp>
        <p:nvSpPr>
          <p:cNvPr id="3" name="Zástupný symbol pro obsah 2">
            <a:extLst>
              <a:ext uri="{FF2B5EF4-FFF2-40B4-BE49-F238E27FC236}">
                <a16:creationId xmlns:a16="http://schemas.microsoft.com/office/drawing/2014/main" id="{FB1D0240-46A7-0C45-985B-EFC14A58C4F2}"/>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Rada ministrů (</a:t>
            </a:r>
            <a:r>
              <a:rPr lang="cs-CZ" err="1">
                <a:latin typeface="Arial" panose="020B0604020202020204" pitchFamily="34" charset="0"/>
                <a:cs typeface="Arial" panose="020B0604020202020204" pitchFamily="34" charset="0"/>
              </a:rPr>
              <a:t>Ministerial</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Council</a:t>
            </a:r>
            <a:r>
              <a:rPr lang="cs-CZ">
                <a:latin typeface="Arial" panose="020B0604020202020204" pitchFamily="34" charset="0"/>
                <a:cs typeface="Arial" panose="020B0604020202020204" pitchFamily="34" charset="0"/>
              </a:rPr>
              <a:t>) je druhým nejvyšším rozhodovacím orgánem OBSE, kde jsou účastnické státy zastoupené svými </a:t>
            </a:r>
            <a:r>
              <a:rPr lang="cs-CZ" b="1">
                <a:latin typeface="Arial" panose="020B0604020202020204" pitchFamily="34" charset="0"/>
                <a:cs typeface="Arial" panose="020B0604020202020204" pitchFamily="34" charset="0"/>
              </a:rPr>
              <a:t>ministry zahraničních věcí. </a:t>
            </a:r>
          </a:p>
          <a:p>
            <a:r>
              <a:rPr lang="cs-CZ">
                <a:latin typeface="Arial" panose="020B0604020202020204" pitchFamily="34" charset="0"/>
                <a:cs typeface="Arial" panose="020B0604020202020204" pitchFamily="34" charset="0"/>
              </a:rPr>
              <a:t>Ministerská rada se </a:t>
            </a:r>
            <a:r>
              <a:rPr lang="cs-CZ" b="1">
                <a:latin typeface="Arial" panose="020B0604020202020204" pitchFamily="34" charset="0"/>
                <a:cs typeface="Arial" panose="020B0604020202020204" pitchFamily="34" charset="0"/>
              </a:rPr>
              <a:t>schází jednou ročně</a:t>
            </a:r>
            <a:r>
              <a:rPr lang="cs-CZ">
                <a:latin typeface="Arial" panose="020B0604020202020204" pitchFamily="34" charset="0"/>
                <a:cs typeface="Arial" panose="020B0604020202020204" pitchFamily="34" charset="0"/>
              </a:rPr>
              <a:t>, zpravidla na konci kalendářního roku. </a:t>
            </a:r>
          </a:p>
          <a:p>
            <a:r>
              <a:rPr lang="cs-CZ">
                <a:latin typeface="Arial" panose="020B0604020202020204" pitchFamily="34" charset="0"/>
                <a:cs typeface="Arial" panose="020B0604020202020204" pitchFamily="34" charset="0"/>
              </a:rPr>
              <a:t>Rada ministrů projednává relevantní otázky, vyhodnocuje aktivity organizace a </a:t>
            </a:r>
            <a:r>
              <a:rPr lang="cs-CZ">
                <a:solidFill>
                  <a:srgbClr val="FF0000"/>
                </a:solidFill>
                <a:latin typeface="Arial" panose="020B0604020202020204" pitchFamily="34" charset="0"/>
                <a:cs typeface="Arial" panose="020B0604020202020204" pitchFamily="34" charset="0"/>
              </a:rPr>
              <a:t>přijímá rozhodnutí či deklarace.</a:t>
            </a:r>
          </a:p>
        </p:txBody>
      </p:sp>
      <p:sp>
        <p:nvSpPr>
          <p:cNvPr id="4" name="Zástupný symbol pro datum 3">
            <a:extLst>
              <a:ext uri="{FF2B5EF4-FFF2-40B4-BE49-F238E27FC236}">
                <a16:creationId xmlns:a16="http://schemas.microsoft.com/office/drawing/2014/main" id="{700BA69C-D7E6-4740-9CC6-171AEBE0642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09ED7D4-AE45-F844-B037-0D0867407F2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5904ABB-4EF7-3345-8D74-BAFAE0E6C766}"/>
              </a:ext>
            </a:extLst>
          </p:cNvPr>
          <p:cNvSpPr>
            <a:spLocks noGrp="1"/>
          </p:cNvSpPr>
          <p:nvPr>
            <p:ph type="sldNum" sz="quarter" idx="12"/>
          </p:nvPr>
        </p:nvSpPr>
        <p:spPr/>
        <p:txBody>
          <a:bodyPr/>
          <a:lstStyle/>
          <a:p>
            <a:fld id="{CFE4BAC9-6D41-4691-9299-18EF07EF0177}" type="slidenum">
              <a:rPr lang="en-US" smtClean="0"/>
              <a:t>182</a:t>
            </a:fld>
            <a:endParaRPr lang="en-US"/>
          </a:p>
        </p:txBody>
      </p:sp>
    </p:spTree>
    <p:extLst>
      <p:ext uri="{BB962C8B-B14F-4D97-AF65-F5344CB8AC3E}">
        <p14:creationId xmlns:p14="http://schemas.microsoft.com/office/powerpoint/2010/main" val="42253983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06D976-04BB-EF4C-B3E7-F6AFBAD75D40}"/>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Stálá rada</a:t>
            </a:r>
          </a:p>
        </p:txBody>
      </p:sp>
      <p:sp>
        <p:nvSpPr>
          <p:cNvPr id="3" name="Zástupný symbol pro obsah 2">
            <a:extLst>
              <a:ext uri="{FF2B5EF4-FFF2-40B4-BE49-F238E27FC236}">
                <a16:creationId xmlns:a16="http://schemas.microsoft.com/office/drawing/2014/main" id="{38C24277-163C-604A-A3E4-8003C4F70ABE}"/>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Stálá rada </a:t>
            </a:r>
            <a:r>
              <a:rPr lang="cs-CZ">
                <a:latin typeface="Arial" panose="020B0604020202020204" pitchFamily="34" charset="0"/>
                <a:cs typeface="Arial" panose="020B0604020202020204" pitchFamily="34" charset="0"/>
              </a:rPr>
              <a:t>(Permanent </a:t>
            </a:r>
            <a:r>
              <a:rPr lang="cs-CZ" err="1">
                <a:latin typeface="Arial" panose="020B0604020202020204" pitchFamily="34" charset="0"/>
                <a:cs typeface="Arial" panose="020B0604020202020204" pitchFamily="34" charset="0"/>
              </a:rPr>
              <a:t>Council</a:t>
            </a:r>
            <a:r>
              <a:rPr lang="cs-CZ">
                <a:latin typeface="Arial" panose="020B0604020202020204" pitchFamily="34" charset="0"/>
                <a:cs typeface="Arial" panose="020B0604020202020204" pitchFamily="34" charset="0"/>
              </a:rPr>
              <a:t>) je politický konzultační a rozhodovací orgán na </a:t>
            </a:r>
            <a:r>
              <a:rPr lang="cs-CZ" b="1">
                <a:latin typeface="Arial" panose="020B0604020202020204" pitchFamily="34" charset="0"/>
                <a:cs typeface="Arial" panose="020B0604020202020204" pitchFamily="34" charset="0"/>
              </a:rPr>
              <a:t>úrovni stálých představitelů/velvyslanců</a:t>
            </a:r>
            <a:r>
              <a:rPr lang="cs-CZ">
                <a:latin typeface="Arial" panose="020B0604020202020204" pitchFamily="34" charset="0"/>
                <a:cs typeface="Arial" panose="020B0604020202020204" pitchFamily="34" charset="0"/>
              </a:rPr>
              <a:t> účastnických států,</a:t>
            </a:r>
          </a:p>
          <a:p>
            <a:r>
              <a:rPr lang="cs-CZ">
                <a:latin typeface="Arial" panose="020B0604020202020204" pitchFamily="34" charset="0"/>
                <a:cs typeface="Arial" panose="020B0604020202020204" pitchFamily="34" charset="0"/>
              </a:rPr>
              <a:t>Schází se pravidelně jednou týdně v kongresovém centru paláce Hofburg ve Vídni.</a:t>
            </a:r>
          </a:p>
        </p:txBody>
      </p:sp>
      <p:sp>
        <p:nvSpPr>
          <p:cNvPr id="4" name="Zástupný symbol pro datum 3">
            <a:extLst>
              <a:ext uri="{FF2B5EF4-FFF2-40B4-BE49-F238E27FC236}">
                <a16:creationId xmlns:a16="http://schemas.microsoft.com/office/drawing/2014/main" id="{26CA1DCF-24D7-7144-BDE2-0174C9D3CE1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AF83D9B-7A3F-7241-9DAA-77740ABF123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4F1C647-A7F7-0548-97BD-67552F983E7A}"/>
              </a:ext>
            </a:extLst>
          </p:cNvPr>
          <p:cNvSpPr>
            <a:spLocks noGrp="1"/>
          </p:cNvSpPr>
          <p:nvPr>
            <p:ph type="sldNum" sz="quarter" idx="12"/>
          </p:nvPr>
        </p:nvSpPr>
        <p:spPr/>
        <p:txBody>
          <a:bodyPr/>
          <a:lstStyle/>
          <a:p>
            <a:fld id="{CFE4BAC9-6D41-4691-9299-18EF07EF0177}" type="slidenum">
              <a:rPr lang="en-US" smtClean="0"/>
              <a:t>183</a:t>
            </a:fld>
            <a:endParaRPr lang="en-US"/>
          </a:p>
        </p:txBody>
      </p:sp>
    </p:spTree>
    <p:extLst>
      <p:ext uri="{BB962C8B-B14F-4D97-AF65-F5344CB8AC3E}">
        <p14:creationId xmlns:p14="http://schemas.microsoft.com/office/powerpoint/2010/main" val="15028552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88C779-6E1D-5F4F-88EB-8433BB5559A0}"/>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Fórum pro bezpečnostní spolupráci</a:t>
            </a:r>
          </a:p>
        </p:txBody>
      </p:sp>
      <p:sp>
        <p:nvSpPr>
          <p:cNvPr id="3" name="Zástupný symbol pro obsah 2">
            <a:extLst>
              <a:ext uri="{FF2B5EF4-FFF2-40B4-BE49-F238E27FC236}">
                <a16:creationId xmlns:a16="http://schemas.microsoft.com/office/drawing/2014/main" id="{00CE5A96-D993-0D41-8853-4623C6417C6F}"/>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Fórum pro bezpečnostní spolupráci (</a:t>
            </a:r>
            <a:r>
              <a:rPr lang="cs-CZ" err="1">
                <a:latin typeface="Arial" panose="020B0604020202020204" pitchFamily="34" charset="0"/>
                <a:cs typeface="Arial" panose="020B0604020202020204" pitchFamily="34" charset="0"/>
              </a:rPr>
              <a:t>Forum</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for</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Security</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Cooperation</a:t>
            </a:r>
            <a:r>
              <a:rPr lang="cs-CZ">
                <a:latin typeface="Arial" panose="020B0604020202020204" pitchFamily="34" charset="0"/>
                <a:cs typeface="Arial" panose="020B0604020202020204" pitchFamily="34" charset="0"/>
              </a:rPr>
              <a:t>; FSC). </a:t>
            </a:r>
          </a:p>
          <a:p>
            <a:r>
              <a:rPr lang="cs-CZ">
                <a:latin typeface="Arial" panose="020B0604020202020204" pitchFamily="34" charset="0"/>
                <a:cs typeface="Arial" panose="020B0604020202020204" pitchFamily="34" charset="0"/>
              </a:rPr>
              <a:t> FSC se zaměřuje především na jednání o </a:t>
            </a:r>
            <a:r>
              <a:rPr lang="cs-CZ" b="1">
                <a:latin typeface="Arial" panose="020B0604020202020204" pitchFamily="34" charset="0"/>
                <a:cs typeface="Arial" panose="020B0604020202020204" pitchFamily="34" charset="0"/>
              </a:rPr>
              <a:t>kontrole zbrojení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budování důvěry</a:t>
            </a:r>
            <a:r>
              <a:rPr lang="cs-CZ">
                <a:latin typeface="Arial" panose="020B0604020202020204" pitchFamily="34" charset="0"/>
                <a:cs typeface="Arial" panose="020B0604020202020204" pitchFamily="34" charset="0"/>
              </a:rPr>
              <a:t>, vojenské a bezpečnostní spolupráci mezi účastnickými státy a implementaci dohodnutých opatření. Schází se </a:t>
            </a:r>
            <a:r>
              <a:rPr lang="cs-CZ" b="1">
                <a:latin typeface="Arial" panose="020B0604020202020204" pitchFamily="34" charset="0"/>
                <a:cs typeface="Arial" panose="020B0604020202020204" pitchFamily="34" charset="0"/>
              </a:rPr>
              <a:t>jednou týdně </a:t>
            </a:r>
            <a:r>
              <a:rPr lang="cs-CZ">
                <a:latin typeface="Arial" panose="020B0604020202020204" pitchFamily="34" charset="0"/>
                <a:cs typeface="Arial" panose="020B0604020202020204" pitchFamily="34" charset="0"/>
              </a:rPr>
              <a:t>ve vídeňském Hofburgu.</a:t>
            </a:r>
          </a:p>
        </p:txBody>
      </p:sp>
      <p:sp>
        <p:nvSpPr>
          <p:cNvPr id="4" name="Zástupný symbol pro datum 3">
            <a:extLst>
              <a:ext uri="{FF2B5EF4-FFF2-40B4-BE49-F238E27FC236}">
                <a16:creationId xmlns:a16="http://schemas.microsoft.com/office/drawing/2014/main" id="{C84F3751-9AFF-6142-A432-5323FEB203E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6617FA6-339D-FF46-BCDE-37CEC4530EC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8D6029C-FA88-174E-9276-DD9D5D58A9E2}"/>
              </a:ext>
            </a:extLst>
          </p:cNvPr>
          <p:cNvSpPr>
            <a:spLocks noGrp="1"/>
          </p:cNvSpPr>
          <p:nvPr>
            <p:ph type="sldNum" sz="quarter" idx="12"/>
          </p:nvPr>
        </p:nvSpPr>
        <p:spPr/>
        <p:txBody>
          <a:bodyPr/>
          <a:lstStyle/>
          <a:p>
            <a:fld id="{CFE4BAC9-6D41-4691-9299-18EF07EF0177}" type="slidenum">
              <a:rPr lang="en-US" smtClean="0"/>
              <a:t>184</a:t>
            </a:fld>
            <a:endParaRPr lang="en-US"/>
          </a:p>
        </p:txBody>
      </p:sp>
    </p:spTree>
    <p:extLst>
      <p:ext uri="{BB962C8B-B14F-4D97-AF65-F5344CB8AC3E}">
        <p14:creationId xmlns:p14="http://schemas.microsoft.com/office/powerpoint/2010/main" val="147828007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18561-53A0-BB4B-9A08-9BFF8EA04E7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Instituce OBSE</a:t>
            </a:r>
          </a:p>
        </p:txBody>
      </p:sp>
      <p:sp>
        <p:nvSpPr>
          <p:cNvPr id="3" name="Zástupný symbol pro obsah 2">
            <a:extLst>
              <a:ext uri="{FF2B5EF4-FFF2-40B4-BE49-F238E27FC236}">
                <a16:creationId xmlns:a16="http://schemas.microsoft.com/office/drawing/2014/main" id="{D6375456-D072-C341-AB64-ED5131309A8D}"/>
              </a:ext>
            </a:extLst>
          </p:cNvPr>
          <p:cNvSpPr>
            <a:spLocks noGrp="1"/>
          </p:cNvSpPr>
          <p:nvPr>
            <p:ph idx="1"/>
          </p:nvPr>
        </p:nvSpPr>
        <p:spPr/>
        <p:txBody>
          <a:bodyPr>
            <a:normAutofit/>
          </a:bodyPr>
          <a:lstStyle/>
          <a:p>
            <a:r>
              <a:rPr lang="cs-CZ" b="1">
                <a:latin typeface="Arial" panose="020B0604020202020204" pitchFamily="34" charset="0"/>
                <a:cs typeface="Arial" panose="020B0604020202020204" pitchFamily="34" charset="0"/>
              </a:rPr>
              <a:t>Úřad pro demokratické instituce a lidská práva</a:t>
            </a:r>
            <a:r>
              <a:rPr lang="cs-CZ">
                <a:latin typeface="Arial" panose="020B0604020202020204" pitchFamily="34" charset="0"/>
                <a:cs typeface="Arial" panose="020B0604020202020204" pitchFamily="34" charset="0"/>
              </a:rPr>
              <a:t> (sídlo ve Varšavě)</a:t>
            </a:r>
          </a:p>
          <a:p>
            <a:r>
              <a:rPr lang="cs-CZ" b="1">
                <a:latin typeface="Arial" panose="020B0604020202020204" pitchFamily="34" charset="0"/>
                <a:cs typeface="Arial" panose="020B0604020202020204" pitchFamily="34" charset="0"/>
              </a:rPr>
              <a:t>Vysoký komisař pro národnostní menšiny</a:t>
            </a:r>
            <a:r>
              <a:rPr lang="cs-CZ">
                <a:latin typeface="Arial" panose="020B0604020202020204" pitchFamily="34" charset="0"/>
                <a:cs typeface="Arial" panose="020B0604020202020204" pitchFamily="34" charset="0"/>
              </a:rPr>
              <a:t> (sídlo v Haagu)</a:t>
            </a:r>
          </a:p>
          <a:p>
            <a:r>
              <a:rPr lang="cs-CZ">
                <a:latin typeface="Arial" panose="020B0604020202020204" pitchFamily="34" charset="0"/>
                <a:cs typeface="Arial" panose="020B0604020202020204" pitchFamily="34" charset="0"/>
              </a:rPr>
              <a:t>OBSE uskutečňuje mise v krizových oblastech Evropy (Bosna a Hercegovina, Makedonie, Kosovo, Chorvatsko, Gruzie) s cílem pokoušet se o nastolení demokratických systémů</a:t>
            </a:r>
          </a:p>
          <a:p>
            <a:endParaRPr lang="cs-CZ"/>
          </a:p>
        </p:txBody>
      </p:sp>
      <p:sp>
        <p:nvSpPr>
          <p:cNvPr id="4" name="Zástupný symbol pro datum 3">
            <a:extLst>
              <a:ext uri="{FF2B5EF4-FFF2-40B4-BE49-F238E27FC236}">
                <a16:creationId xmlns:a16="http://schemas.microsoft.com/office/drawing/2014/main" id="{BD9604E5-DC1E-DC4A-B297-262329B712B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DF26EC0-6CBD-034B-A143-E0A68867036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61872AD-DDA5-3849-AD1D-015DCB4A8F1F}"/>
              </a:ext>
            </a:extLst>
          </p:cNvPr>
          <p:cNvSpPr>
            <a:spLocks noGrp="1"/>
          </p:cNvSpPr>
          <p:nvPr>
            <p:ph type="sldNum" sz="quarter" idx="12"/>
          </p:nvPr>
        </p:nvSpPr>
        <p:spPr/>
        <p:txBody>
          <a:bodyPr/>
          <a:lstStyle/>
          <a:p>
            <a:fld id="{CFE4BAC9-6D41-4691-9299-18EF07EF0177}" type="slidenum">
              <a:rPr lang="en-US" smtClean="0"/>
              <a:t>185</a:t>
            </a:fld>
            <a:endParaRPr lang="en-US"/>
          </a:p>
        </p:txBody>
      </p:sp>
    </p:spTree>
    <p:extLst>
      <p:ext uri="{BB962C8B-B14F-4D97-AF65-F5344CB8AC3E}">
        <p14:creationId xmlns:p14="http://schemas.microsoft.com/office/powerpoint/2010/main" val="211601634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30F424-4CBE-8D44-BF06-C97876BD66C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Výkonný předseda</a:t>
            </a:r>
          </a:p>
        </p:txBody>
      </p:sp>
      <p:sp>
        <p:nvSpPr>
          <p:cNvPr id="3" name="Zástupný symbol pro obsah 2">
            <a:extLst>
              <a:ext uri="{FF2B5EF4-FFF2-40B4-BE49-F238E27FC236}">
                <a16:creationId xmlns:a16="http://schemas.microsoft.com/office/drawing/2014/main" id="{7647A3CF-02AE-3B4F-9817-319151DB9DEA}"/>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Výkonný předseda</a:t>
            </a:r>
            <a:r>
              <a:rPr lang="cs-CZ">
                <a:latin typeface="Arial" panose="020B0604020202020204" pitchFamily="34" charset="0"/>
                <a:cs typeface="Arial" panose="020B0604020202020204" pitchFamily="34" charset="0"/>
              </a:rPr>
              <a:t>: řídí OBSE v době, kdy nezasedá Následná schůze nebo Summit; pochází vždy z předsednické země</a:t>
            </a:r>
          </a:p>
          <a:p>
            <a:r>
              <a:rPr lang="cs-CZ" b="1">
                <a:latin typeface="Arial" panose="020B0604020202020204" pitchFamily="34" charset="0"/>
                <a:cs typeface="Arial" panose="020B0604020202020204" pitchFamily="34" charset="0"/>
              </a:rPr>
              <a:t>Generální tajemník</a:t>
            </a:r>
            <a:r>
              <a:rPr lang="cs-CZ">
                <a:latin typeface="Arial" panose="020B0604020202020204" pitchFamily="34" charset="0"/>
                <a:cs typeface="Arial" panose="020B0604020202020204" pitchFamily="34" charset="0"/>
              </a:rPr>
              <a:t> (sídlo ve Vídni); </a:t>
            </a:r>
            <a:r>
              <a:rPr lang="cs-CZ" b="1">
                <a:latin typeface="Arial" panose="020B0604020202020204" pitchFamily="34" charset="0"/>
                <a:cs typeface="Arial" panose="020B0604020202020204" pitchFamily="34" charset="0"/>
              </a:rPr>
              <a:t>Sekretariát</a:t>
            </a:r>
            <a:r>
              <a:rPr lang="cs-CZ">
                <a:latin typeface="Arial" panose="020B0604020202020204" pitchFamily="34" charset="0"/>
                <a:cs typeface="Arial" panose="020B0604020202020204" pitchFamily="34" charset="0"/>
              </a:rPr>
              <a:t> (sídlo ve Vídni)</a:t>
            </a:r>
          </a:p>
          <a:p>
            <a:endParaRPr lang="cs-CZ"/>
          </a:p>
        </p:txBody>
      </p:sp>
      <p:sp>
        <p:nvSpPr>
          <p:cNvPr id="4" name="Zástupný symbol pro datum 3">
            <a:extLst>
              <a:ext uri="{FF2B5EF4-FFF2-40B4-BE49-F238E27FC236}">
                <a16:creationId xmlns:a16="http://schemas.microsoft.com/office/drawing/2014/main" id="{D7D49AE6-2A86-654A-B294-34D4DD961B8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5CE821C-4D6F-1A48-BB5D-01E13FC9BF5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1BF360C-16A9-AF4C-B363-8617918042DE}"/>
              </a:ext>
            </a:extLst>
          </p:cNvPr>
          <p:cNvSpPr>
            <a:spLocks noGrp="1"/>
          </p:cNvSpPr>
          <p:nvPr>
            <p:ph type="sldNum" sz="quarter" idx="12"/>
          </p:nvPr>
        </p:nvSpPr>
        <p:spPr/>
        <p:txBody>
          <a:bodyPr/>
          <a:lstStyle/>
          <a:p>
            <a:fld id="{CFE4BAC9-6D41-4691-9299-18EF07EF0177}" type="slidenum">
              <a:rPr lang="en-US" smtClean="0"/>
              <a:t>186</a:t>
            </a:fld>
            <a:endParaRPr lang="en-US"/>
          </a:p>
        </p:txBody>
      </p:sp>
    </p:spTree>
    <p:extLst>
      <p:ext uri="{BB962C8B-B14F-4D97-AF65-F5344CB8AC3E}">
        <p14:creationId xmlns:p14="http://schemas.microsoft.com/office/powerpoint/2010/main" val="196767263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461CAA-0DCE-6244-B773-440AC46B11D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Předsednictví OBSE</a:t>
            </a:r>
          </a:p>
        </p:txBody>
      </p:sp>
      <p:sp>
        <p:nvSpPr>
          <p:cNvPr id="3" name="Zástupný symbol pro obsah 2">
            <a:extLst>
              <a:ext uri="{FF2B5EF4-FFF2-40B4-BE49-F238E27FC236}">
                <a16:creationId xmlns:a16="http://schemas.microsoft.com/office/drawing/2014/main" id="{93B96D10-EDA3-1A42-8A18-7D635CB81C7A}"/>
              </a:ext>
            </a:extLst>
          </p:cNvPr>
          <p:cNvSpPr>
            <a:spLocks noGrp="1"/>
          </p:cNvSpPr>
          <p:nvPr>
            <p:ph idx="1"/>
          </p:nvPr>
        </p:nvSpPr>
        <p:spPr/>
        <p:txBody>
          <a:bodyPr>
            <a:normAutofit/>
          </a:bodyPr>
          <a:lstStyle/>
          <a:p>
            <a:pPr fontAlgn="t"/>
            <a:r>
              <a:rPr lang="cs-CZ">
                <a:latin typeface="Arial" panose="020B0604020202020204" pitchFamily="34" charset="0"/>
                <a:cs typeface="Arial" panose="020B0604020202020204" pitchFamily="34" charset="0"/>
              </a:rPr>
              <a:t>Ministr zahraničních věcí </a:t>
            </a:r>
            <a:r>
              <a:rPr lang="cs-CZ" b="1">
                <a:latin typeface="Arial" panose="020B0604020202020204" pitchFamily="34" charset="0"/>
                <a:cs typeface="Arial" panose="020B0604020202020204" pitchFamily="34" charset="0"/>
              </a:rPr>
              <a:t>předsednické země </a:t>
            </a:r>
            <a:r>
              <a:rPr lang="cs-CZ">
                <a:latin typeface="Arial" panose="020B0604020202020204" pitchFamily="34" charset="0"/>
                <a:cs typeface="Arial" panose="020B0604020202020204" pitchFamily="34" charset="0"/>
              </a:rPr>
              <a:t>vždy přebírá roli tzv. úřadujícího předsedy. Jeho hlavním úkolem je koordinace rozhodovacího procesu OBSE a všech jejích současných aktivit. Úřadující předseda rovněž předsedá jednáním Rady ministrů.</a:t>
            </a:r>
          </a:p>
          <a:p>
            <a:pPr fontAlgn="t"/>
            <a:r>
              <a:rPr lang="cs-CZ">
                <a:latin typeface="Arial" panose="020B0604020202020204" pitchFamily="34" charset="0"/>
                <a:cs typeface="Arial" panose="020B0604020202020204" pitchFamily="34" charset="0"/>
              </a:rPr>
              <a:t>Post rotuje po ročních cyklech</a:t>
            </a:r>
            <a:r>
              <a:rPr lang="cs-CZ" b="1">
                <a:latin typeface="Arial" panose="020B0604020202020204" pitchFamily="34" charset="0"/>
                <a:cs typeface="Arial" panose="020B0604020202020204" pitchFamily="34" charset="0"/>
              </a:rPr>
              <a:t>. Rozhodnutí </a:t>
            </a:r>
            <a:r>
              <a:rPr lang="cs-CZ">
                <a:latin typeface="Arial" panose="020B0604020202020204" pitchFamily="34" charset="0"/>
                <a:cs typeface="Arial" panose="020B0604020202020204" pitchFamily="34" charset="0"/>
              </a:rPr>
              <a:t>o předsednictví OBSE přijímá </a:t>
            </a:r>
            <a:r>
              <a:rPr lang="cs-CZ" b="1">
                <a:latin typeface="Arial" panose="020B0604020202020204" pitchFamily="34" charset="0"/>
                <a:cs typeface="Arial" panose="020B0604020202020204" pitchFamily="34" charset="0"/>
              </a:rPr>
              <a:t>Ministerská rada </a:t>
            </a:r>
            <a:r>
              <a:rPr lang="cs-CZ">
                <a:latin typeface="Arial" panose="020B0604020202020204" pitchFamily="34" charset="0"/>
                <a:cs typeface="Arial" panose="020B0604020202020204" pitchFamily="34" charset="0"/>
              </a:rPr>
              <a:t>na základě konsensu zpravidla dva roky před jeho začátkem. </a:t>
            </a:r>
          </a:p>
          <a:p>
            <a:pPr fontAlgn="t"/>
            <a:r>
              <a:rPr lang="cs-CZ">
                <a:latin typeface="Arial" panose="020B0604020202020204" pitchFamily="34" charset="0"/>
                <a:cs typeface="Arial" panose="020B0604020202020204" pitchFamily="34" charset="0"/>
              </a:rPr>
              <a:t>ČSFR předsedala OBSE v roce 1992.</a:t>
            </a:r>
          </a:p>
          <a:p>
            <a:endParaRPr lang="cs-CZ"/>
          </a:p>
        </p:txBody>
      </p:sp>
      <p:sp>
        <p:nvSpPr>
          <p:cNvPr id="4" name="Zástupný symbol pro datum 3">
            <a:extLst>
              <a:ext uri="{FF2B5EF4-FFF2-40B4-BE49-F238E27FC236}">
                <a16:creationId xmlns:a16="http://schemas.microsoft.com/office/drawing/2014/main" id="{CCC8DAB6-49EC-5343-B583-50A69209C00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A95CF56-F840-CD4F-94E3-8240F5A0CA1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130BE40-061E-9C44-A5AC-665C4CFA648B}"/>
              </a:ext>
            </a:extLst>
          </p:cNvPr>
          <p:cNvSpPr>
            <a:spLocks noGrp="1"/>
          </p:cNvSpPr>
          <p:nvPr>
            <p:ph type="sldNum" sz="quarter" idx="12"/>
          </p:nvPr>
        </p:nvSpPr>
        <p:spPr/>
        <p:txBody>
          <a:bodyPr/>
          <a:lstStyle/>
          <a:p>
            <a:fld id="{CFE4BAC9-6D41-4691-9299-18EF07EF0177}" type="slidenum">
              <a:rPr lang="en-US" smtClean="0"/>
              <a:t>187</a:t>
            </a:fld>
            <a:endParaRPr lang="en-US"/>
          </a:p>
        </p:txBody>
      </p:sp>
    </p:spTree>
    <p:extLst>
      <p:ext uri="{BB962C8B-B14F-4D97-AF65-F5344CB8AC3E}">
        <p14:creationId xmlns:p14="http://schemas.microsoft.com/office/powerpoint/2010/main" val="37011174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BBF870-7978-9D40-9E7B-BF5DDC38CEE1}"/>
              </a:ext>
            </a:extLst>
          </p:cNvPr>
          <p:cNvSpPr>
            <a:spLocks noGrp="1"/>
          </p:cNvSpPr>
          <p:nvPr>
            <p:ph type="title"/>
          </p:nvPr>
        </p:nvSpPr>
        <p:spPr/>
        <p:txBody>
          <a:bodyPr/>
          <a:lstStyle/>
          <a:p>
            <a:r>
              <a:rPr lang="cs-CZ"/>
              <a:t>Rozpočet OBSE</a:t>
            </a:r>
          </a:p>
        </p:txBody>
      </p:sp>
      <p:sp>
        <p:nvSpPr>
          <p:cNvPr id="3" name="Zástupný symbol pro obsah 2">
            <a:extLst>
              <a:ext uri="{FF2B5EF4-FFF2-40B4-BE49-F238E27FC236}">
                <a16:creationId xmlns:a16="http://schemas.microsoft.com/office/drawing/2014/main" id="{DA19EEA9-4D9A-A343-B8E3-78AEC8FC73B2}"/>
              </a:ext>
            </a:extLst>
          </p:cNvPr>
          <p:cNvSpPr>
            <a:spLocks noGrp="1"/>
          </p:cNvSpPr>
          <p:nvPr>
            <p:ph idx="1"/>
          </p:nvPr>
        </p:nvSpPr>
        <p:spPr/>
        <p:txBody>
          <a:bodyPr>
            <a:normAutofit/>
          </a:bodyPr>
          <a:lstStyle/>
          <a:p>
            <a:r>
              <a:rPr lang="cs-CZ" b="1">
                <a:latin typeface="Arial" panose="020B0604020202020204" pitchFamily="34" charset="0"/>
                <a:cs typeface="Arial" panose="020B0604020202020204" pitchFamily="34" charset="0"/>
              </a:rPr>
              <a:t>Celkový rozpočet OBSE</a:t>
            </a:r>
            <a:r>
              <a:rPr lang="cs-CZ">
                <a:latin typeface="Arial" panose="020B0604020202020204" pitchFamily="34" charset="0"/>
                <a:cs typeface="Arial" panose="020B0604020202020204" pitchFamily="34" charset="0"/>
              </a:rPr>
              <a:t> se pohybuje okolo 140 milionů EUR. </a:t>
            </a:r>
          </a:p>
          <a:p>
            <a:r>
              <a:rPr lang="cs-CZ">
                <a:latin typeface="Arial" panose="020B0604020202020204" pitchFamily="34" charset="0"/>
                <a:cs typeface="Arial" panose="020B0604020202020204" pitchFamily="34" charset="0"/>
              </a:rPr>
              <a:t>Rozpočet je každoročně schvalován </a:t>
            </a:r>
            <a:r>
              <a:rPr lang="cs-CZ" b="1">
                <a:latin typeface="Arial" panose="020B0604020202020204" pitchFamily="34" charset="0"/>
                <a:cs typeface="Arial" panose="020B0604020202020204" pitchFamily="34" charset="0"/>
              </a:rPr>
              <a:t>konsensem účastnických států</a:t>
            </a:r>
            <a:r>
              <a:rPr lang="cs-CZ">
                <a:latin typeface="Arial" panose="020B0604020202020204" pitchFamily="34" charset="0"/>
                <a:cs typeface="Arial" panose="020B0604020202020204" pitchFamily="34" charset="0"/>
              </a:rPr>
              <a:t>. Z rozpočtu jsou hrazeny náklady Sekretariátu a dalších institucí OBSE a až </a:t>
            </a:r>
            <a:r>
              <a:rPr lang="cs-CZ" b="1">
                <a:latin typeface="Arial" panose="020B0604020202020204" pitchFamily="34" charset="0"/>
                <a:cs typeface="Arial" panose="020B0604020202020204" pitchFamily="34" charset="0"/>
              </a:rPr>
              <a:t>dvě třetiny rozpočtu </a:t>
            </a:r>
            <a:r>
              <a:rPr lang="cs-CZ">
                <a:latin typeface="Arial" panose="020B0604020202020204" pitchFamily="34" charset="0"/>
                <a:cs typeface="Arial" panose="020B0604020202020204" pitchFamily="34" charset="0"/>
              </a:rPr>
              <a:t>jsou určeny pro jednotlivé polní mise a aktivity OBSE v regionech. </a:t>
            </a:r>
          </a:p>
          <a:p>
            <a:r>
              <a:rPr lang="cs-CZ" b="1">
                <a:latin typeface="Arial" panose="020B0604020202020204" pitchFamily="34" charset="0"/>
                <a:cs typeface="Arial" panose="020B0604020202020204" pitchFamily="34" charset="0"/>
              </a:rPr>
              <a:t>EU </a:t>
            </a:r>
            <a:r>
              <a:rPr lang="cs-CZ">
                <a:latin typeface="Arial" panose="020B0604020202020204" pitchFamily="34" charset="0"/>
                <a:cs typeface="Arial" panose="020B0604020202020204" pitchFamily="34" charset="0"/>
              </a:rPr>
              <a:t>financuje rozpočet OBSE z více </a:t>
            </a:r>
            <a:r>
              <a:rPr lang="cs-CZ" b="1">
                <a:latin typeface="Arial" panose="020B0604020202020204" pitchFamily="34" charset="0"/>
                <a:cs typeface="Arial" panose="020B0604020202020204" pitchFamily="34" charset="0"/>
              </a:rPr>
              <a:t>jak 70 %, </a:t>
            </a:r>
            <a:r>
              <a:rPr lang="cs-CZ">
                <a:latin typeface="Arial" panose="020B0604020202020204" pitchFamily="34" charset="0"/>
                <a:cs typeface="Arial" panose="020B0604020202020204" pitchFamily="34" charset="0"/>
              </a:rPr>
              <a:t>nejvýznamnějším jednotlivým přispěvatelem jsou pak </a:t>
            </a:r>
            <a:r>
              <a:rPr lang="cs-CZ" b="1">
                <a:latin typeface="Arial" panose="020B0604020202020204" pitchFamily="34" charset="0"/>
                <a:cs typeface="Arial" panose="020B0604020202020204" pitchFamily="34" charset="0"/>
              </a:rPr>
              <a:t>USA s příspěvkem cca 13 %.</a:t>
            </a:r>
          </a:p>
        </p:txBody>
      </p:sp>
      <p:sp>
        <p:nvSpPr>
          <p:cNvPr id="4" name="Zástupný symbol pro datum 3">
            <a:extLst>
              <a:ext uri="{FF2B5EF4-FFF2-40B4-BE49-F238E27FC236}">
                <a16:creationId xmlns:a16="http://schemas.microsoft.com/office/drawing/2014/main" id="{37209010-E9D6-4E41-9446-1DD2654FF38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280D939-40D8-A04C-903C-4866B0D331C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B18CF92-8F6F-7547-80D6-1942B84FC336}"/>
              </a:ext>
            </a:extLst>
          </p:cNvPr>
          <p:cNvSpPr>
            <a:spLocks noGrp="1"/>
          </p:cNvSpPr>
          <p:nvPr>
            <p:ph type="sldNum" sz="quarter" idx="12"/>
          </p:nvPr>
        </p:nvSpPr>
        <p:spPr/>
        <p:txBody>
          <a:bodyPr/>
          <a:lstStyle/>
          <a:p>
            <a:fld id="{CFE4BAC9-6D41-4691-9299-18EF07EF0177}" type="slidenum">
              <a:rPr lang="en-US" smtClean="0"/>
              <a:t>188</a:t>
            </a:fld>
            <a:endParaRPr lang="en-US"/>
          </a:p>
        </p:txBody>
      </p:sp>
    </p:spTree>
    <p:extLst>
      <p:ext uri="{BB962C8B-B14F-4D97-AF65-F5344CB8AC3E}">
        <p14:creationId xmlns:p14="http://schemas.microsoft.com/office/powerpoint/2010/main" val="183225390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err="1">
                <a:latin typeface="Arial" panose="020B0604020202020204" pitchFamily="34" charset="0"/>
                <a:cs typeface="Arial" panose="020B0604020202020204" pitchFamily="34" charset="0"/>
              </a:rPr>
              <a:t>Společná</a:t>
            </a:r>
            <a:r>
              <a:rPr lang="en-US" sz="3600">
                <a:latin typeface="Arial" panose="020B0604020202020204" pitchFamily="34" charset="0"/>
                <a:cs typeface="Arial" panose="020B0604020202020204" pitchFamily="34" charset="0"/>
              </a:rPr>
              <a:t> </a:t>
            </a:r>
            <a:r>
              <a:rPr lang="en-US" sz="3600" err="1">
                <a:latin typeface="Arial" panose="020B0604020202020204" pitchFamily="34" charset="0"/>
                <a:cs typeface="Arial" panose="020B0604020202020204" pitchFamily="34" charset="0"/>
              </a:rPr>
              <a:t>bezpečnostní</a:t>
            </a:r>
            <a:r>
              <a:rPr lang="en-US" sz="3600">
                <a:latin typeface="Arial" panose="020B0604020202020204" pitchFamily="34" charset="0"/>
                <a:cs typeface="Arial" panose="020B0604020202020204" pitchFamily="34" charset="0"/>
              </a:rPr>
              <a:t> a </a:t>
            </a:r>
            <a:r>
              <a:rPr lang="en-US" sz="3600" err="1">
                <a:latin typeface="Arial" panose="020B0604020202020204" pitchFamily="34" charset="0"/>
                <a:cs typeface="Arial" panose="020B0604020202020204" pitchFamily="34" charset="0"/>
              </a:rPr>
              <a:t>zahraniční</a:t>
            </a:r>
            <a:r>
              <a:rPr lang="en-US" sz="3600">
                <a:latin typeface="Arial" panose="020B0604020202020204" pitchFamily="34" charset="0"/>
                <a:cs typeface="Arial" panose="020B0604020202020204" pitchFamily="34" charset="0"/>
              </a:rPr>
              <a:t> </a:t>
            </a:r>
            <a:r>
              <a:rPr lang="en-US" sz="3600" err="1">
                <a:latin typeface="Arial" panose="020B0604020202020204" pitchFamily="34" charset="0"/>
                <a:cs typeface="Arial" panose="020B0604020202020204" pitchFamily="34" charset="0"/>
              </a:rPr>
              <a:t>politika</a:t>
            </a:r>
            <a:r>
              <a:rPr lang="en-US" sz="3600">
                <a:latin typeface="Arial" panose="020B0604020202020204" pitchFamily="34" charset="0"/>
                <a:cs typeface="Arial" panose="020B0604020202020204" pitchFamily="34" charset="0"/>
              </a:rPr>
              <a:t>  EU</a:t>
            </a:r>
          </a:p>
        </p:txBody>
      </p:sp>
      <p:sp>
        <p:nvSpPr>
          <p:cNvPr id="5" name="Subtitle 4"/>
          <p:cNvSpPr>
            <a:spLocks noGrp="1"/>
          </p:cNvSpPr>
          <p:nvPr>
            <p:ph type="subTitle" idx="1"/>
          </p:nvPr>
        </p:nvSpPr>
        <p:spPr/>
        <p:txBody>
          <a:bodyPr/>
          <a:lstStyle/>
          <a:p>
            <a:r>
              <a:rPr lang="en-US" err="1"/>
              <a:t>Poslání</a:t>
            </a:r>
            <a:endParaRPr lang="en-US"/>
          </a:p>
        </p:txBody>
      </p:sp>
      <p:sp>
        <p:nvSpPr>
          <p:cNvPr id="2" name="Zástupný symbol pro datum 1">
            <a:extLst>
              <a:ext uri="{FF2B5EF4-FFF2-40B4-BE49-F238E27FC236}">
                <a16:creationId xmlns:a16="http://schemas.microsoft.com/office/drawing/2014/main" id="{F1ADD787-1F80-BB44-8590-9B444BFF13E9}"/>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10BA7E00-2C24-A74D-9616-9212E357487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CDE9F5E-D294-A744-A775-944CD701FE0F}"/>
              </a:ext>
            </a:extLst>
          </p:cNvPr>
          <p:cNvSpPr>
            <a:spLocks noGrp="1"/>
          </p:cNvSpPr>
          <p:nvPr>
            <p:ph type="sldNum" sz="quarter" idx="12"/>
          </p:nvPr>
        </p:nvSpPr>
        <p:spPr/>
        <p:txBody>
          <a:bodyPr/>
          <a:lstStyle/>
          <a:p>
            <a:fld id="{CFE4BAC9-6D41-4691-9299-18EF07EF0177}" type="slidenum">
              <a:rPr lang="en-US" smtClean="0"/>
              <a:t>189</a:t>
            </a:fld>
            <a:endParaRPr lang="en-US"/>
          </a:p>
        </p:txBody>
      </p:sp>
    </p:spTree>
    <p:extLst>
      <p:ext uri="{BB962C8B-B14F-4D97-AF65-F5344CB8AC3E}">
        <p14:creationId xmlns:p14="http://schemas.microsoft.com/office/powerpoint/2010/main" val="1945106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E95C4D-0392-EDD9-BFAD-30A2AA652749}"/>
              </a:ext>
            </a:extLst>
          </p:cNvPr>
          <p:cNvSpPr>
            <a:spLocks noGrp="1"/>
          </p:cNvSpPr>
          <p:nvPr>
            <p:ph type="title"/>
          </p:nvPr>
        </p:nvSpPr>
        <p:spPr/>
        <p:txBody>
          <a:bodyPr/>
          <a:lstStyle/>
          <a:p>
            <a:r>
              <a:rPr lang="cs-CZ" dirty="0"/>
              <a:t>Mezinárodní bezpečnostní prostředí</a:t>
            </a:r>
          </a:p>
        </p:txBody>
      </p:sp>
      <p:sp>
        <p:nvSpPr>
          <p:cNvPr id="3" name="Zástupný obsah 2">
            <a:extLst>
              <a:ext uri="{FF2B5EF4-FFF2-40B4-BE49-F238E27FC236}">
                <a16:creationId xmlns:a16="http://schemas.microsoft.com/office/drawing/2014/main" id="{3518E047-E22C-2317-73B4-4C09D07457C0}"/>
              </a:ext>
            </a:extLst>
          </p:cNvPr>
          <p:cNvSpPr>
            <a:spLocks noGrp="1"/>
          </p:cNvSpPr>
          <p:nvPr>
            <p:ph idx="1"/>
          </p:nvPr>
        </p:nvSpPr>
        <p:spPr/>
        <p:txBody>
          <a:bodyPr/>
          <a:lstStyle/>
          <a:p>
            <a:r>
              <a:rPr lang="cs-CZ" sz="1800" dirty="0">
                <a:effectLst/>
                <a:latin typeface="Calibri" panose="020F0502020204030204" pitchFamily="34" charset="0"/>
                <a:ea typeface="Calibri" panose="020F0502020204030204" pitchFamily="34" charset="0"/>
                <a:cs typeface="Calibri" panose="020F0502020204030204" pitchFamily="34" charset="0"/>
              </a:rPr>
              <a:t>Náš stát je součástí společenství států. Nerozhoduje izolovaně, bez vazeb přes své hranice, a to jak fyzických, tak i  politických. </a:t>
            </a:r>
          </a:p>
          <a:p>
            <a:r>
              <a:rPr lang="cs-CZ" sz="1800" dirty="0">
                <a:effectLst/>
                <a:latin typeface="Calibri" panose="020F0502020204030204" pitchFamily="34" charset="0"/>
                <a:ea typeface="Calibri" panose="020F0502020204030204" pitchFamily="34" charset="0"/>
                <a:cs typeface="Calibri" panose="020F0502020204030204" pitchFamily="34" charset="0"/>
              </a:rPr>
              <a:t>Téměř každý vážný krizový stav je třeba zvládat a řešit ve vazbě k jiným subjektům.  </a:t>
            </a:r>
          </a:p>
          <a:p>
            <a:r>
              <a:rPr lang="cs-CZ" sz="1800" dirty="0">
                <a:effectLst/>
                <a:latin typeface="Calibri" panose="020F0502020204030204" pitchFamily="34" charset="0"/>
                <a:ea typeface="Calibri" panose="020F0502020204030204" pitchFamily="34" charset="0"/>
                <a:cs typeface="Calibri" panose="020F0502020204030204" pitchFamily="34" charset="0"/>
              </a:rPr>
              <a:t>Každý krizový stav vzniklý intencionální (antropogenní) hrozbou i neintencionální hrozbou má mezinárodní přesah. Je proto nutné, aby i naše schopnost zvládat krizový stav a zajistit naši bezpečnost byla zabezpečena na mezinárodní úrovni. K tomu je vytvořen kolektivní systém bezpečnosti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8946F2C8-B75A-6D64-93D9-DAE29B1D00D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9EC0F1B-8B16-DF09-8552-A970EE0EB6E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1F6934B-DB17-9AA2-90CC-FF92B42D3711}"/>
              </a:ext>
            </a:extLst>
          </p:cNvPr>
          <p:cNvSpPr>
            <a:spLocks noGrp="1"/>
          </p:cNvSpPr>
          <p:nvPr>
            <p:ph type="sldNum" sz="quarter" idx="12"/>
          </p:nvPr>
        </p:nvSpPr>
        <p:spPr/>
        <p:txBody>
          <a:bodyPr/>
          <a:lstStyle/>
          <a:p>
            <a:fld id="{CFE4BAC9-6D41-4691-9299-18EF07EF0177}" type="slidenum">
              <a:rPr lang="en-US" smtClean="0"/>
              <a:t>19</a:t>
            </a:fld>
            <a:endParaRPr lang="en-US"/>
          </a:p>
        </p:txBody>
      </p:sp>
    </p:spTree>
    <p:extLst>
      <p:ext uri="{BB962C8B-B14F-4D97-AF65-F5344CB8AC3E}">
        <p14:creationId xmlns:p14="http://schemas.microsoft.com/office/powerpoint/2010/main" val="42002570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351809-FD13-624E-A281-54D4565D190C}"/>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10a Ústavy ČR</a:t>
            </a:r>
          </a:p>
        </p:txBody>
      </p:sp>
      <p:sp>
        <p:nvSpPr>
          <p:cNvPr id="3" name="Zástupný symbol pro obsah 2">
            <a:extLst>
              <a:ext uri="{FF2B5EF4-FFF2-40B4-BE49-F238E27FC236}">
                <a16:creationId xmlns:a16="http://schemas.microsoft.com/office/drawing/2014/main" id="{24689D7B-10BA-5E43-A914-1D62629BF401}"/>
              </a:ext>
            </a:extLst>
          </p:cNvPr>
          <p:cNvSpPr>
            <a:spLocks noGrp="1"/>
          </p:cNvSpPr>
          <p:nvPr>
            <p:ph idx="1"/>
          </p:nvPr>
        </p:nvSpPr>
        <p:spPr/>
        <p:txBody>
          <a:bodyPr/>
          <a:lstStyle/>
          <a:p>
            <a:pPr marL="0" indent="0" algn="ctr">
              <a:buNone/>
            </a:pPr>
            <a:r>
              <a:rPr lang="cs-CZ" dirty="0">
                <a:latin typeface="Arial" panose="020B0604020202020204" pitchFamily="34" charset="0"/>
                <a:cs typeface="Arial" panose="020B0604020202020204" pitchFamily="34" charset="0"/>
              </a:rPr>
              <a:t>Přenesení pravomoci</a:t>
            </a:r>
          </a:p>
          <a:p>
            <a:pPr marL="0" indent="0">
              <a:buNone/>
            </a:pPr>
            <a:r>
              <a:rPr lang="cs-CZ" dirty="0">
                <a:latin typeface="Arial" panose="020B0604020202020204" pitchFamily="34" charset="0"/>
                <a:cs typeface="Arial" panose="020B0604020202020204" pitchFamily="34" charset="0"/>
              </a:rPr>
              <a:t>Mezinárodní smlouvou mohou být </a:t>
            </a:r>
            <a:r>
              <a:rPr lang="cs-CZ" b="1" dirty="0">
                <a:latin typeface="Arial" panose="020B0604020202020204" pitchFamily="34" charset="0"/>
                <a:cs typeface="Arial" panose="020B0604020202020204" pitchFamily="34" charset="0"/>
              </a:rPr>
              <a:t>některé pravomoci orgánů</a:t>
            </a:r>
            <a:r>
              <a:rPr lang="cs-CZ" dirty="0">
                <a:latin typeface="Arial" panose="020B0604020202020204" pitchFamily="34" charset="0"/>
                <a:cs typeface="Arial" panose="020B0604020202020204" pitchFamily="34" charset="0"/>
              </a:rPr>
              <a:t> České republiky</a:t>
            </a:r>
            <a:r>
              <a:rPr lang="cs-CZ" b="1" dirty="0">
                <a:latin typeface="Arial" panose="020B0604020202020204" pitchFamily="34" charset="0"/>
                <a:cs typeface="Arial" panose="020B0604020202020204" pitchFamily="34" charset="0"/>
              </a:rPr>
              <a:t> přeneseny </a:t>
            </a:r>
            <a:r>
              <a:rPr lang="cs-CZ" dirty="0">
                <a:latin typeface="Arial" panose="020B0604020202020204" pitchFamily="34" charset="0"/>
                <a:cs typeface="Arial" panose="020B0604020202020204" pitchFamily="34" charset="0"/>
              </a:rPr>
              <a:t>na mezinárodní organizaci nebo instituci.</a:t>
            </a:r>
          </a:p>
          <a:p>
            <a:pPr marL="0" indent="0">
              <a:buNone/>
            </a:pPr>
            <a:r>
              <a:rPr lang="cs-CZ" dirty="0">
                <a:latin typeface="Arial" panose="020B0604020202020204" pitchFamily="34" charset="0"/>
                <a:cs typeface="Arial" panose="020B0604020202020204" pitchFamily="34" charset="0"/>
              </a:rPr>
              <a:t> K </a:t>
            </a:r>
            <a:r>
              <a:rPr lang="cs-CZ" dirty="0">
                <a:solidFill>
                  <a:srgbClr val="FF0000"/>
                </a:solidFill>
                <a:latin typeface="Arial" panose="020B0604020202020204" pitchFamily="34" charset="0"/>
                <a:cs typeface="Arial" panose="020B0604020202020204" pitchFamily="34" charset="0"/>
              </a:rPr>
              <a:t>ratifikaci </a:t>
            </a:r>
            <a:r>
              <a:rPr lang="cs-CZ" dirty="0">
                <a:latin typeface="Arial" panose="020B0604020202020204" pitchFamily="34" charset="0"/>
                <a:cs typeface="Arial" panose="020B0604020202020204" pitchFamily="34" charset="0"/>
              </a:rPr>
              <a:t>takové mezinárodní smlouvy je třeba </a:t>
            </a:r>
            <a:r>
              <a:rPr lang="cs-CZ" b="1" dirty="0">
                <a:latin typeface="Arial" panose="020B0604020202020204" pitchFamily="34" charset="0"/>
                <a:cs typeface="Arial" panose="020B0604020202020204" pitchFamily="34" charset="0"/>
              </a:rPr>
              <a:t>souhlasu Parlamentu</a:t>
            </a:r>
            <a:r>
              <a:rPr lang="cs-CZ" dirty="0">
                <a:latin typeface="Arial" panose="020B0604020202020204" pitchFamily="34" charset="0"/>
                <a:cs typeface="Arial" panose="020B0604020202020204" pitchFamily="34" charset="0"/>
              </a:rPr>
              <a:t>, nestanoví-li ústavní zákon, že k ratifikaci je třeba </a:t>
            </a:r>
            <a:r>
              <a:rPr lang="cs-CZ" b="1" dirty="0">
                <a:latin typeface="Arial" panose="020B0604020202020204" pitchFamily="34" charset="0"/>
                <a:cs typeface="Arial" panose="020B0604020202020204" pitchFamily="34" charset="0"/>
              </a:rPr>
              <a:t>souhlasu </a:t>
            </a:r>
            <a:r>
              <a:rPr lang="cs-CZ" dirty="0">
                <a:latin typeface="Arial" panose="020B0604020202020204" pitchFamily="34" charset="0"/>
                <a:cs typeface="Arial" panose="020B0604020202020204" pitchFamily="34" charset="0"/>
              </a:rPr>
              <a:t>daného v </a:t>
            </a:r>
            <a:r>
              <a:rPr lang="cs-CZ" b="1" dirty="0">
                <a:latin typeface="Arial" panose="020B0604020202020204" pitchFamily="34" charset="0"/>
                <a:cs typeface="Arial" panose="020B0604020202020204" pitchFamily="34" charset="0"/>
              </a:rPr>
              <a:t>referendu</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F3FA8977-4006-DC44-9645-C61F0363DAC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E53D5C7-001C-5A46-B174-649D0DD529B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7509C6C-7544-9D4A-A73F-858AAB5B67D5}"/>
              </a:ext>
            </a:extLst>
          </p:cNvPr>
          <p:cNvSpPr>
            <a:spLocks noGrp="1"/>
          </p:cNvSpPr>
          <p:nvPr>
            <p:ph type="sldNum" sz="quarter" idx="12"/>
          </p:nvPr>
        </p:nvSpPr>
        <p:spPr/>
        <p:txBody>
          <a:bodyPr/>
          <a:lstStyle/>
          <a:p>
            <a:fld id="{CFE4BAC9-6D41-4691-9299-18EF07EF0177}" type="slidenum">
              <a:rPr lang="en-US" smtClean="0"/>
              <a:t>190</a:t>
            </a:fld>
            <a:endParaRPr lang="en-US"/>
          </a:p>
        </p:txBody>
      </p:sp>
    </p:spTree>
    <p:extLst>
      <p:ext uri="{BB962C8B-B14F-4D97-AF65-F5344CB8AC3E}">
        <p14:creationId xmlns:p14="http://schemas.microsoft.com/office/powerpoint/2010/main" val="34693244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D7386E-5F11-3146-A445-BDC2DE63D7BC}"/>
              </a:ext>
            </a:extLst>
          </p:cNvPr>
          <p:cNvSpPr>
            <a:spLocks noGrp="1"/>
          </p:cNvSpPr>
          <p:nvPr>
            <p:ph type="title"/>
          </p:nvPr>
        </p:nvSpPr>
        <p:spPr/>
        <p:txBody>
          <a:bodyPr/>
          <a:lstStyle/>
          <a:p>
            <a:r>
              <a:rPr lang="cs-CZ"/>
              <a:t>SFEU</a:t>
            </a:r>
          </a:p>
        </p:txBody>
      </p:sp>
      <p:sp>
        <p:nvSpPr>
          <p:cNvPr id="3" name="Zástupný symbol pro obsah 2">
            <a:extLst>
              <a:ext uri="{FF2B5EF4-FFF2-40B4-BE49-F238E27FC236}">
                <a16:creationId xmlns:a16="http://schemas.microsoft.com/office/drawing/2014/main" id="{7F15414B-542F-A84E-BB29-39714A86A5EB}"/>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Lisabonská smlouva </a:t>
            </a:r>
            <a:r>
              <a:rPr lang="cs-CZ" dirty="0">
                <a:latin typeface="Arial" panose="020B0604020202020204" pitchFamily="34" charset="0"/>
                <a:cs typeface="Arial" panose="020B0604020202020204" pitchFamily="34" charset="0"/>
              </a:rPr>
              <a:t>sice </a:t>
            </a:r>
            <a:r>
              <a:rPr lang="cs-CZ" b="1" dirty="0">
                <a:latin typeface="Arial" panose="020B0604020202020204" pitchFamily="34" charset="0"/>
                <a:cs typeface="Arial" panose="020B0604020202020204" pitchFamily="34" charset="0"/>
              </a:rPr>
              <a:t>zrušila</a:t>
            </a:r>
            <a:r>
              <a:rPr lang="cs-CZ" dirty="0">
                <a:latin typeface="Arial" panose="020B0604020202020204" pitchFamily="34" charset="0"/>
                <a:cs typeface="Arial" panose="020B0604020202020204" pitchFamily="34" charset="0"/>
              </a:rPr>
              <a:t> pilířovou strukturu Unie a </a:t>
            </a:r>
            <a:r>
              <a:rPr lang="cs-CZ" b="1" dirty="0">
                <a:latin typeface="Arial" panose="020B0604020202020204" pitchFamily="34" charset="0"/>
                <a:cs typeface="Arial" panose="020B0604020202020204" pitchFamily="34" charset="0"/>
              </a:rPr>
              <a:t>pokusila se sjednotit </a:t>
            </a:r>
            <a:r>
              <a:rPr lang="cs-CZ" dirty="0">
                <a:latin typeface="Arial" panose="020B0604020202020204" pitchFamily="34" charset="0"/>
                <a:cs typeface="Arial" panose="020B0604020202020204" pitchFamily="34" charset="0"/>
              </a:rPr>
              <a:t>vnější zastupování EU napříč vnějšími aktivitami, odlišná pravidla pro rozhodování SZBP ovšem ponechala. </a:t>
            </a:r>
          </a:p>
          <a:p>
            <a:pPr marL="0" indent="0">
              <a:buNone/>
            </a:pPr>
            <a:r>
              <a:rPr lang="cs-CZ" dirty="0">
                <a:latin typeface="Arial" panose="020B0604020202020204" pitchFamily="34" charset="0"/>
                <a:cs typeface="Arial" panose="020B0604020202020204" pitchFamily="34" charset="0"/>
              </a:rPr>
              <a:t>V rámci SZBP tak státy </a:t>
            </a:r>
            <a:r>
              <a:rPr lang="cs-CZ" b="1" dirty="0">
                <a:latin typeface="Arial" panose="020B0604020202020204" pitchFamily="34" charset="0"/>
                <a:cs typeface="Arial" panose="020B0604020202020204" pitchFamily="34" charset="0"/>
              </a:rPr>
              <a:t>stále</a:t>
            </a:r>
            <a:r>
              <a:rPr lang="cs-CZ" dirty="0">
                <a:latin typeface="Arial" panose="020B0604020202020204" pitchFamily="34" charset="0"/>
                <a:cs typeface="Arial" panose="020B0604020202020204" pitchFamily="34" charset="0"/>
              </a:rPr>
              <a:t> dospívají k rozhodnutí téměř vždy </a:t>
            </a:r>
            <a:r>
              <a:rPr lang="cs-CZ" dirty="0">
                <a:solidFill>
                  <a:srgbClr val="FF0000"/>
                </a:solidFill>
                <a:latin typeface="Arial" panose="020B0604020202020204" pitchFamily="34" charset="0"/>
                <a:cs typeface="Arial" panose="020B0604020202020204" pitchFamily="34" charset="0"/>
              </a:rPr>
              <a:t>jednomyslně</a:t>
            </a:r>
            <a:r>
              <a:rPr lang="cs-CZ" dirty="0">
                <a:latin typeface="Arial" panose="020B0604020202020204" pitchFamily="34" charset="0"/>
                <a:cs typeface="Arial" panose="020B0604020202020204" pitchFamily="34" charset="0"/>
              </a:rPr>
              <a:t>.</a:t>
            </a:r>
          </a:p>
          <a:p>
            <a:pPr marL="0" indent="0">
              <a:buNone/>
            </a:pPr>
            <a:r>
              <a:rPr lang="cs-CZ" dirty="0">
                <a:latin typeface="Arial" panose="020B0604020202020204" pitchFamily="34" charset="0"/>
                <a:cs typeface="Arial" panose="020B0604020202020204" pitchFamily="34" charset="0"/>
              </a:rPr>
              <a:t>(Byla podepsána 13. prosince 2007 v </a:t>
            </a:r>
            <a:r>
              <a:rPr lang="cs-CZ" b="1" dirty="0">
                <a:latin typeface="Arial" panose="020B0604020202020204" pitchFamily="34" charset="0"/>
                <a:cs typeface="Arial" panose="020B0604020202020204" pitchFamily="34" charset="0"/>
              </a:rPr>
              <a:t>Lisabonu</a:t>
            </a:r>
            <a:r>
              <a:rPr lang="cs-CZ" dirty="0">
                <a:latin typeface="Arial" panose="020B0604020202020204" pitchFamily="34" charset="0"/>
                <a:cs typeface="Arial" panose="020B0604020202020204" pitchFamily="34" charset="0"/>
              </a:rPr>
              <a:t>, Českou republikou byla ratifikována 3. listopadu 2009 a vstoupila v platnost 1. prosince 2009.)</a:t>
            </a:r>
          </a:p>
        </p:txBody>
      </p:sp>
      <p:sp>
        <p:nvSpPr>
          <p:cNvPr id="4" name="Zástupný symbol pro datum 3">
            <a:extLst>
              <a:ext uri="{FF2B5EF4-FFF2-40B4-BE49-F238E27FC236}">
                <a16:creationId xmlns:a16="http://schemas.microsoft.com/office/drawing/2014/main" id="{F39BE719-CC05-E14C-AF55-9470D79D595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7DA5E3B-C5EE-AB4C-B123-08C99C6D644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2C236BC-A3D9-F542-AD4F-B57BB934C315}"/>
              </a:ext>
            </a:extLst>
          </p:cNvPr>
          <p:cNvSpPr>
            <a:spLocks noGrp="1"/>
          </p:cNvSpPr>
          <p:nvPr>
            <p:ph type="sldNum" sz="quarter" idx="12"/>
          </p:nvPr>
        </p:nvSpPr>
        <p:spPr/>
        <p:txBody>
          <a:bodyPr/>
          <a:lstStyle/>
          <a:p>
            <a:fld id="{CFE4BAC9-6D41-4691-9299-18EF07EF0177}" type="slidenum">
              <a:rPr lang="en-US" smtClean="0"/>
              <a:t>191</a:t>
            </a:fld>
            <a:endParaRPr lang="en-US"/>
          </a:p>
        </p:txBody>
      </p:sp>
    </p:spTree>
    <p:extLst>
      <p:ext uri="{BB962C8B-B14F-4D97-AF65-F5344CB8AC3E}">
        <p14:creationId xmlns:p14="http://schemas.microsoft.com/office/powerpoint/2010/main" val="25352597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5A6C5B-F2D7-9B4F-A300-D09AB6666D6C}"/>
              </a:ext>
            </a:extLst>
          </p:cNvPr>
          <p:cNvSpPr>
            <a:spLocks noGrp="1"/>
          </p:cNvSpPr>
          <p:nvPr>
            <p:ph type="title"/>
          </p:nvPr>
        </p:nvSpPr>
        <p:spPr/>
        <p:txBody>
          <a:bodyPr/>
          <a:lstStyle/>
          <a:p>
            <a:r>
              <a:rPr lang="cs-CZ"/>
              <a:t>Vliv na SZBP</a:t>
            </a:r>
          </a:p>
        </p:txBody>
      </p:sp>
      <p:sp>
        <p:nvSpPr>
          <p:cNvPr id="3" name="Zástupný symbol pro obsah 2">
            <a:extLst>
              <a:ext uri="{FF2B5EF4-FFF2-40B4-BE49-F238E27FC236}">
                <a16:creationId xmlns:a16="http://schemas.microsoft.com/office/drawing/2014/main" id="{8AB2FD5F-B1FF-ED4E-86B7-B18EF00FCB75}"/>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Vliv Evropské Komise je </a:t>
            </a:r>
            <a:r>
              <a:rPr lang="cs-CZ" b="1" dirty="0">
                <a:latin typeface="Arial" panose="020B0604020202020204" pitchFamily="34" charset="0"/>
                <a:cs typeface="Arial" panose="020B0604020202020204" pitchFamily="34" charset="0"/>
              </a:rPr>
              <a:t>výrazně omezen</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 Evropský parlament nemá v podstatě vůbec </a:t>
            </a:r>
            <a:r>
              <a:rPr lang="cs-CZ" b="1" dirty="0">
                <a:latin typeface="Arial" panose="020B0604020202020204" pitchFamily="34" charset="0"/>
                <a:cs typeface="Arial" panose="020B0604020202020204" pitchFamily="34" charset="0"/>
              </a:rPr>
              <a:t>žádný vliv</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 Evropský soudní dvůr je ze SZBP </a:t>
            </a:r>
            <a:r>
              <a:rPr lang="cs-CZ" b="1" dirty="0">
                <a:latin typeface="Arial" panose="020B0604020202020204" pitchFamily="34" charset="0"/>
                <a:cs typeface="Arial" panose="020B0604020202020204" pitchFamily="34" charset="0"/>
              </a:rPr>
              <a:t>zcela vyloučen</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Také implementace konkrétních rozhodnutí leží valnou měrou na bedrech členských států</a:t>
            </a:r>
          </a:p>
        </p:txBody>
      </p:sp>
      <p:sp>
        <p:nvSpPr>
          <p:cNvPr id="4" name="Zástupný symbol pro datum 3">
            <a:extLst>
              <a:ext uri="{FF2B5EF4-FFF2-40B4-BE49-F238E27FC236}">
                <a16:creationId xmlns:a16="http://schemas.microsoft.com/office/drawing/2014/main" id="{9E54D429-3EE2-CD47-9860-1D9B4035EF6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EBAD7F5-7D6C-1440-B2A0-B6A9A8BE30B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80E618F-AE0E-294C-A32B-6898F70F3899}"/>
              </a:ext>
            </a:extLst>
          </p:cNvPr>
          <p:cNvSpPr>
            <a:spLocks noGrp="1"/>
          </p:cNvSpPr>
          <p:nvPr>
            <p:ph type="sldNum" sz="quarter" idx="12"/>
          </p:nvPr>
        </p:nvSpPr>
        <p:spPr/>
        <p:txBody>
          <a:bodyPr/>
          <a:lstStyle/>
          <a:p>
            <a:fld id="{CFE4BAC9-6D41-4691-9299-18EF07EF0177}" type="slidenum">
              <a:rPr lang="en-US" smtClean="0"/>
              <a:t>192</a:t>
            </a:fld>
            <a:endParaRPr lang="en-US"/>
          </a:p>
        </p:txBody>
      </p:sp>
    </p:spTree>
    <p:extLst>
      <p:ext uri="{BB962C8B-B14F-4D97-AF65-F5344CB8AC3E}">
        <p14:creationId xmlns:p14="http://schemas.microsoft.com/office/powerpoint/2010/main" val="344035586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92A22-7C8D-D144-9943-F694103DC6F4}"/>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Nástroje zahraniční a bezpečnostní politiky</a:t>
            </a:r>
          </a:p>
        </p:txBody>
      </p:sp>
      <p:sp>
        <p:nvSpPr>
          <p:cNvPr id="3" name="Zástupný symbol pro obsah 2">
            <a:extLst>
              <a:ext uri="{FF2B5EF4-FFF2-40B4-BE49-F238E27FC236}">
                <a16:creationId xmlns:a16="http://schemas.microsoft.com/office/drawing/2014/main" id="{CA4007C3-73C4-D747-B50D-07209ECFA769}"/>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V rámci SZBP </a:t>
            </a:r>
            <a:r>
              <a:rPr lang="cs-CZ" b="1" dirty="0">
                <a:latin typeface="Arial" panose="020B0604020202020204" pitchFamily="34" charset="0"/>
                <a:cs typeface="Arial" panose="020B0604020202020204" pitchFamily="34" charset="0"/>
              </a:rPr>
              <a:t>nemůže</a:t>
            </a:r>
            <a:r>
              <a:rPr lang="cs-CZ" dirty="0">
                <a:latin typeface="Arial" panose="020B0604020202020204" pitchFamily="34" charset="0"/>
                <a:cs typeface="Arial" panose="020B0604020202020204" pitchFamily="34" charset="0"/>
              </a:rPr>
              <a:t> Evropská unie přijímat </a:t>
            </a:r>
            <a:r>
              <a:rPr lang="cs-CZ" b="1" dirty="0">
                <a:latin typeface="Arial" panose="020B0604020202020204" pitchFamily="34" charset="0"/>
                <a:cs typeface="Arial" panose="020B0604020202020204" pitchFamily="34" charset="0"/>
              </a:rPr>
              <a:t>žádná legislativní opatření</a:t>
            </a:r>
            <a:r>
              <a:rPr lang="cs-CZ" dirty="0">
                <a:latin typeface="Arial" panose="020B0604020202020204" pitchFamily="34" charset="0"/>
                <a:cs typeface="Arial" panose="020B0604020202020204" pitchFamily="34" charset="0"/>
              </a:rPr>
              <a:t>. To znamená, že se všechna</a:t>
            </a:r>
            <a:r>
              <a:rPr lang="cs-CZ" b="1" dirty="0">
                <a:latin typeface="Arial" panose="020B0604020202020204" pitchFamily="34" charset="0"/>
                <a:cs typeface="Arial" panose="020B0604020202020204" pitchFamily="34" charset="0"/>
              </a:rPr>
              <a:t> rozhodnutí </a:t>
            </a:r>
            <a:r>
              <a:rPr lang="cs-CZ" dirty="0">
                <a:latin typeface="Arial" panose="020B0604020202020204" pitchFamily="34" charset="0"/>
                <a:cs typeface="Arial" panose="020B0604020202020204" pitchFamily="34" charset="0"/>
              </a:rPr>
              <a:t>vztahují pouze ke </a:t>
            </a:r>
            <a:r>
              <a:rPr lang="cs-CZ" b="1" dirty="0">
                <a:latin typeface="Arial" panose="020B0604020202020204" pitchFamily="34" charset="0"/>
                <a:cs typeface="Arial" panose="020B0604020202020204" pitchFamily="34" charset="0"/>
              </a:rPr>
              <a:t>konkrétním</a:t>
            </a:r>
            <a:r>
              <a:rPr lang="cs-CZ" dirty="0">
                <a:latin typeface="Arial" panose="020B0604020202020204" pitchFamily="34" charset="0"/>
                <a:cs typeface="Arial" panose="020B0604020202020204" pitchFamily="34" charset="0"/>
              </a:rPr>
              <a:t> situacím a nemají obecnou platnost. </a:t>
            </a:r>
          </a:p>
          <a:p>
            <a:pPr marL="0" indent="0">
              <a:buNone/>
            </a:pPr>
            <a:r>
              <a:rPr lang="cs-CZ" dirty="0">
                <a:latin typeface="Arial" panose="020B0604020202020204" pitchFamily="34" charset="0"/>
                <a:cs typeface="Arial" panose="020B0604020202020204" pitchFamily="34" charset="0"/>
              </a:rPr>
              <a:t>Pro členské státy jsou </a:t>
            </a:r>
            <a:r>
              <a:rPr lang="cs-CZ" b="1" dirty="0">
                <a:latin typeface="Arial" panose="020B0604020202020204" pitchFamily="34" charset="0"/>
                <a:cs typeface="Arial" panose="020B0604020202020204" pitchFamily="34" charset="0"/>
              </a:rPr>
              <a:t>sice závazná</a:t>
            </a:r>
            <a:r>
              <a:rPr lang="cs-CZ" dirty="0">
                <a:latin typeface="Arial" panose="020B0604020202020204" pitchFamily="34" charset="0"/>
                <a:cs typeface="Arial" panose="020B0604020202020204" pitchFamily="34" charset="0"/>
              </a:rPr>
              <a:t>, ale vzhledem k tomu, že evropské právo </a:t>
            </a:r>
            <a:r>
              <a:rPr lang="cs-CZ" dirty="0">
                <a:solidFill>
                  <a:srgbClr val="FF0000"/>
                </a:solidFill>
                <a:latin typeface="Arial" panose="020B0604020202020204" pitchFamily="34" charset="0"/>
                <a:cs typeface="Arial" panose="020B0604020202020204" pitchFamily="34" charset="0"/>
              </a:rPr>
              <a:t>nezná žádné sankce </a:t>
            </a:r>
            <a:r>
              <a:rPr lang="cs-CZ" dirty="0">
                <a:latin typeface="Arial" panose="020B0604020202020204" pitchFamily="34" charset="0"/>
                <a:cs typeface="Arial" panose="020B0604020202020204" pitchFamily="34" charset="0"/>
              </a:rPr>
              <a:t>za porušení, </a:t>
            </a:r>
            <a:r>
              <a:rPr lang="cs-CZ" b="1" dirty="0">
                <a:latin typeface="Arial" panose="020B0604020202020204" pitchFamily="34" charset="0"/>
                <a:cs typeface="Arial" panose="020B0604020202020204" pitchFamily="34" charset="0"/>
              </a:rPr>
              <a:t>tlak na jejich dodržování je pouze politický </a:t>
            </a:r>
            <a:r>
              <a:rPr lang="cs-CZ" dirty="0">
                <a:latin typeface="Arial" panose="020B0604020202020204" pitchFamily="34" charset="0"/>
                <a:cs typeface="Arial" panose="020B0604020202020204" pitchFamily="34" charset="0"/>
              </a:rPr>
              <a:t>– státy jsou vedeny snahou zůstat spolehlivým partnerem</a:t>
            </a:r>
          </a:p>
        </p:txBody>
      </p:sp>
      <p:sp>
        <p:nvSpPr>
          <p:cNvPr id="4" name="Zástupný symbol pro datum 3">
            <a:extLst>
              <a:ext uri="{FF2B5EF4-FFF2-40B4-BE49-F238E27FC236}">
                <a16:creationId xmlns:a16="http://schemas.microsoft.com/office/drawing/2014/main" id="{7353E62B-9198-564C-9327-E91CFA85737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EEFF6A2-CCE0-104B-8B47-DE215E389FE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F2CD365-3681-074C-A0F6-D2CEB7138C5E}"/>
              </a:ext>
            </a:extLst>
          </p:cNvPr>
          <p:cNvSpPr>
            <a:spLocks noGrp="1"/>
          </p:cNvSpPr>
          <p:nvPr>
            <p:ph type="sldNum" sz="quarter" idx="12"/>
          </p:nvPr>
        </p:nvSpPr>
        <p:spPr/>
        <p:txBody>
          <a:bodyPr/>
          <a:lstStyle/>
          <a:p>
            <a:fld id="{CFE4BAC9-6D41-4691-9299-18EF07EF0177}" type="slidenum">
              <a:rPr lang="en-US" smtClean="0"/>
              <a:t>193</a:t>
            </a:fld>
            <a:endParaRPr lang="en-US"/>
          </a:p>
        </p:txBody>
      </p:sp>
    </p:spTree>
    <p:extLst>
      <p:ext uri="{BB962C8B-B14F-4D97-AF65-F5344CB8AC3E}">
        <p14:creationId xmlns:p14="http://schemas.microsoft.com/office/powerpoint/2010/main" val="3508679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C0A480-52C1-084A-87C0-8C4148C46B6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Společný postoj</a:t>
            </a:r>
          </a:p>
        </p:txBody>
      </p:sp>
      <p:sp>
        <p:nvSpPr>
          <p:cNvPr id="3" name="Zástupný symbol pro obsah 2">
            <a:extLst>
              <a:ext uri="{FF2B5EF4-FFF2-40B4-BE49-F238E27FC236}">
                <a16:creationId xmlns:a16="http://schemas.microsoft.com/office/drawing/2014/main" id="{23086701-F269-E246-A616-C3C71A3C3D8F}"/>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 konkrétních otázkách</a:t>
            </a:r>
            <a:r>
              <a:rPr lang="cs-CZ" dirty="0">
                <a:solidFill>
                  <a:srgbClr val="FF0000"/>
                </a:solidFill>
                <a:latin typeface="Arial" panose="020B0604020202020204" pitchFamily="34" charset="0"/>
                <a:cs typeface="Arial" panose="020B0604020202020204" pitchFamily="34" charset="0"/>
              </a:rPr>
              <a:t> zeměpisné </a:t>
            </a:r>
            <a:r>
              <a:rPr lang="cs-CZ" dirty="0">
                <a:latin typeface="Arial" panose="020B0604020202020204" pitchFamily="34" charset="0"/>
                <a:cs typeface="Arial" panose="020B0604020202020204" pitchFamily="34" charset="0"/>
              </a:rPr>
              <a:t>nebo </a:t>
            </a:r>
            <a:r>
              <a:rPr lang="cs-CZ" dirty="0">
                <a:solidFill>
                  <a:srgbClr val="FF0000"/>
                </a:solidFill>
                <a:latin typeface="Arial" panose="020B0604020202020204" pitchFamily="34" charset="0"/>
                <a:cs typeface="Arial" panose="020B0604020202020204" pitchFamily="34" charset="0"/>
              </a:rPr>
              <a:t>tematické</a:t>
            </a:r>
            <a:r>
              <a:rPr lang="cs-CZ" dirty="0">
                <a:latin typeface="Arial" panose="020B0604020202020204" pitchFamily="34" charset="0"/>
                <a:cs typeface="Arial" panose="020B0604020202020204" pitchFamily="34" charset="0"/>
              </a:rPr>
              <a:t> povahy přijímá Rada rozhodnutí, která vymezují společný </a:t>
            </a:r>
            <a:r>
              <a:rPr lang="cs-CZ" b="1" dirty="0">
                <a:latin typeface="Arial" panose="020B0604020202020204" pitchFamily="34" charset="0"/>
                <a:cs typeface="Arial" panose="020B0604020202020204" pitchFamily="34" charset="0"/>
              </a:rPr>
              <a:t>postoj</a:t>
            </a:r>
            <a:r>
              <a:rPr lang="cs-CZ" dirty="0">
                <a:latin typeface="Arial" panose="020B0604020202020204" pitchFamily="34" charset="0"/>
                <a:cs typeface="Arial" panose="020B0604020202020204" pitchFamily="34" charset="0"/>
              </a:rPr>
              <a:t> Unie. </a:t>
            </a:r>
          </a:p>
          <a:p>
            <a:r>
              <a:rPr lang="cs-CZ" dirty="0">
                <a:latin typeface="Arial" panose="020B0604020202020204" pitchFamily="34" charset="0"/>
                <a:cs typeface="Arial" panose="020B0604020202020204" pitchFamily="34" charset="0"/>
              </a:rPr>
              <a:t>Takové rozhodnutí například může </a:t>
            </a:r>
            <a:r>
              <a:rPr lang="cs-CZ" b="1" dirty="0">
                <a:latin typeface="Arial" panose="020B0604020202020204" pitchFamily="34" charset="0"/>
                <a:cs typeface="Arial" panose="020B0604020202020204" pitchFamily="34" charset="0"/>
              </a:rPr>
              <a:t>definovat názor EU </a:t>
            </a:r>
            <a:r>
              <a:rPr lang="cs-CZ" dirty="0">
                <a:latin typeface="Arial" panose="020B0604020202020204" pitchFamily="34" charset="0"/>
                <a:cs typeface="Arial" panose="020B0604020202020204" pitchFamily="34" charset="0"/>
              </a:rPr>
              <a:t>v rámci probíhajících mezinárodních jednání nebo </a:t>
            </a:r>
            <a:r>
              <a:rPr lang="cs-CZ" b="1" dirty="0">
                <a:latin typeface="Arial" panose="020B0604020202020204" pitchFamily="34" charset="0"/>
                <a:cs typeface="Arial" panose="020B0604020202020204" pitchFamily="34" charset="0"/>
              </a:rPr>
              <a:t>vést k sankcím</a:t>
            </a:r>
            <a:r>
              <a:rPr lang="cs-CZ" dirty="0">
                <a:latin typeface="Arial" panose="020B0604020202020204" pitchFamily="34" charset="0"/>
                <a:cs typeface="Arial" panose="020B0604020202020204" pitchFamily="34" charset="0"/>
              </a:rPr>
              <a:t> proti představitelům nedemokratických režimů.</a:t>
            </a:r>
          </a:p>
        </p:txBody>
      </p:sp>
      <p:sp>
        <p:nvSpPr>
          <p:cNvPr id="4" name="Zástupný symbol pro datum 3">
            <a:extLst>
              <a:ext uri="{FF2B5EF4-FFF2-40B4-BE49-F238E27FC236}">
                <a16:creationId xmlns:a16="http://schemas.microsoft.com/office/drawing/2014/main" id="{6359E9F9-E0E3-7E4C-8335-B62F38B2E15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343195F-359D-1D4F-8423-2913A2C9822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069617F-5AFA-C544-BF03-DED34D4449F0}"/>
              </a:ext>
            </a:extLst>
          </p:cNvPr>
          <p:cNvSpPr>
            <a:spLocks noGrp="1"/>
          </p:cNvSpPr>
          <p:nvPr>
            <p:ph type="sldNum" sz="quarter" idx="12"/>
          </p:nvPr>
        </p:nvSpPr>
        <p:spPr/>
        <p:txBody>
          <a:bodyPr/>
          <a:lstStyle/>
          <a:p>
            <a:fld id="{CFE4BAC9-6D41-4691-9299-18EF07EF0177}" type="slidenum">
              <a:rPr lang="en-US" smtClean="0"/>
              <a:t>194</a:t>
            </a:fld>
            <a:endParaRPr lang="en-US"/>
          </a:p>
        </p:txBody>
      </p:sp>
    </p:spTree>
    <p:extLst>
      <p:ext uri="{BB962C8B-B14F-4D97-AF65-F5344CB8AC3E}">
        <p14:creationId xmlns:p14="http://schemas.microsoft.com/office/powerpoint/2010/main" val="270302926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4E6FB4-65E9-D04C-988F-B6E14B1D8297}"/>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Operativní činnost</a:t>
            </a:r>
          </a:p>
        </p:txBody>
      </p:sp>
      <p:sp>
        <p:nvSpPr>
          <p:cNvPr id="3" name="Zástupný symbol pro obsah 2">
            <a:extLst>
              <a:ext uri="{FF2B5EF4-FFF2-40B4-BE49-F238E27FC236}">
                <a16:creationId xmlns:a16="http://schemas.microsoft.com/office/drawing/2014/main" id="{42CC6B3D-6FEE-D14E-9AEA-506C4A6461CD}"/>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Je-li zapotřebí konkrétní operativní činnost, přijme Rada rozhodnutí o společné </a:t>
            </a:r>
            <a:r>
              <a:rPr lang="cs-CZ" b="1" dirty="0">
                <a:latin typeface="Arial" panose="020B0604020202020204" pitchFamily="34" charset="0"/>
                <a:cs typeface="Arial" panose="020B0604020202020204" pitchFamily="34" charset="0"/>
              </a:rPr>
              <a:t>akci</a:t>
            </a:r>
            <a:r>
              <a:rPr lang="cs-CZ" dirty="0">
                <a:latin typeface="Arial" panose="020B0604020202020204" pitchFamily="34" charset="0"/>
                <a:cs typeface="Arial" panose="020B0604020202020204" pitchFamily="34" charset="0"/>
              </a:rPr>
              <a:t>. </a:t>
            </a:r>
          </a:p>
          <a:p>
            <a:pPr marL="0" indent="0">
              <a:buNone/>
            </a:pPr>
            <a:r>
              <a:rPr lang="cs-CZ" dirty="0">
                <a:latin typeface="Arial" panose="020B0604020202020204" pitchFamily="34" charset="0"/>
                <a:cs typeface="Arial" panose="020B0604020202020204" pitchFamily="34" charset="0"/>
              </a:rPr>
              <a:t>Na tomto právním základě jsou postaveny nejdůležitější a nejviditelnější aktivity EU v oblasti SZBP. Pomocí akce Rada jmenuje zvláštní vyslance pro určitý region nebo také vyšle do problematické oblasti vojenskou nebo policejní misi pod hlavičkou společné bezpečnostní a obranné politiky.</a:t>
            </a:r>
          </a:p>
        </p:txBody>
      </p:sp>
      <p:sp>
        <p:nvSpPr>
          <p:cNvPr id="4" name="Zástupný symbol pro datum 3">
            <a:extLst>
              <a:ext uri="{FF2B5EF4-FFF2-40B4-BE49-F238E27FC236}">
                <a16:creationId xmlns:a16="http://schemas.microsoft.com/office/drawing/2014/main" id="{11E44F67-1BFD-5848-B1A6-9801EAF80FE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AEA5157-A899-6742-9E73-1F742A28189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509F6D1-DC50-634E-A457-B3AC9380A889}"/>
              </a:ext>
            </a:extLst>
          </p:cNvPr>
          <p:cNvSpPr>
            <a:spLocks noGrp="1"/>
          </p:cNvSpPr>
          <p:nvPr>
            <p:ph type="sldNum" sz="quarter" idx="12"/>
          </p:nvPr>
        </p:nvSpPr>
        <p:spPr/>
        <p:txBody>
          <a:bodyPr/>
          <a:lstStyle/>
          <a:p>
            <a:fld id="{CFE4BAC9-6D41-4691-9299-18EF07EF0177}" type="slidenum">
              <a:rPr lang="en-US" smtClean="0"/>
              <a:t>195</a:t>
            </a:fld>
            <a:endParaRPr lang="en-US"/>
          </a:p>
        </p:txBody>
      </p:sp>
    </p:spTree>
    <p:extLst>
      <p:ext uri="{BB962C8B-B14F-4D97-AF65-F5344CB8AC3E}">
        <p14:creationId xmlns:p14="http://schemas.microsoft.com/office/powerpoint/2010/main" val="22388963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847D2-0C3E-2347-AABF-CA8899435002}"/>
              </a:ext>
            </a:extLst>
          </p:cNvPr>
          <p:cNvSpPr>
            <a:spLocks noGrp="1"/>
          </p:cNvSpPr>
          <p:nvPr>
            <p:ph type="title"/>
          </p:nvPr>
        </p:nvSpPr>
        <p:spPr/>
        <p:txBody>
          <a:bodyPr>
            <a:normAutofit/>
          </a:bodyPr>
          <a:lstStyle/>
          <a:p>
            <a:r>
              <a:rPr lang="cs-CZ" b="1">
                <a:latin typeface="Arial" panose="020B0604020202020204" pitchFamily="34" charset="0"/>
                <a:cs typeface="Arial" panose="020B0604020202020204" pitchFamily="34" charset="0"/>
              </a:rPr>
              <a:t>Evropské obranné společenství</a:t>
            </a:r>
            <a:r>
              <a:rPr lang="cs-CZ">
                <a:latin typeface="Arial" panose="020B0604020202020204" pitchFamily="34" charset="0"/>
                <a:cs typeface="Arial" panose="020B0604020202020204" pitchFamily="34" charset="0"/>
              </a:rPr>
              <a:t> (</a:t>
            </a:r>
            <a:r>
              <a:rPr lang="cs-CZ" b="1">
                <a:latin typeface="Arial" panose="020B0604020202020204" pitchFamily="34" charset="0"/>
                <a:cs typeface="Arial" panose="020B0604020202020204" pitchFamily="34" charset="0"/>
              </a:rPr>
              <a:t>EOS</a:t>
            </a:r>
            <a:r>
              <a:rPr lang="cs-CZ">
                <a:latin typeface="Arial" panose="020B0604020202020204" pitchFamily="34" charset="0"/>
                <a:cs typeface="Arial" panose="020B0604020202020204" pitchFamily="34" charset="0"/>
              </a:rPr>
              <a:t>)</a:t>
            </a:r>
          </a:p>
        </p:txBody>
      </p:sp>
      <p:sp>
        <p:nvSpPr>
          <p:cNvPr id="3" name="Zástupný symbol pro obsah 2">
            <a:extLst>
              <a:ext uri="{FF2B5EF4-FFF2-40B4-BE49-F238E27FC236}">
                <a16:creationId xmlns:a16="http://schemas.microsoft.com/office/drawing/2014/main" id="{83FC8DD2-927F-E24C-AAD2-E33D14598FEE}"/>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EOS </a:t>
            </a:r>
            <a:r>
              <a:rPr lang="cs-CZ" dirty="0">
                <a:latin typeface="Arial" panose="020B0604020202020204" pitchFamily="34" charset="0"/>
                <a:cs typeface="Arial" panose="020B0604020202020204" pitchFamily="34" charset="0"/>
              </a:rPr>
              <a:t>bylo návrhem vojenského paktu, který v r. 1950  inicioval francouzský předseda vlády René Pleven (</a:t>
            </a:r>
            <a:r>
              <a:rPr lang="cs-CZ" b="1" dirty="0" err="1">
                <a:latin typeface="Arial" panose="020B0604020202020204" pitchFamily="34" charset="0"/>
                <a:cs typeface="Arial" panose="020B0604020202020204" pitchFamily="34" charset="0"/>
              </a:rPr>
              <a:t>Plevenův</a:t>
            </a:r>
            <a:r>
              <a:rPr lang="cs-CZ" b="1" dirty="0">
                <a:latin typeface="Arial" panose="020B0604020202020204" pitchFamily="34" charset="0"/>
                <a:cs typeface="Arial" panose="020B0604020202020204" pitchFamily="34" charset="0"/>
              </a:rPr>
              <a:t> plán</a:t>
            </a:r>
            <a:r>
              <a:rPr lang="cs-CZ" dirty="0">
                <a:latin typeface="Arial" panose="020B0604020202020204" pitchFamily="34" charset="0"/>
                <a:cs typeface="Arial" panose="020B0604020202020204" pitchFamily="34" charset="0"/>
              </a:rPr>
              <a:t>) v reakci na americké výzvy k znovuvyzbrojení SRN. Záměrem bylo vytvoření </a:t>
            </a:r>
            <a:r>
              <a:rPr lang="cs-CZ" b="1" dirty="0">
                <a:latin typeface="Arial" panose="020B0604020202020204" pitchFamily="34" charset="0"/>
                <a:cs typeface="Arial" panose="020B0604020202020204" pitchFamily="34" charset="0"/>
              </a:rPr>
              <a:t>panevropských obranných sil </a:t>
            </a:r>
            <a:r>
              <a:rPr lang="cs-CZ" dirty="0">
                <a:latin typeface="Arial" panose="020B0604020202020204" pitchFamily="34" charset="0"/>
                <a:cs typeface="Arial" panose="020B0604020202020204" pitchFamily="34" charset="0"/>
              </a:rPr>
              <a:t>jako alternativy k navrhovanému přistoupení západního Německa do NATO. Evropské obranné společenství mělo zahrnovat západní Německo, Francii, Itálii a Benelux.</a:t>
            </a:r>
          </a:p>
          <a:p>
            <a:r>
              <a:rPr lang="cs-CZ" dirty="0">
                <a:latin typeface="Arial" panose="020B0604020202020204" pitchFamily="34" charset="0"/>
                <a:cs typeface="Arial" panose="020B0604020202020204" pitchFamily="34" charset="0"/>
              </a:rPr>
              <a:t> Smlouva o Evropském obranném společenství byla podepsána 27. 5. 1952, ale </a:t>
            </a:r>
            <a:r>
              <a:rPr lang="cs-CZ" b="1" dirty="0">
                <a:latin typeface="Arial" panose="020B0604020202020204" pitchFamily="34" charset="0"/>
                <a:cs typeface="Arial" panose="020B0604020202020204" pitchFamily="34" charset="0"/>
              </a:rPr>
              <a:t>nikdy nevešla v platnost</a:t>
            </a:r>
            <a:r>
              <a:rPr lang="cs-CZ" dirty="0">
                <a:latin typeface="Arial" panose="020B0604020202020204" pitchFamily="34" charset="0"/>
                <a:cs typeface="Arial" panose="020B0604020202020204" pitchFamily="34" charset="0"/>
              </a:rPr>
              <a:t>. Zamítl ji francouzský parlament.</a:t>
            </a:r>
          </a:p>
        </p:txBody>
      </p:sp>
      <p:sp>
        <p:nvSpPr>
          <p:cNvPr id="4" name="Zástupný symbol pro datum 3">
            <a:extLst>
              <a:ext uri="{FF2B5EF4-FFF2-40B4-BE49-F238E27FC236}">
                <a16:creationId xmlns:a16="http://schemas.microsoft.com/office/drawing/2014/main" id="{D3E0C582-2401-C347-B366-9262E6164FF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E1F427C-AC66-4440-BDA7-14087F131AE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1C2236D-CCE7-D742-9A9A-2F6B13602B39}"/>
              </a:ext>
            </a:extLst>
          </p:cNvPr>
          <p:cNvSpPr>
            <a:spLocks noGrp="1"/>
          </p:cNvSpPr>
          <p:nvPr>
            <p:ph type="sldNum" sz="quarter" idx="12"/>
          </p:nvPr>
        </p:nvSpPr>
        <p:spPr/>
        <p:txBody>
          <a:bodyPr/>
          <a:lstStyle/>
          <a:p>
            <a:fld id="{CFE4BAC9-6D41-4691-9299-18EF07EF0177}" type="slidenum">
              <a:rPr lang="en-US" smtClean="0"/>
              <a:t>196</a:t>
            </a:fld>
            <a:endParaRPr lang="en-US"/>
          </a:p>
        </p:txBody>
      </p:sp>
    </p:spTree>
    <p:extLst>
      <p:ext uri="{BB962C8B-B14F-4D97-AF65-F5344CB8AC3E}">
        <p14:creationId xmlns:p14="http://schemas.microsoft.com/office/powerpoint/2010/main" val="126607864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3D6491-B366-1549-AFB0-888230CE597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Další kroky </a:t>
            </a:r>
          </a:p>
        </p:txBody>
      </p:sp>
      <p:sp>
        <p:nvSpPr>
          <p:cNvPr id="3" name="Zástupný symbol pro obsah 2">
            <a:extLst>
              <a:ext uri="{FF2B5EF4-FFF2-40B4-BE49-F238E27FC236}">
                <a16:creationId xmlns:a16="http://schemas.microsoft.com/office/drawing/2014/main" id="{C640B154-F7C9-7F43-8289-5B3261159464}"/>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1970</a:t>
            </a:r>
            <a:r>
              <a:rPr lang="cs-CZ">
                <a:latin typeface="Arial" panose="020B0604020202020204" pitchFamily="34" charset="0"/>
                <a:cs typeface="Arial" panose="020B0604020202020204" pitchFamily="34" charset="0"/>
              </a:rPr>
              <a:t> - založení Evropské politické spolupráce</a:t>
            </a:r>
          </a:p>
          <a:p>
            <a:r>
              <a:rPr lang="cs-CZ" b="1">
                <a:latin typeface="Arial" panose="020B0604020202020204" pitchFamily="34" charset="0"/>
                <a:cs typeface="Arial" panose="020B0604020202020204" pitchFamily="34" charset="0"/>
              </a:rPr>
              <a:t>1993 </a:t>
            </a:r>
            <a:r>
              <a:rPr lang="cs-CZ">
                <a:latin typeface="Arial" panose="020B0604020202020204" pitchFamily="34" charset="0"/>
                <a:cs typeface="Arial" panose="020B0604020202020204" pitchFamily="34" charset="0"/>
              </a:rPr>
              <a:t>- založení společné zahraniční a bezpečnostní politiky </a:t>
            </a:r>
            <a:r>
              <a:rPr lang="cs-CZ" b="1">
                <a:latin typeface="Arial" panose="020B0604020202020204" pitchFamily="34" charset="0"/>
                <a:cs typeface="Arial" panose="020B0604020202020204" pitchFamily="34" charset="0"/>
              </a:rPr>
              <a:t>Maastrichtskou smlouvou</a:t>
            </a:r>
          </a:p>
          <a:p>
            <a:endParaRPr lang="cs-CZ"/>
          </a:p>
        </p:txBody>
      </p:sp>
      <p:sp>
        <p:nvSpPr>
          <p:cNvPr id="4" name="Zástupný symbol pro datum 3">
            <a:extLst>
              <a:ext uri="{FF2B5EF4-FFF2-40B4-BE49-F238E27FC236}">
                <a16:creationId xmlns:a16="http://schemas.microsoft.com/office/drawing/2014/main" id="{3BE43A73-6788-4B4D-ADD9-38E127E0186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CD1058A-730C-BA41-A6A7-745D82FE85F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797628D-50E3-B94C-9952-3D86FBB05BEC}"/>
              </a:ext>
            </a:extLst>
          </p:cNvPr>
          <p:cNvSpPr>
            <a:spLocks noGrp="1"/>
          </p:cNvSpPr>
          <p:nvPr>
            <p:ph type="sldNum" sz="quarter" idx="12"/>
          </p:nvPr>
        </p:nvSpPr>
        <p:spPr/>
        <p:txBody>
          <a:bodyPr/>
          <a:lstStyle/>
          <a:p>
            <a:fld id="{CFE4BAC9-6D41-4691-9299-18EF07EF0177}" type="slidenum">
              <a:rPr lang="en-US" smtClean="0"/>
              <a:t>197</a:t>
            </a:fld>
            <a:endParaRPr lang="en-US"/>
          </a:p>
        </p:txBody>
      </p:sp>
    </p:spTree>
    <p:extLst>
      <p:ext uri="{BB962C8B-B14F-4D97-AF65-F5344CB8AC3E}">
        <p14:creationId xmlns:p14="http://schemas.microsoft.com/office/powerpoint/2010/main" val="1061926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796A4C-E8A6-EC49-9BCA-A45788A13393}"/>
              </a:ext>
            </a:extLst>
          </p:cNvPr>
          <p:cNvSpPr>
            <a:spLocks noGrp="1"/>
          </p:cNvSpPr>
          <p:nvPr>
            <p:ph type="title"/>
          </p:nvPr>
        </p:nvSpPr>
        <p:spPr/>
        <p:txBody>
          <a:bodyPr/>
          <a:lstStyle/>
          <a:p>
            <a:r>
              <a:rPr lang="cs-CZ"/>
              <a:t>SEU</a:t>
            </a:r>
          </a:p>
        </p:txBody>
      </p:sp>
      <p:sp>
        <p:nvSpPr>
          <p:cNvPr id="3" name="Zástupný symbol pro obsah 2">
            <a:extLst>
              <a:ext uri="{FF2B5EF4-FFF2-40B4-BE49-F238E27FC236}">
                <a16:creationId xmlns:a16="http://schemas.microsoft.com/office/drawing/2014/main" id="{593263B2-1489-9B49-A6FF-E9817890F659}"/>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Smlouva o Evropské </a:t>
            </a:r>
            <a:r>
              <a:rPr lang="cs-CZ">
                <a:latin typeface="Arial" panose="020B0604020202020204" pitchFamily="34" charset="0"/>
                <a:cs typeface="Arial" panose="020B0604020202020204" pitchFamily="34" charset="0"/>
              </a:rPr>
              <a:t>unii čili Maastrichtská smlouva je smlouva posilující významně evropskou integraci a federalizaci a zakládající Evropskou unii.</a:t>
            </a:r>
          </a:p>
          <a:p>
            <a:r>
              <a:rPr lang="cs-CZ">
                <a:latin typeface="Arial" panose="020B0604020202020204" pitchFamily="34" charset="0"/>
                <a:cs typeface="Arial" panose="020B0604020202020204" pitchFamily="34" charset="0"/>
              </a:rPr>
              <a:t> Byla podepsána v Maastrichtu 7. února 1992 a vstoupila v platnost 1. listopadu 1993. </a:t>
            </a:r>
          </a:p>
          <a:p>
            <a:r>
              <a:rPr lang="cs-CZ">
                <a:latin typeface="Arial" panose="020B0604020202020204" pitchFamily="34" charset="0"/>
                <a:cs typeface="Arial" panose="020B0604020202020204" pitchFamily="34" charset="0"/>
              </a:rPr>
              <a:t>Smlouva zavedla nové oblasti spolupráce členských zemí a vytvořila strukturu sestávající z tzv. „tří pilířů EU“.</a:t>
            </a:r>
          </a:p>
        </p:txBody>
      </p:sp>
      <p:sp>
        <p:nvSpPr>
          <p:cNvPr id="4" name="Zástupný symbol pro datum 3">
            <a:extLst>
              <a:ext uri="{FF2B5EF4-FFF2-40B4-BE49-F238E27FC236}">
                <a16:creationId xmlns:a16="http://schemas.microsoft.com/office/drawing/2014/main" id="{60999B3A-EAFF-4941-BF11-6620AF6A47D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E477F91-56D4-1245-8CCA-6C64DCEBF73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56384DD-D339-F64D-AE36-64006DA8CB74}"/>
              </a:ext>
            </a:extLst>
          </p:cNvPr>
          <p:cNvSpPr>
            <a:spLocks noGrp="1"/>
          </p:cNvSpPr>
          <p:nvPr>
            <p:ph type="sldNum" sz="quarter" idx="12"/>
          </p:nvPr>
        </p:nvSpPr>
        <p:spPr/>
        <p:txBody>
          <a:bodyPr/>
          <a:lstStyle/>
          <a:p>
            <a:fld id="{CFE4BAC9-6D41-4691-9299-18EF07EF0177}" type="slidenum">
              <a:rPr lang="en-US" smtClean="0"/>
              <a:t>198</a:t>
            </a:fld>
            <a:endParaRPr lang="en-US"/>
          </a:p>
        </p:txBody>
      </p:sp>
    </p:spTree>
    <p:extLst>
      <p:ext uri="{BB962C8B-B14F-4D97-AF65-F5344CB8AC3E}">
        <p14:creationId xmlns:p14="http://schemas.microsoft.com/office/powerpoint/2010/main" val="376413753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67091D-AF13-144C-8A6B-D37E406909E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Tři pilíře</a:t>
            </a:r>
          </a:p>
        </p:txBody>
      </p:sp>
      <p:sp>
        <p:nvSpPr>
          <p:cNvPr id="3" name="Zástupný symbol pro obsah 2">
            <a:extLst>
              <a:ext uri="{FF2B5EF4-FFF2-40B4-BE49-F238E27FC236}">
                <a16:creationId xmlns:a16="http://schemas.microsoft.com/office/drawing/2014/main" id="{2D21DDBA-66F0-9D40-8927-2A785F55F0DB}"/>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Přidáním nových </a:t>
            </a:r>
            <a:r>
              <a:rPr lang="cs-CZ" b="1">
                <a:latin typeface="Arial" panose="020B0604020202020204" pitchFamily="34" charset="0"/>
                <a:cs typeface="Arial" panose="020B0604020202020204" pitchFamily="34" charset="0"/>
              </a:rPr>
              <a:t>oblastí mezivládní spolupráce </a:t>
            </a:r>
            <a:r>
              <a:rPr lang="cs-CZ">
                <a:latin typeface="Arial" panose="020B0604020202020204" pitchFamily="34" charset="0"/>
                <a:cs typeface="Arial" panose="020B0604020202020204" pitchFamily="34" charset="0"/>
              </a:rPr>
              <a:t>ke stávajícímu „systému Společenství“ vytvořila Maastrichtská smlouva novou politickou a zároveň hospodářskou strukturu sestávající z tzv. „tří pilířů“ – Evropskou unii (EU).</a:t>
            </a:r>
          </a:p>
          <a:p>
            <a:r>
              <a:rPr lang="cs-CZ">
                <a:solidFill>
                  <a:srgbClr val="FF0000"/>
                </a:solidFill>
                <a:latin typeface="Arial" panose="020B0604020202020204" pitchFamily="34" charset="0"/>
                <a:cs typeface="Arial" panose="020B0604020202020204" pitchFamily="34" charset="0"/>
              </a:rPr>
              <a:t>První pilíř </a:t>
            </a:r>
            <a:r>
              <a:rPr lang="cs-CZ">
                <a:latin typeface="Arial" panose="020B0604020202020204" pitchFamily="34" charset="0"/>
                <a:cs typeface="Arial" panose="020B0604020202020204" pitchFamily="34" charset="0"/>
              </a:rPr>
              <a:t> </a:t>
            </a:r>
            <a:r>
              <a:rPr lang="cs-CZ" b="1">
                <a:latin typeface="Arial" panose="020B0604020202020204" pitchFamily="34" charset="0"/>
                <a:cs typeface="Arial" panose="020B0604020202020204" pitchFamily="34" charset="0"/>
              </a:rPr>
              <a:t>Evropská společenství</a:t>
            </a:r>
            <a:r>
              <a:rPr lang="cs-CZ">
                <a:latin typeface="Arial" panose="020B0604020202020204" pitchFamily="34" charset="0"/>
                <a:cs typeface="Arial" panose="020B0604020202020204" pitchFamily="34" charset="0"/>
              </a:rPr>
              <a:t>.</a:t>
            </a:r>
          </a:p>
          <a:p>
            <a:r>
              <a:rPr lang="cs-CZ">
                <a:solidFill>
                  <a:srgbClr val="FF0000"/>
                </a:solidFill>
                <a:latin typeface="Arial" panose="020B0604020202020204" pitchFamily="34" charset="0"/>
                <a:cs typeface="Arial" panose="020B0604020202020204" pitchFamily="34" charset="0"/>
              </a:rPr>
              <a:t>Druhý pilíř </a:t>
            </a:r>
            <a:r>
              <a:rPr lang="cs-CZ">
                <a:latin typeface="Arial" panose="020B0604020202020204" pitchFamily="34" charset="0"/>
                <a:cs typeface="Arial" panose="020B0604020202020204" pitchFamily="34" charset="0"/>
              </a:rPr>
              <a:t>byla nově zavedena </a:t>
            </a:r>
            <a:r>
              <a:rPr lang="cs-CZ" b="1">
                <a:latin typeface="Arial" panose="020B0604020202020204" pitchFamily="34" charset="0"/>
                <a:cs typeface="Arial" panose="020B0604020202020204" pitchFamily="34" charset="0"/>
              </a:rPr>
              <a:t>Společná zahraniční a bezpečnostní politika</a:t>
            </a:r>
          </a:p>
          <a:p>
            <a:r>
              <a:rPr lang="cs-CZ">
                <a:solidFill>
                  <a:srgbClr val="FF0000"/>
                </a:solidFill>
                <a:latin typeface="Arial" panose="020B0604020202020204" pitchFamily="34" charset="0"/>
                <a:cs typeface="Arial" panose="020B0604020202020204" pitchFamily="34" charset="0"/>
              </a:rPr>
              <a:t>Třetí pilíř </a:t>
            </a:r>
            <a:r>
              <a:rPr lang="cs-CZ">
                <a:latin typeface="Arial" panose="020B0604020202020204" pitchFamily="34" charset="0"/>
                <a:cs typeface="Arial" panose="020B0604020202020204" pitchFamily="34" charset="0"/>
              </a:rPr>
              <a:t>spolupráce v oblasti spravedlnosti a vnitřních věci (od Amsterodamské smlouvy už jen Policejní a soudní spolupráce v trestních věcech).</a:t>
            </a:r>
          </a:p>
          <a:p>
            <a:endParaRPr lang="cs-CZ"/>
          </a:p>
        </p:txBody>
      </p:sp>
      <p:sp>
        <p:nvSpPr>
          <p:cNvPr id="4" name="Zástupný symbol pro datum 3">
            <a:extLst>
              <a:ext uri="{FF2B5EF4-FFF2-40B4-BE49-F238E27FC236}">
                <a16:creationId xmlns:a16="http://schemas.microsoft.com/office/drawing/2014/main" id="{C4C8F2F3-51A5-8A4C-9458-5D7686DFCEF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B735DB2-3B99-4844-B128-2D1AECA5CAC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7FE93F1-1A04-D949-80B5-C7A50524E8FE}"/>
              </a:ext>
            </a:extLst>
          </p:cNvPr>
          <p:cNvSpPr>
            <a:spLocks noGrp="1"/>
          </p:cNvSpPr>
          <p:nvPr>
            <p:ph type="sldNum" sz="quarter" idx="12"/>
          </p:nvPr>
        </p:nvSpPr>
        <p:spPr/>
        <p:txBody>
          <a:bodyPr/>
          <a:lstStyle/>
          <a:p>
            <a:fld id="{CFE4BAC9-6D41-4691-9299-18EF07EF0177}" type="slidenum">
              <a:rPr lang="en-US" smtClean="0"/>
              <a:t>199</a:t>
            </a:fld>
            <a:endParaRPr lang="en-US"/>
          </a:p>
        </p:txBody>
      </p:sp>
    </p:spTree>
    <p:extLst>
      <p:ext uri="{BB962C8B-B14F-4D97-AF65-F5344CB8AC3E}">
        <p14:creationId xmlns:p14="http://schemas.microsoft.com/office/powerpoint/2010/main" val="4195421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4D6CEC6-17B6-3847-AEC9-66FA578AB990}"/>
              </a:ext>
            </a:extLst>
          </p:cNvPr>
          <p:cNvSpPr>
            <a:spLocks noGrp="1"/>
          </p:cNvSpPr>
          <p:nvPr>
            <p:ph type="ctrTitle"/>
          </p:nvPr>
        </p:nvSpPr>
        <p:spPr/>
        <p:txBody>
          <a:bodyPr/>
          <a:lstStyle/>
          <a:p>
            <a:r>
              <a:rPr lang="cs-CZ" dirty="0">
                <a:latin typeface="Arial" panose="020B0604020202020204" pitchFamily="34" charset="0"/>
                <a:cs typeface="Arial" panose="020B0604020202020204" pitchFamily="34" charset="0"/>
              </a:rPr>
              <a:t>Základní pojmy</a:t>
            </a:r>
          </a:p>
        </p:txBody>
      </p:sp>
      <p:sp>
        <p:nvSpPr>
          <p:cNvPr id="5" name="Podnadpis 4">
            <a:extLst>
              <a:ext uri="{FF2B5EF4-FFF2-40B4-BE49-F238E27FC236}">
                <a16:creationId xmlns:a16="http://schemas.microsoft.com/office/drawing/2014/main" id="{17EAE94E-74D2-0248-B0D4-E45D9BF4D946}"/>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75A8EE0A-DC18-D541-B89B-26B2073C0043}"/>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C3E60BEF-B349-3842-904C-3D0539A40A0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BA15FDF-48A0-0A4E-A045-7233C6A5ADEC}"/>
              </a:ext>
            </a:extLst>
          </p:cNvPr>
          <p:cNvSpPr>
            <a:spLocks noGrp="1"/>
          </p:cNvSpPr>
          <p:nvPr>
            <p:ph type="sldNum" sz="quarter" idx="12"/>
          </p:nvPr>
        </p:nvSpPr>
        <p:spPr/>
        <p:txBody>
          <a:bodyPr/>
          <a:lstStyle/>
          <a:p>
            <a:fld id="{CFE4BAC9-6D41-4691-9299-18EF07EF0177}" type="slidenum">
              <a:rPr lang="en-US" smtClean="0"/>
              <a:t>2</a:t>
            </a:fld>
            <a:endParaRPr lang="en-US"/>
          </a:p>
        </p:txBody>
      </p:sp>
    </p:spTree>
    <p:extLst>
      <p:ext uri="{BB962C8B-B14F-4D97-AF65-F5344CB8AC3E}">
        <p14:creationId xmlns:p14="http://schemas.microsoft.com/office/powerpoint/2010/main" val="3133157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F4DDC5-7E7E-2B4A-B8A6-1ED483EFA204}"/>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Hrozba</a:t>
            </a:r>
          </a:p>
        </p:txBody>
      </p:sp>
      <p:sp>
        <p:nvSpPr>
          <p:cNvPr id="3" name="Zástupný symbol pro obsah 2">
            <a:extLst>
              <a:ext uri="{FF2B5EF4-FFF2-40B4-BE49-F238E27FC236}">
                <a16:creationId xmlns:a16="http://schemas.microsoft.com/office/drawing/2014/main" id="{19F6B435-6EA6-7F44-AA91-54BB5BF2F997}"/>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Hrozba</a:t>
            </a:r>
            <a:r>
              <a:rPr lang="cs-CZ" dirty="0">
                <a:latin typeface="Arial" panose="020B0604020202020204" pitchFamily="34" charset="0"/>
                <a:cs typeface="Arial" panose="020B0604020202020204" pitchFamily="34" charset="0"/>
              </a:rPr>
              <a:t> - primární, nezávisle existující, neodvozený fenomén, který chce nebo může poškodit nějakou chráněnou hodnotu. </a:t>
            </a:r>
          </a:p>
          <a:p>
            <a:r>
              <a:rPr lang="cs-CZ" b="1" dirty="0">
                <a:latin typeface="Arial" panose="020B0604020202020204" pitchFamily="34" charset="0"/>
                <a:cs typeface="Arial" panose="020B0604020202020204" pitchFamily="34" charset="0"/>
              </a:rPr>
              <a:t>Neintencionáln</a:t>
            </a:r>
            <a:r>
              <a:rPr lang="cs-CZ" dirty="0">
                <a:latin typeface="Arial" panose="020B0604020202020204" pitchFamily="34" charset="0"/>
                <a:cs typeface="Arial" panose="020B0604020202020204" pitchFamily="34" charset="0"/>
              </a:rPr>
              <a:t>í hrozba - vnější fenomén (činitel), existuje nezávisle na chtění člověka ( hrozba povodně, vichřice, zemětřesení.</a:t>
            </a:r>
          </a:p>
          <a:p>
            <a:r>
              <a:rPr lang="cs-CZ" b="1" dirty="0">
                <a:latin typeface="Arial" panose="020B0604020202020204" pitchFamily="34" charset="0"/>
                <a:cs typeface="Arial" panose="020B0604020202020204" pitchFamily="34" charset="0"/>
              </a:rPr>
              <a:t>Intencionální</a:t>
            </a:r>
            <a:r>
              <a:rPr lang="cs-CZ" dirty="0">
                <a:latin typeface="Arial" panose="020B0604020202020204" pitchFamily="34" charset="0"/>
                <a:cs typeface="Arial" panose="020B0604020202020204" pitchFamily="34" charset="0"/>
              </a:rPr>
              <a:t> hrozba (antropogenní) je zamýšlená. Připravuje ji, spouští a uskutečňuje jedinec jako v případě hrozby teroristické akce nebo kolektivní aktér při hrozbě ozbrojeného konfliktu. </a:t>
            </a:r>
          </a:p>
        </p:txBody>
      </p:sp>
      <p:sp>
        <p:nvSpPr>
          <p:cNvPr id="4" name="Zástupný symbol pro datum 3">
            <a:extLst>
              <a:ext uri="{FF2B5EF4-FFF2-40B4-BE49-F238E27FC236}">
                <a16:creationId xmlns:a16="http://schemas.microsoft.com/office/drawing/2014/main" id="{B7CD1F94-0628-974D-8E01-5F059ACBB8F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9C5BDD3-A640-5545-BA89-CD256A33C13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CC94F8A-1AC1-1F48-8614-9E9310DED86E}"/>
              </a:ext>
            </a:extLst>
          </p:cNvPr>
          <p:cNvSpPr>
            <a:spLocks noGrp="1"/>
          </p:cNvSpPr>
          <p:nvPr>
            <p:ph type="sldNum" sz="quarter" idx="12"/>
          </p:nvPr>
        </p:nvSpPr>
        <p:spPr/>
        <p:txBody>
          <a:bodyPr/>
          <a:lstStyle/>
          <a:p>
            <a:fld id="{CFE4BAC9-6D41-4691-9299-18EF07EF0177}" type="slidenum">
              <a:rPr lang="en-US" smtClean="0"/>
              <a:t>20</a:t>
            </a:fld>
            <a:endParaRPr lang="en-US"/>
          </a:p>
        </p:txBody>
      </p:sp>
    </p:spTree>
    <p:extLst>
      <p:ext uri="{BB962C8B-B14F-4D97-AF65-F5344CB8AC3E}">
        <p14:creationId xmlns:p14="http://schemas.microsoft.com/office/powerpoint/2010/main" val="217049352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E7E438-1788-794D-B4C1-1C353CDBCEBC}"/>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Druhý pilíř</a:t>
            </a:r>
          </a:p>
        </p:txBody>
      </p:sp>
      <p:sp>
        <p:nvSpPr>
          <p:cNvPr id="3" name="Zástupný symbol pro obsah 2">
            <a:extLst>
              <a:ext uri="{FF2B5EF4-FFF2-40B4-BE49-F238E27FC236}">
                <a16:creationId xmlns:a16="http://schemas.microsoft.com/office/drawing/2014/main" id="{1FC7CFC6-C22B-384C-88B4-4F731C873A52}"/>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Ve druhém pilíři, samotné SZBP pokrývající: </a:t>
            </a:r>
          </a:p>
          <a:p>
            <a:r>
              <a:rPr lang="cs-CZ">
                <a:solidFill>
                  <a:srgbClr val="FF0000"/>
                </a:solidFill>
                <a:latin typeface="Arial" panose="020B0604020202020204" pitchFamily="34" charset="0"/>
                <a:cs typeface="Arial" panose="020B0604020202020204" pitchFamily="34" charset="0"/>
              </a:rPr>
              <a:t>klasickou diplomacii</a:t>
            </a:r>
            <a:r>
              <a:rPr lang="cs-CZ">
                <a:latin typeface="Arial" panose="020B0604020202020204" pitchFamily="34" charset="0"/>
                <a:cs typeface="Arial" panose="020B0604020202020204" pitchFamily="34" charset="0"/>
              </a:rPr>
              <a:t>, </a:t>
            </a:r>
          </a:p>
          <a:p>
            <a:r>
              <a:rPr lang="cs-CZ">
                <a:solidFill>
                  <a:srgbClr val="FF0000"/>
                </a:solidFill>
                <a:latin typeface="Arial" panose="020B0604020202020204" pitchFamily="34" charset="0"/>
                <a:cs typeface="Arial" panose="020B0604020202020204" pitchFamily="34" charset="0"/>
              </a:rPr>
              <a:t>vojenskou spolupráci </a:t>
            </a:r>
            <a:r>
              <a:rPr lang="cs-CZ">
                <a:latin typeface="Arial" panose="020B0604020202020204" pitchFamily="34" charset="0"/>
                <a:cs typeface="Arial" panose="020B0604020202020204" pitchFamily="34" charset="0"/>
              </a:rPr>
              <a:t>a </a:t>
            </a:r>
          </a:p>
          <a:p>
            <a:r>
              <a:rPr lang="cs-CZ">
                <a:solidFill>
                  <a:srgbClr val="FF0000"/>
                </a:solidFill>
                <a:latin typeface="Arial" panose="020B0604020202020204" pitchFamily="34" charset="0"/>
                <a:cs typeface="Arial" panose="020B0604020202020204" pitchFamily="34" charset="0"/>
              </a:rPr>
              <a:t>krizový management</a:t>
            </a:r>
            <a:r>
              <a:rPr lang="cs-CZ">
                <a:latin typeface="Arial" panose="020B0604020202020204" pitchFamily="34" charset="0"/>
                <a:cs typeface="Arial" panose="020B0604020202020204" pitchFamily="34" charset="0"/>
              </a:rPr>
              <a:t>, </a:t>
            </a:r>
          </a:p>
          <a:p>
            <a:pPr marL="0" indent="0">
              <a:buNone/>
            </a:pPr>
            <a:r>
              <a:rPr lang="cs-CZ">
                <a:latin typeface="Arial" panose="020B0604020202020204" pitchFamily="34" charset="0"/>
                <a:cs typeface="Arial" panose="020B0604020202020204" pitchFamily="34" charset="0"/>
              </a:rPr>
              <a:t>ležela odpovědnost téměř výhradně na Radě rozhodující jednomyslně.</a:t>
            </a:r>
          </a:p>
          <a:p>
            <a:endParaRPr lang="cs-CZ"/>
          </a:p>
        </p:txBody>
      </p:sp>
      <p:sp>
        <p:nvSpPr>
          <p:cNvPr id="4" name="Zástupný symbol pro datum 3">
            <a:extLst>
              <a:ext uri="{FF2B5EF4-FFF2-40B4-BE49-F238E27FC236}">
                <a16:creationId xmlns:a16="http://schemas.microsoft.com/office/drawing/2014/main" id="{542D3955-5B36-6B4C-8E5D-C14834AB6ED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3102AE6-2DED-EB46-9616-91FDEADF963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DD27867-2869-0747-A2E8-1E30810C3E70}"/>
              </a:ext>
            </a:extLst>
          </p:cNvPr>
          <p:cNvSpPr>
            <a:spLocks noGrp="1"/>
          </p:cNvSpPr>
          <p:nvPr>
            <p:ph type="sldNum" sz="quarter" idx="12"/>
          </p:nvPr>
        </p:nvSpPr>
        <p:spPr/>
        <p:txBody>
          <a:bodyPr/>
          <a:lstStyle/>
          <a:p>
            <a:fld id="{CFE4BAC9-6D41-4691-9299-18EF07EF0177}" type="slidenum">
              <a:rPr lang="en-US" smtClean="0"/>
              <a:t>200</a:t>
            </a:fld>
            <a:endParaRPr lang="en-US"/>
          </a:p>
        </p:txBody>
      </p:sp>
    </p:spTree>
    <p:extLst>
      <p:ext uri="{BB962C8B-B14F-4D97-AF65-F5344CB8AC3E}">
        <p14:creationId xmlns:p14="http://schemas.microsoft.com/office/powerpoint/2010/main" val="126046737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F012BA-2693-F14D-942E-F13464BCDA9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Lisabonská smlouva</a:t>
            </a:r>
          </a:p>
        </p:txBody>
      </p:sp>
      <p:sp>
        <p:nvSpPr>
          <p:cNvPr id="3" name="Zástupný symbol pro obsah 2">
            <a:extLst>
              <a:ext uri="{FF2B5EF4-FFF2-40B4-BE49-F238E27FC236}">
                <a16:creationId xmlns:a16="http://schemas.microsoft.com/office/drawing/2014/main" id="{71446100-E490-9F4A-8054-458368B1C4F9}"/>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Zrušila pilířovou strukturu Unie a </a:t>
            </a:r>
            <a:r>
              <a:rPr lang="cs-CZ" b="1">
                <a:latin typeface="Arial" panose="020B0604020202020204" pitchFamily="34" charset="0"/>
                <a:cs typeface="Arial" panose="020B0604020202020204" pitchFamily="34" charset="0"/>
              </a:rPr>
              <a:t>pokusila se sjednotit </a:t>
            </a:r>
            <a:r>
              <a:rPr lang="cs-CZ">
                <a:latin typeface="Arial" panose="020B0604020202020204" pitchFamily="34" charset="0"/>
                <a:cs typeface="Arial" panose="020B0604020202020204" pitchFamily="34" charset="0"/>
              </a:rPr>
              <a:t>vnější </a:t>
            </a:r>
            <a:r>
              <a:rPr lang="cs-CZ">
                <a:solidFill>
                  <a:srgbClr val="FF0000"/>
                </a:solidFill>
                <a:latin typeface="Arial" panose="020B0604020202020204" pitchFamily="34" charset="0"/>
                <a:cs typeface="Arial" panose="020B0604020202020204" pitchFamily="34" charset="0"/>
              </a:rPr>
              <a:t>zastupování EU </a:t>
            </a:r>
            <a:r>
              <a:rPr lang="cs-CZ">
                <a:latin typeface="Arial" panose="020B0604020202020204" pitchFamily="34" charset="0"/>
                <a:cs typeface="Arial" panose="020B0604020202020204" pitchFamily="34" charset="0"/>
              </a:rPr>
              <a:t>napříč vnějšími aktivitami, odlišná pravidla pro rozhodování SZBP ovšem ponechala. </a:t>
            </a:r>
          </a:p>
          <a:p>
            <a:pPr marL="0" indent="0">
              <a:buNone/>
            </a:pPr>
            <a:r>
              <a:rPr lang="cs-CZ">
                <a:latin typeface="Arial" panose="020B0604020202020204" pitchFamily="34" charset="0"/>
                <a:cs typeface="Arial" panose="020B0604020202020204" pitchFamily="34" charset="0"/>
              </a:rPr>
              <a:t>V rámci SZBP tak </a:t>
            </a:r>
            <a:r>
              <a:rPr lang="cs-CZ" b="1">
                <a:latin typeface="Arial" panose="020B0604020202020204" pitchFamily="34" charset="0"/>
                <a:cs typeface="Arial" panose="020B0604020202020204" pitchFamily="34" charset="0"/>
              </a:rPr>
              <a:t>státy</a:t>
            </a:r>
            <a:r>
              <a:rPr lang="cs-CZ">
                <a:latin typeface="Arial" panose="020B0604020202020204" pitchFamily="34" charset="0"/>
                <a:cs typeface="Arial" panose="020B0604020202020204" pitchFamily="34" charset="0"/>
              </a:rPr>
              <a:t> stále dospívají k rozhodnutí téměř vždy </a:t>
            </a:r>
            <a:r>
              <a:rPr lang="cs-CZ" b="1">
                <a:latin typeface="Arial" panose="020B0604020202020204" pitchFamily="34" charset="0"/>
                <a:cs typeface="Arial" panose="020B0604020202020204" pitchFamily="34" charset="0"/>
              </a:rPr>
              <a:t>jednomyslně</a:t>
            </a:r>
            <a:r>
              <a:rPr lang="cs-CZ">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0BBA23EF-6DC5-674D-A4A7-622CC7CC8BA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5B509DE-68CC-DC47-9C1D-0EDE5C36D6F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2354D46-5870-B449-B217-44B9140F38ED}"/>
              </a:ext>
            </a:extLst>
          </p:cNvPr>
          <p:cNvSpPr>
            <a:spLocks noGrp="1"/>
          </p:cNvSpPr>
          <p:nvPr>
            <p:ph type="sldNum" sz="quarter" idx="12"/>
          </p:nvPr>
        </p:nvSpPr>
        <p:spPr/>
        <p:txBody>
          <a:bodyPr/>
          <a:lstStyle/>
          <a:p>
            <a:fld id="{CFE4BAC9-6D41-4691-9299-18EF07EF0177}" type="slidenum">
              <a:rPr lang="en-US" smtClean="0"/>
              <a:t>201</a:t>
            </a:fld>
            <a:endParaRPr lang="en-US"/>
          </a:p>
        </p:txBody>
      </p:sp>
    </p:spTree>
    <p:extLst>
      <p:ext uri="{BB962C8B-B14F-4D97-AF65-F5344CB8AC3E}">
        <p14:creationId xmlns:p14="http://schemas.microsoft.com/office/powerpoint/2010/main" val="26304887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065F43-2EFC-964A-AE58-A54C1575ADA2}"/>
              </a:ext>
            </a:extLst>
          </p:cNvPr>
          <p:cNvSpPr>
            <a:spLocks noGrp="1"/>
          </p:cNvSpPr>
          <p:nvPr>
            <p:ph type="title"/>
          </p:nvPr>
        </p:nvSpPr>
        <p:spPr/>
        <p:txBody>
          <a:bodyPr/>
          <a:lstStyle/>
          <a:p>
            <a:r>
              <a:rPr lang="cs-CZ"/>
              <a:t>Nástroje SZBP</a:t>
            </a:r>
          </a:p>
        </p:txBody>
      </p:sp>
      <p:sp>
        <p:nvSpPr>
          <p:cNvPr id="3" name="Zástupný symbol pro obsah 2">
            <a:extLst>
              <a:ext uri="{FF2B5EF4-FFF2-40B4-BE49-F238E27FC236}">
                <a16:creationId xmlns:a16="http://schemas.microsoft.com/office/drawing/2014/main" id="{323D3305-0297-F347-931C-ACA4B26649CD}"/>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V rámci SZBP </a:t>
            </a:r>
            <a:r>
              <a:rPr lang="cs-CZ" b="1">
                <a:latin typeface="Arial" panose="020B0604020202020204" pitchFamily="34" charset="0"/>
                <a:cs typeface="Arial" panose="020B0604020202020204" pitchFamily="34" charset="0"/>
              </a:rPr>
              <a:t>nemůže</a:t>
            </a:r>
            <a:r>
              <a:rPr lang="cs-CZ">
                <a:latin typeface="Arial" panose="020B0604020202020204" pitchFamily="34" charset="0"/>
                <a:cs typeface="Arial" panose="020B0604020202020204" pitchFamily="34" charset="0"/>
              </a:rPr>
              <a:t> Evropská unie přijímat </a:t>
            </a:r>
            <a:r>
              <a:rPr lang="cs-CZ" b="1">
                <a:latin typeface="Arial" panose="020B0604020202020204" pitchFamily="34" charset="0"/>
                <a:cs typeface="Arial" panose="020B0604020202020204" pitchFamily="34" charset="0"/>
              </a:rPr>
              <a:t>žádná legislativní opatření. </a:t>
            </a:r>
          </a:p>
          <a:p>
            <a:pPr marL="0" indent="0">
              <a:buNone/>
            </a:pPr>
            <a:r>
              <a:rPr lang="cs-CZ">
                <a:latin typeface="Arial" panose="020B0604020202020204" pitchFamily="34" charset="0"/>
                <a:cs typeface="Arial" panose="020B0604020202020204" pitchFamily="34" charset="0"/>
              </a:rPr>
              <a:t>To znamená, že se všechna rozhodnutí vztahují </a:t>
            </a:r>
            <a:r>
              <a:rPr lang="cs-CZ" b="1">
                <a:latin typeface="Arial" panose="020B0604020202020204" pitchFamily="34" charset="0"/>
                <a:cs typeface="Arial" panose="020B0604020202020204" pitchFamily="34" charset="0"/>
              </a:rPr>
              <a:t>pouze ke konkrétním situacím </a:t>
            </a:r>
            <a:r>
              <a:rPr lang="cs-CZ">
                <a:latin typeface="Arial" panose="020B0604020202020204" pitchFamily="34" charset="0"/>
                <a:cs typeface="Arial" panose="020B0604020202020204" pitchFamily="34" charset="0"/>
              </a:rPr>
              <a:t>a </a:t>
            </a:r>
            <a:r>
              <a:rPr lang="cs-CZ">
                <a:solidFill>
                  <a:srgbClr val="FF0000"/>
                </a:solidFill>
                <a:latin typeface="Arial" panose="020B0604020202020204" pitchFamily="34" charset="0"/>
                <a:cs typeface="Arial" panose="020B0604020202020204" pitchFamily="34" charset="0"/>
              </a:rPr>
              <a:t>nemají obecnou platnost. </a:t>
            </a:r>
          </a:p>
          <a:p>
            <a:pPr marL="0" indent="0">
              <a:buNone/>
            </a:pPr>
            <a:r>
              <a:rPr lang="cs-CZ">
                <a:latin typeface="Arial" panose="020B0604020202020204" pitchFamily="34" charset="0"/>
                <a:cs typeface="Arial" panose="020B0604020202020204" pitchFamily="34" charset="0"/>
              </a:rPr>
              <a:t>Pro členské státy jsou </a:t>
            </a:r>
            <a:r>
              <a:rPr lang="cs-CZ" b="1">
                <a:latin typeface="Arial" panose="020B0604020202020204" pitchFamily="34" charset="0"/>
                <a:cs typeface="Arial" panose="020B0604020202020204" pitchFamily="34" charset="0"/>
              </a:rPr>
              <a:t>sice závazná</a:t>
            </a:r>
            <a:r>
              <a:rPr lang="cs-CZ">
                <a:latin typeface="Arial" panose="020B0604020202020204" pitchFamily="34" charset="0"/>
                <a:cs typeface="Arial" panose="020B0604020202020204" pitchFamily="34" charset="0"/>
              </a:rPr>
              <a:t>, ale vzhledem k tomu, že evropské právo nezná žádné sankce za porušení, </a:t>
            </a:r>
            <a:r>
              <a:rPr lang="cs-CZ" b="1">
                <a:latin typeface="Arial" panose="020B0604020202020204" pitchFamily="34" charset="0"/>
                <a:cs typeface="Arial" panose="020B0604020202020204" pitchFamily="34" charset="0"/>
              </a:rPr>
              <a:t>tlak na jejich dodržování je pouze politický </a:t>
            </a:r>
            <a:r>
              <a:rPr lang="cs-CZ">
                <a:latin typeface="Arial" panose="020B0604020202020204" pitchFamily="34" charset="0"/>
                <a:cs typeface="Arial" panose="020B0604020202020204" pitchFamily="34" charset="0"/>
              </a:rPr>
              <a:t>– státy jsou vedeny snahou zůstat spolehlivým partnerem</a:t>
            </a:r>
          </a:p>
        </p:txBody>
      </p:sp>
      <p:sp>
        <p:nvSpPr>
          <p:cNvPr id="4" name="Zástupný symbol pro datum 3">
            <a:extLst>
              <a:ext uri="{FF2B5EF4-FFF2-40B4-BE49-F238E27FC236}">
                <a16:creationId xmlns:a16="http://schemas.microsoft.com/office/drawing/2014/main" id="{03D22371-BCA6-B045-9E8A-039DA9C7297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002DD1E-B34D-DC4B-AF9C-6CEBA495C51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910222E-A36A-F945-9E8C-B4F464FF5145}"/>
              </a:ext>
            </a:extLst>
          </p:cNvPr>
          <p:cNvSpPr>
            <a:spLocks noGrp="1"/>
          </p:cNvSpPr>
          <p:nvPr>
            <p:ph type="sldNum" sz="quarter" idx="12"/>
          </p:nvPr>
        </p:nvSpPr>
        <p:spPr/>
        <p:txBody>
          <a:bodyPr/>
          <a:lstStyle/>
          <a:p>
            <a:fld id="{CFE4BAC9-6D41-4691-9299-18EF07EF0177}" type="slidenum">
              <a:rPr lang="en-US" smtClean="0"/>
              <a:t>202</a:t>
            </a:fld>
            <a:endParaRPr lang="en-US"/>
          </a:p>
        </p:txBody>
      </p:sp>
    </p:spTree>
    <p:extLst>
      <p:ext uri="{BB962C8B-B14F-4D97-AF65-F5344CB8AC3E}">
        <p14:creationId xmlns:p14="http://schemas.microsoft.com/office/powerpoint/2010/main" val="130619389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44338D-E76B-F440-B70C-AD95004B5F3B}"/>
              </a:ext>
            </a:extLst>
          </p:cNvPr>
          <p:cNvSpPr>
            <a:spLocks noGrp="1"/>
          </p:cNvSpPr>
          <p:nvPr>
            <p:ph type="title"/>
          </p:nvPr>
        </p:nvSpPr>
        <p:spPr/>
        <p:txBody>
          <a:bodyPr/>
          <a:lstStyle/>
          <a:p>
            <a:r>
              <a:rPr lang="cs-CZ"/>
              <a:t>Smysl SZBP</a:t>
            </a:r>
          </a:p>
        </p:txBody>
      </p:sp>
      <p:sp>
        <p:nvSpPr>
          <p:cNvPr id="3" name="Zástupný symbol pro obsah 2">
            <a:extLst>
              <a:ext uri="{FF2B5EF4-FFF2-40B4-BE49-F238E27FC236}">
                <a16:creationId xmlns:a16="http://schemas.microsoft.com/office/drawing/2014/main" id="{D0A8FD68-BA4C-6846-89AA-DE9F8BDDFCB9}"/>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Evropská unie zaujímá:</a:t>
            </a:r>
          </a:p>
          <a:p>
            <a:r>
              <a:rPr lang="cs-CZ" dirty="0">
                <a:latin typeface="Arial" panose="020B0604020202020204" pitchFamily="34" charset="0"/>
                <a:cs typeface="Arial" panose="020B0604020202020204" pitchFamily="34" charset="0"/>
              </a:rPr>
              <a:t>Společný postoj</a:t>
            </a:r>
          </a:p>
          <a:p>
            <a:r>
              <a:rPr lang="cs-CZ" dirty="0">
                <a:latin typeface="Arial" panose="020B0604020202020204" pitchFamily="34" charset="0"/>
                <a:cs typeface="Arial" panose="020B0604020202020204" pitchFamily="34" charset="0"/>
              </a:rPr>
              <a:t>Společnou akci</a:t>
            </a:r>
          </a:p>
          <a:p>
            <a:pPr marL="0" indent="0">
              <a:buNone/>
            </a:pPr>
            <a:r>
              <a:rPr lang="cs-CZ" dirty="0">
                <a:latin typeface="Arial" panose="020B0604020202020204" pitchFamily="34" charset="0"/>
                <a:cs typeface="Arial" panose="020B0604020202020204" pitchFamily="34" charset="0"/>
              </a:rPr>
              <a:t>Každé takové rozhodnutí musí být velmi přesně definováno a jsou v něm vymezeny „</a:t>
            </a:r>
            <a:r>
              <a:rPr lang="cs-CZ" dirty="0">
                <a:solidFill>
                  <a:srgbClr val="FF0000"/>
                </a:solidFill>
                <a:latin typeface="Arial" panose="020B0604020202020204" pitchFamily="34" charset="0"/>
                <a:cs typeface="Arial" panose="020B0604020202020204" pitchFamily="34" charset="0"/>
              </a:rPr>
              <a:t>cíle, rozsah, prostředky</a:t>
            </a:r>
            <a:r>
              <a:rPr lang="cs-CZ" dirty="0">
                <a:latin typeface="Arial" panose="020B0604020202020204" pitchFamily="34" charset="0"/>
                <a:cs typeface="Arial" panose="020B0604020202020204" pitchFamily="34" charset="0"/>
              </a:rPr>
              <a:t>, které budou Unii poskytnuty, podmínky jejich provádění, a je-li to nezbytné, </a:t>
            </a:r>
            <a:r>
              <a:rPr lang="cs-CZ" dirty="0">
                <a:solidFill>
                  <a:srgbClr val="FF0000"/>
                </a:solidFill>
                <a:latin typeface="Arial" panose="020B0604020202020204" pitchFamily="34" charset="0"/>
                <a:cs typeface="Arial" panose="020B0604020202020204" pitchFamily="34" charset="0"/>
              </a:rPr>
              <a:t>doba trvání</a:t>
            </a:r>
            <a:r>
              <a:rPr lang="cs-CZ" dirty="0">
                <a:latin typeface="Arial" panose="020B0604020202020204" pitchFamily="34" charset="0"/>
                <a:cs typeface="Arial" panose="020B0604020202020204" pitchFamily="34" charset="0"/>
              </a:rPr>
              <a:t>".</a:t>
            </a:r>
          </a:p>
          <a:p>
            <a:pPr marL="0" indent="0">
              <a:buNone/>
            </a:pPr>
            <a:r>
              <a:rPr lang="cs-CZ" dirty="0">
                <a:latin typeface="Arial" panose="020B0604020202020204" pitchFamily="34" charset="0"/>
                <a:cs typeface="Arial" panose="020B0604020202020204" pitchFamily="34" charset="0"/>
              </a:rPr>
              <a:t> Členské státy si tak </a:t>
            </a:r>
            <a:r>
              <a:rPr lang="cs-CZ" b="1" dirty="0">
                <a:latin typeface="Arial" panose="020B0604020202020204" pitchFamily="34" charset="0"/>
                <a:cs typeface="Arial" panose="020B0604020202020204" pitchFamily="34" charset="0"/>
              </a:rPr>
              <a:t>udržují kontrolu </a:t>
            </a:r>
            <a:r>
              <a:rPr lang="cs-CZ" dirty="0">
                <a:latin typeface="Arial" panose="020B0604020202020204" pitchFamily="34" charset="0"/>
                <a:cs typeface="Arial" panose="020B0604020202020204" pitchFamily="34" charset="0"/>
              </a:rPr>
              <a:t>nad svými závazky.</a:t>
            </a:r>
          </a:p>
        </p:txBody>
      </p:sp>
      <p:sp>
        <p:nvSpPr>
          <p:cNvPr id="4" name="Zástupný symbol pro datum 3">
            <a:extLst>
              <a:ext uri="{FF2B5EF4-FFF2-40B4-BE49-F238E27FC236}">
                <a16:creationId xmlns:a16="http://schemas.microsoft.com/office/drawing/2014/main" id="{47CA2546-8508-4D4C-BAC1-7E645EE8ED7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105EEA0-05A8-A446-9D14-84D1CBA368B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285AED5-CFB5-BA48-9C08-441B04FF6A9C}"/>
              </a:ext>
            </a:extLst>
          </p:cNvPr>
          <p:cNvSpPr>
            <a:spLocks noGrp="1"/>
          </p:cNvSpPr>
          <p:nvPr>
            <p:ph type="sldNum" sz="quarter" idx="12"/>
          </p:nvPr>
        </p:nvSpPr>
        <p:spPr/>
        <p:txBody>
          <a:bodyPr/>
          <a:lstStyle/>
          <a:p>
            <a:fld id="{CFE4BAC9-6D41-4691-9299-18EF07EF0177}" type="slidenum">
              <a:rPr lang="en-US" smtClean="0"/>
              <a:t>203</a:t>
            </a:fld>
            <a:endParaRPr lang="en-US"/>
          </a:p>
        </p:txBody>
      </p:sp>
    </p:spTree>
    <p:extLst>
      <p:ext uri="{BB962C8B-B14F-4D97-AF65-F5344CB8AC3E}">
        <p14:creationId xmlns:p14="http://schemas.microsoft.com/office/powerpoint/2010/main" val="20888663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32D659-1A15-F94D-AEF8-E8D7FDEF35B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Společný postoj</a:t>
            </a:r>
          </a:p>
        </p:txBody>
      </p:sp>
      <p:sp>
        <p:nvSpPr>
          <p:cNvPr id="3" name="Zástupný symbol pro obsah 2">
            <a:extLst>
              <a:ext uri="{FF2B5EF4-FFF2-40B4-BE49-F238E27FC236}">
                <a16:creationId xmlns:a16="http://schemas.microsoft.com/office/drawing/2014/main" id="{3D42E3C5-BE2A-8F4A-8050-3800A4C0A0D0}"/>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V konkrétních otázkách zeměpisné nebo tematické povahy přijímá Rada rozhodnutí, která vymezují společný </a:t>
            </a:r>
            <a:r>
              <a:rPr lang="cs-CZ" b="1" dirty="0">
                <a:latin typeface="Arial" panose="020B0604020202020204" pitchFamily="34" charset="0"/>
                <a:cs typeface="Arial" panose="020B0604020202020204" pitchFamily="34" charset="0"/>
              </a:rPr>
              <a:t>postoj</a:t>
            </a:r>
            <a:r>
              <a:rPr lang="cs-CZ" dirty="0">
                <a:latin typeface="Arial" panose="020B0604020202020204" pitchFamily="34" charset="0"/>
                <a:cs typeface="Arial" panose="020B0604020202020204" pitchFamily="34" charset="0"/>
              </a:rPr>
              <a:t> Unie. </a:t>
            </a:r>
          </a:p>
          <a:p>
            <a:pPr marL="0" indent="0">
              <a:buNone/>
            </a:pPr>
            <a:r>
              <a:rPr lang="cs-CZ" dirty="0">
                <a:latin typeface="Arial" panose="020B0604020202020204" pitchFamily="34" charset="0"/>
                <a:cs typeface="Arial" panose="020B0604020202020204" pitchFamily="34" charset="0"/>
              </a:rPr>
              <a:t>Takové rozhodnutí například může </a:t>
            </a:r>
            <a:r>
              <a:rPr lang="cs-CZ" dirty="0">
                <a:solidFill>
                  <a:srgbClr val="FF0000"/>
                </a:solidFill>
                <a:latin typeface="Arial" panose="020B0604020202020204" pitchFamily="34" charset="0"/>
                <a:cs typeface="Arial" panose="020B0604020202020204" pitchFamily="34" charset="0"/>
              </a:rPr>
              <a:t>definovat názor EU </a:t>
            </a:r>
            <a:r>
              <a:rPr lang="cs-CZ" dirty="0">
                <a:latin typeface="Arial" panose="020B0604020202020204" pitchFamily="34" charset="0"/>
                <a:cs typeface="Arial" panose="020B0604020202020204" pitchFamily="34" charset="0"/>
              </a:rPr>
              <a:t>v rámci probíhajících mezinárodních jednání nebo </a:t>
            </a:r>
            <a:r>
              <a:rPr lang="cs-CZ" b="1" dirty="0">
                <a:latin typeface="Arial" panose="020B0604020202020204" pitchFamily="34" charset="0"/>
                <a:cs typeface="Arial" panose="020B0604020202020204" pitchFamily="34" charset="0"/>
              </a:rPr>
              <a:t>vést k sankcím </a:t>
            </a:r>
            <a:r>
              <a:rPr lang="cs-CZ" dirty="0">
                <a:latin typeface="Arial" panose="020B0604020202020204" pitchFamily="34" charset="0"/>
                <a:cs typeface="Arial" panose="020B0604020202020204" pitchFamily="34" charset="0"/>
              </a:rPr>
              <a:t>proti představitelům nedemokratických režimů.</a:t>
            </a:r>
          </a:p>
        </p:txBody>
      </p:sp>
      <p:sp>
        <p:nvSpPr>
          <p:cNvPr id="4" name="Zástupný symbol pro datum 3">
            <a:extLst>
              <a:ext uri="{FF2B5EF4-FFF2-40B4-BE49-F238E27FC236}">
                <a16:creationId xmlns:a16="http://schemas.microsoft.com/office/drawing/2014/main" id="{0F2E12C8-6499-D140-843E-ED4EE7BC8C7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C78694D-70DD-484C-88E3-ABBBFED85DD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9307B6D-4863-CE4D-BE73-9391B94E3678}"/>
              </a:ext>
            </a:extLst>
          </p:cNvPr>
          <p:cNvSpPr>
            <a:spLocks noGrp="1"/>
          </p:cNvSpPr>
          <p:nvPr>
            <p:ph type="sldNum" sz="quarter" idx="12"/>
          </p:nvPr>
        </p:nvSpPr>
        <p:spPr/>
        <p:txBody>
          <a:bodyPr/>
          <a:lstStyle/>
          <a:p>
            <a:fld id="{CFE4BAC9-6D41-4691-9299-18EF07EF0177}" type="slidenum">
              <a:rPr lang="en-US" smtClean="0"/>
              <a:t>204</a:t>
            </a:fld>
            <a:endParaRPr lang="en-US"/>
          </a:p>
        </p:txBody>
      </p:sp>
    </p:spTree>
    <p:extLst>
      <p:ext uri="{BB962C8B-B14F-4D97-AF65-F5344CB8AC3E}">
        <p14:creationId xmlns:p14="http://schemas.microsoft.com/office/powerpoint/2010/main" val="245963244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B3DF33-0C56-114D-9092-A8DD11A27C0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Společná akce</a:t>
            </a:r>
          </a:p>
        </p:txBody>
      </p:sp>
      <p:sp>
        <p:nvSpPr>
          <p:cNvPr id="3" name="Zástupný symbol pro obsah 2">
            <a:extLst>
              <a:ext uri="{FF2B5EF4-FFF2-40B4-BE49-F238E27FC236}">
                <a16:creationId xmlns:a16="http://schemas.microsoft.com/office/drawing/2014/main" id="{0DC1CFA1-E9A0-F649-917B-BDF699377F84}"/>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Je-li zapotřebí konkrétní operativní činnost, přijme Rada rozhodnutí o společné </a:t>
            </a:r>
            <a:r>
              <a:rPr lang="cs-CZ" b="1" dirty="0">
                <a:latin typeface="Arial" panose="020B0604020202020204" pitchFamily="34" charset="0"/>
                <a:cs typeface="Arial" panose="020B0604020202020204" pitchFamily="34" charset="0"/>
              </a:rPr>
              <a:t>akci</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Na tomto právním základě jsou postaveny nejdůležitější a nejviditelnější aktivity EU v oblasti SZBP. </a:t>
            </a:r>
          </a:p>
          <a:p>
            <a:r>
              <a:rPr lang="cs-CZ" dirty="0">
                <a:latin typeface="Arial" panose="020B0604020202020204" pitchFamily="34" charset="0"/>
                <a:cs typeface="Arial" panose="020B0604020202020204" pitchFamily="34" charset="0"/>
              </a:rPr>
              <a:t>Pomocí akce Rada jmenuje </a:t>
            </a:r>
            <a:r>
              <a:rPr lang="cs-CZ" b="1" dirty="0">
                <a:latin typeface="Arial" panose="020B0604020202020204" pitchFamily="34" charset="0"/>
                <a:cs typeface="Arial" panose="020B0604020202020204" pitchFamily="34" charset="0"/>
              </a:rPr>
              <a:t>zvláštní vyslance </a:t>
            </a:r>
            <a:r>
              <a:rPr lang="cs-CZ" dirty="0">
                <a:latin typeface="Arial" panose="020B0604020202020204" pitchFamily="34" charset="0"/>
                <a:cs typeface="Arial" panose="020B0604020202020204" pitchFamily="34" charset="0"/>
              </a:rPr>
              <a:t>pro určitý region nebo také vyšle do problematické oblasti vojenskou nebo policejní misi pod hlavičkou společné bezpečnostní a obranné politiky.</a:t>
            </a:r>
          </a:p>
        </p:txBody>
      </p:sp>
      <p:sp>
        <p:nvSpPr>
          <p:cNvPr id="4" name="Zástupný symbol pro datum 3">
            <a:extLst>
              <a:ext uri="{FF2B5EF4-FFF2-40B4-BE49-F238E27FC236}">
                <a16:creationId xmlns:a16="http://schemas.microsoft.com/office/drawing/2014/main" id="{391FFCBA-05B0-AE4A-81ED-FCCEB77D8F0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EAD8C1B-C8BD-2341-A466-7D2831054C6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960FEB8-86BC-184C-A599-FA3219B66828}"/>
              </a:ext>
            </a:extLst>
          </p:cNvPr>
          <p:cNvSpPr>
            <a:spLocks noGrp="1"/>
          </p:cNvSpPr>
          <p:nvPr>
            <p:ph type="sldNum" sz="quarter" idx="12"/>
          </p:nvPr>
        </p:nvSpPr>
        <p:spPr/>
        <p:txBody>
          <a:bodyPr/>
          <a:lstStyle/>
          <a:p>
            <a:fld id="{CFE4BAC9-6D41-4691-9299-18EF07EF0177}" type="slidenum">
              <a:rPr lang="en-US" smtClean="0"/>
              <a:t>205</a:t>
            </a:fld>
            <a:endParaRPr lang="en-US"/>
          </a:p>
        </p:txBody>
      </p:sp>
    </p:spTree>
    <p:extLst>
      <p:ext uri="{BB962C8B-B14F-4D97-AF65-F5344CB8AC3E}">
        <p14:creationId xmlns:p14="http://schemas.microsoft.com/office/powerpoint/2010/main" val="427337993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latin typeface="Arial" panose="020B0604020202020204" pitchFamily="34" charset="0"/>
                <a:cs typeface="Arial" panose="020B0604020202020204" pitchFamily="34" charset="0"/>
              </a:rPr>
              <a:t>Cíle</a:t>
            </a:r>
            <a:r>
              <a:rPr lang="en-US">
                <a:latin typeface="Arial" panose="020B0604020202020204" pitchFamily="34" charset="0"/>
                <a:cs typeface="Arial" panose="020B0604020202020204" pitchFamily="34" charset="0"/>
              </a:rPr>
              <a:t> SBZP</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marL="457200" indent="-457200">
              <a:buFont typeface="+mj-lt"/>
              <a:buAutoNum type="arabicPeriod"/>
            </a:pPr>
            <a:r>
              <a:rPr lang="en-US" err="1">
                <a:latin typeface="Arial" panose="020B0604020202020204" pitchFamily="34" charset="0"/>
                <a:cs typeface="Arial" panose="020B0604020202020204" pitchFamily="34" charset="0"/>
              </a:rPr>
              <a:t>ochrana</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společných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hodnot</a:t>
            </a:r>
            <a:r>
              <a:rPr lang="en-US">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základních</a:t>
            </a:r>
            <a:r>
              <a:rPr lang="en-US">
                <a:solidFill>
                  <a:srgbClr val="FF6600"/>
                </a:solidFill>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zájmů</a:t>
            </a:r>
            <a:r>
              <a:rPr lang="en-US">
                <a:solidFill>
                  <a:srgbClr val="FF6600"/>
                </a:solidFill>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nezávislosti</a:t>
            </a:r>
            <a:r>
              <a:rPr lang="en-US">
                <a:solidFill>
                  <a:srgbClr val="FF6600"/>
                </a:solidFill>
                <a:latin typeface="Arial" panose="020B0604020202020204" pitchFamily="34" charset="0"/>
                <a:cs typeface="Arial" panose="020B0604020202020204" pitchFamily="34" charset="0"/>
              </a:rPr>
              <a:t> a integrity EU</a:t>
            </a:r>
            <a:r>
              <a:rPr lang="en-US">
                <a:latin typeface="Arial" panose="020B0604020202020204" pitchFamily="34" charset="0"/>
                <a:cs typeface="Arial" panose="020B0604020202020204" pitchFamily="34" charset="0"/>
              </a:rPr>
              <a:t> v </a:t>
            </a:r>
            <a:r>
              <a:rPr lang="en-US" err="1">
                <a:latin typeface="Arial" panose="020B0604020202020204" pitchFamily="34" charset="0"/>
                <a:cs typeface="Arial" panose="020B0604020202020204" pitchFamily="34" charset="0"/>
              </a:rPr>
              <a:t>souladu</a:t>
            </a:r>
            <a:r>
              <a:rPr lang="en-US">
                <a:latin typeface="Arial" panose="020B0604020202020204" pitchFamily="34" charset="0"/>
                <a:cs typeface="Arial" panose="020B0604020202020204" pitchFamily="34" charset="0"/>
              </a:rPr>
              <a:t> se </a:t>
            </a:r>
            <a:r>
              <a:rPr lang="en-US" err="1">
                <a:latin typeface="Arial" panose="020B0604020202020204" pitchFamily="34" charset="0"/>
                <a:cs typeface="Arial" panose="020B0604020202020204" pitchFamily="34" charset="0"/>
              </a:rPr>
              <a:t>zásadami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Charty</a:t>
            </a:r>
            <a:r>
              <a:rPr lang="en-US">
                <a:latin typeface="Arial" panose="020B0604020202020204" pitchFamily="34" charset="0"/>
                <a:cs typeface="Arial" panose="020B0604020202020204" pitchFamily="34" charset="0"/>
              </a:rPr>
              <a:t> OSN</a:t>
            </a:r>
          </a:p>
          <a:p>
            <a:pPr marL="457200" indent="-457200">
              <a:buFont typeface="+mj-lt"/>
              <a:buAutoNum type="arabicPeriod"/>
            </a:pPr>
            <a:r>
              <a:rPr lang="en-US" b="1" err="1">
                <a:latin typeface="Arial" panose="020B0604020202020204" pitchFamily="34" charset="0"/>
                <a:cs typeface="Arial" panose="020B0604020202020204" pitchFamily="34" charset="0"/>
              </a:rPr>
              <a:t>posilování</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bezpečnosti</a:t>
            </a:r>
            <a:r>
              <a:rPr lang="en-US" b="1">
                <a:latin typeface="Arial" panose="020B0604020202020204" pitchFamily="34" charset="0"/>
                <a:cs typeface="Arial" panose="020B0604020202020204" pitchFamily="34" charset="0"/>
              </a:rPr>
              <a:t> EU </a:t>
            </a:r>
            <a:r>
              <a:rPr lang="en-US" err="1">
                <a:latin typeface="Arial" panose="020B0604020202020204" pitchFamily="34" charset="0"/>
                <a:cs typeface="Arial" panose="020B0604020202020204" pitchFamily="34" charset="0"/>
              </a:rPr>
              <a:t>ve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všech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směrech</a:t>
            </a:r>
            <a:endParaRPr lang="en-US">
              <a:latin typeface="Arial" panose="020B0604020202020204" pitchFamily="34" charset="0"/>
              <a:cs typeface="Arial" panose="020B0604020202020204" pitchFamily="34" charset="0"/>
            </a:endParaRPr>
          </a:p>
          <a:p>
            <a:pPr marL="457200" indent="-457200">
              <a:buFont typeface="+mj-lt"/>
              <a:buAutoNum type="arabicPeriod"/>
            </a:pPr>
            <a:r>
              <a:rPr lang="en-US" err="1">
                <a:latin typeface="Arial" panose="020B0604020202020204" pitchFamily="34" charset="0"/>
                <a:cs typeface="Arial" panose="020B0604020202020204" pitchFamily="34" charset="0"/>
              </a:rPr>
              <a:t>zachování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míru</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posilování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mezinárodní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bezpečnosti</a:t>
            </a:r>
            <a:r>
              <a:rPr lang="en-US">
                <a:latin typeface="Arial" panose="020B0604020202020204" pitchFamily="34" charset="0"/>
                <a:cs typeface="Arial" panose="020B0604020202020204" pitchFamily="34" charset="0"/>
              </a:rPr>
              <a:t> v </a:t>
            </a:r>
            <a:r>
              <a:rPr lang="en-US" err="1">
                <a:latin typeface="Arial" panose="020B0604020202020204" pitchFamily="34" charset="0"/>
                <a:cs typeface="Arial" panose="020B0604020202020204" pitchFamily="34" charset="0"/>
              </a:rPr>
              <a:t>souladu</a:t>
            </a:r>
            <a:r>
              <a:rPr lang="en-US">
                <a:latin typeface="Arial" panose="020B0604020202020204" pitchFamily="34" charset="0"/>
                <a:cs typeface="Arial" panose="020B0604020202020204" pitchFamily="34" charset="0"/>
              </a:rPr>
              <a:t> se </a:t>
            </a:r>
            <a:r>
              <a:rPr lang="en-US" err="1">
                <a:latin typeface="Arial" panose="020B0604020202020204" pitchFamily="34" charset="0"/>
                <a:cs typeface="Arial" panose="020B0604020202020204" pitchFamily="34" charset="0"/>
              </a:rPr>
              <a:t>zásadami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Charty</a:t>
            </a:r>
            <a:r>
              <a:rPr lang="en-US">
                <a:latin typeface="Arial" panose="020B0604020202020204" pitchFamily="34" charset="0"/>
                <a:cs typeface="Arial" panose="020B0604020202020204" pitchFamily="34" charset="0"/>
              </a:rPr>
              <a:t> OSN a </a:t>
            </a:r>
            <a:r>
              <a:rPr lang="en-US" err="1">
                <a:latin typeface="Arial" panose="020B0604020202020204" pitchFamily="34" charset="0"/>
                <a:cs typeface="Arial" panose="020B0604020202020204" pitchFamily="34" charset="0"/>
              </a:rPr>
              <a:t>Helsinského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procesu</a:t>
            </a:r>
            <a:endParaRPr lang="en-US">
              <a:latin typeface="Arial" panose="020B0604020202020204" pitchFamily="34" charset="0"/>
              <a:cs typeface="Arial" panose="020B0604020202020204" pitchFamily="34" charset="0"/>
            </a:endParaRPr>
          </a:p>
          <a:p>
            <a:pPr marL="457200" indent="-457200">
              <a:buFont typeface="+mj-lt"/>
              <a:buAutoNum type="arabicPeriod"/>
            </a:pPr>
            <a:r>
              <a:rPr lang="en-US" err="1">
                <a:latin typeface="Arial" panose="020B0604020202020204" pitchFamily="34" charset="0"/>
                <a:cs typeface="Arial" panose="020B0604020202020204" pitchFamily="34" charset="0"/>
              </a:rPr>
              <a:t>podpora</a:t>
            </a:r>
            <a:r>
              <a:rPr lang="en-US">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mezinárodní</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spolupráce</a:t>
            </a:r>
            <a:endParaRPr lang="en-US" b="1">
              <a:latin typeface="Arial" panose="020B0604020202020204" pitchFamily="34" charset="0"/>
              <a:cs typeface="Arial" panose="020B0604020202020204" pitchFamily="34" charset="0"/>
            </a:endParaRPr>
          </a:p>
          <a:p>
            <a:pPr marL="457200" indent="-457200">
              <a:buFont typeface="+mj-lt"/>
              <a:buAutoNum type="arabicPeriod"/>
            </a:pPr>
            <a:r>
              <a:rPr lang="en-US" err="1">
                <a:latin typeface="Arial" panose="020B0604020202020204" pitchFamily="34" charset="0"/>
                <a:cs typeface="Arial" panose="020B0604020202020204" pitchFamily="34" charset="0"/>
              </a:rPr>
              <a:t>rozvoj</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demokracie</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právního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státu</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respektování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lidských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práv</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základních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svobod</a:t>
            </a:r>
            <a:endParaRPr lang="en-US">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AE4B0821-5E09-264B-AE57-FE8FE4728CD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BFA5A6D-CD79-2142-8997-DAA8C4BEAAF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7F7F933-9F1E-414A-8F02-6088273857D4}"/>
              </a:ext>
            </a:extLst>
          </p:cNvPr>
          <p:cNvSpPr>
            <a:spLocks noGrp="1"/>
          </p:cNvSpPr>
          <p:nvPr>
            <p:ph type="sldNum" sz="quarter" idx="12"/>
          </p:nvPr>
        </p:nvSpPr>
        <p:spPr/>
        <p:txBody>
          <a:bodyPr/>
          <a:lstStyle/>
          <a:p>
            <a:fld id="{CFE4BAC9-6D41-4691-9299-18EF07EF0177}" type="slidenum">
              <a:rPr lang="en-US" smtClean="0"/>
              <a:t>206</a:t>
            </a:fld>
            <a:endParaRPr lang="en-US"/>
          </a:p>
        </p:txBody>
      </p:sp>
    </p:spTree>
    <p:extLst>
      <p:ext uri="{BB962C8B-B14F-4D97-AF65-F5344CB8AC3E}">
        <p14:creationId xmlns:p14="http://schemas.microsoft.com/office/powerpoint/2010/main" val="56998931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Rozhodování o SZBP</a:t>
            </a:r>
          </a:p>
        </p:txBody>
      </p:sp>
      <p:sp>
        <p:nvSpPr>
          <p:cNvPr id="3" name="Zástupný symbol pro obsah 2"/>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Na základě zásad a cílů, kterými jsou: </a:t>
            </a:r>
            <a:r>
              <a:rPr lang="cs-CZ" dirty="0">
                <a:solidFill>
                  <a:srgbClr val="FF0000"/>
                </a:solidFill>
                <a:latin typeface="Arial" panose="020B0604020202020204" pitchFamily="34" charset="0"/>
                <a:cs typeface="Arial" panose="020B0604020202020204" pitchFamily="34" charset="0"/>
              </a:rPr>
              <a:t>demokracie, právní stát, univerzálnost a nedělitelnost lidských práv a základních svobod, úcta k lidské důstojnosti, zásady rovnosti a solidarity a dodržování zásad Charty Organizace spojených národů a mezinárodního práva</a:t>
            </a:r>
          </a:p>
          <a:p>
            <a:r>
              <a:rPr lang="cs-CZ" dirty="0">
                <a:latin typeface="Arial" panose="020B0604020202020204" pitchFamily="34" charset="0"/>
                <a:cs typeface="Arial" panose="020B0604020202020204" pitchFamily="34" charset="0"/>
              </a:rPr>
              <a:t>určuje </a:t>
            </a:r>
            <a:r>
              <a:rPr lang="cs-CZ" b="1" dirty="0">
                <a:latin typeface="Arial" panose="020B0604020202020204" pitchFamily="34" charset="0"/>
                <a:cs typeface="Arial" panose="020B0604020202020204" pitchFamily="34" charset="0"/>
              </a:rPr>
              <a:t>Evropská rada </a:t>
            </a:r>
            <a:r>
              <a:rPr lang="cs-CZ" dirty="0">
                <a:latin typeface="Arial" panose="020B0604020202020204" pitchFamily="34" charset="0"/>
                <a:cs typeface="Arial" panose="020B0604020202020204" pitchFamily="34" charset="0"/>
              </a:rPr>
              <a:t>strategické zájmy a cíle Unie.</a:t>
            </a:r>
          </a:p>
          <a:p>
            <a:r>
              <a:rPr lang="cs-CZ" dirty="0">
                <a:latin typeface="Arial" panose="020B0604020202020204" pitchFamily="34" charset="0"/>
                <a:cs typeface="Arial" panose="020B0604020202020204" pitchFamily="34" charset="0"/>
              </a:rPr>
              <a:t>Evropská rada  o strategických zájmech a cílech rozhoduje </a:t>
            </a:r>
            <a:r>
              <a:rPr lang="cs-CZ" b="1" dirty="0">
                <a:solidFill>
                  <a:srgbClr val="FF0000"/>
                </a:solidFill>
                <a:latin typeface="Arial" panose="020B0604020202020204" pitchFamily="34" charset="0"/>
                <a:cs typeface="Arial" panose="020B0604020202020204" pitchFamily="34" charset="0"/>
              </a:rPr>
              <a:t>jednomyslně</a:t>
            </a:r>
          </a:p>
        </p:txBody>
      </p:sp>
      <p:sp>
        <p:nvSpPr>
          <p:cNvPr id="4" name="Zástupný symbol pro datum 3">
            <a:extLst>
              <a:ext uri="{FF2B5EF4-FFF2-40B4-BE49-F238E27FC236}">
                <a16:creationId xmlns:a16="http://schemas.microsoft.com/office/drawing/2014/main" id="{9570D060-1672-FB4A-9EEF-28AC8DDC045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8F19F35-4C37-F742-809B-4E6A8A8B278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8F3D0D2-E935-1A4A-BBDA-9B24571E5DB1}"/>
              </a:ext>
            </a:extLst>
          </p:cNvPr>
          <p:cNvSpPr>
            <a:spLocks noGrp="1"/>
          </p:cNvSpPr>
          <p:nvPr>
            <p:ph type="sldNum" sz="quarter" idx="12"/>
          </p:nvPr>
        </p:nvSpPr>
        <p:spPr/>
        <p:txBody>
          <a:bodyPr/>
          <a:lstStyle/>
          <a:p>
            <a:fld id="{CFE4BAC9-6D41-4691-9299-18EF07EF0177}" type="slidenum">
              <a:rPr lang="en-US" smtClean="0"/>
              <a:t>207</a:t>
            </a:fld>
            <a:endParaRPr lang="en-US"/>
          </a:p>
        </p:txBody>
      </p:sp>
    </p:spTree>
    <p:extLst>
      <p:ext uri="{BB962C8B-B14F-4D97-AF65-F5344CB8AC3E}">
        <p14:creationId xmlns:p14="http://schemas.microsoft.com/office/powerpoint/2010/main" val="45514209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Rozhodovací pravidlo</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Společná zahraniční a bezpečnostní politika podléhá zvláštním pravidlům a postupům. Je vymezována a prováděna </a:t>
            </a:r>
            <a:r>
              <a:rPr lang="cs-CZ" b="1">
                <a:latin typeface="Arial" panose="020B0604020202020204" pitchFamily="34" charset="0"/>
                <a:cs typeface="Arial" panose="020B0604020202020204" pitchFamily="34" charset="0"/>
              </a:rPr>
              <a:t>Evropskou radou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Radou</a:t>
            </a:r>
            <a:r>
              <a:rPr lang="cs-CZ">
                <a:solidFill>
                  <a:srgbClr val="FF0000"/>
                </a:solidFill>
                <a:latin typeface="Arial" panose="020B0604020202020204" pitchFamily="34" charset="0"/>
                <a:cs typeface="Arial" panose="020B0604020202020204" pitchFamily="34" charset="0"/>
              </a:rPr>
              <a:t> jednomyslně</a:t>
            </a:r>
            <a:r>
              <a:rPr lang="cs-CZ">
                <a:latin typeface="Arial" panose="020B0604020202020204" pitchFamily="34" charset="0"/>
                <a:cs typeface="Arial" panose="020B0604020202020204" pitchFamily="34" charset="0"/>
              </a:rPr>
              <a:t>, nestanoví-li Smlouvy jinak.</a:t>
            </a:r>
          </a:p>
          <a:p>
            <a:endParaRPr lang="cs-CZ">
              <a:latin typeface="Arial" panose="020B0604020202020204" pitchFamily="34" charset="0"/>
              <a:cs typeface="Arial" panose="020B0604020202020204" pitchFamily="34" charset="0"/>
            </a:endParaRPr>
          </a:p>
          <a:p>
            <a:r>
              <a:rPr lang="cs-CZ">
                <a:latin typeface="Arial" panose="020B0604020202020204" pitchFamily="34" charset="0"/>
                <a:cs typeface="Arial" panose="020B0604020202020204" pitchFamily="34" charset="0"/>
              </a:rPr>
              <a:t>Přijímání legislativních aktů jev její oblasti vyloučeno. </a:t>
            </a:r>
          </a:p>
        </p:txBody>
      </p:sp>
      <p:sp>
        <p:nvSpPr>
          <p:cNvPr id="4" name="Zástupný symbol pro datum 3">
            <a:extLst>
              <a:ext uri="{FF2B5EF4-FFF2-40B4-BE49-F238E27FC236}">
                <a16:creationId xmlns:a16="http://schemas.microsoft.com/office/drawing/2014/main" id="{9E6ABA49-395F-0440-BE3B-7E3654E4D1F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D18805A-F45D-8942-B8D4-8216927250F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B94DF3D-039B-AB47-9CF2-3E8F49F92F77}"/>
              </a:ext>
            </a:extLst>
          </p:cNvPr>
          <p:cNvSpPr>
            <a:spLocks noGrp="1"/>
          </p:cNvSpPr>
          <p:nvPr>
            <p:ph type="sldNum" sz="quarter" idx="12"/>
          </p:nvPr>
        </p:nvSpPr>
        <p:spPr/>
        <p:txBody>
          <a:bodyPr/>
          <a:lstStyle/>
          <a:p>
            <a:fld id="{CFE4BAC9-6D41-4691-9299-18EF07EF0177}" type="slidenum">
              <a:rPr lang="en-US" smtClean="0"/>
              <a:t>208</a:t>
            </a:fld>
            <a:endParaRPr lang="en-US"/>
          </a:p>
        </p:txBody>
      </p:sp>
    </p:spTree>
    <p:extLst>
      <p:ext uri="{BB962C8B-B14F-4D97-AF65-F5344CB8AC3E}">
        <p14:creationId xmlns:p14="http://schemas.microsoft.com/office/powerpoint/2010/main" val="15879803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Vykonávání SZBP</a:t>
            </a:r>
          </a:p>
        </p:txBody>
      </p:sp>
      <p:sp>
        <p:nvSpPr>
          <p:cNvPr id="3" name="Zástupný symbol pro obsah 2"/>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Společnou zahraniční a bezpečnostní politiku </a:t>
            </a:r>
            <a:r>
              <a:rPr lang="cs-CZ" b="1" dirty="0">
                <a:latin typeface="Arial" panose="020B0604020202020204" pitchFamily="34" charset="0"/>
                <a:cs typeface="Arial" panose="020B0604020202020204" pitchFamily="34" charset="0"/>
              </a:rPr>
              <a:t>vykonávají</a:t>
            </a:r>
            <a:r>
              <a:rPr lang="cs-CZ" dirty="0">
                <a:latin typeface="Arial" panose="020B0604020202020204" pitchFamily="34" charset="0"/>
                <a:cs typeface="Arial" panose="020B0604020202020204" pitchFamily="34" charset="0"/>
              </a:rPr>
              <a:t>:</a:t>
            </a:r>
          </a:p>
          <a:p>
            <a:pPr marL="457200" indent="-457200">
              <a:buFont typeface="+mj-lt"/>
              <a:buAutoNum type="arabicPeriod"/>
            </a:pPr>
            <a:r>
              <a:rPr lang="cs-CZ" dirty="0">
                <a:solidFill>
                  <a:srgbClr val="FF0000"/>
                </a:solidFill>
                <a:latin typeface="Arial" panose="020B0604020202020204" pitchFamily="34" charset="0"/>
                <a:cs typeface="Arial" panose="020B0604020202020204" pitchFamily="34" charset="0"/>
              </a:rPr>
              <a:t>vysoký představitel </a:t>
            </a:r>
            <a:r>
              <a:rPr lang="cs-CZ" dirty="0">
                <a:latin typeface="Arial" panose="020B0604020202020204" pitchFamily="34" charset="0"/>
                <a:cs typeface="Arial" panose="020B0604020202020204" pitchFamily="34" charset="0"/>
              </a:rPr>
              <a:t>Unie pro zahraniční věci a bezpečnostní politiku a </a:t>
            </a:r>
          </a:p>
          <a:p>
            <a:pPr marL="457200" indent="-457200">
              <a:buFont typeface="+mj-lt"/>
              <a:buAutoNum type="arabicPeriod"/>
            </a:pPr>
            <a:r>
              <a:rPr lang="cs-CZ" dirty="0">
                <a:solidFill>
                  <a:srgbClr val="FF0000"/>
                </a:solidFill>
                <a:latin typeface="Arial" panose="020B0604020202020204" pitchFamily="34" charset="0"/>
                <a:cs typeface="Arial" panose="020B0604020202020204" pitchFamily="34" charset="0"/>
              </a:rPr>
              <a:t>členské státy</a:t>
            </a:r>
            <a:r>
              <a:rPr lang="cs-CZ" dirty="0">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8FE14D9B-DCE4-B44D-B7C4-1FC795AFE6E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E9D95C4-2413-0D42-BE86-DA673C9BD62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61F5B63-0F7B-9940-BD55-9B02D10A740D}"/>
              </a:ext>
            </a:extLst>
          </p:cNvPr>
          <p:cNvSpPr>
            <a:spLocks noGrp="1"/>
          </p:cNvSpPr>
          <p:nvPr>
            <p:ph type="sldNum" sz="quarter" idx="12"/>
          </p:nvPr>
        </p:nvSpPr>
        <p:spPr/>
        <p:txBody>
          <a:bodyPr/>
          <a:lstStyle/>
          <a:p>
            <a:fld id="{CFE4BAC9-6D41-4691-9299-18EF07EF0177}" type="slidenum">
              <a:rPr lang="en-US" smtClean="0"/>
              <a:t>209</a:t>
            </a:fld>
            <a:endParaRPr lang="en-US"/>
          </a:p>
        </p:txBody>
      </p:sp>
    </p:spTree>
    <p:extLst>
      <p:ext uri="{BB962C8B-B14F-4D97-AF65-F5344CB8AC3E}">
        <p14:creationId xmlns:p14="http://schemas.microsoft.com/office/powerpoint/2010/main" val="1467931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FB10BF-CE22-984F-B6AB-91DF6E3BADC0}"/>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Riziko</a:t>
            </a:r>
            <a:r>
              <a:rPr lang="cs-CZ" dirty="0"/>
              <a:t> </a:t>
            </a:r>
          </a:p>
        </p:txBody>
      </p:sp>
      <p:sp>
        <p:nvSpPr>
          <p:cNvPr id="3" name="Zástupný symbol pro obsah 2">
            <a:extLst>
              <a:ext uri="{FF2B5EF4-FFF2-40B4-BE49-F238E27FC236}">
                <a16:creationId xmlns:a16="http://schemas.microsoft.com/office/drawing/2014/main" id="{D29B7A8F-DD4E-9D49-B089-F53B5A1F8D71}"/>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Riziko</a:t>
            </a:r>
            <a:r>
              <a:rPr lang="cs-CZ" dirty="0">
                <a:latin typeface="Arial" panose="020B0604020202020204" pitchFamily="34" charset="0"/>
                <a:cs typeface="Arial" panose="020B0604020202020204" pitchFamily="34" charset="0"/>
              </a:rPr>
              <a:t> je vždy odvozené a odvoditelné z konkrétní hrozby. </a:t>
            </a:r>
          </a:p>
          <a:p>
            <a:r>
              <a:rPr lang="cs-CZ" b="1" dirty="0">
                <a:latin typeface="Arial" panose="020B0604020202020204" pitchFamily="34" charset="0"/>
                <a:cs typeface="Arial" panose="020B0604020202020204" pitchFamily="34" charset="0"/>
              </a:rPr>
              <a:t>Míra rizika </a:t>
            </a:r>
            <a:r>
              <a:rPr lang="cs-CZ" dirty="0">
                <a:latin typeface="Arial" panose="020B0604020202020204" pitchFamily="34" charset="0"/>
                <a:cs typeface="Arial" panose="020B0604020202020204" pitchFamily="34" charset="0"/>
              </a:rPr>
              <a:t>je  pravděpodobnost škodlivých následků vyplývajících z hrozby a ze zranitelnosti zájmu. </a:t>
            </a:r>
          </a:p>
          <a:p>
            <a:r>
              <a:rPr lang="cs-CZ" dirty="0">
                <a:latin typeface="Arial" panose="020B0604020202020204" pitchFamily="34" charset="0"/>
                <a:cs typeface="Arial" panose="020B0604020202020204" pitchFamily="34" charset="0"/>
              </a:rPr>
              <a:t>Riziko je vyjádřením </a:t>
            </a:r>
            <a:r>
              <a:rPr lang="cs-CZ" b="1" dirty="0">
                <a:latin typeface="Arial" panose="020B0604020202020204" pitchFamily="34" charset="0"/>
                <a:cs typeface="Arial" panose="020B0604020202020204" pitchFamily="34" charset="0"/>
              </a:rPr>
              <a:t>pravděpodobnosti </a:t>
            </a:r>
            <a:r>
              <a:rPr lang="cs-CZ" dirty="0">
                <a:latin typeface="Arial" panose="020B0604020202020204" pitchFamily="34" charset="0"/>
                <a:cs typeface="Arial" panose="020B0604020202020204" pitchFamily="34" charset="0"/>
              </a:rPr>
              <a:t>vzniku hrozby. </a:t>
            </a:r>
          </a:p>
        </p:txBody>
      </p:sp>
      <p:sp>
        <p:nvSpPr>
          <p:cNvPr id="4" name="Zástupný symbol pro datum 3">
            <a:extLst>
              <a:ext uri="{FF2B5EF4-FFF2-40B4-BE49-F238E27FC236}">
                <a16:creationId xmlns:a16="http://schemas.microsoft.com/office/drawing/2014/main" id="{4811250D-9B34-944D-8F6B-8E9DEC0CF70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8DACF37-A7DE-E748-867F-A9A427C75A0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06583D2-E343-B746-A6A6-A509A87A5D80}"/>
              </a:ext>
            </a:extLst>
          </p:cNvPr>
          <p:cNvSpPr>
            <a:spLocks noGrp="1"/>
          </p:cNvSpPr>
          <p:nvPr>
            <p:ph type="sldNum" sz="quarter" idx="12"/>
          </p:nvPr>
        </p:nvSpPr>
        <p:spPr/>
        <p:txBody>
          <a:bodyPr/>
          <a:lstStyle/>
          <a:p>
            <a:fld id="{CFE4BAC9-6D41-4691-9299-18EF07EF0177}" type="slidenum">
              <a:rPr lang="en-US" smtClean="0"/>
              <a:t>21</a:t>
            </a:fld>
            <a:endParaRPr lang="en-US"/>
          </a:p>
        </p:txBody>
      </p:sp>
    </p:spTree>
    <p:extLst>
      <p:ext uri="{BB962C8B-B14F-4D97-AF65-F5344CB8AC3E}">
        <p14:creationId xmlns:p14="http://schemas.microsoft.com/office/powerpoint/2010/main" val="294675109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4A381A-8CB6-334E-9131-4F143529A1C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Zapojení Radě EU</a:t>
            </a:r>
          </a:p>
        </p:txBody>
      </p:sp>
      <p:sp>
        <p:nvSpPr>
          <p:cNvPr id="3" name="Zástupný symbol pro obsah 2">
            <a:extLst>
              <a:ext uri="{FF2B5EF4-FFF2-40B4-BE49-F238E27FC236}">
                <a16:creationId xmlns:a16="http://schemas.microsoft.com/office/drawing/2014/main" id="{C552CA65-2388-D941-87BC-BE273F94A36C}"/>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V Radě Evropské unie se problematice věnuje </a:t>
            </a:r>
            <a:r>
              <a:rPr lang="cs-CZ" b="1">
                <a:latin typeface="Arial" panose="020B0604020202020204" pitchFamily="34" charset="0"/>
                <a:cs typeface="Arial" panose="020B0604020202020204" pitchFamily="34" charset="0"/>
              </a:rPr>
              <a:t>Rada pro zahraniční věci</a:t>
            </a:r>
            <a:r>
              <a:rPr lang="cs-CZ">
                <a:latin typeface="Arial" panose="020B0604020202020204" pitchFamily="34" charset="0"/>
                <a:cs typeface="Arial" panose="020B0604020202020204" pitchFamily="34" charset="0"/>
              </a:rPr>
              <a:t>, která je odpovědná za vnější činnost EU zahrnující:</a:t>
            </a:r>
          </a:p>
          <a:p>
            <a:r>
              <a:rPr lang="cs-CZ">
                <a:latin typeface="Arial" panose="020B0604020202020204" pitchFamily="34" charset="0"/>
                <a:cs typeface="Arial" panose="020B0604020202020204" pitchFamily="34" charset="0"/>
              </a:rPr>
              <a:t>zahraniční politiku, </a:t>
            </a:r>
          </a:p>
          <a:p>
            <a:r>
              <a:rPr lang="cs-CZ">
                <a:latin typeface="Arial" panose="020B0604020202020204" pitchFamily="34" charset="0"/>
                <a:cs typeface="Arial" panose="020B0604020202020204" pitchFamily="34" charset="0"/>
              </a:rPr>
              <a:t>obranu a </a:t>
            </a:r>
          </a:p>
          <a:p>
            <a:r>
              <a:rPr lang="cs-CZ">
                <a:latin typeface="Arial" panose="020B0604020202020204" pitchFamily="34" charset="0"/>
                <a:cs typeface="Arial" panose="020B0604020202020204" pitchFamily="34" charset="0"/>
              </a:rPr>
              <a:t>bezpečnost, obchod, rozvojovou spolupráci a humanitární pomoc.</a:t>
            </a:r>
          </a:p>
        </p:txBody>
      </p:sp>
      <p:sp>
        <p:nvSpPr>
          <p:cNvPr id="4" name="Zástupný symbol pro datum 3">
            <a:extLst>
              <a:ext uri="{FF2B5EF4-FFF2-40B4-BE49-F238E27FC236}">
                <a16:creationId xmlns:a16="http://schemas.microsoft.com/office/drawing/2014/main" id="{C8552A4D-AE0C-1E4E-A3B6-57C220915CA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949EE48-BD80-E44C-B269-2A91EC2050F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5C83EBB-27D4-4840-AA18-6F339CF4A254}"/>
              </a:ext>
            </a:extLst>
          </p:cNvPr>
          <p:cNvSpPr>
            <a:spLocks noGrp="1"/>
          </p:cNvSpPr>
          <p:nvPr>
            <p:ph type="sldNum" sz="quarter" idx="12"/>
          </p:nvPr>
        </p:nvSpPr>
        <p:spPr/>
        <p:txBody>
          <a:bodyPr/>
          <a:lstStyle/>
          <a:p>
            <a:fld id="{CFE4BAC9-6D41-4691-9299-18EF07EF0177}" type="slidenum">
              <a:rPr lang="en-US" smtClean="0"/>
              <a:t>210</a:t>
            </a:fld>
            <a:endParaRPr lang="en-US"/>
          </a:p>
        </p:txBody>
      </p:sp>
    </p:spTree>
    <p:extLst>
      <p:ext uri="{BB962C8B-B14F-4D97-AF65-F5344CB8AC3E}">
        <p14:creationId xmlns:p14="http://schemas.microsoft.com/office/powerpoint/2010/main" val="311253104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575F1A-0108-024F-99AF-C4E1BB38E721}"/>
              </a:ext>
            </a:extLst>
          </p:cNvPr>
          <p:cNvSpPr>
            <a:spLocks noGrp="1"/>
          </p:cNvSpPr>
          <p:nvPr>
            <p:ph type="title"/>
          </p:nvPr>
        </p:nvSpPr>
        <p:spPr/>
        <p:txBody>
          <a:bodyPr/>
          <a:lstStyle/>
          <a:p>
            <a:r>
              <a:rPr lang="cs-CZ"/>
              <a:t>Zapojení EP</a:t>
            </a:r>
          </a:p>
        </p:txBody>
      </p:sp>
      <p:sp>
        <p:nvSpPr>
          <p:cNvPr id="3" name="Zástupný symbol pro obsah 2">
            <a:extLst>
              <a:ext uri="{FF2B5EF4-FFF2-40B4-BE49-F238E27FC236}">
                <a16:creationId xmlns:a16="http://schemas.microsoft.com/office/drawing/2014/main" id="{B623DD9E-66EA-E745-94E5-86E378356B61}"/>
              </a:ext>
            </a:extLst>
          </p:cNvPr>
          <p:cNvSpPr>
            <a:spLocks noGrp="1"/>
          </p:cNvSpPr>
          <p:nvPr>
            <p:ph idx="1"/>
          </p:nvPr>
        </p:nvSpPr>
        <p:spPr/>
        <p:txBody>
          <a:bodyPr>
            <a:normAutofit/>
          </a:bodyPr>
          <a:lstStyle/>
          <a:p>
            <a:r>
              <a:rPr lang="cs-CZ"/>
              <a:t>V rámci Evropského parlamentu se tématem zabývá </a:t>
            </a:r>
            <a:r>
              <a:rPr lang="cs-CZ" b="1"/>
              <a:t>Výbor pro zahraniční věci.</a:t>
            </a:r>
          </a:p>
          <a:p>
            <a:r>
              <a:rPr lang="cs-CZ"/>
              <a:t>Podvýbor pro bezpečnost a obranu. </a:t>
            </a:r>
          </a:p>
          <a:p>
            <a:r>
              <a:rPr lang="cs-CZ"/>
              <a:t>Podvýbor pro lidská práva</a:t>
            </a:r>
          </a:p>
        </p:txBody>
      </p:sp>
      <p:sp>
        <p:nvSpPr>
          <p:cNvPr id="4" name="Zástupný symbol pro datum 3">
            <a:extLst>
              <a:ext uri="{FF2B5EF4-FFF2-40B4-BE49-F238E27FC236}">
                <a16:creationId xmlns:a16="http://schemas.microsoft.com/office/drawing/2014/main" id="{43E9E020-2B00-9B4C-A9FC-9D6CBA642DF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44233C4-0508-DE4E-B1B6-57F65914C07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9ED1977-5E9C-5A46-9CFE-954E9EDD5998}"/>
              </a:ext>
            </a:extLst>
          </p:cNvPr>
          <p:cNvSpPr>
            <a:spLocks noGrp="1"/>
          </p:cNvSpPr>
          <p:nvPr>
            <p:ph type="sldNum" sz="quarter" idx="12"/>
          </p:nvPr>
        </p:nvSpPr>
        <p:spPr/>
        <p:txBody>
          <a:bodyPr/>
          <a:lstStyle/>
          <a:p>
            <a:fld id="{CFE4BAC9-6D41-4691-9299-18EF07EF0177}" type="slidenum">
              <a:rPr lang="en-US" smtClean="0"/>
              <a:t>211</a:t>
            </a:fld>
            <a:endParaRPr lang="en-US"/>
          </a:p>
        </p:txBody>
      </p:sp>
    </p:spTree>
    <p:extLst>
      <p:ext uri="{BB962C8B-B14F-4D97-AF65-F5344CB8AC3E}">
        <p14:creationId xmlns:p14="http://schemas.microsoft.com/office/powerpoint/2010/main" val="163963297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31AF7-1B7C-5B45-A32D-ECF6DECDEF0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Závazek členských států</a:t>
            </a:r>
          </a:p>
        </p:txBody>
      </p:sp>
      <p:sp>
        <p:nvSpPr>
          <p:cNvPr id="3" name="Zástupný symbol pro obsah 2">
            <a:extLst>
              <a:ext uri="{FF2B5EF4-FFF2-40B4-BE49-F238E27FC236}">
                <a16:creationId xmlns:a16="http://schemas.microsoft.com/office/drawing/2014/main" id="{72FC6922-C4F9-FA43-A829-7D193F25C259}"/>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Členské státy:</a:t>
            </a:r>
          </a:p>
          <a:p>
            <a:pPr marL="457200" indent="-457200">
              <a:buFont typeface="+mj-lt"/>
              <a:buAutoNum type="arabicPeriod"/>
            </a:pPr>
            <a:r>
              <a:rPr lang="cs-CZ" dirty="0">
                <a:latin typeface="Arial" panose="020B0604020202020204" pitchFamily="34" charset="0"/>
                <a:cs typeface="Arial" panose="020B0604020202020204" pitchFamily="34" charset="0"/>
              </a:rPr>
              <a:t> </a:t>
            </a:r>
            <a:r>
              <a:rPr lang="cs-CZ" b="1" dirty="0">
                <a:solidFill>
                  <a:srgbClr val="FF0000"/>
                </a:solidFill>
                <a:latin typeface="Arial" panose="020B0604020202020204" pitchFamily="34" charset="0"/>
                <a:cs typeface="Arial" panose="020B0604020202020204" pitchFamily="34" charset="0"/>
              </a:rPr>
              <a:t>aktivně a bezvýhradně </a:t>
            </a:r>
            <a:r>
              <a:rPr lang="cs-CZ" dirty="0">
                <a:solidFill>
                  <a:srgbClr val="FF0000"/>
                </a:solidFill>
                <a:latin typeface="Arial" panose="020B0604020202020204" pitchFamily="34" charset="0"/>
                <a:cs typeface="Arial" panose="020B0604020202020204" pitchFamily="34" charset="0"/>
              </a:rPr>
              <a:t>podporují </a:t>
            </a:r>
            <a:r>
              <a:rPr lang="cs-CZ" dirty="0">
                <a:latin typeface="Arial" panose="020B0604020202020204" pitchFamily="34" charset="0"/>
                <a:cs typeface="Arial" panose="020B0604020202020204" pitchFamily="34" charset="0"/>
              </a:rPr>
              <a:t>zahraniční a bezpečnostní politiku Unie v a respektují činnost Unie v této oblasti.</a:t>
            </a:r>
            <a:r>
              <a:rPr lang="cs-CZ" b="1" dirty="0">
                <a:latin typeface="Arial" panose="020B0604020202020204" pitchFamily="34" charset="0"/>
                <a:cs typeface="Arial" panose="020B0604020202020204" pitchFamily="34" charset="0"/>
              </a:rPr>
              <a:t> duchu loajality a vzájemné solidarity </a:t>
            </a:r>
            <a:endParaRPr lang="cs-CZ" dirty="0">
              <a:latin typeface="Arial" panose="020B0604020202020204" pitchFamily="34" charset="0"/>
              <a:cs typeface="Arial" panose="020B0604020202020204" pitchFamily="34" charset="0"/>
            </a:endParaRPr>
          </a:p>
          <a:p>
            <a:pPr marL="457200" indent="-457200">
              <a:buFont typeface="+mj-lt"/>
              <a:buAutoNum type="arabicPeriod"/>
            </a:pPr>
            <a:r>
              <a:rPr lang="cs-CZ" b="1" dirty="0">
                <a:solidFill>
                  <a:srgbClr val="FF0000"/>
                </a:solidFill>
                <a:latin typeface="Arial" panose="020B0604020202020204" pitchFamily="34" charset="0"/>
                <a:cs typeface="Arial" panose="020B0604020202020204" pitchFamily="34" charset="0"/>
              </a:rPr>
              <a:t>Zdrží se </a:t>
            </a:r>
            <a:r>
              <a:rPr lang="cs-CZ" dirty="0">
                <a:latin typeface="Arial" panose="020B0604020202020204" pitchFamily="34" charset="0"/>
                <a:cs typeface="Arial" panose="020B0604020202020204" pitchFamily="34" charset="0"/>
              </a:rPr>
              <a:t>jaké­hokoli jednání, které je v rozporu se zájmy Unie nebo může snižovat účinnost jejího působení jako </a:t>
            </a:r>
            <a:r>
              <a:rPr lang="cs-CZ" b="1" dirty="0">
                <a:latin typeface="Arial" panose="020B0604020202020204" pitchFamily="34" charset="0"/>
                <a:cs typeface="Arial" panose="020B0604020202020204" pitchFamily="34" charset="0"/>
              </a:rPr>
              <a:t>soudržné síly v mezinárodních vztazích</a:t>
            </a:r>
          </a:p>
          <a:p>
            <a:endParaRPr lang="cs-CZ" dirty="0"/>
          </a:p>
        </p:txBody>
      </p:sp>
      <p:sp>
        <p:nvSpPr>
          <p:cNvPr id="4" name="Zástupný symbol pro datum 3">
            <a:extLst>
              <a:ext uri="{FF2B5EF4-FFF2-40B4-BE49-F238E27FC236}">
                <a16:creationId xmlns:a16="http://schemas.microsoft.com/office/drawing/2014/main" id="{4BDA8FDA-E35C-9347-A403-FCACD8517CE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3E67770-2703-0B4E-A517-37BB3B7E5C6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36882F7-6C56-3847-A52F-E6BF582539A8}"/>
              </a:ext>
            </a:extLst>
          </p:cNvPr>
          <p:cNvSpPr>
            <a:spLocks noGrp="1"/>
          </p:cNvSpPr>
          <p:nvPr>
            <p:ph type="sldNum" sz="quarter" idx="12"/>
          </p:nvPr>
        </p:nvSpPr>
        <p:spPr/>
        <p:txBody>
          <a:bodyPr/>
          <a:lstStyle/>
          <a:p>
            <a:fld id="{CFE4BAC9-6D41-4691-9299-18EF07EF0177}" type="slidenum">
              <a:rPr lang="en-US" smtClean="0"/>
              <a:t>212</a:t>
            </a:fld>
            <a:endParaRPr lang="en-US"/>
          </a:p>
        </p:txBody>
      </p:sp>
    </p:spTree>
    <p:extLst>
      <p:ext uri="{BB962C8B-B14F-4D97-AF65-F5344CB8AC3E}">
        <p14:creationId xmlns:p14="http://schemas.microsoft.com/office/powerpoint/2010/main" val="8488164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Operativní (společná) akce</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Vyžaduje-li mezinárodní situace </a:t>
            </a:r>
            <a:r>
              <a:rPr lang="cs-CZ" b="1">
                <a:latin typeface="Arial" panose="020B0604020202020204" pitchFamily="34" charset="0"/>
                <a:cs typeface="Arial" panose="020B0604020202020204" pitchFamily="34" charset="0"/>
              </a:rPr>
              <a:t>operativní akci </a:t>
            </a:r>
            <a:r>
              <a:rPr lang="cs-CZ">
                <a:latin typeface="Arial" panose="020B0604020202020204" pitchFamily="34" charset="0"/>
                <a:cs typeface="Arial" panose="020B0604020202020204" pitchFamily="34" charset="0"/>
              </a:rPr>
              <a:t>Unie, přijme </a:t>
            </a:r>
            <a:r>
              <a:rPr lang="cs-CZ">
                <a:solidFill>
                  <a:srgbClr val="FF0000"/>
                </a:solidFill>
                <a:latin typeface="Arial" panose="020B0604020202020204" pitchFamily="34" charset="0"/>
                <a:cs typeface="Arial" panose="020B0604020202020204" pitchFamily="34" charset="0"/>
              </a:rPr>
              <a:t>Rada </a:t>
            </a:r>
            <a:r>
              <a:rPr lang="cs-CZ">
                <a:latin typeface="Arial" panose="020B0604020202020204" pitchFamily="34" charset="0"/>
                <a:cs typeface="Arial" panose="020B0604020202020204" pitchFamily="34" charset="0"/>
              </a:rPr>
              <a:t>nezbytná rozhodnutí. </a:t>
            </a:r>
          </a:p>
          <a:p>
            <a:r>
              <a:rPr lang="cs-CZ">
                <a:latin typeface="Arial" panose="020B0604020202020204" pitchFamily="34" charset="0"/>
                <a:cs typeface="Arial" panose="020B0604020202020204" pitchFamily="34" charset="0"/>
              </a:rPr>
              <a:t>V rozhodnutích jsou vymezeny </a:t>
            </a:r>
            <a:r>
              <a:rPr lang="cs-CZ">
                <a:solidFill>
                  <a:srgbClr val="FF0000"/>
                </a:solidFill>
                <a:latin typeface="Arial" panose="020B0604020202020204" pitchFamily="34" charset="0"/>
                <a:cs typeface="Arial" panose="020B0604020202020204" pitchFamily="34" charset="0"/>
              </a:rPr>
              <a:t>cíle, rozsah, prostředky, </a:t>
            </a:r>
            <a:r>
              <a:rPr lang="cs-CZ">
                <a:latin typeface="Arial" panose="020B0604020202020204" pitchFamily="34" charset="0"/>
                <a:cs typeface="Arial" panose="020B0604020202020204" pitchFamily="34" charset="0"/>
              </a:rPr>
              <a:t>které budou Unii poskytnuty, podmínky jejich provádění, a je-li to nezbytné, </a:t>
            </a:r>
            <a:r>
              <a:rPr lang="cs-CZ">
                <a:solidFill>
                  <a:srgbClr val="FF0000"/>
                </a:solidFill>
                <a:latin typeface="Arial" panose="020B0604020202020204" pitchFamily="34" charset="0"/>
                <a:cs typeface="Arial" panose="020B0604020202020204" pitchFamily="34" charset="0"/>
              </a:rPr>
              <a:t>doba trvání</a:t>
            </a:r>
          </a:p>
          <a:p>
            <a:r>
              <a:rPr lang="cs-CZ">
                <a:latin typeface="Arial" panose="020B0604020202020204" pitchFamily="34" charset="0"/>
                <a:cs typeface="Arial" panose="020B0604020202020204" pitchFamily="34" charset="0"/>
              </a:rPr>
              <a:t>Dojde-li ke </a:t>
            </a:r>
            <a:r>
              <a:rPr lang="cs-CZ" b="1">
                <a:latin typeface="Arial" panose="020B0604020202020204" pitchFamily="34" charset="0"/>
                <a:cs typeface="Arial" panose="020B0604020202020204" pitchFamily="34" charset="0"/>
              </a:rPr>
              <a:t>změně okolností </a:t>
            </a:r>
            <a:r>
              <a:rPr lang="cs-CZ">
                <a:latin typeface="Arial" panose="020B0604020202020204" pitchFamily="34" charset="0"/>
                <a:cs typeface="Arial" panose="020B0604020202020204" pitchFamily="34" charset="0"/>
              </a:rPr>
              <a:t>majících podstatný vliv na záležitost, která je předmětem rozhodnutí, přezkoumá Rada zásady a cíle tohoto rozhodnutí a přijme </a:t>
            </a:r>
            <a:r>
              <a:rPr lang="cs-CZ" b="1">
                <a:latin typeface="Arial" panose="020B0604020202020204" pitchFamily="34" charset="0"/>
                <a:cs typeface="Arial" panose="020B0604020202020204" pitchFamily="34" charset="0"/>
              </a:rPr>
              <a:t>nezbytná rozhodnutí</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3A74E9AD-1218-9F40-BA90-154BEC3C346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6141738-A6EA-F34D-8ECA-EB45CBED0F6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C0CD082-1C81-7246-87A2-4E6036277D0E}"/>
              </a:ext>
            </a:extLst>
          </p:cNvPr>
          <p:cNvSpPr>
            <a:spLocks noGrp="1"/>
          </p:cNvSpPr>
          <p:nvPr>
            <p:ph type="sldNum" sz="quarter" idx="12"/>
          </p:nvPr>
        </p:nvSpPr>
        <p:spPr/>
        <p:txBody>
          <a:bodyPr/>
          <a:lstStyle/>
          <a:p>
            <a:fld id="{CFE4BAC9-6D41-4691-9299-18EF07EF0177}" type="slidenum">
              <a:rPr lang="en-US" smtClean="0"/>
              <a:t>213</a:t>
            </a:fld>
            <a:endParaRPr lang="en-US"/>
          </a:p>
        </p:txBody>
      </p:sp>
    </p:spTree>
    <p:extLst>
      <p:ext uri="{BB962C8B-B14F-4D97-AF65-F5344CB8AC3E}">
        <p14:creationId xmlns:p14="http://schemas.microsoft.com/office/powerpoint/2010/main" val="195684011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Povinnost dotčeného členského státu</a:t>
            </a:r>
          </a:p>
        </p:txBody>
      </p:sp>
      <p:sp>
        <p:nvSpPr>
          <p:cNvPr id="3" name="Zástupný symbol pro obsah 2"/>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Dotčený členský stát </a:t>
            </a:r>
            <a:r>
              <a:rPr lang="cs-CZ" dirty="0">
                <a:solidFill>
                  <a:srgbClr val="FF0000"/>
                </a:solidFill>
                <a:latin typeface="Arial" panose="020B0604020202020204" pitchFamily="34" charset="0"/>
                <a:cs typeface="Arial" panose="020B0604020202020204" pitchFamily="34" charset="0"/>
              </a:rPr>
              <a:t>oznámí</a:t>
            </a:r>
            <a:r>
              <a:rPr lang="cs-CZ" dirty="0">
                <a:latin typeface="Arial" panose="020B0604020202020204" pitchFamily="34" charset="0"/>
                <a:cs typeface="Arial" panose="020B0604020202020204" pitchFamily="34" charset="0"/>
              </a:rPr>
              <a:t> každý svůj postoj nebo opatření, které plánuje na základě rozhodnutí, s </a:t>
            </a:r>
            <a:r>
              <a:rPr lang="cs-CZ" b="1" dirty="0">
                <a:latin typeface="Arial" panose="020B0604020202020204" pitchFamily="34" charset="0"/>
                <a:cs typeface="Arial" panose="020B0604020202020204" pitchFamily="34" charset="0"/>
              </a:rPr>
              <a:t>dostatečným předstihem</a:t>
            </a:r>
            <a:r>
              <a:rPr lang="cs-CZ" dirty="0">
                <a:latin typeface="Arial" panose="020B0604020202020204" pitchFamily="34" charset="0"/>
                <a:cs typeface="Arial" panose="020B0604020202020204" pitchFamily="34" charset="0"/>
              </a:rPr>
              <a:t>, aby se v případě potřeby mohly konat předběžné </a:t>
            </a:r>
            <a:r>
              <a:rPr lang="cs-CZ" dirty="0">
                <a:solidFill>
                  <a:srgbClr val="FF0000"/>
                </a:solidFill>
                <a:latin typeface="Arial" panose="020B0604020202020204" pitchFamily="34" charset="0"/>
                <a:cs typeface="Arial" panose="020B0604020202020204" pitchFamily="34" charset="0"/>
              </a:rPr>
              <a:t>konzultace</a:t>
            </a:r>
            <a:r>
              <a:rPr lang="cs-CZ" dirty="0">
                <a:latin typeface="Arial" panose="020B0604020202020204" pitchFamily="34" charset="0"/>
                <a:cs typeface="Arial" panose="020B0604020202020204" pitchFamily="34" charset="0"/>
              </a:rPr>
              <a:t> v Radě. </a:t>
            </a:r>
          </a:p>
          <a:p>
            <a:pPr marL="0" indent="0">
              <a:buNone/>
            </a:pPr>
            <a:r>
              <a:rPr lang="cs-CZ" dirty="0">
                <a:latin typeface="Arial" panose="020B0604020202020204" pitchFamily="34" charset="0"/>
                <a:cs typeface="Arial" panose="020B0604020202020204" pitchFamily="34" charset="0"/>
              </a:rPr>
              <a:t>V </a:t>
            </a:r>
            <a:r>
              <a:rPr lang="cs-CZ" dirty="0">
                <a:solidFill>
                  <a:srgbClr val="FF0000"/>
                </a:solidFill>
                <a:latin typeface="Arial" panose="020B0604020202020204" pitchFamily="34" charset="0"/>
                <a:cs typeface="Arial" panose="020B0604020202020204" pitchFamily="34" charset="0"/>
              </a:rPr>
              <a:t>nevyhnutelných případech </a:t>
            </a:r>
            <a:r>
              <a:rPr lang="cs-CZ" dirty="0">
                <a:latin typeface="Arial" panose="020B0604020202020204" pitchFamily="34" charset="0"/>
                <a:cs typeface="Arial" panose="020B0604020202020204" pitchFamily="34" charset="0"/>
              </a:rPr>
              <a:t>vyplývajících ze změn situace a nebylo-li rozhodnutí přezkoumáno, mohou členské státy s ohledem na obecné cíle tohoto rozhodnutí přijmout </a:t>
            </a:r>
            <a:r>
              <a:rPr lang="cs-CZ" dirty="0">
                <a:solidFill>
                  <a:srgbClr val="FF0000"/>
                </a:solidFill>
                <a:latin typeface="Arial" panose="020B0604020202020204" pitchFamily="34" charset="0"/>
                <a:cs typeface="Arial" panose="020B0604020202020204" pitchFamily="34" charset="0"/>
              </a:rPr>
              <a:t>nezbytná okamžitá opatření</a:t>
            </a:r>
            <a:r>
              <a:rPr lang="cs-CZ" dirty="0">
                <a:latin typeface="Arial" panose="020B0604020202020204" pitchFamily="34" charset="0"/>
                <a:cs typeface="Arial" panose="020B0604020202020204" pitchFamily="34" charset="0"/>
              </a:rPr>
              <a:t>. Dotyčný členský stát o těchto opatřeních okamžitě </a:t>
            </a:r>
            <a:r>
              <a:rPr lang="cs-CZ" dirty="0">
                <a:solidFill>
                  <a:srgbClr val="FF0000"/>
                </a:solidFill>
                <a:latin typeface="Arial" panose="020B0604020202020204" pitchFamily="34" charset="0"/>
                <a:cs typeface="Arial" panose="020B0604020202020204" pitchFamily="34" charset="0"/>
              </a:rPr>
              <a:t>uvědomí</a:t>
            </a:r>
            <a:r>
              <a:rPr lang="cs-CZ" dirty="0">
                <a:latin typeface="Arial" panose="020B0604020202020204" pitchFamily="34" charset="0"/>
                <a:cs typeface="Arial" panose="020B0604020202020204" pitchFamily="34" charset="0"/>
              </a:rPr>
              <a:t> Radu.</a:t>
            </a:r>
          </a:p>
        </p:txBody>
      </p:sp>
      <p:sp>
        <p:nvSpPr>
          <p:cNvPr id="4" name="Zástupný symbol pro datum 3">
            <a:extLst>
              <a:ext uri="{FF2B5EF4-FFF2-40B4-BE49-F238E27FC236}">
                <a16:creationId xmlns:a16="http://schemas.microsoft.com/office/drawing/2014/main" id="{EB8E1637-82CA-CC42-9467-70E03A0B421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2E90132-160C-0745-98E1-33DF2A861E8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97BB8BD-3C07-2A47-8F2A-C0D8D595EDA2}"/>
              </a:ext>
            </a:extLst>
          </p:cNvPr>
          <p:cNvSpPr>
            <a:spLocks noGrp="1"/>
          </p:cNvSpPr>
          <p:nvPr>
            <p:ph type="sldNum" sz="quarter" idx="12"/>
          </p:nvPr>
        </p:nvSpPr>
        <p:spPr/>
        <p:txBody>
          <a:bodyPr/>
          <a:lstStyle/>
          <a:p>
            <a:fld id="{CFE4BAC9-6D41-4691-9299-18EF07EF0177}" type="slidenum">
              <a:rPr lang="en-US" smtClean="0"/>
              <a:t>214</a:t>
            </a:fld>
            <a:endParaRPr lang="en-US"/>
          </a:p>
        </p:txBody>
      </p:sp>
    </p:spTree>
    <p:extLst>
      <p:ext uri="{BB962C8B-B14F-4D97-AF65-F5344CB8AC3E}">
        <p14:creationId xmlns:p14="http://schemas.microsoft.com/office/powerpoint/2010/main" val="135922284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Nesouhlasný postoj</a:t>
            </a:r>
          </a:p>
        </p:txBody>
      </p:sp>
      <p:sp>
        <p:nvSpPr>
          <p:cNvPr id="3" name="Zástupný symbol pro obsah 2"/>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Prohlásí-li člen Rady, že se ze </a:t>
            </a:r>
            <a:r>
              <a:rPr lang="cs-CZ" b="1">
                <a:latin typeface="Arial" panose="020B0604020202020204" pitchFamily="34" charset="0"/>
                <a:cs typeface="Arial" panose="020B0604020202020204" pitchFamily="34" charset="0"/>
              </a:rPr>
              <a:t>zásadních důvodů státní politiky</a:t>
            </a:r>
            <a:r>
              <a:rPr lang="cs-CZ">
                <a:latin typeface="Arial" panose="020B0604020202020204" pitchFamily="34" charset="0"/>
                <a:cs typeface="Arial" panose="020B0604020202020204" pitchFamily="34" charset="0"/>
              </a:rPr>
              <a:t>, které musí uvést, zamýšlí postavit </a:t>
            </a:r>
            <a:r>
              <a:rPr lang="cs-CZ">
                <a:solidFill>
                  <a:srgbClr val="FF0000"/>
                </a:solidFill>
                <a:latin typeface="Arial" panose="020B0604020202020204" pitchFamily="34" charset="0"/>
                <a:cs typeface="Arial" panose="020B0604020202020204" pitchFamily="34" charset="0"/>
              </a:rPr>
              <a:t>proti přijetí některého rozhodnutí kvalifikovanou většinou</a:t>
            </a:r>
            <a:r>
              <a:rPr lang="cs-CZ">
                <a:latin typeface="Arial" panose="020B0604020202020204" pitchFamily="34" charset="0"/>
                <a:cs typeface="Arial" panose="020B0604020202020204" pitchFamily="34" charset="0"/>
              </a:rPr>
              <a:t>, hlasování se nekoná. </a:t>
            </a:r>
          </a:p>
          <a:p>
            <a:r>
              <a:rPr lang="cs-CZ">
                <a:latin typeface="Arial" panose="020B0604020202020204" pitchFamily="34" charset="0"/>
                <a:cs typeface="Arial" panose="020B0604020202020204" pitchFamily="34" charset="0"/>
              </a:rPr>
              <a:t>Vysoký představitel v úzké konzultaci s dotyčným členským státem </a:t>
            </a:r>
            <a:r>
              <a:rPr lang="cs-CZ" b="1">
                <a:latin typeface="Arial" panose="020B0604020202020204" pitchFamily="34" charset="0"/>
                <a:cs typeface="Arial" panose="020B0604020202020204" pitchFamily="34" charset="0"/>
              </a:rPr>
              <a:t>hledá řešení </a:t>
            </a:r>
            <a:r>
              <a:rPr lang="cs-CZ">
                <a:latin typeface="Arial" panose="020B0604020202020204" pitchFamily="34" charset="0"/>
                <a:cs typeface="Arial" panose="020B0604020202020204" pitchFamily="34" charset="0"/>
              </a:rPr>
              <a:t>přijatelné pro tento stát. </a:t>
            </a:r>
          </a:p>
          <a:p>
            <a:r>
              <a:rPr lang="cs-CZ">
                <a:latin typeface="Arial" panose="020B0604020202020204" pitchFamily="34" charset="0"/>
                <a:cs typeface="Arial" panose="020B0604020202020204" pitchFamily="34" charset="0"/>
              </a:rPr>
              <a:t>Pokud je nenajde, může</a:t>
            </a:r>
            <a:r>
              <a:rPr lang="cs-CZ" b="1">
                <a:latin typeface="Arial" panose="020B0604020202020204" pitchFamily="34" charset="0"/>
                <a:cs typeface="Arial" panose="020B0604020202020204" pitchFamily="34" charset="0"/>
              </a:rPr>
              <a:t> Rada </a:t>
            </a:r>
            <a:r>
              <a:rPr lang="cs-CZ">
                <a:latin typeface="Arial" panose="020B0604020202020204" pitchFamily="34" charset="0"/>
                <a:cs typeface="Arial" panose="020B0604020202020204" pitchFamily="34" charset="0"/>
              </a:rPr>
              <a:t>kvalifikovanou většinou požádat, aby byla věc předložena </a:t>
            </a:r>
            <a:r>
              <a:rPr lang="cs-CZ" b="1">
                <a:latin typeface="Arial" panose="020B0604020202020204" pitchFamily="34" charset="0"/>
                <a:cs typeface="Arial" panose="020B0604020202020204" pitchFamily="34" charset="0"/>
              </a:rPr>
              <a:t>Evropské radě k jednomyslnému rozhodnutí</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9D6F2EE3-2ADA-7642-A836-A8689986243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7AE985D-18E3-CC45-B8A1-8B7E52B6583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DE2641C-6885-5E4D-BF94-87054E4D8E14}"/>
              </a:ext>
            </a:extLst>
          </p:cNvPr>
          <p:cNvSpPr>
            <a:spLocks noGrp="1"/>
          </p:cNvSpPr>
          <p:nvPr>
            <p:ph type="sldNum" sz="quarter" idx="12"/>
          </p:nvPr>
        </p:nvSpPr>
        <p:spPr/>
        <p:txBody>
          <a:bodyPr/>
          <a:lstStyle/>
          <a:p>
            <a:fld id="{CFE4BAC9-6D41-4691-9299-18EF07EF0177}" type="slidenum">
              <a:rPr lang="en-US" smtClean="0"/>
              <a:t>215</a:t>
            </a:fld>
            <a:endParaRPr lang="en-US"/>
          </a:p>
        </p:txBody>
      </p:sp>
    </p:spTree>
    <p:extLst>
      <p:ext uri="{BB962C8B-B14F-4D97-AF65-F5344CB8AC3E}">
        <p14:creationId xmlns:p14="http://schemas.microsoft.com/office/powerpoint/2010/main" val="82266596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Rozhodování Rady</a:t>
            </a:r>
          </a:p>
        </p:txBody>
      </p:sp>
      <p:sp>
        <p:nvSpPr>
          <p:cNvPr id="3" name="Zástupný symbol pro obsah 2"/>
          <p:cNvSpPr>
            <a:spLocks noGrp="1"/>
          </p:cNvSpPr>
          <p:nvPr>
            <p:ph idx="1"/>
          </p:nvPr>
        </p:nvSpPr>
        <p:spPr>
          <a:xfrm>
            <a:off x="900113" y="1920950"/>
            <a:ext cx="7345363" cy="3931920"/>
          </a:xfrm>
        </p:spPr>
        <p:txBody>
          <a:bodyPr>
            <a:normAutofit/>
          </a:bodyPr>
          <a:lstStyle/>
          <a:p>
            <a:r>
              <a:rPr lang="cs-CZ">
                <a:latin typeface="Arial" panose="020B0604020202020204" pitchFamily="34" charset="0"/>
                <a:cs typeface="Arial" panose="020B0604020202020204" pitchFamily="34" charset="0"/>
              </a:rPr>
              <a:t>Zdrží-li se člen Rady hlasování, může to </a:t>
            </a:r>
            <a:r>
              <a:rPr lang="cs-CZ">
                <a:solidFill>
                  <a:srgbClr val="FF0000"/>
                </a:solidFill>
                <a:latin typeface="Arial" panose="020B0604020202020204" pitchFamily="34" charset="0"/>
                <a:cs typeface="Arial" panose="020B0604020202020204" pitchFamily="34" charset="0"/>
              </a:rPr>
              <a:t>odůvodnit</a:t>
            </a:r>
            <a:r>
              <a:rPr lang="cs-CZ">
                <a:latin typeface="Arial" panose="020B0604020202020204" pitchFamily="34" charset="0"/>
                <a:cs typeface="Arial" panose="020B0604020202020204" pitchFamily="34" charset="0"/>
              </a:rPr>
              <a:t> </a:t>
            </a:r>
            <a:r>
              <a:rPr lang="cs-CZ" b="1">
                <a:latin typeface="Arial" panose="020B0604020202020204" pitchFamily="34" charset="0"/>
                <a:cs typeface="Arial" panose="020B0604020202020204" pitchFamily="34" charset="0"/>
              </a:rPr>
              <a:t>formálním prohlášení</a:t>
            </a:r>
            <a:r>
              <a:rPr lang="cs-CZ">
                <a:latin typeface="Arial" panose="020B0604020202020204" pitchFamily="34" charset="0"/>
                <a:cs typeface="Arial" panose="020B0604020202020204" pitchFamily="34" charset="0"/>
              </a:rPr>
              <a:t>. V takovém případě </a:t>
            </a:r>
            <a:r>
              <a:rPr lang="cs-CZ">
                <a:solidFill>
                  <a:srgbClr val="FF0000"/>
                </a:solidFill>
                <a:latin typeface="Arial" panose="020B0604020202020204" pitchFamily="34" charset="0"/>
                <a:cs typeface="Arial" panose="020B0604020202020204" pitchFamily="34" charset="0"/>
              </a:rPr>
              <a:t>není povinen </a:t>
            </a:r>
            <a:r>
              <a:rPr lang="cs-CZ">
                <a:latin typeface="Arial" panose="020B0604020202020204" pitchFamily="34" charset="0"/>
                <a:cs typeface="Arial" panose="020B0604020202020204" pitchFamily="34" charset="0"/>
              </a:rPr>
              <a:t>provést rozhodnutí, uznává však, že rozhodnutí zavazuje Unii.</a:t>
            </a:r>
          </a:p>
          <a:p>
            <a:r>
              <a:rPr lang="cs-CZ">
                <a:latin typeface="Arial" panose="020B0604020202020204" pitchFamily="34" charset="0"/>
                <a:cs typeface="Arial" panose="020B0604020202020204" pitchFamily="34" charset="0"/>
              </a:rPr>
              <a:t> V duchu vzájemné solidarity se dotyčný členský stát </a:t>
            </a:r>
            <a:r>
              <a:rPr lang="cs-CZ">
                <a:solidFill>
                  <a:srgbClr val="FF0000"/>
                </a:solidFill>
                <a:latin typeface="Arial" panose="020B0604020202020204" pitchFamily="34" charset="0"/>
                <a:cs typeface="Arial" panose="020B0604020202020204" pitchFamily="34" charset="0"/>
              </a:rPr>
              <a:t>zdrží jakékoli činnosti</a:t>
            </a:r>
            <a:r>
              <a:rPr lang="cs-CZ">
                <a:latin typeface="Arial" panose="020B0604020202020204" pitchFamily="34" charset="0"/>
                <a:cs typeface="Arial" panose="020B0604020202020204" pitchFamily="34" charset="0"/>
              </a:rPr>
              <a:t>, která by se mohla dostat do </a:t>
            </a:r>
            <a:r>
              <a:rPr lang="cs-CZ" b="1">
                <a:latin typeface="Arial" panose="020B0604020202020204" pitchFamily="34" charset="0"/>
                <a:cs typeface="Arial" panose="020B0604020202020204" pitchFamily="34" charset="0"/>
              </a:rPr>
              <a:t>rozporu</a:t>
            </a:r>
            <a:r>
              <a:rPr lang="cs-CZ">
                <a:latin typeface="Arial" panose="020B0604020202020204" pitchFamily="34" charset="0"/>
                <a:cs typeface="Arial" panose="020B0604020202020204" pitchFamily="34" charset="0"/>
              </a:rPr>
              <a:t> s činností Unie založené na takovém rozhodnutí nebo jí </a:t>
            </a:r>
            <a:r>
              <a:rPr lang="cs-CZ" b="1">
                <a:latin typeface="Arial" panose="020B0604020202020204" pitchFamily="34" charset="0"/>
                <a:cs typeface="Arial" panose="020B0604020202020204" pitchFamily="34" charset="0"/>
              </a:rPr>
              <a:t>bránit</a:t>
            </a:r>
            <a:r>
              <a:rPr lang="cs-CZ">
                <a:latin typeface="Arial" panose="020B0604020202020204" pitchFamily="34" charset="0"/>
                <a:cs typeface="Arial" panose="020B0604020202020204" pitchFamily="34" charset="0"/>
              </a:rPr>
              <a:t>, a ostatní členské státy jeho postoj uznávají. </a:t>
            </a:r>
          </a:p>
        </p:txBody>
      </p:sp>
      <p:sp>
        <p:nvSpPr>
          <p:cNvPr id="4" name="Zástupný symbol pro datum 3">
            <a:extLst>
              <a:ext uri="{FF2B5EF4-FFF2-40B4-BE49-F238E27FC236}">
                <a16:creationId xmlns:a16="http://schemas.microsoft.com/office/drawing/2014/main" id="{8C6E65BC-952A-5D46-AE51-C870A3DA981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BFE9A69-5689-0E41-8CE2-0EC4675A201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09A1FD0-C59A-744C-896F-D1B34E7141E8}"/>
              </a:ext>
            </a:extLst>
          </p:cNvPr>
          <p:cNvSpPr>
            <a:spLocks noGrp="1"/>
          </p:cNvSpPr>
          <p:nvPr>
            <p:ph type="sldNum" sz="quarter" idx="12"/>
          </p:nvPr>
        </p:nvSpPr>
        <p:spPr/>
        <p:txBody>
          <a:bodyPr/>
          <a:lstStyle/>
          <a:p>
            <a:fld id="{CFE4BAC9-6D41-4691-9299-18EF07EF0177}" type="slidenum">
              <a:rPr lang="en-US" smtClean="0"/>
              <a:t>216</a:t>
            </a:fld>
            <a:endParaRPr lang="en-US"/>
          </a:p>
        </p:txBody>
      </p:sp>
    </p:spTree>
    <p:extLst>
      <p:ext uri="{BB962C8B-B14F-4D97-AF65-F5344CB8AC3E}">
        <p14:creationId xmlns:p14="http://schemas.microsoft.com/office/powerpoint/2010/main" val="161128585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A21D0E-7C56-BE47-A4B5-A4CF617E151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Blokovací menšina</a:t>
            </a:r>
          </a:p>
        </p:txBody>
      </p:sp>
      <p:sp>
        <p:nvSpPr>
          <p:cNvPr id="3" name="Zástupný symbol pro obsah 2">
            <a:extLst>
              <a:ext uri="{FF2B5EF4-FFF2-40B4-BE49-F238E27FC236}">
                <a16:creationId xmlns:a16="http://schemas.microsoft.com/office/drawing/2014/main" id="{EC3A16A7-2424-C045-94B3-ADFAF7FAE070}"/>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Zastupují-li členové Rady, kteří učinili takové prohlášení, nejméně jednu </a:t>
            </a:r>
            <a:r>
              <a:rPr lang="cs-CZ">
                <a:solidFill>
                  <a:srgbClr val="FF0000"/>
                </a:solidFill>
                <a:latin typeface="Arial" panose="020B0604020202020204" pitchFamily="34" charset="0"/>
                <a:cs typeface="Arial" panose="020B0604020202020204" pitchFamily="34" charset="0"/>
              </a:rPr>
              <a:t>třetinu členských států, </a:t>
            </a:r>
            <a:r>
              <a:rPr lang="cs-CZ">
                <a:latin typeface="Arial" panose="020B0604020202020204" pitchFamily="34" charset="0"/>
                <a:cs typeface="Arial" panose="020B0604020202020204" pitchFamily="34" charset="0"/>
              </a:rPr>
              <a:t>které představují nejméně </a:t>
            </a:r>
            <a:r>
              <a:rPr lang="cs-CZ">
                <a:solidFill>
                  <a:srgbClr val="FF0000"/>
                </a:solidFill>
                <a:latin typeface="Arial" panose="020B0604020202020204" pitchFamily="34" charset="0"/>
                <a:cs typeface="Arial" panose="020B0604020202020204" pitchFamily="34" charset="0"/>
              </a:rPr>
              <a:t>jednu třetinu obyvatelstva Unie</a:t>
            </a:r>
            <a:r>
              <a:rPr lang="cs-CZ">
                <a:latin typeface="Arial" panose="020B0604020202020204" pitchFamily="34" charset="0"/>
                <a:cs typeface="Arial" panose="020B0604020202020204" pitchFamily="34" charset="0"/>
              </a:rPr>
              <a:t>, není rozhodnutí přijato.</a:t>
            </a:r>
          </a:p>
          <a:p>
            <a:endParaRPr lang="cs-CZ"/>
          </a:p>
        </p:txBody>
      </p:sp>
      <p:sp>
        <p:nvSpPr>
          <p:cNvPr id="4" name="Zástupný symbol pro datum 3">
            <a:extLst>
              <a:ext uri="{FF2B5EF4-FFF2-40B4-BE49-F238E27FC236}">
                <a16:creationId xmlns:a16="http://schemas.microsoft.com/office/drawing/2014/main" id="{8DFB85DF-B4C4-3E49-9A5D-44B00ECA633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2533F15-62DB-944D-898A-9300110B9C6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6F5C55F-FAF6-9243-AA7A-F2557F768BEE}"/>
              </a:ext>
            </a:extLst>
          </p:cNvPr>
          <p:cNvSpPr>
            <a:spLocks noGrp="1"/>
          </p:cNvSpPr>
          <p:nvPr>
            <p:ph type="sldNum" sz="quarter" idx="12"/>
          </p:nvPr>
        </p:nvSpPr>
        <p:spPr/>
        <p:txBody>
          <a:bodyPr/>
          <a:lstStyle/>
          <a:p>
            <a:fld id="{CFE4BAC9-6D41-4691-9299-18EF07EF0177}" type="slidenum">
              <a:rPr lang="en-US" smtClean="0"/>
              <a:t>217</a:t>
            </a:fld>
            <a:endParaRPr lang="en-US"/>
          </a:p>
        </p:txBody>
      </p:sp>
    </p:spTree>
    <p:extLst>
      <p:ext uri="{BB962C8B-B14F-4D97-AF65-F5344CB8AC3E}">
        <p14:creationId xmlns:p14="http://schemas.microsoft.com/office/powerpoint/2010/main" val="107955853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Povinnost konzultací</a:t>
            </a:r>
          </a:p>
        </p:txBody>
      </p:sp>
      <p:sp>
        <p:nvSpPr>
          <p:cNvPr id="3" name="Zástupný symbol pro obsah 2"/>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S cílem vymezit společný přístup vedou členské státy v Evropské radě a v Radě </a:t>
            </a:r>
            <a:r>
              <a:rPr lang="cs-CZ">
                <a:solidFill>
                  <a:srgbClr val="FF0000"/>
                </a:solidFill>
                <a:latin typeface="Arial" panose="020B0604020202020204" pitchFamily="34" charset="0"/>
                <a:cs typeface="Arial" panose="020B0604020202020204" pitchFamily="34" charset="0"/>
              </a:rPr>
              <a:t>vzájemné konzultace </a:t>
            </a:r>
            <a:r>
              <a:rPr lang="cs-CZ">
                <a:latin typeface="Arial" panose="020B0604020202020204" pitchFamily="34" charset="0"/>
                <a:cs typeface="Arial" panose="020B0604020202020204" pitchFamily="34" charset="0"/>
              </a:rPr>
              <a:t>o všech otázkách </a:t>
            </a:r>
            <a:r>
              <a:rPr lang="cs-CZ" b="1">
                <a:latin typeface="Arial" panose="020B0604020202020204" pitchFamily="34" charset="0"/>
                <a:cs typeface="Arial" panose="020B0604020202020204" pitchFamily="34" charset="0"/>
              </a:rPr>
              <a:t>obecného zájmu </a:t>
            </a:r>
            <a:r>
              <a:rPr lang="cs-CZ">
                <a:latin typeface="Arial" panose="020B0604020202020204" pitchFamily="34" charset="0"/>
                <a:cs typeface="Arial" panose="020B0604020202020204" pitchFamily="34" charset="0"/>
              </a:rPr>
              <a:t>týkajících se společné zahraniční a bezpečnostní politiky. </a:t>
            </a:r>
          </a:p>
          <a:p>
            <a:r>
              <a:rPr lang="cs-CZ">
                <a:latin typeface="Arial" panose="020B0604020202020204" pitchFamily="34" charset="0"/>
                <a:cs typeface="Arial" panose="020B0604020202020204" pitchFamily="34" charset="0"/>
              </a:rPr>
              <a:t>Dříve než členský stát </a:t>
            </a:r>
            <a:r>
              <a:rPr lang="cs-CZ">
                <a:solidFill>
                  <a:srgbClr val="FF0000"/>
                </a:solidFill>
                <a:latin typeface="Arial" panose="020B0604020202020204" pitchFamily="34" charset="0"/>
                <a:cs typeface="Arial" panose="020B0604020202020204" pitchFamily="34" charset="0"/>
              </a:rPr>
              <a:t>podnikne jakékoli kroky </a:t>
            </a:r>
            <a:r>
              <a:rPr lang="cs-CZ">
                <a:latin typeface="Arial" panose="020B0604020202020204" pitchFamily="34" charset="0"/>
                <a:cs typeface="Arial" panose="020B0604020202020204" pitchFamily="34" charset="0"/>
              </a:rPr>
              <a:t>na mezinárodní scéně nebo přijme </a:t>
            </a:r>
            <a:r>
              <a:rPr lang="cs-CZ">
                <a:solidFill>
                  <a:srgbClr val="FF0000"/>
                </a:solidFill>
                <a:latin typeface="Arial" panose="020B0604020202020204" pitchFamily="34" charset="0"/>
                <a:cs typeface="Arial" panose="020B0604020202020204" pitchFamily="34" charset="0"/>
              </a:rPr>
              <a:t>jakýkoli závazek</a:t>
            </a:r>
            <a:r>
              <a:rPr lang="cs-CZ">
                <a:latin typeface="Arial" panose="020B0604020202020204" pitchFamily="34" charset="0"/>
                <a:cs typeface="Arial" panose="020B0604020202020204" pitchFamily="34" charset="0"/>
              </a:rPr>
              <a:t>, který by mohl </a:t>
            </a:r>
            <a:r>
              <a:rPr lang="cs-CZ">
                <a:solidFill>
                  <a:srgbClr val="FF0000"/>
                </a:solidFill>
                <a:latin typeface="Arial" panose="020B0604020202020204" pitchFamily="34" charset="0"/>
                <a:cs typeface="Arial" panose="020B0604020202020204" pitchFamily="34" charset="0"/>
              </a:rPr>
              <a:t>mít dopad na zájmy Unie</a:t>
            </a:r>
            <a:r>
              <a:rPr lang="cs-CZ">
                <a:latin typeface="Arial" panose="020B0604020202020204" pitchFamily="34" charset="0"/>
                <a:cs typeface="Arial" panose="020B0604020202020204" pitchFamily="34" charset="0"/>
              </a:rPr>
              <a:t>, vede v Evropské radě nebo v Radě </a:t>
            </a:r>
            <a:r>
              <a:rPr lang="cs-CZ">
                <a:solidFill>
                  <a:srgbClr val="FF0000"/>
                </a:solidFill>
                <a:latin typeface="Arial" panose="020B0604020202020204" pitchFamily="34" charset="0"/>
                <a:cs typeface="Arial" panose="020B0604020202020204" pitchFamily="34" charset="0"/>
              </a:rPr>
              <a:t>konzultace</a:t>
            </a:r>
            <a:r>
              <a:rPr lang="cs-CZ">
                <a:latin typeface="Arial" panose="020B0604020202020204" pitchFamily="34" charset="0"/>
                <a:cs typeface="Arial" panose="020B0604020202020204" pitchFamily="34" charset="0"/>
              </a:rPr>
              <a:t> s ostatními členskými státy. Sbližováním činností zajišťují členské státy, že je Unie schopná prosazovat své zájmy a hodnoty na mezinárodní scéně. Členské státy jsou mezi sebou solidární.</a:t>
            </a:r>
          </a:p>
        </p:txBody>
      </p:sp>
      <p:sp>
        <p:nvSpPr>
          <p:cNvPr id="4" name="Zástupný symbol pro datum 3">
            <a:extLst>
              <a:ext uri="{FF2B5EF4-FFF2-40B4-BE49-F238E27FC236}">
                <a16:creationId xmlns:a16="http://schemas.microsoft.com/office/drawing/2014/main" id="{A7464FBA-FA4D-264F-A4F5-0F673CF598C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0F666DE-70A9-D241-9845-C05437B5DD8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036822D-FDFB-DA4A-9963-4BA3B444BA03}"/>
              </a:ext>
            </a:extLst>
          </p:cNvPr>
          <p:cNvSpPr>
            <a:spLocks noGrp="1"/>
          </p:cNvSpPr>
          <p:nvPr>
            <p:ph type="sldNum" sz="quarter" idx="12"/>
          </p:nvPr>
        </p:nvSpPr>
        <p:spPr/>
        <p:txBody>
          <a:bodyPr/>
          <a:lstStyle/>
          <a:p>
            <a:fld id="{CFE4BAC9-6D41-4691-9299-18EF07EF0177}" type="slidenum">
              <a:rPr lang="en-US" smtClean="0"/>
              <a:t>218</a:t>
            </a:fld>
            <a:endParaRPr lang="en-US"/>
          </a:p>
        </p:txBody>
      </p:sp>
    </p:spTree>
    <p:extLst>
      <p:ext uri="{BB962C8B-B14F-4D97-AF65-F5344CB8AC3E}">
        <p14:creationId xmlns:p14="http://schemas.microsoft.com/office/powerpoint/2010/main" val="143313243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a:latin typeface="Arial" panose="020B0604020202020204" pitchFamily="34" charset="0"/>
                <a:cs typeface="Arial" panose="020B0604020202020204" pitchFamily="34" charset="0"/>
              </a:rPr>
              <a:t>Koordinace v mezinárodních organizacích</a:t>
            </a:r>
          </a:p>
        </p:txBody>
      </p:sp>
      <p:sp>
        <p:nvSpPr>
          <p:cNvPr id="3" name="Zástupný symbol pro obsah 2"/>
          <p:cNvSpPr>
            <a:spLocks noGrp="1"/>
          </p:cNvSpPr>
          <p:nvPr>
            <p:ph idx="1"/>
          </p:nvPr>
        </p:nvSpPr>
        <p:spPr/>
        <p:txBody>
          <a:bodyPr>
            <a:normAutofit/>
          </a:bodyPr>
          <a:lstStyle/>
          <a:p>
            <a:r>
              <a:rPr lang="cs-CZ">
                <a:solidFill>
                  <a:srgbClr val="FF0000"/>
                </a:solidFill>
                <a:latin typeface="Arial" panose="020B0604020202020204" pitchFamily="34" charset="0"/>
                <a:cs typeface="Arial" panose="020B0604020202020204" pitchFamily="34" charset="0"/>
              </a:rPr>
              <a:t>Členské státy koordinují </a:t>
            </a:r>
            <a:r>
              <a:rPr lang="cs-CZ">
                <a:latin typeface="Arial" panose="020B0604020202020204" pitchFamily="34" charset="0"/>
                <a:cs typeface="Arial" panose="020B0604020202020204" pitchFamily="34" charset="0"/>
              </a:rPr>
              <a:t>svou činnost v mezinárodních organizacích a na mezinárodních konferencích. </a:t>
            </a:r>
          </a:p>
          <a:p>
            <a:r>
              <a:rPr lang="cs-CZ">
                <a:latin typeface="Arial" panose="020B0604020202020204" pitchFamily="34" charset="0"/>
                <a:cs typeface="Arial" panose="020B0604020202020204" pitchFamily="34" charset="0"/>
              </a:rPr>
              <a:t>Na nich zastávají postoje Unie. Vysoký představitel Unie pro zahraniční věci a bezpečnostní politiku zajišťuje organizaci této koordinace.</a:t>
            </a:r>
          </a:p>
          <a:p>
            <a:r>
              <a:rPr lang="cs-CZ">
                <a:latin typeface="Arial" panose="020B0604020202020204" pitchFamily="34" charset="0"/>
                <a:cs typeface="Arial" panose="020B0604020202020204" pitchFamily="34" charset="0"/>
              </a:rPr>
              <a:t>Členské státy, které jsou </a:t>
            </a:r>
            <a:r>
              <a:rPr lang="cs-CZ">
                <a:solidFill>
                  <a:srgbClr val="FF0000"/>
                </a:solidFill>
                <a:latin typeface="Arial" panose="020B0604020202020204" pitchFamily="34" charset="0"/>
                <a:cs typeface="Arial" panose="020B0604020202020204" pitchFamily="34" charset="0"/>
              </a:rPr>
              <a:t>současně členy RB OSN</a:t>
            </a:r>
            <a:r>
              <a:rPr lang="cs-CZ">
                <a:latin typeface="Arial" panose="020B0604020202020204" pitchFamily="34" charset="0"/>
                <a:cs typeface="Arial" panose="020B0604020202020204" pitchFamily="34" charset="0"/>
              </a:rPr>
              <a:t>, </a:t>
            </a:r>
            <a:r>
              <a:rPr lang="cs-CZ" b="1">
                <a:latin typeface="Arial" panose="020B0604020202020204" pitchFamily="34" charset="0"/>
                <a:cs typeface="Arial" panose="020B0604020202020204" pitchFamily="34" charset="0"/>
              </a:rPr>
              <a:t>harmonizují</a:t>
            </a:r>
            <a:r>
              <a:rPr lang="cs-CZ">
                <a:latin typeface="Arial" panose="020B0604020202020204" pitchFamily="34" charset="0"/>
                <a:cs typeface="Arial" panose="020B0604020202020204" pitchFamily="34" charset="0"/>
              </a:rPr>
              <a:t> svůj postup a plně informují ostatní členské státy a vysokého představitele. Členské státy, které jsou členy RB, budou při výkonu svých funkcí </a:t>
            </a:r>
            <a:r>
              <a:rPr lang="cs-CZ">
                <a:solidFill>
                  <a:srgbClr val="FF0000"/>
                </a:solidFill>
                <a:latin typeface="Arial" panose="020B0604020202020204" pitchFamily="34" charset="0"/>
                <a:cs typeface="Arial" panose="020B0604020202020204" pitchFamily="34" charset="0"/>
              </a:rPr>
              <a:t>hájit postoje a zájmy Unie.</a:t>
            </a:r>
          </a:p>
        </p:txBody>
      </p:sp>
      <p:sp>
        <p:nvSpPr>
          <p:cNvPr id="4" name="Zástupný symbol pro datum 3">
            <a:extLst>
              <a:ext uri="{FF2B5EF4-FFF2-40B4-BE49-F238E27FC236}">
                <a16:creationId xmlns:a16="http://schemas.microsoft.com/office/drawing/2014/main" id="{9660C28B-310A-8147-9D94-1F6EFDF7E0B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410FD9C-E8E9-C94C-8A70-92705402066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C963656-C372-C64F-BBBE-34FBA90CF988}"/>
              </a:ext>
            </a:extLst>
          </p:cNvPr>
          <p:cNvSpPr>
            <a:spLocks noGrp="1"/>
          </p:cNvSpPr>
          <p:nvPr>
            <p:ph type="sldNum" sz="quarter" idx="12"/>
          </p:nvPr>
        </p:nvSpPr>
        <p:spPr/>
        <p:txBody>
          <a:bodyPr/>
          <a:lstStyle/>
          <a:p>
            <a:fld id="{CFE4BAC9-6D41-4691-9299-18EF07EF0177}" type="slidenum">
              <a:rPr lang="en-US" smtClean="0"/>
              <a:t>219</a:t>
            </a:fld>
            <a:endParaRPr lang="en-US"/>
          </a:p>
        </p:txBody>
      </p:sp>
    </p:spTree>
    <p:extLst>
      <p:ext uri="{BB962C8B-B14F-4D97-AF65-F5344CB8AC3E}">
        <p14:creationId xmlns:p14="http://schemas.microsoft.com/office/powerpoint/2010/main" val="139755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EFF588-6555-774E-BFFB-1D2F80AB6C71}"/>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Přijatelné riziko</a:t>
            </a:r>
          </a:p>
        </p:txBody>
      </p:sp>
      <p:sp>
        <p:nvSpPr>
          <p:cNvPr id="3" name="Zástupný symbol pro obsah 2">
            <a:extLst>
              <a:ext uri="{FF2B5EF4-FFF2-40B4-BE49-F238E27FC236}">
                <a16:creationId xmlns:a16="http://schemas.microsoft.com/office/drawing/2014/main" id="{14C09CA9-4DE9-C54B-87D3-72CF6CDF7113}"/>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Numerické hodnoty se tedy mohou pohybovat pouze od nuly (0) do jedné (1), při vyjádření v procentech od 1% do 100%. </a:t>
            </a:r>
          </a:p>
          <a:p>
            <a:r>
              <a:rPr lang="cs-CZ" b="1" dirty="0">
                <a:latin typeface="Arial" panose="020B0604020202020204" pitchFamily="34" charset="0"/>
                <a:cs typeface="Arial" panose="020B0604020202020204" pitchFamily="34" charset="0"/>
              </a:rPr>
              <a:t>Přijatelné riziko </a:t>
            </a:r>
            <a:r>
              <a:rPr lang="cs-CZ" dirty="0">
                <a:latin typeface="Arial" panose="020B0604020202020204" pitchFamily="34" charset="0"/>
                <a:cs typeface="Arial" panose="020B0604020202020204" pitchFamily="34" charset="0"/>
              </a:rPr>
              <a:t>je stavem, kdy je vnímáno ohrožení, a jsou připravovány aktivity, jejichž cílem je snížení pravděpodobnosti, že nastane. Společenství, stát, jednotlivec se připravují tak, aby byly případné následky co nejmenší</a:t>
            </a:r>
            <a:endParaRPr lang="cs-CZ" dirty="0"/>
          </a:p>
        </p:txBody>
      </p:sp>
      <p:sp>
        <p:nvSpPr>
          <p:cNvPr id="4" name="Zástupný symbol pro datum 3">
            <a:extLst>
              <a:ext uri="{FF2B5EF4-FFF2-40B4-BE49-F238E27FC236}">
                <a16:creationId xmlns:a16="http://schemas.microsoft.com/office/drawing/2014/main" id="{2FB16B4D-90FB-C449-9FA2-732DB699AD8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BD38C36-4B87-B946-9552-80FE7F33AB6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9011D60-CC67-CD48-983E-8A00C50A4AE4}"/>
              </a:ext>
            </a:extLst>
          </p:cNvPr>
          <p:cNvSpPr>
            <a:spLocks noGrp="1"/>
          </p:cNvSpPr>
          <p:nvPr>
            <p:ph type="sldNum" sz="quarter" idx="12"/>
          </p:nvPr>
        </p:nvSpPr>
        <p:spPr/>
        <p:txBody>
          <a:bodyPr/>
          <a:lstStyle/>
          <a:p>
            <a:fld id="{CFE4BAC9-6D41-4691-9299-18EF07EF0177}" type="slidenum">
              <a:rPr lang="en-US" smtClean="0"/>
              <a:t>22</a:t>
            </a:fld>
            <a:endParaRPr lang="en-US"/>
          </a:p>
        </p:txBody>
      </p:sp>
    </p:spTree>
    <p:extLst>
      <p:ext uri="{BB962C8B-B14F-4D97-AF65-F5344CB8AC3E}">
        <p14:creationId xmlns:p14="http://schemas.microsoft.com/office/powerpoint/2010/main" val="187167368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Mise členských států</a:t>
            </a:r>
          </a:p>
        </p:txBody>
      </p:sp>
      <p:sp>
        <p:nvSpPr>
          <p:cNvPr id="3" name="Zástupný symbol pro obsah 2"/>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K zachování hodnot Unie a službě jejím zájmům může Rada v rámci Unie </a:t>
            </a:r>
            <a:r>
              <a:rPr lang="cs-CZ">
                <a:solidFill>
                  <a:srgbClr val="FF0000"/>
                </a:solidFill>
                <a:latin typeface="Arial" panose="020B0604020202020204" pitchFamily="34" charset="0"/>
                <a:cs typeface="Arial" panose="020B0604020202020204" pitchFamily="34" charset="0"/>
              </a:rPr>
              <a:t>pověřit provedením </a:t>
            </a:r>
            <a:r>
              <a:rPr lang="cs-CZ" b="1">
                <a:latin typeface="Arial" panose="020B0604020202020204" pitchFamily="34" charset="0"/>
                <a:cs typeface="Arial" panose="020B0604020202020204" pitchFamily="34" charset="0"/>
              </a:rPr>
              <a:t>mise skupinu členských států. </a:t>
            </a:r>
          </a:p>
          <a:p>
            <a:r>
              <a:rPr lang="cs-CZ">
                <a:latin typeface="Arial" panose="020B0604020202020204" pitchFamily="34" charset="0"/>
                <a:cs typeface="Arial" panose="020B0604020202020204" pitchFamily="34" charset="0"/>
              </a:rPr>
              <a:t>Mise, při kterých může Unie použít</a:t>
            </a:r>
            <a:r>
              <a:rPr lang="cs-CZ">
                <a:solidFill>
                  <a:srgbClr val="FF0000"/>
                </a:solidFill>
                <a:latin typeface="Arial" panose="020B0604020202020204" pitchFamily="34" charset="0"/>
                <a:cs typeface="Arial" panose="020B0604020202020204" pitchFamily="34" charset="0"/>
              </a:rPr>
              <a:t> civilní a vojenské prostředky,</a:t>
            </a:r>
            <a:r>
              <a:rPr lang="cs-CZ">
                <a:latin typeface="Arial" panose="020B0604020202020204" pitchFamily="34" charset="0"/>
                <a:cs typeface="Arial" panose="020B0604020202020204" pitchFamily="34" charset="0"/>
              </a:rPr>
              <a:t> zahrnují </a:t>
            </a:r>
            <a:r>
              <a:rPr lang="cs-CZ" b="1">
                <a:latin typeface="Arial" panose="020B0604020202020204" pitchFamily="34" charset="0"/>
                <a:cs typeface="Arial" panose="020B0604020202020204" pitchFamily="34" charset="0"/>
              </a:rPr>
              <a:t>společné akce </a:t>
            </a:r>
            <a:r>
              <a:rPr lang="cs-CZ">
                <a:latin typeface="Arial" panose="020B0604020202020204" pitchFamily="34" charset="0"/>
                <a:cs typeface="Arial" panose="020B0604020202020204" pitchFamily="34" charset="0"/>
              </a:rPr>
              <a:t>v oblasti odzbrojení, humanitární a záchranné mise, poradní a </a:t>
            </a:r>
            <a:r>
              <a:rPr lang="cs-CZ">
                <a:solidFill>
                  <a:srgbClr val="FF0000"/>
                </a:solidFill>
                <a:latin typeface="Arial" panose="020B0604020202020204" pitchFamily="34" charset="0"/>
                <a:cs typeface="Arial" panose="020B0604020202020204" pitchFamily="34" charset="0"/>
              </a:rPr>
              <a:t>pomocné mise ve vojenské oblasti</a:t>
            </a:r>
            <a:r>
              <a:rPr lang="cs-CZ">
                <a:latin typeface="Arial" panose="020B0604020202020204" pitchFamily="34" charset="0"/>
                <a:cs typeface="Arial" panose="020B0604020202020204" pitchFamily="34" charset="0"/>
              </a:rPr>
              <a:t>, mise pro předcházení konfliktům a udržení míru, mise </a:t>
            </a:r>
            <a:r>
              <a:rPr lang="cs-CZ" b="1">
                <a:solidFill>
                  <a:srgbClr val="FF0000"/>
                </a:solidFill>
                <a:latin typeface="Arial" panose="020B0604020202020204" pitchFamily="34" charset="0"/>
                <a:cs typeface="Arial" panose="020B0604020202020204" pitchFamily="34" charset="0"/>
              </a:rPr>
              <a:t>bojových sil </a:t>
            </a:r>
            <a:r>
              <a:rPr lang="cs-CZ">
                <a:latin typeface="Arial" panose="020B0604020202020204" pitchFamily="34" charset="0"/>
                <a:cs typeface="Arial" panose="020B0604020202020204" pitchFamily="34" charset="0"/>
              </a:rPr>
              <a:t>k řešení krizí, včetně misí pro prosazování míru a stabilizačních operací po ukončení konfliktů. Všechny tyto mise mohou přispívat k boji proti terorismu, včetně podpory třetích zemí v boji proti terorismu na jejich území.</a:t>
            </a:r>
            <a:endParaRPr lang="cs-CZ" b="1">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DC37A011-ABB0-2245-983C-9654AF7DE95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AF63D24-DC67-ED42-8F67-5858F9A9F88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ABD2B78-30A1-9441-B3E1-1B149A347132}"/>
              </a:ext>
            </a:extLst>
          </p:cNvPr>
          <p:cNvSpPr>
            <a:spLocks noGrp="1"/>
          </p:cNvSpPr>
          <p:nvPr>
            <p:ph type="sldNum" sz="quarter" idx="12"/>
          </p:nvPr>
        </p:nvSpPr>
        <p:spPr/>
        <p:txBody>
          <a:bodyPr/>
          <a:lstStyle/>
          <a:p>
            <a:fld id="{CFE4BAC9-6D41-4691-9299-18EF07EF0177}" type="slidenum">
              <a:rPr lang="en-US" smtClean="0"/>
              <a:t>220</a:t>
            </a:fld>
            <a:endParaRPr lang="en-US"/>
          </a:p>
        </p:txBody>
      </p:sp>
    </p:spTree>
    <p:extLst>
      <p:ext uri="{BB962C8B-B14F-4D97-AF65-F5344CB8AC3E}">
        <p14:creationId xmlns:p14="http://schemas.microsoft.com/office/powerpoint/2010/main" val="158048101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66D533-D1B1-3243-8558-92EA98E170AD}"/>
              </a:ext>
            </a:extLst>
          </p:cNvPr>
          <p:cNvSpPr>
            <a:spLocks noGrp="1"/>
          </p:cNvSpPr>
          <p:nvPr>
            <p:ph type="title"/>
          </p:nvPr>
        </p:nvSpPr>
        <p:spPr/>
        <p:txBody>
          <a:bodyPr/>
          <a:lstStyle/>
          <a:p>
            <a:pPr algn="ctr"/>
            <a:r>
              <a:rPr lang="cs-CZ" dirty="0"/>
              <a:t>Evropská obranná agentura</a:t>
            </a:r>
          </a:p>
        </p:txBody>
      </p:sp>
      <p:sp>
        <p:nvSpPr>
          <p:cNvPr id="3" name="Zástupný symbol pro obsah 2">
            <a:extLst>
              <a:ext uri="{FF2B5EF4-FFF2-40B4-BE49-F238E27FC236}">
                <a16:creationId xmlns:a16="http://schemas.microsoft.com/office/drawing/2014/main" id="{791FDDED-7B76-7548-9486-42ED5DE80E90}"/>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Evropská obranná agentura (EDA) byla založena v roce 2004. Jejím cílem je </a:t>
            </a:r>
            <a:r>
              <a:rPr lang="cs-CZ" b="1" dirty="0">
                <a:latin typeface="Arial" panose="020B0604020202020204" pitchFamily="34" charset="0"/>
                <a:cs typeface="Arial" panose="020B0604020202020204" pitchFamily="34" charset="0"/>
              </a:rPr>
              <a:t>pomáhat členským státům </a:t>
            </a:r>
            <a:r>
              <a:rPr lang="cs-CZ" dirty="0">
                <a:latin typeface="Arial" panose="020B0604020202020204" pitchFamily="34" charset="0"/>
                <a:cs typeface="Arial" panose="020B0604020202020204" pitchFamily="34" charset="0"/>
              </a:rPr>
              <a:t>(26 zemím EU s výjimkou Dánska) rozvíjet jejich vojenské zdroje.</a:t>
            </a:r>
          </a:p>
          <a:p>
            <a:r>
              <a:rPr lang="cs-CZ" dirty="0">
                <a:latin typeface="Arial" panose="020B0604020202020204" pitchFamily="34" charset="0"/>
                <a:cs typeface="Arial" panose="020B0604020202020204" pitchFamily="34" charset="0"/>
              </a:rPr>
              <a:t>Prosazuje jejich spolupráci, vytváří nové iniciativy a navrhuje možnosti, jak </a:t>
            </a:r>
            <a:r>
              <a:rPr lang="cs-CZ" b="1" dirty="0">
                <a:latin typeface="Arial" panose="020B0604020202020204" pitchFamily="34" charset="0"/>
                <a:cs typeface="Arial" panose="020B0604020202020204" pitchFamily="34" charset="0"/>
              </a:rPr>
              <a:t>zlepšovat obranyschopnost </a:t>
            </a:r>
            <a:r>
              <a:rPr lang="cs-CZ" dirty="0">
                <a:latin typeface="Arial" panose="020B0604020202020204" pitchFamily="34" charset="0"/>
                <a:cs typeface="Arial" panose="020B0604020202020204" pitchFamily="34" charset="0"/>
              </a:rPr>
              <a:t>členských zemí. Kromě toho členským státům, které mají zájem, pomáhá s rozvojem společné obranyschopnosti.</a:t>
            </a:r>
          </a:p>
          <a:p>
            <a:r>
              <a:rPr lang="cs-CZ" dirty="0">
                <a:latin typeface="Arial" panose="020B0604020202020204" pitchFamily="34" charset="0"/>
                <a:cs typeface="Arial" panose="020B0604020202020204" pitchFamily="34" charset="0"/>
              </a:rPr>
              <a:t>Agentura má sídlo v Bruselu a zaměstnává přibližně 140 osob. </a:t>
            </a:r>
          </a:p>
          <a:p>
            <a:endParaRPr lang="cs-CZ" dirty="0"/>
          </a:p>
        </p:txBody>
      </p:sp>
      <p:sp>
        <p:nvSpPr>
          <p:cNvPr id="4" name="Zástupný symbol pro datum 3">
            <a:extLst>
              <a:ext uri="{FF2B5EF4-FFF2-40B4-BE49-F238E27FC236}">
                <a16:creationId xmlns:a16="http://schemas.microsoft.com/office/drawing/2014/main" id="{EC085385-F482-0E46-98D7-712A8FB4BDB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A993D5D-FA6F-8640-8277-2BD56C0F527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10E88D3-68EC-734F-8D8E-D1FC0B596726}"/>
              </a:ext>
            </a:extLst>
          </p:cNvPr>
          <p:cNvSpPr>
            <a:spLocks noGrp="1"/>
          </p:cNvSpPr>
          <p:nvPr>
            <p:ph type="sldNum" sz="quarter" idx="12"/>
          </p:nvPr>
        </p:nvSpPr>
        <p:spPr/>
        <p:txBody>
          <a:bodyPr/>
          <a:lstStyle/>
          <a:p>
            <a:fld id="{CFE4BAC9-6D41-4691-9299-18EF07EF0177}" type="slidenum">
              <a:rPr lang="en-US" smtClean="0"/>
              <a:t>221</a:t>
            </a:fld>
            <a:endParaRPr lang="en-US"/>
          </a:p>
        </p:txBody>
      </p:sp>
    </p:spTree>
    <p:extLst>
      <p:ext uri="{BB962C8B-B14F-4D97-AF65-F5344CB8AC3E}">
        <p14:creationId xmlns:p14="http://schemas.microsoft.com/office/powerpoint/2010/main" val="247108134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F935D0-34EA-DE44-AF4D-A357D93C21B1}"/>
              </a:ext>
            </a:extLst>
          </p:cNvPr>
          <p:cNvSpPr>
            <a:spLocks noGrp="1"/>
          </p:cNvSpPr>
          <p:nvPr>
            <p:ph type="title"/>
          </p:nvPr>
        </p:nvSpPr>
        <p:spPr/>
        <p:txBody>
          <a:bodyPr/>
          <a:lstStyle/>
          <a:p>
            <a:r>
              <a:rPr lang="cs-CZ" dirty="0"/>
              <a:t>Poslání evropské obranné agentury </a:t>
            </a:r>
          </a:p>
        </p:txBody>
      </p:sp>
      <p:sp>
        <p:nvSpPr>
          <p:cNvPr id="3" name="Zástupný symbol pro obsah 2">
            <a:extLst>
              <a:ext uri="{FF2B5EF4-FFF2-40B4-BE49-F238E27FC236}">
                <a16:creationId xmlns:a16="http://schemas.microsoft.com/office/drawing/2014/main" id="{0AC0B5CA-048F-C04F-A7F9-D782D6AF0F2C}"/>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Představuje tak určité centrum evropské spolupráce v oblasti obrany. Díky vysoké odbornosti jejích pracovníků a rozvinuté síti kontaktů může agentura pokrýt značné spektrum otázek obranné politiky, jako je např.:</a:t>
            </a:r>
          </a:p>
          <a:p>
            <a:r>
              <a:rPr lang="cs-CZ" b="1" dirty="0">
                <a:latin typeface="Arial" panose="020B0604020202020204" pitchFamily="34" charset="0"/>
                <a:cs typeface="Arial" panose="020B0604020202020204" pitchFamily="34" charset="0"/>
              </a:rPr>
              <a:t>harmonizace požadavků </a:t>
            </a:r>
            <a:r>
              <a:rPr lang="cs-CZ" dirty="0">
                <a:latin typeface="Arial" panose="020B0604020202020204" pitchFamily="34" charset="0"/>
                <a:cs typeface="Arial" panose="020B0604020202020204" pitchFamily="34" charset="0"/>
              </a:rPr>
              <a:t>na operační schopnosti</a:t>
            </a:r>
          </a:p>
          <a:p>
            <a:r>
              <a:rPr lang="cs-CZ" b="1" dirty="0">
                <a:latin typeface="Arial" panose="020B0604020202020204" pitchFamily="34" charset="0"/>
                <a:cs typeface="Arial" panose="020B0604020202020204" pitchFamily="34" charset="0"/>
              </a:rPr>
              <a:t>výzkum a inovace </a:t>
            </a:r>
            <a:r>
              <a:rPr lang="cs-CZ" dirty="0">
                <a:latin typeface="Arial" panose="020B0604020202020204" pitchFamily="34" charset="0"/>
                <a:cs typeface="Arial" panose="020B0604020202020204" pitchFamily="34" charset="0"/>
              </a:rPr>
              <a:t>v oblasti vývoje technologických demonstrátorů</a:t>
            </a:r>
          </a:p>
          <a:p>
            <a:r>
              <a:rPr lang="cs-CZ" b="1" dirty="0">
                <a:latin typeface="Arial" panose="020B0604020202020204" pitchFamily="34" charset="0"/>
                <a:cs typeface="Arial" panose="020B0604020202020204" pitchFamily="34" charset="0"/>
              </a:rPr>
              <a:t>odborná příprava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praktický výcvik </a:t>
            </a:r>
            <a:r>
              <a:rPr lang="cs-CZ" dirty="0">
                <a:latin typeface="Arial" panose="020B0604020202020204" pitchFamily="34" charset="0"/>
                <a:cs typeface="Arial" panose="020B0604020202020204" pitchFamily="34" charset="0"/>
              </a:rPr>
              <a:t>na podporu operací v rámci společné bezpečnosti a obranné politiky</a:t>
            </a:r>
          </a:p>
          <a:p>
            <a:endParaRPr lang="cs-CZ" dirty="0"/>
          </a:p>
        </p:txBody>
      </p:sp>
      <p:sp>
        <p:nvSpPr>
          <p:cNvPr id="4" name="Zástupný symbol pro datum 3">
            <a:extLst>
              <a:ext uri="{FF2B5EF4-FFF2-40B4-BE49-F238E27FC236}">
                <a16:creationId xmlns:a16="http://schemas.microsoft.com/office/drawing/2014/main" id="{B32F5A99-748A-8745-ABE7-F7BCF80884F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372BCF1-95D7-0348-925C-6C07C21DD1A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315577B-C403-E649-9C59-9F98DACD089D}"/>
              </a:ext>
            </a:extLst>
          </p:cNvPr>
          <p:cNvSpPr>
            <a:spLocks noGrp="1"/>
          </p:cNvSpPr>
          <p:nvPr>
            <p:ph type="sldNum" sz="quarter" idx="12"/>
          </p:nvPr>
        </p:nvSpPr>
        <p:spPr/>
        <p:txBody>
          <a:bodyPr/>
          <a:lstStyle/>
          <a:p>
            <a:fld id="{CFE4BAC9-6D41-4691-9299-18EF07EF0177}" type="slidenum">
              <a:rPr lang="en-US" smtClean="0"/>
              <a:t>222</a:t>
            </a:fld>
            <a:endParaRPr lang="en-US"/>
          </a:p>
        </p:txBody>
      </p:sp>
    </p:spTree>
    <p:extLst>
      <p:ext uri="{BB962C8B-B14F-4D97-AF65-F5344CB8AC3E}">
        <p14:creationId xmlns:p14="http://schemas.microsoft.com/office/powerpoint/2010/main" val="40437802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8ECD0A3-4E0A-964C-AAB3-0ED586A2EAB1}"/>
              </a:ext>
            </a:extLst>
          </p:cNvPr>
          <p:cNvSpPr>
            <a:spLocks noGrp="1"/>
          </p:cNvSpPr>
          <p:nvPr>
            <p:ph type="ctrTitle"/>
          </p:nvPr>
        </p:nvSpPr>
        <p:spPr/>
        <p:txBody>
          <a:bodyPr/>
          <a:lstStyle/>
          <a:p>
            <a:r>
              <a:rPr lang="cs-CZ">
                <a:latin typeface="Arial" panose="020B0604020202020204" pitchFamily="34" charset="0"/>
                <a:cs typeface="Arial" panose="020B0604020202020204" pitchFamily="34" charset="0"/>
              </a:rPr>
              <a:t>Strukturovaná spolupráce</a:t>
            </a:r>
          </a:p>
        </p:txBody>
      </p:sp>
      <p:sp>
        <p:nvSpPr>
          <p:cNvPr id="5" name="Podnadpis 4">
            <a:extLst>
              <a:ext uri="{FF2B5EF4-FFF2-40B4-BE49-F238E27FC236}">
                <a16:creationId xmlns:a16="http://schemas.microsoft.com/office/drawing/2014/main" id="{D4BEB1C0-0DFC-BC44-842F-726AED69F9E9}"/>
              </a:ext>
            </a:extLst>
          </p:cNvPr>
          <p:cNvSpPr>
            <a:spLocks noGrp="1"/>
          </p:cNvSpPr>
          <p:nvPr>
            <p:ph type="subTitle" idx="1"/>
          </p:nvPr>
        </p:nvSpPr>
        <p:spPr/>
        <p:txBody>
          <a:bodyPr/>
          <a:lstStyle/>
          <a:p>
            <a:r>
              <a:rPr lang="cs-CZ"/>
              <a:t>Přednáška VSCI</a:t>
            </a:r>
          </a:p>
        </p:txBody>
      </p:sp>
      <p:sp>
        <p:nvSpPr>
          <p:cNvPr id="2" name="Zástupný symbol pro datum 1">
            <a:extLst>
              <a:ext uri="{FF2B5EF4-FFF2-40B4-BE49-F238E27FC236}">
                <a16:creationId xmlns:a16="http://schemas.microsoft.com/office/drawing/2014/main" id="{01651A36-2654-774D-AB49-127BC066FC9F}"/>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5D3F7482-BCFF-2641-99E1-F20408576C0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DA30342-815E-CA4E-B495-0BCAC3596705}"/>
              </a:ext>
            </a:extLst>
          </p:cNvPr>
          <p:cNvSpPr>
            <a:spLocks noGrp="1"/>
          </p:cNvSpPr>
          <p:nvPr>
            <p:ph type="sldNum" sz="quarter" idx="12"/>
          </p:nvPr>
        </p:nvSpPr>
        <p:spPr/>
        <p:txBody>
          <a:bodyPr/>
          <a:lstStyle/>
          <a:p>
            <a:fld id="{CFE4BAC9-6D41-4691-9299-18EF07EF0177}" type="slidenum">
              <a:rPr lang="en-US" smtClean="0"/>
              <a:t>223</a:t>
            </a:fld>
            <a:endParaRPr lang="en-US"/>
          </a:p>
        </p:txBody>
      </p:sp>
    </p:spTree>
    <p:extLst>
      <p:ext uri="{BB962C8B-B14F-4D97-AF65-F5344CB8AC3E}">
        <p14:creationId xmlns:p14="http://schemas.microsoft.com/office/powerpoint/2010/main" val="95371061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7361BE-18D2-344E-A85F-76718D34CE2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PESCO</a:t>
            </a:r>
          </a:p>
        </p:txBody>
      </p:sp>
      <p:sp>
        <p:nvSpPr>
          <p:cNvPr id="3" name="Zástupný symbol pro obsah 2">
            <a:extLst>
              <a:ext uri="{FF2B5EF4-FFF2-40B4-BE49-F238E27FC236}">
                <a16:creationId xmlns:a16="http://schemas.microsoft.com/office/drawing/2014/main" id="{3ACBF5A9-5033-234C-8D21-FAC91AA39118}"/>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V prosinci 2017 rozhodli </a:t>
            </a:r>
            <a:r>
              <a:rPr lang="cs-CZ">
                <a:solidFill>
                  <a:srgbClr val="FF0000"/>
                </a:solidFill>
                <a:latin typeface="Arial" panose="020B0604020202020204" pitchFamily="34" charset="0"/>
                <a:cs typeface="Arial" panose="020B0604020202020204" pitchFamily="34" charset="0"/>
              </a:rPr>
              <a:t>představitelé 23 </a:t>
            </a:r>
            <a:r>
              <a:rPr lang="cs-CZ">
                <a:latin typeface="Arial" panose="020B0604020202020204" pitchFamily="34" charset="0"/>
                <a:cs typeface="Arial" panose="020B0604020202020204" pitchFamily="34" charset="0"/>
              </a:rPr>
              <a:t> členských zemí EU o aktivaci </a:t>
            </a:r>
            <a:r>
              <a:rPr lang="cs-CZ" b="1">
                <a:latin typeface="Arial" panose="020B0604020202020204" pitchFamily="34" charset="0"/>
                <a:cs typeface="Arial" panose="020B0604020202020204" pitchFamily="34" charset="0"/>
              </a:rPr>
              <a:t>stálého rámce </a:t>
            </a:r>
            <a:r>
              <a:rPr lang="cs-CZ">
                <a:latin typeface="Arial" panose="020B0604020202020204" pitchFamily="34" charset="0"/>
                <a:cs typeface="Arial" panose="020B0604020202020204" pitchFamily="34" charset="0"/>
              </a:rPr>
              <a:t>pro užší spolupráci v obraně a bezpečnosti. </a:t>
            </a:r>
          </a:p>
          <a:p>
            <a:r>
              <a:rPr lang="cs-CZ">
                <a:latin typeface="Arial" panose="020B0604020202020204" pitchFamily="34" charset="0"/>
                <a:cs typeface="Arial" panose="020B0604020202020204" pitchFamily="34" charset="0"/>
              </a:rPr>
              <a:t>Posílená spolupráce v těchto oblastech: "</a:t>
            </a:r>
            <a:r>
              <a:rPr lang="cs-CZ" b="1">
                <a:latin typeface="Arial" panose="020B0604020202020204" pitchFamily="34" charset="0"/>
                <a:cs typeface="Arial" panose="020B0604020202020204" pitchFamily="34" charset="0"/>
              </a:rPr>
              <a:t>Stálá strukturovaná spolupráce"  </a:t>
            </a:r>
            <a:r>
              <a:rPr lang="cs-CZ">
                <a:latin typeface="Arial" panose="020B0604020202020204" pitchFamily="34" charset="0"/>
                <a:cs typeface="Arial" panose="020B0604020202020204" pitchFamily="34" charset="0"/>
              </a:rPr>
              <a:t>("Permanent </a:t>
            </a:r>
            <a:r>
              <a:rPr lang="cs-CZ" err="1">
                <a:latin typeface="Arial" panose="020B0604020202020204" pitchFamily="34" charset="0"/>
                <a:cs typeface="Arial" panose="020B0604020202020204" pitchFamily="34" charset="0"/>
              </a:rPr>
              <a:t>Structured</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Cooperation</a:t>
            </a:r>
            <a:r>
              <a:rPr lang="cs-CZ">
                <a:latin typeface="Arial" panose="020B0604020202020204" pitchFamily="34" charset="0"/>
                <a:cs typeface="Arial" panose="020B0604020202020204" pitchFamily="34" charset="0"/>
              </a:rPr>
              <a:t>") umožní společný, lépe synchronizovaný rozvoj obranných schopností zúčastněných států a větší investice do společných projektů. Povede to k navýšení operační připravenosti a příspěvku členských států bezpečnosti a obraně Evropy.</a:t>
            </a:r>
          </a:p>
        </p:txBody>
      </p:sp>
      <p:sp>
        <p:nvSpPr>
          <p:cNvPr id="4" name="Zástupný symbol pro datum 3">
            <a:extLst>
              <a:ext uri="{FF2B5EF4-FFF2-40B4-BE49-F238E27FC236}">
                <a16:creationId xmlns:a16="http://schemas.microsoft.com/office/drawing/2014/main" id="{1334F4C0-D7BF-4B47-9959-37AE4256BFE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7DD0F7A-04A6-D44A-A2B2-BC21159EEE8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6EAD75A-EE56-FE49-A057-FAD0C2C5AF45}"/>
              </a:ext>
            </a:extLst>
          </p:cNvPr>
          <p:cNvSpPr>
            <a:spLocks noGrp="1"/>
          </p:cNvSpPr>
          <p:nvPr>
            <p:ph type="sldNum" sz="quarter" idx="12"/>
          </p:nvPr>
        </p:nvSpPr>
        <p:spPr/>
        <p:txBody>
          <a:bodyPr/>
          <a:lstStyle/>
          <a:p>
            <a:fld id="{CFE4BAC9-6D41-4691-9299-18EF07EF0177}" type="slidenum">
              <a:rPr lang="en-US" smtClean="0"/>
              <a:t>224</a:t>
            </a:fld>
            <a:endParaRPr lang="en-US"/>
          </a:p>
        </p:txBody>
      </p:sp>
    </p:spTree>
    <p:extLst>
      <p:ext uri="{BB962C8B-B14F-4D97-AF65-F5344CB8AC3E}">
        <p14:creationId xmlns:p14="http://schemas.microsoft.com/office/powerpoint/2010/main" val="19182109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7787DE-3D0C-D145-86A3-2E002B17683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Podstata PESCO</a:t>
            </a:r>
          </a:p>
        </p:txBody>
      </p:sp>
      <p:sp>
        <p:nvSpPr>
          <p:cNvPr id="3" name="Zástupný symbol pro obsah 2">
            <a:extLst>
              <a:ext uri="{FF2B5EF4-FFF2-40B4-BE49-F238E27FC236}">
                <a16:creationId xmlns:a16="http://schemas.microsoft.com/office/drawing/2014/main" id="{9F795D72-E41D-314A-85DA-AA8E7F17C454}"/>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V rámci PESCO </a:t>
            </a:r>
            <a:r>
              <a:rPr lang="cs-CZ" b="1" dirty="0">
                <a:latin typeface="Arial" panose="020B0604020202020204" pitchFamily="34" charset="0"/>
                <a:cs typeface="Arial" panose="020B0604020202020204" pitchFamily="34" charset="0"/>
              </a:rPr>
              <a:t>členské státy navrhují projekty, </a:t>
            </a:r>
            <a:r>
              <a:rPr lang="cs-CZ" dirty="0">
                <a:latin typeface="Arial" panose="020B0604020202020204" pitchFamily="34" charset="0"/>
                <a:cs typeface="Arial" panose="020B0604020202020204" pitchFamily="34" charset="0"/>
              </a:rPr>
              <a:t>které mohou napomoci posílení evropských obranných schopností. </a:t>
            </a:r>
          </a:p>
          <a:p>
            <a:r>
              <a:rPr lang="cs-CZ" dirty="0">
                <a:latin typeface="Arial" panose="020B0604020202020204" pitchFamily="34" charset="0"/>
                <a:cs typeface="Arial" panose="020B0604020202020204" pitchFamily="34" charset="0"/>
              </a:rPr>
              <a:t>Rada schvaluje projekty, které jsou v rámci PESCO realizovány. Kromě navrhující země, která je od schválení Radou zodpovědná za vedení a realizaci projektu, se jednotlivých projektů účastní, na základě svého dobrovolného rozhodnutí, i další členské státy. množství projektů. </a:t>
            </a:r>
          </a:p>
          <a:p>
            <a:r>
              <a:rPr lang="cs-CZ" dirty="0">
                <a:latin typeface="Arial" panose="020B0604020202020204" pitchFamily="34" charset="0"/>
                <a:cs typeface="Arial" panose="020B0604020202020204" pitchFamily="34" charset="0"/>
              </a:rPr>
              <a:t>Nezapojily se pouze Malta a Dánsko.</a:t>
            </a:r>
          </a:p>
        </p:txBody>
      </p:sp>
      <p:sp>
        <p:nvSpPr>
          <p:cNvPr id="4" name="Zástupný symbol pro datum 3">
            <a:extLst>
              <a:ext uri="{FF2B5EF4-FFF2-40B4-BE49-F238E27FC236}">
                <a16:creationId xmlns:a16="http://schemas.microsoft.com/office/drawing/2014/main" id="{7E283257-0959-7242-ACA7-2CB46FFC3E2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E061FB0-EB26-B341-BDB8-6AD111C3C0C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EAE128D-A685-1A49-96ED-3CD2320065E4}"/>
              </a:ext>
            </a:extLst>
          </p:cNvPr>
          <p:cNvSpPr>
            <a:spLocks noGrp="1"/>
          </p:cNvSpPr>
          <p:nvPr>
            <p:ph type="sldNum" sz="quarter" idx="12"/>
          </p:nvPr>
        </p:nvSpPr>
        <p:spPr/>
        <p:txBody>
          <a:bodyPr/>
          <a:lstStyle/>
          <a:p>
            <a:fld id="{CFE4BAC9-6D41-4691-9299-18EF07EF0177}" type="slidenum">
              <a:rPr lang="en-US" smtClean="0"/>
              <a:t>225</a:t>
            </a:fld>
            <a:endParaRPr lang="en-US"/>
          </a:p>
        </p:txBody>
      </p:sp>
    </p:spTree>
    <p:extLst>
      <p:ext uri="{BB962C8B-B14F-4D97-AF65-F5344CB8AC3E}">
        <p14:creationId xmlns:p14="http://schemas.microsoft.com/office/powerpoint/2010/main" val="56332081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Zapojení členských států</a:t>
            </a:r>
          </a:p>
        </p:txBody>
      </p:sp>
      <p:sp>
        <p:nvSpPr>
          <p:cNvPr id="3" name="Zástupný symbol pro obsah 2"/>
          <p:cNvSpPr>
            <a:spLocks noGrp="1"/>
          </p:cNvSpPr>
          <p:nvPr>
            <p:ph idx="1"/>
          </p:nvPr>
        </p:nvSpPr>
        <p:spPr/>
        <p:txBody>
          <a:bodyPr>
            <a:normAutofit/>
          </a:bodyPr>
          <a:lstStyle/>
          <a:p>
            <a:pPr marL="0" indent="0" algn="just">
              <a:buNone/>
            </a:pPr>
            <a:r>
              <a:rPr lang="cs-CZ" dirty="0">
                <a:latin typeface="Arial" panose="020B0604020202020204" pitchFamily="34" charset="0"/>
                <a:cs typeface="Arial" panose="020B0604020202020204" pitchFamily="34" charset="0"/>
              </a:rPr>
              <a:t>Členské státy, které si </a:t>
            </a:r>
            <a:r>
              <a:rPr lang="cs-CZ" dirty="0">
                <a:solidFill>
                  <a:srgbClr val="FF0000"/>
                </a:solidFill>
                <a:latin typeface="Arial" panose="020B0604020202020204" pitchFamily="34" charset="0"/>
                <a:cs typeface="Arial" panose="020B0604020202020204" pitchFamily="34" charset="0"/>
              </a:rPr>
              <a:t>přejí </a:t>
            </a:r>
            <a:r>
              <a:rPr lang="cs-CZ" dirty="0">
                <a:latin typeface="Arial" panose="020B0604020202020204" pitchFamily="34" charset="0"/>
                <a:cs typeface="Arial" panose="020B0604020202020204" pitchFamily="34" charset="0"/>
              </a:rPr>
              <a:t>účastnit se stálé strukturované spolupráce, </a:t>
            </a:r>
            <a:r>
              <a:rPr lang="cs-CZ" dirty="0">
                <a:solidFill>
                  <a:srgbClr val="FF0000"/>
                </a:solidFill>
                <a:latin typeface="Arial" panose="020B0604020202020204" pitchFamily="34" charset="0"/>
                <a:cs typeface="Arial" panose="020B0604020202020204" pitchFamily="34" charset="0"/>
              </a:rPr>
              <a:t>splňují</a:t>
            </a:r>
            <a:r>
              <a:rPr lang="cs-CZ" dirty="0">
                <a:latin typeface="Arial" panose="020B0604020202020204" pitchFamily="34" charset="0"/>
                <a:cs typeface="Arial" panose="020B0604020202020204" pitchFamily="34" charset="0"/>
              </a:rPr>
              <a:t> kritéria a </a:t>
            </a:r>
            <a:r>
              <a:rPr lang="cs-CZ" dirty="0">
                <a:solidFill>
                  <a:srgbClr val="FF0000"/>
                </a:solidFill>
                <a:latin typeface="Arial" panose="020B0604020202020204" pitchFamily="34" charset="0"/>
                <a:cs typeface="Arial" panose="020B0604020202020204" pitchFamily="34" charset="0"/>
              </a:rPr>
              <a:t>přijímají</a:t>
            </a:r>
            <a:r>
              <a:rPr lang="cs-CZ" dirty="0">
                <a:latin typeface="Arial" panose="020B0604020202020204" pitchFamily="34" charset="0"/>
                <a:cs typeface="Arial" panose="020B0604020202020204" pitchFamily="34" charset="0"/>
              </a:rPr>
              <a:t> závazky týkající se vojenských schopností stanovené v Protokolu o stálé strukturované spolupráci, </a:t>
            </a:r>
            <a:r>
              <a:rPr lang="cs-CZ" dirty="0">
                <a:solidFill>
                  <a:srgbClr val="FF0000"/>
                </a:solidFill>
                <a:latin typeface="Arial" panose="020B0604020202020204" pitchFamily="34" charset="0"/>
                <a:cs typeface="Arial" panose="020B0604020202020204" pitchFamily="34" charset="0"/>
              </a:rPr>
              <a:t>oznámí svůj záměr Radě</a:t>
            </a:r>
            <a:r>
              <a:rPr lang="cs-CZ" dirty="0">
                <a:latin typeface="Arial" panose="020B0604020202020204" pitchFamily="34" charset="0"/>
                <a:cs typeface="Arial" panose="020B0604020202020204" pitchFamily="34" charset="0"/>
              </a:rPr>
              <a:t> a vysokému představiteli Unie pro zahraniční věci a bezpečnostní politiku.</a:t>
            </a:r>
          </a:p>
          <a:p>
            <a:pPr marL="0" indent="0" algn="just">
              <a:buNone/>
            </a:pPr>
            <a:r>
              <a:rPr lang="cs-CZ" dirty="0">
                <a:latin typeface="Arial" panose="020B0604020202020204" pitchFamily="34" charset="0"/>
                <a:cs typeface="Arial" panose="020B0604020202020204" pitchFamily="34" charset="0"/>
              </a:rPr>
              <a:t>Do </a:t>
            </a:r>
            <a:r>
              <a:rPr lang="cs-CZ" dirty="0">
                <a:solidFill>
                  <a:srgbClr val="FF0000"/>
                </a:solidFill>
                <a:latin typeface="Arial" panose="020B0604020202020204" pitchFamily="34" charset="0"/>
                <a:cs typeface="Arial" panose="020B0604020202020204" pitchFamily="34" charset="0"/>
              </a:rPr>
              <a:t>tří měsíců </a:t>
            </a:r>
            <a:r>
              <a:rPr lang="cs-CZ" dirty="0">
                <a:latin typeface="Arial" panose="020B0604020202020204" pitchFamily="34" charset="0"/>
                <a:cs typeface="Arial" panose="020B0604020202020204" pitchFamily="34" charset="0"/>
              </a:rPr>
              <a:t>od oznámení  přijme Rada rozhodnutí o </a:t>
            </a:r>
            <a:r>
              <a:rPr lang="cs-CZ" b="1" dirty="0">
                <a:latin typeface="Arial" panose="020B0604020202020204" pitchFamily="34" charset="0"/>
                <a:cs typeface="Arial" panose="020B0604020202020204" pitchFamily="34" charset="0"/>
              </a:rPr>
              <a:t>zřízení stálé strukturované spolupráce </a:t>
            </a:r>
            <a:r>
              <a:rPr lang="cs-CZ" dirty="0">
                <a:latin typeface="Arial" panose="020B0604020202020204" pitchFamily="34" charset="0"/>
                <a:cs typeface="Arial" panose="020B0604020202020204" pitchFamily="34" charset="0"/>
              </a:rPr>
              <a:t>a stanoví </a:t>
            </a:r>
            <a:r>
              <a:rPr lang="cs-CZ" dirty="0">
                <a:solidFill>
                  <a:srgbClr val="FF0000"/>
                </a:solidFill>
                <a:latin typeface="Arial" panose="020B0604020202020204" pitchFamily="34" charset="0"/>
                <a:cs typeface="Arial" panose="020B0604020202020204" pitchFamily="34" charset="0"/>
              </a:rPr>
              <a:t>seznam zúčastněných členských států</a:t>
            </a:r>
            <a:r>
              <a:rPr lang="cs-CZ" dirty="0">
                <a:latin typeface="Arial" panose="020B0604020202020204" pitchFamily="34" charset="0"/>
                <a:cs typeface="Arial" panose="020B0604020202020204" pitchFamily="34" charset="0"/>
              </a:rPr>
              <a:t>. </a:t>
            </a:r>
          </a:p>
          <a:p>
            <a:pPr marL="0" indent="0">
              <a:buNone/>
            </a:pPr>
            <a:r>
              <a:rPr lang="cs-CZ" dirty="0">
                <a:latin typeface="Arial" panose="020B0604020202020204" pitchFamily="34" charset="0"/>
                <a:cs typeface="Arial" panose="020B0604020202020204" pitchFamily="34" charset="0"/>
              </a:rPr>
              <a:t>Rada rozhoduje </a:t>
            </a:r>
            <a:r>
              <a:rPr lang="cs-CZ" dirty="0">
                <a:solidFill>
                  <a:srgbClr val="FF0000"/>
                </a:solidFill>
                <a:latin typeface="Arial" panose="020B0604020202020204" pitchFamily="34" charset="0"/>
                <a:cs typeface="Arial" panose="020B0604020202020204" pitchFamily="34" charset="0"/>
              </a:rPr>
              <a:t>kvalifikovanou většinou </a:t>
            </a:r>
            <a:r>
              <a:rPr lang="cs-CZ" dirty="0">
                <a:latin typeface="Arial" panose="020B0604020202020204" pitchFamily="34" charset="0"/>
                <a:cs typeface="Arial" panose="020B0604020202020204" pitchFamily="34" charset="0"/>
              </a:rPr>
              <a:t>po konzultaci s vysokým představitelem.</a:t>
            </a:r>
          </a:p>
        </p:txBody>
      </p:sp>
      <p:sp>
        <p:nvSpPr>
          <p:cNvPr id="4" name="Zástupný symbol pro datum 3">
            <a:extLst>
              <a:ext uri="{FF2B5EF4-FFF2-40B4-BE49-F238E27FC236}">
                <a16:creationId xmlns:a16="http://schemas.microsoft.com/office/drawing/2014/main" id="{AEAE98C1-35CF-C44E-9168-36C10F69547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BE9B202-3294-8F47-82E0-986BAFFA328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F20FFCA-5A9B-C04E-8489-51798205CCBD}"/>
              </a:ext>
            </a:extLst>
          </p:cNvPr>
          <p:cNvSpPr>
            <a:spLocks noGrp="1"/>
          </p:cNvSpPr>
          <p:nvPr>
            <p:ph type="sldNum" sz="quarter" idx="12"/>
          </p:nvPr>
        </p:nvSpPr>
        <p:spPr/>
        <p:txBody>
          <a:bodyPr/>
          <a:lstStyle/>
          <a:p>
            <a:fld id="{CFE4BAC9-6D41-4691-9299-18EF07EF0177}" type="slidenum">
              <a:rPr lang="en-US" smtClean="0"/>
              <a:t>226</a:t>
            </a:fld>
            <a:endParaRPr lang="en-US"/>
          </a:p>
        </p:txBody>
      </p:sp>
    </p:spTree>
    <p:extLst>
      <p:ext uri="{BB962C8B-B14F-4D97-AF65-F5344CB8AC3E}">
        <p14:creationId xmlns:p14="http://schemas.microsoft.com/office/powerpoint/2010/main" val="188742432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684CCA-35A1-8A4E-99EA-1EC343F73157}"/>
              </a:ext>
            </a:extLst>
          </p:cNvPr>
          <p:cNvSpPr>
            <a:spLocks noGrp="1"/>
          </p:cNvSpPr>
          <p:nvPr>
            <p:ph type="title"/>
          </p:nvPr>
        </p:nvSpPr>
        <p:spPr/>
        <p:txBody>
          <a:bodyPr/>
          <a:lstStyle/>
          <a:p>
            <a:r>
              <a:rPr lang="cs-CZ" dirty="0"/>
              <a:t>Přistoupení k PESCO</a:t>
            </a:r>
          </a:p>
        </p:txBody>
      </p:sp>
      <p:sp>
        <p:nvSpPr>
          <p:cNvPr id="3" name="Zástupný symbol pro obsah 2">
            <a:extLst>
              <a:ext uri="{FF2B5EF4-FFF2-40B4-BE49-F238E27FC236}">
                <a16:creationId xmlns:a16="http://schemas.microsoft.com/office/drawing/2014/main" id="{BA190505-F139-1040-A116-3BBD66391704}"/>
              </a:ext>
            </a:extLst>
          </p:cNvPr>
          <p:cNvSpPr>
            <a:spLocks noGrp="1"/>
          </p:cNvSpPr>
          <p:nvPr>
            <p:ph idx="1"/>
          </p:nvPr>
        </p:nvSpPr>
        <p:spPr/>
        <p:txBody>
          <a:bodyPr/>
          <a:lstStyle/>
          <a:p>
            <a:pPr algn="just"/>
            <a:endParaRPr lang="cs-CZ" dirty="0">
              <a:latin typeface="Arial" panose="020B0604020202020204" pitchFamily="34" charset="0"/>
              <a:cs typeface="Arial" panose="020B0604020202020204" pitchFamily="34" charset="0"/>
            </a:endParaRPr>
          </a:p>
          <a:p>
            <a:pPr algn="just"/>
            <a:r>
              <a:rPr lang="cs-CZ" dirty="0">
                <a:latin typeface="Arial" panose="020B0604020202020204" pitchFamily="34" charset="0"/>
                <a:cs typeface="Arial" panose="020B0604020202020204" pitchFamily="34" charset="0"/>
              </a:rPr>
              <a:t>Každý členský stát, který si v pozdějším stadiu přeje účastnit se stálé strukturované spolupráce, </a:t>
            </a:r>
            <a:r>
              <a:rPr lang="cs-CZ" dirty="0">
                <a:solidFill>
                  <a:srgbClr val="FF0000"/>
                </a:solidFill>
                <a:latin typeface="Arial" panose="020B0604020202020204" pitchFamily="34" charset="0"/>
                <a:cs typeface="Arial" panose="020B0604020202020204" pitchFamily="34" charset="0"/>
              </a:rPr>
              <a:t>oznámí svůj záměr </a:t>
            </a:r>
            <a:r>
              <a:rPr lang="cs-CZ" dirty="0">
                <a:latin typeface="Arial" panose="020B0604020202020204" pitchFamily="34" charset="0"/>
                <a:cs typeface="Arial" panose="020B0604020202020204" pitchFamily="34" charset="0"/>
              </a:rPr>
              <a:t>Radě a vysokému představiteli.</a:t>
            </a:r>
          </a:p>
          <a:p>
            <a:endParaRPr lang="cs-CZ" dirty="0"/>
          </a:p>
        </p:txBody>
      </p:sp>
      <p:sp>
        <p:nvSpPr>
          <p:cNvPr id="4" name="Zástupný symbol pro datum 3">
            <a:extLst>
              <a:ext uri="{FF2B5EF4-FFF2-40B4-BE49-F238E27FC236}">
                <a16:creationId xmlns:a16="http://schemas.microsoft.com/office/drawing/2014/main" id="{D8177C88-8C2D-9247-8156-AEC27D4BF64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5D050AE-EE62-4745-A886-FD177497AFB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B109EF3-AED4-DC46-930B-94DD0AF8F317}"/>
              </a:ext>
            </a:extLst>
          </p:cNvPr>
          <p:cNvSpPr>
            <a:spLocks noGrp="1"/>
          </p:cNvSpPr>
          <p:nvPr>
            <p:ph type="sldNum" sz="quarter" idx="12"/>
          </p:nvPr>
        </p:nvSpPr>
        <p:spPr/>
        <p:txBody>
          <a:bodyPr/>
          <a:lstStyle/>
          <a:p>
            <a:fld id="{CFE4BAC9-6D41-4691-9299-18EF07EF0177}" type="slidenum">
              <a:rPr lang="en-US" smtClean="0"/>
              <a:t>227</a:t>
            </a:fld>
            <a:endParaRPr lang="en-US"/>
          </a:p>
        </p:txBody>
      </p:sp>
    </p:spTree>
    <p:extLst>
      <p:ext uri="{BB962C8B-B14F-4D97-AF65-F5344CB8AC3E}">
        <p14:creationId xmlns:p14="http://schemas.microsoft.com/office/powerpoint/2010/main" val="50463779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Strukturovaná spolupráce</a:t>
            </a:r>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a:latin typeface="Arial" panose="020B0604020202020204" pitchFamily="34" charset="0"/>
                <a:cs typeface="Arial" panose="020B0604020202020204" pitchFamily="34" charset="0"/>
              </a:rPr>
              <a:t>Stálá strukturovaná spolupráce podle Smlouvy o Evropské unii je otevřena </a:t>
            </a:r>
            <a:r>
              <a:rPr lang="cs-CZ" dirty="0">
                <a:solidFill>
                  <a:srgbClr val="FF0000"/>
                </a:solidFill>
                <a:latin typeface="Arial" panose="020B0604020202020204" pitchFamily="34" charset="0"/>
                <a:cs typeface="Arial" panose="020B0604020202020204" pitchFamily="34" charset="0"/>
              </a:rPr>
              <a:t>každému členskému státu</a:t>
            </a:r>
            <a:r>
              <a:rPr lang="cs-CZ" dirty="0">
                <a:latin typeface="Arial" panose="020B0604020202020204" pitchFamily="34" charset="0"/>
                <a:cs typeface="Arial" panose="020B0604020202020204" pitchFamily="34" charset="0"/>
              </a:rPr>
              <a:t>, který se zaváže:</a:t>
            </a:r>
          </a:p>
          <a:p>
            <a:pPr marL="457200" indent="-457200">
              <a:buFont typeface="+mj-lt"/>
              <a:buAutoNum type="arabicPeriod"/>
            </a:pPr>
            <a:r>
              <a:rPr lang="cs-CZ" dirty="0">
                <a:solidFill>
                  <a:srgbClr val="FF0000"/>
                </a:solidFill>
                <a:latin typeface="Arial" panose="020B0604020202020204" pitchFamily="34" charset="0"/>
                <a:cs typeface="Arial" panose="020B0604020202020204" pitchFamily="34" charset="0"/>
              </a:rPr>
              <a:t>postupovat intenzivněji </a:t>
            </a:r>
            <a:r>
              <a:rPr lang="cs-CZ" dirty="0">
                <a:latin typeface="Arial" panose="020B0604020202020204" pitchFamily="34" charset="0"/>
                <a:cs typeface="Arial" panose="020B0604020202020204" pitchFamily="34" charset="0"/>
              </a:rPr>
              <a:t>k </a:t>
            </a:r>
            <a:r>
              <a:rPr lang="cs-CZ" b="1" dirty="0">
                <a:latin typeface="Arial" panose="020B0604020202020204" pitchFamily="34" charset="0"/>
                <a:cs typeface="Arial" panose="020B0604020202020204" pitchFamily="34" charset="0"/>
              </a:rPr>
              <a:t>rozvoji svých obranných schopností </a:t>
            </a:r>
            <a:r>
              <a:rPr lang="cs-CZ" dirty="0">
                <a:latin typeface="Arial" panose="020B0604020202020204" pitchFamily="34" charset="0"/>
                <a:cs typeface="Arial" panose="020B0604020202020204" pitchFamily="34" charset="0"/>
              </a:rPr>
              <a:t>prostřednictvím rozvoje svého vnitrostátního příspěvku a případné účasti v mnohonárodních silách, v hlavních evropských programech pro výbavu a v činnosti agentury pro oblast rozvoje obranných schopností, výzkumu, pořizování a vyzbrojování (Evropská obranná agentura)</a:t>
            </a:r>
          </a:p>
          <a:p>
            <a:pPr marL="457200" indent="-457200">
              <a:buFont typeface="+mj-lt"/>
              <a:buAutoNum type="arabicPeriod"/>
            </a:pPr>
            <a:r>
              <a:rPr lang="cs-CZ" dirty="0">
                <a:solidFill>
                  <a:srgbClr val="FF0000"/>
                </a:solidFill>
                <a:latin typeface="Arial" panose="020B0604020202020204" pitchFamily="34" charset="0"/>
                <a:cs typeface="Arial" panose="020B0604020202020204" pitchFamily="34" charset="0"/>
              </a:rPr>
              <a:t>mít  schopnosti </a:t>
            </a:r>
            <a:r>
              <a:rPr lang="cs-CZ" b="1" dirty="0">
                <a:latin typeface="Arial" panose="020B0604020202020204" pitchFamily="34" charset="0"/>
                <a:cs typeface="Arial" panose="020B0604020202020204" pitchFamily="34" charset="0"/>
              </a:rPr>
              <a:t>poskytnout, </a:t>
            </a:r>
            <a:r>
              <a:rPr lang="cs-CZ" dirty="0">
                <a:latin typeface="Arial" panose="020B0604020202020204" pitchFamily="34" charset="0"/>
                <a:cs typeface="Arial" panose="020B0604020202020204" pitchFamily="34" charset="0"/>
              </a:rPr>
              <a:t>buď na vnitrostátní úrovni, nebo coby součást mnohonárodních skupin sil, bojové jednotky určené pro plánované mise, strukturované na taktické úrovni jako bojová seskupení, s podpůrnými prvky včetně dopravy a logistiky, které jsou během 5 až 30 dnů schopny provádět mise, zejména v reakci na žádost OSN, a které mohou být drženy po úvodní dobu 30 dnů, jež může být prodloužena až na nejméně 120 dnů</a:t>
            </a:r>
          </a:p>
          <a:p>
            <a:pPr marL="457200" indent="-457200">
              <a:buFont typeface="+mj-lt"/>
              <a:buAutoNum type="arabicPeriod"/>
            </a:pPr>
            <a:endParaRPr lang="cs-CZ" dirty="0"/>
          </a:p>
        </p:txBody>
      </p:sp>
      <p:sp>
        <p:nvSpPr>
          <p:cNvPr id="4" name="Zástupný symbol pro datum 3">
            <a:extLst>
              <a:ext uri="{FF2B5EF4-FFF2-40B4-BE49-F238E27FC236}">
                <a16:creationId xmlns:a16="http://schemas.microsoft.com/office/drawing/2014/main" id="{934C3492-9B5E-064A-BB0A-30DC05BE0CC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1BF5036-E0A6-2542-A8A2-535FF089200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DE10772-64CB-A442-A5BE-DCD2E4A464BF}"/>
              </a:ext>
            </a:extLst>
          </p:cNvPr>
          <p:cNvSpPr>
            <a:spLocks noGrp="1"/>
          </p:cNvSpPr>
          <p:nvPr>
            <p:ph type="sldNum" sz="quarter" idx="12"/>
          </p:nvPr>
        </p:nvSpPr>
        <p:spPr/>
        <p:txBody>
          <a:bodyPr/>
          <a:lstStyle/>
          <a:p>
            <a:fld id="{CFE4BAC9-6D41-4691-9299-18EF07EF0177}" type="slidenum">
              <a:rPr lang="en-US" smtClean="0"/>
              <a:t>228</a:t>
            </a:fld>
            <a:endParaRPr lang="en-US"/>
          </a:p>
        </p:txBody>
      </p:sp>
    </p:spTree>
    <p:extLst>
      <p:ext uri="{BB962C8B-B14F-4D97-AF65-F5344CB8AC3E}">
        <p14:creationId xmlns:p14="http://schemas.microsoft.com/office/powerpoint/2010/main" val="196997311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Obsah spolupráce</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Vytvoření společných projektů</a:t>
            </a:r>
          </a:p>
          <a:p>
            <a:r>
              <a:rPr lang="cs-CZ">
                <a:latin typeface="Arial" panose="020B0604020202020204" pitchFamily="34" charset="0"/>
                <a:cs typeface="Arial" panose="020B0604020202020204" pitchFamily="34" charset="0"/>
              </a:rPr>
              <a:t>Každá země připraví Národní implementační plán (NIP), závazků.</a:t>
            </a:r>
          </a:p>
          <a:p>
            <a:r>
              <a:rPr lang="cs-CZ">
                <a:latin typeface="Arial" panose="020B0604020202020204" pitchFamily="34" charset="0"/>
                <a:cs typeface="Arial" panose="020B0604020202020204" pitchFamily="34" charset="0"/>
              </a:rPr>
              <a:t>NIP konzultuje s Evropskou službou vnějších vztahů </a:t>
            </a:r>
            <a:r>
              <a:rPr lang="cs-CZ" err="1">
                <a:latin typeface="Arial" panose="020B0604020202020204" pitchFamily="34" charset="0"/>
                <a:cs typeface="Arial" panose="020B0604020202020204" pitchFamily="34" charset="0"/>
              </a:rPr>
              <a:t>European</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External</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Action</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Service</a:t>
            </a:r>
            <a:r>
              <a:rPr lang="cs-CZ">
                <a:latin typeface="Arial" panose="020B0604020202020204" pitchFamily="34" charset="0"/>
                <a:cs typeface="Arial" panose="020B0604020202020204" pitchFamily="34" charset="0"/>
              </a:rPr>
              <a:t> (EEAS) a s Evropskou obrannou agenturou </a:t>
            </a:r>
            <a:r>
              <a:rPr lang="cs-CZ" err="1">
                <a:latin typeface="Arial" panose="020B0604020202020204" pitchFamily="34" charset="0"/>
                <a:cs typeface="Arial" panose="020B0604020202020204" pitchFamily="34" charset="0"/>
              </a:rPr>
              <a:t>European</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Defence</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Agency</a:t>
            </a:r>
            <a:r>
              <a:rPr lang="cs-CZ">
                <a:latin typeface="Arial" panose="020B0604020202020204" pitchFamily="34" charset="0"/>
                <a:cs typeface="Arial" panose="020B0604020202020204" pitchFamily="34" charset="0"/>
              </a:rPr>
              <a:t> (EDA)</a:t>
            </a:r>
          </a:p>
        </p:txBody>
      </p:sp>
      <p:sp>
        <p:nvSpPr>
          <p:cNvPr id="4" name="Zástupný symbol pro datum 3">
            <a:extLst>
              <a:ext uri="{FF2B5EF4-FFF2-40B4-BE49-F238E27FC236}">
                <a16:creationId xmlns:a16="http://schemas.microsoft.com/office/drawing/2014/main" id="{6733B25B-27EC-834D-AFAC-9DD9EA66D94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6DC681F-8F87-B94E-8DC8-43696BC350A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7BC3D53-D8E7-7348-AE7B-6F174A92C994}"/>
              </a:ext>
            </a:extLst>
          </p:cNvPr>
          <p:cNvSpPr>
            <a:spLocks noGrp="1"/>
          </p:cNvSpPr>
          <p:nvPr>
            <p:ph type="sldNum" sz="quarter" idx="12"/>
          </p:nvPr>
        </p:nvSpPr>
        <p:spPr/>
        <p:txBody>
          <a:bodyPr/>
          <a:lstStyle/>
          <a:p>
            <a:fld id="{CFE4BAC9-6D41-4691-9299-18EF07EF0177}" type="slidenum">
              <a:rPr lang="en-US" smtClean="0"/>
              <a:t>229</a:t>
            </a:fld>
            <a:endParaRPr lang="en-US"/>
          </a:p>
        </p:txBody>
      </p:sp>
    </p:spTree>
    <p:extLst>
      <p:ext uri="{BB962C8B-B14F-4D97-AF65-F5344CB8AC3E}">
        <p14:creationId xmlns:p14="http://schemas.microsoft.com/office/powerpoint/2010/main" val="505306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5E0567-6202-1649-997E-C60BC8936B58}"/>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Asymetrické konflikty</a:t>
            </a:r>
          </a:p>
        </p:txBody>
      </p:sp>
      <p:sp>
        <p:nvSpPr>
          <p:cNvPr id="3" name="Zástupný symbol pro obsah 2">
            <a:extLst>
              <a:ext uri="{FF2B5EF4-FFF2-40B4-BE49-F238E27FC236}">
                <a16:creationId xmlns:a16="http://schemas.microsoft.com/office/drawing/2014/main" id="{1E3B15BA-1BB5-0F4D-81D3-7F62016C5480}"/>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Asymetrie  </a:t>
            </a:r>
            <a:r>
              <a:rPr lang="cs-CZ" b="1" dirty="0">
                <a:latin typeface="Arial" panose="020B0604020202020204" pitchFamily="34" charset="0"/>
                <a:cs typeface="Arial" panose="020B0604020202020204" pitchFamily="34" charset="0"/>
              </a:rPr>
              <a:t>zájmů</a:t>
            </a:r>
          </a:p>
          <a:p>
            <a:r>
              <a:rPr lang="cs-CZ" dirty="0">
                <a:latin typeface="Arial" panose="020B0604020202020204" pitchFamily="34" charset="0"/>
                <a:cs typeface="Arial" panose="020B0604020202020204" pitchFamily="34" charset="0"/>
              </a:rPr>
              <a:t>Asymetrie </a:t>
            </a:r>
            <a:r>
              <a:rPr lang="cs-CZ" b="1" dirty="0">
                <a:latin typeface="Arial" panose="020B0604020202020204" pitchFamily="34" charset="0"/>
                <a:cs typeface="Arial" panose="020B0604020202020204" pitchFamily="34" charset="0"/>
              </a:rPr>
              <a:t>hodnot</a:t>
            </a:r>
          </a:p>
          <a:p>
            <a:r>
              <a:rPr lang="cs-CZ" dirty="0">
                <a:latin typeface="Arial" panose="020B0604020202020204" pitchFamily="34" charset="0"/>
                <a:cs typeface="Arial" panose="020B0604020202020204" pitchFamily="34" charset="0"/>
              </a:rPr>
              <a:t>Asymetrie v oblasti  </a:t>
            </a:r>
            <a:r>
              <a:rPr lang="cs-CZ" b="1" dirty="0">
                <a:latin typeface="Arial" panose="020B0604020202020204" pitchFamily="34" charset="0"/>
                <a:cs typeface="Arial" panose="020B0604020202020204" pitchFamily="34" charset="0"/>
              </a:rPr>
              <a:t>taktiky a strategie </a:t>
            </a:r>
          </a:p>
        </p:txBody>
      </p:sp>
      <p:sp>
        <p:nvSpPr>
          <p:cNvPr id="4" name="Zástupný symbol pro datum 3">
            <a:extLst>
              <a:ext uri="{FF2B5EF4-FFF2-40B4-BE49-F238E27FC236}">
                <a16:creationId xmlns:a16="http://schemas.microsoft.com/office/drawing/2014/main" id="{0C98E7A5-DF47-3647-BD9B-C511C4043BB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5BC7DFB-9710-D14E-8190-BEA1EA41870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7165819-CE02-4C4E-B08A-471018451EA7}"/>
              </a:ext>
            </a:extLst>
          </p:cNvPr>
          <p:cNvSpPr>
            <a:spLocks noGrp="1"/>
          </p:cNvSpPr>
          <p:nvPr>
            <p:ph type="sldNum" sz="quarter" idx="12"/>
          </p:nvPr>
        </p:nvSpPr>
        <p:spPr/>
        <p:txBody>
          <a:bodyPr/>
          <a:lstStyle/>
          <a:p>
            <a:fld id="{CFE4BAC9-6D41-4691-9299-18EF07EF0177}" type="slidenum">
              <a:rPr lang="en-US" smtClean="0"/>
              <a:t>23</a:t>
            </a:fld>
            <a:endParaRPr lang="en-US"/>
          </a:p>
        </p:txBody>
      </p:sp>
    </p:spTree>
    <p:extLst>
      <p:ext uri="{BB962C8B-B14F-4D97-AF65-F5344CB8AC3E}">
        <p14:creationId xmlns:p14="http://schemas.microsoft.com/office/powerpoint/2010/main" val="236498058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F8C84E-C1FB-6F40-B804-A5CA854582FA}"/>
              </a:ext>
            </a:extLst>
          </p:cNvPr>
          <p:cNvSpPr>
            <a:spLocks noGrp="1"/>
          </p:cNvSpPr>
          <p:nvPr>
            <p:ph type="title"/>
          </p:nvPr>
        </p:nvSpPr>
        <p:spPr>
          <a:xfrm>
            <a:off x="889481" y="254791"/>
            <a:ext cx="7345362" cy="1339850"/>
          </a:xfrm>
        </p:spPr>
        <p:txBody>
          <a:bodyPr/>
          <a:lstStyle/>
          <a:p>
            <a:r>
              <a:rPr lang="cs-CZ">
                <a:latin typeface="Arial" panose="020B0604020202020204" pitchFamily="34" charset="0"/>
                <a:cs typeface="Arial" panose="020B0604020202020204" pitchFamily="34" charset="0"/>
              </a:rPr>
              <a:t>Obsahová náplň PESCO I</a:t>
            </a:r>
          </a:p>
        </p:txBody>
      </p:sp>
      <p:pic>
        <p:nvPicPr>
          <p:cNvPr id="6" name="Zástupný symbol pro obsah 5">
            <a:extLst>
              <a:ext uri="{FF2B5EF4-FFF2-40B4-BE49-F238E27FC236}">
                <a16:creationId xmlns:a16="http://schemas.microsoft.com/office/drawing/2014/main" id="{753AAF0D-E330-C341-AD26-B7934E751E38}"/>
              </a:ext>
            </a:extLst>
          </p:cNvPr>
          <p:cNvPicPr>
            <a:picLocks noGrp="1" noChangeAspect="1"/>
          </p:cNvPicPr>
          <p:nvPr>
            <p:ph idx="1"/>
          </p:nvPr>
        </p:nvPicPr>
        <p:blipFill>
          <a:blip r:embed="rId2"/>
          <a:stretch>
            <a:fillRect/>
          </a:stretch>
        </p:blipFill>
        <p:spPr>
          <a:xfrm>
            <a:off x="3293621" y="2120900"/>
            <a:ext cx="2556758" cy="4051300"/>
          </a:xfrm>
          <a:prstGeom prst="rect">
            <a:avLst/>
          </a:prstGeom>
        </p:spPr>
      </p:pic>
      <p:sp>
        <p:nvSpPr>
          <p:cNvPr id="3" name="Zástupný symbol pro datum 2">
            <a:extLst>
              <a:ext uri="{FF2B5EF4-FFF2-40B4-BE49-F238E27FC236}">
                <a16:creationId xmlns:a16="http://schemas.microsoft.com/office/drawing/2014/main" id="{795DF4C6-B0B1-3E45-8653-8A0DF0DDF5BA}"/>
              </a:ext>
            </a:extLst>
          </p:cNvPr>
          <p:cNvSpPr>
            <a:spLocks noGrp="1"/>
          </p:cNvSpPr>
          <p:nvPr>
            <p:ph type="dt" sz="half" idx="10"/>
          </p:nvPr>
        </p:nvSpPr>
        <p:spPr/>
        <p:txBody>
          <a:bodyPr/>
          <a:lstStyle/>
          <a:p>
            <a:r>
              <a:rPr lang="cs-CZ"/>
              <a:t>4/15/21</a:t>
            </a:r>
            <a:endParaRPr lang="en-US"/>
          </a:p>
        </p:txBody>
      </p:sp>
      <p:sp>
        <p:nvSpPr>
          <p:cNvPr id="4" name="Zástupný symbol pro zápatí 3">
            <a:extLst>
              <a:ext uri="{FF2B5EF4-FFF2-40B4-BE49-F238E27FC236}">
                <a16:creationId xmlns:a16="http://schemas.microsoft.com/office/drawing/2014/main" id="{3BDB0C15-7030-C54C-ACF8-D3FAE82C11B3}"/>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E05FD771-BDA6-784A-994B-22C741F490FE}"/>
              </a:ext>
            </a:extLst>
          </p:cNvPr>
          <p:cNvSpPr>
            <a:spLocks noGrp="1"/>
          </p:cNvSpPr>
          <p:nvPr>
            <p:ph type="sldNum" sz="quarter" idx="12"/>
          </p:nvPr>
        </p:nvSpPr>
        <p:spPr/>
        <p:txBody>
          <a:bodyPr/>
          <a:lstStyle/>
          <a:p>
            <a:fld id="{CFE4BAC9-6D41-4691-9299-18EF07EF0177}" type="slidenum">
              <a:rPr lang="en-US" smtClean="0"/>
              <a:t>230</a:t>
            </a:fld>
            <a:endParaRPr lang="en-US"/>
          </a:p>
        </p:txBody>
      </p:sp>
    </p:spTree>
    <p:extLst>
      <p:ext uri="{BB962C8B-B14F-4D97-AF65-F5344CB8AC3E}">
        <p14:creationId xmlns:p14="http://schemas.microsoft.com/office/powerpoint/2010/main" val="134993847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B42125-C9A0-6843-98B0-6E18869CFA45}"/>
              </a:ext>
            </a:extLst>
          </p:cNvPr>
          <p:cNvSpPr>
            <a:spLocks noGrp="1"/>
          </p:cNvSpPr>
          <p:nvPr>
            <p:ph type="title"/>
          </p:nvPr>
        </p:nvSpPr>
        <p:spPr/>
        <p:txBody>
          <a:bodyPr/>
          <a:lstStyle/>
          <a:p>
            <a:r>
              <a:rPr lang="cs-CZ"/>
              <a:t>Obsahová náplň PESCO II</a:t>
            </a:r>
          </a:p>
        </p:txBody>
      </p:sp>
      <p:pic>
        <p:nvPicPr>
          <p:cNvPr id="7" name="Zástupný symbol pro obsah 6">
            <a:extLst>
              <a:ext uri="{FF2B5EF4-FFF2-40B4-BE49-F238E27FC236}">
                <a16:creationId xmlns:a16="http://schemas.microsoft.com/office/drawing/2014/main" id="{6FAD6C2D-D0A4-BA48-BA8F-8B3B42519722}"/>
              </a:ext>
            </a:extLst>
          </p:cNvPr>
          <p:cNvPicPr>
            <a:picLocks noGrp="1" noChangeAspect="1"/>
          </p:cNvPicPr>
          <p:nvPr>
            <p:ph idx="1"/>
          </p:nvPr>
        </p:nvPicPr>
        <p:blipFill>
          <a:blip r:embed="rId2"/>
          <a:stretch>
            <a:fillRect/>
          </a:stretch>
        </p:blipFill>
        <p:spPr>
          <a:xfrm>
            <a:off x="2995061" y="2120900"/>
            <a:ext cx="3153878" cy="4051300"/>
          </a:xfrm>
          <a:prstGeom prst="rect">
            <a:avLst/>
          </a:prstGeom>
        </p:spPr>
      </p:pic>
      <p:sp>
        <p:nvSpPr>
          <p:cNvPr id="3" name="Zástupný symbol pro datum 2">
            <a:extLst>
              <a:ext uri="{FF2B5EF4-FFF2-40B4-BE49-F238E27FC236}">
                <a16:creationId xmlns:a16="http://schemas.microsoft.com/office/drawing/2014/main" id="{33D36392-C739-9E46-9082-21E81BB96457}"/>
              </a:ext>
            </a:extLst>
          </p:cNvPr>
          <p:cNvSpPr>
            <a:spLocks noGrp="1"/>
          </p:cNvSpPr>
          <p:nvPr>
            <p:ph type="dt" sz="half" idx="10"/>
          </p:nvPr>
        </p:nvSpPr>
        <p:spPr/>
        <p:txBody>
          <a:bodyPr/>
          <a:lstStyle/>
          <a:p>
            <a:r>
              <a:rPr lang="cs-CZ"/>
              <a:t>4/15/21</a:t>
            </a:r>
            <a:endParaRPr lang="en-US"/>
          </a:p>
        </p:txBody>
      </p:sp>
      <p:sp>
        <p:nvSpPr>
          <p:cNvPr id="4" name="Zástupný symbol pro zápatí 3">
            <a:extLst>
              <a:ext uri="{FF2B5EF4-FFF2-40B4-BE49-F238E27FC236}">
                <a16:creationId xmlns:a16="http://schemas.microsoft.com/office/drawing/2014/main" id="{E898CB2D-5BD4-3C48-9A7A-FFDE2D17FAF6}"/>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9C5D907D-3518-374F-950B-1B8570AA7C40}"/>
              </a:ext>
            </a:extLst>
          </p:cNvPr>
          <p:cNvSpPr>
            <a:spLocks noGrp="1"/>
          </p:cNvSpPr>
          <p:nvPr>
            <p:ph type="sldNum" sz="quarter" idx="12"/>
          </p:nvPr>
        </p:nvSpPr>
        <p:spPr/>
        <p:txBody>
          <a:bodyPr/>
          <a:lstStyle/>
          <a:p>
            <a:fld id="{CFE4BAC9-6D41-4691-9299-18EF07EF0177}" type="slidenum">
              <a:rPr lang="en-US" smtClean="0"/>
              <a:t>231</a:t>
            </a:fld>
            <a:endParaRPr lang="en-US"/>
          </a:p>
        </p:txBody>
      </p:sp>
    </p:spTree>
    <p:extLst>
      <p:ext uri="{BB962C8B-B14F-4D97-AF65-F5344CB8AC3E}">
        <p14:creationId xmlns:p14="http://schemas.microsoft.com/office/powerpoint/2010/main" val="48605989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Rozhodnutí Rady</a:t>
            </a:r>
          </a:p>
        </p:txBody>
      </p:sp>
      <p:sp>
        <p:nvSpPr>
          <p:cNvPr id="3" name="Zástupný symbol pro obsah 2"/>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Strategické směřování a vedení PESCO</a:t>
            </a:r>
          </a:p>
          <a:p>
            <a:r>
              <a:rPr lang="cs-CZ">
                <a:latin typeface="Arial" panose="020B0604020202020204" pitchFamily="34" charset="0"/>
                <a:cs typeface="Arial" panose="020B0604020202020204" pitchFamily="34" charset="0"/>
              </a:rPr>
              <a:t>Pořadí závazků ve dvou fázích (2018-20) (2021-25)</a:t>
            </a:r>
          </a:p>
          <a:p>
            <a:r>
              <a:rPr lang="cs-CZ">
                <a:latin typeface="Arial" panose="020B0604020202020204" pitchFamily="34" charset="0"/>
                <a:cs typeface="Arial" panose="020B0604020202020204" pitchFamily="34" charset="0"/>
              </a:rPr>
              <a:t>Aktualizace a zlepšení  závazků</a:t>
            </a:r>
          </a:p>
          <a:p>
            <a:r>
              <a:rPr lang="cs-CZ">
                <a:latin typeface="Arial" panose="020B0604020202020204" pitchFamily="34" charset="0"/>
                <a:cs typeface="Arial" panose="020B0604020202020204" pitchFamily="34" charset="0"/>
              </a:rPr>
              <a:t>Vyhodnocení příspěvky členských států</a:t>
            </a:r>
          </a:p>
          <a:p>
            <a:r>
              <a:rPr lang="cs-CZ">
                <a:latin typeface="Arial" panose="020B0604020202020204" pitchFamily="34" charset="0"/>
                <a:cs typeface="Arial" panose="020B0604020202020204" pitchFamily="34" charset="0"/>
              </a:rPr>
              <a:t>Stanovení seznam projektů v rámci PESCO</a:t>
            </a:r>
          </a:p>
          <a:p>
            <a:r>
              <a:rPr lang="cs-CZ">
                <a:latin typeface="Arial" panose="020B0604020202020204" pitchFamily="34" charset="0"/>
                <a:cs typeface="Arial" panose="020B0604020202020204" pitchFamily="34" charset="0"/>
              </a:rPr>
              <a:t>Stanovení společných pravidel realizace projektů</a:t>
            </a:r>
          </a:p>
          <a:p>
            <a:r>
              <a:rPr lang="cs-CZ">
                <a:latin typeface="Arial" panose="020B0604020202020204" pitchFamily="34" charset="0"/>
                <a:cs typeface="Arial" panose="020B0604020202020204" pitchFamily="34" charset="0"/>
              </a:rPr>
              <a:t>Stanovení pravidel pro účast třetích zemí</a:t>
            </a:r>
          </a:p>
        </p:txBody>
      </p:sp>
      <p:sp>
        <p:nvSpPr>
          <p:cNvPr id="4" name="Zástupný symbol pro datum 3">
            <a:extLst>
              <a:ext uri="{FF2B5EF4-FFF2-40B4-BE49-F238E27FC236}">
                <a16:creationId xmlns:a16="http://schemas.microsoft.com/office/drawing/2014/main" id="{0E40E25B-5128-6948-A20D-2E9C39B81C2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E75AEF8-42EC-1A45-BB81-5640EABC3EE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4DE34AF-9BAD-5C40-A5CF-F4D19F6E2F35}"/>
              </a:ext>
            </a:extLst>
          </p:cNvPr>
          <p:cNvSpPr>
            <a:spLocks noGrp="1"/>
          </p:cNvSpPr>
          <p:nvPr>
            <p:ph type="sldNum" sz="quarter" idx="12"/>
          </p:nvPr>
        </p:nvSpPr>
        <p:spPr/>
        <p:txBody>
          <a:bodyPr/>
          <a:lstStyle/>
          <a:p>
            <a:fld id="{CFE4BAC9-6D41-4691-9299-18EF07EF0177}" type="slidenum">
              <a:rPr lang="en-US" smtClean="0"/>
              <a:t>232</a:t>
            </a:fld>
            <a:endParaRPr lang="en-US"/>
          </a:p>
        </p:txBody>
      </p:sp>
    </p:spTree>
    <p:extLst>
      <p:ext uri="{BB962C8B-B14F-4D97-AF65-F5344CB8AC3E}">
        <p14:creationId xmlns:p14="http://schemas.microsoft.com/office/powerpoint/2010/main" val="7024891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Financování PESCO</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Evropský obranný fond</a:t>
            </a:r>
          </a:p>
          <a:p>
            <a:r>
              <a:rPr lang="cs-CZ">
                <a:latin typeface="Arial" panose="020B0604020202020204" pitchFamily="34" charset="0"/>
                <a:cs typeface="Arial" panose="020B0604020202020204" pitchFamily="34" charset="0"/>
              </a:rPr>
              <a:t>(příspěvky dosud nerozhodnuty </a:t>
            </a:r>
            <a:r>
              <a:rPr lang="mr-IN">
                <a:latin typeface="Arial" panose="020B0604020202020204" pitchFamily="34" charset="0"/>
              </a:rPr>
              <a:t>–</a:t>
            </a:r>
            <a:r>
              <a:rPr lang="cs-CZ">
                <a:latin typeface="Arial" panose="020B0604020202020204" pitchFamily="34" charset="0"/>
                <a:cs typeface="Arial" panose="020B0604020202020204" pitchFamily="34" charset="0"/>
              </a:rPr>
              <a:t> navýšení příspěvků nebo realokace stávajících)</a:t>
            </a:r>
          </a:p>
          <a:p>
            <a:r>
              <a:rPr lang="cs-CZ">
                <a:latin typeface="Arial" panose="020B0604020202020204" pitchFamily="34" charset="0"/>
                <a:cs typeface="Arial" panose="020B0604020202020204" pitchFamily="34" charset="0"/>
              </a:rPr>
              <a:t>Okno pro výzkum</a:t>
            </a:r>
          </a:p>
          <a:p>
            <a:r>
              <a:rPr lang="cs-CZ">
                <a:latin typeface="Arial" panose="020B0604020202020204" pitchFamily="34" charset="0"/>
                <a:cs typeface="Arial" panose="020B0604020202020204" pitchFamily="34" charset="0"/>
              </a:rPr>
              <a:t>Okno pro schopnosti</a:t>
            </a:r>
          </a:p>
        </p:txBody>
      </p:sp>
      <p:sp>
        <p:nvSpPr>
          <p:cNvPr id="4" name="Zástupný symbol pro datum 3">
            <a:extLst>
              <a:ext uri="{FF2B5EF4-FFF2-40B4-BE49-F238E27FC236}">
                <a16:creationId xmlns:a16="http://schemas.microsoft.com/office/drawing/2014/main" id="{43DE6DE8-2E4A-8442-89A1-F04E479D341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450E71D-9692-2C43-A4A9-ABD239CCFFD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EBB80EA-F8DE-8149-9B94-CC335950BD5A}"/>
              </a:ext>
            </a:extLst>
          </p:cNvPr>
          <p:cNvSpPr>
            <a:spLocks noGrp="1"/>
          </p:cNvSpPr>
          <p:nvPr>
            <p:ph type="sldNum" sz="quarter" idx="12"/>
          </p:nvPr>
        </p:nvSpPr>
        <p:spPr/>
        <p:txBody>
          <a:bodyPr/>
          <a:lstStyle/>
          <a:p>
            <a:fld id="{CFE4BAC9-6D41-4691-9299-18EF07EF0177}" type="slidenum">
              <a:rPr lang="en-US" smtClean="0"/>
              <a:t>233</a:t>
            </a:fld>
            <a:endParaRPr lang="en-US"/>
          </a:p>
        </p:txBody>
      </p:sp>
    </p:spTree>
    <p:extLst>
      <p:ext uri="{BB962C8B-B14F-4D97-AF65-F5344CB8AC3E}">
        <p14:creationId xmlns:p14="http://schemas.microsoft.com/office/powerpoint/2010/main" val="92434137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C85122-4387-B74B-AA76-7BA1393833A8}"/>
              </a:ext>
            </a:extLst>
          </p:cNvPr>
          <p:cNvSpPr>
            <a:spLocks noGrp="1"/>
          </p:cNvSpPr>
          <p:nvPr>
            <p:ph type="title"/>
          </p:nvPr>
        </p:nvSpPr>
        <p:spPr/>
        <p:txBody>
          <a:bodyPr/>
          <a:lstStyle/>
          <a:p>
            <a:r>
              <a:rPr lang="cs-CZ" dirty="0"/>
              <a:t>Účast ČR v PESCO</a:t>
            </a:r>
          </a:p>
        </p:txBody>
      </p:sp>
      <p:sp>
        <p:nvSpPr>
          <p:cNvPr id="3" name="Zástupný symbol pro obsah 2">
            <a:extLst>
              <a:ext uri="{FF2B5EF4-FFF2-40B4-BE49-F238E27FC236}">
                <a16:creationId xmlns:a16="http://schemas.microsoft.com/office/drawing/2014/main" id="{D4ED354A-D057-E94F-A0E0-7DA938E5216C}"/>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Zjednodušení a sjednocení postupů přeshraničního pohybu vojenských jednotek</a:t>
            </a:r>
            <a:r>
              <a:rPr lang="cs-CZ" dirty="0">
                <a:latin typeface="Arial" panose="020B0604020202020204" pitchFamily="34" charset="0"/>
                <a:cs typeface="Arial" panose="020B0604020202020204" pitchFamily="34" charset="0"/>
              </a:rPr>
              <a:t>", který diplomaté popisují jako "</a:t>
            </a:r>
            <a:r>
              <a:rPr lang="cs-CZ" b="1" dirty="0">
                <a:latin typeface="Arial" panose="020B0604020202020204" pitchFamily="34" charset="0"/>
                <a:cs typeface="Arial" panose="020B0604020202020204" pitchFamily="34" charset="0"/>
              </a:rPr>
              <a:t>vojenský </a:t>
            </a:r>
            <a:r>
              <a:rPr lang="cs-CZ" b="1" dirty="0" err="1">
                <a:latin typeface="Arial" panose="020B0604020202020204" pitchFamily="34" charset="0"/>
                <a:cs typeface="Arial" panose="020B0604020202020204" pitchFamily="34" charset="0"/>
              </a:rPr>
              <a:t>Schengen</a:t>
            </a:r>
            <a:r>
              <a:rPr lang="cs-CZ" dirty="0">
                <a:latin typeface="Arial" panose="020B0604020202020204" pitchFamily="34" charset="0"/>
                <a:cs typeface="Arial" panose="020B0604020202020204" pitchFamily="34" charset="0"/>
              </a:rPr>
              <a:t>". Jeho cílem je zjednodušit přesuny vojsk napříč Evropou. Po zjednodušení přesunů vojsk napříč Evropou volá také NATO, které v této věci hodlá s EU úzce spolupracovat.</a:t>
            </a:r>
          </a:p>
          <a:p>
            <a:r>
              <a:rPr lang="cs-CZ" dirty="0">
                <a:latin typeface="Arial" panose="020B0604020202020204" pitchFamily="34" charset="0"/>
                <a:cs typeface="Arial" panose="020B0604020202020204" pitchFamily="34" charset="0"/>
              </a:rPr>
              <a:t>Projekt na snazší přesuny vojsk, se kterým přišlo Nizozemsko, má také největší podporu; zapojit se do něj chce 22 zemí a Evropská komise už připravila příslušný návrh.</a:t>
            </a:r>
          </a:p>
          <a:p>
            <a:endParaRPr lang="cs-CZ" dirty="0"/>
          </a:p>
        </p:txBody>
      </p:sp>
      <p:sp>
        <p:nvSpPr>
          <p:cNvPr id="4" name="Zástupný symbol pro datum 3">
            <a:extLst>
              <a:ext uri="{FF2B5EF4-FFF2-40B4-BE49-F238E27FC236}">
                <a16:creationId xmlns:a16="http://schemas.microsoft.com/office/drawing/2014/main" id="{DD822F5E-A0B5-724D-9630-E06FA4E6C1C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A6E2338-C8BA-F041-B69F-CF715458816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A552E7C-DCB4-1542-A4E1-F2EA7D133AE7}"/>
              </a:ext>
            </a:extLst>
          </p:cNvPr>
          <p:cNvSpPr>
            <a:spLocks noGrp="1"/>
          </p:cNvSpPr>
          <p:nvPr>
            <p:ph type="sldNum" sz="quarter" idx="12"/>
          </p:nvPr>
        </p:nvSpPr>
        <p:spPr/>
        <p:txBody>
          <a:bodyPr/>
          <a:lstStyle/>
          <a:p>
            <a:fld id="{CFE4BAC9-6D41-4691-9299-18EF07EF0177}" type="slidenum">
              <a:rPr lang="en-US" smtClean="0"/>
              <a:t>234</a:t>
            </a:fld>
            <a:endParaRPr lang="en-US"/>
          </a:p>
        </p:txBody>
      </p:sp>
    </p:spTree>
    <p:extLst>
      <p:ext uri="{BB962C8B-B14F-4D97-AF65-F5344CB8AC3E}">
        <p14:creationId xmlns:p14="http://schemas.microsoft.com/office/powerpoint/2010/main" val="147162215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F3D46E9-8333-534C-8CC9-79C8A57F1217}"/>
              </a:ext>
            </a:extLst>
          </p:cNvPr>
          <p:cNvSpPr>
            <a:spLocks noGrp="1"/>
          </p:cNvSpPr>
          <p:nvPr>
            <p:ph type="ctrTitle"/>
          </p:nvPr>
        </p:nvSpPr>
        <p:spPr/>
        <p:txBody>
          <a:bodyPr/>
          <a:lstStyle/>
          <a:p>
            <a:r>
              <a:rPr lang="cs-CZ" sz="4400" dirty="0">
                <a:latin typeface="Arial" panose="020B0604020202020204" pitchFamily="34" charset="0"/>
                <a:cs typeface="Arial" panose="020B0604020202020204" pitchFamily="34" charset="0"/>
              </a:rPr>
              <a:t>Národní - vazba na mezinárodní úroveň </a:t>
            </a:r>
          </a:p>
        </p:txBody>
      </p:sp>
      <p:sp>
        <p:nvSpPr>
          <p:cNvPr id="5" name="Podnadpis 4">
            <a:extLst>
              <a:ext uri="{FF2B5EF4-FFF2-40B4-BE49-F238E27FC236}">
                <a16:creationId xmlns:a16="http://schemas.microsoft.com/office/drawing/2014/main" id="{FF372A9C-49F4-B04E-8D9E-B9E7E362A28A}"/>
              </a:ext>
            </a:extLst>
          </p:cNvPr>
          <p:cNvSpPr>
            <a:spLocks noGrp="1"/>
          </p:cNvSpPr>
          <p:nvPr>
            <p:ph type="subTitle" idx="1"/>
          </p:nvPr>
        </p:nvSpPr>
        <p:spPr/>
        <p:txBody>
          <a:bodyPr/>
          <a:lstStyle/>
          <a:p>
            <a:r>
              <a:rPr lang="cs-CZ">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E10816EB-FB86-544D-A85F-6F8B422EABF2}"/>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578B182A-7348-F940-9B37-03CD429DC0E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BAA13D6-2B64-7D4B-B7D3-4579676BB272}"/>
              </a:ext>
            </a:extLst>
          </p:cNvPr>
          <p:cNvSpPr>
            <a:spLocks noGrp="1"/>
          </p:cNvSpPr>
          <p:nvPr>
            <p:ph type="sldNum" sz="quarter" idx="12"/>
          </p:nvPr>
        </p:nvSpPr>
        <p:spPr/>
        <p:txBody>
          <a:bodyPr/>
          <a:lstStyle/>
          <a:p>
            <a:fld id="{CFE4BAC9-6D41-4691-9299-18EF07EF0177}" type="slidenum">
              <a:rPr lang="en-US" smtClean="0"/>
              <a:t>235</a:t>
            </a:fld>
            <a:endParaRPr lang="en-US"/>
          </a:p>
        </p:txBody>
      </p:sp>
    </p:spTree>
    <p:extLst>
      <p:ext uri="{BB962C8B-B14F-4D97-AF65-F5344CB8AC3E}">
        <p14:creationId xmlns:p14="http://schemas.microsoft.com/office/powerpoint/2010/main" val="235183253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931643-54B0-9F4E-BD50-361198458913}"/>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Krajská úroveň</a:t>
            </a:r>
          </a:p>
        </p:txBody>
      </p:sp>
      <p:sp>
        <p:nvSpPr>
          <p:cNvPr id="3" name="Zástupný symbol pro obsah 2">
            <a:extLst>
              <a:ext uri="{FF2B5EF4-FFF2-40B4-BE49-F238E27FC236}">
                <a16:creationId xmlns:a16="http://schemas.microsoft.com/office/drawing/2014/main" id="{B95B6206-103D-F644-83A1-A281929691C2}"/>
              </a:ext>
            </a:extLst>
          </p:cNvPr>
          <p:cNvSpPr>
            <a:spLocks noGrp="1"/>
          </p:cNvSpPr>
          <p:nvPr>
            <p:ph idx="1"/>
          </p:nvPr>
        </p:nvSpPr>
        <p:spPr/>
        <p:txBody>
          <a:bodyPr/>
          <a:lstStyle/>
          <a:p>
            <a:r>
              <a:rPr lang="cs-CZ" dirty="0"/>
              <a:t>Bezpečnostní rada kraje</a:t>
            </a:r>
          </a:p>
          <a:p>
            <a:r>
              <a:rPr lang="cs-CZ" dirty="0"/>
              <a:t>Bezpečnostní rada města (obce)</a:t>
            </a:r>
          </a:p>
          <a:p>
            <a:r>
              <a:rPr lang="cs-CZ" dirty="0"/>
              <a:t>Pracovními orgány hejtmanů a starostů je krizový štáb (kraje, obce)</a:t>
            </a:r>
          </a:p>
        </p:txBody>
      </p:sp>
      <p:sp>
        <p:nvSpPr>
          <p:cNvPr id="4" name="Zástupný symbol pro datum 3">
            <a:extLst>
              <a:ext uri="{FF2B5EF4-FFF2-40B4-BE49-F238E27FC236}">
                <a16:creationId xmlns:a16="http://schemas.microsoft.com/office/drawing/2014/main" id="{7B7639FD-E4B9-B647-93AA-E5CCF11AF8F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B70E718-DA2A-E740-8B3A-763C261C40F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3C7E8E3-6011-024D-8B68-6B71B625B74A}"/>
              </a:ext>
            </a:extLst>
          </p:cNvPr>
          <p:cNvSpPr>
            <a:spLocks noGrp="1"/>
          </p:cNvSpPr>
          <p:nvPr>
            <p:ph type="sldNum" sz="quarter" idx="12"/>
          </p:nvPr>
        </p:nvSpPr>
        <p:spPr/>
        <p:txBody>
          <a:bodyPr/>
          <a:lstStyle/>
          <a:p>
            <a:fld id="{CFE4BAC9-6D41-4691-9299-18EF07EF0177}" type="slidenum">
              <a:rPr lang="en-US" smtClean="0"/>
              <a:t>236</a:t>
            </a:fld>
            <a:endParaRPr lang="en-US"/>
          </a:p>
        </p:txBody>
      </p:sp>
    </p:spTree>
    <p:extLst>
      <p:ext uri="{BB962C8B-B14F-4D97-AF65-F5344CB8AC3E}">
        <p14:creationId xmlns:p14="http://schemas.microsoft.com/office/powerpoint/2010/main" val="392064950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F9EDE-B084-2047-BEFE-FD3634978EB0}"/>
              </a:ext>
            </a:extLst>
          </p:cNvPr>
          <p:cNvSpPr>
            <a:spLocks noGrp="1"/>
          </p:cNvSpPr>
          <p:nvPr>
            <p:ph type="ctrTitle"/>
          </p:nvPr>
        </p:nvSpPr>
        <p:spPr/>
        <p:txBody>
          <a:bodyPr/>
          <a:lstStyle/>
          <a:p>
            <a:r>
              <a:rPr lang="cs-CZ">
                <a:latin typeface="Arial" panose="020B0604020202020204" pitchFamily="34" charset="0"/>
                <a:cs typeface="Arial" panose="020B0604020202020204" pitchFamily="34" charset="0"/>
              </a:rPr>
              <a:t>Krizové řízení </a:t>
            </a:r>
          </a:p>
        </p:txBody>
      </p:sp>
      <p:sp>
        <p:nvSpPr>
          <p:cNvPr id="4" name="Podnadpis 3">
            <a:extLst>
              <a:ext uri="{FF2B5EF4-FFF2-40B4-BE49-F238E27FC236}">
                <a16:creationId xmlns:a16="http://schemas.microsoft.com/office/drawing/2014/main" id="{6B2C186C-8EDB-8342-90AA-09F0E3905AB9}"/>
              </a:ext>
            </a:extLst>
          </p:cNvPr>
          <p:cNvSpPr>
            <a:spLocks noGrp="1"/>
          </p:cNvSpPr>
          <p:nvPr>
            <p:ph type="subTitle" idx="1"/>
          </p:nvPr>
        </p:nvSpPr>
        <p:spPr/>
        <p:txBody>
          <a:bodyPr/>
          <a:lstStyle/>
          <a:p>
            <a:r>
              <a:rPr lang="cs-CZ"/>
              <a:t>Přednáška CIVS</a:t>
            </a:r>
          </a:p>
        </p:txBody>
      </p:sp>
      <p:sp>
        <p:nvSpPr>
          <p:cNvPr id="3" name="Zástupný symbol pro datum 2">
            <a:extLst>
              <a:ext uri="{FF2B5EF4-FFF2-40B4-BE49-F238E27FC236}">
                <a16:creationId xmlns:a16="http://schemas.microsoft.com/office/drawing/2014/main" id="{835D8EAA-7680-DC4A-AB00-72FADC84E2E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0C637AB-FEE3-BA4D-8502-836EC494B96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3D8BD4D-4853-9D4D-B801-04BE9F78D85E}"/>
              </a:ext>
            </a:extLst>
          </p:cNvPr>
          <p:cNvSpPr>
            <a:spLocks noGrp="1"/>
          </p:cNvSpPr>
          <p:nvPr>
            <p:ph type="sldNum" sz="quarter" idx="12"/>
          </p:nvPr>
        </p:nvSpPr>
        <p:spPr/>
        <p:txBody>
          <a:bodyPr/>
          <a:lstStyle/>
          <a:p>
            <a:fld id="{CFE4BAC9-6D41-4691-9299-18EF07EF0177}" type="slidenum">
              <a:rPr lang="en-US" smtClean="0"/>
              <a:t>237</a:t>
            </a:fld>
            <a:endParaRPr lang="en-US"/>
          </a:p>
        </p:txBody>
      </p:sp>
    </p:spTree>
    <p:extLst>
      <p:ext uri="{BB962C8B-B14F-4D97-AF65-F5344CB8AC3E}">
        <p14:creationId xmlns:p14="http://schemas.microsoft.com/office/powerpoint/2010/main" val="28705289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Bezpečnost země</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Zajištění: </a:t>
            </a:r>
            <a:r>
              <a:rPr lang="cs-CZ" b="1">
                <a:latin typeface="Arial" panose="020B0604020202020204" pitchFamily="34" charset="0"/>
                <a:cs typeface="Arial" panose="020B0604020202020204" pitchFamily="34" charset="0"/>
              </a:rPr>
              <a:t>svrchovanosti</a:t>
            </a:r>
            <a:r>
              <a:rPr lang="cs-CZ">
                <a:latin typeface="Arial" panose="020B0604020202020204" pitchFamily="34" charset="0"/>
                <a:cs typeface="Arial" panose="020B0604020202020204" pitchFamily="34" charset="0"/>
              </a:rPr>
              <a:t> a </a:t>
            </a:r>
            <a:r>
              <a:rPr lang="cs-CZ" b="1">
                <a:latin typeface="Arial" panose="020B0604020202020204" pitchFamily="34" charset="0"/>
                <a:cs typeface="Arial" panose="020B0604020202020204" pitchFamily="34" charset="0"/>
              </a:rPr>
              <a:t>územní celistvosti </a:t>
            </a:r>
            <a:r>
              <a:rPr lang="cs-CZ">
                <a:latin typeface="Arial" panose="020B0604020202020204" pitchFamily="34" charset="0"/>
                <a:cs typeface="Arial" panose="020B0604020202020204" pitchFamily="34" charset="0"/>
              </a:rPr>
              <a:t>České republiky</a:t>
            </a:r>
          </a:p>
          <a:p>
            <a:r>
              <a:rPr lang="cs-CZ">
                <a:latin typeface="Arial" panose="020B0604020202020204" pitchFamily="34" charset="0"/>
                <a:cs typeface="Arial" panose="020B0604020202020204" pitchFamily="34" charset="0"/>
              </a:rPr>
              <a:t>Ochrana jejích </a:t>
            </a:r>
            <a:r>
              <a:rPr lang="cs-CZ" b="1">
                <a:latin typeface="Arial" panose="020B0604020202020204" pitchFamily="34" charset="0"/>
                <a:cs typeface="Arial" panose="020B0604020202020204" pitchFamily="34" charset="0"/>
              </a:rPr>
              <a:t>demokratických základů </a:t>
            </a:r>
            <a:r>
              <a:rPr lang="cs-CZ">
                <a:latin typeface="Arial" panose="020B0604020202020204" pitchFamily="34" charset="0"/>
                <a:cs typeface="Arial" panose="020B0604020202020204" pitchFamily="34" charset="0"/>
              </a:rPr>
              <a:t>a </a:t>
            </a:r>
          </a:p>
          <a:p>
            <a:r>
              <a:rPr lang="cs-CZ">
                <a:latin typeface="Arial" panose="020B0604020202020204" pitchFamily="34" charset="0"/>
                <a:cs typeface="Arial" panose="020B0604020202020204" pitchFamily="34" charset="0"/>
              </a:rPr>
              <a:t>Ochrana životů, </a:t>
            </a:r>
            <a:r>
              <a:rPr lang="cs-CZ" b="1">
                <a:latin typeface="Arial" panose="020B0604020202020204" pitchFamily="34" charset="0"/>
                <a:cs typeface="Arial" panose="020B0604020202020204" pitchFamily="34" charset="0"/>
              </a:rPr>
              <a:t>zdraví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majetkových hodnot </a:t>
            </a:r>
            <a:r>
              <a:rPr lang="cs-CZ">
                <a:latin typeface="Arial" panose="020B0604020202020204" pitchFamily="34" charset="0"/>
                <a:cs typeface="Arial" panose="020B0604020202020204" pitchFamily="34" charset="0"/>
              </a:rPr>
              <a:t>je základní </a:t>
            </a:r>
            <a:r>
              <a:rPr lang="cs-CZ" b="1">
                <a:solidFill>
                  <a:srgbClr val="C00000"/>
                </a:solidFill>
                <a:latin typeface="Arial" panose="020B0604020202020204" pitchFamily="34" charset="0"/>
                <a:cs typeface="Arial" panose="020B0604020202020204" pitchFamily="34" charset="0"/>
              </a:rPr>
              <a:t>povinností státu</a:t>
            </a:r>
          </a:p>
        </p:txBody>
      </p:sp>
      <p:sp>
        <p:nvSpPr>
          <p:cNvPr id="4" name="Zástupný symbol pro datum 3">
            <a:extLst>
              <a:ext uri="{FF2B5EF4-FFF2-40B4-BE49-F238E27FC236}">
                <a16:creationId xmlns:a16="http://schemas.microsoft.com/office/drawing/2014/main" id="{BB0B2088-5CF3-1749-ACA4-00EAAF3858F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5502273-8F65-2C4B-9CE4-884A1B0B21E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A833C65-A3B8-4545-90C6-7A6390283122}"/>
              </a:ext>
            </a:extLst>
          </p:cNvPr>
          <p:cNvSpPr>
            <a:spLocks noGrp="1"/>
          </p:cNvSpPr>
          <p:nvPr>
            <p:ph type="sldNum" sz="quarter" idx="12"/>
          </p:nvPr>
        </p:nvSpPr>
        <p:spPr/>
        <p:txBody>
          <a:bodyPr/>
          <a:lstStyle/>
          <a:p>
            <a:fld id="{CFE4BAC9-6D41-4691-9299-18EF07EF0177}" type="slidenum">
              <a:rPr lang="en-US" smtClean="0"/>
              <a:t>238</a:t>
            </a:fld>
            <a:endParaRPr lang="en-US"/>
          </a:p>
        </p:txBody>
      </p:sp>
    </p:spTree>
    <p:extLst>
      <p:ext uri="{BB962C8B-B14F-4D97-AF65-F5344CB8AC3E}">
        <p14:creationId xmlns:p14="http://schemas.microsoft.com/office/powerpoint/2010/main" val="252885855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Zajištění  bezpečnosti</a:t>
            </a:r>
          </a:p>
        </p:txBody>
      </p:sp>
      <p:sp>
        <p:nvSpPr>
          <p:cNvPr id="3" name="Zástupný symbol pro obsah 2"/>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Bezpečnost České republiky </a:t>
            </a:r>
            <a:r>
              <a:rPr lang="cs-CZ" b="1">
                <a:solidFill>
                  <a:srgbClr val="C00000"/>
                </a:solidFill>
                <a:latin typeface="Arial" panose="020B0604020202020204" pitchFamily="34" charset="0"/>
                <a:cs typeface="Arial" panose="020B0604020202020204" pitchFamily="34" charset="0"/>
              </a:rPr>
              <a:t>zajišťují</a:t>
            </a:r>
            <a:r>
              <a:rPr lang="cs-CZ">
                <a:latin typeface="Arial" panose="020B0604020202020204" pitchFamily="34" charset="0"/>
                <a:cs typeface="Arial" panose="020B0604020202020204" pitchFamily="34" charset="0"/>
              </a:rPr>
              <a:t>:</a:t>
            </a:r>
          </a:p>
          <a:p>
            <a:r>
              <a:rPr lang="cs-CZ">
                <a:latin typeface="Arial" panose="020B0604020202020204" pitchFamily="34" charset="0"/>
                <a:cs typeface="Arial" panose="020B0604020202020204" pitchFamily="34" charset="0"/>
              </a:rPr>
              <a:t>ozbrojené síly, (armáda)</a:t>
            </a:r>
          </a:p>
          <a:p>
            <a:r>
              <a:rPr lang="cs-CZ">
                <a:latin typeface="Arial" panose="020B0604020202020204" pitchFamily="34" charset="0"/>
                <a:cs typeface="Arial" panose="020B0604020202020204" pitchFamily="34" charset="0"/>
              </a:rPr>
              <a:t>ozbrojené bezpečnostní sbory, (např. policie)</a:t>
            </a:r>
          </a:p>
          <a:p>
            <a:r>
              <a:rPr lang="cs-CZ">
                <a:latin typeface="Arial" panose="020B0604020202020204" pitchFamily="34" charset="0"/>
                <a:cs typeface="Arial" panose="020B0604020202020204" pitchFamily="34" charset="0"/>
              </a:rPr>
              <a:t>záchranné sbory a </a:t>
            </a:r>
          </a:p>
          <a:p>
            <a:r>
              <a:rPr lang="cs-CZ">
                <a:latin typeface="Arial" panose="020B0604020202020204" pitchFamily="34" charset="0"/>
                <a:cs typeface="Arial" panose="020B0604020202020204" pitchFamily="34" charset="0"/>
              </a:rPr>
              <a:t>havarijní služby.</a:t>
            </a:r>
          </a:p>
        </p:txBody>
      </p:sp>
      <p:sp>
        <p:nvSpPr>
          <p:cNvPr id="4" name="Zástupný symbol pro datum 3">
            <a:extLst>
              <a:ext uri="{FF2B5EF4-FFF2-40B4-BE49-F238E27FC236}">
                <a16:creationId xmlns:a16="http://schemas.microsoft.com/office/drawing/2014/main" id="{D0924A22-C3F4-D748-8CA6-9129AF84D3F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4C1EA32-992D-6D45-8572-3A939DAE1D5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DE3D177-9B07-6341-B2E7-187F2EC3CACC}"/>
              </a:ext>
            </a:extLst>
          </p:cNvPr>
          <p:cNvSpPr>
            <a:spLocks noGrp="1"/>
          </p:cNvSpPr>
          <p:nvPr>
            <p:ph type="sldNum" sz="quarter" idx="12"/>
          </p:nvPr>
        </p:nvSpPr>
        <p:spPr/>
        <p:txBody>
          <a:bodyPr/>
          <a:lstStyle/>
          <a:p>
            <a:fld id="{CFE4BAC9-6D41-4691-9299-18EF07EF0177}" type="slidenum">
              <a:rPr lang="en-US" smtClean="0"/>
              <a:t>239</a:t>
            </a:fld>
            <a:endParaRPr lang="en-US"/>
          </a:p>
        </p:txBody>
      </p:sp>
    </p:spTree>
    <p:extLst>
      <p:ext uri="{BB962C8B-B14F-4D97-AF65-F5344CB8AC3E}">
        <p14:creationId xmlns:p14="http://schemas.microsoft.com/office/powerpoint/2010/main" val="341014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544320-F5D3-C54B-B711-8DD3393C9B66}"/>
              </a:ext>
            </a:extLst>
          </p:cNvPr>
          <p:cNvSpPr>
            <a:spLocks noGrp="1"/>
          </p:cNvSpPr>
          <p:nvPr>
            <p:ph type="title"/>
          </p:nvPr>
        </p:nvSpPr>
        <p:spPr/>
        <p:txBody>
          <a:bodyPr>
            <a:normAutofit/>
          </a:bodyPr>
          <a:lstStyle/>
          <a:p>
            <a:r>
              <a:rPr lang="cs-CZ" sz="4000" dirty="0">
                <a:latin typeface="Arial" panose="020B0604020202020204" pitchFamily="34" charset="0"/>
                <a:cs typeface="Arial" panose="020B0604020202020204" pitchFamily="34" charset="0"/>
              </a:rPr>
              <a:t>Cíle asymetrického konfliktu (války)</a:t>
            </a:r>
          </a:p>
        </p:txBody>
      </p:sp>
      <p:sp>
        <p:nvSpPr>
          <p:cNvPr id="3" name="Zástupný symbol pro obsah 2">
            <a:extLst>
              <a:ext uri="{FF2B5EF4-FFF2-40B4-BE49-F238E27FC236}">
                <a16:creationId xmlns:a16="http://schemas.microsoft.com/office/drawing/2014/main" id="{04F7385D-6E50-684D-91E0-6F42361170DF}"/>
              </a:ext>
            </a:extLst>
          </p:cNvPr>
          <p:cNvSpPr>
            <a:spLocks noGrp="1"/>
          </p:cNvSpPr>
          <p:nvPr>
            <p:ph idx="1"/>
          </p:nvPr>
        </p:nvSpPr>
        <p:spPr/>
        <p:txBody>
          <a:bodyPr/>
          <a:lstStyle/>
          <a:p>
            <a:r>
              <a:rPr lang="cs-CZ" b="1" dirty="0">
                <a:latin typeface="Arial" panose="020B0604020202020204" pitchFamily="34" charset="0"/>
                <a:cs typeface="Arial" panose="020B0604020202020204" pitchFamily="34" charset="0"/>
              </a:rPr>
              <a:t>Symbolické</a:t>
            </a:r>
            <a:r>
              <a:rPr lang="cs-CZ" dirty="0">
                <a:latin typeface="Arial" panose="020B0604020202020204" pitchFamily="34" charset="0"/>
                <a:cs typeface="Arial" panose="020B0604020202020204" pitchFamily="34" charset="0"/>
              </a:rPr>
              <a:t> civilizační cíle (sídla, stavby)</a:t>
            </a:r>
          </a:p>
          <a:p>
            <a:r>
              <a:rPr lang="cs-CZ" b="1" dirty="0">
                <a:latin typeface="Arial" panose="020B0604020202020204" pitchFamily="34" charset="0"/>
                <a:cs typeface="Arial" panose="020B0604020202020204" pitchFamily="34" charset="0"/>
              </a:rPr>
              <a:t>Ústřední orgány </a:t>
            </a:r>
            <a:r>
              <a:rPr lang="cs-CZ" dirty="0">
                <a:latin typeface="Arial" panose="020B0604020202020204" pitchFamily="34" charset="0"/>
                <a:cs typeface="Arial" panose="020B0604020202020204" pitchFamily="34" charset="0"/>
              </a:rPr>
              <a:t>stání moci a správy</a:t>
            </a:r>
          </a:p>
          <a:p>
            <a:r>
              <a:rPr lang="cs-CZ" b="1" dirty="0">
                <a:latin typeface="Arial" panose="020B0604020202020204" pitchFamily="34" charset="0"/>
                <a:cs typeface="Arial" panose="020B0604020202020204" pitchFamily="34" charset="0"/>
              </a:rPr>
              <a:t>Energetické</a:t>
            </a:r>
            <a:r>
              <a:rPr lang="cs-CZ" dirty="0">
                <a:latin typeface="Arial" panose="020B0604020202020204" pitchFamily="34" charset="0"/>
                <a:cs typeface="Arial" panose="020B0604020202020204" pitchFamily="34" charset="0"/>
              </a:rPr>
              <a:t> zdroje, zdroje  </a:t>
            </a:r>
            <a:r>
              <a:rPr lang="cs-CZ" b="1" dirty="0">
                <a:latin typeface="Arial" panose="020B0604020202020204" pitchFamily="34" charset="0"/>
                <a:cs typeface="Arial" panose="020B0604020202020204" pitchFamily="34" charset="0"/>
              </a:rPr>
              <a:t>základních životních potřeb</a:t>
            </a:r>
            <a:r>
              <a:rPr lang="cs-CZ" dirty="0">
                <a:latin typeface="Arial" panose="020B0604020202020204" pitchFamily="34" charset="0"/>
                <a:cs typeface="Arial" panose="020B0604020202020204" pitchFamily="34" charset="0"/>
              </a:rPr>
              <a:t> (vody)</a:t>
            </a:r>
          </a:p>
          <a:p>
            <a:r>
              <a:rPr lang="cs-CZ" b="1" dirty="0">
                <a:latin typeface="Arial" panose="020B0604020202020204" pitchFamily="34" charset="0"/>
                <a:cs typeface="Arial" panose="020B0604020202020204" pitchFamily="34" charset="0"/>
              </a:rPr>
              <a:t>Infrastruktura</a:t>
            </a:r>
            <a:r>
              <a:rPr lang="cs-CZ" dirty="0">
                <a:latin typeface="Arial" panose="020B0604020202020204" pitchFamily="34" charset="0"/>
                <a:cs typeface="Arial" panose="020B0604020202020204" pitchFamily="34" charset="0"/>
              </a:rPr>
              <a:t> (dopravní, energetická)</a:t>
            </a:r>
          </a:p>
          <a:p>
            <a:r>
              <a:rPr lang="cs-CZ" b="1" dirty="0">
                <a:latin typeface="Arial" panose="020B0604020202020204" pitchFamily="34" charset="0"/>
                <a:cs typeface="Arial" panose="020B0604020202020204" pitchFamily="34" charset="0"/>
              </a:rPr>
              <a:t>Obyvatelstvo</a:t>
            </a:r>
          </a:p>
          <a:p>
            <a:r>
              <a:rPr lang="cs-CZ" b="1" dirty="0">
                <a:latin typeface="Arial" panose="020B0604020202020204" pitchFamily="34" charset="0"/>
                <a:cs typeface="Arial" panose="020B0604020202020204" pitchFamily="34" charset="0"/>
              </a:rPr>
              <a:t>Ozbrojené síly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ozbrojené sbory</a:t>
            </a:r>
          </a:p>
        </p:txBody>
      </p:sp>
      <p:sp>
        <p:nvSpPr>
          <p:cNvPr id="4" name="Zástupný symbol pro datum 3">
            <a:extLst>
              <a:ext uri="{FF2B5EF4-FFF2-40B4-BE49-F238E27FC236}">
                <a16:creationId xmlns:a16="http://schemas.microsoft.com/office/drawing/2014/main" id="{75915257-7399-7B4A-BBC4-842D2C476A9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44F767E-68C7-3A49-933D-1B3E9BB91D9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EF5386E-2920-554B-A3D6-E3F890246433}"/>
              </a:ext>
            </a:extLst>
          </p:cNvPr>
          <p:cNvSpPr>
            <a:spLocks noGrp="1"/>
          </p:cNvSpPr>
          <p:nvPr>
            <p:ph type="sldNum" sz="quarter" idx="12"/>
          </p:nvPr>
        </p:nvSpPr>
        <p:spPr/>
        <p:txBody>
          <a:bodyPr/>
          <a:lstStyle/>
          <a:p>
            <a:fld id="{CFE4BAC9-6D41-4691-9299-18EF07EF0177}" type="slidenum">
              <a:rPr lang="en-US" smtClean="0"/>
              <a:t>24</a:t>
            </a:fld>
            <a:endParaRPr lang="en-US"/>
          </a:p>
        </p:txBody>
      </p:sp>
    </p:spTree>
    <p:extLst>
      <p:ext uri="{BB962C8B-B14F-4D97-AF65-F5344CB8AC3E}">
        <p14:creationId xmlns:p14="http://schemas.microsoft.com/office/powerpoint/2010/main" val="185555882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544851-CA24-2B4B-BC11-73F56476EB48}"/>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Odpovědnost státu</a:t>
            </a:r>
          </a:p>
        </p:txBody>
      </p:sp>
      <p:sp>
        <p:nvSpPr>
          <p:cNvPr id="3" name="Zástupný symbol pro obsah 2">
            <a:extLst>
              <a:ext uri="{FF2B5EF4-FFF2-40B4-BE49-F238E27FC236}">
                <a16:creationId xmlns:a16="http://schemas.microsoft.com/office/drawing/2014/main" id="{F766D9A5-41F4-4942-A8CA-186261DDA529}"/>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Státní moc </a:t>
            </a:r>
            <a:r>
              <a:rPr lang="cs-CZ">
                <a:latin typeface="Arial" panose="020B0604020202020204" pitchFamily="34" charset="0"/>
                <a:cs typeface="Arial" panose="020B0604020202020204" pitchFamily="34" charset="0"/>
              </a:rPr>
              <a:t>nese odpovědnost za řešení krizové situace státu, jsou-li ohroženy životy,  zdraví nebo majetek osob</a:t>
            </a:r>
          </a:p>
          <a:p>
            <a:r>
              <a:rPr lang="cs-CZ">
                <a:latin typeface="Arial" panose="020B0604020202020204" pitchFamily="34" charset="0"/>
                <a:cs typeface="Arial" panose="020B0604020202020204" pitchFamily="34" charset="0"/>
              </a:rPr>
              <a:t>Stát k naplnění tohoto úkolu disponuje svými orgány a může ukládat omezovat práva a svobody a ukládat povinnosti.</a:t>
            </a:r>
          </a:p>
          <a:p>
            <a:pPr marL="0" indent="0">
              <a:buNone/>
            </a:pPr>
            <a:r>
              <a:rPr lang="cs-CZ">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A420A26A-2732-CF4D-B2AA-E6E3F07A44B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357EBE1-FCB9-FC40-8122-20931999741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4D1A5A4-9833-5042-B1BE-28FDAC471945}"/>
              </a:ext>
            </a:extLst>
          </p:cNvPr>
          <p:cNvSpPr>
            <a:spLocks noGrp="1"/>
          </p:cNvSpPr>
          <p:nvPr>
            <p:ph type="sldNum" sz="quarter" idx="12"/>
          </p:nvPr>
        </p:nvSpPr>
        <p:spPr/>
        <p:txBody>
          <a:bodyPr/>
          <a:lstStyle/>
          <a:p>
            <a:fld id="{CFE4BAC9-6D41-4691-9299-18EF07EF0177}" type="slidenum">
              <a:rPr lang="en-US" smtClean="0"/>
              <a:t>240</a:t>
            </a:fld>
            <a:endParaRPr lang="en-US"/>
          </a:p>
        </p:txBody>
      </p:sp>
    </p:spTree>
    <p:extLst>
      <p:ext uri="{BB962C8B-B14F-4D97-AF65-F5344CB8AC3E}">
        <p14:creationId xmlns:p14="http://schemas.microsoft.com/office/powerpoint/2010/main" val="265572613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Vymezení bezpečnosti</a:t>
            </a:r>
          </a:p>
        </p:txBody>
      </p:sp>
      <p:sp>
        <p:nvSpPr>
          <p:cNvPr id="3" name="Zástupný symbol pro obsah 2"/>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Je-li bezprostředně ohrožena svrchovanost, územní celistvost, demokratické základy České republiky nebo ve </a:t>
            </a:r>
            <a:r>
              <a:rPr lang="cs-CZ" b="1">
                <a:latin typeface="Arial" panose="020B0604020202020204" pitchFamily="34" charset="0"/>
                <a:cs typeface="Arial" panose="020B0604020202020204" pitchFamily="34" charset="0"/>
              </a:rPr>
              <a:t>značném rozsahu </a:t>
            </a:r>
            <a:r>
              <a:rPr lang="cs-CZ">
                <a:latin typeface="Arial" panose="020B0604020202020204" pitchFamily="34" charset="0"/>
                <a:cs typeface="Arial" panose="020B0604020202020204" pitchFamily="34" charset="0"/>
              </a:rPr>
              <a:t>vnitřní pořádek a bezpečnost, </a:t>
            </a:r>
            <a:r>
              <a:rPr lang="cs-CZ" b="1">
                <a:latin typeface="Arial" panose="020B0604020202020204" pitchFamily="34" charset="0"/>
                <a:cs typeface="Arial" panose="020B0604020202020204" pitchFamily="34" charset="0"/>
              </a:rPr>
              <a:t>životy a zdraví,</a:t>
            </a:r>
            <a:r>
              <a:rPr lang="cs-CZ">
                <a:latin typeface="Arial" panose="020B0604020202020204" pitchFamily="34" charset="0"/>
                <a:cs typeface="Arial" panose="020B0604020202020204" pitchFamily="34" charset="0"/>
              </a:rPr>
              <a:t> majetkové hodnoty nebo životní prostředí anebo je-li třeba plnit mezinárodní závazky o společné obraně, může se vyhlásit podle intenzity, územního rozsahu a charakteru situace </a:t>
            </a:r>
          </a:p>
          <a:p>
            <a:pPr>
              <a:buFont typeface="+mj-lt"/>
              <a:buAutoNum type="arabicPeriod"/>
            </a:pPr>
            <a:r>
              <a:rPr lang="cs-CZ" b="1">
                <a:solidFill>
                  <a:srgbClr val="FF0000"/>
                </a:solidFill>
                <a:latin typeface="Arial" panose="020B0604020202020204" pitchFamily="34" charset="0"/>
                <a:cs typeface="Arial" panose="020B0604020202020204" pitchFamily="34" charset="0"/>
              </a:rPr>
              <a:t>Nouzový stav</a:t>
            </a:r>
            <a:r>
              <a:rPr lang="cs-CZ" b="1">
                <a:latin typeface="Arial" panose="020B0604020202020204" pitchFamily="34" charset="0"/>
                <a:cs typeface="Arial" panose="020B0604020202020204" pitchFamily="34" charset="0"/>
              </a:rPr>
              <a:t>, </a:t>
            </a:r>
          </a:p>
          <a:p>
            <a:pPr>
              <a:buFont typeface="+mj-lt"/>
              <a:buAutoNum type="arabicPeriod"/>
            </a:pPr>
            <a:r>
              <a:rPr lang="cs-CZ" b="1">
                <a:latin typeface="Arial" panose="020B0604020202020204" pitchFamily="34" charset="0"/>
                <a:cs typeface="Arial" panose="020B0604020202020204" pitchFamily="34" charset="0"/>
              </a:rPr>
              <a:t>Stav ohrožení státu</a:t>
            </a:r>
          </a:p>
          <a:p>
            <a:pPr>
              <a:buFont typeface="+mj-lt"/>
              <a:buAutoNum type="arabicPeriod"/>
            </a:pPr>
            <a:r>
              <a:rPr lang="cs-CZ" b="1">
                <a:latin typeface="Arial" panose="020B0604020202020204" pitchFamily="34" charset="0"/>
                <a:cs typeface="Arial" panose="020B0604020202020204" pitchFamily="34" charset="0"/>
              </a:rPr>
              <a:t>Válečný stav</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0B4C2570-4470-6C49-A342-98710717897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1273E80-C750-B248-9AE7-525F5DF6523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4DFFD3E-EEDD-7649-9E65-D6CF8BDBCF83}"/>
              </a:ext>
            </a:extLst>
          </p:cNvPr>
          <p:cNvSpPr>
            <a:spLocks noGrp="1"/>
          </p:cNvSpPr>
          <p:nvPr>
            <p:ph type="sldNum" sz="quarter" idx="12"/>
          </p:nvPr>
        </p:nvSpPr>
        <p:spPr/>
        <p:txBody>
          <a:bodyPr/>
          <a:lstStyle/>
          <a:p>
            <a:fld id="{CFE4BAC9-6D41-4691-9299-18EF07EF0177}" type="slidenum">
              <a:rPr lang="en-US" smtClean="0"/>
              <a:t>241</a:t>
            </a:fld>
            <a:endParaRPr lang="en-US"/>
          </a:p>
        </p:txBody>
      </p:sp>
    </p:spTree>
    <p:extLst>
      <p:ext uri="{BB962C8B-B14F-4D97-AF65-F5344CB8AC3E}">
        <p14:creationId xmlns:p14="http://schemas.microsoft.com/office/powerpoint/2010/main" val="183410607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Bezpečnostní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státu</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solidFill>
            <a:schemeClr val="bg1"/>
          </a:solidFill>
          <a:ln>
            <a:noFill/>
          </a:ln>
        </p:spPr>
        <p:style>
          <a:lnRef idx="2">
            <a:schemeClr val="accent2"/>
          </a:lnRef>
          <a:fillRef idx="1">
            <a:schemeClr val="lt1"/>
          </a:fillRef>
          <a:effectRef idx="0">
            <a:schemeClr val="accent2"/>
          </a:effectRef>
          <a:fontRef idx="minor">
            <a:schemeClr val="dk1"/>
          </a:fontRef>
        </p:style>
        <p:txBody>
          <a:bodyPr/>
          <a:lstStyle/>
          <a:p>
            <a:pPr marL="0" indent="0">
              <a:buNone/>
            </a:pPr>
            <a:r>
              <a:rPr lang="en-US" err="1">
                <a:latin typeface="Arial" panose="020B0604020202020204" pitchFamily="34" charset="0"/>
                <a:cs typeface="Arial" panose="020B0604020202020204" pitchFamily="34" charset="0"/>
              </a:rPr>
              <a:t>Bezpečnostní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rada</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státu</a:t>
            </a:r>
            <a:r>
              <a:rPr lang="en-US">
                <a:latin typeface="Arial" panose="020B0604020202020204" pitchFamily="34" charset="0"/>
                <a:cs typeface="Arial" panose="020B0604020202020204" pitchFamily="34" charset="0"/>
              </a:rPr>
              <a:t> je </a:t>
            </a:r>
            <a:r>
              <a:rPr lang="en-US" err="1">
                <a:solidFill>
                  <a:srgbClr val="FF6600"/>
                </a:solidFill>
                <a:latin typeface="Arial" panose="020B0604020202020204" pitchFamily="34" charset="0"/>
                <a:cs typeface="Arial" panose="020B0604020202020204" pitchFamily="34" charset="0"/>
              </a:rPr>
              <a:t>stálým</a:t>
            </a:r>
            <a:r>
              <a:rPr lang="en-US">
                <a:solidFill>
                  <a:srgbClr val="FF6600"/>
                </a:solidFill>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pracovním</a:t>
            </a:r>
            <a:r>
              <a:rPr lang="en-US">
                <a:solidFill>
                  <a:srgbClr val="FF6600"/>
                </a:solidFill>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orgánem</a:t>
            </a:r>
            <a:r>
              <a:rPr lang="en-US">
                <a:solidFill>
                  <a:srgbClr val="FF6600"/>
                </a:solidFill>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vlády</a:t>
            </a:r>
            <a:r>
              <a:rPr lang="en-US">
                <a:solidFill>
                  <a:srgbClr val="FF6600"/>
                </a:solidFill>
                <a:latin typeface="Arial" panose="020B0604020202020204" pitchFamily="34" charset="0"/>
                <a:cs typeface="Arial" panose="020B0604020202020204" pitchFamily="34" charset="0"/>
              </a:rPr>
              <a:t> pro </a:t>
            </a:r>
          </a:p>
          <a:p>
            <a:r>
              <a:rPr lang="en-US" err="1">
                <a:latin typeface="Arial" panose="020B0604020202020204" pitchFamily="34" charset="0"/>
                <a:cs typeface="Arial" panose="020B0604020202020204" pitchFamily="34" charset="0"/>
              </a:rPr>
              <a:t>koordinaci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problematiky</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bezpečnosti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České</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republiky</a:t>
            </a:r>
            <a:r>
              <a:rPr lang="en-US">
                <a:latin typeface="Arial" panose="020B0604020202020204" pitchFamily="34" charset="0"/>
                <a:cs typeface="Arial" panose="020B0604020202020204" pitchFamily="34" charset="0"/>
              </a:rPr>
              <a:t> a </a:t>
            </a:r>
          </a:p>
          <a:p>
            <a:r>
              <a:rPr lang="en-US" err="1">
                <a:latin typeface="Arial" panose="020B0604020202020204" pitchFamily="34" charset="0"/>
                <a:cs typeface="Arial" panose="020B0604020202020204" pitchFamily="34" charset="0"/>
              </a:rPr>
              <a:t>přípravu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návrhů</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opatření</a:t>
            </a:r>
            <a:r>
              <a:rPr lang="en-US">
                <a:latin typeface="Arial" panose="020B0604020202020204" pitchFamily="34" charset="0"/>
                <a:cs typeface="Arial" panose="020B0604020202020204" pitchFamily="34" charset="0"/>
              </a:rPr>
              <a:t> k </a:t>
            </a:r>
            <a:r>
              <a:rPr lang="en-US" err="1">
                <a:latin typeface="Arial" panose="020B0604020202020204" pitchFamily="34" charset="0"/>
                <a:cs typeface="Arial" panose="020B0604020202020204" pitchFamily="34" charset="0"/>
              </a:rPr>
              <a:t>jejímu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zajišťování</a:t>
            </a:r>
            <a:r>
              <a:rPr lang="en-US">
                <a:latin typeface="Arial" panose="020B0604020202020204" pitchFamily="34" charset="0"/>
                <a:cs typeface="Arial" panose="020B0604020202020204" pitchFamily="34" charset="0"/>
              </a:rPr>
              <a:t>.</a:t>
            </a:r>
          </a:p>
          <a:p>
            <a:endParaRPr lang="en-US"/>
          </a:p>
        </p:txBody>
      </p:sp>
      <p:sp>
        <p:nvSpPr>
          <p:cNvPr id="4" name="Zástupný symbol pro datum 3">
            <a:extLst>
              <a:ext uri="{FF2B5EF4-FFF2-40B4-BE49-F238E27FC236}">
                <a16:creationId xmlns:a16="http://schemas.microsoft.com/office/drawing/2014/main" id="{823B14E0-41E7-454F-8323-2DCC1951313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5C8A070-4852-A54F-A30A-8B1ABFED903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E1654EF-E4DA-2D47-A68B-ABF10252A165}"/>
              </a:ext>
            </a:extLst>
          </p:cNvPr>
          <p:cNvSpPr>
            <a:spLocks noGrp="1"/>
          </p:cNvSpPr>
          <p:nvPr>
            <p:ph type="sldNum" sz="quarter" idx="12"/>
          </p:nvPr>
        </p:nvSpPr>
        <p:spPr/>
        <p:txBody>
          <a:bodyPr/>
          <a:lstStyle/>
          <a:p>
            <a:fld id="{CFE4BAC9-6D41-4691-9299-18EF07EF0177}" type="slidenum">
              <a:rPr lang="en-US" smtClean="0"/>
              <a:t>242</a:t>
            </a:fld>
            <a:endParaRPr lang="en-US"/>
          </a:p>
        </p:txBody>
      </p:sp>
    </p:spTree>
    <p:extLst>
      <p:ext uri="{BB962C8B-B14F-4D97-AF65-F5344CB8AC3E}">
        <p14:creationId xmlns:p14="http://schemas.microsoft.com/office/powerpoint/2010/main" val="155257478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err="1">
                <a:latin typeface="Arial" panose="020B0604020202020204" pitchFamily="34" charset="0"/>
                <a:cs typeface="Arial" panose="020B0604020202020204" pitchFamily="34" charset="0"/>
              </a:rPr>
              <a:t>Složení</a:t>
            </a:r>
            <a:r>
              <a:rPr lang="en-US" sz="2700">
                <a:latin typeface="Arial" panose="020B0604020202020204" pitchFamily="34" charset="0"/>
                <a:cs typeface="Arial" panose="020B0604020202020204" pitchFamily="34" charset="0"/>
              </a:rPr>
              <a:t> </a:t>
            </a:r>
            <a:r>
              <a:rPr lang="en-US" sz="2700" err="1">
                <a:latin typeface="Arial" panose="020B0604020202020204" pitchFamily="34" charset="0"/>
                <a:cs typeface="Arial" panose="020B0604020202020204" pitchFamily="34" charset="0"/>
              </a:rPr>
              <a:t>Bezpečnostní</a:t>
            </a:r>
            <a:r>
              <a:rPr lang="en-US" sz="2700">
                <a:latin typeface="Arial" panose="020B0604020202020204" pitchFamily="34" charset="0"/>
                <a:cs typeface="Arial" panose="020B0604020202020204" pitchFamily="34" charset="0"/>
              </a:rPr>
              <a:t> </a:t>
            </a:r>
            <a:r>
              <a:rPr lang="en-US" sz="2700" err="1">
                <a:latin typeface="Arial" panose="020B0604020202020204" pitchFamily="34" charset="0"/>
                <a:cs typeface="Arial" panose="020B0604020202020204" pitchFamily="34" charset="0"/>
              </a:rPr>
              <a:t>rady</a:t>
            </a:r>
            <a:r>
              <a:rPr lang="en-US" sz="2700">
                <a:latin typeface="Arial" panose="020B0604020202020204" pitchFamily="34" charset="0"/>
                <a:cs typeface="Arial" panose="020B0604020202020204" pitchFamily="34" charset="0"/>
              </a:rPr>
              <a:t> </a:t>
            </a:r>
            <a:r>
              <a:rPr lang="en-US" sz="2700" err="1">
                <a:latin typeface="Arial" panose="020B0604020202020204" pitchFamily="34" charset="0"/>
                <a:cs typeface="Arial" panose="020B0604020202020204" pitchFamily="34" charset="0"/>
              </a:rPr>
              <a:t>státu</a:t>
            </a:r>
            <a:endParaRPr lang="en-US" sz="270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solidFill>
            <a:schemeClr val="bg1"/>
          </a:solidFill>
          <a:ln>
            <a:noFill/>
          </a:ln>
        </p:spPr>
        <p:style>
          <a:lnRef idx="2">
            <a:schemeClr val="accent4"/>
          </a:lnRef>
          <a:fillRef idx="1">
            <a:schemeClr val="lt1"/>
          </a:fillRef>
          <a:effectRef idx="0">
            <a:schemeClr val="accent4"/>
          </a:effectRef>
          <a:fontRef idx="minor">
            <a:schemeClr val="dk1"/>
          </a:fontRef>
        </p:style>
        <p:txBody>
          <a:bodyPr/>
          <a:lstStyle/>
          <a:p>
            <a:r>
              <a:rPr lang="en-US" err="1">
                <a:latin typeface="Arial" panose="020B0604020202020204" pitchFamily="34" charset="0"/>
                <a:cs typeface="Arial" panose="020B0604020202020204" pitchFamily="34" charset="0"/>
              </a:rPr>
              <a:t>Bezpečnostní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radu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státu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tvoří</a:t>
            </a:r>
            <a:r>
              <a:rPr lang="en-US">
                <a:latin typeface="Arial" panose="020B0604020202020204" pitchFamily="34" charset="0"/>
                <a:cs typeface="Arial" panose="020B0604020202020204" pitchFamily="34" charset="0"/>
              </a:rPr>
              <a:t> </a:t>
            </a:r>
            <a:r>
              <a:rPr lang="en-US" err="1">
                <a:solidFill>
                  <a:srgbClr val="FF0000"/>
                </a:solidFill>
                <a:latin typeface="Arial" panose="020B0604020202020204" pitchFamily="34" charset="0"/>
                <a:cs typeface="Arial" panose="020B0604020202020204" pitchFamily="34" charset="0"/>
              </a:rPr>
              <a:t>předseda</a:t>
            </a:r>
            <a:r>
              <a:rPr lang="en-US">
                <a:solidFill>
                  <a:srgbClr val="FF0000"/>
                </a:solidFill>
                <a:latin typeface="Arial" panose="020B0604020202020204" pitchFamily="34" charset="0"/>
                <a:cs typeface="Arial" panose="020B0604020202020204" pitchFamily="34" charset="0"/>
              </a:rPr>
              <a:t> </a:t>
            </a:r>
            <a:r>
              <a:rPr lang="en-US" err="1">
                <a:solidFill>
                  <a:srgbClr val="FF0000"/>
                </a:solidFill>
                <a:latin typeface="Arial" panose="020B0604020202020204" pitchFamily="34" charset="0"/>
                <a:cs typeface="Arial" panose="020B0604020202020204" pitchFamily="34" charset="0"/>
              </a:rPr>
              <a:t>vlády</a:t>
            </a:r>
            <a:r>
              <a:rPr lang="en-US">
                <a:solidFill>
                  <a:srgbClr val="FF0000"/>
                </a:solidFill>
                <a:latin typeface="Arial" panose="020B0604020202020204" pitchFamily="34" charset="0"/>
                <a:cs typeface="Arial" panose="020B0604020202020204" pitchFamily="34" charset="0"/>
              </a:rPr>
              <a:t> a </a:t>
            </a:r>
            <a:r>
              <a:rPr lang="en-US" err="1">
                <a:solidFill>
                  <a:srgbClr val="FF0000"/>
                </a:solidFill>
                <a:latin typeface="Arial" panose="020B0604020202020204" pitchFamily="34" charset="0"/>
                <a:cs typeface="Arial" panose="020B0604020202020204" pitchFamily="34" charset="0"/>
              </a:rPr>
              <a:t>další</a:t>
            </a:r>
            <a:r>
              <a:rPr lang="en-US">
                <a:solidFill>
                  <a:srgbClr val="FF0000"/>
                </a:solidFill>
                <a:latin typeface="Arial" panose="020B0604020202020204" pitchFamily="34" charset="0"/>
                <a:cs typeface="Arial" panose="020B0604020202020204" pitchFamily="34" charset="0"/>
              </a:rPr>
              <a:t> </a:t>
            </a:r>
            <a:r>
              <a:rPr lang="en-US" err="1">
                <a:solidFill>
                  <a:srgbClr val="FF0000"/>
                </a:solidFill>
                <a:latin typeface="Arial" panose="020B0604020202020204" pitchFamily="34" charset="0"/>
                <a:cs typeface="Arial" panose="020B0604020202020204" pitchFamily="34" charset="0"/>
              </a:rPr>
              <a:t>členové</a:t>
            </a:r>
            <a:r>
              <a:rPr lang="en-US">
                <a:solidFill>
                  <a:srgbClr val="FF0000"/>
                </a:solidFill>
                <a:latin typeface="Arial" panose="020B0604020202020204" pitchFamily="34" charset="0"/>
                <a:cs typeface="Arial" panose="020B0604020202020204" pitchFamily="34" charset="0"/>
              </a:rPr>
              <a:t> </a:t>
            </a:r>
            <a:r>
              <a:rPr lang="en-US" err="1">
                <a:solidFill>
                  <a:srgbClr val="FF0000"/>
                </a:solidFill>
                <a:latin typeface="Arial" panose="020B0604020202020204" pitchFamily="34" charset="0"/>
                <a:cs typeface="Arial" panose="020B0604020202020204" pitchFamily="34" charset="0"/>
              </a:rPr>
              <a:t>vlády</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podle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rozhodnutí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vlády</a:t>
            </a:r>
            <a:r>
              <a:rPr lang="en-US">
                <a:latin typeface="Arial" panose="020B0604020202020204" pitchFamily="34" charset="0"/>
                <a:cs typeface="Arial" panose="020B0604020202020204" pitchFamily="34" charset="0"/>
              </a:rPr>
              <a:t>.</a:t>
            </a:r>
          </a:p>
          <a:p>
            <a:r>
              <a:rPr lang="en-US" err="1">
                <a:solidFill>
                  <a:srgbClr val="FF0000"/>
                </a:solidFill>
                <a:latin typeface="Arial" panose="020B0604020202020204" pitchFamily="34" charset="0"/>
                <a:cs typeface="Arial" panose="020B0604020202020204" pitchFamily="34" charset="0"/>
              </a:rPr>
              <a:t>Prezident</a:t>
            </a:r>
            <a:r>
              <a:rPr lang="en-US">
                <a:solidFill>
                  <a:srgbClr val="FF0000"/>
                </a:solidFill>
                <a:latin typeface="Arial" panose="020B0604020202020204" pitchFamily="34" charset="0"/>
                <a:cs typeface="Arial" panose="020B0604020202020204" pitchFamily="34" charset="0"/>
              </a:rPr>
              <a:t> </a:t>
            </a:r>
            <a:r>
              <a:rPr lang="en-US" err="1">
                <a:solidFill>
                  <a:srgbClr val="FF0000"/>
                </a:solidFill>
                <a:latin typeface="Arial" panose="020B0604020202020204" pitchFamily="34" charset="0"/>
                <a:cs typeface="Arial" panose="020B0604020202020204" pitchFamily="34" charset="0"/>
              </a:rPr>
              <a:t>republiky</a:t>
            </a:r>
            <a:r>
              <a:rPr lang="en-US">
                <a:solidFill>
                  <a:srgbClr val="FF0000"/>
                </a:solidFill>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má</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právo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účastnit</a:t>
            </a:r>
            <a:r>
              <a:rPr lang="en-US">
                <a:latin typeface="Arial" panose="020B0604020202020204" pitchFamily="34" charset="0"/>
                <a:cs typeface="Arial" panose="020B0604020202020204" pitchFamily="34" charset="0"/>
              </a:rPr>
              <a:t> se </a:t>
            </a:r>
            <a:r>
              <a:rPr lang="en-US" err="1">
                <a:latin typeface="Arial" panose="020B0604020202020204" pitchFamily="34" charset="0"/>
                <a:cs typeface="Arial" panose="020B0604020202020204" pitchFamily="34" charset="0"/>
              </a:rPr>
              <a:t>schůzí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Bezpečnostní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rady</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státu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vyžadovat</a:t>
            </a:r>
            <a:r>
              <a:rPr lang="en-US">
                <a:latin typeface="Arial" panose="020B0604020202020204" pitchFamily="34" charset="0"/>
                <a:cs typeface="Arial" panose="020B0604020202020204" pitchFamily="34" charset="0"/>
              </a:rPr>
              <a:t> od </a:t>
            </a:r>
            <a:r>
              <a:rPr lang="en-US" err="1">
                <a:latin typeface="Arial" panose="020B0604020202020204" pitchFamily="34" charset="0"/>
                <a:cs typeface="Arial" panose="020B0604020202020204" pitchFamily="34" charset="0"/>
              </a:rPr>
              <a:t>ní</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jejích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členů</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zprávy</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projednávat</a:t>
            </a:r>
            <a:r>
              <a:rPr lang="en-US">
                <a:latin typeface="Arial" panose="020B0604020202020204" pitchFamily="34" charset="0"/>
                <a:cs typeface="Arial" panose="020B0604020202020204" pitchFamily="34" charset="0"/>
              </a:rPr>
              <a:t> s </a:t>
            </a:r>
            <a:r>
              <a:rPr lang="en-US" err="1">
                <a:latin typeface="Arial" panose="020B0604020202020204" pitchFamily="34" charset="0"/>
                <a:cs typeface="Arial" panose="020B0604020202020204" pitchFamily="34" charset="0"/>
              </a:rPr>
              <a:t>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nebo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jejími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členy</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otázky</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které</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patří</a:t>
            </a:r>
            <a:r>
              <a:rPr lang="en-US">
                <a:latin typeface="Arial" panose="020B0604020202020204" pitchFamily="34" charset="0"/>
                <a:cs typeface="Arial" panose="020B0604020202020204" pitchFamily="34" charset="0"/>
              </a:rPr>
              <a:t> do </a:t>
            </a:r>
            <a:r>
              <a:rPr lang="en-US" err="1">
                <a:latin typeface="Arial" panose="020B0604020202020204" pitchFamily="34" charset="0"/>
                <a:cs typeface="Arial" panose="020B0604020202020204" pitchFamily="34" charset="0"/>
              </a:rPr>
              <a:t>jejich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působnosti</a:t>
            </a:r>
            <a:r>
              <a:rPr lang="en-US">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78D924CE-6F60-9F46-9FF0-D96853F12D7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9F0E488-89F8-7149-9C6C-78D1677CEC9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6A818CD-9813-5E40-AEF4-CEF1B76C621E}"/>
              </a:ext>
            </a:extLst>
          </p:cNvPr>
          <p:cNvSpPr>
            <a:spLocks noGrp="1"/>
          </p:cNvSpPr>
          <p:nvPr>
            <p:ph type="sldNum" sz="quarter" idx="12"/>
          </p:nvPr>
        </p:nvSpPr>
        <p:spPr/>
        <p:txBody>
          <a:bodyPr/>
          <a:lstStyle/>
          <a:p>
            <a:fld id="{CFE4BAC9-6D41-4691-9299-18EF07EF0177}" type="slidenum">
              <a:rPr lang="en-US" smtClean="0"/>
              <a:t>243</a:t>
            </a:fld>
            <a:endParaRPr lang="en-US"/>
          </a:p>
        </p:txBody>
      </p:sp>
    </p:spTree>
    <p:extLst>
      <p:ext uri="{BB962C8B-B14F-4D97-AF65-F5344CB8AC3E}">
        <p14:creationId xmlns:p14="http://schemas.microsoft.com/office/powerpoint/2010/main" val="403188145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9DB953-28F9-AD42-B423-F7198782BBE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Poslání BRS</a:t>
            </a:r>
          </a:p>
        </p:txBody>
      </p:sp>
      <p:sp>
        <p:nvSpPr>
          <p:cNvPr id="3" name="Zástupný symbol pro obsah 2">
            <a:extLst>
              <a:ext uri="{FF2B5EF4-FFF2-40B4-BE49-F238E27FC236}">
                <a16:creationId xmlns:a16="http://schemas.microsoft.com/office/drawing/2014/main" id="{0D11FD7B-195F-5A4A-873A-05FDBC89643E}"/>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Základním úkolem BRS je:</a:t>
            </a:r>
          </a:p>
          <a:p>
            <a:r>
              <a:rPr lang="cs-CZ">
                <a:latin typeface="Arial" panose="020B0604020202020204" pitchFamily="34" charset="0"/>
                <a:cs typeface="Arial" panose="020B0604020202020204" pitchFamily="34" charset="0"/>
              </a:rPr>
              <a:t>podílet se na </a:t>
            </a:r>
            <a:r>
              <a:rPr lang="cs-CZ">
                <a:solidFill>
                  <a:srgbClr val="FF0000"/>
                </a:solidFill>
                <a:latin typeface="Arial" panose="020B0604020202020204" pitchFamily="34" charset="0"/>
                <a:cs typeface="Arial" panose="020B0604020202020204" pitchFamily="34" charset="0"/>
              </a:rPr>
              <a:t>tvorbě</a:t>
            </a:r>
            <a:r>
              <a:rPr lang="cs-CZ">
                <a:latin typeface="Arial" panose="020B0604020202020204" pitchFamily="34" charset="0"/>
                <a:cs typeface="Arial" panose="020B0604020202020204" pitchFamily="34" charset="0"/>
              </a:rPr>
              <a:t> spolehlivého bezpečnostního systému státu, </a:t>
            </a:r>
          </a:p>
          <a:p>
            <a:r>
              <a:rPr lang="cs-CZ">
                <a:solidFill>
                  <a:srgbClr val="FF0000"/>
                </a:solidFill>
                <a:latin typeface="Arial" panose="020B0604020202020204" pitchFamily="34" charset="0"/>
                <a:cs typeface="Arial" panose="020B0604020202020204" pitchFamily="34" charset="0"/>
              </a:rPr>
              <a:t>zabezpečovat koordinaci </a:t>
            </a:r>
            <a:r>
              <a:rPr lang="cs-CZ">
                <a:latin typeface="Arial" panose="020B0604020202020204" pitchFamily="34" charset="0"/>
                <a:cs typeface="Arial" panose="020B0604020202020204" pitchFamily="34" charset="0"/>
              </a:rPr>
              <a:t>a </a:t>
            </a:r>
          </a:p>
          <a:p>
            <a:r>
              <a:rPr lang="cs-CZ">
                <a:solidFill>
                  <a:srgbClr val="FF0000"/>
                </a:solidFill>
                <a:latin typeface="Arial" panose="020B0604020202020204" pitchFamily="34" charset="0"/>
                <a:cs typeface="Arial" panose="020B0604020202020204" pitchFamily="34" charset="0"/>
              </a:rPr>
              <a:t>kontrolu opatření </a:t>
            </a:r>
            <a:r>
              <a:rPr lang="cs-CZ">
                <a:latin typeface="Arial" panose="020B0604020202020204" pitchFamily="34" charset="0"/>
                <a:cs typeface="Arial" panose="020B0604020202020204" pitchFamily="34" charset="0"/>
              </a:rPr>
              <a:t>k zajišťování bezpečnosti České republiky a mezinárodních závazků.</a:t>
            </a:r>
          </a:p>
        </p:txBody>
      </p:sp>
      <p:sp>
        <p:nvSpPr>
          <p:cNvPr id="4" name="Zástupný symbol pro datum 3">
            <a:extLst>
              <a:ext uri="{FF2B5EF4-FFF2-40B4-BE49-F238E27FC236}">
                <a16:creationId xmlns:a16="http://schemas.microsoft.com/office/drawing/2014/main" id="{240C54F9-0F8E-2D46-A40C-7F2AE63F776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4D7D5B7-2191-2342-A05B-91F6DE8FB6F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91005C9-5670-C94D-A766-F87DA2789EED}"/>
              </a:ext>
            </a:extLst>
          </p:cNvPr>
          <p:cNvSpPr>
            <a:spLocks noGrp="1"/>
          </p:cNvSpPr>
          <p:nvPr>
            <p:ph type="sldNum" sz="quarter" idx="12"/>
          </p:nvPr>
        </p:nvSpPr>
        <p:spPr/>
        <p:txBody>
          <a:bodyPr/>
          <a:lstStyle/>
          <a:p>
            <a:fld id="{CFE4BAC9-6D41-4691-9299-18EF07EF0177}" type="slidenum">
              <a:rPr lang="en-US" smtClean="0"/>
              <a:t>244</a:t>
            </a:fld>
            <a:endParaRPr lang="en-US"/>
          </a:p>
        </p:txBody>
      </p:sp>
    </p:spTree>
    <p:extLst>
      <p:ext uri="{BB962C8B-B14F-4D97-AF65-F5344CB8AC3E}">
        <p14:creationId xmlns:p14="http://schemas.microsoft.com/office/powerpoint/2010/main" val="256487180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979B3A-AE90-134C-9587-5CC29E48236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Složení BRS</a:t>
            </a:r>
          </a:p>
        </p:txBody>
      </p:sp>
      <p:sp>
        <p:nvSpPr>
          <p:cNvPr id="3" name="Zástupný symbol pro obsah 2">
            <a:extLst>
              <a:ext uri="{FF2B5EF4-FFF2-40B4-BE49-F238E27FC236}">
                <a16:creationId xmlns:a16="http://schemas.microsoft.com/office/drawing/2014/main" id="{B54FCEFD-F90B-E04D-A06B-F636E2DB14B4}"/>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BRS </a:t>
            </a:r>
            <a:r>
              <a:rPr lang="cs-CZ">
                <a:solidFill>
                  <a:srgbClr val="FF0000"/>
                </a:solidFill>
                <a:latin typeface="Arial" panose="020B0604020202020204" pitchFamily="34" charset="0"/>
                <a:cs typeface="Arial" panose="020B0604020202020204" pitchFamily="34" charset="0"/>
              </a:rPr>
              <a:t>má 9 členů. </a:t>
            </a:r>
          </a:p>
          <a:p>
            <a:r>
              <a:rPr lang="cs-CZ" b="1">
                <a:latin typeface="Arial" panose="020B0604020202020204" pitchFamily="34" charset="0"/>
                <a:cs typeface="Arial" panose="020B0604020202020204" pitchFamily="34" charset="0"/>
              </a:rPr>
              <a:t>Předsedou BRS </a:t>
            </a:r>
            <a:r>
              <a:rPr lang="cs-CZ">
                <a:latin typeface="Arial" panose="020B0604020202020204" pitchFamily="34" charset="0"/>
                <a:cs typeface="Arial" panose="020B0604020202020204" pitchFamily="34" charset="0"/>
              </a:rPr>
              <a:t>je předseda vlády.  Místopředsedou BRS je ministr vnitra. </a:t>
            </a:r>
          </a:p>
          <a:p>
            <a:r>
              <a:rPr lang="cs-CZ" b="1">
                <a:latin typeface="Arial" panose="020B0604020202020204" pitchFamily="34" charset="0"/>
                <a:cs typeface="Arial" panose="020B0604020202020204" pitchFamily="34" charset="0"/>
              </a:rPr>
              <a:t>Dalšími členy BRS </a:t>
            </a:r>
            <a:r>
              <a:rPr lang="cs-CZ">
                <a:latin typeface="Arial" panose="020B0604020202020204" pitchFamily="34" charset="0"/>
                <a:cs typeface="Arial" panose="020B0604020202020204" pitchFamily="34" charset="0"/>
              </a:rPr>
              <a:t>jsou ministr obrany,  ministr zahraničních věcí, ministryně financí, ministr průmyslu a obchodu, ministr dopravy, ministr zdravotnictví, ministr zemědělství. </a:t>
            </a:r>
          </a:p>
          <a:p>
            <a:r>
              <a:rPr lang="cs-CZ" b="1">
                <a:latin typeface="Arial" panose="020B0604020202020204" pitchFamily="34" charset="0"/>
                <a:cs typeface="Arial" panose="020B0604020202020204" pitchFamily="34" charset="0"/>
              </a:rPr>
              <a:t>Předsednictvo BRS </a:t>
            </a:r>
            <a:r>
              <a:rPr lang="cs-CZ">
                <a:latin typeface="Arial" panose="020B0604020202020204" pitchFamily="34" charset="0"/>
                <a:cs typeface="Arial" panose="020B0604020202020204" pitchFamily="34" charset="0"/>
              </a:rPr>
              <a:t>je složeno z předsedy BRS, místopředsedy BRS a ministra obrany. </a:t>
            </a:r>
          </a:p>
        </p:txBody>
      </p:sp>
      <p:sp>
        <p:nvSpPr>
          <p:cNvPr id="4" name="Zástupný symbol pro datum 3">
            <a:extLst>
              <a:ext uri="{FF2B5EF4-FFF2-40B4-BE49-F238E27FC236}">
                <a16:creationId xmlns:a16="http://schemas.microsoft.com/office/drawing/2014/main" id="{C8DD197A-F9B2-3643-AF80-9238CCB2764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390C6D0-17C0-994C-B032-BC540311363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95D9625-648B-9448-B8E9-E827CF3806C1}"/>
              </a:ext>
            </a:extLst>
          </p:cNvPr>
          <p:cNvSpPr>
            <a:spLocks noGrp="1"/>
          </p:cNvSpPr>
          <p:nvPr>
            <p:ph type="sldNum" sz="quarter" idx="12"/>
          </p:nvPr>
        </p:nvSpPr>
        <p:spPr/>
        <p:txBody>
          <a:bodyPr/>
          <a:lstStyle/>
          <a:p>
            <a:fld id="{CFE4BAC9-6D41-4691-9299-18EF07EF0177}" type="slidenum">
              <a:rPr lang="en-US" smtClean="0"/>
              <a:t>245</a:t>
            </a:fld>
            <a:endParaRPr lang="en-US"/>
          </a:p>
        </p:txBody>
      </p:sp>
    </p:spTree>
    <p:extLst>
      <p:ext uri="{BB962C8B-B14F-4D97-AF65-F5344CB8AC3E}">
        <p14:creationId xmlns:p14="http://schemas.microsoft.com/office/powerpoint/2010/main" val="119910245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41BF7B-43FE-C64D-A1B7-BD15A00F3E9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Pracovní orgány BRS</a:t>
            </a:r>
          </a:p>
        </p:txBody>
      </p:sp>
      <p:sp>
        <p:nvSpPr>
          <p:cNvPr id="3" name="Zástupný symbol pro obsah 2">
            <a:extLst>
              <a:ext uri="{FF2B5EF4-FFF2-40B4-BE49-F238E27FC236}">
                <a16:creationId xmlns:a16="http://schemas.microsoft.com/office/drawing/2014/main" id="{38AED8B7-3B30-BB41-8DDA-0EDB56F6E05F}"/>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V rámci BRS působí  šest stálých pracovních výborů BRS</a:t>
            </a:r>
          </a:p>
          <a:p>
            <a:pPr>
              <a:buFont typeface="+mj-lt"/>
              <a:buAutoNum type="arabicPeriod"/>
            </a:pPr>
            <a:r>
              <a:rPr lang="cs-CZ">
                <a:latin typeface="Arial" panose="020B0604020202020204" pitchFamily="34" charset="0"/>
                <a:cs typeface="Arial" panose="020B0604020202020204" pitchFamily="34" charset="0"/>
              </a:rPr>
              <a:t>Výbor pro koordinaci </a:t>
            </a:r>
            <a:r>
              <a:rPr lang="cs-CZ">
                <a:solidFill>
                  <a:srgbClr val="FF0000"/>
                </a:solidFill>
                <a:latin typeface="Arial" panose="020B0604020202020204" pitchFamily="34" charset="0"/>
                <a:cs typeface="Arial" panose="020B0604020202020204" pitchFamily="34" charset="0"/>
              </a:rPr>
              <a:t>zahraniční bezpečnostní politiky </a:t>
            </a:r>
            <a:r>
              <a:rPr lang="cs-CZ">
                <a:latin typeface="Arial" panose="020B0604020202020204" pitchFamily="34" charset="0"/>
                <a:cs typeface="Arial" panose="020B0604020202020204" pitchFamily="34" charset="0"/>
              </a:rPr>
              <a:t>(v gesci ministra zahraničních věcí),</a:t>
            </a:r>
          </a:p>
          <a:p>
            <a:pPr>
              <a:buFont typeface="+mj-lt"/>
              <a:buAutoNum type="arabicPeriod"/>
            </a:pPr>
            <a:r>
              <a:rPr lang="cs-CZ">
                <a:latin typeface="Arial" panose="020B0604020202020204" pitchFamily="34" charset="0"/>
                <a:cs typeface="Arial" panose="020B0604020202020204" pitchFamily="34" charset="0"/>
              </a:rPr>
              <a:t> Výbor pro </a:t>
            </a:r>
            <a:r>
              <a:rPr lang="cs-CZ">
                <a:solidFill>
                  <a:srgbClr val="FF0000"/>
                </a:solidFill>
                <a:latin typeface="Arial" panose="020B0604020202020204" pitchFamily="34" charset="0"/>
                <a:cs typeface="Arial" panose="020B0604020202020204" pitchFamily="34" charset="0"/>
              </a:rPr>
              <a:t>obranné plánování </a:t>
            </a:r>
            <a:r>
              <a:rPr lang="cs-CZ">
                <a:latin typeface="Arial" panose="020B0604020202020204" pitchFamily="34" charset="0"/>
                <a:cs typeface="Arial" panose="020B0604020202020204" pitchFamily="34" charset="0"/>
              </a:rPr>
              <a:t>(v gesci ministra obrany),</a:t>
            </a:r>
          </a:p>
          <a:p>
            <a:pPr>
              <a:buFont typeface="+mj-lt"/>
              <a:buAutoNum type="arabicPeriod"/>
            </a:pPr>
            <a:r>
              <a:rPr lang="cs-CZ">
                <a:latin typeface="Arial" panose="020B0604020202020204" pitchFamily="34" charset="0"/>
                <a:cs typeface="Arial" panose="020B0604020202020204" pitchFamily="34" charset="0"/>
              </a:rPr>
              <a:t>Výbor pro </a:t>
            </a:r>
            <a:r>
              <a:rPr lang="cs-CZ">
                <a:solidFill>
                  <a:srgbClr val="FF0000"/>
                </a:solidFill>
                <a:latin typeface="Arial" panose="020B0604020202020204" pitchFamily="34" charset="0"/>
                <a:cs typeface="Arial" panose="020B0604020202020204" pitchFamily="34" charset="0"/>
              </a:rPr>
              <a:t>vnitřní bezpečnost </a:t>
            </a:r>
            <a:r>
              <a:rPr lang="cs-CZ">
                <a:latin typeface="Arial" panose="020B0604020202020204" pitchFamily="34" charset="0"/>
                <a:cs typeface="Arial" panose="020B0604020202020204" pitchFamily="34" charset="0"/>
              </a:rPr>
              <a:t>(v gesci ministra vnitra),</a:t>
            </a:r>
          </a:p>
          <a:p>
            <a:pPr>
              <a:buFont typeface="+mj-lt"/>
              <a:buAutoNum type="arabicPeriod"/>
            </a:pPr>
            <a:r>
              <a:rPr lang="cs-CZ">
                <a:latin typeface="Arial" panose="020B0604020202020204" pitchFamily="34" charset="0"/>
                <a:cs typeface="Arial" panose="020B0604020202020204" pitchFamily="34" charset="0"/>
              </a:rPr>
              <a:t>Výbor pro </a:t>
            </a:r>
            <a:r>
              <a:rPr lang="cs-CZ">
                <a:solidFill>
                  <a:srgbClr val="FF0000"/>
                </a:solidFill>
                <a:latin typeface="Arial" panose="020B0604020202020204" pitchFamily="34" charset="0"/>
                <a:cs typeface="Arial" panose="020B0604020202020204" pitchFamily="34" charset="0"/>
              </a:rPr>
              <a:t>civilní nouzové plánování </a:t>
            </a:r>
            <a:r>
              <a:rPr lang="cs-CZ">
                <a:latin typeface="Arial" panose="020B0604020202020204" pitchFamily="34" charset="0"/>
                <a:cs typeface="Arial" panose="020B0604020202020204" pitchFamily="34" charset="0"/>
              </a:rPr>
              <a:t>(v gesci ministra vnitra), </a:t>
            </a:r>
          </a:p>
          <a:p>
            <a:pPr>
              <a:buFont typeface="+mj-lt"/>
              <a:buAutoNum type="arabicPeriod"/>
            </a:pPr>
            <a:r>
              <a:rPr lang="cs-CZ">
                <a:latin typeface="Arial" panose="020B0604020202020204" pitchFamily="34" charset="0"/>
                <a:cs typeface="Arial" panose="020B0604020202020204" pitchFamily="34" charset="0"/>
              </a:rPr>
              <a:t>Výbor pro </a:t>
            </a:r>
            <a:r>
              <a:rPr lang="cs-CZ">
                <a:solidFill>
                  <a:srgbClr val="FF0000"/>
                </a:solidFill>
                <a:latin typeface="Arial" panose="020B0604020202020204" pitchFamily="34" charset="0"/>
                <a:cs typeface="Arial" panose="020B0604020202020204" pitchFamily="34" charset="0"/>
              </a:rPr>
              <a:t>zpravodajskou činnost </a:t>
            </a:r>
            <a:r>
              <a:rPr lang="cs-CZ">
                <a:latin typeface="Arial" panose="020B0604020202020204" pitchFamily="34" charset="0"/>
                <a:cs typeface="Arial" panose="020B0604020202020204" pitchFamily="34" charset="0"/>
              </a:rPr>
              <a:t>(v gesci předsedy vlády), a.</a:t>
            </a:r>
          </a:p>
          <a:p>
            <a:pPr>
              <a:buFont typeface="+mj-lt"/>
              <a:buAutoNum type="arabicPeriod"/>
            </a:pPr>
            <a:r>
              <a:rPr lang="cs-CZ">
                <a:latin typeface="Arial" panose="020B0604020202020204" pitchFamily="34" charset="0"/>
                <a:cs typeface="Arial" panose="020B0604020202020204" pitchFamily="34" charset="0"/>
              </a:rPr>
              <a:t>Výbor pro </a:t>
            </a:r>
            <a:r>
              <a:rPr lang="cs-CZ">
                <a:solidFill>
                  <a:srgbClr val="FF0000"/>
                </a:solidFill>
                <a:latin typeface="Arial" panose="020B0604020202020204" pitchFamily="34" charset="0"/>
                <a:cs typeface="Arial" panose="020B0604020202020204" pitchFamily="34" charset="0"/>
              </a:rPr>
              <a:t>kybernetickou bezpečnost </a:t>
            </a:r>
            <a:r>
              <a:rPr lang="cs-CZ">
                <a:latin typeface="Arial" panose="020B0604020202020204" pitchFamily="34" charset="0"/>
                <a:cs typeface="Arial" panose="020B0604020202020204" pitchFamily="34" charset="0"/>
              </a:rPr>
              <a:t>(v gesci předsedy vlády).</a:t>
            </a:r>
          </a:p>
        </p:txBody>
      </p:sp>
      <p:sp>
        <p:nvSpPr>
          <p:cNvPr id="4" name="Zástupný symbol pro datum 3">
            <a:extLst>
              <a:ext uri="{FF2B5EF4-FFF2-40B4-BE49-F238E27FC236}">
                <a16:creationId xmlns:a16="http://schemas.microsoft.com/office/drawing/2014/main" id="{28EB4133-DDE8-F041-A923-80DD3FE9AFB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8D78A05-83E3-B14F-AE39-1861DC03BE5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73872B9-BCF2-5448-AE71-A8B452296C6A}"/>
              </a:ext>
            </a:extLst>
          </p:cNvPr>
          <p:cNvSpPr>
            <a:spLocks noGrp="1"/>
          </p:cNvSpPr>
          <p:nvPr>
            <p:ph type="sldNum" sz="quarter" idx="12"/>
          </p:nvPr>
        </p:nvSpPr>
        <p:spPr/>
        <p:txBody>
          <a:bodyPr/>
          <a:lstStyle/>
          <a:p>
            <a:fld id="{CFE4BAC9-6D41-4691-9299-18EF07EF0177}" type="slidenum">
              <a:rPr lang="en-US" smtClean="0"/>
              <a:t>246</a:t>
            </a:fld>
            <a:endParaRPr lang="en-US"/>
          </a:p>
        </p:txBody>
      </p:sp>
    </p:spTree>
    <p:extLst>
      <p:ext uri="{BB962C8B-B14F-4D97-AF65-F5344CB8AC3E}">
        <p14:creationId xmlns:p14="http://schemas.microsoft.com/office/powerpoint/2010/main" val="429274871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68CE44-81C9-224E-A441-47F8F24E4937}"/>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Externí účast </a:t>
            </a:r>
          </a:p>
        </p:txBody>
      </p:sp>
      <p:sp>
        <p:nvSpPr>
          <p:cNvPr id="3" name="Zástupný symbol pro obsah 2">
            <a:extLst>
              <a:ext uri="{FF2B5EF4-FFF2-40B4-BE49-F238E27FC236}">
                <a16:creationId xmlns:a16="http://schemas.microsoft.com/office/drawing/2014/main" id="{427DE913-4427-3241-83D7-B6B0E3641092}"/>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BRS může na svou schůzi podle potřeby přizvat: </a:t>
            </a:r>
          </a:p>
          <a:p>
            <a:r>
              <a:rPr lang="cs-CZ">
                <a:solidFill>
                  <a:srgbClr val="FF0000"/>
                </a:solidFill>
                <a:latin typeface="Arial" panose="020B0604020202020204" pitchFamily="34" charset="0"/>
                <a:cs typeface="Arial" panose="020B0604020202020204" pitchFamily="34" charset="0"/>
              </a:rPr>
              <a:t>předsedu </a:t>
            </a:r>
            <a:r>
              <a:rPr lang="cs-CZ">
                <a:latin typeface="Arial" panose="020B0604020202020204" pitchFamily="34" charset="0"/>
                <a:cs typeface="Arial" panose="020B0604020202020204" pitchFamily="34" charset="0"/>
              </a:rPr>
              <a:t>Poslanecké sněmovny</a:t>
            </a:r>
          </a:p>
          <a:p>
            <a:r>
              <a:rPr lang="cs-CZ">
                <a:solidFill>
                  <a:srgbClr val="FF0000"/>
                </a:solidFill>
                <a:latin typeface="Arial" panose="020B0604020202020204" pitchFamily="34" charset="0"/>
                <a:cs typeface="Arial" panose="020B0604020202020204" pitchFamily="34" charset="0"/>
              </a:rPr>
              <a:t>předsedu</a:t>
            </a:r>
            <a:r>
              <a:rPr lang="cs-CZ">
                <a:latin typeface="Arial" panose="020B0604020202020204" pitchFamily="34" charset="0"/>
                <a:cs typeface="Arial" panose="020B0604020202020204" pitchFamily="34" charset="0"/>
              </a:rPr>
              <a:t> Senátu</a:t>
            </a:r>
          </a:p>
          <a:p>
            <a:r>
              <a:rPr lang="cs-CZ">
                <a:solidFill>
                  <a:srgbClr val="FF0000"/>
                </a:solidFill>
                <a:latin typeface="Arial" panose="020B0604020202020204" pitchFamily="34" charset="0"/>
                <a:cs typeface="Arial" panose="020B0604020202020204" pitchFamily="34" charset="0"/>
              </a:rPr>
              <a:t>ministry</a:t>
            </a:r>
            <a:r>
              <a:rPr lang="cs-CZ">
                <a:latin typeface="Arial" panose="020B0604020202020204" pitchFamily="34" charset="0"/>
                <a:cs typeface="Arial" panose="020B0604020202020204" pitchFamily="34" charset="0"/>
              </a:rPr>
              <a:t> a </a:t>
            </a:r>
            <a:r>
              <a:rPr lang="cs-CZ">
                <a:solidFill>
                  <a:srgbClr val="FF0000"/>
                </a:solidFill>
                <a:latin typeface="Arial" panose="020B0604020202020204" pitchFamily="34" charset="0"/>
                <a:cs typeface="Arial" panose="020B0604020202020204" pitchFamily="34" charset="0"/>
              </a:rPr>
              <a:t>vedoucí</a:t>
            </a:r>
            <a:r>
              <a:rPr lang="cs-CZ">
                <a:latin typeface="Arial" panose="020B0604020202020204" pitchFamily="34" charset="0"/>
                <a:cs typeface="Arial" panose="020B0604020202020204" pitchFamily="34" charset="0"/>
              </a:rPr>
              <a:t> jiných správních úřadů, kteří nejsou členy BRS a </a:t>
            </a:r>
          </a:p>
          <a:p>
            <a:r>
              <a:rPr lang="cs-CZ">
                <a:latin typeface="Arial" panose="020B0604020202020204" pitchFamily="34" charset="0"/>
                <a:cs typeface="Arial" panose="020B0604020202020204" pitchFamily="34" charset="0"/>
              </a:rPr>
              <a:t>představitele orgánů </a:t>
            </a:r>
            <a:r>
              <a:rPr lang="cs-CZ">
                <a:solidFill>
                  <a:srgbClr val="FF0000"/>
                </a:solidFill>
                <a:latin typeface="Arial" panose="020B0604020202020204" pitchFamily="34" charset="0"/>
                <a:cs typeface="Arial" panose="020B0604020202020204" pitchFamily="34" charset="0"/>
              </a:rPr>
              <a:t>územní samosprávy</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případně další </a:t>
            </a:r>
            <a:r>
              <a:rPr lang="cs-CZ">
                <a:solidFill>
                  <a:srgbClr val="FF0000"/>
                </a:solidFill>
                <a:latin typeface="Arial" panose="020B0604020202020204" pitchFamily="34" charset="0"/>
                <a:cs typeface="Arial" panose="020B0604020202020204" pitchFamily="34" charset="0"/>
              </a:rPr>
              <a:t>odborníky</a:t>
            </a:r>
            <a:r>
              <a:rPr lang="cs-CZ">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4319F019-D19A-8346-87E9-F0565246BF5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42EC8C8-ACA1-DE4E-9BF2-8CA1944CE7C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D8CB4A7-4B03-9242-B7FC-AC85791590E4}"/>
              </a:ext>
            </a:extLst>
          </p:cNvPr>
          <p:cNvSpPr>
            <a:spLocks noGrp="1"/>
          </p:cNvSpPr>
          <p:nvPr>
            <p:ph type="sldNum" sz="quarter" idx="12"/>
          </p:nvPr>
        </p:nvSpPr>
        <p:spPr/>
        <p:txBody>
          <a:bodyPr/>
          <a:lstStyle/>
          <a:p>
            <a:fld id="{CFE4BAC9-6D41-4691-9299-18EF07EF0177}" type="slidenum">
              <a:rPr lang="en-US" smtClean="0"/>
              <a:t>247</a:t>
            </a:fld>
            <a:endParaRPr lang="en-US"/>
          </a:p>
        </p:txBody>
      </p:sp>
    </p:spTree>
    <p:extLst>
      <p:ext uri="{BB962C8B-B14F-4D97-AF65-F5344CB8AC3E}">
        <p14:creationId xmlns:p14="http://schemas.microsoft.com/office/powerpoint/2010/main" val="215793192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981365-C95B-9749-B0E7-79BA5829A6E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Ústřední krizový štáb</a:t>
            </a:r>
          </a:p>
        </p:txBody>
      </p:sp>
      <p:sp>
        <p:nvSpPr>
          <p:cNvPr id="3" name="Zástupný symbol pro obsah 2">
            <a:extLst>
              <a:ext uri="{FF2B5EF4-FFF2-40B4-BE49-F238E27FC236}">
                <a16:creationId xmlns:a16="http://schemas.microsoft.com/office/drawing/2014/main" id="{FAC0E89A-438D-624E-8B24-237AA74609E7}"/>
              </a:ext>
            </a:extLst>
          </p:cNvPr>
          <p:cNvSpPr>
            <a:spLocks noGrp="1"/>
          </p:cNvSpPr>
          <p:nvPr>
            <p:ph idx="1"/>
          </p:nvPr>
        </p:nvSpPr>
        <p:spPr/>
        <p:txBody>
          <a:bodyPr>
            <a:normAutofit/>
          </a:bodyPr>
          <a:lstStyle/>
          <a:p>
            <a:r>
              <a:rPr lang="cs-CZ">
                <a:solidFill>
                  <a:srgbClr val="FF0000"/>
                </a:solidFill>
                <a:latin typeface="Arial" panose="020B0604020202020204" pitchFamily="34" charset="0"/>
                <a:cs typeface="Arial" panose="020B0604020202020204" pitchFamily="34" charset="0"/>
              </a:rPr>
              <a:t>Ústřední krizový štáb </a:t>
            </a:r>
            <a:r>
              <a:rPr lang="cs-CZ">
                <a:latin typeface="Arial" panose="020B0604020202020204" pitchFamily="34" charset="0"/>
                <a:cs typeface="Arial" panose="020B0604020202020204" pitchFamily="34" charset="0"/>
              </a:rPr>
              <a:t>jako </a:t>
            </a:r>
            <a:r>
              <a:rPr lang="cs-CZ" b="1">
                <a:latin typeface="Arial" panose="020B0604020202020204" pitchFamily="34" charset="0"/>
                <a:cs typeface="Arial" panose="020B0604020202020204" pitchFamily="34" charset="0"/>
              </a:rPr>
              <a:t>pracovní orgán BRS </a:t>
            </a:r>
            <a:r>
              <a:rPr lang="cs-CZ">
                <a:latin typeface="Arial" panose="020B0604020202020204" pitchFamily="34" charset="0"/>
                <a:cs typeface="Arial" panose="020B0604020202020204" pitchFamily="34" charset="0"/>
              </a:rPr>
              <a:t>pro zabezpečení řešení krizových situací nebo jiných závažných situací týkajících se </a:t>
            </a:r>
            <a:r>
              <a:rPr lang="cs-CZ">
                <a:solidFill>
                  <a:srgbClr val="FF0000"/>
                </a:solidFill>
                <a:latin typeface="Arial" panose="020B0604020202020204" pitchFamily="34" charset="0"/>
                <a:cs typeface="Arial" panose="020B0604020202020204" pitchFamily="34" charset="0"/>
              </a:rPr>
              <a:t>bezpečnostních zájmů </a:t>
            </a:r>
            <a:r>
              <a:rPr lang="cs-CZ">
                <a:latin typeface="Arial" panose="020B0604020202020204" pitchFamily="34" charset="0"/>
                <a:cs typeface="Arial" panose="020B0604020202020204" pitchFamily="34" charset="0"/>
              </a:rPr>
              <a:t>České republiky </a:t>
            </a:r>
            <a:r>
              <a:rPr lang="cs-CZ" b="1">
                <a:latin typeface="Arial" panose="020B0604020202020204" pitchFamily="34" charset="0"/>
                <a:cs typeface="Arial" panose="020B0604020202020204" pitchFamily="34" charset="0"/>
              </a:rPr>
              <a:t>v gesci ministra obrany </a:t>
            </a:r>
          </a:p>
          <a:p>
            <a:r>
              <a:rPr lang="cs-CZ">
                <a:latin typeface="Arial" panose="020B0604020202020204" pitchFamily="34" charset="0"/>
                <a:cs typeface="Arial" panose="020B0604020202020204" pitchFamily="34" charset="0"/>
              </a:rPr>
              <a:t>nebo v </a:t>
            </a:r>
            <a:r>
              <a:rPr lang="cs-CZ" b="1">
                <a:latin typeface="Arial" panose="020B0604020202020204" pitchFamily="34" charset="0"/>
                <a:cs typeface="Arial" panose="020B0604020202020204" pitchFamily="34" charset="0"/>
              </a:rPr>
              <a:t>gesci ministra vnitra </a:t>
            </a:r>
            <a:r>
              <a:rPr lang="cs-CZ">
                <a:latin typeface="Arial" panose="020B0604020202020204" pitchFamily="34" charset="0"/>
                <a:cs typeface="Arial" panose="020B0604020202020204" pitchFamily="34" charset="0"/>
              </a:rPr>
              <a:t>v případě ostatních druhů ohrožení České republiky, při poskytování humanitární pomoci většího rozsahu do zahraničí a při zapojení České republiky do mezinárodních záchranných operací v případě havárií a živelních pohrom.</a:t>
            </a:r>
          </a:p>
        </p:txBody>
      </p:sp>
      <p:sp>
        <p:nvSpPr>
          <p:cNvPr id="4" name="Zástupný symbol pro datum 3">
            <a:extLst>
              <a:ext uri="{FF2B5EF4-FFF2-40B4-BE49-F238E27FC236}">
                <a16:creationId xmlns:a16="http://schemas.microsoft.com/office/drawing/2014/main" id="{F289587A-5094-F740-B27A-8A61884ECA3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21F6766-A531-FB46-9E71-2E884F63F3C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D549CEF-ACFB-6B42-98AF-D62125F289FD}"/>
              </a:ext>
            </a:extLst>
          </p:cNvPr>
          <p:cNvSpPr>
            <a:spLocks noGrp="1"/>
          </p:cNvSpPr>
          <p:nvPr>
            <p:ph type="sldNum" sz="quarter" idx="12"/>
          </p:nvPr>
        </p:nvSpPr>
        <p:spPr/>
        <p:txBody>
          <a:bodyPr/>
          <a:lstStyle/>
          <a:p>
            <a:fld id="{CFE4BAC9-6D41-4691-9299-18EF07EF0177}" type="slidenum">
              <a:rPr lang="en-US" smtClean="0"/>
              <a:t>248</a:t>
            </a:fld>
            <a:endParaRPr lang="en-US"/>
          </a:p>
        </p:txBody>
      </p:sp>
    </p:spTree>
    <p:extLst>
      <p:ext uri="{BB962C8B-B14F-4D97-AF65-F5344CB8AC3E}">
        <p14:creationId xmlns:p14="http://schemas.microsoft.com/office/powerpoint/2010/main" val="8034336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993B80-7232-3F41-81F4-5DA21136209D}"/>
              </a:ext>
            </a:extLst>
          </p:cNvPr>
          <p:cNvSpPr>
            <a:spLocks noGrp="1"/>
          </p:cNvSpPr>
          <p:nvPr>
            <p:ph type="title"/>
          </p:nvPr>
        </p:nvSpPr>
        <p:spPr/>
        <p:txBody>
          <a:bodyPr/>
          <a:lstStyle/>
          <a:p>
            <a:r>
              <a:rPr lang="cs-CZ"/>
              <a:t>Ústřední krizový štáb</a:t>
            </a:r>
          </a:p>
        </p:txBody>
      </p:sp>
      <p:sp>
        <p:nvSpPr>
          <p:cNvPr id="3" name="Zástupný symbol pro obsah 2">
            <a:extLst>
              <a:ext uri="{FF2B5EF4-FFF2-40B4-BE49-F238E27FC236}">
                <a16:creationId xmlns:a16="http://schemas.microsoft.com/office/drawing/2014/main" id="{B8BF9575-AD54-BA4A-889E-713B5ECED179}"/>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Ústřední krizový štáb (ÚKŠ)  je pracovním orgánem vlády k řešení krizových situací a je zařazen do systému orgánů Bezpečnostní rady státu.</a:t>
            </a:r>
          </a:p>
          <a:p>
            <a:r>
              <a:rPr lang="cs-CZ">
                <a:latin typeface="Arial" panose="020B0604020202020204" pitchFamily="34" charset="0"/>
                <a:cs typeface="Arial" panose="020B0604020202020204" pitchFamily="34" charset="0"/>
              </a:rPr>
              <a:t>ÚKŠ po vyhlášení </a:t>
            </a:r>
            <a:r>
              <a:rPr lang="cs-CZ">
                <a:solidFill>
                  <a:srgbClr val="FF0000"/>
                </a:solidFill>
                <a:latin typeface="Arial" panose="020B0604020202020204" pitchFamily="34" charset="0"/>
                <a:cs typeface="Arial" panose="020B0604020202020204" pitchFamily="34" charset="0"/>
              </a:rPr>
              <a:t>nouzového stavu</a:t>
            </a:r>
            <a:r>
              <a:rPr lang="cs-CZ">
                <a:latin typeface="Arial" panose="020B0604020202020204" pitchFamily="34" charset="0"/>
                <a:cs typeface="Arial" panose="020B0604020202020204" pitchFamily="34" charset="0"/>
              </a:rPr>
              <a:t>, stavu ohrožení státu nebo válečného stavu, jakož i při hrozbě vzniku krizové situace, nebo při jiných závažných situacích týkajících se bezpečnostních zájmů České republiky, </a:t>
            </a:r>
            <a:r>
              <a:rPr lang="cs-CZ">
                <a:solidFill>
                  <a:srgbClr val="FF0000"/>
                </a:solidFill>
                <a:latin typeface="Arial" panose="020B0604020202020204" pitchFamily="34" charset="0"/>
                <a:cs typeface="Arial" panose="020B0604020202020204" pitchFamily="34" charset="0"/>
              </a:rPr>
              <a:t>připravuje návrhy řešení těchto situací</a:t>
            </a:r>
          </a:p>
        </p:txBody>
      </p:sp>
      <p:sp>
        <p:nvSpPr>
          <p:cNvPr id="4" name="Zástupný symbol pro datum 3">
            <a:extLst>
              <a:ext uri="{FF2B5EF4-FFF2-40B4-BE49-F238E27FC236}">
                <a16:creationId xmlns:a16="http://schemas.microsoft.com/office/drawing/2014/main" id="{DA697D16-5535-3B4C-93AE-C099FC0B4C9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0BF1AF3-799A-084E-9612-87078079E35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557346D-077C-374E-85BF-0EF617C4F202}"/>
              </a:ext>
            </a:extLst>
          </p:cNvPr>
          <p:cNvSpPr>
            <a:spLocks noGrp="1"/>
          </p:cNvSpPr>
          <p:nvPr>
            <p:ph type="sldNum" sz="quarter" idx="12"/>
          </p:nvPr>
        </p:nvSpPr>
        <p:spPr/>
        <p:txBody>
          <a:bodyPr/>
          <a:lstStyle/>
          <a:p>
            <a:fld id="{CFE4BAC9-6D41-4691-9299-18EF07EF0177}" type="slidenum">
              <a:rPr lang="en-US" smtClean="0"/>
              <a:t>249</a:t>
            </a:fld>
            <a:endParaRPr lang="en-US"/>
          </a:p>
        </p:txBody>
      </p:sp>
    </p:spTree>
    <p:extLst>
      <p:ext uri="{BB962C8B-B14F-4D97-AF65-F5344CB8AC3E}">
        <p14:creationId xmlns:p14="http://schemas.microsoft.com/office/powerpoint/2010/main" val="548317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F043EC-529D-A146-AB6E-E061E81F8356}"/>
              </a:ext>
            </a:extLst>
          </p:cNvPr>
          <p:cNvSpPr>
            <a:spLocks noGrp="1"/>
          </p:cNvSpPr>
          <p:nvPr>
            <p:ph type="title"/>
          </p:nvPr>
        </p:nvSpPr>
        <p:spPr/>
        <p:txBody>
          <a:bodyPr/>
          <a:lstStyle/>
          <a:p>
            <a:r>
              <a:rPr lang="cs-CZ" dirty="0" err="1">
                <a:latin typeface="Arial" panose="020B0604020202020204" pitchFamily="34" charset="0"/>
                <a:cs typeface="Arial" panose="020B0604020202020204" pitchFamily="34" charset="0"/>
              </a:rPr>
              <a:t>Dysimetrie</a:t>
            </a:r>
            <a:r>
              <a:rPr lang="cs-CZ" dirty="0"/>
              <a:t> </a:t>
            </a:r>
          </a:p>
        </p:txBody>
      </p:sp>
      <p:sp>
        <p:nvSpPr>
          <p:cNvPr id="3" name="Zástupný symbol pro obsah 2">
            <a:extLst>
              <a:ext uri="{FF2B5EF4-FFF2-40B4-BE49-F238E27FC236}">
                <a16:creationId xmlns:a16="http://schemas.microsoft.com/office/drawing/2014/main" id="{D0CC3F4F-E7ED-EE46-9186-242DCFCA6851}"/>
              </a:ext>
            </a:extLst>
          </p:cNvPr>
          <p:cNvSpPr>
            <a:spLocks noGrp="1"/>
          </p:cNvSpPr>
          <p:nvPr>
            <p:ph idx="1"/>
          </p:nvPr>
        </p:nvSpPr>
        <p:spPr/>
        <p:txBody>
          <a:bodyPr/>
          <a:lstStyle/>
          <a:p>
            <a:pPr marL="0" indent="0">
              <a:buNone/>
            </a:pPr>
            <a:r>
              <a:rPr lang="cs-CZ" b="1" dirty="0" err="1">
                <a:latin typeface="Arial" panose="020B0604020202020204" pitchFamily="34" charset="0"/>
                <a:cs typeface="Arial" panose="020B0604020202020204" pitchFamily="34" charset="0"/>
              </a:rPr>
              <a:t>Dysimetrie</a:t>
            </a:r>
            <a:r>
              <a:rPr lang="cs-CZ" b="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 znamená  </a:t>
            </a:r>
            <a:r>
              <a:rPr lang="cs-CZ" b="1" dirty="0">
                <a:latin typeface="Arial" panose="020B0604020202020204" pitchFamily="34" charset="0"/>
                <a:cs typeface="Arial" panose="020B0604020202020204" pitchFamily="34" charset="0"/>
              </a:rPr>
              <a:t>výraznou převahu </a:t>
            </a:r>
            <a:r>
              <a:rPr lang="cs-CZ" dirty="0">
                <a:latin typeface="Arial" panose="020B0604020202020204" pitchFamily="34" charset="0"/>
                <a:cs typeface="Arial" panose="020B0604020202020204" pitchFamily="34" charset="0"/>
              </a:rPr>
              <a:t>v oblasti:</a:t>
            </a:r>
          </a:p>
          <a:p>
            <a:r>
              <a:rPr lang="cs-CZ" dirty="0">
                <a:latin typeface="Arial" panose="020B0604020202020204" pitchFamily="34" charset="0"/>
                <a:cs typeface="Arial" panose="020B0604020202020204" pitchFamily="34" charset="0"/>
              </a:rPr>
              <a:t>Výzbroje</a:t>
            </a:r>
          </a:p>
          <a:p>
            <a:r>
              <a:rPr lang="cs-CZ" dirty="0">
                <a:latin typeface="Arial" panose="020B0604020202020204" pitchFamily="34" charset="0"/>
                <a:cs typeface="Arial" panose="020B0604020202020204" pitchFamily="34" charset="0"/>
              </a:rPr>
              <a:t>Technologie </a:t>
            </a:r>
          </a:p>
          <a:p>
            <a:r>
              <a:rPr lang="cs-CZ" dirty="0">
                <a:latin typeface="Arial" panose="020B0604020202020204" pitchFamily="34" charset="0"/>
                <a:cs typeface="Arial" panose="020B0604020202020204" pitchFamily="34" charset="0"/>
              </a:rPr>
              <a:t>Systému spojení</a:t>
            </a:r>
          </a:p>
          <a:p>
            <a:r>
              <a:rPr lang="cs-CZ" dirty="0">
                <a:latin typeface="Arial" panose="020B0604020202020204" pitchFamily="34" charset="0"/>
                <a:cs typeface="Arial" panose="020B0604020202020204" pitchFamily="34" charset="0"/>
              </a:rPr>
              <a:t>Systém vedení bojové činnosti</a:t>
            </a:r>
          </a:p>
        </p:txBody>
      </p:sp>
      <p:sp>
        <p:nvSpPr>
          <p:cNvPr id="4" name="Zástupný symbol pro datum 3">
            <a:extLst>
              <a:ext uri="{FF2B5EF4-FFF2-40B4-BE49-F238E27FC236}">
                <a16:creationId xmlns:a16="http://schemas.microsoft.com/office/drawing/2014/main" id="{89DA2D0E-301E-4A4E-9E85-4B091226FD1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F0D5D14-3093-CF42-974E-EC2A4ABFDFA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70CA475-17D4-944B-A06D-6A7FE914D775}"/>
              </a:ext>
            </a:extLst>
          </p:cNvPr>
          <p:cNvSpPr>
            <a:spLocks noGrp="1"/>
          </p:cNvSpPr>
          <p:nvPr>
            <p:ph type="sldNum" sz="quarter" idx="12"/>
          </p:nvPr>
        </p:nvSpPr>
        <p:spPr/>
        <p:txBody>
          <a:bodyPr/>
          <a:lstStyle/>
          <a:p>
            <a:fld id="{CFE4BAC9-6D41-4691-9299-18EF07EF0177}" type="slidenum">
              <a:rPr lang="en-US" smtClean="0"/>
              <a:t>25</a:t>
            </a:fld>
            <a:endParaRPr lang="en-US"/>
          </a:p>
        </p:txBody>
      </p:sp>
    </p:spTree>
    <p:extLst>
      <p:ext uri="{BB962C8B-B14F-4D97-AF65-F5344CB8AC3E}">
        <p14:creationId xmlns:p14="http://schemas.microsoft.com/office/powerpoint/2010/main" val="145950153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857824-C885-FE4E-A4E3-A4864255640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Metoda práce ÚKŠ</a:t>
            </a:r>
          </a:p>
        </p:txBody>
      </p:sp>
      <p:sp>
        <p:nvSpPr>
          <p:cNvPr id="3" name="Zástupný symbol pro obsah 2">
            <a:extLst>
              <a:ext uri="{FF2B5EF4-FFF2-40B4-BE49-F238E27FC236}">
                <a16:creationId xmlns:a16="http://schemas.microsoft.com/office/drawing/2014/main" id="{E2176A5E-7478-E14A-8D83-DEB5F619E911}"/>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Štáb zabezpečuje operativní koordinaci, sledování a vyhodnocování stavu realizace </a:t>
            </a:r>
            <a:r>
              <a:rPr lang="cs-CZ" b="1">
                <a:latin typeface="Arial" panose="020B0604020202020204" pitchFamily="34" charset="0"/>
                <a:cs typeface="Arial" panose="020B0604020202020204" pitchFamily="34" charset="0"/>
              </a:rPr>
              <a:t>opatření </a:t>
            </a:r>
            <a:r>
              <a:rPr lang="cs-CZ">
                <a:latin typeface="Arial" panose="020B0604020202020204" pitchFamily="34" charset="0"/>
                <a:cs typeface="Arial" panose="020B0604020202020204" pitchFamily="34" charset="0"/>
              </a:rPr>
              <a:t>přijímaných </a:t>
            </a:r>
            <a:r>
              <a:rPr lang="cs-CZ">
                <a:solidFill>
                  <a:srgbClr val="FF0000"/>
                </a:solidFill>
                <a:latin typeface="Arial" panose="020B0604020202020204" pitchFamily="34" charset="0"/>
                <a:cs typeface="Arial" panose="020B0604020202020204" pitchFamily="34" charset="0"/>
              </a:rPr>
              <a:t>vládou</a:t>
            </a:r>
            <a:r>
              <a:rPr lang="cs-CZ">
                <a:latin typeface="Arial" panose="020B0604020202020204" pitchFamily="34" charset="0"/>
                <a:cs typeface="Arial" panose="020B0604020202020204" pitchFamily="34" charset="0"/>
              </a:rPr>
              <a:t>, </a:t>
            </a:r>
            <a:r>
              <a:rPr lang="cs-CZ">
                <a:solidFill>
                  <a:srgbClr val="FF0000"/>
                </a:solidFill>
                <a:latin typeface="Arial" panose="020B0604020202020204" pitchFamily="34" charset="0"/>
                <a:cs typeface="Arial" panose="020B0604020202020204" pitchFamily="34" charset="0"/>
              </a:rPr>
              <a:t>ministerstvy</a:t>
            </a:r>
            <a:r>
              <a:rPr lang="cs-CZ">
                <a:latin typeface="Arial" panose="020B0604020202020204" pitchFamily="34" charset="0"/>
                <a:cs typeface="Arial" panose="020B0604020202020204" pitchFamily="34" charset="0"/>
              </a:rPr>
              <a:t> a </a:t>
            </a:r>
            <a:r>
              <a:rPr lang="cs-CZ">
                <a:solidFill>
                  <a:srgbClr val="FF0000"/>
                </a:solidFill>
                <a:latin typeface="Arial" panose="020B0604020202020204" pitchFamily="34" charset="0"/>
                <a:cs typeface="Arial" panose="020B0604020202020204" pitchFamily="34" charset="0"/>
              </a:rPr>
              <a:t>jinými správními úřady</a:t>
            </a:r>
            <a:r>
              <a:rPr lang="cs-CZ">
                <a:latin typeface="Arial" panose="020B0604020202020204" pitchFamily="34" charset="0"/>
                <a:cs typeface="Arial" panose="020B0604020202020204" pitchFamily="34" charset="0"/>
              </a:rPr>
              <a:t> a </a:t>
            </a:r>
            <a:r>
              <a:rPr lang="cs-CZ">
                <a:solidFill>
                  <a:srgbClr val="FF0000"/>
                </a:solidFill>
                <a:latin typeface="Arial" panose="020B0604020202020204" pitchFamily="34" charset="0"/>
                <a:cs typeface="Arial" panose="020B0604020202020204" pitchFamily="34" charset="0"/>
              </a:rPr>
              <a:t>orgány územních samosprávných celků </a:t>
            </a:r>
            <a:r>
              <a:rPr lang="cs-CZ">
                <a:latin typeface="Arial" panose="020B0604020202020204" pitchFamily="34" charset="0"/>
                <a:cs typeface="Arial" panose="020B0604020202020204" pitchFamily="34" charset="0"/>
              </a:rPr>
              <a:t>k zamezení vzniku nebo k řešení vzniklé krizové situace, nebo jiné závažné situace, a </a:t>
            </a:r>
          </a:p>
          <a:p>
            <a:r>
              <a:rPr lang="cs-CZ" b="1">
                <a:latin typeface="Arial" panose="020B0604020202020204" pitchFamily="34" charset="0"/>
                <a:cs typeface="Arial" panose="020B0604020202020204" pitchFamily="34" charset="0"/>
              </a:rPr>
              <a:t>poskytuje podporu </a:t>
            </a:r>
            <a:r>
              <a:rPr lang="cs-CZ">
                <a:latin typeface="Arial" panose="020B0604020202020204" pitchFamily="34" charset="0"/>
                <a:cs typeface="Arial" panose="020B0604020202020204" pitchFamily="34" charset="0"/>
              </a:rPr>
              <a:t>činnosti orgánům krizového řízení územních správních úřadů a orgánům územních samosprávných celků</a:t>
            </a:r>
          </a:p>
        </p:txBody>
      </p:sp>
      <p:sp>
        <p:nvSpPr>
          <p:cNvPr id="4" name="Zástupný symbol pro datum 3">
            <a:extLst>
              <a:ext uri="{FF2B5EF4-FFF2-40B4-BE49-F238E27FC236}">
                <a16:creationId xmlns:a16="http://schemas.microsoft.com/office/drawing/2014/main" id="{A78BC599-69CE-E84A-849F-47FA232E6EC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2B88E14-6DB3-6C4A-BDE4-4A022ABBA96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6025685-AD95-D84E-9505-E33856951508}"/>
              </a:ext>
            </a:extLst>
          </p:cNvPr>
          <p:cNvSpPr>
            <a:spLocks noGrp="1"/>
          </p:cNvSpPr>
          <p:nvPr>
            <p:ph type="sldNum" sz="quarter" idx="12"/>
          </p:nvPr>
        </p:nvSpPr>
        <p:spPr/>
        <p:txBody>
          <a:bodyPr/>
          <a:lstStyle/>
          <a:p>
            <a:fld id="{CFE4BAC9-6D41-4691-9299-18EF07EF0177}" type="slidenum">
              <a:rPr lang="en-US" smtClean="0"/>
              <a:t>250</a:t>
            </a:fld>
            <a:endParaRPr lang="en-US"/>
          </a:p>
        </p:txBody>
      </p:sp>
    </p:spTree>
    <p:extLst>
      <p:ext uri="{BB962C8B-B14F-4D97-AF65-F5344CB8AC3E}">
        <p14:creationId xmlns:p14="http://schemas.microsoft.com/office/powerpoint/2010/main" val="254263771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E30624-B22F-9444-AF7A-C7DA0E8F613D}"/>
              </a:ext>
            </a:extLst>
          </p:cNvPr>
          <p:cNvSpPr>
            <a:spLocks noGrp="1"/>
          </p:cNvSpPr>
          <p:nvPr>
            <p:ph type="title"/>
          </p:nvPr>
        </p:nvSpPr>
        <p:spPr/>
        <p:txBody>
          <a:bodyPr/>
          <a:lstStyle/>
          <a:p>
            <a:r>
              <a:rPr lang="cs-CZ"/>
              <a:t>Aktivace ÚKŠ</a:t>
            </a:r>
          </a:p>
        </p:txBody>
      </p:sp>
      <p:sp>
        <p:nvSpPr>
          <p:cNvPr id="3" name="Zástupný symbol pro obsah 2">
            <a:extLst>
              <a:ext uri="{FF2B5EF4-FFF2-40B4-BE49-F238E27FC236}">
                <a16:creationId xmlns:a16="http://schemas.microsoft.com/office/drawing/2014/main" id="{E67AB97F-40AE-3742-8D95-2E82D1550724}"/>
              </a:ext>
            </a:extLst>
          </p:cNvPr>
          <p:cNvSpPr>
            <a:spLocks noGrp="1"/>
          </p:cNvSpPr>
          <p:nvPr>
            <p:ph idx="1"/>
          </p:nvPr>
        </p:nvSpPr>
        <p:spPr/>
        <p:txBody>
          <a:bodyPr/>
          <a:lstStyle/>
          <a:p>
            <a:r>
              <a:rPr lang="cs-CZ">
                <a:solidFill>
                  <a:srgbClr val="C00000"/>
                </a:solidFill>
                <a:latin typeface="Arial" panose="020B0604020202020204" pitchFamily="34" charset="0"/>
                <a:cs typeface="Arial" panose="020B0604020202020204" pitchFamily="34" charset="0"/>
              </a:rPr>
              <a:t>O aktivaci </a:t>
            </a:r>
            <a:r>
              <a:rPr lang="cs-CZ">
                <a:latin typeface="Arial" panose="020B0604020202020204" pitchFamily="34" charset="0"/>
                <a:cs typeface="Arial" panose="020B0604020202020204" pitchFamily="34" charset="0"/>
              </a:rPr>
              <a:t>ÚKŠ rozhoduje </a:t>
            </a:r>
            <a:r>
              <a:rPr lang="cs-CZ" b="1">
                <a:latin typeface="Arial" panose="020B0604020202020204" pitchFamily="34" charset="0"/>
                <a:cs typeface="Arial" panose="020B0604020202020204" pitchFamily="34" charset="0"/>
              </a:rPr>
              <a:t>předseda vlády</a:t>
            </a:r>
            <a:r>
              <a:rPr lang="cs-CZ">
                <a:latin typeface="Arial" panose="020B0604020202020204" pitchFamily="34" charset="0"/>
                <a:cs typeface="Arial" panose="020B0604020202020204" pitchFamily="34" charset="0"/>
              </a:rPr>
              <a:t>, v době jeho nepřítomnosti v České republice nebo z jiných závažných důvodů první místopředseda vlády nebo jiný předsedou vlády pověřený místopředseda. </a:t>
            </a:r>
          </a:p>
          <a:p>
            <a:r>
              <a:rPr lang="cs-CZ" b="1">
                <a:latin typeface="Arial" panose="020B0604020202020204" pitchFamily="34" charset="0"/>
                <a:cs typeface="Arial" panose="020B0604020202020204" pitchFamily="34" charset="0"/>
              </a:rPr>
              <a:t>Návrh na aktivaci </a:t>
            </a:r>
            <a:r>
              <a:rPr lang="cs-CZ">
                <a:latin typeface="Arial" panose="020B0604020202020204" pitchFamily="34" charset="0"/>
                <a:cs typeface="Arial" panose="020B0604020202020204" pitchFamily="34" charset="0"/>
              </a:rPr>
              <a:t>Štábu může podat člen vlády.</a:t>
            </a:r>
          </a:p>
        </p:txBody>
      </p:sp>
      <p:sp>
        <p:nvSpPr>
          <p:cNvPr id="4" name="Zástupný symbol pro datum 3">
            <a:extLst>
              <a:ext uri="{FF2B5EF4-FFF2-40B4-BE49-F238E27FC236}">
                <a16:creationId xmlns:a16="http://schemas.microsoft.com/office/drawing/2014/main" id="{160EB4E2-D72C-8E4E-B8D8-92DFD78A3DC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F2CC650-8DFF-FF4A-8034-7D14BB7BE4C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1334108-7DE7-A049-89A6-9A20D31CB732}"/>
              </a:ext>
            </a:extLst>
          </p:cNvPr>
          <p:cNvSpPr>
            <a:spLocks noGrp="1"/>
          </p:cNvSpPr>
          <p:nvPr>
            <p:ph type="sldNum" sz="quarter" idx="12"/>
          </p:nvPr>
        </p:nvSpPr>
        <p:spPr/>
        <p:txBody>
          <a:bodyPr/>
          <a:lstStyle/>
          <a:p>
            <a:fld id="{CFE4BAC9-6D41-4691-9299-18EF07EF0177}" type="slidenum">
              <a:rPr lang="en-US" smtClean="0"/>
              <a:t>251</a:t>
            </a:fld>
            <a:endParaRPr lang="en-US"/>
          </a:p>
        </p:txBody>
      </p:sp>
    </p:spTree>
    <p:extLst>
      <p:ext uri="{BB962C8B-B14F-4D97-AF65-F5344CB8AC3E}">
        <p14:creationId xmlns:p14="http://schemas.microsoft.com/office/powerpoint/2010/main" val="413146001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36BC94-8B60-DF4E-807F-E7BA1613C56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Předseda ÚKŠ</a:t>
            </a:r>
          </a:p>
        </p:txBody>
      </p:sp>
      <p:sp>
        <p:nvSpPr>
          <p:cNvPr id="3" name="Zástupný symbol pro obsah 2">
            <a:extLst>
              <a:ext uri="{FF2B5EF4-FFF2-40B4-BE49-F238E27FC236}">
                <a16:creationId xmlns:a16="http://schemas.microsoft.com/office/drawing/2014/main" id="{D9ABF35B-23D3-1A4E-876B-A1A6D22D5A58}"/>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Předsedou ÚKŠ</a:t>
            </a:r>
            <a:r>
              <a:rPr lang="cs-CZ" b="1">
                <a:latin typeface="Arial" panose="020B0604020202020204" pitchFamily="34" charset="0"/>
                <a:cs typeface="Arial" panose="020B0604020202020204" pitchFamily="34" charset="0"/>
              </a:rPr>
              <a:t> jmenuje </a:t>
            </a:r>
            <a:r>
              <a:rPr lang="cs-CZ">
                <a:solidFill>
                  <a:srgbClr val="FF0000"/>
                </a:solidFill>
                <a:latin typeface="Arial" panose="020B0604020202020204" pitchFamily="34" charset="0"/>
                <a:cs typeface="Arial" panose="020B0604020202020204" pitchFamily="34" charset="0"/>
              </a:rPr>
              <a:t>předseda vlády </a:t>
            </a:r>
            <a:r>
              <a:rPr lang="cs-CZ" b="1">
                <a:latin typeface="Arial" panose="020B0604020202020204" pitchFamily="34" charset="0"/>
                <a:cs typeface="Arial" panose="020B0604020202020204" pitchFamily="34" charset="0"/>
              </a:rPr>
              <a:t>podle charakteru situace </a:t>
            </a:r>
            <a:r>
              <a:rPr lang="cs-CZ">
                <a:latin typeface="Arial" panose="020B0604020202020204" pitchFamily="34" charset="0"/>
                <a:cs typeface="Arial" panose="020B0604020202020204" pitchFamily="34" charset="0"/>
              </a:rPr>
              <a:t>některého z členů vlády nebo členů Štábu.</a:t>
            </a:r>
          </a:p>
        </p:txBody>
      </p:sp>
      <p:sp>
        <p:nvSpPr>
          <p:cNvPr id="4" name="Zástupný symbol pro datum 3">
            <a:extLst>
              <a:ext uri="{FF2B5EF4-FFF2-40B4-BE49-F238E27FC236}">
                <a16:creationId xmlns:a16="http://schemas.microsoft.com/office/drawing/2014/main" id="{816D947E-E169-5D4B-8809-8CF3387E11D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F3C919F-CC2A-9D48-9D66-FBC0D1392AE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F3BAB25-27E6-A545-991B-C0A814F046CD}"/>
              </a:ext>
            </a:extLst>
          </p:cNvPr>
          <p:cNvSpPr>
            <a:spLocks noGrp="1"/>
          </p:cNvSpPr>
          <p:nvPr>
            <p:ph type="sldNum" sz="quarter" idx="12"/>
          </p:nvPr>
        </p:nvSpPr>
        <p:spPr/>
        <p:txBody>
          <a:bodyPr/>
          <a:lstStyle/>
          <a:p>
            <a:fld id="{CFE4BAC9-6D41-4691-9299-18EF07EF0177}" type="slidenum">
              <a:rPr lang="en-US" smtClean="0"/>
              <a:t>252</a:t>
            </a:fld>
            <a:endParaRPr lang="en-US"/>
          </a:p>
        </p:txBody>
      </p:sp>
    </p:spTree>
    <p:extLst>
      <p:ext uri="{BB962C8B-B14F-4D97-AF65-F5344CB8AC3E}">
        <p14:creationId xmlns:p14="http://schemas.microsoft.com/office/powerpoint/2010/main" val="288887948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9FEF38-1C2B-F84D-9274-6A45AA3A0DCC}"/>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Složení ÚKŠ</a:t>
            </a:r>
          </a:p>
        </p:txBody>
      </p:sp>
      <p:sp>
        <p:nvSpPr>
          <p:cNvPr id="3" name="Zástupný symbol pro obsah 2">
            <a:extLst>
              <a:ext uri="{FF2B5EF4-FFF2-40B4-BE49-F238E27FC236}">
                <a16:creationId xmlns:a16="http://schemas.microsoft.com/office/drawing/2014/main" id="{79649C80-65A2-0741-8025-F907A808D020}"/>
              </a:ext>
            </a:extLst>
          </p:cNvPr>
          <p:cNvSpPr>
            <a:spLocks noGrp="1"/>
          </p:cNvSpPr>
          <p:nvPr>
            <p:ph idx="1"/>
          </p:nvPr>
        </p:nvSpPr>
        <p:spPr/>
        <p:txBody>
          <a:bodyPr>
            <a:normAutofit/>
          </a:bodyPr>
          <a:lstStyle/>
          <a:p>
            <a:pPr marL="0" indent="0">
              <a:buNone/>
            </a:pPr>
            <a:r>
              <a:rPr lang="cs-CZ">
                <a:solidFill>
                  <a:srgbClr val="FF0000"/>
                </a:solidFill>
                <a:latin typeface="Arial" panose="020B0604020202020204" pitchFamily="34" charset="0"/>
                <a:cs typeface="Arial" panose="020B0604020202020204" pitchFamily="34" charset="0"/>
              </a:rPr>
              <a:t>Náměstci ministrů</a:t>
            </a:r>
            <a:r>
              <a:rPr lang="cs-CZ">
                <a:latin typeface="Arial" panose="020B0604020202020204" pitchFamily="34" charset="0"/>
                <a:cs typeface="Arial" panose="020B0604020202020204" pitchFamily="34" charset="0"/>
              </a:rPr>
              <a:t>: MV, MO, MZV MF MZDR, MD, MŠMT, MMR, MŽP MZE, MPSV, MK, MSP.</a:t>
            </a:r>
          </a:p>
          <a:p>
            <a:pPr marL="0" indent="0">
              <a:buNone/>
            </a:pPr>
            <a:r>
              <a:rPr lang="cs-CZ">
                <a:latin typeface="Arial" panose="020B0604020202020204" pitchFamily="34" charset="0"/>
                <a:cs typeface="Arial" panose="020B0604020202020204" pitchFamily="34" charset="0"/>
              </a:rPr>
              <a:t>předseda Správy státních hmotných rezerv, policejní prezident České republiky, generální ředitel Hasičského záchranného sboru České republiky,  náčelník Generálního štábu Armády České republiky, ředitel Národního úřadu pro kybernetickou a informační bezpečnost, hlavní hygienik, ředitel Státního zdravotního ústavu  a  vedoucí Úřadu vlády ČR</a:t>
            </a:r>
          </a:p>
        </p:txBody>
      </p:sp>
      <p:sp>
        <p:nvSpPr>
          <p:cNvPr id="4" name="Zástupný symbol pro datum 3">
            <a:extLst>
              <a:ext uri="{FF2B5EF4-FFF2-40B4-BE49-F238E27FC236}">
                <a16:creationId xmlns:a16="http://schemas.microsoft.com/office/drawing/2014/main" id="{8FEAAAB8-C567-174B-8AB9-7FB8D8BF718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724582E-85CA-5E47-96B1-1A7E81AD569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82D95F5-11A7-0B43-9E15-90AB88B26B9E}"/>
              </a:ext>
            </a:extLst>
          </p:cNvPr>
          <p:cNvSpPr>
            <a:spLocks noGrp="1"/>
          </p:cNvSpPr>
          <p:nvPr>
            <p:ph type="sldNum" sz="quarter" idx="12"/>
          </p:nvPr>
        </p:nvSpPr>
        <p:spPr/>
        <p:txBody>
          <a:bodyPr/>
          <a:lstStyle/>
          <a:p>
            <a:fld id="{CFE4BAC9-6D41-4691-9299-18EF07EF0177}" type="slidenum">
              <a:rPr lang="en-US" smtClean="0"/>
              <a:t>253</a:t>
            </a:fld>
            <a:endParaRPr lang="en-US"/>
          </a:p>
        </p:txBody>
      </p:sp>
    </p:spTree>
    <p:extLst>
      <p:ext uri="{BB962C8B-B14F-4D97-AF65-F5344CB8AC3E}">
        <p14:creationId xmlns:p14="http://schemas.microsoft.com/office/powerpoint/2010/main" val="395465723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65BB4A-99F8-6F4A-9DE7-F26441DB0C21}"/>
              </a:ext>
            </a:extLst>
          </p:cNvPr>
          <p:cNvSpPr>
            <a:spLocks noGrp="1"/>
          </p:cNvSpPr>
          <p:nvPr>
            <p:ph type="title"/>
          </p:nvPr>
        </p:nvSpPr>
        <p:spPr/>
        <p:txBody>
          <a:bodyPr/>
          <a:lstStyle/>
          <a:p>
            <a:r>
              <a:rPr lang="cs-CZ"/>
              <a:t>Předseda ÚKŠ</a:t>
            </a:r>
          </a:p>
        </p:txBody>
      </p:sp>
      <p:sp>
        <p:nvSpPr>
          <p:cNvPr id="3" name="Zástupný symbol pro obsah 2">
            <a:extLst>
              <a:ext uri="{FF2B5EF4-FFF2-40B4-BE49-F238E27FC236}">
                <a16:creationId xmlns:a16="http://schemas.microsoft.com/office/drawing/2014/main" id="{7DB19054-6222-9447-9445-32FB85A95B60}"/>
              </a:ext>
            </a:extLst>
          </p:cNvPr>
          <p:cNvSpPr>
            <a:spLocks noGrp="1"/>
          </p:cNvSpPr>
          <p:nvPr>
            <p:ph idx="1"/>
          </p:nvPr>
        </p:nvSpPr>
        <p:spPr/>
        <p:txBody>
          <a:bodyPr>
            <a:normAutofit/>
          </a:bodyPr>
          <a:lstStyle/>
          <a:p>
            <a:r>
              <a:rPr lang="cs-CZ" b="1">
                <a:latin typeface="Arial" panose="020B0604020202020204" pitchFamily="34" charset="0"/>
                <a:cs typeface="Arial" panose="020B0604020202020204" pitchFamily="34" charset="0"/>
              </a:rPr>
              <a:t>svolává zasedání </a:t>
            </a:r>
            <a:r>
              <a:rPr lang="cs-CZ">
                <a:latin typeface="Arial" panose="020B0604020202020204" pitchFamily="34" charset="0"/>
                <a:cs typeface="Arial" panose="020B0604020202020204" pitchFamily="34" charset="0"/>
              </a:rPr>
              <a:t>ÚKŠ, řídí jeho činnost a odpovídá za ni </a:t>
            </a:r>
            <a:r>
              <a:rPr lang="cs-CZ" b="1">
                <a:latin typeface="Arial" panose="020B0604020202020204" pitchFamily="34" charset="0"/>
                <a:cs typeface="Arial" panose="020B0604020202020204" pitchFamily="34" charset="0"/>
              </a:rPr>
              <a:t>předsedovi vlády</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stanovuje dobu a místo zasedání</a:t>
            </a:r>
          </a:p>
          <a:p>
            <a:r>
              <a:rPr lang="cs-CZ" b="1">
                <a:latin typeface="Arial" panose="020B0604020202020204" pitchFamily="34" charset="0"/>
                <a:cs typeface="Arial" panose="020B0604020202020204" pitchFamily="34" charset="0"/>
              </a:rPr>
              <a:t>pravidelně informuje BRS </a:t>
            </a:r>
            <a:r>
              <a:rPr lang="cs-CZ">
                <a:latin typeface="Arial" panose="020B0604020202020204" pitchFamily="34" charset="0"/>
                <a:cs typeface="Arial" panose="020B0604020202020204" pitchFamily="34" charset="0"/>
              </a:rPr>
              <a:t>popřípadě na pokyn předsedy vlády přímo vládu, o činnosti ÚKŠ, o vývoji situace a o provedených a přijímaných opatřeních.</a:t>
            </a:r>
          </a:p>
        </p:txBody>
      </p:sp>
      <p:sp>
        <p:nvSpPr>
          <p:cNvPr id="4" name="Zástupný symbol pro datum 3">
            <a:extLst>
              <a:ext uri="{FF2B5EF4-FFF2-40B4-BE49-F238E27FC236}">
                <a16:creationId xmlns:a16="http://schemas.microsoft.com/office/drawing/2014/main" id="{0573D44D-4402-7D4F-83C9-D29DCEC5D9F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499C824-DDA1-D64A-B0D0-55FE3046780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E69576F-2E7A-384A-A43A-97192EBCEA84}"/>
              </a:ext>
            </a:extLst>
          </p:cNvPr>
          <p:cNvSpPr>
            <a:spLocks noGrp="1"/>
          </p:cNvSpPr>
          <p:nvPr>
            <p:ph type="sldNum" sz="quarter" idx="12"/>
          </p:nvPr>
        </p:nvSpPr>
        <p:spPr/>
        <p:txBody>
          <a:bodyPr/>
          <a:lstStyle/>
          <a:p>
            <a:fld id="{CFE4BAC9-6D41-4691-9299-18EF07EF0177}" type="slidenum">
              <a:rPr lang="en-US" smtClean="0"/>
              <a:t>254</a:t>
            </a:fld>
            <a:endParaRPr lang="en-US"/>
          </a:p>
        </p:txBody>
      </p:sp>
    </p:spTree>
    <p:extLst>
      <p:ext uri="{BB962C8B-B14F-4D97-AF65-F5344CB8AC3E}">
        <p14:creationId xmlns:p14="http://schemas.microsoft.com/office/powerpoint/2010/main" val="142022427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BD5C7A-AF0F-8943-86FA-A368527B0F75}"/>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Výbor pro civilní nouzové plánování</a:t>
            </a:r>
          </a:p>
        </p:txBody>
      </p:sp>
      <p:sp>
        <p:nvSpPr>
          <p:cNvPr id="3" name="Zástupný symbol pro obsah 2">
            <a:extLst>
              <a:ext uri="{FF2B5EF4-FFF2-40B4-BE49-F238E27FC236}">
                <a16:creationId xmlns:a16="http://schemas.microsoft.com/office/drawing/2014/main" id="{95D86A77-FA15-DE4B-91AA-749C0304B166}"/>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Výbor pro civilní nouzové plánování je </a:t>
            </a:r>
            <a:r>
              <a:rPr lang="cs-CZ" b="1" dirty="0">
                <a:latin typeface="Arial" panose="020B0604020202020204" pitchFamily="34" charset="0"/>
                <a:cs typeface="Arial" panose="020B0604020202020204" pitchFamily="34" charset="0"/>
              </a:rPr>
              <a:t>stálým pracovním orgánem</a:t>
            </a:r>
            <a:r>
              <a:rPr lang="cs-CZ" dirty="0">
                <a:latin typeface="Arial" panose="020B0604020202020204" pitchFamily="34" charset="0"/>
                <a:cs typeface="Arial" panose="020B0604020202020204" pitchFamily="34" charset="0"/>
              </a:rPr>
              <a:t> BRS pro oblast civilního nouzového plánování (CNP) a pro koordinaci a plánování opatření k zajištění ochrany vnitřní bezpečnosti státu.</a:t>
            </a:r>
          </a:p>
        </p:txBody>
      </p:sp>
      <p:sp>
        <p:nvSpPr>
          <p:cNvPr id="4" name="Zástupný symbol pro datum 3">
            <a:extLst>
              <a:ext uri="{FF2B5EF4-FFF2-40B4-BE49-F238E27FC236}">
                <a16:creationId xmlns:a16="http://schemas.microsoft.com/office/drawing/2014/main" id="{2DA34FF1-361F-6343-BD73-5B82194FC5A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3EE178B-AA3C-6848-912B-C0E1F788062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FE0C196-A272-5445-9526-4484933D68C5}"/>
              </a:ext>
            </a:extLst>
          </p:cNvPr>
          <p:cNvSpPr>
            <a:spLocks noGrp="1"/>
          </p:cNvSpPr>
          <p:nvPr>
            <p:ph type="sldNum" sz="quarter" idx="12"/>
          </p:nvPr>
        </p:nvSpPr>
        <p:spPr/>
        <p:txBody>
          <a:bodyPr/>
          <a:lstStyle/>
          <a:p>
            <a:fld id="{CFE4BAC9-6D41-4691-9299-18EF07EF0177}" type="slidenum">
              <a:rPr lang="en-US" smtClean="0"/>
              <a:t>255</a:t>
            </a:fld>
            <a:endParaRPr lang="en-US"/>
          </a:p>
        </p:txBody>
      </p:sp>
    </p:spTree>
    <p:extLst>
      <p:ext uri="{BB962C8B-B14F-4D97-AF65-F5344CB8AC3E}">
        <p14:creationId xmlns:p14="http://schemas.microsoft.com/office/powerpoint/2010/main" val="189007318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79CBE7-7312-594D-A1C8-22B2703D6EE9}"/>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Organizační struktura Výboru pro CNP</a:t>
            </a:r>
          </a:p>
        </p:txBody>
      </p:sp>
      <p:sp>
        <p:nvSpPr>
          <p:cNvPr id="3" name="Zástupný symbol pro obsah 2">
            <a:extLst>
              <a:ext uri="{FF2B5EF4-FFF2-40B4-BE49-F238E27FC236}">
                <a16:creationId xmlns:a16="http://schemas.microsoft.com/office/drawing/2014/main" id="{5DA883F5-00F8-4B42-9E6E-F8543D05AB91}"/>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Předsedou Výboru pro CNP je </a:t>
            </a:r>
            <a:r>
              <a:rPr lang="cs-CZ" b="1" dirty="0">
                <a:latin typeface="Arial" panose="020B0604020202020204" pitchFamily="34" charset="0"/>
                <a:cs typeface="Arial" panose="020B0604020202020204" pitchFamily="34" charset="0"/>
              </a:rPr>
              <a:t>ministr vnitra</a:t>
            </a:r>
            <a:r>
              <a:rPr lang="cs-CZ" dirty="0">
                <a:latin typeface="Arial" panose="020B0604020202020204" pitchFamily="34" charset="0"/>
                <a:cs typeface="Arial" panose="020B0604020202020204" pitchFamily="34" charset="0"/>
              </a:rPr>
              <a:t>.</a:t>
            </a:r>
          </a:p>
          <a:p>
            <a:pPr marL="0" indent="0">
              <a:buNone/>
            </a:pPr>
            <a:r>
              <a:rPr lang="cs-CZ" dirty="0">
                <a:latin typeface="Arial" panose="020B0604020202020204" pitchFamily="34" charset="0"/>
                <a:cs typeface="Arial" panose="020B0604020202020204" pitchFamily="34" charset="0"/>
              </a:rPr>
              <a:t>Výbor pro CNP plní </a:t>
            </a:r>
            <a:r>
              <a:rPr lang="cs-CZ" b="1" dirty="0">
                <a:latin typeface="Arial" panose="020B0604020202020204" pitchFamily="34" charset="0"/>
                <a:cs typeface="Arial" panose="020B0604020202020204" pitchFamily="34" charset="0"/>
              </a:rPr>
              <a:t>úkoly uložené BRS </a:t>
            </a:r>
            <a:r>
              <a:rPr lang="cs-CZ" dirty="0">
                <a:latin typeface="Arial" panose="020B0604020202020204" pitchFamily="34" charset="0"/>
                <a:cs typeface="Arial" panose="020B0604020202020204" pitchFamily="34" charset="0"/>
              </a:rPr>
              <a:t>včetně úkolů vyplývajících z dokumentů NATO, EU a dalších mezinárodních organizací pro zajištění funkcí civilního nouzového plánování v České republice</a:t>
            </a:r>
          </a:p>
          <a:p>
            <a:pPr marL="0" indent="0">
              <a:buNone/>
            </a:pPr>
            <a:r>
              <a:rPr lang="cs-CZ" dirty="0">
                <a:latin typeface="Arial" panose="020B0604020202020204" pitchFamily="34" charset="0"/>
                <a:cs typeface="Arial" panose="020B0604020202020204" pitchFamily="34" charset="0"/>
              </a:rPr>
              <a:t>MV – gestor za činnost Výboru – zabezpečuje prostřednictvím svého představitele </a:t>
            </a:r>
            <a:r>
              <a:rPr lang="cs-CZ" b="1" dirty="0">
                <a:latin typeface="Arial" panose="020B0604020202020204" pitchFamily="34" charset="0"/>
                <a:cs typeface="Arial" panose="020B0604020202020204" pitchFamily="34" charset="0"/>
              </a:rPr>
              <a:t>zastoupení ČR </a:t>
            </a:r>
            <a:r>
              <a:rPr lang="cs-CZ" dirty="0">
                <a:latin typeface="Arial" panose="020B0604020202020204" pitchFamily="34" charset="0"/>
                <a:cs typeface="Arial" panose="020B0604020202020204" pitchFamily="34" charset="0"/>
              </a:rPr>
              <a:t>ve </a:t>
            </a:r>
            <a:r>
              <a:rPr lang="cs-CZ" b="1" dirty="0">
                <a:latin typeface="Arial" panose="020B0604020202020204" pitchFamily="34" charset="0"/>
                <a:cs typeface="Arial" panose="020B0604020202020204" pitchFamily="34" charset="0"/>
              </a:rPr>
              <a:t>Vyšším výboru pro civilní nouzové plánování NATO </a:t>
            </a:r>
            <a:r>
              <a:rPr lang="cs-CZ" dirty="0">
                <a:latin typeface="Arial" panose="020B0604020202020204" pitchFamily="34" charset="0"/>
                <a:cs typeface="Arial" panose="020B0604020202020204" pitchFamily="34" charset="0"/>
              </a:rPr>
              <a:t>(„SCEPC“). </a:t>
            </a:r>
          </a:p>
        </p:txBody>
      </p:sp>
      <p:sp>
        <p:nvSpPr>
          <p:cNvPr id="4" name="Zástupný symbol pro datum 3">
            <a:extLst>
              <a:ext uri="{FF2B5EF4-FFF2-40B4-BE49-F238E27FC236}">
                <a16:creationId xmlns:a16="http://schemas.microsoft.com/office/drawing/2014/main" id="{CA70E0EA-4506-6546-906B-48903F62319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594A792-1FA0-9E4B-962C-63298913D20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6CD4CEB-3413-A74C-A9E3-27ED5C69C6D2}"/>
              </a:ext>
            </a:extLst>
          </p:cNvPr>
          <p:cNvSpPr>
            <a:spLocks noGrp="1"/>
          </p:cNvSpPr>
          <p:nvPr>
            <p:ph type="sldNum" sz="quarter" idx="12"/>
          </p:nvPr>
        </p:nvSpPr>
        <p:spPr/>
        <p:txBody>
          <a:bodyPr/>
          <a:lstStyle/>
          <a:p>
            <a:fld id="{CFE4BAC9-6D41-4691-9299-18EF07EF0177}" type="slidenum">
              <a:rPr lang="en-US" smtClean="0"/>
              <a:t>256</a:t>
            </a:fld>
            <a:endParaRPr lang="en-US"/>
          </a:p>
        </p:txBody>
      </p:sp>
    </p:spTree>
    <p:extLst>
      <p:ext uri="{BB962C8B-B14F-4D97-AF65-F5344CB8AC3E}">
        <p14:creationId xmlns:p14="http://schemas.microsoft.com/office/powerpoint/2010/main" val="134506225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3904C-7352-9C40-A6AB-61898B50A2D7}"/>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Spolupráce s obranou</a:t>
            </a:r>
          </a:p>
        </p:txBody>
      </p:sp>
      <p:sp>
        <p:nvSpPr>
          <p:cNvPr id="3" name="Zástupný symbol pro obsah 2">
            <a:extLst>
              <a:ext uri="{FF2B5EF4-FFF2-40B4-BE49-F238E27FC236}">
                <a16:creationId xmlns:a16="http://schemas.microsoft.com/office/drawing/2014/main" id="{205A1800-074D-254C-9F39-DE01525D8BC5}"/>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Výbor koordinuje s </a:t>
            </a:r>
            <a:r>
              <a:rPr lang="cs-CZ" b="1" dirty="0">
                <a:latin typeface="Arial" panose="020B0604020202020204" pitchFamily="34" charset="0"/>
                <a:cs typeface="Arial" panose="020B0604020202020204" pitchFamily="34" charset="0"/>
              </a:rPr>
              <a:t>Výborem pro obranné plánování </a:t>
            </a:r>
            <a:r>
              <a:rPr lang="cs-CZ" dirty="0">
                <a:latin typeface="Arial" panose="020B0604020202020204" pitchFamily="34" charset="0"/>
                <a:cs typeface="Arial" panose="020B0604020202020204" pitchFamily="34" charset="0"/>
              </a:rPr>
              <a:t>potřeby zabezpečení vojenské obrany státu a spolupracuje s příslušnými ústředními správními úřady v plánování činnosti v oblasti nevojenských opatření obrany a v oblasti plánování využití ozbrojených sil při řešení nevojenských krizových situací.</a:t>
            </a:r>
          </a:p>
        </p:txBody>
      </p:sp>
      <p:sp>
        <p:nvSpPr>
          <p:cNvPr id="4" name="Zástupný symbol pro datum 3">
            <a:extLst>
              <a:ext uri="{FF2B5EF4-FFF2-40B4-BE49-F238E27FC236}">
                <a16:creationId xmlns:a16="http://schemas.microsoft.com/office/drawing/2014/main" id="{71ED79E1-F1C8-874B-A358-81681F86362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B668CDA-FBCF-424B-8119-01C4DB9C710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471B789-5D42-034D-AB79-BF020FB7CACC}"/>
              </a:ext>
            </a:extLst>
          </p:cNvPr>
          <p:cNvSpPr>
            <a:spLocks noGrp="1"/>
          </p:cNvSpPr>
          <p:nvPr>
            <p:ph type="sldNum" sz="quarter" idx="12"/>
          </p:nvPr>
        </p:nvSpPr>
        <p:spPr/>
        <p:txBody>
          <a:bodyPr/>
          <a:lstStyle/>
          <a:p>
            <a:fld id="{CFE4BAC9-6D41-4691-9299-18EF07EF0177}" type="slidenum">
              <a:rPr lang="en-US" smtClean="0"/>
              <a:t>257</a:t>
            </a:fld>
            <a:endParaRPr lang="en-US"/>
          </a:p>
        </p:txBody>
      </p:sp>
    </p:spTree>
    <p:extLst>
      <p:ext uri="{BB962C8B-B14F-4D97-AF65-F5344CB8AC3E}">
        <p14:creationId xmlns:p14="http://schemas.microsoft.com/office/powerpoint/2010/main" val="38680384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979DD5-D337-3641-BC17-4F2B80745782}"/>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Výbor pro obranné plánování</a:t>
            </a:r>
          </a:p>
        </p:txBody>
      </p:sp>
      <p:sp>
        <p:nvSpPr>
          <p:cNvPr id="3" name="Zástupný symbol pro obsah 2">
            <a:extLst>
              <a:ext uri="{FF2B5EF4-FFF2-40B4-BE49-F238E27FC236}">
                <a16:creationId xmlns:a16="http://schemas.microsoft.com/office/drawing/2014/main" id="{5650501E-9EB2-5343-AC7A-ABD58C79B322}"/>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Výbor pro obranné plánování </a:t>
            </a:r>
            <a:r>
              <a:rPr lang="cs-CZ" dirty="0">
                <a:latin typeface="Arial" panose="020B0604020202020204" pitchFamily="34" charset="0"/>
                <a:cs typeface="Arial" panose="020B0604020202020204" pitchFamily="34" charset="0"/>
              </a:rPr>
              <a:t> je stálým pracovním orgánem BRS pro koordinaci plánování opatření k zajištění obrany ČR.</a:t>
            </a:r>
          </a:p>
          <a:p>
            <a:pPr marL="0" indent="0">
              <a:buNone/>
            </a:pPr>
            <a:r>
              <a:rPr lang="cs-CZ" dirty="0">
                <a:latin typeface="Arial" panose="020B0604020202020204" pitchFamily="34" charset="0"/>
                <a:cs typeface="Arial" panose="020B0604020202020204" pitchFamily="34" charset="0"/>
              </a:rPr>
              <a:t>Výbor pro OP má 19 členů, předsedou Výboru je </a:t>
            </a:r>
            <a:r>
              <a:rPr lang="cs-CZ" b="1" dirty="0">
                <a:latin typeface="Arial" panose="020B0604020202020204" pitchFamily="34" charset="0"/>
                <a:cs typeface="Arial" panose="020B0604020202020204" pitchFamily="34" charset="0"/>
              </a:rPr>
              <a:t>ministr obrany</a:t>
            </a:r>
            <a:r>
              <a:rPr lang="cs-CZ" dirty="0">
                <a:latin typeface="Arial" panose="020B0604020202020204" pitchFamily="34" charset="0"/>
                <a:cs typeface="Arial" panose="020B0604020202020204" pitchFamily="34" charset="0"/>
              </a:rPr>
              <a:t>. Výkonným místopředsedou je náměstek ministra obrany.</a:t>
            </a:r>
          </a:p>
          <a:p>
            <a:pPr marL="0" indent="0">
              <a:buNone/>
            </a:pPr>
            <a:r>
              <a:rPr lang="cs-CZ" dirty="0">
                <a:latin typeface="Arial" panose="020B0604020202020204" pitchFamily="34" charset="0"/>
                <a:cs typeface="Arial" panose="020B0604020202020204" pitchFamily="34" charset="0"/>
              </a:rPr>
              <a:t>Výbor pro OP </a:t>
            </a:r>
            <a:r>
              <a:rPr lang="cs-CZ" b="1" dirty="0">
                <a:latin typeface="Arial" panose="020B0604020202020204" pitchFamily="34" charset="0"/>
                <a:cs typeface="Arial" panose="020B0604020202020204" pitchFamily="34" charset="0"/>
              </a:rPr>
              <a:t>projednává </a:t>
            </a:r>
            <a:r>
              <a:rPr lang="cs-CZ" dirty="0">
                <a:latin typeface="Arial" panose="020B0604020202020204" pitchFamily="34" charset="0"/>
                <a:cs typeface="Arial" panose="020B0604020202020204" pitchFamily="34" charset="0"/>
              </a:rPr>
              <a:t>záměry plánovacích a přípravných aktivit v oblasti </a:t>
            </a:r>
            <a:r>
              <a:rPr lang="cs-CZ" b="1" dirty="0">
                <a:latin typeface="Arial" panose="020B0604020202020204" pitchFamily="34" charset="0"/>
                <a:cs typeface="Arial" panose="020B0604020202020204" pitchFamily="34" charset="0"/>
              </a:rPr>
              <a:t>zajištění obrany ČR</a:t>
            </a:r>
            <a:r>
              <a:rPr lang="cs-CZ" dirty="0">
                <a:latin typeface="Arial" panose="020B0604020202020204" pitchFamily="34" charset="0"/>
                <a:cs typeface="Arial" panose="020B0604020202020204" pitchFamily="34" charset="0"/>
              </a:rPr>
              <a:t>, strategické a koncepční návrhy státních orgánů, ministerstev a jiných správních úřadů v oblasti plánování obrany</a:t>
            </a:r>
          </a:p>
        </p:txBody>
      </p:sp>
      <p:sp>
        <p:nvSpPr>
          <p:cNvPr id="4" name="Zástupný symbol pro datum 3">
            <a:extLst>
              <a:ext uri="{FF2B5EF4-FFF2-40B4-BE49-F238E27FC236}">
                <a16:creationId xmlns:a16="http://schemas.microsoft.com/office/drawing/2014/main" id="{5760A011-A23A-B242-ADFB-04630AB6B66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075B8C3-09DC-AC4B-B8AD-97578D6062F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514609B-994E-EC4B-843C-4A9E70B9C9A6}"/>
              </a:ext>
            </a:extLst>
          </p:cNvPr>
          <p:cNvSpPr>
            <a:spLocks noGrp="1"/>
          </p:cNvSpPr>
          <p:nvPr>
            <p:ph type="sldNum" sz="quarter" idx="12"/>
          </p:nvPr>
        </p:nvSpPr>
        <p:spPr/>
        <p:txBody>
          <a:bodyPr/>
          <a:lstStyle/>
          <a:p>
            <a:fld id="{CFE4BAC9-6D41-4691-9299-18EF07EF0177}" type="slidenum">
              <a:rPr lang="en-US" smtClean="0"/>
              <a:t>258</a:t>
            </a:fld>
            <a:endParaRPr lang="en-US"/>
          </a:p>
        </p:txBody>
      </p:sp>
    </p:spTree>
    <p:extLst>
      <p:ext uri="{BB962C8B-B14F-4D97-AF65-F5344CB8AC3E}">
        <p14:creationId xmlns:p14="http://schemas.microsoft.com/office/powerpoint/2010/main" val="58586141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AC887A-91E0-C44B-9ECE-1B493E67645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Externí spolupráce</a:t>
            </a:r>
          </a:p>
        </p:txBody>
      </p:sp>
      <p:sp>
        <p:nvSpPr>
          <p:cNvPr id="3" name="Zástupný symbol pro obsah 2">
            <a:extLst>
              <a:ext uri="{FF2B5EF4-FFF2-40B4-BE49-F238E27FC236}">
                <a16:creationId xmlns:a16="http://schemas.microsoft.com/office/drawing/2014/main" id="{143C879B-35A9-D44F-9919-1D27D62049AE}"/>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ÚKŠ může na svá zasedání </a:t>
            </a:r>
            <a:r>
              <a:rPr lang="cs-CZ" b="1">
                <a:latin typeface="Arial" panose="020B0604020202020204" pitchFamily="34" charset="0"/>
                <a:cs typeface="Arial" panose="020B0604020202020204" pitchFamily="34" charset="0"/>
              </a:rPr>
              <a:t>přizvat</a:t>
            </a:r>
            <a:r>
              <a:rPr lang="cs-CZ">
                <a:latin typeface="Arial" panose="020B0604020202020204" pitchFamily="34" charset="0"/>
                <a:cs typeface="Arial" panose="020B0604020202020204" pitchFamily="34" charset="0"/>
              </a:rPr>
              <a:t> představitele dalších ministerstev, jiných správních úřadů, orgánů územních samosprávných celků a další odborníky. </a:t>
            </a:r>
          </a:p>
          <a:p>
            <a:r>
              <a:rPr lang="cs-CZ">
                <a:latin typeface="Arial" panose="020B0604020202020204" pitchFamily="34" charset="0"/>
                <a:cs typeface="Arial" panose="020B0604020202020204" pitchFamily="34" charset="0"/>
              </a:rPr>
              <a:t>O jejich přizvání rozhoduje </a:t>
            </a:r>
            <a:r>
              <a:rPr lang="cs-CZ">
                <a:solidFill>
                  <a:srgbClr val="FF0000"/>
                </a:solidFill>
                <a:latin typeface="Arial" panose="020B0604020202020204" pitchFamily="34" charset="0"/>
                <a:cs typeface="Arial" panose="020B0604020202020204" pitchFamily="34" charset="0"/>
              </a:rPr>
              <a:t>předseda ÚKŠ</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08F98839-99D6-5748-84C0-1F863E4712A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B977DC5-08F8-8D4C-B837-625671306F0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6FEEFB9-B69F-8241-A125-BD0FCF369F79}"/>
              </a:ext>
            </a:extLst>
          </p:cNvPr>
          <p:cNvSpPr>
            <a:spLocks noGrp="1"/>
          </p:cNvSpPr>
          <p:nvPr>
            <p:ph type="sldNum" sz="quarter" idx="12"/>
          </p:nvPr>
        </p:nvSpPr>
        <p:spPr/>
        <p:txBody>
          <a:bodyPr/>
          <a:lstStyle/>
          <a:p>
            <a:fld id="{CFE4BAC9-6D41-4691-9299-18EF07EF0177}" type="slidenum">
              <a:rPr lang="en-US" smtClean="0"/>
              <a:t>259</a:t>
            </a:fld>
            <a:endParaRPr lang="en-US"/>
          </a:p>
        </p:txBody>
      </p:sp>
    </p:spTree>
    <p:extLst>
      <p:ext uri="{BB962C8B-B14F-4D97-AF65-F5344CB8AC3E}">
        <p14:creationId xmlns:p14="http://schemas.microsoft.com/office/powerpoint/2010/main" val="699856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D50282-856F-3147-831B-D4D4CD18719B}"/>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Zájem</a:t>
            </a:r>
          </a:p>
        </p:txBody>
      </p:sp>
      <p:sp>
        <p:nvSpPr>
          <p:cNvPr id="3" name="Zástupný symbol pro obsah 2">
            <a:extLst>
              <a:ext uri="{FF2B5EF4-FFF2-40B4-BE49-F238E27FC236}">
                <a16:creationId xmlns:a16="http://schemas.microsoft.com/office/drawing/2014/main" id="{A7514B1C-2C26-2942-B8D7-B77AFA004819}"/>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Chráněný zájem </a:t>
            </a:r>
            <a:r>
              <a:rPr lang="cs-CZ" dirty="0">
                <a:latin typeface="Arial" panose="020B0604020202020204" pitchFamily="34" charset="0"/>
                <a:cs typeface="Arial" panose="020B0604020202020204" pitchFamily="34" charset="0"/>
              </a:rPr>
              <a:t>– je to soubor základních hodnot, které jsou předmětem ochrany ( například pro společnost zejména životy, zdraví, majetková práva obyvatel, životní prostředí a kritická infrastruktura). </a:t>
            </a:r>
          </a:p>
          <a:p>
            <a:pPr marL="0" indent="0">
              <a:buNone/>
            </a:pPr>
            <a:r>
              <a:rPr lang="cs-CZ" b="1" dirty="0">
                <a:latin typeface="Arial" panose="020B0604020202020204" pitchFamily="34" charset="0"/>
                <a:cs typeface="Arial" panose="020B0604020202020204" pitchFamily="34" charset="0"/>
              </a:rPr>
              <a:t>Postulovaný zájem </a:t>
            </a:r>
            <a:r>
              <a:rPr lang="cs-CZ" dirty="0">
                <a:latin typeface="Arial" panose="020B0604020202020204" pitchFamily="34" charset="0"/>
                <a:cs typeface="Arial" panose="020B0604020202020204" pitchFamily="34" charset="0"/>
              </a:rPr>
              <a:t>– je v zahraniční politice vyslovený, nebo předpokládaný zájem státu. Vyplývá z Koncepce zahraniční politiky. </a:t>
            </a:r>
          </a:p>
        </p:txBody>
      </p:sp>
      <p:sp>
        <p:nvSpPr>
          <p:cNvPr id="4" name="Zástupný symbol pro datum 3">
            <a:extLst>
              <a:ext uri="{FF2B5EF4-FFF2-40B4-BE49-F238E27FC236}">
                <a16:creationId xmlns:a16="http://schemas.microsoft.com/office/drawing/2014/main" id="{57E8FFA3-CA22-5143-9F69-0AFA9CD17E9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9B2A311-B906-9A45-897C-7B5C0B9C9F6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87B82F2-349C-CC4B-9126-0E17B27D9475}"/>
              </a:ext>
            </a:extLst>
          </p:cNvPr>
          <p:cNvSpPr>
            <a:spLocks noGrp="1"/>
          </p:cNvSpPr>
          <p:nvPr>
            <p:ph type="sldNum" sz="quarter" idx="12"/>
          </p:nvPr>
        </p:nvSpPr>
        <p:spPr/>
        <p:txBody>
          <a:bodyPr/>
          <a:lstStyle/>
          <a:p>
            <a:fld id="{CFE4BAC9-6D41-4691-9299-18EF07EF0177}" type="slidenum">
              <a:rPr lang="en-US" smtClean="0"/>
              <a:t>26</a:t>
            </a:fld>
            <a:endParaRPr lang="en-US"/>
          </a:p>
        </p:txBody>
      </p:sp>
    </p:spTree>
    <p:extLst>
      <p:ext uri="{BB962C8B-B14F-4D97-AF65-F5344CB8AC3E}">
        <p14:creationId xmlns:p14="http://schemas.microsoft.com/office/powerpoint/2010/main" val="202202594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C74308-B4CE-4741-A351-46DE5964639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Krizový zákon </a:t>
            </a:r>
          </a:p>
        </p:txBody>
      </p:sp>
      <p:sp>
        <p:nvSpPr>
          <p:cNvPr id="3" name="Zástupný symbol pro obsah 2">
            <a:extLst>
              <a:ext uri="{FF2B5EF4-FFF2-40B4-BE49-F238E27FC236}">
                <a16:creationId xmlns:a16="http://schemas.microsoft.com/office/drawing/2014/main" id="{90D0E646-10C6-E24C-8163-8D2988AA8B91}"/>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Zákon stanoví </a:t>
            </a:r>
            <a:r>
              <a:rPr lang="cs-CZ" dirty="0">
                <a:solidFill>
                  <a:srgbClr val="FF0000"/>
                </a:solidFill>
                <a:latin typeface="Arial" panose="020B0604020202020204" pitchFamily="34" charset="0"/>
                <a:cs typeface="Arial" panose="020B0604020202020204" pitchFamily="34" charset="0"/>
              </a:rPr>
              <a:t>působnost</a:t>
            </a:r>
            <a:r>
              <a:rPr lang="cs-CZ" dirty="0">
                <a:latin typeface="Arial" panose="020B0604020202020204" pitchFamily="34" charset="0"/>
                <a:cs typeface="Arial" panose="020B0604020202020204" pitchFamily="34" charset="0"/>
              </a:rPr>
              <a:t> a</a:t>
            </a:r>
            <a:r>
              <a:rPr lang="cs-CZ" dirty="0">
                <a:solidFill>
                  <a:srgbClr val="FF0000"/>
                </a:solidFill>
                <a:latin typeface="Arial" panose="020B0604020202020204" pitchFamily="34" charset="0"/>
                <a:cs typeface="Arial" panose="020B0604020202020204" pitchFamily="34" charset="0"/>
              </a:rPr>
              <a:t> pravomoc </a:t>
            </a:r>
            <a:r>
              <a:rPr lang="cs-CZ" dirty="0">
                <a:latin typeface="Arial" panose="020B0604020202020204" pitchFamily="34" charset="0"/>
                <a:cs typeface="Arial" panose="020B0604020202020204" pitchFamily="34" charset="0"/>
              </a:rPr>
              <a:t>státních orgánů a orgánů územních samosprávných celků a </a:t>
            </a:r>
            <a:r>
              <a:rPr lang="cs-CZ" dirty="0">
                <a:solidFill>
                  <a:srgbClr val="FF0000"/>
                </a:solidFill>
                <a:latin typeface="Arial" panose="020B0604020202020204" pitchFamily="34" charset="0"/>
                <a:cs typeface="Arial" panose="020B0604020202020204" pitchFamily="34" charset="0"/>
              </a:rPr>
              <a:t>práva a povinnosti právnických a fyzických </a:t>
            </a:r>
            <a:r>
              <a:rPr lang="cs-CZ" dirty="0">
                <a:latin typeface="Arial" panose="020B0604020202020204" pitchFamily="34" charset="0"/>
                <a:cs typeface="Arial" panose="020B0604020202020204" pitchFamily="34" charset="0"/>
              </a:rPr>
              <a:t>osob při </a:t>
            </a:r>
            <a:r>
              <a:rPr lang="cs-CZ" b="1" dirty="0">
                <a:latin typeface="Arial" panose="020B0604020202020204" pitchFamily="34" charset="0"/>
                <a:cs typeface="Arial" panose="020B0604020202020204" pitchFamily="34" charset="0"/>
              </a:rPr>
              <a:t>přípravě na krizové situace</a:t>
            </a:r>
            <a:r>
              <a:rPr lang="cs-CZ" dirty="0">
                <a:latin typeface="Arial" panose="020B0604020202020204" pitchFamily="34" charset="0"/>
                <a:cs typeface="Arial" panose="020B0604020202020204" pitchFamily="34" charset="0"/>
              </a:rPr>
              <a:t>, které </a:t>
            </a:r>
            <a:r>
              <a:rPr lang="cs-CZ" b="1" dirty="0">
                <a:solidFill>
                  <a:srgbClr val="FF0000"/>
                </a:solidFill>
                <a:latin typeface="Arial" panose="020B0604020202020204" pitchFamily="34" charset="0"/>
                <a:cs typeface="Arial" panose="020B0604020202020204" pitchFamily="34" charset="0"/>
              </a:rPr>
              <a:t>nesouvisejí</a:t>
            </a:r>
            <a:r>
              <a:rPr lang="cs-CZ" dirty="0">
                <a:latin typeface="Arial" panose="020B0604020202020204" pitchFamily="34" charset="0"/>
                <a:cs typeface="Arial" panose="020B0604020202020204" pitchFamily="34" charset="0"/>
              </a:rPr>
              <a:t> se zajišťováním obrany České republiky před </a:t>
            </a:r>
            <a:r>
              <a:rPr lang="cs-CZ" b="1" dirty="0">
                <a:latin typeface="Arial" panose="020B0604020202020204" pitchFamily="34" charset="0"/>
                <a:cs typeface="Arial" panose="020B0604020202020204" pitchFamily="34" charset="0"/>
              </a:rPr>
              <a:t>vnějším napadením</a:t>
            </a:r>
            <a:r>
              <a:rPr lang="cs-CZ" dirty="0">
                <a:latin typeface="Arial" panose="020B0604020202020204" pitchFamily="34" charset="0"/>
                <a:cs typeface="Arial" panose="020B0604020202020204" pitchFamily="34" charset="0"/>
              </a:rPr>
              <a:t>,</a:t>
            </a:r>
            <a:r>
              <a:rPr lang="cs-CZ" baseline="30000"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a při jejich řešení a při ochraně kritické infrastruktury a odpovědnost za porušení těchto povinnost (240/2000 Sb.)</a:t>
            </a:r>
          </a:p>
        </p:txBody>
      </p:sp>
      <p:sp>
        <p:nvSpPr>
          <p:cNvPr id="4" name="Zástupný symbol pro datum 3">
            <a:extLst>
              <a:ext uri="{FF2B5EF4-FFF2-40B4-BE49-F238E27FC236}">
                <a16:creationId xmlns:a16="http://schemas.microsoft.com/office/drawing/2014/main" id="{9EB00821-587F-CE47-BC9F-1D2533DCFE2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60EE031-D76A-044E-B96E-1067F1AD7C6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A1110CE-1F0C-BF49-9DDE-1254E36BCEBE}"/>
              </a:ext>
            </a:extLst>
          </p:cNvPr>
          <p:cNvSpPr>
            <a:spLocks noGrp="1"/>
          </p:cNvSpPr>
          <p:nvPr>
            <p:ph type="sldNum" sz="quarter" idx="12"/>
          </p:nvPr>
        </p:nvSpPr>
        <p:spPr/>
        <p:txBody>
          <a:bodyPr/>
          <a:lstStyle/>
          <a:p>
            <a:fld id="{CFE4BAC9-6D41-4691-9299-18EF07EF0177}" type="slidenum">
              <a:rPr lang="en-US" smtClean="0"/>
              <a:t>260</a:t>
            </a:fld>
            <a:endParaRPr lang="en-US"/>
          </a:p>
        </p:txBody>
      </p:sp>
    </p:spTree>
    <p:extLst>
      <p:ext uri="{BB962C8B-B14F-4D97-AF65-F5344CB8AC3E}">
        <p14:creationId xmlns:p14="http://schemas.microsoft.com/office/powerpoint/2010/main" val="247594164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C61490-654C-E94F-87E5-515A9A61E6E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Omezení základní práv</a:t>
            </a:r>
          </a:p>
        </p:txBody>
      </p:sp>
      <p:sp>
        <p:nvSpPr>
          <p:cNvPr id="3" name="Zástupný symbol pro obsah 2">
            <a:extLst>
              <a:ext uri="{FF2B5EF4-FFF2-40B4-BE49-F238E27FC236}">
                <a16:creationId xmlns:a16="http://schemas.microsoft.com/office/drawing/2014/main" id="{A49AC1DA-0F49-344F-90B1-BB48C9C238D1}"/>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Za </a:t>
            </a:r>
            <a:r>
              <a:rPr lang="cs-CZ" b="1" dirty="0">
                <a:latin typeface="Arial" panose="020B0604020202020204" pitchFamily="34" charset="0"/>
                <a:cs typeface="Arial" panose="020B0604020202020204" pitchFamily="34" charset="0"/>
              </a:rPr>
              <a:t>nouzového stavu </a:t>
            </a:r>
            <a:r>
              <a:rPr lang="cs-CZ" dirty="0">
                <a:latin typeface="Arial" panose="020B0604020202020204" pitchFamily="34" charset="0"/>
                <a:cs typeface="Arial" panose="020B0604020202020204" pitchFamily="34" charset="0"/>
              </a:rPr>
              <a:t>nebo za </a:t>
            </a:r>
            <a:r>
              <a:rPr lang="cs-CZ" b="1" dirty="0">
                <a:latin typeface="Arial" panose="020B0604020202020204" pitchFamily="34" charset="0"/>
                <a:cs typeface="Arial" panose="020B0604020202020204" pitchFamily="34" charset="0"/>
              </a:rPr>
              <a:t>stavu ohrožení státu </a:t>
            </a:r>
            <a:r>
              <a:rPr lang="cs-CZ" dirty="0">
                <a:latin typeface="Arial" panose="020B0604020202020204" pitchFamily="34" charset="0"/>
                <a:cs typeface="Arial" panose="020B0604020202020204" pitchFamily="34" charset="0"/>
              </a:rPr>
              <a:t>lze na nezbytně nutnou dobu a v nezbytně nutném rozsahu omezit</a:t>
            </a:r>
          </a:p>
          <a:p>
            <a:r>
              <a:rPr lang="cs-CZ" dirty="0">
                <a:solidFill>
                  <a:srgbClr val="FF0000"/>
                </a:solidFill>
                <a:latin typeface="Arial" panose="020B0604020202020204" pitchFamily="34" charset="0"/>
                <a:cs typeface="Arial" panose="020B0604020202020204" pitchFamily="34" charset="0"/>
              </a:rPr>
              <a:t>právo na </a:t>
            </a:r>
            <a:r>
              <a:rPr lang="cs-CZ" b="1" dirty="0">
                <a:solidFill>
                  <a:srgbClr val="FF0000"/>
                </a:solidFill>
                <a:latin typeface="Arial" panose="020B0604020202020204" pitchFamily="34" charset="0"/>
                <a:cs typeface="Arial" panose="020B0604020202020204" pitchFamily="34" charset="0"/>
              </a:rPr>
              <a:t>nedotknutelnost osoby </a:t>
            </a:r>
            <a:r>
              <a:rPr lang="cs-CZ" dirty="0">
                <a:latin typeface="Arial" panose="020B0604020202020204" pitchFamily="34" charset="0"/>
                <a:cs typeface="Arial" panose="020B0604020202020204" pitchFamily="34" charset="0"/>
              </a:rPr>
              <a:t>a nedotknutelnost obydlí při evakuaci osoby z místa, na kterém je bezprostředně ohrožena na životě nebo zdrav</a:t>
            </a:r>
          </a:p>
          <a:p>
            <a:r>
              <a:rPr lang="cs-CZ" b="1" dirty="0">
                <a:solidFill>
                  <a:srgbClr val="FF0000"/>
                </a:solidFill>
                <a:latin typeface="Arial" panose="020B0604020202020204" pitchFamily="34" charset="0"/>
                <a:cs typeface="Arial" panose="020B0604020202020204" pitchFamily="34" charset="0"/>
              </a:rPr>
              <a:t>Vlastnické a užívací právo </a:t>
            </a:r>
            <a:r>
              <a:rPr lang="cs-CZ" dirty="0">
                <a:latin typeface="Arial" panose="020B0604020202020204" pitchFamily="34" charset="0"/>
                <a:cs typeface="Arial" panose="020B0604020202020204" pitchFamily="34" charset="0"/>
              </a:rPr>
              <a:t>právnických a fyzických osob k majetku, pokud jde o nucené omezení práva vlastníka nebo uživatele z důvodu ochrany života, zdraví, majetku nebo životního prostředí, které jsou ohroženy krizovou situací, přičemž je za toto omezení poskytnuta </a:t>
            </a:r>
            <a:r>
              <a:rPr lang="cs-CZ" dirty="0">
                <a:solidFill>
                  <a:srgbClr val="FF0000"/>
                </a:solidFill>
                <a:latin typeface="Arial" panose="020B0604020202020204" pitchFamily="34" charset="0"/>
                <a:cs typeface="Arial" panose="020B0604020202020204" pitchFamily="34" charset="0"/>
              </a:rPr>
              <a:t>přiměřená náhrada</a:t>
            </a:r>
            <a:r>
              <a:rPr lang="cs-CZ" dirty="0"/>
              <a:t>,</a:t>
            </a:r>
            <a:endParaRPr lang="cs-CZ"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9FDC8302-CE6B-D047-90A3-1280050BE06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50332C7-1EFC-4E42-A31F-38A65EFE14E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BF09D1E-C907-A34F-B1ED-A1045DC8131F}"/>
              </a:ext>
            </a:extLst>
          </p:cNvPr>
          <p:cNvSpPr>
            <a:spLocks noGrp="1"/>
          </p:cNvSpPr>
          <p:nvPr>
            <p:ph type="sldNum" sz="quarter" idx="12"/>
          </p:nvPr>
        </p:nvSpPr>
        <p:spPr/>
        <p:txBody>
          <a:bodyPr/>
          <a:lstStyle/>
          <a:p>
            <a:fld id="{CFE4BAC9-6D41-4691-9299-18EF07EF0177}" type="slidenum">
              <a:rPr lang="en-US" smtClean="0"/>
              <a:t>261</a:t>
            </a:fld>
            <a:endParaRPr lang="en-US"/>
          </a:p>
        </p:txBody>
      </p:sp>
    </p:spTree>
    <p:extLst>
      <p:ext uri="{BB962C8B-B14F-4D97-AF65-F5344CB8AC3E}">
        <p14:creationId xmlns:p14="http://schemas.microsoft.com/office/powerpoint/2010/main" val="114609014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5A8E69-AEA0-F740-AEB9-A6C491F5BE6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Omezení základních práv</a:t>
            </a:r>
          </a:p>
        </p:txBody>
      </p:sp>
      <p:sp>
        <p:nvSpPr>
          <p:cNvPr id="3" name="Zástupný symbol pro obsah 2">
            <a:extLst>
              <a:ext uri="{FF2B5EF4-FFF2-40B4-BE49-F238E27FC236}">
                <a16:creationId xmlns:a16="http://schemas.microsoft.com/office/drawing/2014/main" id="{A9E1F4FF-F7F9-C243-8A7E-5FE93FE89608}"/>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svobodu </a:t>
            </a:r>
            <a:r>
              <a:rPr lang="cs-CZ">
                <a:solidFill>
                  <a:srgbClr val="FF0000"/>
                </a:solidFill>
                <a:latin typeface="Arial" panose="020B0604020202020204" pitchFamily="34" charset="0"/>
                <a:cs typeface="Arial" panose="020B0604020202020204" pitchFamily="34" charset="0"/>
              </a:rPr>
              <a:t>pohybu a pobytu </a:t>
            </a:r>
            <a:r>
              <a:rPr lang="cs-CZ">
                <a:latin typeface="Arial" panose="020B0604020202020204" pitchFamily="34" charset="0"/>
                <a:cs typeface="Arial" panose="020B0604020202020204" pitchFamily="34" charset="0"/>
              </a:rPr>
              <a:t>ve vymezeném prostoru území ohroženého nebo postiženého krizovou situací</a:t>
            </a:r>
          </a:p>
          <a:p>
            <a:r>
              <a:rPr lang="cs-CZ">
                <a:latin typeface="Arial" panose="020B0604020202020204" pitchFamily="34" charset="0"/>
                <a:cs typeface="Arial" panose="020B0604020202020204" pitchFamily="34" charset="0"/>
              </a:rPr>
              <a:t>právo pokojně </a:t>
            </a:r>
            <a:r>
              <a:rPr lang="cs-CZ">
                <a:solidFill>
                  <a:srgbClr val="FF0000"/>
                </a:solidFill>
                <a:latin typeface="Arial" panose="020B0604020202020204" pitchFamily="34" charset="0"/>
                <a:cs typeface="Arial" panose="020B0604020202020204" pitchFamily="34" charset="0"/>
              </a:rPr>
              <a:t>se shromažďovat </a:t>
            </a:r>
            <a:r>
              <a:rPr lang="cs-CZ">
                <a:latin typeface="Arial" panose="020B0604020202020204" pitchFamily="34" charset="0"/>
                <a:cs typeface="Arial" panose="020B0604020202020204" pitchFamily="34" charset="0"/>
              </a:rPr>
              <a:t>ve vymezeném prostoru území ohroženého nebo postiženého krizovou situací</a:t>
            </a:r>
          </a:p>
          <a:p>
            <a:r>
              <a:rPr lang="cs-CZ">
                <a:latin typeface="Arial" panose="020B0604020202020204" pitchFamily="34" charset="0"/>
                <a:cs typeface="Arial" panose="020B0604020202020204" pitchFamily="34" charset="0"/>
              </a:rPr>
              <a:t>právo provozovat </a:t>
            </a:r>
            <a:r>
              <a:rPr lang="cs-CZ">
                <a:solidFill>
                  <a:srgbClr val="FF0000"/>
                </a:solidFill>
                <a:latin typeface="Arial" panose="020B0604020202020204" pitchFamily="34" charset="0"/>
                <a:cs typeface="Arial" panose="020B0604020202020204" pitchFamily="34" charset="0"/>
              </a:rPr>
              <a:t>podnikatelskou činnost</a:t>
            </a:r>
            <a:r>
              <a:rPr lang="cs-CZ">
                <a:latin typeface="Arial" panose="020B0604020202020204" pitchFamily="34" charset="0"/>
                <a:cs typeface="Arial" panose="020B0604020202020204" pitchFamily="34" charset="0"/>
              </a:rPr>
              <a:t>, která by ohrožovala prováděná krizová opatření nebo narušovala, popřípadě znemožňovala jejich provádění</a:t>
            </a:r>
          </a:p>
          <a:p>
            <a:r>
              <a:rPr lang="cs-CZ">
                <a:solidFill>
                  <a:srgbClr val="FF0000"/>
                </a:solidFill>
                <a:latin typeface="Arial" panose="020B0604020202020204" pitchFamily="34" charset="0"/>
                <a:cs typeface="Arial" panose="020B0604020202020204" pitchFamily="34" charset="0"/>
              </a:rPr>
              <a:t>právo na stávku</a:t>
            </a:r>
            <a:r>
              <a:rPr lang="cs-CZ">
                <a:latin typeface="Arial" panose="020B0604020202020204" pitchFamily="34" charset="0"/>
                <a:cs typeface="Arial" panose="020B0604020202020204" pitchFamily="34" charset="0"/>
              </a:rPr>
              <a:t>, pokud by tato stávka vedla k narušení, případně znemožnění záchranných a likvidačních prací</a:t>
            </a:r>
          </a:p>
        </p:txBody>
      </p:sp>
      <p:sp>
        <p:nvSpPr>
          <p:cNvPr id="4" name="Zástupný symbol pro datum 3">
            <a:extLst>
              <a:ext uri="{FF2B5EF4-FFF2-40B4-BE49-F238E27FC236}">
                <a16:creationId xmlns:a16="http://schemas.microsoft.com/office/drawing/2014/main" id="{136E9C3D-E306-1B48-9E0F-9F10045A995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5CD0714-7630-8149-A238-940BB97DB76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E32DFC7-C6EA-1846-B441-80F97397A51A}"/>
              </a:ext>
            </a:extLst>
          </p:cNvPr>
          <p:cNvSpPr>
            <a:spLocks noGrp="1"/>
          </p:cNvSpPr>
          <p:nvPr>
            <p:ph type="sldNum" sz="quarter" idx="12"/>
          </p:nvPr>
        </p:nvSpPr>
        <p:spPr/>
        <p:txBody>
          <a:bodyPr/>
          <a:lstStyle/>
          <a:p>
            <a:fld id="{CFE4BAC9-6D41-4691-9299-18EF07EF0177}" type="slidenum">
              <a:rPr lang="en-US" smtClean="0"/>
              <a:t>262</a:t>
            </a:fld>
            <a:endParaRPr lang="en-US"/>
          </a:p>
        </p:txBody>
      </p:sp>
    </p:spTree>
    <p:extLst>
      <p:ext uri="{BB962C8B-B14F-4D97-AF65-F5344CB8AC3E}">
        <p14:creationId xmlns:p14="http://schemas.microsoft.com/office/powerpoint/2010/main" val="26178320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E066E6-2D01-C745-9FB5-59797240FD10}"/>
              </a:ext>
            </a:extLst>
          </p:cNvPr>
          <p:cNvSpPr>
            <a:spLocks noGrp="1"/>
          </p:cNvSpPr>
          <p:nvPr>
            <p:ph type="title"/>
          </p:nvPr>
        </p:nvSpPr>
        <p:spPr/>
        <p:txBody>
          <a:bodyPr/>
          <a:lstStyle/>
          <a:p>
            <a:r>
              <a:rPr lang="cs-CZ"/>
              <a:t>Krizová opatření</a:t>
            </a:r>
          </a:p>
        </p:txBody>
      </p:sp>
      <p:sp>
        <p:nvSpPr>
          <p:cNvPr id="3" name="Zástupný symbol pro obsah 2">
            <a:extLst>
              <a:ext uri="{FF2B5EF4-FFF2-40B4-BE49-F238E27FC236}">
                <a16:creationId xmlns:a16="http://schemas.microsoft.com/office/drawing/2014/main" id="{44EC120C-70ED-1C4D-83A5-FD4542BBC3CA}"/>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Vláda je oprávněna v době trvání </a:t>
            </a:r>
            <a:r>
              <a:rPr lang="cs-CZ" b="1" dirty="0">
                <a:latin typeface="Arial" panose="020B0604020202020204" pitchFamily="34" charset="0"/>
                <a:cs typeface="Arial" panose="020B0604020202020204" pitchFamily="34" charset="0"/>
              </a:rPr>
              <a:t>nouzového stavu </a:t>
            </a:r>
            <a:r>
              <a:rPr lang="cs-CZ" dirty="0">
                <a:latin typeface="Arial" panose="020B0604020202020204" pitchFamily="34" charset="0"/>
                <a:cs typeface="Arial" panose="020B0604020202020204" pitchFamily="34" charset="0"/>
              </a:rPr>
              <a:t>na nezbytně nutnou dobu a v </a:t>
            </a:r>
            <a:r>
              <a:rPr lang="cs-CZ" b="1" dirty="0">
                <a:latin typeface="Arial" panose="020B0604020202020204" pitchFamily="34" charset="0"/>
                <a:cs typeface="Arial" panose="020B0604020202020204" pitchFamily="34" charset="0"/>
              </a:rPr>
              <a:t>nezbytně nutném rozsahu </a:t>
            </a:r>
            <a:r>
              <a:rPr lang="cs-CZ" dirty="0">
                <a:latin typeface="Arial" panose="020B0604020202020204" pitchFamily="34" charset="0"/>
                <a:cs typeface="Arial" panose="020B0604020202020204" pitchFamily="34" charset="0"/>
              </a:rPr>
              <a:t>nařídit:</a:t>
            </a:r>
          </a:p>
          <a:p>
            <a:pPr>
              <a:buFont typeface="+mj-lt"/>
              <a:buAutoNum type="arabicPeriod"/>
            </a:pPr>
            <a:r>
              <a:rPr lang="cs-CZ" dirty="0">
                <a:solidFill>
                  <a:srgbClr val="FF0000"/>
                </a:solidFill>
                <a:latin typeface="Arial" panose="020B0604020202020204" pitchFamily="34" charset="0"/>
                <a:cs typeface="Arial" panose="020B0604020202020204" pitchFamily="34" charset="0"/>
              </a:rPr>
              <a:t>evakuaci</a:t>
            </a:r>
            <a:r>
              <a:rPr lang="cs-CZ" dirty="0">
                <a:latin typeface="Arial" panose="020B0604020202020204" pitchFamily="34" charset="0"/>
                <a:cs typeface="Arial" panose="020B0604020202020204" pitchFamily="34" charset="0"/>
              </a:rPr>
              <a:t> osob a majetku z vymezeného území</a:t>
            </a:r>
          </a:p>
          <a:p>
            <a:pPr>
              <a:buFont typeface="+mj-lt"/>
              <a:buAutoNum type="arabicPeriod"/>
            </a:pPr>
            <a:r>
              <a:rPr lang="cs-CZ" dirty="0">
                <a:solidFill>
                  <a:srgbClr val="FF0000"/>
                </a:solidFill>
                <a:latin typeface="Arial" panose="020B0604020202020204" pitchFamily="34" charset="0"/>
                <a:cs typeface="Arial" panose="020B0604020202020204" pitchFamily="34" charset="0"/>
              </a:rPr>
              <a:t>zákaz vstupu, pobytu a pohybu </a:t>
            </a:r>
            <a:r>
              <a:rPr lang="cs-CZ" dirty="0">
                <a:latin typeface="Arial" panose="020B0604020202020204" pitchFamily="34" charset="0"/>
                <a:cs typeface="Arial" panose="020B0604020202020204" pitchFamily="34" charset="0"/>
              </a:rPr>
              <a:t>osob na vymezených místech nebo území</a:t>
            </a:r>
          </a:p>
          <a:p>
            <a:pPr>
              <a:buFont typeface="+mj-lt"/>
              <a:buAutoNum type="arabicPeriod"/>
            </a:pPr>
            <a:r>
              <a:rPr lang="cs-CZ" dirty="0">
                <a:solidFill>
                  <a:srgbClr val="FF0000"/>
                </a:solidFill>
                <a:latin typeface="Arial" panose="020B0604020202020204" pitchFamily="34" charset="0"/>
                <a:cs typeface="Arial" panose="020B0604020202020204" pitchFamily="34" charset="0"/>
              </a:rPr>
              <a:t>ukládání pracovní povinnosti</a:t>
            </a:r>
            <a:r>
              <a:rPr lang="cs-CZ" dirty="0">
                <a:latin typeface="Arial" panose="020B0604020202020204" pitchFamily="34" charset="0"/>
                <a:cs typeface="Arial" panose="020B0604020202020204" pitchFamily="34" charset="0"/>
              </a:rPr>
              <a:t>, pracovní výpomoci nebo povinnosti poskytnout věcné prostředky</a:t>
            </a:r>
          </a:p>
          <a:p>
            <a:pPr>
              <a:buFont typeface="+mj-lt"/>
              <a:buAutoNum type="arabicPeriod"/>
            </a:pPr>
            <a:r>
              <a:rPr lang="cs-CZ" dirty="0">
                <a:solidFill>
                  <a:srgbClr val="FF0000"/>
                </a:solidFill>
                <a:latin typeface="Arial" panose="020B0604020202020204" pitchFamily="34" charset="0"/>
                <a:cs typeface="Arial" panose="020B0604020202020204" pitchFamily="34" charset="0"/>
              </a:rPr>
              <a:t>bezodkladné provádění staveb</a:t>
            </a:r>
            <a:r>
              <a:rPr lang="cs-CZ" dirty="0">
                <a:latin typeface="Arial" panose="020B0604020202020204" pitchFamily="34" charset="0"/>
                <a:cs typeface="Arial" panose="020B0604020202020204" pitchFamily="34" charset="0"/>
              </a:rPr>
              <a:t>, stavebních prací, terénních úprav nebo odstraňování staveb anebo porostů za účelem zmírnění nebo odvrácení ohrožení vyplývajícího z krizové situace</a:t>
            </a:r>
          </a:p>
        </p:txBody>
      </p:sp>
      <p:sp>
        <p:nvSpPr>
          <p:cNvPr id="4" name="Zástupný symbol pro datum 3">
            <a:extLst>
              <a:ext uri="{FF2B5EF4-FFF2-40B4-BE49-F238E27FC236}">
                <a16:creationId xmlns:a16="http://schemas.microsoft.com/office/drawing/2014/main" id="{5CF64822-F4EE-D544-9C68-669A72FF632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0F0B925-613A-3E44-945A-F72140D3E52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1E7F2BE-0E48-8047-A351-BD9185ADCAEF}"/>
              </a:ext>
            </a:extLst>
          </p:cNvPr>
          <p:cNvSpPr>
            <a:spLocks noGrp="1"/>
          </p:cNvSpPr>
          <p:nvPr>
            <p:ph type="sldNum" sz="quarter" idx="12"/>
          </p:nvPr>
        </p:nvSpPr>
        <p:spPr/>
        <p:txBody>
          <a:bodyPr/>
          <a:lstStyle/>
          <a:p>
            <a:fld id="{CFE4BAC9-6D41-4691-9299-18EF07EF0177}" type="slidenum">
              <a:rPr lang="en-US" smtClean="0"/>
              <a:t>263</a:t>
            </a:fld>
            <a:endParaRPr lang="en-US"/>
          </a:p>
        </p:txBody>
      </p:sp>
    </p:spTree>
    <p:extLst>
      <p:ext uri="{BB962C8B-B14F-4D97-AF65-F5344CB8AC3E}">
        <p14:creationId xmlns:p14="http://schemas.microsoft.com/office/powerpoint/2010/main" val="274381953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84A0D5-58BF-C749-A1D7-BA9F33BE894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Další pravomoc vlády</a:t>
            </a:r>
          </a:p>
        </p:txBody>
      </p:sp>
      <p:sp>
        <p:nvSpPr>
          <p:cNvPr id="3" name="Zástupný symbol pro obsah 2">
            <a:extLst>
              <a:ext uri="{FF2B5EF4-FFF2-40B4-BE49-F238E27FC236}">
                <a16:creationId xmlns:a16="http://schemas.microsoft.com/office/drawing/2014/main" id="{A41CD35E-2121-EC48-B01E-B474EA239CD0}"/>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nařídit </a:t>
            </a:r>
            <a:r>
              <a:rPr lang="cs-CZ" b="1">
                <a:latin typeface="Arial" panose="020B0604020202020204" pitchFamily="34" charset="0"/>
                <a:cs typeface="Arial" panose="020B0604020202020204" pitchFamily="34" charset="0"/>
              </a:rPr>
              <a:t>povinné hlášení </a:t>
            </a:r>
            <a:r>
              <a:rPr lang="cs-CZ">
                <a:latin typeface="Arial" panose="020B0604020202020204" pitchFamily="34" charset="0"/>
                <a:cs typeface="Arial" panose="020B0604020202020204" pitchFamily="34" charset="0"/>
              </a:rPr>
              <a:t>přechodné změny pobytu osob</a:t>
            </a:r>
          </a:p>
          <a:p>
            <a:r>
              <a:rPr lang="cs-CZ">
                <a:latin typeface="Arial" panose="020B0604020202020204" pitchFamily="34" charset="0"/>
                <a:cs typeface="Arial" panose="020B0604020202020204" pitchFamily="34" charset="0"/>
              </a:rPr>
              <a:t>přijmout opatření k </a:t>
            </a:r>
            <a:r>
              <a:rPr lang="cs-CZ" b="1">
                <a:latin typeface="Arial" panose="020B0604020202020204" pitchFamily="34" charset="0"/>
                <a:cs typeface="Arial" panose="020B0604020202020204" pitchFamily="34" charset="0"/>
              </a:rPr>
              <a:t>ochraně státních hranic</a:t>
            </a:r>
            <a:r>
              <a:rPr lang="cs-CZ">
                <a:latin typeface="Arial" panose="020B0604020202020204" pitchFamily="34" charset="0"/>
                <a:cs typeface="Arial" panose="020B0604020202020204" pitchFamily="34" charset="0"/>
              </a:rPr>
              <a:t>, k pobytu cizinců nebo osob bez státní příslušnosti</a:t>
            </a:r>
          </a:p>
          <a:p>
            <a:r>
              <a:rPr lang="cs-CZ" b="1">
                <a:latin typeface="Arial" panose="020B0604020202020204" pitchFamily="34" charset="0"/>
                <a:cs typeface="Arial" panose="020B0604020202020204" pitchFamily="34" charset="0"/>
              </a:rPr>
              <a:t>nařídit nasazení vojáků </a:t>
            </a:r>
            <a:r>
              <a:rPr lang="cs-CZ">
                <a:latin typeface="Arial" panose="020B0604020202020204" pitchFamily="34" charset="0"/>
                <a:cs typeface="Arial" panose="020B0604020202020204" pitchFamily="34" charset="0"/>
              </a:rPr>
              <a:t>v činné službě a </a:t>
            </a:r>
            <a:r>
              <a:rPr lang="cs-CZ" b="1">
                <a:latin typeface="Arial" panose="020B0604020202020204" pitchFamily="34" charset="0"/>
                <a:cs typeface="Arial" panose="020B0604020202020204" pitchFamily="34" charset="0"/>
              </a:rPr>
              <a:t>jednotek požární ochrany</a:t>
            </a:r>
            <a:r>
              <a:rPr lang="cs-CZ">
                <a:latin typeface="Arial" panose="020B0604020202020204" pitchFamily="34" charset="0"/>
                <a:cs typeface="Arial" panose="020B0604020202020204" pitchFamily="34" charset="0"/>
              </a:rPr>
              <a:t> k provádění krizových opatření, </a:t>
            </a:r>
          </a:p>
          <a:p>
            <a:r>
              <a:rPr lang="cs-CZ" b="1">
                <a:latin typeface="Arial" panose="020B0604020202020204" pitchFamily="34" charset="0"/>
                <a:cs typeface="Arial" panose="020B0604020202020204" pitchFamily="34" charset="0"/>
              </a:rPr>
              <a:t>omezit vstup na území ČR </a:t>
            </a:r>
            <a:r>
              <a:rPr lang="cs-CZ">
                <a:latin typeface="Arial" panose="020B0604020202020204" pitchFamily="34" charset="0"/>
                <a:cs typeface="Arial" panose="020B0604020202020204" pitchFamily="34" charset="0"/>
              </a:rPr>
              <a:t>osobám, které nejsou občany ČR,</a:t>
            </a:r>
          </a:p>
          <a:p>
            <a:pPr marL="0" indent="0">
              <a:buNone/>
            </a:pPr>
            <a:r>
              <a:rPr lang="cs-CZ">
                <a:latin typeface="Arial" panose="020B0604020202020204" pitchFamily="34" charset="0"/>
                <a:cs typeface="Arial" panose="020B0604020202020204" pitchFamily="34" charset="0"/>
              </a:rPr>
              <a:t>a další opatření podle krizového zákona</a:t>
            </a:r>
          </a:p>
        </p:txBody>
      </p:sp>
      <p:sp>
        <p:nvSpPr>
          <p:cNvPr id="4" name="Zástupný symbol pro datum 3">
            <a:extLst>
              <a:ext uri="{FF2B5EF4-FFF2-40B4-BE49-F238E27FC236}">
                <a16:creationId xmlns:a16="http://schemas.microsoft.com/office/drawing/2014/main" id="{10D8B65F-0975-DC4C-BA98-7379A3EACEA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6DAF535-681F-234D-A8C2-5B694BCDA32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929E9A4-96C3-A44F-8BFB-475BE6CC31D9}"/>
              </a:ext>
            </a:extLst>
          </p:cNvPr>
          <p:cNvSpPr>
            <a:spLocks noGrp="1"/>
          </p:cNvSpPr>
          <p:nvPr>
            <p:ph type="sldNum" sz="quarter" idx="12"/>
          </p:nvPr>
        </p:nvSpPr>
        <p:spPr/>
        <p:txBody>
          <a:bodyPr/>
          <a:lstStyle/>
          <a:p>
            <a:fld id="{CFE4BAC9-6D41-4691-9299-18EF07EF0177}" type="slidenum">
              <a:rPr lang="en-US" smtClean="0"/>
              <a:t>264</a:t>
            </a:fld>
            <a:endParaRPr lang="en-US"/>
          </a:p>
        </p:txBody>
      </p:sp>
    </p:spTree>
    <p:extLst>
      <p:ext uri="{BB962C8B-B14F-4D97-AF65-F5344CB8AC3E}">
        <p14:creationId xmlns:p14="http://schemas.microsoft.com/office/powerpoint/2010/main" val="266869409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1091F8-5EEB-1C44-ABD9-C1E8688B1B8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Ministerstvo vnitra</a:t>
            </a:r>
          </a:p>
        </p:txBody>
      </p:sp>
      <p:sp>
        <p:nvSpPr>
          <p:cNvPr id="3" name="Zástupný symbol pro obsah 2">
            <a:extLst>
              <a:ext uri="{FF2B5EF4-FFF2-40B4-BE49-F238E27FC236}">
                <a16:creationId xmlns:a16="http://schemas.microsoft.com/office/drawing/2014/main" id="{110FF551-D5F1-9F47-9B1E-C7D972F18E09}"/>
              </a:ext>
            </a:extLst>
          </p:cNvPr>
          <p:cNvSpPr>
            <a:spLocks noGrp="1"/>
          </p:cNvSpPr>
          <p:nvPr>
            <p:ph idx="1"/>
          </p:nvPr>
        </p:nvSpPr>
        <p:spPr/>
        <p:txBody>
          <a:bodyPr/>
          <a:lstStyle/>
          <a:p>
            <a:r>
              <a:rPr lang="cs-CZ">
                <a:solidFill>
                  <a:srgbClr val="C00000"/>
                </a:solidFill>
                <a:latin typeface="Arial" panose="020B0604020202020204" pitchFamily="34" charset="0"/>
                <a:cs typeface="Arial" panose="020B0604020202020204" pitchFamily="34" charset="0"/>
              </a:rPr>
              <a:t>sjednocuje postupy </a:t>
            </a:r>
            <a:r>
              <a:rPr lang="cs-CZ">
                <a:latin typeface="Arial" panose="020B0604020202020204" pitchFamily="34" charset="0"/>
                <a:cs typeface="Arial" panose="020B0604020202020204" pitchFamily="34" charset="0"/>
              </a:rPr>
              <a:t>v oblasti krizového řízení</a:t>
            </a:r>
          </a:p>
          <a:p>
            <a:r>
              <a:rPr lang="cs-CZ">
                <a:latin typeface="Arial" panose="020B0604020202020204" pitchFamily="34" charset="0"/>
                <a:cs typeface="Arial" panose="020B0604020202020204" pitchFamily="34" charset="0"/>
              </a:rPr>
              <a:t>v době nouzového stavu nebo stavu ohrožení státu vede ústřední evidenci údajů o přechodných změnách pobytu osob,</a:t>
            </a:r>
          </a:p>
          <a:p>
            <a:r>
              <a:rPr lang="cs-CZ">
                <a:latin typeface="Arial" panose="020B0604020202020204" pitchFamily="34" charset="0"/>
                <a:cs typeface="Arial" panose="020B0604020202020204" pitchFamily="34" charset="0"/>
              </a:rPr>
              <a:t>ministr </a:t>
            </a:r>
            <a:r>
              <a:rPr lang="cs-CZ" b="1">
                <a:latin typeface="Arial" panose="020B0604020202020204" pitchFamily="34" charset="0"/>
                <a:cs typeface="Arial" panose="020B0604020202020204" pitchFamily="34" charset="0"/>
              </a:rPr>
              <a:t>vnitra řeší rozpory </a:t>
            </a:r>
            <a:r>
              <a:rPr lang="cs-CZ">
                <a:latin typeface="Arial" panose="020B0604020202020204" pitchFamily="34" charset="0"/>
                <a:cs typeface="Arial" panose="020B0604020202020204" pitchFamily="34" charset="0"/>
              </a:rPr>
              <a:t>v oblasti krizového řízení</a:t>
            </a:r>
          </a:p>
        </p:txBody>
      </p:sp>
      <p:sp>
        <p:nvSpPr>
          <p:cNvPr id="4" name="Zástupný symbol pro datum 3">
            <a:extLst>
              <a:ext uri="{FF2B5EF4-FFF2-40B4-BE49-F238E27FC236}">
                <a16:creationId xmlns:a16="http://schemas.microsoft.com/office/drawing/2014/main" id="{2169C4A1-AB62-9E47-8FDE-B128EA30F34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76D46D4-9B8F-6A4A-9F57-143AEB04A54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9F65F91-317D-344F-A3F8-B201A67C54D5}"/>
              </a:ext>
            </a:extLst>
          </p:cNvPr>
          <p:cNvSpPr>
            <a:spLocks noGrp="1"/>
          </p:cNvSpPr>
          <p:nvPr>
            <p:ph type="sldNum" sz="quarter" idx="12"/>
          </p:nvPr>
        </p:nvSpPr>
        <p:spPr/>
        <p:txBody>
          <a:bodyPr/>
          <a:lstStyle/>
          <a:p>
            <a:fld id="{CFE4BAC9-6D41-4691-9299-18EF07EF0177}" type="slidenum">
              <a:rPr lang="en-US" smtClean="0"/>
              <a:t>265</a:t>
            </a:fld>
            <a:endParaRPr lang="en-US"/>
          </a:p>
        </p:txBody>
      </p:sp>
    </p:spTree>
    <p:extLst>
      <p:ext uri="{BB962C8B-B14F-4D97-AF65-F5344CB8AC3E}">
        <p14:creationId xmlns:p14="http://schemas.microsoft.com/office/powerpoint/2010/main" val="5116518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0A596-E0C1-D14D-BD65-42731329327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Ministerstvo zdravotnictví</a:t>
            </a:r>
          </a:p>
        </p:txBody>
      </p:sp>
      <p:sp>
        <p:nvSpPr>
          <p:cNvPr id="3" name="Zástupný symbol pro obsah 2">
            <a:extLst>
              <a:ext uri="{FF2B5EF4-FFF2-40B4-BE49-F238E27FC236}">
                <a16:creationId xmlns:a16="http://schemas.microsoft.com/office/drawing/2014/main" id="{22050313-E5E5-0640-B2E9-F1FCEB44FE3A}"/>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Ministerstvo zdravotnictví </a:t>
            </a:r>
            <a:r>
              <a:rPr lang="cs-CZ" dirty="0">
                <a:latin typeface="Arial" panose="020B0604020202020204" pitchFamily="34" charset="0"/>
                <a:cs typeface="Arial" panose="020B0604020202020204" pitchFamily="34" charset="0"/>
              </a:rPr>
              <a:t>je v době krizového stavu oprávněno</a:t>
            </a:r>
          </a:p>
          <a:p>
            <a:r>
              <a:rPr lang="cs-CZ" b="1" dirty="0">
                <a:latin typeface="Arial" panose="020B0604020202020204" pitchFamily="34" charset="0"/>
                <a:cs typeface="Arial" panose="020B0604020202020204" pitchFamily="34" charset="0"/>
              </a:rPr>
              <a:t>zajistit</a:t>
            </a:r>
            <a:r>
              <a:rPr lang="cs-CZ" b="1" dirty="0">
                <a:solidFill>
                  <a:srgbClr val="FF0000"/>
                </a:solidFill>
                <a:latin typeface="Arial" panose="020B0604020202020204" pitchFamily="34" charset="0"/>
                <a:cs typeface="Arial" panose="020B0604020202020204" pitchFamily="34" charset="0"/>
              </a:rPr>
              <a:t> </a:t>
            </a:r>
            <a:r>
              <a:rPr lang="cs-CZ" dirty="0">
                <a:solidFill>
                  <a:srgbClr val="FF0000"/>
                </a:solidFill>
                <a:latin typeface="Arial" panose="020B0604020202020204" pitchFamily="34" charset="0"/>
                <a:cs typeface="Arial" panose="020B0604020202020204" pitchFamily="34" charset="0"/>
              </a:rPr>
              <a:t>nákup </a:t>
            </a:r>
            <a:r>
              <a:rPr lang="cs-CZ" dirty="0">
                <a:latin typeface="Arial" panose="020B0604020202020204" pitchFamily="34" charset="0"/>
                <a:cs typeface="Arial" panose="020B0604020202020204" pitchFamily="34" charset="0"/>
              </a:rPr>
              <a:t>a </a:t>
            </a:r>
            <a:r>
              <a:rPr lang="cs-CZ" dirty="0">
                <a:solidFill>
                  <a:srgbClr val="FF0000"/>
                </a:solidFill>
                <a:latin typeface="Arial" panose="020B0604020202020204" pitchFamily="34" charset="0"/>
                <a:cs typeface="Arial" panose="020B0604020202020204" pitchFamily="34" charset="0"/>
              </a:rPr>
              <a:t>distribuci</a:t>
            </a:r>
            <a:r>
              <a:rPr lang="cs-CZ" dirty="0">
                <a:latin typeface="Arial" panose="020B0604020202020204" pitchFamily="34" charset="0"/>
                <a:cs typeface="Arial" panose="020B0604020202020204" pitchFamily="34" charset="0"/>
              </a:rPr>
              <a:t> potřebných </a:t>
            </a:r>
            <a:r>
              <a:rPr lang="cs-CZ" b="1" dirty="0">
                <a:latin typeface="Arial" panose="020B0604020202020204" pitchFamily="34" charset="0"/>
                <a:cs typeface="Arial" panose="020B0604020202020204" pitchFamily="34" charset="0"/>
              </a:rPr>
              <a:t>léčivých přípravků</a:t>
            </a:r>
          </a:p>
          <a:p>
            <a:r>
              <a:rPr lang="cs-CZ" b="1" dirty="0">
                <a:latin typeface="Arial" panose="020B0604020202020204" pitchFamily="34" charset="0"/>
                <a:cs typeface="Arial" panose="020B0604020202020204" pitchFamily="34" charset="0"/>
              </a:rPr>
              <a:t>koordinovat </a:t>
            </a:r>
            <a:r>
              <a:rPr lang="cs-CZ" dirty="0">
                <a:latin typeface="Arial" panose="020B0604020202020204" pitchFamily="34" charset="0"/>
                <a:cs typeface="Arial" panose="020B0604020202020204" pitchFamily="34" charset="0"/>
              </a:rPr>
              <a:t>na vyžádání kraje činnost poskytovatelů zdravotnické záchranné služby a poskytovatelů akutní lůžkové péče, kteří mají zřízen urgentní příjem anebo statut specializovaného centra, při poskytování neodkladné péče</a:t>
            </a:r>
          </a:p>
          <a:p>
            <a:r>
              <a:rPr lang="cs-CZ" b="1" dirty="0">
                <a:latin typeface="Arial" panose="020B0604020202020204" pitchFamily="34" charset="0"/>
                <a:cs typeface="Arial" panose="020B0604020202020204" pitchFamily="34" charset="0"/>
              </a:rPr>
              <a:t>rozhodnout </a:t>
            </a:r>
            <a:r>
              <a:rPr lang="cs-CZ" dirty="0">
                <a:latin typeface="Arial" panose="020B0604020202020204" pitchFamily="34" charset="0"/>
                <a:cs typeface="Arial" panose="020B0604020202020204" pitchFamily="34" charset="0"/>
              </a:rPr>
              <a:t>o rozsahu poskytovaných zdravotních služeb poskytovateli akutní lůžkové péče v případě zavádění regulačních opatření</a:t>
            </a:r>
          </a:p>
        </p:txBody>
      </p:sp>
      <p:sp>
        <p:nvSpPr>
          <p:cNvPr id="4" name="Zástupný symbol pro datum 3">
            <a:extLst>
              <a:ext uri="{FF2B5EF4-FFF2-40B4-BE49-F238E27FC236}">
                <a16:creationId xmlns:a16="http://schemas.microsoft.com/office/drawing/2014/main" id="{6DA556F5-23DA-6A4E-BE93-561F48FB1E9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17173C7-17F1-A04D-8778-A84F20BD372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116CBCB-11FE-6D48-92ED-3F6744D2881E}"/>
              </a:ext>
            </a:extLst>
          </p:cNvPr>
          <p:cNvSpPr>
            <a:spLocks noGrp="1"/>
          </p:cNvSpPr>
          <p:nvPr>
            <p:ph type="sldNum" sz="quarter" idx="12"/>
          </p:nvPr>
        </p:nvSpPr>
        <p:spPr/>
        <p:txBody>
          <a:bodyPr/>
          <a:lstStyle/>
          <a:p>
            <a:fld id="{CFE4BAC9-6D41-4691-9299-18EF07EF0177}" type="slidenum">
              <a:rPr lang="en-US" smtClean="0"/>
              <a:t>266</a:t>
            </a:fld>
            <a:endParaRPr lang="en-US"/>
          </a:p>
        </p:txBody>
      </p:sp>
    </p:spTree>
    <p:extLst>
      <p:ext uri="{BB962C8B-B14F-4D97-AF65-F5344CB8AC3E}">
        <p14:creationId xmlns:p14="http://schemas.microsoft.com/office/powerpoint/2010/main" val="416984195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919A19-F3CA-4E42-9F58-F111EA68BC5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Ministerstvo dopravy</a:t>
            </a:r>
          </a:p>
        </p:txBody>
      </p:sp>
      <p:sp>
        <p:nvSpPr>
          <p:cNvPr id="3" name="Zástupný symbol pro obsah 2">
            <a:extLst>
              <a:ext uri="{FF2B5EF4-FFF2-40B4-BE49-F238E27FC236}">
                <a16:creationId xmlns:a16="http://schemas.microsoft.com/office/drawing/2014/main" id="{1C72CDCD-91A2-2E4C-B938-85B0B2845BAE}"/>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Ministerstvo dopravy </a:t>
            </a:r>
            <a:r>
              <a:rPr lang="cs-CZ" dirty="0">
                <a:latin typeface="Arial" panose="020B0604020202020204" pitchFamily="34" charset="0"/>
                <a:cs typeface="Arial" panose="020B0604020202020204" pitchFamily="34" charset="0"/>
              </a:rPr>
              <a:t>v době krizového stavu je </a:t>
            </a:r>
            <a:r>
              <a:rPr lang="cs-CZ" dirty="0">
                <a:solidFill>
                  <a:srgbClr val="FF0000"/>
                </a:solidFill>
                <a:latin typeface="Arial" panose="020B0604020202020204" pitchFamily="34" charset="0"/>
                <a:cs typeface="Arial" panose="020B0604020202020204" pitchFamily="34" charset="0"/>
              </a:rPr>
              <a:t>oprávněno uložit </a:t>
            </a:r>
            <a:r>
              <a:rPr lang="cs-CZ" dirty="0">
                <a:latin typeface="Arial" panose="020B0604020202020204" pitchFamily="34" charset="0"/>
                <a:cs typeface="Arial" panose="020B0604020202020204" pitchFamily="34" charset="0"/>
              </a:rPr>
              <a:t>provozovateli dráhy, drážní dopravy, silniční dopravy, letadel, letišť, vnitrozemské vodní dopravy a veřejných přístavů, jakož i vlastníku a provozovateli ostatních objektů, zařízení a dopravních cest sloužících dopravě </a:t>
            </a:r>
            <a:r>
              <a:rPr lang="cs-CZ" b="1" dirty="0">
                <a:latin typeface="Arial" panose="020B0604020202020204" pitchFamily="34" charset="0"/>
                <a:cs typeface="Arial" panose="020B0604020202020204" pitchFamily="34" charset="0"/>
              </a:rPr>
              <a:t>povinnosti k zabezpečování dopravních potřeb</a:t>
            </a:r>
          </a:p>
        </p:txBody>
      </p:sp>
      <p:sp>
        <p:nvSpPr>
          <p:cNvPr id="4" name="Zástupný symbol pro datum 3">
            <a:extLst>
              <a:ext uri="{FF2B5EF4-FFF2-40B4-BE49-F238E27FC236}">
                <a16:creationId xmlns:a16="http://schemas.microsoft.com/office/drawing/2014/main" id="{27F0D610-31A1-1049-9D72-D130B75B041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3C3070E-8DB3-E441-B1F8-251D11CB7F3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B81A2BC-DF3F-7F46-9C52-4A19B74DDD72}"/>
              </a:ext>
            </a:extLst>
          </p:cNvPr>
          <p:cNvSpPr>
            <a:spLocks noGrp="1"/>
          </p:cNvSpPr>
          <p:nvPr>
            <p:ph type="sldNum" sz="quarter" idx="12"/>
          </p:nvPr>
        </p:nvSpPr>
        <p:spPr/>
        <p:txBody>
          <a:bodyPr/>
          <a:lstStyle/>
          <a:p>
            <a:fld id="{CFE4BAC9-6D41-4691-9299-18EF07EF0177}" type="slidenum">
              <a:rPr lang="en-US" smtClean="0"/>
              <a:t>267</a:t>
            </a:fld>
            <a:endParaRPr lang="en-US"/>
          </a:p>
        </p:txBody>
      </p:sp>
    </p:spTree>
    <p:extLst>
      <p:ext uri="{BB962C8B-B14F-4D97-AF65-F5344CB8AC3E}">
        <p14:creationId xmlns:p14="http://schemas.microsoft.com/office/powerpoint/2010/main" val="200074642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B9AC27-3A3E-A74A-8FE0-8761701AD622}"/>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Ministerstvo průmyslu a obchodu</a:t>
            </a:r>
          </a:p>
        </p:txBody>
      </p:sp>
      <p:sp>
        <p:nvSpPr>
          <p:cNvPr id="3" name="Zástupný symbol pro obsah 2">
            <a:extLst>
              <a:ext uri="{FF2B5EF4-FFF2-40B4-BE49-F238E27FC236}">
                <a16:creationId xmlns:a16="http://schemas.microsoft.com/office/drawing/2014/main" id="{57CBC893-5B12-5142-BF4D-CBB27FA2FCAE}"/>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MPO může  přijímat </a:t>
            </a:r>
            <a:r>
              <a:rPr lang="cs-CZ" b="1">
                <a:latin typeface="Arial" panose="020B0604020202020204" pitchFamily="34" charset="0"/>
                <a:cs typeface="Arial" panose="020B0604020202020204" pitchFamily="34" charset="0"/>
              </a:rPr>
              <a:t>opatření k zachování celistvosti energetických soustav </a:t>
            </a:r>
            <a:r>
              <a:rPr lang="cs-CZ">
                <a:latin typeface="Arial" panose="020B0604020202020204" pitchFamily="34" charset="0"/>
                <a:cs typeface="Arial" panose="020B0604020202020204" pitchFamily="34" charset="0"/>
              </a:rPr>
              <a:t>s cílem urychleného </a:t>
            </a:r>
            <a:r>
              <a:rPr lang="cs-CZ">
                <a:solidFill>
                  <a:srgbClr val="FF0000"/>
                </a:solidFill>
                <a:latin typeface="Arial" panose="020B0604020202020204" pitchFamily="34" charset="0"/>
                <a:cs typeface="Arial" panose="020B0604020202020204" pitchFamily="34" charset="0"/>
              </a:rPr>
              <a:t>obnovení všech důležitých funkcí kritické infrastruktury v energetice</a:t>
            </a:r>
          </a:p>
        </p:txBody>
      </p:sp>
      <p:sp>
        <p:nvSpPr>
          <p:cNvPr id="4" name="Zástupný symbol pro datum 3">
            <a:extLst>
              <a:ext uri="{FF2B5EF4-FFF2-40B4-BE49-F238E27FC236}">
                <a16:creationId xmlns:a16="http://schemas.microsoft.com/office/drawing/2014/main" id="{514B8ADA-BBD3-B741-8725-4973CF44F72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2FB15DF-CDB4-B143-A1E9-0745E4121C0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F836CA9-1915-174C-B50A-CBEFFBA159AF}"/>
              </a:ext>
            </a:extLst>
          </p:cNvPr>
          <p:cNvSpPr>
            <a:spLocks noGrp="1"/>
          </p:cNvSpPr>
          <p:nvPr>
            <p:ph type="sldNum" sz="quarter" idx="12"/>
          </p:nvPr>
        </p:nvSpPr>
        <p:spPr/>
        <p:txBody>
          <a:bodyPr/>
          <a:lstStyle/>
          <a:p>
            <a:fld id="{CFE4BAC9-6D41-4691-9299-18EF07EF0177}" type="slidenum">
              <a:rPr lang="en-US" smtClean="0"/>
              <a:t>268</a:t>
            </a:fld>
            <a:endParaRPr lang="en-US"/>
          </a:p>
        </p:txBody>
      </p:sp>
    </p:spTree>
    <p:extLst>
      <p:ext uri="{BB962C8B-B14F-4D97-AF65-F5344CB8AC3E}">
        <p14:creationId xmlns:p14="http://schemas.microsoft.com/office/powerpoint/2010/main" val="408638734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7AC2CC-1ABE-2A4A-B11F-8BE1D0C0718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Právo fyzické osoby</a:t>
            </a:r>
          </a:p>
        </p:txBody>
      </p:sp>
      <p:sp>
        <p:nvSpPr>
          <p:cNvPr id="3" name="Zástupný symbol pro obsah 2">
            <a:extLst>
              <a:ext uri="{FF2B5EF4-FFF2-40B4-BE49-F238E27FC236}">
                <a16:creationId xmlns:a16="http://schemas.microsoft.com/office/drawing/2014/main" id="{833C5CEF-C5FD-5746-B0A4-ECA1D350EA1F}"/>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Fyzická osoba pobývající na území České republiky má právo na </a:t>
            </a:r>
            <a:r>
              <a:rPr lang="cs-CZ">
                <a:solidFill>
                  <a:srgbClr val="FF0000"/>
                </a:solidFill>
                <a:latin typeface="Arial" panose="020B0604020202020204" pitchFamily="34" charset="0"/>
                <a:cs typeface="Arial" panose="020B0604020202020204" pitchFamily="34" charset="0"/>
              </a:rPr>
              <a:t>nezbytné informace </a:t>
            </a:r>
            <a:r>
              <a:rPr lang="cs-CZ">
                <a:latin typeface="Arial" panose="020B0604020202020204" pitchFamily="34" charset="0"/>
                <a:cs typeface="Arial" panose="020B0604020202020204" pitchFamily="34" charset="0"/>
              </a:rPr>
              <a:t>o </a:t>
            </a:r>
            <a:r>
              <a:rPr lang="cs-CZ" b="1">
                <a:solidFill>
                  <a:srgbClr val="FF0000"/>
                </a:solidFill>
                <a:latin typeface="Arial" panose="020B0604020202020204" pitchFamily="34" charset="0"/>
                <a:cs typeface="Arial" panose="020B0604020202020204" pitchFamily="34" charset="0"/>
              </a:rPr>
              <a:t>připravovaných </a:t>
            </a:r>
            <a:r>
              <a:rPr lang="cs-CZ">
                <a:solidFill>
                  <a:srgbClr val="FF0000"/>
                </a:solidFill>
                <a:latin typeface="Arial" panose="020B0604020202020204" pitchFamily="34" charset="0"/>
                <a:cs typeface="Arial" panose="020B0604020202020204" pitchFamily="34" charset="0"/>
              </a:rPr>
              <a:t>krizových opatřeních </a:t>
            </a:r>
            <a:r>
              <a:rPr lang="cs-CZ">
                <a:latin typeface="Arial" panose="020B0604020202020204" pitchFamily="34" charset="0"/>
                <a:cs typeface="Arial" panose="020B0604020202020204" pitchFamily="34" charset="0"/>
              </a:rPr>
              <a:t>k ochraně jejího života, zdraví a majetku</a:t>
            </a:r>
          </a:p>
        </p:txBody>
      </p:sp>
      <p:sp>
        <p:nvSpPr>
          <p:cNvPr id="4" name="Zástupný symbol pro datum 3">
            <a:extLst>
              <a:ext uri="{FF2B5EF4-FFF2-40B4-BE49-F238E27FC236}">
                <a16:creationId xmlns:a16="http://schemas.microsoft.com/office/drawing/2014/main" id="{4DEA407E-AA42-0444-BDAF-94C888A4BCC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B143DC5-33FC-1949-AE4C-CD1D8BDD985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AD175FF-F591-B74E-8C02-E5086FE7732E}"/>
              </a:ext>
            </a:extLst>
          </p:cNvPr>
          <p:cNvSpPr>
            <a:spLocks noGrp="1"/>
          </p:cNvSpPr>
          <p:nvPr>
            <p:ph type="sldNum" sz="quarter" idx="12"/>
          </p:nvPr>
        </p:nvSpPr>
        <p:spPr/>
        <p:txBody>
          <a:bodyPr/>
          <a:lstStyle/>
          <a:p>
            <a:fld id="{CFE4BAC9-6D41-4691-9299-18EF07EF0177}" type="slidenum">
              <a:rPr lang="en-US" smtClean="0"/>
              <a:t>269</a:t>
            </a:fld>
            <a:endParaRPr lang="en-US"/>
          </a:p>
        </p:txBody>
      </p:sp>
    </p:spTree>
    <p:extLst>
      <p:ext uri="{BB962C8B-B14F-4D97-AF65-F5344CB8AC3E}">
        <p14:creationId xmlns:p14="http://schemas.microsoft.com/office/powerpoint/2010/main" val="4169161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68EC1D-D826-DD4B-9572-D3C2CA63EAB4}"/>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Principy zajištění bezpečnosti</a:t>
            </a:r>
          </a:p>
        </p:txBody>
      </p:sp>
      <p:sp>
        <p:nvSpPr>
          <p:cNvPr id="3" name="Zástupný symbol pro obsah 2">
            <a:extLst>
              <a:ext uri="{FF2B5EF4-FFF2-40B4-BE49-F238E27FC236}">
                <a16:creationId xmlns:a16="http://schemas.microsoft.com/office/drawing/2014/main" id="{1CAE9BBA-557F-8348-AACA-D1E6A5608803}"/>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Princip ustálenosti</a:t>
            </a:r>
            <a:r>
              <a:rPr lang="cs-CZ" dirty="0">
                <a:latin typeface="Arial" panose="020B0604020202020204" pitchFamily="34" charset="0"/>
                <a:cs typeface="Arial" panose="020B0604020202020204" pitchFamily="34" charset="0"/>
              </a:rPr>
              <a:t>, spočívá v dlouhodobě tvořeném přístupu.</a:t>
            </a:r>
          </a:p>
          <a:p>
            <a:r>
              <a:rPr lang="cs-CZ" b="1" dirty="0">
                <a:latin typeface="Arial" panose="020B0604020202020204" pitchFamily="34" charset="0"/>
                <a:cs typeface="Arial" panose="020B0604020202020204" pitchFamily="34" charset="0"/>
              </a:rPr>
              <a:t>Princip systémovosti</a:t>
            </a:r>
            <a:r>
              <a:rPr lang="cs-CZ" dirty="0">
                <a:latin typeface="Arial" panose="020B0604020202020204" pitchFamily="34" charset="0"/>
                <a:cs typeface="Arial" panose="020B0604020202020204" pitchFamily="34" charset="0"/>
              </a:rPr>
              <a:t>, propojení všech potřebných aktivit.</a:t>
            </a:r>
          </a:p>
          <a:p>
            <a:r>
              <a:rPr lang="cs-CZ" b="1" dirty="0">
                <a:latin typeface="Arial" panose="020B0604020202020204" pitchFamily="34" charset="0"/>
                <a:cs typeface="Arial" panose="020B0604020202020204" pitchFamily="34" charset="0"/>
              </a:rPr>
              <a:t>Princip přesnosti  </a:t>
            </a:r>
            <a:r>
              <a:rPr lang="cs-CZ" dirty="0">
                <a:latin typeface="Arial" panose="020B0604020202020204" pitchFamily="34" charset="0"/>
                <a:cs typeface="Arial" panose="020B0604020202020204" pitchFamily="34" charset="0"/>
              </a:rPr>
              <a:t>spočívá v  jednoznačnosti, jasném stanovení hranic a mezí. </a:t>
            </a:r>
          </a:p>
          <a:p>
            <a:r>
              <a:rPr lang="cs-CZ" b="1" dirty="0">
                <a:latin typeface="Arial" panose="020B0604020202020204" pitchFamily="34" charset="0"/>
                <a:cs typeface="Arial" panose="020B0604020202020204" pitchFamily="34" charset="0"/>
              </a:rPr>
              <a:t>Princip rozvoje </a:t>
            </a:r>
            <a:r>
              <a:rPr lang="cs-CZ" dirty="0">
                <a:latin typeface="Arial" panose="020B0604020202020204" pitchFamily="34" charset="0"/>
                <a:cs typeface="Arial" panose="020B0604020202020204" pitchFamily="34" charset="0"/>
              </a:rPr>
              <a:t>znamená obohacování o nové prvky, jak se mění bezpečnostní prostředí</a:t>
            </a:r>
          </a:p>
        </p:txBody>
      </p:sp>
      <p:sp>
        <p:nvSpPr>
          <p:cNvPr id="4" name="Zástupný symbol pro datum 3">
            <a:extLst>
              <a:ext uri="{FF2B5EF4-FFF2-40B4-BE49-F238E27FC236}">
                <a16:creationId xmlns:a16="http://schemas.microsoft.com/office/drawing/2014/main" id="{671D8D39-1A6B-8C45-ABE0-630782706C9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E77C742-4D6E-1341-BAB6-EA771A25316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E040F93-65F9-9341-B053-8F068897E904}"/>
              </a:ext>
            </a:extLst>
          </p:cNvPr>
          <p:cNvSpPr>
            <a:spLocks noGrp="1"/>
          </p:cNvSpPr>
          <p:nvPr>
            <p:ph type="sldNum" sz="quarter" idx="12"/>
          </p:nvPr>
        </p:nvSpPr>
        <p:spPr/>
        <p:txBody>
          <a:bodyPr/>
          <a:lstStyle/>
          <a:p>
            <a:fld id="{CFE4BAC9-6D41-4691-9299-18EF07EF0177}" type="slidenum">
              <a:rPr lang="en-US" smtClean="0"/>
              <a:t>27</a:t>
            </a:fld>
            <a:endParaRPr lang="en-US"/>
          </a:p>
        </p:txBody>
      </p:sp>
    </p:spTree>
    <p:extLst>
      <p:ext uri="{BB962C8B-B14F-4D97-AF65-F5344CB8AC3E}">
        <p14:creationId xmlns:p14="http://schemas.microsoft.com/office/powerpoint/2010/main" val="170328386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0CD663-D9E0-C248-BC55-405F9495C420}"/>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Povinnost fyzické osoby</a:t>
            </a:r>
          </a:p>
        </p:txBody>
      </p:sp>
      <p:sp>
        <p:nvSpPr>
          <p:cNvPr id="3" name="Zástupný symbol pro obsah 2">
            <a:extLst>
              <a:ext uri="{FF2B5EF4-FFF2-40B4-BE49-F238E27FC236}">
                <a16:creationId xmlns:a16="http://schemas.microsoft.com/office/drawing/2014/main" id="{949CB5F0-91A0-AF4A-BB43-53FEDD4C34BD}"/>
              </a:ext>
            </a:extLst>
          </p:cNvPr>
          <p:cNvSpPr>
            <a:spLocks noGrp="1"/>
          </p:cNvSpPr>
          <p:nvPr>
            <p:ph idx="1"/>
          </p:nvPr>
        </p:nvSpPr>
        <p:spPr/>
        <p:txBody>
          <a:bodyPr>
            <a:normAutofit/>
          </a:bodyPr>
          <a:lstStyle/>
          <a:p>
            <a:r>
              <a:rPr lang="cs-CZ">
                <a:solidFill>
                  <a:srgbClr val="FF0000"/>
                </a:solidFill>
                <a:latin typeface="Arial" panose="020B0604020202020204" pitchFamily="34" charset="0"/>
                <a:cs typeface="Arial" panose="020B0604020202020204" pitchFamily="34" charset="0"/>
              </a:rPr>
              <a:t>strpět </a:t>
            </a:r>
            <a:r>
              <a:rPr lang="cs-CZ">
                <a:latin typeface="Arial" panose="020B0604020202020204" pitchFamily="34" charset="0"/>
                <a:cs typeface="Arial" panose="020B0604020202020204" pitchFamily="34" charset="0"/>
              </a:rPr>
              <a:t>omezení vyplývající z krizových opatření stanovených</a:t>
            </a:r>
          </a:p>
          <a:p>
            <a:r>
              <a:rPr lang="cs-CZ">
                <a:solidFill>
                  <a:srgbClr val="FF0000"/>
                </a:solidFill>
                <a:latin typeface="Arial" panose="020B0604020202020204" pitchFamily="34" charset="0"/>
                <a:cs typeface="Arial" panose="020B0604020202020204" pitchFamily="34" charset="0"/>
              </a:rPr>
              <a:t>vykonávat </a:t>
            </a:r>
            <a:r>
              <a:rPr lang="cs-CZ">
                <a:latin typeface="Arial" panose="020B0604020202020204" pitchFamily="34" charset="0"/>
                <a:cs typeface="Arial" panose="020B0604020202020204" pitchFamily="34" charset="0"/>
              </a:rPr>
              <a:t>uloženou pracovní povinnost nebo pracovní výpomoc v době krizového stavu,</a:t>
            </a:r>
          </a:p>
          <a:p>
            <a:r>
              <a:rPr lang="cs-CZ">
                <a:solidFill>
                  <a:srgbClr val="FF0000"/>
                </a:solidFill>
                <a:latin typeface="Arial" panose="020B0604020202020204" pitchFamily="34" charset="0"/>
                <a:cs typeface="Arial" panose="020B0604020202020204" pitchFamily="34" charset="0"/>
              </a:rPr>
              <a:t>zdržet se </a:t>
            </a:r>
            <a:r>
              <a:rPr lang="cs-CZ">
                <a:latin typeface="Arial" panose="020B0604020202020204" pitchFamily="34" charset="0"/>
                <a:cs typeface="Arial" panose="020B0604020202020204" pitchFamily="34" charset="0"/>
              </a:rPr>
              <a:t>činností zakázaných krizovým opatřeními</a:t>
            </a:r>
          </a:p>
          <a:p>
            <a:r>
              <a:rPr lang="cs-CZ">
                <a:solidFill>
                  <a:srgbClr val="FF0000"/>
                </a:solidFill>
                <a:latin typeface="Arial" panose="020B0604020202020204" pitchFamily="34" charset="0"/>
                <a:cs typeface="Arial" panose="020B0604020202020204" pitchFamily="34" charset="0"/>
              </a:rPr>
              <a:t>poskytnout</a:t>
            </a:r>
            <a:r>
              <a:rPr lang="cs-CZ">
                <a:latin typeface="Arial" panose="020B0604020202020204" pitchFamily="34" charset="0"/>
                <a:cs typeface="Arial" panose="020B0604020202020204" pitchFamily="34" charset="0"/>
              </a:rPr>
              <a:t> požadované věcné prostředky</a:t>
            </a:r>
          </a:p>
          <a:p>
            <a:r>
              <a:rPr lang="cs-CZ">
                <a:latin typeface="Arial" panose="020B0604020202020204" pitchFamily="34" charset="0"/>
                <a:cs typeface="Arial" panose="020B0604020202020204" pitchFamily="34" charset="0"/>
              </a:rPr>
              <a:t>fyzická osoba se </a:t>
            </a:r>
            <a:r>
              <a:rPr lang="cs-CZ">
                <a:solidFill>
                  <a:srgbClr val="FF0000"/>
                </a:solidFill>
                <a:latin typeface="Arial" panose="020B0604020202020204" pitchFamily="34" charset="0"/>
                <a:cs typeface="Arial" panose="020B0604020202020204" pitchFamily="34" charset="0"/>
              </a:rPr>
              <a:t>dopustí přestupku </a:t>
            </a:r>
            <a:r>
              <a:rPr lang="cs-CZ">
                <a:latin typeface="Arial" panose="020B0604020202020204" pitchFamily="34" charset="0"/>
                <a:cs typeface="Arial" panose="020B0604020202020204" pitchFamily="34" charset="0"/>
              </a:rPr>
              <a:t>tím, že v době krizového stavu nesplní</a:t>
            </a:r>
          </a:p>
        </p:txBody>
      </p:sp>
      <p:sp>
        <p:nvSpPr>
          <p:cNvPr id="4" name="Zástupný symbol pro datum 3">
            <a:extLst>
              <a:ext uri="{FF2B5EF4-FFF2-40B4-BE49-F238E27FC236}">
                <a16:creationId xmlns:a16="http://schemas.microsoft.com/office/drawing/2014/main" id="{A7E0F090-E09D-B440-BD62-50387A7394C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A6281B1-C1A2-B344-8EF4-36A401624AC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B685710-974F-B24C-8099-ABDAD266FF33}"/>
              </a:ext>
            </a:extLst>
          </p:cNvPr>
          <p:cNvSpPr>
            <a:spLocks noGrp="1"/>
          </p:cNvSpPr>
          <p:nvPr>
            <p:ph type="sldNum" sz="quarter" idx="12"/>
          </p:nvPr>
        </p:nvSpPr>
        <p:spPr/>
        <p:txBody>
          <a:bodyPr/>
          <a:lstStyle/>
          <a:p>
            <a:fld id="{CFE4BAC9-6D41-4691-9299-18EF07EF0177}" type="slidenum">
              <a:rPr lang="en-US" smtClean="0"/>
              <a:t>270</a:t>
            </a:fld>
            <a:endParaRPr lang="en-US"/>
          </a:p>
        </p:txBody>
      </p:sp>
    </p:spTree>
    <p:extLst>
      <p:ext uri="{BB962C8B-B14F-4D97-AF65-F5344CB8AC3E}">
        <p14:creationId xmlns:p14="http://schemas.microsoft.com/office/powerpoint/2010/main" val="13247762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EA2694-0F52-954A-A83E-568F2B3064CB}"/>
              </a:ext>
            </a:extLst>
          </p:cNvPr>
          <p:cNvSpPr>
            <a:spLocks noGrp="1"/>
          </p:cNvSpPr>
          <p:nvPr>
            <p:ph type="title"/>
          </p:nvPr>
        </p:nvSpPr>
        <p:spPr/>
        <p:txBody>
          <a:bodyPr/>
          <a:lstStyle/>
          <a:p>
            <a:r>
              <a:rPr lang="cs-CZ"/>
              <a:t>Poskytnutí náhrady</a:t>
            </a:r>
          </a:p>
        </p:txBody>
      </p:sp>
      <p:sp>
        <p:nvSpPr>
          <p:cNvPr id="3" name="Zástupný symbol pro obsah 2">
            <a:extLst>
              <a:ext uri="{FF2B5EF4-FFF2-40B4-BE49-F238E27FC236}">
                <a16:creationId xmlns:a16="http://schemas.microsoft.com/office/drawing/2014/main" id="{6A2BF871-5087-364B-8254-E71EE8D4A8DA}"/>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Za </a:t>
            </a:r>
          </a:p>
          <a:p>
            <a:pPr>
              <a:buFont typeface="+mj-lt"/>
              <a:buAutoNum type="arabicPeriod"/>
            </a:pPr>
            <a:r>
              <a:rPr lang="cs-CZ">
                <a:solidFill>
                  <a:srgbClr val="FF0000"/>
                </a:solidFill>
                <a:latin typeface="Arial" panose="020B0604020202020204" pitchFamily="34" charset="0"/>
                <a:cs typeface="Arial" panose="020B0604020202020204" pitchFamily="34" charset="0"/>
              </a:rPr>
              <a:t>omezení</a:t>
            </a:r>
            <a:r>
              <a:rPr lang="cs-CZ">
                <a:latin typeface="Arial" panose="020B0604020202020204" pitchFamily="34" charset="0"/>
                <a:cs typeface="Arial" panose="020B0604020202020204" pitchFamily="34" charset="0"/>
              </a:rPr>
              <a:t> vlastnického nebo užívacího práva, </a:t>
            </a:r>
          </a:p>
          <a:p>
            <a:pPr>
              <a:buFont typeface="+mj-lt"/>
              <a:buAutoNum type="arabicPeriod"/>
            </a:pPr>
            <a:r>
              <a:rPr lang="cs-CZ">
                <a:solidFill>
                  <a:srgbClr val="FF0000"/>
                </a:solidFill>
                <a:latin typeface="Arial" panose="020B0604020202020204" pitchFamily="34" charset="0"/>
                <a:cs typeface="Arial" panose="020B0604020202020204" pitchFamily="34" charset="0"/>
              </a:rPr>
              <a:t>poskytnutí</a:t>
            </a:r>
            <a:r>
              <a:rPr lang="cs-CZ">
                <a:latin typeface="Arial" panose="020B0604020202020204" pitchFamily="34" charset="0"/>
                <a:cs typeface="Arial" panose="020B0604020202020204" pitchFamily="34" charset="0"/>
              </a:rPr>
              <a:t> věcného prostředku, </a:t>
            </a:r>
          </a:p>
          <a:p>
            <a:pPr>
              <a:buFont typeface="+mj-lt"/>
              <a:buAutoNum type="arabicPeriod"/>
            </a:pPr>
            <a:r>
              <a:rPr lang="cs-CZ">
                <a:solidFill>
                  <a:srgbClr val="FF0000"/>
                </a:solidFill>
                <a:latin typeface="Arial" panose="020B0604020202020204" pitchFamily="34" charset="0"/>
                <a:cs typeface="Arial" panose="020B0604020202020204" pitchFamily="34" charset="0"/>
              </a:rPr>
              <a:t>vykonání</a:t>
            </a:r>
            <a:r>
              <a:rPr lang="cs-CZ">
                <a:latin typeface="Arial" panose="020B0604020202020204" pitchFamily="34" charset="0"/>
                <a:cs typeface="Arial" panose="020B0604020202020204" pitchFamily="34" charset="0"/>
              </a:rPr>
              <a:t> pracovní povinnosti nebo pracovní výpomoci </a:t>
            </a:r>
          </a:p>
          <a:p>
            <a:pPr marL="0" indent="0">
              <a:buNone/>
            </a:pPr>
            <a:r>
              <a:rPr lang="cs-CZ">
                <a:latin typeface="Arial" panose="020B0604020202020204" pitchFamily="34" charset="0"/>
                <a:cs typeface="Arial" panose="020B0604020202020204" pitchFamily="34" charset="0"/>
              </a:rPr>
              <a:t>náleží právnické nebo fyzické osobě peněžní náhrada</a:t>
            </a:r>
          </a:p>
        </p:txBody>
      </p:sp>
      <p:sp>
        <p:nvSpPr>
          <p:cNvPr id="4" name="Zástupný symbol pro datum 3">
            <a:extLst>
              <a:ext uri="{FF2B5EF4-FFF2-40B4-BE49-F238E27FC236}">
                <a16:creationId xmlns:a16="http://schemas.microsoft.com/office/drawing/2014/main" id="{021B808C-FF17-0449-A266-950E04BA4C3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D8D0402-721E-CE44-B9F2-EEDDCFBA84F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E064DBE-B981-F04E-AC2D-DDC2F315D7BA}"/>
              </a:ext>
            </a:extLst>
          </p:cNvPr>
          <p:cNvSpPr>
            <a:spLocks noGrp="1"/>
          </p:cNvSpPr>
          <p:nvPr>
            <p:ph type="sldNum" sz="quarter" idx="12"/>
          </p:nvPr>
        </p:nvSpPr>
        <p:spPr/>
        <p:txBody>
          <a:bodyPr/>
          <a:lstStyle/>
          <a:p>
            <a:fld id="{CFE4BAC9-6D41-4691-9299-18EF07EF0177}" type="slidenum">
              <a:rPr lang="en-US" smtClean="0"/>
              <a:t>271</a:t>
            </a:fld>
            <a:endParaRPr lang="en-US"/>
          </a:p>
        </p:txBody>
      </p:sp>
    </p:spTree>
    <p:extLst>
      <p:ext uri="{BB962C8B-B14F-4D97-AF65-F5344CB8AC3E}">
        <p14:creationId xmlns:p14="http://schemas.microsoft.com/office/powerpoint/2010/main" val="101427864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7EE941-BE8A-1E48-A380-4E894E4512CD}"/>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Poskytovatel náhrady</a:t>
            </a:r>
          </a:p>
        </p:txBody>
      </p:sp>
      <p:sp>
        <p:nvSpPr>
          <p:cNvPr id="3" name="Zástupný symbol pro obsah 2">
            <a:extLst>
              <a:ext uri="{FF2B5EF4-FFF2-40B4-BE49-F238E27FC236}">
                <a16:creationId xmlns:a16="http://schemas.microsoft.com/office/drawing/2014/main" id="{577118CA-AE75-E141-BF27-911A299AF1B9}"/>
              </a:ext>
            </a:extLst>
          </p:cNvPr>
          <p:cNvSpPr>
            <a:spLocks noGrp="1"/>
          </p:cNvSpPr>
          <p:nvPr>
            <p:ph idx="1"/>
          </p:nvPr>
        </p:nvSpPr>
        <p:spPr/>
        <p:txBody>
          <a:bodyPr/>
          <a:lstStyle/>
          <a:p>
            <a:r>
              <a:rPr lang="cs-CZ">
                <a:solidFill>
                  <a:srgbClr val="FF0000"/>
                </a:solidFill>
                <a:latin typeface="Arial" panose="020B0604020202020204" pitchFamily="34" charset="0"/>
                <a:cs typeface="Arial" panose="020B0604020202020204" pitchFamily="34" charset="0"/>
              </a:rPr>
              <a:t>Peněžní náhradu </a:t>
            </a:r>
            <a:r>
              <a:rPr lang="cs-CZ">
                <a:latin typeface="Arial" panose="020B0604020202020204" pitchFamily="34" charset="0"/>
                <a:cs typeface="Arial" panose="020B0604020202020204" pitchFamily="34" charset="0"/>
              </a:rPr>
              <a:t>je povinen vyplatit orgán krizového řízení, který o omezení práva nebo uložení povinnosti </a:t>
            </a:r>
            <a:r>
              <a:rPr lang="cs-CZ">
                <a:solidFill>
                  <a:srgbClr val="FF0000"/>
                </a:solidFill>
                <a:latin typeface="Arial" panose="020B0604020202020204" pitchFamily="34" charset="0"/>
                <a:cs typeface="Arial" panose="020B0604020202020204" pitchFamily="34" charset="0"/>
              </a:rPr>
              <a:t>rozhodl</a:t>
            </a:r>
            <a:r>
              <a:rPr lang="cs-CZ">
                <a:latin typeface="Arial" panose="020B0604020202020204" pitchFamily="34" charset="0"/>
                <a:cs typeface="Arial" panose="020B0604020202020204" pitchFamily="34" charset="0"/>
              </a:rPr>
              <a:t>. </a:t>
            </a:r>
          </a:p>
          <a:p>
            <a:r>
              <a:rPr lang="cs-CZ">
                <a:solidFill>
                  <a:srgbClr val="FF0000"/>
                </a:solidFill>
                <a:latin typeface="Arial" panose="020B0604020202020204" pitchFamily="34" charset="0"/>
                <a:cs typeface="Arial" panose="020B0604020202020204" pitchFamily="34" charset="0"/>
              </a:rPr>
              <a:t>Peněžní náhradu </a:t>
            </a:r>
            <a:r>
              <a:rPr lang="cs-CZ">
                <a:latin typeface="Arial" panose="020B0604020202020204" pitchFamily="34" charset="0"/>
                <a:cs typeface="Arial" panose="020B0604020202020204" pitchFamily="34" charset="0"/>
              </a:rPr>
              <a:t>lze poskytnout po </a:t>
            </a:r>
            <a:r>
              <a:rPr lang="cs-CZ">
                <a:solidFill>
                  <a:srgbClr val="FF0000"/>
                </a:solidFill>
                <a:latin typeface="Arial" panose="020B0604020202020204" pitchFamily="34" charset="0"/>
                <a:cs typeface="Arial" panose="020B0604020202020204" pitchFamily="34" charset="0"/>
              </a:rPr>
              <a:t>vzájemné dohodě</a:t>
            </a:r>
            <a:r>
              <a:rPr lang="cs-CZ">
                <a:latin typeface="Arial" panose="020B0604020202020204" pitchFamily="34" charset="0"/>
                <a:cs typeface="Arial" panose="020B0604020202020204" pitchFamily="34" charset="0"/>
              </a:rPr>
              <a:t> též za poskytnutí </a:t>
            </a:r>
            <a:r>
              <a:rPr lang="cs-CZ">
                <a:solidFill>
                  <a:srgbClr val="FF0000"/>
                </a:solidFill>
                <a:latin typeface="Arial" panose="020B0604020202020204" pitchFamily="34" charset="0"/>
                <a:cs typeface="Arial" panose="020B0604020202020204" pitchFamily="34" charset="0"/>
              </a:rPr>
              <a:t>dobrovolné pomoci</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Peněžní náhrada se vyplácí </a:t>
            </a:r>
            <a:r>
              <a:rPr lang="cs-CZ">
                <a:solidFill>
                  <a:srgbClr val="FF0000"/>
                </a:solidFill>
                <a:latin typeface="Arial" panose="020B0604020202020204" pitchFamily="34" charset="0"/>
                <a:cs typeface="Arial" panose="020B0604020202020204" pitchFamily="34" charset="0"/>
              </a:rPr>
              <a:t>do 6 měsíců </a:t>
            </a:r>
            <a:r>
              <a:rPr lang="cs-CZ">
                <a:latin typeface="Arial" panose="020B0604020202020204" pitchFamily="34" charset="0"/>
                <a:cs typeface="Arial" panose="020B0604020202020204" pitchFamily="34" charset="0"/>
              </a:rPr>
              <a:t>od ukončení nebo zrušení krizového stavu, v jehož důsledku vznikl nárok na peněžní náhradu podle tohoto odstavce</a:t>
            </a:r>
            <a:endParaRPr lang="cs-CZ"/>
          </a:p>
        </p:txBody>
      </p:sp>
      <p:sp>
        <p:nvSpPr>
          <p:cNvPr id="4" name="Zástupný symbol pro datum 3">
            <a:extLst>
              <a:ext uri="{FF2B5EF4-FFF2-40B4-BE49-F238E27FC236}">
                <a16:creationId xmlns:a16="http://schemas.microsoft.com/office/drawing/2014/main" id="{3E08662B-1F55-EF42-B14B-3466FA78634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7CF8890-D4D7-0E42-810D-D2570EA6FA6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669C27C-3167-1348-8AEF-E4501B0F3161}"/>
              </a:ext>
            </a:extLst>
          </p:cNvPr>
          <p:cNvSpPr>
            <a:spLocks noGrp="1"/>
          </p:cNvSpPr>
          <p:nvPr>
            <p:ph type="sldNum" sz="quarter" idx="12"/>
          </p:nvPr>
        </p:nvSpPr>
        <p:spPr/>
        <p:txBody>
          <a:bodyPr/>
          <a:lstStyle/>
          <a:p>
            <a:fld id="{CFE4BAC9-6D41-4691-9299-18EF07EF0177}" type="slidenum">
              <a:rPr lang="en-US" smtClean="0"/>
              <a:t>272</a:t>
            </a:fld>
            <a:endParaRPr lang="en-US"/>
          </a:p>
        </p:txBody>
      </p:sp>
    </p:spTree>
    <p:extLst>
      <p:ext uri="{BB962C8B-B14F-4D97-AF65-F5344CB8AC3E}">
        <p14:creationId xmlns:p14="http://schemas.microsoft.com/office/powerpoint/2010/main" val="153682306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054758-FF97-1944-A3E4-EA31BD84884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Náhrada škody</a:t>
            </a:r>
          </a:p>
        </p:txBody>
      </p:sp>
      <p:sp>
        <p:nvSpPr>
          <p:cNvPr id="3" name="Zástupný symbol pro obsah 2">
            <a:extLst>
              <a:ext uri="{FF2B5EF4-FFF2-40B4-BE49-F238E27FC236}">
                <a16:creationId xmlns:a16="http://schemas.microsoft.com/office/drawing/2014/main" id="{961FE95F-F195-D54B-B3D2-6A76C22BA4BB}"/>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Stát je povinen </a:t>
            </a:r>
            <a:r>
              <a:rPr lang="cs-CZ" b="1" dirty="0">
                <a:solidFill>
                  <a:srgbClr val="FF0000"/>
                </a:solidFill>
                <a:latin typeface="Arial" panose="020B0604020202020204" pitchFamily="34" charset="0"/>
                <a:cs typeface="Arial" panose="020B0604020202020204" pitchFamily="34" charset="0"/>
              </a:rPr>
              <a:t>nahradit škodu </a:t>
            </a:r>
            <a:r>
              <a:rPr lang="cs-CZ" dirty="0">
                <a:latin typeface="Arial" panose="020B0604020202020204" pitchFamily="34" charset="0"/>
                <a:cs typeface="Arial" panose="020B0604020202020204" pitchFamily="34" charset="0"/>
              </a:rPr>
              <a:t>způsobenou právnickým a fyzickým osobám </a:t>
            </a:r>
            <a:r>
              <a:rPr lang="cs-CZ" dirty="0">
                <a:solidFill>
                  <a:srgbClr val="FF0000"/>
                </a:solidFill>
                <a:latin typeface="Arial" panose="020B0604020202020204" pitchFamily="34" charset="0"/>
                <a:cs typeface="Arial" panose="020B0604020202020204" pitchFamily="34" charset="0"/>
              </a:rPr>
              <a:t>v příčinné souvislosti s krizovými opatřeními</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Této odpovědnosti se může stát zprostit jen tehdy, pokud se prokáže, že poškozený si způsobil škodu sám.</a:t>
            </a:r>
          </a:p>
          <a:p>
            <a:r>
              <a:rPr lang="cs-CZ" dirty="0">
                <a:latin typeface="Arial" panose="020B0604020202020204" pitchFamily="34" charset="0"/>
                <a:cs typeface="Arial" panose="020B0604020202020204" pitchFamily="34" charset="0"/>
              </a:rPr>
              <a:t>Hradí se vzniklá škoda, </a:t>
            </a:r>
            <a:r>
              <a:rPr lang="cs-CZ" b="1" dirty="0">
                <a:solidFill>
                  <a:srgbClr val="C00000"/>
                </a:solidFill>
                <a:latin typeface="Arial" panose="020B0604020202020204" pitchFamily="34" charset="0"/>
                <a:cs typeface="Arial" panose="020B0604020202020204" pitchFamily="34" charset="0"/>
              </a:rPr>
              <a:t>nehradí se ušlý zisk</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CC1F6424-A8E8-6B4C-B802-1D67AC3A527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D1B05FE-3756-9548-A1D4-E9078B68F95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10B33BE-D943-F449-AEDC-8A96DF16FA70}"/>
              </a:ext>
            </a:extLst>
          </p:cNvPr>
          <p:cNvSpPr>
            <a:spLocks noGrp="1"/>
          </p:cNvSpPr>
          <p:nvPr>
            <p:ph type="sldNum" sz="quarter" idx="12"/>
          </p:nvPr>
        </p:nvSpPr>
        <p:spPr/>
        <p:txBody>
          <a:bodyPr/>
          <a:lstStyle/>
          <a:p>
            <a:fld id="{CFE4BAC9-6D41-4691-9299-18EF07EF0177}" type="slidenum">
              <a:rPr lang="en-US" smtClean="0"/>
              <a:t>273</a:t>
            </a:fld>
            <a:endParaRPr lang="en-US"/>
          </a:p>
        </p:txBody>
      </p:sp>
    </p:spTree>
    <p:extLst>
      <p:ext uri="{BB962C8B-B14F-4D97-AF65-F5344CB8AC3E}">
        <p14:creationId xmlns:p14="http://schemas.microsoft.com/office/powerpoint/2010/main" val="314683266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B09161-217A-0443-9D17-092393B5478C}"/>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Uplatnění nároku</a:t>
            </a:r>
          </a:p>
        </p:txBody>
      </p:sp>
      <p:sp>
        <p:nvSpPr>
          <p:cNvPr id="3" name="Zástupný symbol pro obsah 2">
            <a:extLst>
              <a:ext uri="{FF2B5EF4-FFF2-40B4-BE49-F238E27FC236}">
                <a16:creationId xmlns:a16="http://schemas.microsoft.com/office/drawing/2014/main" id="{21F6F389-C2F5-2542-97FA-61E3548C8B23}"/>
              </a:ext>
            </a:extLst>
          </p:cNvPr>
          <p:cNvSpPr>
            <a:spLocks noGrp="1"/>
          </p:cNvSpPr>
          <p:nvPr>
            <p:ph idx="1"/>
          </p:nvPr>
        </p:nvSpPr>
        <p:spPr/>
        <p:txBody>
          <a:bodyPr>
            <a:normAutofit/>
          </a:bodyPr>
          <a:lstStyle/>
          <a:p>
            <a:r>
              <a:rPr lang="cs-CZ">
                <a:solidFill>
                  <a:srgbClr val="FF0000"/>
                </a:solidFill>
                <a:latin typeface="Arial" panose="020B0604020202020204" pitchFamily="34" charset="0"/>
                <a:cs typeface="Arial" panose="020B0604020202020204" pitchFamily="34" charset="0"/>
              </a:rPr>
              <a:t>Nárok</a:t>
            </a:r>
            <a:r>
              <a:rPr lang="cs-CZ">
                <a:latin typeface="Arial" panose="020B0604020202020204" pitchFamily="34" charset="0"/>
                <a:cs typeface="Arial" panose="020B0604020202020204" pitchFamily="34" charset="0"/>
              </a:rPr>
              <a:t> na náhradu škody s uvedením důvodů uplatňuje právnická nebo fyzická osoba</a:t>
            </a:r>
            <a:r>
              <a:rPr lang="cs-CZ">
                <a:solidFill>
                  <a:srgbClr val="FF0000"/>
                </a:solidFill>
                <a:latin typeface="Arial" panose="020B0604020202020204" pitchFamily="34" charset="0"/>
                <a:cs typeface="Arial" panose="020B0604020202020204" pitchFamily="34" charset="0"/>
              </a:rPr>
              <a:t> písemně </a:t>
            </a:r>
            <a:r>
              <a:rPr lang="cs-CZ">
                <a:latin typeface="Arial" panose="020B0604020202020204" pitchFamily="34" charset="0"/>
                <a:cs typeface="Arial" panose="020B0604020202020204" pitchFamily="34" charset="0"/>
              </a:rPr>
              <a:t>u příslušného orgánu krizového řízení </a:t>
            </a:r>
            <a:r>
              <a:rPr lang="cs-CZ">
                <a:solidFill>
                  <a:srgbClr val="FF0000"/>
                </a:solidFill>
                <a:latin typeface="Arial" panose="020B0604020202020204" pitchFamily="34" charset="0"/>
                <a:cs typeface="Arial" panose="020B0604020202020204" pitchFamily="34" charset="0"/>
              </a:rPr>
              <a:t>do 6 měsíců od doby</a:t>
            </a:r>
            <a:r>
              <a:rPr lang="cs-CZ">
                <a:latin typeface="Arial" panose="020B0604020202020204" pitchFamily="34" charset="0"/>
                <a:cs typeface="Arial" panose="020B0604020202020204" pitchFamily="34" charset="0"/>
              </a:rPr>
              <a:t>, kdy se o škodě dozvěděla, </a:t>
            </a:r>
            <a:r>
              <a:rPr lang="cs-CZ">
                <a:solidFill>
                  <a:srgbClr val="FF0000"/>
                </a:solidFill>
                <a:latin typeface="Arial" panose="020B0604020202020204" pitchFamily="34" charset="0"/>
                <a:cs typeface="Arial" panose="020B0604020202020204" pitchFamily="34" charset="0"/>
              </a:rPr>
              <a:t>nejdéle do 5 let od vzniku škody</a:t>
            </a:r>
            <a:r>
              <a:rPr lang="cs-CZ">
                <a:latin typeface="Arial" panose="020B0604020202020204" pitchFamily="34" charset="0"/>
                <a:cs typeface="Arial" panose="020B0604020202020204" pitchFamily="34" charset="0"/>
              </a:rPr>
              <a:t>, jinak </a:t>
            </a:r>
            <a:r>
              <a:rPr lang="cs-CZ">
                <a:solidFill>
                  <a:srgbClr val="FF0000"/>
                </a:solidFill>
                <a:latin typeface="Arial" panose="020B0604020202020204" pitchFamily="34" charset="0"/>
                <a:cs typeface="Arial" panose="020B0604020202020204" pitchFamily="34" charset="0"/>
              </a:rPr>
              <a:t>právo zaniká</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Orgán krizového řízení může v </a:t>
            </a:r>
            <a:r>
              <a:rPr lang="cs-CZ">
                <a:solidFill>
                  <a:srgbClr val="FF0000"/>
                </a:solidFill>
                <a:latin typeface="Arial" panose="020B0604020202020204" pitchFamily="34" charset="0"/>
                <a:cs typeface="Arial" panose="020B0604020202020204" pitchFamily="34" charset="0"/>
              </a:rPr>
              <a:t>případech hodných zvláštního zřetele přiznat náhradu škody </a:t>
            </a:r>
            <a:r>
              <a:rPr lang="cs-CZ">
                <a:latin typeface="Arial" panose="020B0604020202020204" pitchFamily="34" charset="0"/>
                <a:cs typeface="Arial" panose="020B0604020202020204" pitchFamily="34" charset="0"/>
              </a:rPr>
              <a:t>i po uplynutí termínu k podání žádosti nebo i bez podání žádosti, ale nejdéle do 5 let od vzniku škody.</a:t>
            </a:r>
          </a:p>
        </p:txBody>
      </p:sp>
      <p:sp>
        <p:nvSpPr>
          <p:cNvPr id="4" name="Zástupný symbol pro datum 3">
            <a:extLst>
              <a:ext uri="{FF2B5EF4-FFF2-40B4-BE49-F238E27FC236}">
                <a16:creationId xmlns:a16="http://schemas.microsoft.com/office/drawing/2014/main" id="{2341B891-627F-904F-B912-FC4A2F326DA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CA16E87-A87F-444C-B7D9-06EADEE145A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AD92F97-F91A-484C-8FAA-F08B6FBF5494}"/>
              </a:ext>
            </a:extLst>
          </p:cNvPr>
          <p:cNvSpPr>
            <a:spLocks noGrp="1"/>
          </p:cNvSpPr>
          <p:nvPr>
            <p:ph type="sldNum" sz="quarter" idx="12"/>
          </p:nvPr>
        </p:nvSpPr>
        <p:spPr/>
        <p:txBody>
          <a:bodyPr/>
          <a:lstStyle/>
          <a:p>
            <a:fld id="{CFE4BAC9-6D41-4691-9299-18EF07EF0177}" type="slidenum">
              <a:rPr lang="en-US" smtClean="0"/>
              <a:t>274</a:t>
            </a:fld>
            <a:endParaRPr lang="en-US"/>
          </a:p>
        </p:txBody>
      </p:sp>
    </p:spTree>
    <p:extLst>
      <p:ext uri="{BB962C8B-B14F-4D97-AF65-F5344CB8AC3E}">
        <p14:creationId xmlns:p14="http://schemas.microsoft.com/office/powerpoint/2010/main" val="42775659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C3CCCB-7C68-9D46-A7B4-7CD2291610A4}"/>
              </a:ext>
            </a:extLst>
          </p:cNvPr>
          <p:cNvSpPr>
            <a:spLocks noGrp="1"/>
          </p:cNvSpPr>
          <p:nvPr>
            <p:ph type="title"/>
          </p:nvPr>
        </p:nvSpPr>
        <p:spPr/>
        <p:txBody>
          <a:bodyPr>
            <a:normAutofit/>
          </a:bodyPr>
          <a:lstStyle/>
          <a:p>
            <a:r>
              <a:rPr lang="cs-CZ" sz="2325" dirty="0">
                <a:latin typeface="Arial" panose="020B0604020202020204" pitchFamily="34" charset="0"/>
                <a:cs typeface="Arial" panose="020B0604020202020204" pitchFamily="34" charset="0"/>
              </a:rPr>
              <a:t>Poskytování </a:t>
            </a:r>
            <a:r>
              <a:rPr lang="cs-CZ" sz="2325" b="1" dirty="0">
                <a:latin typeface="Arial" panose="020B0604020202020204" pitchFamily="34" charset="0"/>
                <a:cs typeface="Arial" panose="020B0604020202020204" pitchFamily="34" charset="0"/>
              </a:rPr>
              <a:t>státní podpory </a:t>
            </a:r>
            <a:r>
              <a:rPr lang="cs-CZ" sz="2325" dirty="0">
                <a:latin typeface="Arial" panose="020B0604020202020204" pitchFamily="34" charset="0"/>
                <a:cs typeface="Arial" panose="020B0604020202020204" pitchFamily="34" charset="0"/>
              </a:rPr>
              <a:t>při haváriích</a:t>
            </a:r>
            <a:br>
              <a:rPr lang="cs-CZ" sz="2325" dirty="0">
                <a:latin typeface="Arial" panose="020B0604020202020204" pitchFamily="34" charset="0"/>
                <a:cs typeface="Arial" panose="020B0604020202020204" pitchFamily="34" charset="0"/>
              </a:rPr>
            </a:br>
            <a:r>
              <a:rPr lang="cs-CZ" sz="2325" dirty="0">
                <a:latin typeface="Arial" panose="020B0604020202020204" pitchFamily="34" charset="0"/>
                <a:cs typeface="Arial" panose="020B0604020202020204" pitchFamily="34" charset="0"/>
              </a:rPr>
              <a:t>nebo živelních pohromách</a:t>
            </a:r>
            <a:br>
              <a:rPr lang="cs-CZ" dirty="0"/>
            </a:br>
            <a:endParaRPr lang="cs-CZ" dirty="0"/>
          </a:p>
        </p:txBody>
      </p:sp>
      <p:sp>
        <p:nvSpPr>
          <p:cNvPr id="3" name="Zástupný symbol pro obsah 2">
            <a:extLst>
              <a:ext uri="{FF2B5EF4-FFF2-40B4-BE49-F238E27FC236}">
                <a16:creationId xmlns:a16="http://schemas.microsoft.com/office/drawing/2014/main" id="{9C6ABB94-261F-B642-9DF7-402F70D08396}"/>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Fyzickým osobám a obcím, které se při krizové situaci z důvodu havárie nebo živelní pohromy přechodně ocitly v mimořádně obtížných poměrech</a:t>
            </a:r>
            <a:r>
              <a:rPr lang="cs-CZ" dirty="0">
                <a:solidFill>
                  <a:srgbClr val="FF0000"/>
                </a:solidFill>
                <a:latin typeface="Arial" panose="020B0604020202020204" pitchFamily="34" charset="0"/>
                <a:cs typeface="Arial" panose="020B0604020202020204" pitchFamily="34" charset="0"/>
              </a:rPr>
              <a:t>, lze </a:t>
            </a:r>
            <a:r>
              <a:rPr lang="cs-CZ" b="1" dirty="0">
                <a:solidFill>
                  <a:srgbClr val="FF0000"/>
                </a:solidFill>
                <a:latin typeface="Arial" panose="020B0604020202020204" pitchFamily="34" charset="0"/>
                <a:cs typeface="Arial" panose="020B0604020202020204" pitchFamily="34" charset="0"/>
              </a:rPr>
              <a:t>poskytnout státní podporu.</a:t>
            </a:r>
          </a:p>
          <a:p>
            <a:r>
              <a:rPr lang="cs-CZ" dirty="0">
                <a:latin typeface="Arial" panose="020B0604020202020204" pitchFamily="34" charset="0"/>
                <a:cs typeface="Arial" panose="020B0604020202020204" pitchFamily="34" charset="0"/>
              </a:rPr>
              <a:t>Státní podpora může být poskytována </a:t>
            </a:r>
            <a:r>
              <a:rPr lang="cs-CZ" b="1" dirty="0">
                <a:latin typeface="Arial" panose="020B0604020202020204" pitchFamily="34" charset="0"/>
                <a:cs typeface="Arial" panose="020B0604020202020204" pitchFamily="34" charset="0"/>
              </a:rPr>
              <a:t>ze státního rozpočtu </a:t>
            </a:r>
            <a:r>
              <a:rPr lang="cs-CZ" dirty="0">
                <a:latin typeface="Arial" panose="020B0604020202020204" pitchFamily="34" charset="0"/>
                <a:cs typeface="Arial" panose="020B0604020202020204" pitchFamily="34" charset="0"/>
              </a:rPr>
              <a:t>ve formě </a:t>
            </a:r>
            <a:r>
              <a:rPr lang="cs-CZ" dirty="0">
                <a:solidFill>
                  <a:srgbClr val="FF0000"/>
                </a:solidFill>
                <a:latin typeface="Arial" panose="020B0604020202020204" pitchFamily="34" charset="0"/>
                <a:cs typeface="Arial" panose="020B0604020202020204" pitchFamily="34" charset="0"/>
              </a:rPr>
              <a:t>jednorázových peněžitých dávek </a:t>
            </a:r>
            <a:r>
              <a:rPr lang="cs-CZ" dirty="0">
                <a:latin typeface="Arial" panose="020B0604020202020204" pitchFamily="34" charset="0"/>
                <a:cs typeface="Arial" panose="020B0604020202020204" pitchFamily="34" charset="0"/>
              </a:rPr>
              <a:t>fyzickým osobám nebo jinou </a:t>
            </a:r>
            <a:r>
              <a:rPr lang="cs-CZ" dirty="0">
                <a:solidFill>
                  <a:srgbClr val="FF0000"/>
                </a:solidFill>
                <a:latin typeface="Arial" panose="020B0604020202020204" pitchFamily="34" charset="0"/>
                <a:cs typeface="Arial" panose="020B0604020202020204" pitchFamily="34" charset="0"/>
              </a:rPr>
              <a:t>mimořádnou formou finanční pomoci </a:t>
            </a:r>
            <a:r>
              <a:rPr lang="cs-CZ" dirty="0">
                <a:latin typeface="Arial" panose="020B0604020202020204" pitchFamily="34" charset="0"/>
                <a:cs typeface="Arial" panose="020B0604020202020204" pitchFamily="34" charset="0"/>
              </a:rPr>
              <a:t>fyzickým osobám a obcím. </a:t>
            </a:r>
          </a:p>
          <a:p>
            <a:r>
              <a:rPr lang="cs-CZ" dirty="0">
                <a:latin typeface="Arial" panose="020B0604020202020204" pitchFamily="34" charset="0"/>
                <a:cs typeface="Arial" panose="020B0604020202020204" pitchFamily="34" charset="0"/>
              </a:rPr>
              <a:t>Při poskytování státní podpory fyzickým osobám se přihlíží k </a:t>
            </a:r>
            <a:r>
              <a:rPr lang="cs-CZ" dirty="0">
                <a:solidFill>
                  <a:srgbClr val="FF0000"/>
                </a:solidFill>
                <a:latin typeface="Arial" panose="020B0604020202020204" pitchFamily="34" charset="0"/>
                <a:cs typeface="Arial" panose="020B0604020202020204" pitchFamily="34" charset="0"/>
              </a:rPr>
              <a:t>majetkovým poměrům žadatele </a:t>
            </a:r>
            <a:r>
              <a:rPr lang="cs-CZ" dirty="0">
                <a:latin typeface="Arial" panose="020B0604020202020204" pitchFamily="34" charset="0"/>
                <a:cs typeface="Arial" panose="020B0604020202020204" pitchFamily="34" charset="0"/>
              </a:rPr>
              <a:t>o státní podporu a </a:t>
            </a:r>
            <a:r>
              <a:rPr lang="cs-CZ" dirty="0">
                <a:solidFill>
                  <a:srgbClr val="FF0000"/>
                </a:solidFill>
                <a:latin typeface="Arial" panose="020B0604020202020204" pitchFamily="34" charset="0"/>
                <a:cs typeface="Arial" panose="020B0604020202020204" pitchFamily="34" charset="0"/>
              </a:rPr>
              <a:t>majetkovým poměrům příslušníků jeho rodiny</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Státní podpora může být poskytována </a:t>
            </a:r>
            <a:r>
              <a:rPr lang="cs-CZ" b="1" dirty="0">
                <a:latin typeface="Arial" panose="020B0604020202020204" pitchFamily="34" charset="0"/>
                <a:cs typeface="Arial" panose="020B0604020202020204" pitchFamily="34" charset="0"/>
              </a:rPr>
              <a:t>i formou hmotné pomoci </a:t>
            </a:r>
            <a:r>
              <a:rPr lang="cs-CZ" dirty="0">
                <a:latin typeface="Arial" panose="020B0604020202020204" pitchFamily="34" charset="0"/>
                <a:cs typeface="Arial" panose="020B0604020202020204" pitchFamily="34" charset="0"/>
              </a:rPr>
              <a:t>podle zvláštního právního předpisu</a:t>
            </a:r>
          </a:p>
        </p:txBody>
      </p:sp>
      <p:sp>
        <p:nvSpPr>
          <p:cNvPr id="4" name="Zástupný symbol pro datum 3">
            <a:extLst>
              <a:ext uri="{FF2B5EF4-FFF2-40B4-BE49-F238E27FC236}">
                <a16:creationId xmlns:a16="http://schemas.microsoft.com/office/drawing/2014/main" id="{742A735B-6C06-444C-BFBD-9513863EB67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DAC10DA-3AD6-6549-9B2C-27114DAA3EB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58D2351-BC17-C042-A116-0B594ECA44FF}"/>
              </a:ext>
            </a:extLst>
          </p:cNvPr>
          <p:cNvSpPr>
            <a:spLocks noGrp="1"/>
          </p:cNvSpPr>
          <p:nvPr>
            <p:ph type="sldNum" sz="quarter" idx="12"/>
          </p:nvPr>
        </p:nvSpPr>
        <p:spPr/>
        <p:txBody>
          <a:bodyPr/>
          <a:lstStyle/>
          <a:p>
            <a:fld id="{CFE4BAC9-6D41-4691-9299-18EF07EF0177}" type="slidenum">
              <a:rPr lang="en-US" smtClean="0"/>
              <a:t>275</a:t>
            </a:fld>
            <a:endParaRPr lang="en-US"/>
          </a:p>
        </p:txBody>
      </p:sp>
    </p:spTree>
    <p:extLst>
      <p:ext uri="{BB962C8B-B14F-4D97-AF65-F5344CB8AC3E}">
        <p14:creationId xmlns:p14="http://schemas.microsoft.com/office/powerpoint/2010/main" val="234261289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FD269-A86C-4647-8106-5E9E1B223874}"/>
              </a:ext>
            </a:extLst>
          </p:cNvPr>
          <p:cNvSpPr>
            <a:spLocks noGrp="1"/>
          </p:cNvSpPr>
          <p:nvPr>
            <p:ph type="title"/>
          </p:nvPr>
        </p:nvSpPr>
        <p:spPr/>
        <p:txBody>
          <a:bodyPr>
            <a:normAutofit fontScale="90000"/>
          </a:bodyPr>
          <a:lstStyle/>
          <a:p>
            <a:r>
              <a:rPr lang="cs-CZ">
                <a:latin typeface="Arial" panose="020B0604020202020204" pitchFamily="34" charset="0"/>
                <a:cs typeface="Arial" panose="020B0604020202020204" pitchFamily="34" charset="0"/>
              </a:rPr>
              <a:t>Finanční pomoc při krizové situaci velkého rozsahu</a:t>
            </a:r>
          </a:p>
        </p:txBody>
      </p:sp>
      <p:sp>
        <p:nvSpPr>
          <p:cNvPr id="3" name="Zástupný symbol pro obsah 2">
            <a:extLst>
              <a:ext uri="{FF2B5EF4-FFF2-40B4-BE49-F238E27FC236}">
                <a16:creationId xmlns:a16="http://schemas.microsoft.com/office/drawing/2014/main" id="{06BB4479-BBC1-F949-8E21-7F560D56D58E}"/>
              </a:ext>
            </a:extLst>
          </p:cNvPr>
          <p:cNvSpPr>
            <a:spLocks noGrp="1"/>
          </p:cNvSpPr>
          <p:nvPr>
            <p:ph idx="1"/>
          </p:nvPr>
        </p:nvSpPr>
        <p:spPr/>
        <p:txBody>
          <a:bodyPr/>
          <a:lstStyle/>
          <a:p>
            <a:pPr marL="0" indent="0">
              <a:buNone/>
            </a:pPr>
            <a:r>
              <a:rPr lang="cs-CZ" dirty="0">
                <a:solidFill>
                  <a:srgbClr val="FF0000"/>
                </a:solidFill>
                <a:latin typeface="Arial" panose="020B0604020202020204" pitchFamily="34" charset="0"/>
                <a:cs typeface="Arial" panose="020B0604020202020204" pitchFamily="34" charset="0"/>
              </a:rPr>
              <a:t>Rozsah, způsob a podmínky </a:t>
            </a:r>
            <a:r>
              <a:rPr lang="cs-CZ" dirty="0">
                <a:latin typeface="Arial" panose="020B0604020202020204" pitchFamily="34" charset="0"/>
                <a:cs typeface="Arial" panose="020B0604020202020204" pitchFamily="34" charset="0"/>
              </a:rPr>
              <a:t>poskytování jiných mimořádných forem finanční pomoci ze státního rozpočtu fyzickým osobám a obcím </a:t>
            </a:r>
            <a:r>
              <a:rPr lang="cs-CZ" b="1" dirty="0">
                <a:latin typeface="Arial" panose="020B0604020202020204" pitchFamily="34" charset="0"/>
                <a:cs typeface="Arial" panose="020B0604020202020204" pitchFamily="34" charset="0"/>
              </a:rPr>
              <a:t>může v případě havárií nebo živelních pohrom velkého rozsahu </a:t>
            </a:r>
            <a:r>
              <a:rPr lang="cs-CZ" dirty="0">
                <a:latin typeface="Arial" panose="020B0604020202020204" pitchFamily="34" charset="0"/>
                <a:cs typeface="Arial" panose="020B0604020202020204" pitchFamily="34" charset="0"/>
              </a:rPr>
              <a:t>stanovit </a:t>
            </a:r>
            <a:r>
              <a:rPr lang="cs-CZ" dirty="0">
                <a:solidFill>
                  <a:srgbClr val="FF0000"/>
                </a:solidFill>
                <a:latin typeface="Arial" panose="020B0604020202020204" pitchFamily="34" charset="0"/>
                <a:cs typeface="Arial" panose="020B0604020202020204" pitchFamily="34" charset="0"/>
              </a:rPr>
              <a:t>prováděcí právní předpis </a:t>
            </a:r>
            <a:r>
              <a:rPr lang="cs-CZ" dirty="0">
                <a:solidFill>
                  <a:schemeClr val="tx1"/>
                </a:solidFill>
                <a:latin typeface="Arial" panose="020B0604020202020204" pitchFamily="34" charset="0"/>
                <a:cs typeface="Arial" panose="020B0604020202020204" pitchFamily="34" charset="0"/>
              </a:rPr>
              <a:t>(například nařízení vlády)</a:t>
            </a:r>
          </a:p>
        </p:txBody>
      </p:sp>
      <p:sp>
        <p:nvSpPr>
          <p:cNvPr id="4" name="Zástupný symbol pro datum 3">
            <a:extLst>
              <a:ext uri="{FF2B5EF4-FFF2-40B4-BE49-F238E27FC236}">
                <a16:creationId xmlns:a16="http://schemas.microsoft.com/office/drawing/2014/main" id="{9C1CA5AD-5B8B-6F47-B347-6BE2DECDEE4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44AA0D7-C5ED-FC4D-A214-E827D8B1E7D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6707472-96DC-AC4C-8BC3-4B26BDC9C5DC}"/>
              </a:ext>
            </a:extLst>
          </p:cNvPr>
          <p:cNvSpPr>
            <a:spLocks noGrp="1"/>
          </p:cNvSpPr>
          <p:nvPr>
            <p:ph type="sldNum" sz="quarter" idx="12"/>
          </p:nvPr>
        </p:nvSpPr>
        <p:spPr/>
        <p:txBody>
          <a:bodyPr/>
          <a:lstStyle/>
          <a:p>
            <a:fld id="{CFE4BAC9-6D41-4691-9299-18EF07EF0177}" type="slidenum">
              <a:rPr lang="en-US" smtClean="0"/>
              <a:t>276</a:t>
            </a:fld>
            <a:endParaRPr lang="en-US"/>
          </a:p>
        </p:txBody>
      </p:sp>
    </p:spTree>
    <p:extLst>
      <p:ext uri="{BB962C8B-B14F-4D97-AF65-F5344CB8AC3E}">
        <p14:creationId xmlns:p14="http://schemas.microsoft.com/office/powerpoint/2010/main" val="341034664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F290C-B57E-1542-ADBE-3B168C34687C}"/>
              </a:ext>
            </a:extLst>
          </p:cNvPr>
          <p:cNvSpPr>
            <a:spLocks noGrp="1"/>
          </p:cNvSpPr>
          <p:nvPr>
            <p:ph type="ctrTitle"/>
          </p:nvPr>
        </p:nvSpPr>
        <p:spPr/>
        <p:txBody>
          <a:bodyPr>
            <a:normAutofit fontScale="90000"/>
          </a:bodyPr>
          <a:lstStyle/>
          <a:p>
            <a:r>
              <a:rPr lang="cs-CZ" dirty="0"/>
              <a:t>Zákon o ochraně utajovaných informací a o bezpečnostní způsobilosti</a:t>
            </a:r>
          </a:p>
        </p:txBody>
      </p:sp>
      <p:sp>
        <p:nvSpPr>
          <p:cNvPr id="3" name="Podnadpis 2">
            <a:extLst>
              <a:ext uri="{FF2B5EF4-FFF2-40B4-BE49-F238E27FC236}">
                <a16:creationId xmlns:a16="http://schemas.microsoft.com/office/drawing/2014/main" id="{43740B31-52FB-3242-9A0E-C3D6F8192698}"/>
              </a:ext>
            </a:extLst>
          </p:cNvPr>
          <p:cNvSpPr>
            <a:spLocks noGrp="1"/>
          </p:cNvSpPr>
          <p:nvPr>
            <p:ph type="subTitle" idx="1"/>
          </p:nvPr>
        </p:nvSpPr>
        <p:spPr/>
        <p:txBody>
          <a:bodyPr/>
          <a:lstStyle/>
          <a:p>
            <a:r>
              <a:rPr lang="cs-CZ" dirty="0"/>
              <a:t>Přednáška CIVS</a:t>
            </a:r>
          </a:p>
        </p:txBody>
      </p:sp>
      <p:sp>
        <p:nvSpPr>
          <p:cNvPr id="4" name="Zástupný symbol pro datum 3">
            <a:extLst>
              <a:ext uri="{FF2B5EF4-FFF2-40B4-BE49-F238E27FC236}">
                <a16:creationId xmlns:a16="http://schemas.microsoft.com/office/drawing/2014/main" id="{A4B7AA1B-EB52-504C-98F0-073D5D73194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77002D9-F805-7147-BE1A-2AC8EBD7718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6CE22F7-65D9-A34F-BB69-433D326C25C4}"/>
              </a:ext>
            </a:extLst>
          </p:cNvPr>
          <p:cNvSpPr>
            <a:spLocks noGrp="1"/>
          </p:cNvSpPr>
          <p:nvPr>
            <p:ph type="sldNum" sz="quarter" idx="12"/>
          </p:nvPr>
        </p:nvSpPr>
        <p:spPr/>
        <p:txBody>
          <a:bodyPr/>
          <a:lstStyle/>
          <a:p>
            <a:fld id="{CFE4BAC9-6D41-4691-9299-18EF07EF0177}" type="slidenum">
              <a:rPr lang="en-US" smtClean="0"/>
              <a:t>277</a:t>
            </a:fld>
            <a:endParaRPr lang="en-US"/>
          </a:p>
        </p:txBody>
      </p:sp>
    </p:spTree>
    <p:extLst>
      <p:ext uri="{BB962C8B-B14F-4D97-AF65-F5344CB8AC3E}">
        <p14:creationId xmlns:p14="http://schemas.microsoft.com/office/powerpoint/2010/main" val="169281987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C63CC9-2C65-D649-93A2-950FF20A0E49}"/>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Účel zákona</a:t>
            </a:r>
          </a:p>
        </p:txBody>
      </p:sp>
      <p:sp>
        <p:nvSpPr>
          <p:cNvPr id="3" name="Zástupný symbol pro obsah 2">
            <a:extLst>
              <a:ext uri="{FF2B5EF4-FFF2-40B4-BE49-F238E27FC236}">
                <a16:creationId xmlns:a16="http://schemas.microsoft.com/office/drawing/2014/main" id="{A57A3ECF-4360-5341-8C10-CCDC5B510BA2}"/>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Zákon upravuje: </a:t>
            </a:r>
          </a:p>
          <a:p>
            <a:r>
              <a:rPr lang="cs-CZ" dirty="0">
                <a:solidFill>
                  <a:srgbClr val="FF0000"/>
                </a:solidFill>
                <a:latin typeface="Arial" panose="020B0604020202020204" pitchFamily="34" charset="0"/>
                <a:cs typeface="Arial" panose="020B0604020202020204" pitchFamily="34" charset="0"/>
              </a:rPr>
              <a:t>zásady</a:t>
            </a:r>
            <a:r>
              <a:rPr lang="cs-CZ" dirty="0">
                <a:latin typeface="Arial" panose="020B0604020202020204" pitchFamily="34" charset="0"/>
                <a:cs typeface="Arial" panose="020B0604020202020204" pitchFamily="34" charset="0"/>
              </a:rPr>
              <a:t> pro stanovení informací jako informací utajovaných, </a:t>
            </a:r>
          </a:p>
          <a:p>
            <a:r>
              <a:rPr lang="cs-CZ" dirty="0">
                <a:latin typeface="Arial" panose="020B0604020202020204" pitchFamily="34" charset="0"/>
                <a:cs typeface="Arial" panose="020B0604020202020204" pitchFamily="34" charset="0"/>
              </a:rPr>
              <a:t>podmínky pro </a:t>
            </a:r>
            <a:r>
              <a:rPr lang="cs-CZ" dirty="0">
                <a:solidFill>
                  <a:srgbClr val="FF0000"/>
                </a:solidFill>
                <a:latin typeface="Arial" panose="020B0604020202020204" pitchFamily="34" charset="0"/>
                <a:cs typeface="Arial" panose="020B0604020202020204" pitchFamily="34" charset="0"/>
              </a:rPr>
              <a:t>přístup </a:t>
            </a:r>
            <a:r>
              <a:rPr lang="cs-CZ" dirty="0">
                <a:latin typeface="Arial" panose="020B0604020202020204" pitchFamily="34" charset="0"/>
                <a:cs typeface="Arial" panose="020B0604020202020204" pitchFamily="34" charset="0"/>
              </a:rPr>
              <a:t>k nim a </a:t>
            </a:r>
          </a:p>
          <a:p>
            <a:r>
              <a:rPr lang="cs-CZ" dirty="0">
                <a:latin typeface="Arial" panose="020B0604020202020204" pitchFamily="34" charset="0"/>
                <a:cs typeface="Arial" panose="020B0604020202020204" pitchFamily="34" charset="0"/>
              </a:rPr>
              <a:t>další požadavky na jejich </a:t>
            </a:r>
            <a:r>
              <a:rPr lang="cs-CZ" dirty="0">
                <a:solidFill>
                  <a:srgbClr val="FF0000"/>
                </a:solidFill>
                <a:latin typeface="Arial" panose="020B0604020202020204" pitchFamily="34" charset="0"/>
                <a:cs typeface="Arial" panose="020B0604020202020204" pitchFamily="34" charset="0"/>
              </a:rPr>
              <a:t>ochranu</a:t>
            </a:r>
            <a:r>
              <a:rPr lang="cs-CZ" dirty="0">
                <a:latin typeface="Arial" panose="020B0604020202020204" pitchFamily="34" charset="0"/>
                <a:cs typeface="Arial" panose="020B0604020202020204" pitchFamily="34" charset="0"/>
              </a:rPr>
              <a:t>, zásady pro stanovení citlivých činností a </a:t>
            </a:r>
          </a:p>
          <a:p>
            <a:r>
              <a:rPr lang="cs-CZ" dirty="0">
                <a:latin typeface="Arial" panose="020B0604020202020204" pitchFamily="34" charset="0"/>
                <a:cs typeface="Arial" panose="020B0604020202020204" pitchFamily="34" charset="0"/>
              </a:rPr>
              <a:t>podmínky pro jejich </a:t>
            </a:r>
            <a:r>
              <a:rPr lang="cs-CZ" dirty="0">
                <a:solidFill>
                  <a:srgbClr val="FF0000"/>
                </a:solidFill>
                <a:latin typeface="Arial" panose="020B0604020202020204" pitchFamily="34" charset="0"/>
                <a:cs typeface="Arial" panose="020B0604020202020204" pitchFamily="34" charset="0"/>
              </a:rPr>
              <a:t>výkon</a:t>
            </a:r>
            <a:r>
              <a:rPr lang="cs-CZ" dirty="0">
                <a:latin typeface="Arial" panose="020B0604020202020204" pitchFamily="34" charset="0"/>
                <a:cs typeface="Arial" panose="020B0604020202020204" pitchFamily="34" charset="0"/>
              </a:rPr>
              <a:t> a s tím spojený výkon státní správy</a:t>
            </a:r>
          </a:p>
        </p:txBody>
      </p:sp>
      <p:sp>
        <p:nvSpPr>
          <p:cNvPr id="4" name="Zástupný symbol pro datum 3">
            <a:extLst>
              <a:ext uri="{FF2B5EF4-FFF2-40B4-BE49-F238E27FC236}">
                <a16:creationId xmlns:a16="http://schemas.microsoft.com/office/drawing/2014/main" id="{CE44BD62-72AE-524D-93A3-9FA53F2C996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973CCC1-0159-EF44-AE88-00E02B85AB8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4C5424C-2A65-8146-84DD-DEC09D6DB1F0}"/>
              </a:ext>
            </a:extLst>
          </p:cNvPr>
          <p:cNvSpPr>
            <a:spLocks noGrp="1"/>
          </p:cNvSpPr>
          <p:nvPr>
            <p:ph type="sldNum" sz="quarter" idx="12"/>
          </p:nvPr>
        </p:nvSpPr>
        <p:spPr/>
        <p:txBody>
          <a:bodyPr/>
          <a:lstStyle/>
          <a:p>
            <a:fld id="{CFE4BAC9-6D41-4691-9299-18EF07EF0177}" type="slidenum">
              <a:rPr lang="en-US" smtClean="0"/>
              <a:t>278</a:t>
            </a:fld>
            <a:endParaRPr lang="en-US"/>
          </a:p>
        </p:txBody>
      </p:sp>
    </p:spTree>
    <p:extLst>
      <p:ext uri="{BB962C8B-B14F-4D97-AF65-F5344CB8AC3E}">
        <p14:creationId xmlns:p14="http://schemas.microsoft.com/office/powerpoint/2010/main" val="216207091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0C877D-013E-A946-91BE-CBCFF3657FDA}"/>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Utajovaná informace</a:t>
            </a:r>
          </a:p>
        </p:txBody>
      </p:sp>
      <p:sp>
        <p:nvSpPr>
          <p:cNvPr id="3" name="Zástupný symbol pro obsah 2">
            <a:extLst>
              <a:ext uri="{FF2B5EF4-FFF2-40B4-BE49-F238E27FC236}">
                <a16:creationId xmlns:a16="http://schemas.microsoft.com/office/drawing/2014/main" id="{DC3F138F-F728-F843-A246-E6E3DAB2938C}"/>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Utajovanou informací </a:t>
            </a:r>
            <a:r>
              <a:rPr lang="cs-CZ" dirty="0">
                <a:latin typeface="Arial" panose="020B0604020202020204" pitchFamily="34" charset="0"/>
                <a:cs typeface="Arial" panose="020B0604020202020204" pitchFamily="34" charset="0"/>
              </a:rPr>
              <a:t>informace v </a:t>
            </a:r>
            <a:r>
              <a:rPr lang="cs-CZ" b="1" dirty="0">
                <a:latin typeface="Arial" panose="020B0604020202020204" pitchFamily="34" charset="0"/>
                <a:cs typeface="Arial" panose="020B0604020202020204" pitchFamily="34" charset="0"/>
              </a:rPr>
              <a:t>jakékoliv podobě </a:t>
            </a:r>
            <a:r>
              <a:rPr lang="cs-CZ" dirty="0">
                <a:latin typeface="Arial" panose="020B0604020202020204" pitchFamily="34" charset="0"/>
                <a:cs typeface="Arial" panose="020B0604020202020204" pitchFamily="34" charset="0"/>
              </a:rPr>
              <a:t>zaznamenaná na </a:t>
            </a:r>
            <a:r>
              <a:rPr lang="cs-CZ" b="1" dirty="0">
                <a:latin typeface="Arial" panose="020B0604020202020204" pitchFamily="34" charset="0"/>
                <a:cs typeface="Arial" panose="020B0604020202020204" pitchFamily="34" charset="0"/>
              </a:rPr>
              <a:t>jakémkoliv nosiči </a:t>
            </a:r>
            <a:r>
              <a:rPr lang="cs-CZ" dirty="0">
                <a:latin typeface="Arial" panose="020B0604020202020204" pitchFamily="34" charset="0"/>
                <a:cs typeface="Arial" panose="020B0604020202020204" pitchFamily="34" charset="0"/>
              </a:rPr>
              <a:t>označená v souladu, jejíž </a:t>
            </a:r>
          </a:p>
          <a:p>
            <a:r>
              <a:rPr lang="cs-CZ" dirty="0">
                <a:solidFill>
                  <a:srgbClr val="FF0000"/>
                </a:solidFill>
                <a:latin typeface="Arial" panose="020B0604020202020204" pitchFamily="34" charset="0"/>
                <a:cs typeface="Arial" panose="020B0604020202020204" pitchFamily="34" charset="0"/>
              </a:rPr>
              <a:t>vyzrazení</a:t>
            </a:r>
            <a:r>
              <a:rPr lang="cs-CZ" dirty="0">
                <a:latin typeface="Arial" panose="020B0604020202020204" pitchFamily="34" charset="0"/>
                <a:cs typeface="Arial" panose="020B0604020202020204" pitchFamily="34" charset="0"/>
              </a:rPr>
              <a:t> nebo </a:t>
            </a:r>
          </a:p>
          <a:p>
            <a:r>
              <a:rPr lang="cs-CZ" dirty="0">
                <a:solidFill>
                  <a:srgbClr val="FF0000"/>
                </a:solidFill>
                <a:latin typeface="Arial" panose="020B0604020202020204" pitchFamily="34" charset="0"/>
                <a:cs typeface="Arial" panose="020B0604020202020204" pitchFamily="34" charset="0"/>
              </a:rPr>
              <a:t>zneužití</a:t>
            </a:r>
            <a:r>
              <a:rPr lang="cs-CZ" dirty="0">
                <a:latin typeface="Arial" panose="020B0604020202020204" pitchFamily="34" charset="0"/>
                <a:cs typeface="Arial" panose="020B0604020202020204" pitchFamily="34" charset="0"/>
              </a:rPr>
              <a:t> může </a:t>
            </a:r>
          </a:p>
          <a:p>
            <a:pPr marL="0" indent="0">
              <a:buNone/>
            </a:pPr>
            <a:r>
              <a:rPr lang="cs-CZ" dirty="0">
                <a:latin typeface="Arial" panose="020B0604020202020204" pitchFamily="34" charset="0"/>
                <a:cs typeface="Arial" panose="020B0604020202020204" pitchFamily="34" charset="0"/>
              </a:rPr>
              <a:t>způsobit </a:t>
            </a:r>
            <a:r>
              <a:rPr lang="cs-CZ" b="1" dirty="0">
                <a:latin typeface="Arial" panose="020B0604020202020204" pitchFamily="34" charset="0"/>
                <a:cs typeface="Arial" panose="020B0604020202020204" pitchFamily="34" charset="0"/>
              </a:rPr>
              <a:t>újmu zájmu </a:t>
            </a:r>
            <a:r>
              <a:rPr lang="cs-CZ" dirty="0">
                <a:latin typeface="Arial" panose="020B0604020202020204" pitchFamily="34" charset="0"/>
                <a:cs typeface="Arial" panose="020B0604020202020204" pitchFamily="34" charset="0"/>
              </a:rPr>
              <a:t>České republiky nebo může být pro </a:t>
            </a:r>
            <a:r>
              <a:rPr lang="cs-CZ" b="1" dirty="0">
                <a:latin typeface="Arial" panose="020B0604020202020204" pitchFamily="34" charset="0"/>
                <a:cs typeface="Arial" panose="020B0604020202020204" pitchFamily="34" charset="0"/>
              </a:rPr>
              <a:t>tento zájem nevýhodné</a:t>
            </a:r>
            <a:r>
              <a:rPr lang="cs-CZ" dirty="0">
                <a:latin typeface="Arial" panose="020B0604020202020204" pitchFamily="34" charset="0"/>
                <a:cs typeface="Arial" panose="020B0604020202020204" pitchFamily="34" charset="0"/>
              </a:rPr>
              <a:t>, a která je uvedena v seznamu utajovaných informací.</a:t>
            </a:r>
          </a:p>
        </p:txBody>
      </p:sp>
      <p:sp>
        <p:nvSpPr>
          <p:cNvPr id="4" name="Zástupný symbol pro datum 3">
            <a:extLst>
              <a:ext uri="{FF2B5EF4-FFF2-40B4-BE49-F238E27FC236}">
                <a16:creationId xmlns:a16="http://schemas.microsoft.com/office/drawing/2014/main" id="{B3B5EDAA-E79F-2448-998C-4563BFBF5F2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B9C429F-2847-F742-964A-0AC64C88D6E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8D47F63-75FB-8341-A93A-31A6BD6344A4}"/>
              </a:ext>
            </a:extLst>
          </p:cNvPr>
          <p:cNvSpPr>
            <a:spLocks noGrp="1"/>
          </p:cNvSpPr>
          <p:nvPr>
            <p:ph type="sldNum" sz="quarter" idx="12"/>
          </p:nvPr>
        </p:nvSpPr>
        <p:spPr/>
        <p:txBody>
          <a:bodyPr/>
          <a:lstStyle/>
          <a:p>
            <a:fld id="{CFE4BAC9-6D41-4691-9299-18EF07EF0177}" type="slidenum">
              <a:rPr lang="en-US" smtClean="0"/>
              <a:t>279</a:t>
            </a:fld>
            <a:endParaRPr lang="en-US"/>
          </a:p>
        </p:txBody>
      </p:sp>
    </p:spTree>
    <p:extLst>
      <p:ext uri="{BB962C8B-B14F-4D97-AF65-F5344CB8AC3E}">
        <p14:creationId xmlns:p14="http://schemas.microsoft.com/office/powerpoint/2010/main" val="3504751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189910-13CA-794A-AE1F-F85F4FAFE25B}"/>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Epidemie </a:t>
            </a:r>
          </a:p>
        </p:txBody>
      </p:sp>
      <p:sp>
        <p:nvSpPr>
          <p:cNvPr id="3" name="Zástupný symbol pro obsah 2">
            <a:extLst>
              <a:ext uri="{FF2B5EF4-FFF2-40B4-BE49-F238E27FC236}">
                <a16:creationId xmlns:a16="http://schemas.microsoft.com/office/drawing/2014/main" id="{CA1FB1CC-60B7-E24C-8C58-6FF97AB0B0C7}"/>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Epidemie je </a:t>
            </a:r>
            <a:r>
              <a:rPr lang="cs-CZ" b="1" dirty="0">
                <a:latin typeface="Arial" panose="020B0604020202020204" pitchFamily="34" charset="0"/>
                <a:cs typeface="Arial" panose="020B0604020202020204" pitchFamily="34" charset="0"/>
              </a:rPr>
              <a:t>zvýšený výskyt nemoci</a:t>
            </a:r>
            <a:r>
              <a:rPr lang="cs-CZ" dirty="0">
                <a:latin typeface="Arial" panose="020B0604020202020204" pitchFamily="34" charset="0"/>
                <a:cs typeface="Arial" panose="020B0604020202020204" pitchFamily="34" charset="0"/>
              </a:rPr>
              <a:t>, který je </a:t>
            </a:r>
            <a:r>
              <a:rPr lang="cs-CZ" b="1" dirty="0">
                <a:latin typeface="Arial" panose="020B0604020202020204" pitchFamily="34" charset="0"/>
                <a:cs typeface="Arial" panose="020B0604020202020204" pitchFamily="34" charset="0"/>
              </a:rPr>
              <a:t>geograficky</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časově </a:t>
            </a:r>
            <a:r>
              <a:rPr lang="cs-CZ" dirty="0">
                <a:latin typeface="Arial" panose="020B0604020202020204" pitchFamily="34" charset="0"/>
                <a:cs typeface="Arial" panose="020B0604020202020204" pitchFamily="34" charset="0"/>
              </a:rPr>
              <a:t>omezen. </a:t>
            </a:r>
          </a:p>
          <a:p>
            <a:pPr marL="0" indent="0">
              <a:buNone/>
            </a:pPr>
            <a:r>
              <a:rPr lang="cs-CZ" dirty="0">
                <a:latin typeface="Arial" panose="020B0604020202020204" pitchFamily="34" charset="0"/>
                <a:cs typeface="Arial" panose="020B0604020202020204" pitchFamily="34" charset="0"/>
              </a:rPr>
              <a:t>Při epidemii infekčního onemocnění dochází zpravidla k </a:t>
            </a:r>
            <a:r>
              <a:rPr lang="cs-CZ" b="1" dirty="0">
                <a:latin typeface="Arial" panose="020B0604020202020204" pitchFamily="34" charset="0"/>
                <a:cs typeface="Arial" panose="020B0604020202020204" pitchFamily="34" charset="0"/>
              </a:rPr>
              <a:t>prudkému nárůstu </a:t>
            </a:r>
            <a:r>
              <a:rPr lang="cs-CZ" dirty="0">
                <a:latin typeface="Arial" panose="020B0604020202020204" pitchFamily="34" charset="0"/>
                <a:cs typeface="Arial" panose="020B0604020202020204" pitchFamily="34" charset="0"/>
              </a:rPr>
              <a:t>počtu onemocnění v čase, kdy nemocnost dosahuje hodnot vyšších, než je běžná sporadická nemocnost. </a:t>
            </a:r>
          </a:p>
          <a:p>
            <a:pPr marL="0" indent="0">
              <a:buNone/>
            </a:pPr>
            <a:r>
              <a:rPr lang="cs-CZ" dirty="0">
                <a:latin typeface="Arial" panose="020B0604020202020204" pitchFamily="34" charset="0"/>
                <a:cs typeface="Arial" panose="020B0604020202020204" pitchFamily="34" charset="0"/>
              </a:rPr>
              <a:t>Hodnoty nemocnosti, při kterých dochází již k epidemickému šíření (tzv. epidemický práh) jsou různé a liší se podle nemoci</a:t>
            </a:r>
            <a:r>
              <a:rPr lang="cs-CZ" dirty="0"/>
              <a:t>. </a:t>
            </a:r>
          </a:p>
        </p:txBody>
      </p:sp>
      <p:sp>
        <p:nvSpPr>
          <p:cNvPr id="4" name="Zástupný symbol pro datum 3">
            <a:extLst>
              <a:ext uri="{FF2B5EF4-FFF2-40B4-BE49-F238E27FC236}">
                <a16:creationId xmlns:a16="http://schemas.microsoft.com/office/drawing/2014/main" id="{3C12A52C-2C32-6F4B-84C9-9AF54167902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7543F2D-20CA-9C4A-B686-5416AF987C6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03E7529-37B2-284B-B48C-ADE1ABA3E9C4}"/>
              </a:ext>
            </a:extLst>
          </p:cNvPr>
          <p:cNvSpPr>
            <a:spLocks noGrp="1"/>
          </p:cNvSpPr>
          <p:nvPr>
            <p:ph type="sldNum" sz="quarter" idx="12"/>
          </p:nvPr>
        </p:nvSpPr>
        <p:spPr/>
        <p:txBody>
          <a:bodyPr/>
          <a:lstStyle/>
          <a:p>
            <a:fld id="{CFE4BAC9-6D41-4691-9299-18EF07EF0177}" type="slidenum">
              <a:rPr lang="en-US" smtClean="0"/>
              <a:t>28</a:t>
            </a:fld>
            <a:endParaRPr lang="en-US"/>
          </a:p>
        </p:txBody>
      </p:sp>
    </p:spTree>
    <p:extLst>
      <p:ext uri="{BB962C8B-B14F-4D97-AF65-F5344CB8AC3E}">
        <p14:creationId xmlns:p14="http://schemas.microsoft.com/office/powerpoint/2010/main" val="170673270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626D7C-BFDC-E543-BFBD-40FF26435404}"/>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Materiální znak</a:t>
            </a:r>
          </a:p>
        </p:txBody>
      </p:sp>
      <p:sp>
        <p:nvSpPr>
          <p:cNvPr id="3" name="Zástupný symbol pro obsah 2">
            <a:extLst>
              <a:ext uri="{FF2B5EF4-FFF2-40B4-BE49-F238E27FC236}">
                <a16:creationId xmlns:a16="http://schemas.microsoft.com/office/drawing/2014/main" id="{580452FF-91C9-DE4D-8D8A-50E5C401FB2C}"/>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Informace </a:t>
            </a:r>
            <a:r>
              <a:rPr lang="cs-CZ" b="1" dirty="0">
                <a:latin typeface="Arial" panose="020B0604020202020204" pitchFamily="34" charset="0"/>
                <a:cs typeface="Arial" panose="020B0604020202020204" pitchFamily="34" charset="0"/>
              </a:rPr>
              <a:t>musí být zaznamenána </a:t>
            </a:r>
            <a:r>
              <a:rPr lang="cs-CZ" dirty="0">
                <a:latin typeface="Arial" panose="020B0604020202020204" pitchFamily="34" charset="0"/>
                <a:cs typeface="Arial" panose="020B0604020202020204" pitchFamily="34" charset="0"/>
              </a:rPr>
              <a:t>na nějakém nosiči. Totéž se týká situace, kdy je utajovaná informace „</a:t>
            </a:r>
            <a:r>
              <a:rPr lang="cs-CZ" b="1" dirty="0">
                <a:latin typeface="Arial" panose="020B0604020202020204" pitchFamily="34" charset="0"/>
                <a:cs typeface="Arial" panose="020B0604020202020204" pitchFamily="34" charset="0"/>
              </a:rPr>
              <a:t>oddělena“ </a:t>
            </a:r>
            <a:r>
              <a:rPr lang="cs-CZ" dirty="0">
                <a:latin typeface="Arial" panose="020B0604020202020204" pitchFamily="34" charset="0"/>
                <a:cs typeface="Arial" panose="020B0604020202020204" pitchFamily="34" charset="0"/>
              </a:rPr>
              <a:t>z nosiče.</a:t>
            </a:r>
          </a:p>
          <a:p>
            <a:pPr marL="0" indent="0">
              <a:buNone/>
            </a:pPr>
            <a:r>
              <a:rPr lang="cs-CZ" b="1" dirty="0">
                <a:latin typeface="Arial" panose="020B0604020202020204" pitchFamily="34" charset="0"/>
                <a:cs typeface="Arial" panose="020B0604020202020204" pitchFamily="34" charset="0"/>
              </a:rPr>
              <a:t>Materiální znak </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formální znak </a:t>
            </a:r>
            <a:r>
              <a:rPr lang="cs-CZ" dirty="0">
                <a:latin typeface="Arial" panose="020B0604020202020204" pitchFamily="34" charset="0"/>
                <a:cs typeface="Arial" panose="020B0604020202020204" pitchFamily="34" charset="0"/>
              </a:rPr>
              <a:t>informace je za utajovanou </a:t>
            </a:r>
            <a:r>
              <a:rPr lang="cs-CZ" dirty="0">
                <a:solidFill>
                  <a:srgbClr val="FF0000"/>
                </a:solidFill>
                <a:latin typeface="Arial" panose="020B0604020202020204" pitchFamily="34" charset="0"/>
                <a:cs typeface="Arial" panose="020B0604020202020204" pitchFamily="34" charset="0"/>
              </a:rPr>
              <a:t>označena</a:t>
            </a:r>
            <a:r>
              <a:rPr lang="cs-CZ" dirty="0">
                <a:latin typeface="Arial" panose="020B0604020202020204" pitchFamily="34" charset="0"/>
                <a:cs typeface="Arial" panose="020B0604020202020204" pitchFamily="34" charset="0"/>
              </a:rPr>
              <a:t>.</a:t>
            </a:r>
          </a:p>
          <a:p>
            <a:pPr marL="0" indent="0">
              <a:buNone/>
            </a:pPr>
            <a:r>
              <a:rPr lang="cs-CZ" dirty="0">
                <a:latin typeface="Arial" panose="020B0604020202020204" pitchFamily="34" charset="0"/>
                <a:cs typeface="Arial" panose="020B0604020202020204" pitchFamily="34" charset="0"/>
              </a:rPr>
              <a:t>Utajovaná</a:t>
            </a:r>
            <a:r>
              <a:rPr lang="cs-CZ" b="1" dirty="0">
                <a:latin typeface="Arial" panose="020B0604020202020204" pitchFamily="34" charset="0"/>
                <a:cs typeface="Arial" panose="020B0604020202020204" pitchFamily="34" charset="0"/>
              </a:rPr>
              <a:t> informace </a:t>
            </a:r>
            <a:r>
              <a:rPr lang="cs-CZ" dirty="0">
                <a:latin typeface="Arial" panose="020B0604020202020204" pitchFamily="34" charset="0"/>
                <a:cs typeface="Arial" panose="020B0604020202020204" pitchFamily="34" charset="0"/>
              </a:rPr>
              <a:t>– utajovaný </a:t>
            </a:r>
            <a:r>
              <a:rPr lang="cs-CZ" b="1" dirty="0">
                <a:latin typeface="Arial" panose="020B0604020202020204" pitchFamily="34" charset="0"/>
                <a:cs typeface="Arial" panose="020B0604020202020204" pitchFamily="34" charset="0"/>
              </a:rPr>
              <a:t>dokument</a:t>
            </a:r>
            <a:r>
              <a:rPr lang="cs-CZ" dirty="0">
                <a:latin typeface="Arial" panose="020B0604020202020204" pitchFamily="34" charset="0"/>
                <a:cs typeface="Arial" panose="020B0604020202020204" pitchFamily="34" charset="0"/>
              </a:rPr>
              <a:t> (může obsahovat </a:t>
            </a:r>
            <a:r>
              <a:rPr lang="cs-CZ" dirty="0">
                <a:solidFill>
                  <a:srgbClr val="FF0000"/>
                </a:solidFill>
                <a:latin typeface="Arial" panose="020B0604020202020204" pitchFamily="34" charset="0"/>
                <a:cs typeface="Arial" panose="020B0604020202020204" pitchFamily="34" charset="0"/>
              </a:rPr>
              <a:t>i neutajované </a:t>
            </a:r>
            <a:r>
              <a:rPr lang="cs-CZ" dirty="0">
                <a:latin typeface="Arial" panose="020B0604020202020204" pitchFamily="34" charset="0"/>
                <a:cs typeface="Arial" panose="020B0604020202020204" pitchFamily="34" charset="0"/>
              </a:rPr>
              <a:t>informace)</a:t>
            </a:r>
          </a:p>
          <a:p>
            <a:endParaRPr lang="cs-CZ" dirty="0"/>
          </a:p>
        </p:txBody>
      </p:sp>
      <p:sp>
        <p:nvSpPr>
          <p:cNvPr id="4" name="Zástupný symbol pro zápatí 3">
            <a:extLst>
              <a:ext uri="{FF2B5EF4-FFF2-40B4-BE49-F238E27FC236}">
                <a16:creationId xmlns:a16="http://schemas.microsoft.com/office/drawing/2014/main" id="{A8EEAE90-60C0-EE49-8436-365536B54F18}"/>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6F4215AD-B2DD-494C-A604-C80145420480}"/>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7BA554B4-C6E2-F242-9F2D-2883EBC530E6}"/>
              </a:ext>
            </a:extLst>
          </p:cNvPr>
          <p:cNvSpPr>
            <a:spLocks noGrp="1"/>
          </p:cNvSpPr>
          <p:nvPr>
            <p:ph type="sldNum" sz="quarter" idx="12"/>
          </p:nvPr>
        </p:nvSpPr>
        <p:spPr/>
        <p:txBody>
          <a:bodyPr/>
          <a:lstStyle/>
          <a:p>
            <a:fld id="{CFE4BAC9-6D41-4691-9299-18EF07EF0177}" type="slidenum">
              <a:rPr lang="en-US" smtClean="0"/>
              <a:t>280</a:t>
            </a:fld>
            <a:endParaRPr lang="en-US"/>
          </a:p>
        </p:txBody>
      </p:sp>
    </p:spTree>
    <p:extLst>
      <p:ext uri="{BB962C8B-B14F-4D97-AF65-F5344CB8AC3E}">
        <p14:creationId xmlns:p14="http://schemas.microsoft.com/office/powerpoint/2010/main" val="282540971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A313CE-6E19-D045-8823-87671A2D3E25}"/>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Zájem české republiky</a:t>
            </a:r>
          </a:p>
        </p:txBody>
      </p:sp>
      <p:sp>
        <p:nvSpPr>
          <p:cNvPr id="3" name="Zástupný symbol pro obsah 2">
            <a:extLst>
              <a:ext uri="{FF2B5EF4-FFF2-40B4-BE49-F238E27FC236}">
                <a16:creationId xmlns:a16="http://schemas.microsoft.com/office/drawing/2014/main" id="{053857A8-2EDF-D14D-8270-743F8409CF80}"/>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Zájmem České republiky </a:t>
            </a:r>
            <a:r>
              <a:rPr lang="cs-CZ" dirty="0">
                <a:latin typeface="Arial" panose="020B0604020202020204" pitchFamily="34" charset="0"/>
                <a:cs typeface="Arial" panose="020B0604020202020204" pitchFamily="34" charset="0"/>
              </a:rPr>
              <a:t>zachování její </a:t>
            </a:r>
          </a:p>
          <a:p>
            <a:r>
              <a:rPr lang="cs-CZ" dirty="0">
                <a:latin typeface="Arial" panose="020B0604020202020204" pitchFamily="34" charset="0"/>
                <a:cs typeface="Arial" panose="020B0604020202020204" pitchFamily="34" charset="0"/>
              </a:rPr>
              <a:t>ústavnosti, svrchovanosti a </a:t>
            </a:r>
          </a:p>
          <a:p>
            <a:r>
              <a:rPr lang="cs-CZ" dirty="0">
                <a:latin typeface="Arial" panose="020B0604020202020204" pitchFamily="34" charset="0"/>
                <a:cs typeface="Arial" panose="020B0604020202020204" pitchFamily="34" charset="0"/>
              </a:rPr>
              <a:t>územní celistvosti, </a:t>
            </a:r>
          </a:p>
          <a:p>
            <a:r>
              <a:rPr lang="cs-CZ" dirty="0">
                <a:latin typeface="Arial" panose="020B0604020202020204" pitchFamily="34" charset="0"/>
                <a:cs typeface="Arial" panose="020B0604020202020204" pitchFamily="34" charset="0"/>
              </a:rPr>
              <a:t>zajištění vnitřního pořádku a </a:t>
            </a:r>
          </a:p>
          <a:p>
            <a:r>
              <a:rPr lang="cs-CZ" dirty="0">
                <a:latin typeface="Arial" panose="020B0604020202020204" pitchFamily="34" charset="0"/>
                <a:cs typeface="Arial" panose="020B0604020202020204" pitchFamily="34" charset="0"/>
              </a:rPr>
              <a:t>bezpečnosti, </a:t>
            </a:r>
          </a:p>
          <a:p>
            <a:r>
              <a:rPr lang="cs-CZ" dirty="0">
                <a:latin typeface="Arial" panose="020B0604020202020204" pitchFamily="34" charset="0"/>
                <a:cs typeface="Arial" panose="020B0604020202020204" pitchFamily="34" charset="0"/>
              </a:rPr>
              <a:t>mezinárodních závazků a </a:t>
            </a:r>
          </a:p>
          <a:p>
            <a:r>
              <a:rPr lang="cs-CZ" dirty="0">
                <a:latin typeface="Arial" panose="020B0604020202020204" pitchFamily="34" charset="0"/>
                <a:cs typeface="Arial" panose="020B0604020202020204" pitchFamily="34" charset="0"/>
              </a:rPr>
              <a:t>obrany, ochrana ekonomiky a ochrana života nebo zdraví fyzických osob</a:t>
            </a:r>
          </a:p>
        </p:txBody>
      </p:sp>
      <p:sp>
        <p:nvSpPr>
          <p:cNvPr id="4" name="Zástupný symbol pro datum 3">
            <a:extLst>
              <a:ext uri="{FF2B5EF4-FFF2-40B4-BE49-F238E27FC236}">
                <a16:creationId xmlns:a16="http://schemas.microsoft.com/office/drawing/2014/main" id="{4B07DB57-C97D-FD40-8659-B303BAB28AE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6E722E8-A222-8D4A-99BC-A073E09C885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5714334-EE4D-4A4D-9537-480939A8366B}"/>
              </a:ext>
            </a:extLst>
          </p:cNvPr>
          <p:cNvSpPr>
            <a:spLocks noGrp="1"/>
          </p:cNvSpPr>
          <p:nvPr>
            <p:ph type="sldNum" sz="quarter" idx="12"/>
          </p:nvPr>
        </p:nvSpPr>
        <p:spPr/>
        <p:txBody>
          <a:bodyPr/>
          <a:lstStyle/>
          <a:p>
            <a:fld id="{CFE4BAC9-6D41-4691-9299-18EF07EF0177}" type="slidenum">
              <a:rPr lang="en-US" smtClean="0"/>
              <a:t>281</a:t>
            </a:fld>
            <a:endParaRPr lang="en-US"/>
          </a:p>
        </p:txBody>
      </p:sp>
    </p:spTree>
    <p:extLst>
      <p:ext uri="{BB962C8B-B14F-4D97-AF65-F5344CB8AC3E}">
        <p14:creationId xmlns:p14="http://schemas.microsoft.com/office/powerpoint/2010/main" val="386844832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43C834-EC50-D542-883A-2204587F67C1}"/>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Újma zájmům České republiky</a:t>
            </a:r>
          </a:p>
        </p:txBody>
      </p:sp>
      <p:sp>
        <p:nvSpPr>
          <p:cNvPr id="3" name="Zástupný symbol pro obsah 2">
            <a:extLst>
              <a:ext uri="{FF2B5EF4-FFF2-40B4-BE49-F238E27FC236}">
                <a16:creationId xmlns:a16="http://schemas.microsoft.com/office/drawing/2014/main" id="{A7F4A943-7806-FB40-ADA3-E18655FFFB95}"/>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Újmou </a:t>
            </a:r>
            <a:r>
              <a:rPr lang="cs-CZ" dirty="0">
                <a:latin typeface="Arial" panose="020B0604020202020204" pitchFamily="34" charset="0"/>
                <a:cs typeface="Arial" panose="020B0604020202020204" pitchFamily="34" charset="0"/>
              </a:rPr>
              <a:t>zájmu České republiky se  rozumí </a:t>
            </a:r>
            <a:r>
              <a:rPr lang="cs-CZ" dirty="0">
                <a:solidFill>
                  <a:srgbClr val="FF0000"/>
                </a:solidFill>
                <a:latin typeface="Arial" panose="020B0604020202020204" pitchFamily="34" charset="0"/>
                <a:cs typeface="Arial" panose="020B0604020202020204" pitchFamily="34" charset="0"/>
              </a:rPr>
              <a:t>poškození</a:t>
            </a:r>
            <a:r>
              <a:rPr lang="cs-CZ" dirty="0">
                <a:latin typeface="Arial" panose="020B0604020202020204" pitchFamily="34" charset="0"/>
                <a:cs typeface="Arial" panose="020B0604020202020204" pitchFamily="34" charset="0"/>
              </a:rPr>
              <a:t> nebo </a:t>
            </a:r>
            <a:r>
              <a:rPr lang="cs-CZ" dirty="0">
                <a:solidFill>
                  <a:srgbClr val="FF0000"/>
                </a:solidFill>
                <a:latin typeface="Arial" panose="020B0604020202020204" pitchFamily="34" charset="0"/>
                <a:cs typeface="Arial" panose="020B0604020202020204" pitchFamily="34" charset="0"/>
              </a:rPr>
              <a:t>ohrožení zájmu </a:t>
            </a:r>
            <a:r>
              <a:rPr lang="cs-CZ" dirty="0">
                <a:latin typeface="Arial" panose="020B0604020202020204" pitchFamily="34" charset="0"/>
                <a:cs typeface="Arial" panose="020B0604020202020204" pitchFamily="34" charset="0"/>
              </a:rPr>
              <a:t>České republiky. </a:t>
            </a:r>
          </a:p>
          <a:p>
            <a:pPr marL="0" indent="0">
              <a:buNone/>
            </a:pPr>
            <a:r>
              <a:rPr lang="cs-CZ" dirty="0">
                <a:latin typeface="Arial" panose="020B0604020202020204" pitchFamily="34" charset="0"/>
                <a:cs typeface="Arial" panose="020B0604020202020204" pitchFamily="34" charset="0"/>
              </a:rPr>
              <a:t>Podle závažnosti poškození nebo ohrožení zájmu České republiky se újma člení na:</a:t>
            </a:r>
          </a:p>
          <a:p>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mimořádně vážnou újmu</a:t>
            </a:r>
            <a:r>
              <a:rPr lang="cs-CZ" dirty="0">
                <a:latin typeface="Arial" panose="020B0604020202020204" pitchFamily="34" charset="0"/>
                <a:cs typeface="Arial" panose="020B0604020202020204" pitchFamily="34" charset="0"/>
              </a:rPr>
              <a:t>, </a:t>
            </a:r>
          </a:p>
          <a:p>
            <a:r>
              <a:rPr lang="cs-CZ" b="1" dirty="0">
                <a:latin typeface="Arial" panose="020B0604020202020204" pitchFamily="34" charset="0"/>
                <a:cs typeface="Arial" panose="020B0604020202020204" pitchFamily="34" charset="0"/>
              </a:rPr>
              <a:t>vážnou újmu </a:t>
            </a:r>
            <a:r>
              <a:rPr lang="cs-CZ" dirty="0">
                <a:latin typeface="Arial" panose="020B0604020202020204" pitchFamily="34" charset="0"/>
                <a:cs typeface="Arial" panose="020B0604020202020204" pitchFamily="34" charset="0"/>
              </a:rPr>
              <a:t>a </a:t>
            </a:r>
          </a:p>
          <a:p>
            <a:r>
              <a:rPr lang="cs-CZ" b="1" dirty="0">
                <a:latin typeface="Arial" panose="020B0604020202020204" pitchFamily="34" charset="0"/>
                <a:cs typeface="Arial" panose="020B0604020202020204" pitchFamily="34" charset="0"/>
              </a:rPr>
              <a:t>prostou újmu</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7AD8739E-C8D1-3046-8DF9-7354B79D5CB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3E1813E-BBF6-0E48-A46B-BF8A564A3A1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12F6058-86E7-724F-B58E-2EB4DDF0C04D}"/>
              </a:ext>
            </a:extLst>
          </p:cNvPr>
          <p:cNvSpPr>
            <a:spLocks noGrp="1"/>
          </p:cNvSpPr>
          <p:nvPr>
            <p:ph type="sldNum" sz="quarter" idx="12"/>
          </p:nvPr>
        </p:nvSpPr>
        <p:spPr/>
        <p:txBody>
          <a:bodyPr/>
          <a:lstStyle/>
          <a:p>
            <a:fld id="{CFE4BAC9-6D41-4691-9299-18EF07EF0177}" type="slidenum">
              <a:rPr lang="en-US" smtClean="0"/>
              <a:t>282</a:t>
            </a:fld>
            <a:endParaRPr lang="en-US"/>
          </a:p>
        </p:txBody>
      </p:sp>
    </p:spTree>
    <p:extLst>
      <p:ext uri="{BB962C8B-B14F-4D97-AF65-F5344CB8AC3E}">
        <p14:creationId xmlns:p14="http://schemas.microsoft.com/office/powerpoint/2010/main" val="174613932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6E56E-1315-D847-AC62-3C7B357A38C3}"/>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Vyzvědačství </a:t>
            </a:r>
          </a:p>
        </p:txBody>
      </p:sp>
      <p:sp>
        <p:nvSpPr>
          <p:cNvPr id="3" name="Zástupný symbol pro obsah 2">
            <a:extLst>
              <a:ext uri="{FF2B5EF4-FFF2-40B4-BE49-F238E27FC236}">
                <a16:creationId xmlns:a16="http://schemas.microsoft.com/office/drawing/2014/main" id="{40E4A91A-4D24-6843-9DED-7268BDD6F2DE}"/>
              </a:ext>
            </a:extLst>
          </p:cNvPr>
          <p:cNvSpPr>
            <a:spLocks noGrp="1"/>
          </p:cNvSpPr>
          <p:nvPr>
            <p:ph idx="1"/>
          </p:nvPr>
        </p:nvSpPr>
        <p:spPr/>
        <p:txBody>
          <a:bodyPr>
            <a:normAutofit/>
          </a:bodyPr>
          <a:lstStyle/>
          <a:p>
            <a:pPr fontAlgn="ctr"/>
            <a:r>
              <a:rPr lang="cs-CZ" dirty="0">
                <a:latin typeface="Arial" panose="020B0604020202020204" pitchFamily="34" charset="0"/>
                <a:cs typeface="Arial" panose="020B0604020202020204" pitchFamily="34" charset="0"/>
              </a:rPr>
              <a:t>Kdo </a:t>
            </a:r>
            <a:r>
              <a:rPr lang="cs-CZ" b="1" dirty="0">
                <a:solidFill>
                  <a:srgbClr val="FF0000"/>
                </a:solidFill>
                <a:latin typeface="Arial" panose="020B0604020202020204" pitchFamily="34" charset="0"/>
                <a:cs typeface="Arial" panose="020B0604020202020204" pitchFamily="34" charset="0"/>
              </a:rPr>
              <a:t>vyzvídá </a:t>
            </a:r>
            <a:r>
              <a:rPr lang="cs-CZ" dirty="0">
                <a:latin typeface="Arial" panose="020B0604020202020204" pitchFamily="34" charset="0"/>
                <a:cs typeface="Arial" panose="020B0604020202020204" pitchFamily="34" charset="0"/>
              </a:rPr>
              <a:t>informaci utajovanou podle jiného právního předpisu, jejíž zneužití může vážným způsobem ohrozit nebo poškodit ústavní zřízení, svrchovanost, územní celistvost, obranu a bezpečnost </a:t>
            </a:r>
            <a:r>
              <a:rPr lang="cs-CZ" dirty="0">
                <a:solidFill>
                  <a:srgbClr val="C00000"/>
                </a:solidFill>
                <a:latin typeface="Arial" panose="020B0604020202020204" pitchFamily="34" charset="0"/>
                <a:cs typeface="Arial" panose="020B0604020202020204" pitchFamily="34" charset="0"/>
              </a:rPr>
              <a:t>České republiky </a:t>
            </a:r>
            <a:r>
              <a:rPr lang="cs-CZ" dirty="0">
                <a:latin typeface="Arial" panose="020B0604020202020204" pitchFamily="34" charset="0"/>
                <a:cs typeface="Arial" panose="020B0604020202020204" pitchFamily="34" charset="0"/>
              </a:rPr>
              <a:t>nebo </a:t>
            </a:r>
            <a:r>
              <a:rPr lang="cs-CZ" dirty="0">
                <a:solidFill>
                  <a:srgbClr val="C00000"/>
                </a:solidFill>
                <a:latin typeface="Arial" panose="020B0604020202020204" pitchFamily="34" charset="0"/>
                <a:cs typeface="Arial" panose="020B0604020202020204" pitchFamily="34" charset="0"/>
              </a:rPr>
              <a:t>jiného státu </a:t>
            </a:r>
            <a:r>
              <a:rPr lang="cs-CZ" dirty="0">
                <a:latin typeface="Arial" panose="020B0604020202020204" pitchFamily="34" charset="0"/>
                <a:cs typeface="Arial" panose="020B0604020202020204" pitchFamily="34" charset="0"/>
              </a:rPr>
              <a:t>anebo obranu a bezpečnost </a:t>
            </a:r>
            <a:r>
              <a:rPr lang="cs-CZ" dirty="0">
                <a:solidFill>
                  <a:srgbClr val="FF0000"/>
                </a:solidFill>
                <a:latin typeface="Arial" panose="020B0604020202020204" pitchFamily="34" charset="0"/>
                <a:cs typeface="Arial" panose="020B0604020202020204" pitchFamily="34" charset="0"/>
              </a:rPr>
              <a:t>mezinárodní organizace</a:t>
            </a:r>
            <a:r>
              <a:rPr lang="cs-CZ" dirty="0">
                <a:latin typeface="Arial" panose="020B0604020202020204" pitchFamily="34" charset="0"/>
                <a:cs typeface="Arial" panose="020B0604020202020204" pitchFamily="34" charset="0"/>
              </a:rPr>
              <a:t>, k ochraně jejichž zájmů v uvedených oblastech se Česká republika zavázala, s cílem vyzradit ji cizí moci,</a:t>
            </a:r>
          </a:p>
          <a:p>
            <a:pPr fontAlgn="ctr"/>
            <a:r>
              <a:rPr lang="cs-CZ" dirty="0">
                <a:latin typeface="Arial" panose="020B0604020202020204" pitchFamily="34" charset="0"/>
                <a:cs typeface="Arial" panose="020B0604020202020204" pitchFamily="34" charset="0"/>
              </a:rPr>
              <a:t>kdo s takovým cílem </a:t>
            </a:r>
            <a:r>
              <a:rPr lang="cs-CZ" b="1" dirty="0">
                <a:solidFill>
                  <a:srgbClr val="FF0000"/>
                </a:solidFill>
                <a:latin typeface="Arial" panose="020B0604020202020204" pitchFamily="34" charset="0"/>
                <a:cs typeface="Arial" panose="020B0604020202020204" pitchFamily="34" charset="0"/>
              </a:rPr>
              <a:t>sbírá </a:t>
            </a:r>
            <a:r>
              <a:rPr lang="cs-CZ" dirty="0">
                <a:latin typeface="Arial" panose="020B0604020202020204" pitchFamily="34" charset="0"/>
                <a:cs typeface="Arial" panose="020B0604020202020204" pitchFamily="34" charset="0"/>
              </a:rPr>
              <a:t>údaje obsahující utajovanou informaci, nebo</a:t>
            </a:r>
          </a:p>
          <a:p>
            <a:pPr fontAlgn="ctr"/>
            <a:r>
              <a:rPr lang="cs-CZ" dirty="0">
                <a:latin typeface="Arial" panose="020B0604020202020204" pitchFamily="34" charset="0"/>
                <a:cs typeface="Arial" panose="020B0604020202020204" pitchFamily="34" charset="0"/>
              </a:rPr>
              <a:t>kdo takovou utajovanou informaci cizí moci </a:t>
            </a:r>
            <a:r>
              <a:rPr lang="cs-CZ" b="1" dirty="0">
                <a:solidFill>
                  <a:srgbClr val="FF0000"/>
                </a:solidFill>
                <a:latin typeface="Arial" panose="020B0604020202020204" pitchFamily="34" charset="0"/>
                <a:cs typeface="Arial" panose="020B0604020202020204" pitchFamily="34" charset="0"/>
              </a:rPr>
              <a:t>úmyslně vyzradí</a:t>
            </a:r>
            <a:r>
              <a:rPr lang="cs-CZ" dirty="0">
                <a:latin typeface="Arial" panose="020B0604020202020204" pitchFamily="34" charset="0"/>
                <a:cs typeface="Arial" panose="020B0604020202020204" pitchFamily="34" charset="0"/>
              </a:rPr>
              <a:t>,</a:t>
            </a:r>
          </a:p>
          <a:p>
            <a:pPr fontAlgn="ctr"/>
            <a:r>
              <a:rPr lang="cs-CZ" dirty="0">
                <a:latin typeface="Arial" panose="020B0604020202020204" pitchFamily="34" charset="0"/>
                <a:cs typeface="Arial" panose="020B0604020202020204" pitchFamily="34" charset="0"/>
              </a:rPr>
              <a:t>bude potrestán odnětím svobody na dvě léta až osm let.</a:t>
            </a:r>
          </a:p>
          <a:p>
            <a:endParaRPr lang="cs-CZ" dirty="0"/>
          </a:p>
        </p:txBody>
      </p:sp>
      <p:sp>
        <p:nvSpPr>
          <p:cNvPr id="4" name="Zástupný symbol pro zápatí 3">
            <a:extLst>
              <a:ext uri="{FF2B5EF4-FFF2-40B4-BE49-F238E27FC236}">
                <a16:creationId xmlns:a16="http://schemas.microsoft.com/office/drawing/2014/main" id="{B577650D-EBDA-7146-A985-6290D9B82E27}"/>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41364A1B-5AD4-C04C-8365-1FAECA4E51CE}"/>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61331053-6598-174D-B993-44918DFE25F4}"/>
              </a:ext>
            </a:extLst>
          </p:cNvPr>
          <p:cNvSpPr>
            <a:spLocks noGrp="1"/>
          </p:cNvSpPr>
          <p:nvPr>
            <p:ph type="sldNum" sz="quarter" idx="12"/>
          </p:nvPr>
        </p:nvSpPr>
        <p:spPr/>
        <p:txBody>
          <a:bodyPr/>
          <a:lstStyle/>
          <a:p>
            <a:fld id="{CFE4BAC9-6D41-4691-9299-18EF07EF0177}" type="slidenum">
              <a:rPr lang="en-US" smtClean="0"/>
              <a:t>283</a:t>
            </a:fld>
            <a:endParaRPr lang="en-US"/>
          </a:p>
        </p:txBody>
      </p:sp>
    </p:spTree>
    <p:extLst>
      <p:ext uri="{BB962C8B-B14F-4D97-AF65-F5344CB8AC3E}">
        <p14:creationId xmlns:p14="http://schemas.microsoft.com/office/powerpoint/2010/main" val="25062381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64372D-3F59-DC41-9A67-6218AE7BFB7A}"/>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Ohrožení utajované informace</a:t>
            </a:r>
          </a:p>
        </p:txBody>
      </p:sp>
      <p:sp>
        <p:nvSpPr>
          <p:cNvPr id="3" name="Zástupný symbol pro obsah 2">
            <a:extLst>
              <a:ext uri="{FF2B5EF4-FFF2-40B4-BE49-F238E27FC236}">
                <a16:creationId xmlns:a16="http://schemas.microsoft.com/office/drawing/2014/main" id="{2C99E82E-1086-A040-813C-C05A3C5E4168}"/>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Kdo </a:t>
            </a:r>
            <a:r>
              <a:rPr lang="cs-CZ" b="1" dirty="0">
                <a:solidFill>
                  <a:srgbClr val="FF0000"/>
                </a:solidFill>
                <a:latin typeface="Arial" panose="020B0604020202020204" pitchFamily="34" charset="0"/>
                <a:cs typeface="Arial" panose="020B0604020202020204" pitchFamily="34" charset="0"/>
              </a:rPr>
              <a:t>vyzvídá informaci </a:t>
            </a:r>
            <a:r>
              <a:rPr lang="cs-CZ" dirty="0">
                <a:latin typeface="Arial" panose="020B0604020202020204" pitchFamily="34" charset="0"/>
                <a:cs typeface="Arial" panose="020B0604020202020204" pitchFamily="34" charset="0"/>
              </a:rPr>
              <a:t>utajovanou podle jiného právního předpisu s cílem vyzradit ji nepovolané osobě, kdo s takovým cílem </a:t>
            </a:r>
            <a:r>
              <a:rPr lang="cs-CZ" b="1" dirty="0">
                <a:latin typeface="Arial" panose="020B0604020202020204" pitchFamily="34" charset="0"/>
                <a:cs typeface="Arial" panose="020B0604020202020204" pitchFamily="34" charset="0"/>
              </a:rPr>
              <a:t>sbírá údaje </a:t>
            </a:r>
            <a:r>
              <a:rPr lang="cs-CZ" dirty="0">
                <a:latin typeface="Arial" panose="020B0604020202020204" pitchFamily="34" charset="0"/>
                <a:cs typeface="Arial" panose="020B0604020202020204" pitchFamily="34" charset="0"/>
              </a:rPr>
              <a:t>obsahující utajovanou informaci nebo kdo takovou utajovanou informaci nepovolané osobě </a:t>
            </a:r>
            <a:r>
              <a:rPr lang="cs-CZ" b="1" dirty="0">
                <a:latin typeface="Arial" panose="020B0604020202020204" pitchFamily="34" charset="0"/>
                <a:cs typeface="Arial" panose="020B0604020202020204" pitchFamily="34" charset="0"/>
              </a:rPr>
              <a:t>úmyslně vyzradí</a:t>
            </a:r>
            <a:r>
              <a:rPr lang="cs-CZ" dirty="0">
                <a:latin typeface="Arial" panose="020B0604020202020204" pitchFamily="34" charset="0"/>
                <a:cs typeface="Arial" panose="020B0604020202020204" pitchFamily="34" charset="0"/>
              </a:rPr>
              <a:t>, bude potrestán odnětím svobody až na tři léta nebo zákazem činnosti.</a:t>
            </a:r>
          </a:p>
        </p:txBody>
      </p:sp>
      <p:sp>
        <p:nvSpPr>
          <p:cNvPr id="4" name="Zástupný symbol pro zápatí 3">
            <a:extLst>
              <a:ext uri="{FF2B5EF4-FFF2-40B4-BE49-F238E27FC236}">
                <a16:creationId xmlns:a16="http://schemas.microsoft.com/office/drawing/2014/main" id="{9ED9086C-A865-3C40-AC10-D730CA8FD582}"/>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D4324DCD-691F-C64D-953A-A0CA0789F859}"/>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853C13D5-1A17-F543-823E-91A2CCBA6CB3}"/>
              </a:ext>
            </a:extLst>
          </p:cNvPr>
          <p:cNvSpPr>
            <a:spLocks noGrp="1"/>
          </p:cNvSpPr>
          <p:nvPr>
            <p:ph type="sldNum" sz="quarter" idx="12"/>
          </p:nvPr>
        </p:nvSpPr>
        <p:spPr/>
        <p:txBody>
          <a:bodyPr/>
          <a:lstStyle/>
          <a:p>
            <a:fld id="{CFE4BAC9-6D41-4691-9299-18EF07EF0177}" type="slidenum">
              <a:rPr lang="en-US" smtClean="0"/>
              <a:t>284</a:t>
            </a:fld>
            <a:endParaRPr lang="en-US"/>
          </a:p>
        </p:txBody>
      </p:sp>
    </p:spTree>
    <p:extLst>
      <p:ext uri="{BB962C8B-B14F-4D97-AF65-F5344CB8AC3E}">
        <p14:creationId xmlns:p14="http://schemas.microsoft.com/office/powerpoint/2010/main" val="112007896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401A4A-6BDC-B74A-800A-307E82D9815F}"/>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Stupně utajení </a:t>
            </a:r>
          </a:p>
        </p:txBody>
      </p:sp>
      <p:sp>
        <p:nvSpPr>
          <p:cNvPr id="3" name="Zástupný symbol pro obsah 2">
            <a:extLst>
              <a:ext uri="{FF2B5EF4-FFF2-40B4-BE49-F238E27FC236}">
                <a16:creationId xmlns:a16="http://schemas.microsoft.com/office/drawing/2014/main" id="{43070EAE-C8D1-114A-952B-AA9E9DA65E81}"/>
              </a:ext>
            </a:extLst>
          </p:cNvPr>
          <p:cNvSpPr>
            <a:spLocks noGrp="1"/>
          </p:cNvSpPr>
          <p:nvPr>
            <p:ph idx="1"/>
          </p:nvPr>
        </p:nvSpPr>
        <p:spPr/>
        <p:txBody>
          <a:bodyPr>
            <a:normAutofit/>
          </a:bodyPr>
          <a:lstStyle/>
          <a:p>
            <a:pPr marL="385763" indent="-385763">
              <a:buFont typeface="+mj-lt"/>
              <a:buAutoNum type="arabicPeriod"/>
            </a:pPr>
            <a:r>
              <a:rPr lang="cs-CZ" b="1" dirty="0">
                <a:solidFill>
                  <a:srgbClr val="FF0000"/>
                </a:solidFill>
                <a:latin typeface="Arial" panose="020B0604020202020204" pitchFamily="34" charset="0"/>
                <a:cs typeface="Arial" panose="020B0604020202020204" pitchFamily="34" charset="0"/>
              </a:rPr>
              <a:t>Přísně tajné</a:t>
            </a:r>
            <a:r>
              <a:rPr lang="cs-CZ" dirty="0">
                <a:latin typeface="Arial" panose="020B0604020202020204" pitchFamily="34" charset="0"/>
                <a:cs typeface="Arial" panose="020B0604020202020204" pitchFamily="34" charset="0"/>
              </a:rPr>
              <a:t>, jestliže její vyzrazení neoprávněné osobě nebo zneužití může způsobit </a:t>
            </a:r>
            <a:r>
              <a:rPr lang="cs-CZ" b="1" dirty="0">
                <a:latin typeface="Arial" panose="020B0604020202020204" pitchFamily="34" charset="0"/>
                <a:cs typeface="Arial" panose="020B0604020202020204" pitchFamily="34" charset="0"/>
              </a:rPr>
              <a:t>mimořádně vážnou újmu </a:t>
            </a:r>
            <a:r>
              <a:rPr lang="cs-CZ" dirty="0">
                <a:latin typeface="Arial" panose="020B0604020202020204" pitchFamily="34" charset="0"/>
                <a:cs typeface="Arial" panose="020B0604020202020204" pitchFamily="34" charset="0"/>
              </a:rPr>
              <a:t>zájmům České republiky,</a:t>
            </a:r>
          </a:p>
          <a:p>
            <a:pPr marL="385763" indent="-385763">
              <a:buFont typeface="+mj-lt"/>
              <a:buAutoNum type="arabicPeriod"/>
            </a:pPr>
            <a:r>
              <a:rPr lang="cs-CZ" b="1" dirty="0">
                <a:solidFill>
                  <a:srgbClr val="FF0000"/>
                </a:solidFill>
                <a:latin typeface="Arial" panose="020B0604020202020204" pitchFamily="34" charset="0"/>
                <a:cs typeface="Arial" panose="020B0604020202020204" pitchFamily="34" charset="0"/>
              </a:rPr>
              <a:t>Tajné</a:t>
            </a:r>
            <a:r>
              <a:rPr lang="cs-CZ" dirty="0">
                <a:solidFill>
                  <a:srgbClr val="FF0000"/>
                </a:solidFill>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jestliže její vyzrazení neoprávněné osobě nebo zneužití může způsobit </a:t>
            </a:r>
            <a:r>
              <a:rPr lang="cs-CZ" b="1" dirty="0">
                <a:latin typeface="Arial" panose="020B0604020202020204" pitchFamily="34" charset="0"/>
                <a:cs typeface="Arial" panose="020B0604020202020204" pitchFamily="34" charset="0"/>
              </a:rPr>
              <a:t>vážnou újmu </a:t>
            </a:r>
            <a:r>
              <a:rPr lang="cs-CZ" dirty="0">
                <a:latin typeface="Arial" panose="020B0604020202020204" pitchFamily="34" charset="0"/>
                <a:cs typeface="Arial" panose="020B0604020202020204" pitchFamily="34" charset="0"/>
              </a:rPr>
              <a:t>zájmům České republiky,</a:t>
            </a:r>
          </a:p>
          <a:p>
            <a:pPr marL="385763" indent="-385763">
              <a:buFont typeface="+mj-lt"/>
              <a:buAutoNum type="arabicPeriod"/>
            </a:pPr>
            <a:r>
              <a:rPr lang="cs-CZ" b="1" dirty="0">
                <a:solidFill>
                  <a:srgbClr val="FF0000"/>
                </a:solidFill>
                <a:latin typeface="Arial" panose="020B0604020202020204" pitchFamily="34" charset="0"/>
                <a:cs typeface="Arial" panose="020B0604020202020204" pitchFamily="34" charset="0"/>
              </a:rPr>
              <a:t>Důvěrné</a:t>
            </a:r>
            <a:r>
              <a:rPr lang="cs-CZ" dirty="0">
                <a:latin typeface="Arial" panose="020B0604020202020204" pitchFamily="34" charset="0"/>
                <a:cs typeface="Arial" panose="020B0604020202020204" pitchFamily="34" charset="0"/>
              </a:rPr>
              <a:t>, jestliže její vyzrazení neoprávněné osobě nebo zneužití může způsobit </a:t>
            </a:r>
            <a:r>
              <a:rPr lang="cs-CZ" b="1" dirty="0">
                <a:latin typeface="Arial" panose="020B0604020202020204" pitchFamily="34" charset="0"/>
                <a:cs typeface="Arial" panose="020B0604020202020204" pitchFamily="34" charset="0"/>
              </a:rPr>
              <a:t>prostou újmu </a:t>
            </a:r>
            <a:r>
              <a:rPr lang="cs-CZ" dirty="0">
                <a:latin typeface="Arial" panose="020B0604020202020204" pitchFamily="34" charset="0"/>
                <a:cs typeface="Arial" panose="020B0604020202020204" pitchFamily="34" charset="0"/>
              </a:rPr>
              <a:t>zájmům České republiky,</a:t>
            </a:r>
          </a:p>
          <a:p>
            <a:pPr marL="385763" indent="-385763">
              <a:buFont typeface="+mj-lt"/>
              <a:buAutoNum type="arabicPeriod"/>
            </a:pPr>
            <a:r>
              <a:rPr lang="cs-CZ" b="1" dirty="0">
                <a:solidFill>
                  <a:srgbClr val="FF0000"/>
                </a:solidFill>
                <a:latin typeface="Arial" panose="020B0604020202020204" pitchFamily="34" charset="0"/>
                <a:cs typeface="Arial" panose="020B0604020202020204" pitchFamily="34" charset="0"/>
              </a:rPr>
              <a:t>Vyhrazené</a:t>
            </a:r>
            <a:r>
              <a:rPr lang="cs-CZ" dirty="0">
                <a:latin typeface="Arial" panose="020B0604020202020204" pitchFamily="34" charset="0"/>
                <a:cs typeface="Arial" panose="020B0604020202020204" pitchFamily="34" charset="0"/>
              </a:rPr>
              <a:t>, jestliže její vyzrazení neoprávněné osobě nebo zneužití může být </a:t>
            </a:r>
            <a:r>
              <a:rPr lang="cs-CZ" b="1" dirty="0">
                <a:latin typeface="Arial" panose="020B0604020202020204" pitchFamily="34" charset="0"/>
                <a:cs typeface="Arial" panose="020B0604020202020204" pitchFamily="34" charset="0"/>
              </a:rPr>
              <a:t>nevýhodné pro zájmy </a:t>
            </a:r>
            <a:r>
              <a:rPr lang="cs-CZ" dirty="0">
                <a:latin typeface="Arial" panose="020B0604020202020204" pitchFamily="34" charset="0"/>
                <a:cs typeface="Arial" panose="020B0604020202020204" pitchFamily="34" charset="0"/>
              </a:rPr>
              <a:t>České republiky.</a:t>
            </a:r>
          </a:p>
        </p:txBody>
      </p:sp>
      <p:sp>
        <p:nvSpPr>
          <p:cNvPr id="4" name="Zástupný symbol pro datum 3">
            <a:extLst>
              <a:ext uri="{FF2B5EF4-FFF2-40B4-BE49-F238E27FC236}">
                <a16:creationId xmlns:a16="http://schemas.microsoft.com/office/drawing/2014/main" id="{B926252B-2CF8-FA4E-8FB2-38EDAAEEAAE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448D722-8610-7A4E-9DF0-40E5BCA24C1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B73CA86-BCB4-8146-8EEF-EC74258E369F}"/>
              </a:ext>
            </a:extLst>
          </p:cNvPr>
          <p:cNvSpPr>
            <a:spLocks noGrp="1"/>
          </p:cNvSpPr>
          <p:nvPr>
            <p:ph type="sldNum" sz="quarter" idx="12"/>
          </p:nvPr>
        </p:nvSpPr>
        <p:spPr/>
        <p:txBody>
          <a:bodyPr/>
          <a:lstStyle/>
          <a:p>
            <a:fld id="{CFE4BAC9-6D41-4691-9299-18EF07EF0177}" type="slidenum">
              <a:rPr lang="en-US" smtClean="0"/>
              <a:t>285</a:t>
            </a:fld>
            <a:endParaRPr lang="en-US"/>
          </a:p>
        </p:txBody>
      </p:sp>
    </p:spTree>
    <p:extLst>
      <p:ext uri="{BB962C8B-B14F-4D97-AF65-F5344CB8AC3E}">
        <p14:creationId xmlns:p14="http://schemas.microsoft.com/office/powerpoint/2010/main" val="328243631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2734CD-662F-994A-8036-44C4499D7110}"/>
              </a:ext>
            </a:extLst>
          </p:cNvPr>
          <p:cNvSpPr>
            <a:spLocks noGrp="1"/>
          </p:cNvSpPr>
          <p:nvPr>
            <p:ph type="title"/>
          </p:nvPr>
        </p:nvSpPr>
        <p:spPr/>
        <p:txBody>
          <a:bodyPr>
            <a:noAutofit/>
          </a:bodyPr>
          <a:lstStyle/>
          <a:p>
            <a:pPr algn="ctr"/>
            <a:r>
              <a:rPr lang="cs-CZ" sz="3200" dirty="0">
                <a:latin typeface="Arial" panose="020B0604020202020204" pitchFamily="34" charset="0"/>
                <a:cs typeface="Arial" panose="020B0604020202020204" pitchFamily="34" charset="0"/>
              </a:rPr>
              <a:t>Druhy zajištění ochrany utajovaných informací</a:t>
            </a:r>
            <a:br>
              <a:rPr lang="cs-CZ" sz="3200" dirty="0"/>
            </a:br>
            <a:endParaRPr lang="cs-CZ" sz="3200" dirty="0"/>
          </a:p>
        </p:txBody>
      </p:sp>
      <p:sp>
        <p:nvSpPr>
          <p:cNvPr id="3" name="Zástupný symbol pro obsah 2">
            <a:extLst>
              <a:ext uri="{FF2B5EF4-FFF2-40B4-BE49-F238E27FC236}">
                <a16:creationId xmlns:a16="http://schemas.microsoft.com/office/drawing/2014/main" id="{DBB13744-016E-B94E-9580-A1C265AD1DA3}"/>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Ochrana utajovaných informací je zajišťována:</a:t>
            </a:r>
          </a:p>
          <a:p>
            <a:r>
              <a:rPr lang="cs-CZ" b="1" dirty="0">
                <a:latin typeface="Arial" panose="020B0604020202020204" pitchFamily="34" charset="0"/>
                <a:cs typeface="Arial" panose="020B0604020202020204" pitchFamily="34" charset="0"/>
              </a:rPr>
              <a:t>personální bezpečností</a:t>
            </a:r>
          </a:p>
          <a:p>
            <a:r>
              <a:rPr lang="cs-CZ" b="1" dirty="0">
                <a:latin typeface="Arial" panose="020B0604020202020204" pitchFamily="34" charset="0"/>
                <a:cs typeface="Arial" panose="020B0604020202020204" pitchFamily="34" charset="0"/>
              </a:rPr>
              <a:t>průmyslovou bezpečností</a:t>
            </a:r>
            <a:endParaRPr lang="cs-CZ" dirty="0">
              <a:latin typeface="Arial" panose="020B0604020202020204" pitchFamily="34" charset="0"/>
              <a:cs typeface="Arial" panose="020B0604020202020204" pitchFamily="34" charset="0"/>
            </a:endParaRPr>
          </a:p>
          <a:p>
            <a:r>
              <a:rPr lang="cs-CZ" b="1" dirty="0">
                <a:latin typeface="Arial" panose="020B0604020202020204" pitchFamily="34" charset="0"/>
                <a:cs typeface="Arial" panose="020B0604020202020204" pitchFamily="34" charset="0"/>
              </a:rPr>
              <a:t>administrativní bezpečností</a:t>
            </a:r>
            <a:endParaRPr lang="cs-CZ"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9E095EC6-3BBF-C545-93E7-5B1D24BEEE2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9C3B523-7589-E244-8685-07E7CA9B19D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85A4E1B-29FF-794F-B8AB-BF5015CC8F1D}"/>
              </a:ext>
            </a:extLst>
          </p:cNvPr>
          <p:cNvSpPr>
            <a:spLocks noGrp="1"/>
          </p:cNvSpPr>
          <p:nvPr>
            <p:ph type="sldNum" sz="quarter" idx="12"/>
          </p:nvPr>
        </p:nvSpPr>
        <p:spPr/>
        <p:txBody>
          <a:bodyPr/>
          <a:lstStyle/>
          <a:p>
            <a:fld id="{CFE4BAC9-6D41-4691-9299-18EF07EF0177}" type="slidenum">
              <a:rPr lang="en-US" smtClean="0"/>
              <a:t>286</a:t>
            </a:fld>
            <a:endParaRPr lang="en-US"/>
          </a:p>
        </p:txBody>
      </p:sp>
    </p:spTree>
    <p:extLst>
      <p:ext uri="{BB962C8B-B14F-4D97-AF65-F5344CB8AC3E}">
        <p14:creationId xmlns:p14="http://schemas.microsoft.com/office/powerpoint/2010/main" val="265181767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431ECA-76E1-E84C-934A-7A2EEA5D65D0}"/>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Administrativní bezpečnost</a:t>
            </a:r>
          </a:p>
        </p:txBody>
      </p:sp>
      <p:sp>
        <p:nvSpPr>
          <p:cNvPr id="3" name="Zástupný symbol pro obsah 2">
            <a:extLst>
              <a:ext uri="{FF2B5EF4-FFF2-40B4-BE49-F238E27FC236}">
                <a16:creationId xmlns:a16="http://schemas.microsoft.com/office/drawing/2014/main" id="{41E7F125-70FA-2444-AB70-D558BB417A1A}"/>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Administrativní bezpečnost  - </a:t>
            </a:r>
            <a:r>
              <a:rPr lang="cs-CZ" dirty="0">
                <a:latin typeface="Arial" panose="020B0604020202020204" pitchFamily="34" charset="0"/>
                <a:cs typeface="Arial" panose="020B0604020202020204" pitchFamily="34" charset="0"/>
              </a:rPr>
              <a:t> tvoří systém opatření při </a:t>
            </a:r>
            <a:r>
              <a:rPr lang="cs-CZ" dirty="0">
                <a:solidFill>
                  <a:srgbClr val="FF0000"/>
                </a:solidFill>
                <a:latin typeface="Arial" panose="020B0604020202020204" pitchFamily="34" charset="0"/>
                <a:cs typeface="Arial" panose="020B0604020202020204" pitchFamily="34" charset="0"/>
              </a:rPr>
              <a:t>tvorbě, příjmu, evidenci, zpracování, odesílání, přepravě, přenášení, ukládání, skartačním řízení, archivaci</a:t>
            </a:r>
            <a:r>
              <a:rPr lang="cs-CZ" dirty="0">
                <a:latin typeface="Arial" panose="020B0604020202020204" pitchFamily="34" charset="0"/>
                <a:cs typeface="Arial" panose="020B0604020202020204" pitchFamily="34" charset="0"/>
              </a:rPr>
              <a:t>, případně jiném nakládání s utajovanými informacemi</a:t>
            </a:r>
          </a:p>
          <a:p>
            <a:endParaRPr lang="cs-CZ" dirty="0"/>
          </a:p>
        </p:txBody>
      </p:sp>
      <p:sp>
        <p:nvSpPr>
          <p:cNvPr id="4" name="Zástupný symbol pro zápatí 3">
            <a:extLst>
              <a:ext uri="{FF2B5EF4-FFF2-40B4-BE49-F238E27FC236}">
                <a16:creationId xmlns:a16="http://schemas.microsoft.com/office/drawing/2014/main" id="{1CE850AC-35AC-1748-9A2C-CD4C1DFCA5EF}"/>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EFC1EBE2-6712-2C4A-9EF8-033D1A42D152}"/>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ADE9EFD3-6ABE-B647-8D65-02DB79A82B20}"/>
              </a:ext>
            </a:extLst>
          </p:cNvPr>
          <p:cNvSpPr>
            <a:spLocks noGrp="1"/>
          </p:cNvSpPr>
          <p:nvPr>
            <p:ph type="sldNum" sz="quarter" idx="12"/>
          </p:nvPr>
        </p:nvSpPr>
        <p:spPr/>
        <p:txBody>
          <a:bodyPr/>
          <a:lstStyle/>
          <a:p>
            <a:fld id="{CFE4BAC9-6D41-4691-9299-18EF07EF0177}" type="slidenum">
              <a:rPr lang="en-US" smtClean="0"/>
              <a:t>287</a:t>
            </a:fld>
            <a:endParaRPr lang="en-US"/>
          </a:p>
        </p:txBody>
      </p:sp>
    </p:spTree>
    <p:extLst>
      <p:ext uri="{BB962C8B-B14F-4D97-AF65-F5344CB8AC3E}">
        <p14:creationId xmlns:p14="http://schemas.microsoft.com/office/powerpoint/2010/main" val="386829491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CEF0D7-8E0E-BB43-B20D-2EE8FC36A52E}"/>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Personální bezpečnost</a:t>
            </a:r>
          </a:p>
        </p:txBody>
      </p:sp>
      <p:sp>
        <p:nvSpPr>
          <p:cNvPr id="3" name="Zástupný symbol pro obsah 2">
            <a:extLst>
              <a:ext uri="{FF2B5EF4-FFF2-40B4-BE49-F238E27FC236}">
                <a16:creationId xmlns:a16="http://schemas.microsoft.com/office/drawing/2014/main" id="{2186C096-785D-EB42-B543-A58DD067CD3B}"/>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Personální bezpečnost - </a:t>
            </a:r>
            <a:r>
              <a:rPr lang="cs-CZ" dirty="0">
                <a:latin typeface="Arial" panose="020B0604020202020204" pitchFamily="34" charset="0"/>
                <a:cs typeface="Arial" panose="020B0604020202020204" pitchFamily="34" charset="0"/>
              </a:rPr>
              <a:t> tvoří </a:t>
            </a:r>
            <a:r>
              <a:rPr lang="cs-CZ" dirty="0">
                <a:solidFill>
                  <a:srgbClr val="FF0000"/>
                </a:solidFill>
                <a:latin typeface="Arial" panose="020B0604020202020204" pitchFamily="34" charset="0"/>
                <a:cs typeface="Arial" panose="020B0604020202020204" pitchFamily="34" charset="0"/>
              </a:rPr>
              <a:t>výběr fyzických osob</a:t>
            </a:r>
            <a:r>
              <a:rPr lang="cs-CZ" dirty="0">
                <a:latin typeface="Arial" panose="020B0604020202020204" pitchFamily="34" charset="0"/>
                <a:cs typeface="Arial" panose="020B0604020202020204" pitchFamily="34" charset="0"/>
              </a:rPr>
              <a:t>, které mají mít přístup k utajovaným informacím, ověřování </a:t>
            </a:r>
            <a:r>
              <a:rPr lang="cs-CZ" b="1" dirty="0">
                <a:latin typeface="Arial" panose="020B0604020202020204" pitchFamily="34" charset="0"/>
                <a:cs typeface="Arial" panose="020B0604020202020204" pitchFamily="34" charset="0"/>
              </a:rPr>
              <a:t>podmínek pro jejich přístup </a:t>
            </a:r>
            <a:r>
              <a:rPr lang="cs-CZ" dirty="0">
                <a:latin typeface="Arial" panose="020B0604020202020204" pitchFamily="34" charset="0"/>
                <a:cs typeface="Arial" panose="020B0604020202020204" pitchFamily="34" charset="0"/>
              </a:rPr>
              <a:t>k utajovaným informacím, jejich </a:t>
            </a:r>
            <a:r>
              <a:rPr lang="cs-CZ" b="1" dirty="0">
                <a:latin typeface="Arial" panose="020B0604020202020204" pitchFamily="34" charset="0"/>
                <a:cs typeface="Arial" panose="020B0604020202020204" pitchFamily="34" charset="0"/>
              </a:rPr>
              <a:t>výchova a ochrana.</a:t>
            </a:r>
            <a:endParaRPr lang="cs-CZ" dirty="0">
              <a:latin typeface="Arial" panose="020B0604020202020204" pitchFamily="34" charset="0"/>
              <a:cs typeface="Arial" panose="020B0604020202020204" pitchFamily="34" charset="0"/>
            </a:endParaRPr>
          </a:p>
          <a:p>
            <a:endParaRPr lang="cs-CZ" dirty="0"/>
          </a:p>
        </p:txBody>
      </p:sp>
      <p:sp>
        <p:nvSpPr>
          <p:cNvPr id="4" name="Zástupný symbol pro zápatí 3">
            <a:extLst>
              <a:ext uri="{FF2B5EF4-FFF2-40B4-BE49-F238E27FC236}">
                <a16:creationId xmlns:a16="http://schemas.microsoft.com/office/drawing/2014/main" id="{4F271A55-9BC7-3A44-AB77-30E73D591BF5}"/>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79459717-751C-7F4C-BF9A-05757D4B653A}"/>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A0804B9C-C0E6-5443-8B53-BA9F9F0888DC}"/>
              </a:ext>
            </a:extLst>
          </p:cNvPr>
          <p:cNvSpPr>
            <a:spLocks noGrp="1"/>
          </p:cNvSpPr>
          <p:nvPr>
            <p:ph type="sldNum" sz="quarter" idx="12"/>
          </p:nvPr>
        </p:nvSpPr>
        <p:spPr/>
        <p:txBody>
          <a:bodyPr/>
          <a:lstStyle/>
          <a:p>
            <a:fld id="{CFE4BAC9-6D41-4691-9299-18EF07EF0177}" type="slidenum">
              <a:rPr lang="en-US" smtClean="0"/>
              <a:t>288</a:t>
            </a:fld>
            <a:endParaRPr lang="en-US"/>
          </a:p>
        </p:txBody>
      </p:sp>
    </p:spTree>
    <p:extLst>
      <p:ext uri="{BB962C8B-B14F-4D97-AF65-F5344CB8AC3E}">
        <p14:creationId xmlns:p14="http://schemas.microsoft.com/office/powerpoint/2010/main" val="183547361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296375-E61F-6D4D-B67C-0601166546BF}"/>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Personální bezpečnost</a:t>
            </a:r>
            <a:br>
              <a:rPr lang="cs-CZ" dirty="0">
                <a:latin typeface="Arial" panose="020B0604020202020204" pitchFamily="34" charset="0"/>
                <a:cs typeface="Arial" panose="020B0604020202020204" pitchFamily="34" charset="0"/>
              </a:rPr>
            </a:br>
            <a:endParaRPr lang="cs-CZ" dirty="0"/>
          </a:p>
        </p:txBody>
      </p:sp>
      <p:sp>
        <p:nvSpPr>
          <p:cNvPr id="3" name="Zástupný symbol pro obsah 2">
            <a:extLst>
              <a:ext uri="{FF2B5EF4-FFF2-40B4-BE49-F238E27FC236}">
                <a16:creationId xmlns:a16="http://schemas.microsoft.com/office/drawing/2014/main" id="{B53B842C-1163-2D4B-8F12-EFB344C20033}"/>
              </a:ext>
            </a:extLst>
          </p:cNvPr>
          <p:cNvSpPr>
            <a:spLocks noGrp="1"/>
          </p:cNvSpPr>
          <p:nvPr>
            <p:ph idx="1"/>
          </p:nvPr>
        </p:nvSpPr>
        <p:spPr/>
        <p:txBody>
          <a:bodyPr>
            <a:normAutofit fontScale="32500" lnSpcReduction="20000"/>
          </a:bodyPr>
          <a:lstStyle/>
          <a:p>
            <a:pPr marL="0" indent="0">
              <a:buNone/>
            </a:pPr>
            <a:r>
              <a:rPr lang="cs-CZ" sz="9600" dirty="0">
                <a:latin typeface="Arial" panose="020B0604020202020204" pitchFamily="34" charset="0"/>
                <a:cs typeface="Arial" panose="020B0604020202020204" pitchFamily="34" charset="0"/>
              </a:rPr>
              <a:t>Osvědčení fyzické osoby na stupeň utajení (Osvědčení vydává NBÚ)</a:t>
            </a:r>
          </a:p>
          <a:p>
            <a:pPr marL="0" indent="0">
              <a:buNone/>
            </a:pPr>
            <a:r>
              <a:rPr lang="cs-CZ" sz="9600" dirty="0">
                <a:latin typeface="Arial" panose="020B0604020202020204" pitchFamily="34" charset="0"/>
                <a:cs typeface="Arial" panose="020B0604020202020204" pitchFamily="34" charset="0"/>
              </a:rPr>
              <a:t>Platnost osvědčení podle stupně utajení:</a:t>
            </a:r>
          </a:p>
          <a:p>
            <a:r>
              <a:rPr lang="cs-CZ" sz="9600" b="1" dirty="0">
                <a:latin typeface="Arial" panose="020B0604020202020204" pitchFamily="34" charset="0"/>
                <a:cs typeface="Arial" panose="020B0604020202020204" pitchFamily="34" charset="0"/>
              </a:rPr>
              <a:t>DŮVĚRNÉ 9 let </a:t>
            </a:r>
            <a:r>
              <a:rPr lang="cs-CZ" sz="9600" dirty="0">
                <a:latin typeface="Arial" panose="020B0604020202020204" pitchFamily="34" charset="0"/>
                <a:cs typeface="Arial" panose="020B0604020202020204" pitchFamily="34" charset="0"/>
              </a:rPr>
              <a:t>(opakovaná žádost se podává 3 </a:t>
            </a:r>
            <a:r>
              <a:rPr lang="cs-CZ" sz="9600" dirty="0" err="1">
                <a:latin typeface="Arial" panose="020B0604020202020204" pitchFamily="34" charset="0"/>
                <a:cs typeface="Arial" panose="020B0604020202020204" pitchFamily="34" charset="0"/>
              </a:rPr>
              <a:t>měs</a:t>
            </a:r>
            <a:r>
              <a:rPr lang="cs-CZ" sz="9600" dirty="0">
                <a:latin typeface="Arial" panose="020B0604020202020204" pitchFamily="34" charset="0"/>
                <a:cs typeface="Arial" panose="020B0604020202020204" pitchFamily="34" charset="0"/>
              </a:rPr>
              <a:t>. předem) </a:t>
            </a:r>
          </a:p>
          <a:p>
            <a:r>
              <a:rPr lang="cs-CZ" sz="9600" b="1" dirty="0">
                <a:latin typeface="Arial" panose="020B0604020202020204" pitchFamily="34" charset="0"/>
                <a:cs typeface="Arial" panose="020B0604020202020204" pitchFamily="34" charset="0"/>
              </a:rPr>
              <a:t>TAJNÉ 7 let </a:t>
            </a:r>
            <a:r>
              <a:rPr lang="cs-CZ" sz="9600" dirty="0">
                <a:latin typeface="Arial" panose="020B0604020202020204" pitchFamily="34" charset="0"/>
                <a:cs typeface="Arial" panose="020B0604020202020204" pitchFamily="34" charset="0"/>
              </a:rPr>
              <a:t>(opakovaná žádost se podává 7 </a:t>
            </a:r>
            <a:r>
              <a:rPr lang="cs-CZ" sz="9600" dirty="0" err="1">
                <a:latin typeface="Arial" panose="020B0604020202020204" pitchFamily="34" charset="0"/>
                <a:cs typeface="Arial" panose="020B0604020202020204" pitchFamily="34" charset="0"/>
              </a:rPr>
              <a:t>měs</a:t>
            </a:r>
            <a:r>
              <a:rPr lang="cs-CZ" sz="9600" dirty="0">
                <a:latin typeface="Arial" panose="020B0604020202020204" pitchFamily="34" charset="0"/>
                <a:cs typeface="Arial" panose="020B0604020202020204" pitchFamily="34" charset="0"/>
              </a:rPr>
              <a:t>. předem) </a:t>
            </a:r>
          </a:p>
          <a:p>
            <a:r>
              <a:rPr lang="cs-CZ" sz="9600" b="1" dirty="0">
                <a:latin typeface="Arial" panose="020B0604020202020204" pitchFamily="34" charset="0"/>
                <a:cs typeface="Arial" panose="020B0604020202020204" pitchFamily="34" charset="0"/>
              </a:rPr>
              <a:t>PŘÍSNĚ TAJNÉ 5 let </a:t>
            </a:r>
            <a:r>
              <a:rPr lang="cs-CZ" sz="9600" dirty="0">
                <a:latin typeface="Arial" panose="020B0604020202020204" pitchFamily="34" charset="0"/>
                <a:cs typeface="Arial" panose="020B0604020202020204" pitchFamily="34" charset="0"/>
              </a:rPr>
              <a:t>(opakovaná žádost se podává 10 </a:t>
            </a:r>
            <a:r>
              <a:rPr lang="cs-CZ" sz="9600" dirty="0" err="1">
                <a:latin typeface="Arial" panose="020B0604020202020204" pitchFamily="34" charset="0"/>
                <a:cs typeface="Arial" panose="020B0604020202020204" pitchFamily="34" charset="0"/>
              </a:rPr>
              <a:t>měs</a:t>
            </a:r>
            <a:r>
              <a:rPr lang="cs-CZ" sz="9600" dirty="0">
                <a:latin typeface="Arial" panose="020B0604020202020204" pitchFamily="34" charset="0"/>
                <a:cs typeface="Arial" panose="020B0604020202020204" pitchFamily="34" charset="0"/>
              </a:rPr>
              <a:t>. předem) </a:t>
            </a:r>
          </a:p>
          <a:p>
            <a:endParaRPr lang="cs-CZ" dirty="0"/>
          </a:p>
        </p:txBody>
      </p:sp>
      <p:sp>
        <p:nvSpPr>
          <p:cNvPr id="4" name="Zástupný symbol pro datum 3">
            <a:extLst>
              <a:ext uri="{FF2B5EF4-FFF2-40B4-BE49-F238E27FC236}">
                <a16:creationId xmlns:a16="http://schemas.microsoft.com/office/drawing/2014/main" id="{3B06FE10-C8D1-C84F-A054-FB154546271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9086DCB-3B19-6745-BEC1-BC17D691B64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BA9336B-2891-AC43-AE10-63A7780B765F}"/>
              </a:ext>
            </a:extLst>
          </p:cNvPr>
          <p:cNvSpPr>
            <a:spLocks noGrp="1"/>
          </p:cNvSpPr>
          <p:nvPr>
            <p:ph type="sldNum" sz="quarter" idx="12"/>
          </p:nvPr>
        </p:nvSpPr>
        <p:spPr/>
        <p:txBody>
          <a:bodyPr/>
          <a:lstStyle/>
          <a:p>
            <a:fld id="{CFE4BAC9-6D41-4691-9299-18EF07EF0177}" type="slidenum">
              <a:rPr lang="en-US" smtClean="0"/>
              <a:t>289</a:t>
            </a:fld>
            <a:endParaRPr lang="en-US"/>
          </a:p>
        </p:txBody>
      </p:sp>
    </p:spTree>
    <p:extLst>
      <p:ext uri="{BB962C8B-B14F-4D97-AF65-F5344CB8AC3E}">
        <p14:creationId xmlns:p14="http://schemas.microsoft.com/office/powerpoint/2010/main" val="1639319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E79169-3C80-5B46-979B-2AFDAC14A090}"/>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Znaky epidemie</a:t>
            </a:r>
          </a:p>
        </p:txBody>
      </p:sp>
      <p:sp>
        <p:nvSpPr>
          <p:cNvPr id="3" name="Zástupný symbol pro obsah 2">
            <a:extLst>
              <a:ext uri="{FF2B5EF4-FFF2-40B4-BE49-F238E27FC236}">
                <a16:creationId xmlns:a16="http://schemas.microsoft.com/office/drawing/2014/main" id="{59CCB21B-A46C-2545-9C4E-1E1C7129D47F}"/>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Hlavním kritériem</a:t>
            </a:r>
            <a:r>
              <a:rPr lang="cs-CZ" dirty="0">
                <a:latin typeface="Arial" panose="020B0604020202020204" pitchFamily="34" charset="0"/>
                <a:cs typeface="Arial" panose="020B0604020202020204" pitchFamily="34" charset="0"/>
              </a:rPr>
              <a:t>, zda se jedná o epidemii či nikoli, je pak</a:t>
            </a:r>
            <a:r>
              <a:rPr lang="cs-CZ" b="1" dirty="0">
                <a:latin typeface="Arial" panose="020B0604020202020204" pitchFamily="34" charset="0"/>
                <a:cs typeface="Arial" panose="020B0604020202020204" pitchFamily="34" charset="0"/>
              </a:rPr>
              <a:t> vzájemná</a:t>
            </a:r>
            <a:r>
              <a:rPr lang="cs-CZ" dirty="0">
                <a:latin typeface="Arial" panose="020B0604020202020204" pitchFamily="34" charset="0"/>
                <a:cs typeface="Arial" panose="020B0604020202020204" pitchFamily="34" charset="0"/>
              </a:rPr>
              <a:t>, epidemická </a:t>
            </a:r>
            <a:r>
              <a:rPr lang="cs-CZ" b="1" dirty="0">
                <a:latin typeface="Arial" panose="020B0604020202020204" pitchFamily="34" charset="0"/>
                <a:cs typeface="Arial" panose="020B0604020202020204" pitchFamily="34" charset="0"/>
              </a:rPr>
              <a:t>souvislost</a:t>
            </a:r>
            <a:r>
              <a:rPr lang="cs-CZ" dirty="0">
                <a:latin typeface="Arial" panose="020B0604020202020204" pitchFamily="34" charset="0"/>
                <a:cs typeface="Arial" panose="020B0604020202020204" pitchFamily="34" charset="0"/>
              </a:rPr>
              <a:t> jednotlivých případů nemoci. </a:t>
            </a:r>
          </a:p>
          <a:p>
            <a:pPr marL="0" indent="0">
              <a:buNone/>
            </a:pPr>
            <a:r>
              <a:rPr lang="cs-CZ" dirty="0">
                <a:latin typeface="Arial" panose="020B0604020202020204" pitchFamily="34" charset="0"/>
                <a:cs typeface="Arial" panose="020B0604020202020204" pitchFamily="34" charset="0"/>
              </a:rPr>
              <a:t>Rychlost šíření nemoci v populaci je závislá na </a:t>
            </a:r>
            <a:r>
              <a:rPr lang="cs-CZ" b="1" dirty="0">
                <a:latin typeface="Arial" panose="020B0604020202020204" pitchFamily="34" charset="0"/>
                <a:cs typeface="Arial" panose="020B0604020202020204" pitchFamily="34" charset="0"/>
              </a:rPr>
              <a:t>původci nákazy</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inkubační době </a:t>
            </a:r>
            <a:r>
              <a:rPr lang="cs-CZ" dirty="0">
                <a:latin typeface="Arial" panose="020B0604020202020204" pitchFamily="34" charset="0"/>
                <a:cs typeface="Arial" panose="020B0604020202020204" pitchFamily="34" charset="0"/>
              </a:rPr>
              <a:t>nemoci a zejména na cestách přenosu.</a:t>
            </a:r>
          </a:p>
          <a:p>
            <a:pPr marL="0" indent="0">
              <a:buNone/>
            </a:pPr>
            <a:r>
              <a:rPr lang="cs-CZ" b="1" dirty="0">
                <a:latin typeface="Arial" panose="020B0604020202020204" pitchFamily="34" charset="0"/>
                <a:cs typeface="Arial" panose="020B0604020202020204" pitchFamily="34" charset="0"/>
              </a:rPr>
              <a:t>Inkubační doba</a:t>
            </a:r>
            <a:r>
              <a:rPr lang="cs-CZ" dirty="0">
                <a:latin typeface="Arial" panose="020B0604020202020204" pitchFamily="34" charset="0"/>
                <a:cs typeface="Arial" panose="020B0604020202020204" pitchFamily="34" charset="0"/>
              </a:rPr>
              <a:t> představuje období </a:t>
            </a:r>
            <a:r>
              <a:rPr lang="cs-CZ" b="1" dirty="0">
                <a:latin typeface="Arial" panose="020B0604020202020204" pitchFamily="34" charset="0"/>
                <a:cs typeface="Arial" panose="020B0604020202020204" pitchFamily="34" charset="0"/>
              </a:rPr>
              <a:t>mezi vstupem </a:t>
            </a:r>
            <a:r>
              <a:rPr lang="cs-CZ" dirty="0">
                <a:latin typeface="Arial" panose="020B0604020202020204" pitchFamily="34" charset="0"/>
                <a:cs typeface="Arial" panose="020B0604020202020204" pitchFamily="34" charset="0"/>
              </a:rPr>
              <a:t>infekčního původce do organismu a </a:t>
            </a:r>
            <a:r>
              <a:rPr lang="cs-CZ" b="1" dirty="0">
                <a:latin typeface="Arial" panose="020B0604020202020204" pitchFamily="34" charset="0"/>
                <a:cs typeface="Arial" panose="020B0604020202020204" pitchFamily="34" charset="0"/>
              </a:rPr>
              <a:t>prvním nástupem</a:t>
            </a:r>
            <a:r>
              <a:rPr lang="cs-CZ" dirty="0">
                <a:latin typeface="Arial" panose="020B0604020202020204" pitchFamily="34" charset="0"/>
                <a:cs typeface="Arial" panose="020B0604020202020204" pitchFamily="34" charset="0"/>
              </a:rPr>
              <a:t> klinických příznaků či symptomů nemoci</a:t>
            </a:r>
          </a:p>
        </p:txBody>
      </p:sp>
      <p:sp>
        <p:nvSpPr>
          <p:cNvPr id="4" name="Zástupný symbol pro datum 3">
            <a:extLst>
              <a:ext uri="{FF2B5EF4-FFF2-40B4-BE49-F238E27FC236}">
                <a16:creationId xmlns:a16="http://schemas.microsoft.com/office/drawing/2014/main" id="{C29411DE-D8F6-CB47-B6D3-F17EF6732E3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E69B684-99E9-D34F-AC98-CD2B3639C65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8AA3CC2-07E4-324B-87BE-745F981EF833}"/>
              </a:ext>
            </a:extLst>
          </p:cNvPr>
          <p:cNvSpPr>
            <a:spLocks noGrp="1"/>
          </p:cNvSpPr>
          <p:nvPr>
            <p:ph type="sldNum" sz="quarter" idx="12"/>
          </p:nvPr>
        </p:nvSpPr>
        <p:spPr/>
        <p:txBody>
          <a:bodyPr/>
          <a:lstStyle/>
          <a:p>
            <a:fld id="{CFE4BAC9-6D41-4691-9299-18EF07EF0177}" type="slidenum">
              <a:rPr lang="en-US" smtClean="0"/>
              <a:t>29</a:t>
            </a:fld>
            <a:endParaRPr lang="en-US"/>
          </a:p>
        </p:txBody>
      </p:sp>
    </p:spTree>
    <p:extLst>
      <p:ext uri="{BB962C8B-B14F-4D97-AF65-F5344CB8AC3E}">
        <p14:creationId xmlns:p14="http://schemas.microsoft.com/office/powerpoint/2010/main" val="369147903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3AF909-6D14-D348-B2CF-15832F0DCEB4}"/>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Průmyslová bezpečnost</a:t>
            </a:r>
          </a:p>
        </p:txBody>
      </p:sp>
      <p:sp>
        <p:nvSpPr>
          <p:cNvPr id="3" name="Zástupný symbol pro obsah 2">
            <a:extLst>
              <a:ext uri="{FF2B5EF4-FFF2-40B4-BE49-F238E27FC236}">
                <a16:creationId xmlns:a16="http://schemas.microsoft.com/office/drawing/2014/main" id="{3895ADB6-1D83-FA41-ACD5-09D146F4C62B}"/>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Průmyslovou bezpečností -  </a:t>
            </a:r>
            <a:r>
              <a:rPr lang="cs-CZ" dirty="0">
                <a:latin typeface="Arial" panose="020B0604020202020204" pitchFamily="34" charset="0"/>
                <a:cs typeface="Arial" panose="020B0604020202020204" pitchFamily="34" charset="0"/>
              </a:rPr>
              <a:t>tvoří systém opatření k zjišťování a ověřování podmínek pro </a:t>
            </a:r>
            <a:r>
              <a:rPr lang="cs-CZ" dirty="0">
                <a:solidFill>
                  <a:srgbClr val="FF0000"/>
                </a:solidFill>
                <a:latin typeface="Arial" panose="020B0604020202020204" pitchFamily="34" charset="0"/>
                <a:cs typeface="Arial" panose="020B0604020202020204" pitchFamily="34" charset="0"/>
              </a:rPr>
              <a:t>přístup podnikatele </a:t>
            </a:r>
            <a:r>
              <a:rPr lang="cs-CZ" dirty="0">
                <a:latin typeface="Arial" panose="020B0604020202020204" pitchFamily="34" charset="0"/>
                <a:cs typeface="Arial" panose="020B0604020202020204" pitchFamily="34" charset="0"/>
              </a:rPr>
              <a:t>k utajovaným informacím a k zajištění nakládání s utajovanou informací u podnikatele </a:t>
            </a:r>
          </a:p>
          <a:p>
            <a:endParaRPr lang="cs-CZ" dirty="0"/>
          </a:p>
        </p:txBody>
      </p:sp>
      <p:sp>
        <p:nvSpPr>
          <p:cNvPr id="4" name="Zástupný symbol pro zápatí 3">
            <a:extLst>
              <a:ext uri="{FF2B5EF4-FFF2-40B4-BE49-F238E27FC236}">
                <a16:creationId xmlns:a16="http://schemas.microsoft.com/office/drawing/2014/main" id="{14E903AA-7D0A-0C43-91A4-3F4B85D00705}"/>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D3463BDC-55D1-BC46-A8B7-26EFF1960FD0}"/>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9089CA34-DD78-8942-B871-61E7471E76C8}"/>
              </a:ext>
            </a:extLst>
          </p:cNvPr>
          <p:cNvSpPr>
            <a:spLocks noGrp="1"/>
          </p:cNvSpPr>
          <p:nvPr>
            <p:ph type="sldNum" sz="quarter" idx="12"/>
          </p:nvPr>
        </p:nvSpPr>
        <p:spPr/>
        <p:txBody>
          <a:bodyPr/>
          <a:lstStyle/>
          <a:p>
            <a:fld id="{CFE4BAC9-6D41-4691-9299-18EF07EF0177}" type="slidenum">
              <a:rPr lang="en-US" smtClean="0"/>
              <a:t>290</a:t>
            </a:fld>
            <a:endParaRPr lang="en-US"/>
          </a:p>
        </p:txBody>
      </p:sp>
    </p:spTree>
    <p:extLst>
      <p:ext uri="{BB962C8B-B14F-4D97-AF65-F5344CB8AC3E}">
        <p14:creationId xmlns:p14="http://schemas.microsoft.com/office/powerpoint/2010/main" val="186680800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E9757E-90E1-C24E-817E-B9AE3CA62F69}"/>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Druhy zajištění ochrany utajovaných informací</a:t>
            </a:r>
          </a:p>
        </p:txBody>
      </p:sp>
      <p:sp>
        <p:nvSpPr>
          <p:cNvPr id="3" name="Zástupný symbol pro obsah 2">
            <a:extLst>
              <a:ext uri="{FF2B5EF4-FFF2-40B4-BE49-F238E27FC236}">
                <a16:creationId xmlns:a16="http://schemas.microsoft.com/office/drawing/2014/main" id="{D037537D-BAC4-364D-AA4C-BF480213D1FD}"/>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fyzickou bezpečností</a:t>
            </a:r>
            <a:r>
              <a:rPr lang="cs-CZ" dirty="0">
                <a:latin typeface="Arial" panose="020B0604020202020204" pitchFamily="34" charset="0"/>
                <a:cs typeface="Arial" panose="020B0604020202020204" pitchFamily="34" charset="0"/>
              </a:rPr>
              <a:t>, kterou tvoří systém opatření, která mají </a:t>
            </a:r>
            <a:r>
              <a:rPr lang="cs-CZ" dirty="0">
                <a:solidFill>
                  <a:srgbClr val="FF0000"/>
                </a:solidFill>
                <a:latin typeface="Arial" panose="020B0604020202020204" pitchFamily="34" charset="0"/>
                <a:cs typeface="Arial" panose="020B0604020202020204" pitchFamily="34" charset="0"/>
              </a:rPr>
              <a:t>neoprávněné osobě zabránit </a:t>
            </a:r>
            <a:r>
              <a:rPr lang="cs-CZ" dirty="0">
                <a:latin typeface="Arial" panose="020B0604020202020204" pitchFamily="34" charset="0"/>
                <a:cs typeface="Arial" panose="020B0604020202020204" pitchFamily="34" charset="0"/>
              </a:rPr>
              <a:t>nebo </a:t>
            </a:r>
            <a:r>
              <a:rPr lang="cs-CZ" dirty="0">
                <a:solidFill>
                  <a:srgbClr val="FF0000"/>
                </a:solidFill>
                <a:latin typeface="Arial" panose="020B0604020202020204" pitchFamily="34" charset="0"/>
                <a:cs typeface="Arial" panose="020B0604020202020204" pitchFamily="34" charset="0"/>
              </a:rPr>
              <a:t>ztížit </a:t>
            </a:r>
            <a:r>
              <a:rPr lang="cs-CZ" dirty="0">
                <a:latin typeface="Arial" panose="020B0604020202020204" pitchFamily="34" charset="0"/>
                <a:cs typeface="Arial" panose="020B0604020202020204" pitchFamily="34" charset="0"/>
              </a:rPr>
              <a:t>přístup k utajovaným informacím, popřípadě přístup nebo pokus o něj zaznamenat</a:t>
            </a:r>
          </a:p>
          <a:p>
            <a:r>
              <a:rPr lang="cs-CZ" b="1" dirty="0">
                <a:latin typeface="Arial" panose="020B0604020202020204" pitchFamily="34" charset="0"/>
                <a:cs typeface="Arial" panose="020B0604020202020204" pitchFamily="34" charset="0"/>
              </a:rPr>
              <a:t>bezpečností informačních nebo komunikačních systémů</a:t>
            </a:r>
            <a:r>
              <a:rPr lang="cs-CZ" dirty="0">
                <a:latin typeface="Arial" panose="020B0604020202020204" pitchFamily="34" charset="0"/>
                <a:cs typeface="Arial" panose="020B0604020202020204" pitchFamily="34" charset="0"/>
              </a:rPr>
              <a:t>, kterou tvoří systém opatření, jejichž cílem je zajistit </a:t>
            </a:r>
            <a:r>
              <a:rPr lang="cs-CZ" dirty="0">
                <a:solidFill>
                  <a:srgbClr val="FF0000"/>
                </a:solidFill>
                <a:latin typeface="Arial" panose="020B0604020202020204" pitchFamily="34" charset="0"/>
                <a:cs typeface="Arial" panose="020B0604020202020204" pitchFamily="34" charset="0"/>
              </a:rPr>
              <a:t>důvěrnost, integritu a dostupnost utajovaných informací</a:t>
            </a:r>
            <a:r>
              <a:rPr lang="cs-CZ" dirty="0">
                <a:latin typeface="Arial" panose="020B0604020202020204" pitchFamily="34" charset="0"/>
                <a:cs typeface="Arial" panose="020B0604020202020204" pitchFamily="34" charset="0"/>
              </a:rPr>
              <a:t>, s nimiž tyto systémy nakládají, a odpovědnost správy a uživatele za jejich činnost v informačním nebo komunikačním systému </a:t>
            </a:r>
          </a:p>
          <a:p>
            <a:r>
              <a:rPr lang="cs-CZ" b="1" dirty="0">
                <a:latin typeface="Arial" panose="020B0604020202020204" pitchFamily="34" charset="0"/>
                <a:cs typeface="Arial" panose="020B0604020202020204" pitchFamily="34" charset="0"/>
              </a:rPr>
              <a:t>kryptografickou ochranou</a:t>
            </a:r>
            <a:r>
              <a:rPr lang="cs-CZ" dirty="0">
                <a:latin typeface="Arial" panose="020B0604020202020204" pitchFamily="34" charset="0"/>
                <a:cs typeface="Arial" panose="020B0604020202020204" pitchFamily="34" charset="0"/>
              </a:rPr>
              <a:t>, kterou tvoří systém opatření na </a:t>
            </a:r>
            <a:r>
              <a:rPr lang="cs-CZ" dirty="0">
                <a:solidFill>
                  <a:srgbClr val="FF0000"/>
                </a:solidFill>
                <a:latin typeface="Arial" panose="020B0604020202020204" pitchFamily="34" charset="0"/>
                <a:cs typeface="Arial" panose="020B0604020202020204" pitchFamily="34" charset="0"/>
              </a:rPr>
              <a:t>ochranu utajovaných informací </a:t>
            </a:r>
            <a:r>
              <a:rPr lang="cs-CZ" dirty="0">
                <a:latin typeface="Arial" panose="020B0604020202020204" pitchFamily="34" charset="0"/>
                <a:cs typeface="Arial" panose="020B0604020202020204" pitchFamily="34" charset="0"/>
              </a:rPr>
              <a:t>použitím kryptografických metod a kryptografických materiálů při zpracování, přenosu nebo ukládání utajovaných informací.</a:t>
            </a:r>
          </a:p>
        </p:txBody>
      </p:sp>
      <p:sp>
        <p:nvSpPr>
          <p:cNvPr id="4" name="Zástupný symbol pro datum 3">
            <a:extLst>
              <a:ext uri="{FF2B5EF4-FFF2-40B4-BE49-F238E27FC236}">
                <a16:creationId xmlns:a16="http://schemas.microsoft.com/office/drawing/2014/main" id="{3A1DD7C7-619D-314B-908F-C129C28EF1C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134AF32-72D5-F34B-920A-2AA634CF8B3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AAB5F82-7799-754B-9B76-01D49B192827}"/>
              </a:ext>
            </a:extLst>
          </p:cNvPr>
          <p:cNvSpPr>
            <a:spLocks noGrp="1"/>
          </p:cNvSpPr>
          <p:nvPr>
            <p:ph type="sldNum" sz="quarter" idx="12"/>
          </p:nvPr>
        </p:nvSpPr>
        <p:spPr/>
        <p:txBody>
          <a:bodyPr/>
          <a:lstStyle/>
          <a:p>
            <a:fld id="{CFE4BAC9-6D41-4691-9299-18EF07EF0177}" type="slidenum">
              <a:rPr lang="en-US" smtClean="0"/>
              <a:t>291</a:t>
            </a:fld>
            <a:endParaRPr lang="en-US"/>
          </a:p>
        </p:txBody>
      </p:sp>
    </p:spTree>
    <p:extLst>
      <p:ext uri="{BB962C8B-B14F-4D97-AF65-F5344CB8AC3E}">
        <p14:creationId xmlns:p14="http://schemas.microsoft.com/office/powerpoint/2010/main" val="313478740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882378-1E3F-094E-8429-96F28A65BC3C}"/>
              </a:ext>
            </a:extLst>
          </p:cNvPr>
          <p:cNvSpPr>
            <a:spLocks noGrp="1"/>
          </p:cNvSpPr>
          <p:nvPr>
            <p:ph type="title"/>
          </p:nvPr>
        </p:nvSpPr>
        <p:spPr>
          <a:xfrm>
            <a:off x="900113" y="0"/>
            <a:ext cx="7345362" cy="1339850"/>
          </a:xfrm>
        </p:spPr>
        <p:txBody>
          <a:bodyPr>
            <a:normAutofit fontScale="90000"/>
          </a:bodyPr>
          <a:lstStyle/>
          <a:p>
            <a:br>
              <a:rPr lang="cs-CZ" dirty="0"/>
            </a:br>
            <a:r>
              <a:rPr lang="cs-CZ" dirty="0">
                <a:latin typeface="Arial" panose="020B0604020202020204" pitchFamily="34" charset="0"/>
                <a:cs typeface="Arial" panose="020B0604020202020204" pitchFamily="34" charset="0"/>
              </a:rPr>
              <a:t>Podmínky pro vydání osvědčení fyzické osoby</a:t>
            </a:r>
            <a:endParaRPr lang="cs-CZ" dirty="0"/>
          </a:p>
        </p:txBody>
      </p:sp>
      <p:sp>
        <p:nvSpPr>
          <p:cNvPr id="3" name="Zástupný symbol pro obsah 2">
            <a:extLst>
              <a:ext uri="{FF2B5EF4-FFF2-40B4-BE49-F238E27FC236}">
                <a16:creationId xmlns:a16="http://schemas.microsoft.com/office/drawing/2014/main" id="{E4024880-0211-4C48-BE7D-A1881CC53BC4}"/>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Státní občanství </a:t>
            </a:r>
            <a:r>
              <a:rPr lang="cs-CZ" dirty="0">
                <a:latin typeface="Arial" panose="020B0604020202020204" pitchFamily="34" charset="0"/>
                <a:cs typeface="Arial" panose="020B0604020202020204" pitchFamily="34" charset="0"/>
              </a:rPr>
              <a:t>ČR nebo </a:t>
            </a:r>
            <a:r>
              <a:rPr lang="cs-CZ" b="1" dirty="0">
                <a:latin typeface="Arial" panose="020B0604020202020204" pitchFamily="34" charset="0"/>
                <a:cs typeface="Arial" panose="020B0604020202020204" pitchFamily="34" charset="0"/>
              </a:rPr>
              <a:t>státní příslušnost </a:t>
            </a:r>
            <a:r>
              <a:rPr lang="cs-CZ" dirty="0">
                <a:latin typeface="Arial" panose="020B0604020202020204" pitchFamily="34" charset="0"/>
                <a:cs typeface="Arial" panose="020B0604020202020204" pitchFamily="34" charset="0"/>
              </a:rPr>
              <a:t>členského státu EU nebo NATO</a:t>
            </a:r>
          </a:p>
          <a:p>
            <a:r>
              <a:rPr lang="cs-CZ" dirty="0">
                <a:latin typeface="Arial" panose="020B0604020202020204" pitchFamily="34" charset="0"/>
                <a:cs typeface="Arial" panose="020B0604020202020204" pitchFamily="34" charset="0"/>
              </a:rPr>
              <a:t>Věk </a:t>
            </a:r>
            <a:r>
              <a:rPr lang="cs-CZ" b="1" dirty="0">
                <a:latin typeface="Arial" panose="020B0604020202020204" pitchFamily="34" charset="0"/>
                <a:cs typeface="Arial" panose="020B0604020202020204" pitchFamily="34" charset="0"/>
              </a:rPr>
              <a:t>18 let</a:t>
            </a:r>
            <a:r>
              <a:rPr lang="cs-CZ" dirty="0">
                <a:latin typeface="Arial" panose="020B0604020202020204" pitchFamily="34" charset="0"/>
                <a:cs typeface="Arial" panose="020B0604020202020204" pitchFamily="34" charset="0"/>
              </a:rPr>
              <a:t>, plná </a:t>
            </a:r>
            <a:r>
              <a:rPr lang="cs-CZ" b="1" dirty="0">
                <a:latin typeface="Arial" panose="020B0604020202020204" pitchFamily="34" charset="0"/>
                <a:cs typeface="Arial" panose="020B0604020202020204" pitchFamily="34" charset="0"/>
              </a:rPr>
              <a:t>svéprávnost</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bezúhonnost</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Podmínku bezúhonnosti </a:t>
            </a:r>
            <a:r>
              <a:rPr lang="cs-CZ" dirty="0">
                <a:latin typeface="Arial" panose="020B0604020202020204" pitchFamily="34" charset="0"/>
                <a:cs typeface="Arial" panose="020B0604020202020204" pitchFamily="34" charset="0"/>
              </a:rPr>
              <a:t>splňuje fyzická osoba, která nebyla pravomocně odsouzena za spáchání </a:t>
            </a:r>
            <a:r>
              <a:rPr lang="cs-CZ" b="1" dirty="0">
                <a:latin typeface="Arial" panose="020B0604020202020204" pitchFamily="34" charset="0"/>
                <a:cs typeface="Arial" panose="020B0604020202020204" pitchFamily="34" charset="0"/>
              </a:rPr>
              <a:t>úmyslného trestného činu </a:t>
            </a:r>
            <a:r>
              <a:rPr lang="cs-CZ" dirty="0">
                <a:latin typeface="Arial" panose="020B0604020202020204" pitchFamily="34" charset="0"/>
                <a:cs typeface="Arial" panose="020B0604020202020204" pitchFamily="34" charset="0"/>
              </a:rPr>
              <a:t>nebo trestného činu </a:t>
            </a:r>
            <a:r>
              <a:rPr lang="cs-CZ" b="1" dirty="0">
                <a:latin typeface="Arial" panose="020B0604020202020204" pitchFamily="34" charset="0"/>
                <a:cs typeface="Arial" panose="020B0604020202020204" pitchFamily="34" charset="0"/>
              </a:rPr>
              <a:t>vztahujícího se k ochraně utajovaných informací</a:t>
            </a:r>
            <a:r>
              <a:rPr lang="cs-CZ" dirty="0">
                <a:latin typeface="Arial" panose="020B0604020202020204" pitchFamily="34" charset="0"/>
                <a:cs typeface="Arial" panose="020B0604020202020204" pitchFamily="34" charset="0"/>
              </a:rPr>
              <a:t>, anebo se na ni hledí, jako by odsouzena nebyla.)</a:t>
            </a:r>
          </a:p>
          <a:p>
            <a:r>
              <a:rPr lang="cs-CZ" b="1" dirty="0">
                <a:latin typeface="Arial" panose="020B0604020202020204" pitchFamily="34" charset="0"/>
                <a:cs typeface="Arial" panose="020B0604020202020204" pitchFamily="34" charset="0"/>
              </a:rPr>
              <a:t>Osobní  způsobilost</a:t>
            </a:r>
            <a:r>
              <a:rPr lang="cs-CZ" dirty="0">
                <a:latin typeface="Arial" panose="020B0604020202020204" pitchFamily="34" charset="0"/>
                <a:cs typeface="Arial" panose="020B0604020202020204" pitchFamily="34" charset="0"/>
              </a:rPr>
              <a:t>. (Podmínku osobnostní způsobilosti splňuje fyzická osoba, která netrpí poruchou či obtížemi, které mohou mít vliv na její spolehlivost nebo schopnost utajovat informace.) a </a:t>
            </a:r>
            <a:r>
              <a:rPr lang="cs-CZ" b="1" dirty="0">
                <a:latin typeface="Arial" panose="020B0604020202020204" pitchFamily="34" charset="0"/>
                <a:cs typeface="Arial" panose="020B0604020202020204" pitchFamily="34" charset="0"/>
              </a:rPr>
              <a:t>spolehlivost</a:t>
            </a:r>
            <a:r>
              <a:rPr lang="cs-CZ" dirty="0">
                <a:latin typeface="Arial" panose="020B0604020202020204" pitchFamily="34" charset="0"/>
                <a:cs typeface="Arial" panose="020B0604020202020204" pitchFamily="34" charset="0"/>
              </a:rPr>
              <a:t>( Podmínku bezpečnostní spolehlivosti splňuje fyzická osoba, u níž není zjištěno bezpečnostní riziko.)</a:t>
            </a:r>
          </a:p>
        </p:txBody>
      </p:sp>
      <p:sp>
        <p:nvSpPr>
          <p:cNvPr id="4" name="Zástupný symbol pro datum 3">
            <a:extLst>
              <a:ext uri="{FF2B5EF4-FFF2-40B4-BE49-F238E27FC236}">
                <a16:creationId xmlns:a16="http://schemas.microsoft.com/office/drawing/2014/main" id="{95550831-1E6D-4349-9129-B73C0D83FA4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F6FD3AD-5A60-6447-BDC1-B4C7B425832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B3B5C7C-2B23-F844-9B56-DD85B88D7146}"/>
              </a:ext>
            </a:extLst>
          </p:cNvPr>
          <p:cNvSpPr>
            <a:spLocks noGrp="1"/>
          </p:cNvSpPr>
          <p:nvPr>
            <p:ph type="sldNum" sz="quarter" idx="12"/>
          </p:nvPr>
        </p:nvSpPr>
        <p:spPr/>
        <p:txBody>
          <a:bodyPr/>
          <a:lstStyle/>
          <a:p>
            <a:fld id="{CFE4BAC9-6D41-4691-9299-18EF07EF0177}" type="slidenum">
              <a:rPr lang="en-US" smtClean="0"/>
              <a:t>292</a:t>
            </a:fld>
            <a:endParaRPr lang="en-US"/>
          </a:p>
        </p:txBody>
      </p:sp>
    </p:spTree>
    <p:extLst>
      <p:ext uri="{BB962C8B-B14F-4D97-AF65-F5344CB8AC3E}">
        <p14:creationId xmlns:p14="http://schemas.microsoft.com/office/powerpoint/2010/main" val="1425744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DE2228-D6B6-B34D-924E-D3FAC6A33D69}"/>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Zvláštní přístup k utajované informaci</a:t>
            </a:r>
          </a:p>
        </p:txBody>
      </p:sp>
      <p:sp>
        <p:nvSpPr>
          <p:cNvPr id="3" name="Zástupný symbol pro obsah 2">
            <a:extLst>
              <a:ext uri="{FF2B5EF4-FFF2-40B4-BE49-F238E27FC236}">
                <a16:creationId xmlns:a16="http://schemas.microsoft.com/office/drawing/2014/main" id="{2B3F563B-B3F3-4140-A5C3-D95C2F534CDE}"/>
              </a:ext>
            </a:extLst>
          </p:cNvPr>
          <p:cNvSpPr>
            <a:spLocks noGrp="1"/>
          </p:cNvSpPr>
          <p:nvPr>
            <p:ph idx="1"/>
          </p:nvPr>
        </p:nvSpPr>
        <p:spPr>
          <a:xfrm>
            <a:off x="526312" y="2093976"/>
            <a:ext cx="7772400" cy="4050792"/>
          </a:xfrm>
        </p:spPr>
        <p:txBody>
          <a:bodyPr>
            <a:normAutofit/>
          </a:bodyPr>
          <a:lstStyle/>
          <a:p>
            <a:pPr marL="0" indent="0">
              <a:buNone/>
            </a:pPr>
            <a:r>
              <a:rPr lang="cs-CZ" dirty="0">
                <a:latin typeface="Arial" panose="020B0604020202020204" pitchFamily="34" charset="0"/>
                <a:cs typeface="Arial" panose="020B0604020202020204" pitchFamily="34" charset="0"/>
              </a:rPr>
              <a:t>Osobami, které mají přístup k utajované informaci všech stupňů utajení bez platného osvědčení fyzické osoby a poučení, jsou:</a:t>
            </a:r>
          </a:p>
          <a:p>
            <a:pPr marL="385763" indent="-385763">
              <a:buFont typeface="+mj-lt"/>
              <a:buAutoNum type="arabicPeriod"/>
            </a:pPr>
            <a:r>
              <a:rPr lang="cs-CZ" dirty="0">
                <a:latin typeface="Arial" panose="020B0604020202020204" pitchFamily="34" charset="0"/>
                <a:cs typeface="Arial" panose="020B0604020202020204" pitchFamily="34" charset="0"/>
              </a:rPr>
              <a:t>prezident republiky,</a:t>
            </a:r>
          </a:p>
          <a:p>
            <a:pPr marL="385763" indent="-385763">
              <a:buFont typeface="+mj-lt"/>
              <a:buAutoNum type="arabicPeriod"/>
            </a:pPr>
            <a:r>
              <a:rPr lang="cs-CZ" dirty="0">
                <a:latin typeface="Arial" panose="020B0604020202020204" pitchFamily="34" charset="0"/>
                <a:cs typeface="Arial" panose="020B0604020202020204" pitchFamily="34" charset="0"/>
              </a:rPr>
              <a:t>poslanci a senátoři Parlamentu,</a:t>
            </a:r>
          </a:p>
          <a:p>
            <a:pPr marL="385763" indent="-385763">
              <a:buFont typeface="+mj-lt"/>
              <a:buAutoNum type="arabicPeriod"/>
            </a:pPr>
            <a:r>
              <a:rPr lang="cs-CZ" dirty="0">
                <a:latin typeface="Arial" panose="020B0604020202020204" pitchFamily="34" charset="0"/>
                <a:cs typeface="Arial" panose="020B0604020202020204" pitchFamily="34" charset="0"/>
              </a:rPr>
              <a:t>členové vlády,</a:t>
            </a:r>
          </a:p>
          <a:p>
            <a:pPr marL="385763" indent="-385763">
              <a:buFont typeface="+mj-lt"/>
              <a:buAutoNum type="arabicPeriod"/>
            </a:pPr>
            <a:r>
              <a:rPr lang="cs-CZ" dirty="0">
                <a:latin typeface="Arial" panose="020B0604020202020204" pitchFamily="34" charset="0"/>
                <a:cs typeface="Arial" panose="020B0604020202020204" pitchFamily="34" charset="0"/>
              </a:rPr>
              <a:t>Veřejný ochránce práv a zástupce Veřejného ochránce práv,</a:t>
            </a:r>
          </a:p>
          <a:p>
            <a:pPr marL="385763" indent="-385763">
              <a:buFont typeface="+mj-lt"/>
              <a:buAutoNum type="arabicPeriod"/>
            </a:pPr>
            <a:r>
              <a:rPr lang="cs-CZ" dirty="0">
                <a:latin typeface="Arial" panose="020B0604020202020204" pitchFamily="34" charset="0"/>
                <a:cs typeface="Arial" panose="020B0604020202020204" pitchFamily="34" charset="0"/>
              </a:rPr>
              <a:t>Soudci,</a:t>
            </a:r>
          </a:p>
          <a:p>
            <a:pPr marL="385763" indent="-385763">
              <a:buFont typeface="+mj-lt"/>
              <a:buAutoNum type="arabicPeriod"/>
            </a:pPr>
            <a:r>
              <a:rPr lang="cs-CZ" dirty="0">
                <a:latin typeface="Arial" panose="020B0604020202020204" pitchFamily="34" charset="0"/>
                <a:cs typeface="Arial" panose="020B0604020202020204" pitchFamily="34" charset="0"/>
              </a:rPr>
              <a:t>prezident, viceprezident a členové Nejvyššího kontrolního úřadu</a:t>
            </a:r>
          </a:p>
        </p:txBody>
      </p:sp>
      <p:sp>
        <p:nvSpPr>
          <p:cNvPr id="4" name="Zástupný symbol pro datum 3">
            <a:extLst>
              <a:ext uri="{FF2B5EF4-FFF2-40B4-BE49-F238E27FC236}">
                <a16:creationId xmlns:a16="http://schemas.microsoft.com/office/drawing/2014/main" id="{56CE3BEC-82C8-D443-8848-033B14A374C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A083D93-79A9-7B47-B5B0-BA8ADCC56F4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E61ACD9-5BB6-F441-8FFB-6AB5DA6CFA73}"/>
              </a:ext>
            </a:extLst>
          </p:cNvPr>
          <p:cNvSpPr>
            <a:spLocks noGrp="1"/>
          </p:cNvSpPr>
          <p:nvPr>
            <p:ph type="sldNum" sz="quarter" idx="12"/>
          </p:nvPr>
        </p:nvSpPr>
        <p:spPr/>
        <p:txBody>
          <a:bodyPr/>
          <a:lstStyle/>
          <a:p>
            <a:fld id="{CFE4BAC9-6D41-4691-9299-18EF07EF0177}" type="slidenum">
              <a:rPr lang="en-US" smtClean="0"/>
              <a:t>293</a:t>
            </a:fld>
            <a:endParaRPr lang="en-US"/>
          </a:p>
        </p:txBody>
      </p:sp>
    </p:spTree>
    <p:extLst>
      <p:ext uri="{BB962C8B-B14F-4D97-AF65-F5344CB8AC3E}">
        <p14:creationId xmlns:p14="http://schemas.microsoft.com/office/powerpoint/2010/main" val="3728322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C31624-BDC7-BF45-A600-586D98AA6A28}"/>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Přístup k utajované informaci cizí moci</a:t>
            </a:r>
          </a:p>
        </p:txBody>
      </p:sp>
      <p:sp>
        <p:nvSpPr>
          <p:cNvPr id="3" name="Zástupný symbol pro obsah 2">
            <a:extLst>
              <a:ext uri="{FF2B5EF4-FFF2-40B4-BE49-F238E27FC236}">
                <a16:creationId xmlns:a16="http://schemas.microsoft.com/office/drawing/2014/main" id="{FC68AA3E-0D2E-EE4E-8B6C-E0E84402C8A7}"/>
              </a:ext>
            </a:extLst>
          </p:cNvPr>
          <p:cNvSpPr>
            <a:spLocks noGrp="1"/>
          </p:cNvSpPr>
          <p:nvPr>
            <p:ph idx="1"/>
          </p:nvPr>
        </p:nvSpPr>
        <p:spPr/>
        <p:txBody>
          <a:bodyPr/>
          <a:lstStyle/>
          <a:p>
            <a:pPr marL="385763" indent="-385763">
              <a:buFont typeface="+mj-lt"/>
              <a:buAutoNum type="arabicPeriod"/>
            </a:pPr>
            <a:r>
              <a:rPr lang="cs-CZ" dirty="0">
                <a:latin typeface="Arial" panose="020B0604020202020204" pitchFamily="34" charset="0"/>
                <a:cs typeface="Arial" panose="020B0604020202020204" pitchFamily="34" charset="0"/>
              </a:rPr>
              <a:t>Prezident republiky, </a:t>
            </a:r>
          </a:p>
          <a:p>
            <a:pPr marL="385763" indent="-385763">
              <a:buFont typeface="+mj-lt"/>
              <a:buAutoNum type="arabicPeriod"/>
            </a:pPr>
            <a:r>
              <a:rPr lang="cs-CZ" dirty="0">
                <a:latin typeface="Arial" panose="020B0604020202020204" pitchFamily="34" charset="0"/>
                <a:cs typeface="Arial" panose="020B0604020202020204" pitchFamily="34" charset="0"/>
              </a:rPr>
              <a:t>předseda Senátu Parlamentu, </a:t>
            </a:r>
          </a:p>
          <a:p>
            <a:pPr marL="385763" indent="-385763">
              <a:buFont typeface="+mj-lt"/>
              <a:buAutoNum type="arabicPeriod"/>
            </a:pPr>
            <a:r>
              <a:rPr lang="cs-CZ" dirty="0">
                <a:latin typeface="Arial" panose="020B0604020202020204" pitchFamily="34" charset="0"/>
                <a:cs typeface="Arial" panose="020B0604020202020204" pitchFamily="34" charset="0"/>
              </a:rPr>
              <a:t>předseda Poslanecké sněmovny Parlamentu, </a:t>
            </a:r>
          </a:p>
          <a:p>
            <a:pPr marL="385763" indent="-385763">
              <a:buFont typeface="+mj-lt"/>
              <a:buAutoNum type="arabicPeriod"/>
            </a:pPr>
            <a:r>
              <a:rPr lang="cs-CZ" dirty="0">
                <a:latin typeface="Arial" panose="020B0604020202020204" pitchFamily="34" charset="0"/>
                <a:cs typeface="Arial" panose="020B0604020202020204" pitchFamily="34" charset="0"/>
              </a:rPr>
              <a:t>předseda vlády a </a:t>
            </a:r>
          </a:p>
          <a:p>
            <a:pPr marL="385763" indent="-385763">
              <a:buFont typeface="+mj-lt"/>
              <a:buAutoNum type="arabicPeriod"/>
            </a:pPr>
            <a:r>
              <a:rPr lang="cs-CZ" dirty="0">
                <a:latin typeface="Arial" panose="020B0604020202020204" pitchFamily="34" charset="0"/>
                <a:cs typeface="Arial" panose="020B0604020202020204" pitchFamily="34" charset="0"/>
              </a:rPr>
              <a:t>ministr zahraničních věcí, </a:t>
            </a:r>
          </a:p>
          <a:p>
            <a:pPr marL="0" indent="0">
              <a:buNone/>
            </a:pPr>
            <a:r>
              <a:rPr lang="cs-CZ" dirty="0">
                <a:latin typeface="Arial" panose="020B0604020202020204" pitchFamily="34" charset="0"/>
                <a:cs typeface="Arial" panose="020B0604020202020204" pitchFamily="34" charset="0"/>
              </a:rPr>
              <a:t>mají přístup k utajované informaci cizí moci.</a:t>
            </a:r>
          </a:p>
        </p:txBody>
      </p:sp>
      <p:sp>
        <p:nvSpPr>
          <p:cNvPr id="4" name="Zástupný symbol pro datum 3">
            <a:extLst>
              <a:ext uri="{FF2B5EF4-FFF2-40B4-BE49-F238E27FC236}">
                <a16:creationId xmlns:a16="http://schemas.microsoft.com/office/drawing/2014/main" id="{1C17994F-3CA4-F24E-B4B0-AC64EEEB74A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767A02D-46BD-E645-9B76-3DD0CD81151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4133890-6C6E-1946-95BA-2A3D104B6A14}"/>
              </a:ext>
            </a:extLst>
          </p:cNvPr>
          <p:cNvSpPr>
            <a:spLocks noGrp="1"/>
          </p:cNvSpPr>
          <p:nvPr>
            <p:ph type="sldNum" sz="quarter" idx="12"/>
          </p:nvPr>
        </p:nvSpPr>
        <p:spPr/>
        <p:txBody>
          <a:bodyPr/>
          <a:lstStyle/>
          <a:p>
            <a:fld id="{CFE4BAC9-6D41-4691-9299-18EF07EF0177}" type="slidenum">
              <a:rPr lang="en-US" smtClean="0"/>
              <a:t>294</a:t>
            </a:fld>
            <a:endParaRPr lang="en-US"/>
          </a:p>
        </p:txBody>
      </p:sp>
    </p:spTree>
    <p:extLst>
      <p:ext uri="{BB962C8B-B14F-4D97-AF65-F5344CB8AC3E}">
        <p14:creationId xmlns:p14="http://schemas.microsoft.com/office/powerpoint/2010/main" val="285376257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CC9F90-4779-FA4C-854D-1B95F42B664C}"/>
              </a:ext>
            </a:extLst>
          </p:cNvPr>
          <p:cNvSpPr>
            <a:spLocks noGrp="1"/>
          </p:cNvSpPr>
          <p:nvPr>
            <p:ph type="title"/>
          </p:nvPr>
        </p:nvSpPr>
        <p:spPr/>
        <p:txBody>
          <a:bodyPr>
            <a:normAutofit fontScale="90000"/>
          </a:bodyPr>
          <a:lstStyle/>
          <a:p>
            <a:pPr algn="ctr"/>
            <a:br>
              <a:rPr lang="cs-CZ" dirty="0"/>
            </a:br>
            <a:r>
              <a:rPr lang="cs-CZ" sz="2700" dirty="0">
                <a:latin typeface="Arial" panose="020B0604020202020204" pitchFamily="34" charset="0"/>
                <a:cs typeface="Arial" panose="020B0604020202020204" pitchFamily="34" charset="0"/>
              </a:rPr>
              <a:t>Přístup k utajované informaci na základě uznání</a:t>
            </a:r>
            <a:br>
              <a:rPr lang="cs-CZ" sz="2700" dirty="0">
                <a:latin typeface="Arial" panose="020B0604020202020204" pitchFamily="34" charset="0"/>
                <a:cs typeface="Arial" panose="020B0604020202020204" pitchFamily="34" charset="0"/>
              </a:rPr>
            </a:br>
            <a:r>
              <a:rPr lang="cs-CZ" sz="2700" dirty="0">
                <a:latin typeface="Arial" panose="020B0604020202020204" pitchFamily="34" charset="0"/>
                <a:cs typeface="Arial" panose="020B0604020202020204" pitchFamily="34" charset="0"/>
              </a:rPr>
              <a:t>bezpečnostního oprávnění vydaného úřadem cizí</a:t>
            </a:r>
            <a:br>
              <a:rPr lang="cs-CZ" dirty="0"/>
            </a:br>
            <a:endParaRPr lang="cs-CZ" dirty="0"/>
          </a:p>
        </p:txBody>
      </p:sp>
      <p:sp>
        <p:nvSpPr>
          <p:cNvPr id="3" name="Zástupný symbol pro obsah 2">
            <a:extLst>
              <a:ext uri="{FF2B5EF4-FFF2-40B4-BE49-F238E27FC236}">
                <a16:creationId xmlns:a16="http://schemas.microsoft.com/office/drawing/2014/main" id="{81DDF64C-EB65-5141-A0FA-5B1627953A54}"/>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Má-li mít fyzická osoba nebo podnikatel přístup k </a:t>
            </a:r>
            <a:r>
              <a:rPr lang="cs-CZ" b="1" dirty="0">
                <a:latin typeface="Arial" panose="020B0604020202020204" pitchFamily="34" charset="0"/>
                <a:cs typeface="Arial" panose="020B0604020202020204" pitchFamily="34" charset="0"/>
              </a:rPr>
              <a:t>utajované informaci cizí moci</a:t>
            </a:r>
            <a:r>
              <a:rPr lang="cs-CZ" dirty="0">
                <a:latin typeface="Arial" panose="020B0604020202020204" pitchFamily="34" charset="0"/>
                <a:cs typeface="Arial" panose="020B0604020202020204" pitchFamily="34" charset="0"/>
              </a:rPr>
              <a:t>, musí splňovat podmínky prověření, a </a:t>
            </a:r>
            <a:r>
              <a:rPr lang="cs-CZ" b="1" dirty="0">
                <a:latin typeface="Arial" panose="020B0604020202020204" pitchFamily="34" charset="0"/>
                <a:cs typeface="Arial" panose="020B0604020202020204" pitchFamily="34" charset="0"/>
              </a:rPr>
              <a:t>požaduje-li tak cizí moc</a:t>
            </a:r>
            <a:r>
              <a:rPr lang="cs-CZ" dirty="0">
                <a:latin typeface="Arial" panose="020B0604020202020204" pitchFamily="34" charset="0"/>
                <a:cs typeface="Arial" panose="020B0604020202020204" pitchFamily="34" charset="0"/>
              </a:rPr>
              <a:t>, být též držitelem osvědčení pro cizí moc.</a:t>
            </a:r>
          </a:p>
        </p:txBody>
      </p:sp>
      <p:sp>
        <p:nvSpPr>
          <p:cNvPr id="4" name="Zástupný symbol pro datum 3">
            <a:extLst>
              <a:ext uri="{FF2B5EF4-FFF2-40B4-BE49-F238E27FC236}">
                <a16:creationId xmlns:a16="http://schemas.microsoft.com/office/drawing/2014/main" id="{6AFC3A8D-3016-8A4D-97F9-933137DB62E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8E1B005-D78C-2C46-ADB7-817AC7BC367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BA654A8-923A-8D4B-A6CD-01690A6E86B4}"/>
              </a:ext>
            </a:extLst>
          </p:cNvPr>
          <p:cNvSpPr>
            <a:spLocks noGrp="1"/>
          </p:cNvSpPr>
          <p:nvPr>
            <p:ph type="sldNum" sz="quarter" idx="12"/>
          </p:nvPr>
        </p:nvSpPr>
        <p:spPr/>
        <p:txBody>
          <a:bodyPr/>
          <a:lstStyle/>
          <a:p>
            <a:fld id="{CFE4BAC9-6D41-4691-9299-18EF07EF0177}" type="slidenum">
              <a:rPr lang="en-US" smtClean="0"/>
              <a:t>295</a:t>
            </a:fld>
            <a:endParaRPr lang="en-US"/>
          </a:p>
        </p:txBody>
      </p:sp>
    </p:spTree>
    <p:extLst>
      <p:ext uri="{BB962C8B-B14F-4D97-AF65-F5344CB8AC3E}">
        <p14:creationId xmlns:p14="http://schemas.microsoft.com/office/powerpoint/2010/main" val="191075483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8D1AAA-A2C2-9D47-AE4A-723EACE97A2E}"/>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Citlivé činnosti</a:t>
            </a:r>
          </a:p>
        </p:txBody>
      </p:sp>
      <p:sp>
        <p:nvSpPr>
          <p:cNvPr id="3" name="Zástupný symbol pro obsah 2">
            <a:extLst>
              <a:ext uri="{FF2B5EF4-FFF2-40B4-BE49-F238E27FC236}">
                <a16:creationId xmlns:a16="http://schemas.microsoft.com/office/drawing/2014/main" id="{C6BE437A-095B-7F41-902E-6FF73D7DFEF0}"/>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Za  citlivé činnosti se pro potřeby zpravodajské služby považují </a:t>
            </a:r>
            <a:r>
              <a:rPr lang="cs-CZ" b="1" dirty="0">
                <a:latin typeface="Arial" panose="020B0604020202020204" pitchFamily="34" charset="0"/>
                <a:cs typeface="Arial" panose="020B0604020202020204" pitchFamily="34" charset="0"/>
              </a:rPr>
              <a:t>úkony</a:t>
            </a:r>
            <a:r>
              <a:rPr lang="cs-CZ" dirty="0">
                <a:latin typeface="Arial" panose="020B0604020202020204" pitchFamily="34" charset="0"/>
                <a:cs typeface="Arial" panose="020B0604020202020204" pitchFamily="34" charset="0"/>
              </a:rPr>
              <a:t> prováděné pro </a:t>
            </a:r>
            <a:r>
              <a:rPr lang="cs-CZ" b="1" dirty="0">
                <a:latin typeface="Arial" panose="020B0604020202020204" pitchFamily="34" charset="0"/>
                <a:cs typeface="Arial" panose="020B0604020202020204" pitchFamily="34" charset="0"/>
              </a:rPr>
              <a:t>zpravodajskou službu </a:t>
            </a:r>
            <a:r>
              <a:rPr lang="cs-CZ" dirty="0">
                <a:latin typeface="Arial" panose="020B0604020202020204" pitchFamily="34" charset="0"/>
                <a:cs typeface="Arial" panose="020B0604020202020204" pitchFamily="34" charset="0"/>
              </a:rPr>
              <a:t>na základě dohody v souvislosti s výkonem státní správy nebo z jiného důvodu.</a:t>
            </a:r>
          </a:p>
        </p:txBody>
      </p:sp>
      <p:sp>
        <p:nvSpPr>
          <p:cNvPr id="4" name="Zástupný symbol pro datum 3">
            <a:extLst>
              <a:ext uri="{FF2B5EF4-FFF2-40B4-BE49-F238E27FC236}">
                <a16:creationId xmlns:a16="http://schemas.microsoft.com/office/drawing/2014/main" id="{FC6CEF6A-5565-5844-AD4F-14B74423C58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1EA7B63-07EC-0747-9113-21FC0A8D3B6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A2B51C8-1951-A94E-A1CC-25F112C8A099}"/>
              </a:ext>
            </a:extLst>
          </p:cNvPr>
          <p:cNvSpPr>
            <a:spLocks noGrp="1"/>
          </p:cNvSpPr>
          <p:nvPr>
            <p:ph type="sldNum" sz="quarter" idx="12"/>
          </p:nvPr>
        </p:nvSpPr>
        <p:spPr/>
        <p:txBody>
          <a:bodyPr/>
          <a:lstStyle/>
          <a:p>
            <a:fld id="{CFE4BAC9-6D41-4691-9299-18EF07EF0177}" type="slidenum">
              <a:rPr lang="en-US" smtClean="0"/>
              <a:t>296</a:t>
            </a:fld>
            <a:endParaRPr lang="en-US"/>
          </a:p>
        </p:txBody>
      </p:sp>
    </p:spTree>
    <p:extLst>
      <p:ext uri="{BB962C8B-B14F-4D97-AF65-F5344CB8AC3E}">
        <p14:creationId xmlns:p14="http://schemas.microsoft.com/office/powerpoint/2010/main" val="43062230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97563B-9F50-8C48-BDA1-5E605BAC7644}"/>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Role BIS</a:t>
            </a:r>
          </a:p>
        </p:txBody>
      </p:sp>
      <p:sp>
        <p:nvSpPr>
          <p:cNvPr id="3" name="Zástupný symbol pro obsah 2">
            <a:extLst>
              <a:ext uri="{FF2B5EF4-FFF2-40B4-BE49-F238E27FC236}">
                <a16:creationId xmlns:a16="http://schemas.microsoft.com/office/drawing/2014/main" id="{4FE23C8C-3D0E-3241-93BD-F8D74EEBDA19}"/>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Formou utajení si každý </a:t>
            </a:r>
            <a:r>
              <a:rPr lang="cs-CZ" dirty="0">
                <a:solidFill>
                  <a:srgbClr val="FF0000"/>
                </a:solidFill>
                <a:latin typeface="Arial" panose="020B0604020202020204" pitchFamily="34" charset="0"/>
                <a:cs typeface="Arial" panose="020B0604020202020204" pitchFamily="34" charset="0"/>
              </a:rPr>
              <a:t>stát chrání informace </a:t>
            </a:r>
            <a:r>
              <a:rPr lang="cs-CZ" dirty="0">
                <a:latin typeface="Arial" panose="020B0604020202020204" pitchFamily="34" charset="0"/>
                <a:cs typeface="Arial" panose="020B0604020202020204" pitchFamily="34" charset="0"/>
              </a:rPr>
              <a:t>důležité pro jeho bezpečnost a fungování. </a:t>
            </a:r>
          </a:p>
          <a:p>
            <a:r>
              <a:rPr lang="cs-CZ" dirty="0">
                <a:latin typeface="Arial" panose="020B0604020202020204" pitchFamily="34" charset="0"/>
                <a:cs typeface="Arial" panose="020B0604020202020204" pitchFamily="34" charset="0"/>
              </a:rPr>
              <a:t>Úkolem Služby je </a:t>
            </a:r>
            <a:r>
              <a:rPr lang="cs-CZ" b="1" dirty="0">
                <a:latin typeface="Arial" panose="020B0604020202020204" pitchFamily="34" charset="0"/>
                <a:cs typeface="Arial" panose="020B0604020202020204" pitchFamily="34" charset="0"/>
              </a:rPr>
              <a:t>zpravodajsky chránit subjekty</a:t>
            </a:r>
            <a:r>
              <a:rPr lang="cs-CZ" dirty="0">
                <a:latin typeface="Arial" panose="020B0604020202020204" pitchFamily="34" charset="0"/>
                <a:cs typeface="Arial" panose="020B0604020202020204" pitchFamily="34" charset="0"/>
              </a:rPr>
              <a:t>, které s utajenými poznatky pracují (podle zákona o ochraně utajovaných informací č. 412/2005 Sb.) a vyhodnocovat a označovat klíčová místa, kde hrozí potenciální nebezpečí úniku. </a:t>
            </a:r>
          </a:p>
          <a:p>
            <a:r>
              <a:rPr lang="cs-CZ" dirty="0">
                <a:latin typeface="Arial" panose="020B0604020202020204" pitchFamily="34" charset="0"/>
                <a:cs typeface="Arial" panose="020B0604020202020204" pitchFamily="34" charset="0"/>
              </a:rPr>
              <a:t>Pokud BIS získá varovné indicie o pokusu utajení prolomit, podniká kroky k jeho eliminaci. Zjišťuje pozadí rizikových aktivit, stupeň ohrožení, rozsah případných následků apod.</a:t>
            </a:r>
          </a:p>
        </p:txBody>
      </p:sp>
      <p:sp>
        <p:nvSpPr>
          <p:cNvPr id="4" name="Zástupný symbol pro datum 3">
            <a:extLst>
              <a:ext uri="{FF2B5EF4-FFF2-40B4-BE49-F238E27FC236}">
                <a16:creationId xmlns:a16="http://schemas.microsoft.com/office/drawing/2014/main" id="{395B9F35-9276-F543-AEAB-DAFCD2E2301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4FA59DD-352C-2E48-A04C-B04A0444CE8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F5A3B35-4F0E-2147-B776-35EF8FBD282F}"/>
              </a:ext>
            </a:extLst>
          </p:cNvPr>
          <p:cNvSpPr>
            <a:spLocks noGrp="1"/>
          </p:cNvSpPr>
          <p:nvPr>
            <p:ph type="sldNum" sz="quarter" idx="12"/>
          </p:nvPr>
        </p:nvSpPr>
        <p:spPr/>
        <p:txBody>
          <a:bodyPr/>
          <a:lstStyle/>
          <a:p>
            <a:fld id="{CFE4BAC9-6D41-4691-9299-18EF07EF0177}" type="slidenum">
              <a:rPr lang="en-US" smtClean="0"/>
              <a:t>297</a:t>
            </a:fld>
            <a:endParaRPr lang="en-US"/>
          </a:p>
        </p:txBody>
      </p:sp>
    </p:spTree>
    <p:extLst>
      <p:ext uri="{BB962C8B-B14F-4D97-AF65-F5344CB8AC3E}">
        <p14:creationId xmlns:p14="http://schemas.microsoft.com/office/powerpoint/2010/main" val="70167245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1C8108-7DBB-A942-8C37-242418E535CD}"/>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Poslání VZ</a:t>
            </a:r>
          </a:p>
        </p:txBody>
      </p:sp>
      <p:sp>
        <p:nvSpPr>
          <p:cNvPr id="3" name="Zástupný symbol pro obsah 2">
            <a:extLst>
              <a:ext uri="{FF2B5EF4-FFF2-40B4-BE49-F238E27FC236}">
                <a16:creationId xmlns:a16="http://schemas.microsoft.com/office/drawing/2014/main" id="{6535724B-22FF-4D43-B070-8F8E1FF40E64}"/>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Základním úkolem Vojenského zpravodajství je získávat, </a:t>
            </a:r>
            <a:r>
              <a:rPr lang="cs-CZ" dirty="0">
                <a:solidFill>
                  <a:srgbClr val="FF0000"/>
                </a:solidFill>
                <a:latin typeface="Arial" panose="020B0604020202020204" pitchFamily="34" charset="0"/>
                <a:cs typeface="Arial" panose="020B0604020202020204" pitchFamily="34" charset="0"/>
              </a:rPr>
              <a:t>shromažďovat</a:t>
            </a:r>
            <a:r>
              <a:rPr lang="cs-CZ" dirty="0">
                <a:latin typeface="Arial" panose="020B0604020202020204" pitchFamily="34" charset="0"/>
                <a:cs typeface="Arial" panose="020B0604020202020204" pitchFamily="34" charset="0"/>
              </a:rPr>
              <a:t> a </a:t>
            </a:r>
            <a:r>
              <a:rPr lang="cs-CZ" dirty="0">
                <a:solidFill>
                  <a:srgbClr val="FF0000"/>
                </a:solidFill>
                <a:latin typeface="Arial" panose="020B0604020202020204" pitchFamily="34" charset="0"/>
                <a:cs typeface="Arial" panose="020B0604020202020204" pitchFamily="34" charset="0"/>
              </a:rPr>
              <a:t>vyhodnocova</a:t>
            </a:r>
            <a:r>
              <a:rPr lang="cs-CZ" dirty="0">
                <a:latin typeface="Arial" panose="020B0604020202020204" pitchFamily="34" charset="0"/>
                <a:cs typeface="Arial" panose="020B0604020202020204" pitchFamily="34" charset="0"/>
              </a:rPr>
              <a:t>t informace důležité pro obranu České republiky. </a:t>
            </a:r>
          </a:p>
          <a:p>
            <a:r>
              <a:rPr lang="cs-CZ" dirty="0">
                <a:latin typeface="Arial" panose="020B0604020202020204" pitchFamily="34" charset="0"/>
                <a:cs typeface="Arial" panose="020B0604020202020204" pitchFamily="34" charset="0"/>
              </a:rPr>
              <a:t>Vojenské zpravodajství integruje jak </a:t>
            </a:r>
            <a:r>
              <a:rPr lang="cs-CZ" dirty="0">
                <a:solidFill>
                  <a:srgbClr val="FF0000"/>
                </a:solidFill>
                <a:latin typeface="Arial" panose="020B0604020202020204" pitchFamily="34" charset="0"/>
                <a:cs typeface="Arial" panose="020B0604020202020204" pitchFamily="34" charset="0"/>
              </a:rPr>
              <a:t>rozvědnou</a:t>
            </a:r>
            <a:r>
              <a:rPr lang="cs-CZ" dirty="0">
                <a:latin typeface="Arial" panose="020B0604020202020204" pitchFamily="34" charset="0"/>
                <a:cs typeface="Arial" panose="020B0604020202020204" pitchFamily="34" charset="0"/>
              </a:rPr>
              <a:t>, tak </a:t>
            </a:r>
            <a:r>
              <a:rPr lang="cs-CZ" dirty="0">
                <a:solidFill>
                  <a:srgbClr val="FF0000"/>
                </a:solidFill>
                <a:latin typeface="Arial" panose="020B0604020202020204" pitchFamily="34" charset="0"/>
                <a:cs typeface="Arial" panose="020B0604020202020204" pitchFamily="34" charset="0"/>
              </a:rPr>
              <a:t>kontrarozvědnou</a:t>
            </a:r>
            <a:r>
              <a:rPr lang="cs-CZ" dirty="0">
                <a:latin typeface="Arial" panose="020B0604020202020204" pitchFamily="34" charset="0"/>
                <a:cs typeface="Arial" panose="020B0604020202020204" pitchFamily="34" charset="0"/>
              </a:rPr>
              <a:t> činnost, zabezpečuje tedy informace jak domácí, tak pocházející ze zahraničí. </a:t>
            </a:r>
          </a:p>
          <a:p>
            <a:r>
              <a:rPr lang="cs-CZ" dirty="0">
                <a:latin typeface="Arial" panose="020B0604020202020204" pitchFamily="34" charset="0"/>
                <a:cs typeface="Arial" panose="020B0604020202020204" pitchFamily="34" charset="0"/>
              </a:rPr>
              <a:t>Vojenské zpravodajství se soustřeďuje na informace o záměrech a činnostech ohrožujících utajované skutečnosti a namířených proti zabezpečování obrany České republiky. </a:t>
            </a:r>
          </a:p>
          <a:p>
            <a:r>
              <a:rPr lang="cs-CZ" dirty="0">
                <a:solidFill>
                  <a:srgbClr val="FF0000"/>
                </a:solidFill>
                <a:latin typeface="Arial" panose="020B0604020202020204" pitchFamily="34" charset="0"/>
                <a:cs typeface="Arial" panose="020B0604020202020204" pitchFamily="34" charset="0"/>
              </a:rPr>
              <a:t>Monitoruje také aktivity cizích zpravodajských služeb </a:t>
            </a:r>
            <a:r>
              <a:rPr lang="cs-CZ" dirty="0">
                <a:latin typeface="Arial" panose="020B0604020202020204" pitchFamily="34" charset="0"/>
                <a:cs typeface="Arial" panose="020B0604020202020204" pitchFamily="34" charset="0"/>
              </a:rPr>
              <a:t>v oblasti obrany.</a:t>
            </a:r>
          </a:p>
        </p:txBody>
      </p:sp>
      <p:sp>
        <p:nvSpPr>
          <p:cNvPr id="4" name="Zástupný symbol pro datum 3">
            <a:extLst>
              <a:ext uri="{FF2B5EF4-FFF2-40B4-BE49-F238E27FC236}">
                <a16:creationId xmlns:a16="http://schemas.microsoft.com/office/drawing/2014/main" id="{62FBF6C6-5205-7645-9454-A9A9E53144E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731EDAD-A68D-B54F-A88F-EAA532A2BC0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5131278-3E77-EA41-947A-A739BDA07E6F}"/>
              </a:ext>
            </a:extLst>
          </p:cNvPr>
          <p:cNvSpPr>
            <a:spLocks noGrp="1"/>
          </p:cNvSpPr>
          <p:nvPr>
            <p:ph type="sldNum" sz="quarter" idx="12"/>
          </p:nvPr>
        </p:nvSpPr>
        <p:spPr/>
        <p:txBody>
          <a:bodyPr/>
          <a:lstStyle/>
          <a:p>
            <a:fld id="{CFE4BAC9-6D41-4691-9299-18EF07EF0177}" type="slidenum">
              <a:rPr lang="en-US" smtClean="0"/>
              <a:t>298</a:t>
            </a:fld>
            <a:endParaRPr lang="en-US"/>
          </a:p>
        </p:txBody>
      </p:sp>
    </p:spTree>
    <p:extLst>
      <p:ext uri="{BB962C8B-B14F-4D97-AF65-F5344CB8AC3E}">
        <p14:creationId xmlns:p14="http://schemas.microsoft.com/office/powerpoint/2010/main" val="146833435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70C547-E3A6-1D43-A9C1-EE6B09988466}"/>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Zpravodajské disciplíny</a:t>
            </a:r>
          </a:p>
        </p:txBody>
      </p:sp>
      <p:sp>
        <p:nvSpPr>
          <p:cNvPr id="3" name="Zástupný symbol pro obsah 2">
            <a:extLst>
              <a:ext uri="{FF2B5EF4-FFF2-40B4-BE49-F238E27FC236}">
                <a16:creationId xmlns:a16="http://schemas.microsoft.com/office/drawing/2014/main" id="{036F3E96-3E30-0842-8DDE-EE0CDD6EDAC7}"/>
              </a:ext>
            </a:extLst>
          </p:cNvPr>
          <p:cNvSpPr>
            <a:spLocks noGrp="1"/>
          </p:cNvSpPr>
          <p:nvPr>
            <p:ph idx="1"/>
          </p:nvPr>
        </p:nvSpPr>
        <p:spPr/>
        <p:txBody>
          <a:bodyPr>
            <a:normAutofit fontScale="92500" lnSpcReduction="10000"/>
          </a:bodyPr>
          <a:lstStyle/>
          <a:p>
            <a:r>
              <a:rPr lang="cs-CZ" b="1" dirty="0">
                <a:latin typeface="Arial" panose="020B0604020202020204" pitchFamily="34" charset="0"/>
                <a:cs typeface="Arial" panose="020B0604020202020204" pitchFamily="34" charset="0"/>
              </a:rPr>
              <a:t>HUMINT   </a:t>
            </a:r>
            <a:r>
              <a:rPr lang="cs-CZ" dirty="0">
                <a:latin typeface="Arial" panose="020B0604020202020204" pitchFamily="34" charset="0"/>
                <a:cs typeface="Arial" panose="020B0604020202020204" pitchFamily="34" charset="0"/>
              </a:rPr>
              <a:t>Zpravodajství </a:t>
            </a:r>
            <a:r>
              <a:rPr lang="cs-CZ" dirty="0">
                <a:solidFill>
                  <a:srgbClr val="FF0000"/>
                </a:solidFill>
                <a:latin typeface="Arial" panose="020B0604020202020204" pitchFamily="34" charset="0"/>
                <a:cs typeface="Arial" panose="020B0604020202020204" pitchFamily="34" charset="0"/>
              </a:rPr>
              <a:t>lidských zdrojů </a:t>
            </a: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Human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Intelligence</a:t>
            </a:r>
            <a:r>
              <a:rPr lang="cs-CZ" dirty="0">
                <a:latin typeface="Arial" panose="020B0604020202020204" pitchFamily="34" charset="0"/>
                <a:cs typeface="Arial" panose="020B0604020202020204" pitchFamily="34" charset="0"/>
              </a:rPr>
              <a:t>) shromažďuje a zpracovává informace poskytované lidskými zdroji.</a:t>
            </a:r>
          </a:p>
          <a:p>
            <a:r>
              <a:rPr lang="cs-CZ" b="1" dirty="0">
                <a:latin typeface="Arial" panose="020B0604020202020204" pitchFamily="34" charset="0"/>
                <a:cs typeface="Arial" panose="020B0604020202020204" pitchFamily="34" charset="0"/>
              </a:rPr>
              <a:t>SIGINT   </a:t>
            </a:r>
            <a:r>
              <a:rPr lang="cs-CZ" dirty="0">
                <a:solidFill>
                  <a:srgbClr val="FF0000"/>
                </a:solidFill>
                <a:latin typeface="Arial" panose="020B0604020202020204" pitchFamily="34" charset="0"/>
                <a:cs typeface="Arial" panose="020B0604020202020204" pitchFamily="34" charset="0"/>
              </a:rPr>
              <a:t>Signálové zpravodajství </a:t>
            </a: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Signal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Intelligence</a:t>
            </a:r>
            <a:r>
              <a:rPr lang="cs-CZ" dirty="0">
                <a:latin typeface="Arial" panose="020B0604020202020204" pitchFamily="34" charset="0"/>
                <a:cs typeface="Arial" panose="020B0604020202020204" pitchFamily="34" charset="0"/>
              </a:rPr>
              <a:t>) zpracovává data a informace získané z elektromagnetického spektra vyzařovaného komunikačními a nekomunikačními elektronickými prostředky.</a:t>
            </a:r>
          </a:p>
          <a:p>
            <a:r>
              <a:rPr lang="cs-CZ" b="1" dirty="0">
                <a:latin typeface="Arial" panose="020B0604020202020204" pitchFamily="34" charset="0"/>
                <a:cs typeface="Arial" panose="020B0604020202020204" pitchFamily="34" charset="0"/>
              </a:rPr>
              <a:t>OSINT   </a:t>
            </a:r>
            <a:r>
              <a:rPr lang="cs-CZ" dirty="0">
                <a:solidFill>
                  <a:srgbClr val="FF0000"/>
                </a:solidFill>
                <a:latin typeface="Arial" panose="020B0604020202020204" pitchFamily="34" charset="0"/>
                <a:cs typeface="Arial" panose="020B0604020202020204" pitchFamily="34" charset="0"/>
              </a:rPr>
              <a:t>Zpravodajství z otevřených zdrojů </a:t>
            </a:r>
            <a:r>
              <a:rPr lang="cs-CZ" dirty="0">
                <a:latin typeface="Arial" panose="020B0604020202020204" pitchFamily="34" charset="0"/>
                <a:cs typeface="Arial" panose="020B0604020202020204" pitchFamily="34" charset="0"/>
              </a:rPr>
              <a:t>(Open Source </a:t>
            </a:r>
            <a:r>
              <a:rPr lang="cs-CZ" dirty="0" err="1">
                <a:latin typeface="Arial" panose="020B0604020202020204" pitchFamily="34" charset="0"/>
                <a:cs typeface="Arial" panose="020B0604020202020204" pitchFamily="34" charset="0"/>
              </a:rPr>
              <a:t>Intelligence</a:t>
            </a:r>
            <a:r>
              <a:rPr lang="cs-CZ" dirty="0">
                <a:latin typeface="Arial" panose="020B0604020202020204" pitchFamily="34" charset="0"/>
                <a:cs typeface="Arial" panose="020B0604020202020204" pitchFamily="34" charset="0"/>
              </a:rPr>
              <a:t>) zpracovává informace získané z veřejně dostupných zdrojů a z ostatních zdrojů neutajovaného charakteru, jež jsou omezeně publikovány či zpřístupňovány.</a:t>
            </a:r>
          </a:p>
          <a:p>
            <a:r>
              <a:rPr lang="cs-CZ" b="1" dirty="0">
                <a:latin typeface="Arial" panose="020B0604020202020204" pitchFamily="34" charset="0"/>
                <a:cs typeface="Arial" panose="020B0604020202020204" pitchFamily="34" charset="0"/>
              </a:rPr>
              <a:t>IMINT   </a:t>
            </a:r>
            <a:r>
              <a:rPr lang="cs-CZ" dirty="0">
                <a:solidFill>
                  <a:srgbClr val="FF0000"/>
                </a:solidFill>
                <a:latin typeface="Arial" panose="020B0604020202020204" pitchFamily="34" charset="0"/>
                <a:cs typeface="Arial" panose="020B0604020202020204" pitchFamily="34" charset="0"/>
              </a:rPr>
              <a:t>Obrazové zpravodajství </a:t>
            </a: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Imagery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Intelligence</a:t>
            </a:r>
            <a:r>
              <a:rPr lang="cs-CZ" dirty="0">
                <a:latin typeface="Arial" panose="020B0604020202020204" pitchFamily="34" charset="0"/>
                <a:cs typeface="Arial" panose="020B0604020202020204" pitchFamily="34" charset="0"/>
              </a:rPr>
              <a:t>) zpracovává informace z obrazových záznamů získané fotografickými, radiolokačními, elektrooptickými, infračervenými, termovizními, laserovými a multispektrálními senzory.</a:t>
            </a:r>
          </a:p>
        </p:txBody>
      </p:sp>
      <p:sp>
        <p:nvSpPr>
          <p:cNvPr id="4" name="Zástupný symbol pro datum 3">
            <a:extLst>
              <a:ext uri="{FF2B5EF4-FFF2-40B4-BE49-F238E27FC236}">
                <a16:creationId xmlns:a16="http://schemas.microsoft.com/office/drawing/2014/main" id="{16E51C6B-01B5-2E4C-9265-4DF7059AAC7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1A580BC-76EB-3F4F-8DA4-F2904021522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8C60C5A-663A-534D-BB6F-FB3E629CA02A}"/>
              </a:ext>
            </a:extLst>
          </p:cNvPr>
          <p:cNvSpPr>
            <a:spLocks noGrp="1"/>
          </p:cNvSpPr>
          <p:nvPr>
            <p:ph type="sldNum" sz="quarter" idx="12"/>
          </p:nvPr>
        </p:nvSpPr>
        <p:spPr/>
        <p:txBody>
          <a:bodyPr/>
          <a:lstStyle/>
          <a:p>
            <a:fld id="{CFE4BAC9-6D41-4691-9299-18EF07EF0177}" type="slidenum">
              <a:rPr lang="en-US" smtClean="0"/>
              <a:t>299</a:t>
            </a:fld>
            <a:endParaRPr lang="en-US"/>
          </a:p>
        </p:txBody>
      </p:sp>
    </p:spTree>
    <p:extLst>
      <p:ext uri="{BB962C8B-B14F-4D97-AF65-F5344CB8AC3E}">
        <p14:creationId xmlns:p14="http://schemas.microsoft.com/office/powerpoint/2010/main" val="3217848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BED5C2-B36C-BB1C-4F3C-7525C151028C}"/>
              </a:ext>
            </a:extLst>
          </p:cNvPr>
          <p:cNvSpPr>
            <a:spLocks noGrp="1"/>
          </p:cNvSpPr>
          <p:nvPr>
            <p:ph type="title"/>
          </p:nvPr>
        </p:nvSpPr>
        <p:spPr/>
        <p:txBody>
          <a:bodyPr/>
          <a:lstStyle/>
          <a:p>
            <a:pPr algn="ctr"/>
            <a:r>
              <a:rPr lang="cs-CZ" dirty="0"/>
              <a:t>Ústavní základy</a:t>
            </a:r>
          </a:p>
        </p:txBody>
      </p:sp>
      <p:sp>
        <p:nvSpPr>
          <p:cNvPr id="3" name="Zástupný obsah 2">
            <a:extLst>
              <a:ext uri="{FF2B5EF4-FFF2-40B4-BE49-F238E27FC236}">
                <a16:creationId xmlns:a16="http://schemas.microsoft.com/office/drawing/2014/main" id="{AB999D6D-3E8B-D794-35CE-561CEC74767A}"/>
              </a:ext>
            </a:extLst>
          </p:cNvPr>
          <p:cNvSpPr>
            <a:spLocks noGrp="1"/>
          </p:cNvSpPr>
          <p:nvPr>
            <p:ph idx="1"/>
          </p:nvPr>
        </p:nvSpPr>
        <p:spPr/>
        <p:txBody>
          <a:bodyPr>
            <a:normAutofit fontScale="85000" lnSpcReduction="10000"/>
          </a:bodyPr>
          <a:lstStyle/>
          <a:p>
            <a:pPr>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Pololegální ústava – vymezení ústavního pořádku České republiky Ústavní uspořádání v České republice. Podle ústavního pořádku je Česká republika   svrchovaný, jednotný a demokratický právní stát založený na úctě k právům a svobodám člověka a občana.  Česká republika jen založen na osvědčených  principech právního státu. Právní stát má své základy: 1. Vláda lidu znamená vláda zákona. 2. Nikdo nesmí být trestán, jeho majetková práva a osobní integrita nesmí být porušena, pokud by taková osoba neporušila zákon. 3. Nikdo nestojí na zákonem, ani samotný stát  veřejná moc. 4. Lidská práva a svobody jsou respektována a jsou pod ochranou moci nezávislých soudů. 5. Politický systém je pluralitní, založený na volné soutěži politických stran. .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Ústava vymezuje jednotlivé základní  státní orgány moci zákonodárné, výkonné a soudní a upravuje jejich pravomoc a vzájemné vztahy. Právě při řešení krizového stavu  dochází k tomu, že jsou omezována některá základní práva a svobody, nebo jsou ukládány mimořádné povinnosti. Proto je třeba poznat základní kompetence a vztahy mezi hlavními nositeli státní moci.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E08DD706-5601-8A07-A235-DEBD5C97F55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D2F70F0-838D-6114-BE70-74B538127CA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6587E89-99C3-4A78-3F0F-8D52CE6DBF06}"/>
              </a:ext>
            </a:extLst>
          </p:cNvPr>
          <p:cNvSpPr>
            <a:spLocks noGrp="1"/>
          </p:cNvSpPr>
          <p:nvPr>
            <p:ph type="sldNum" sz="quarter" idx="12"/>
          </p:nvPr>
        </p:nvSpPr>
        <p:spPr/>
        <p:txBody>
          <a:bodyPr/>
          <a:lstStyle/>
          <a:p>
            <a:fld id="{CFE4BAC9-6D41-4691-9299-18EF07EF0177}" type="slidenum">
              <a:rPr lang="en-US" smtClean="0"/>
              <a:t>3</a:t>
            </a:fld>
            <a:endParaRPr lang="en-US"/>
          </a:p>
        </p:txBody>
      </p:sp>
    </p:spTree>
    <p:extLst>
      <p:ext uri="{BB962C8B-B14F-4D97-AF65-F5344CB8AC3E}">
        <p14:creationId xmlns:p14="http://schemas.microsoft.com/office/powerpoint/2010/main" val="3638924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5A6E58F-31BF-5F43-866D-3CABF6333504}"/>
              </a:ext>
            </a:extLst>
          </p:cNvPr>
          <p:cNvSpPr>
            <a:spLocks noGrp="1"/>
          </p:cNvSpPr>
          <p:nvPr>
            <p:ph type="ctrTitle"/>
          </p:nvPr>
        </p:nvSpPr>
        <p:spPr/>
        <p:txBody>
          <a:bodyPr/>
          <a:lstStyle/>
          <a:p>
            <a:r>
              <a:rPr lang="cs-CZ" sz="4800" dirty="0">
                <a:latin typeface="Arial" panose="020B0604020202020204" pitchFamily="34" charset="0"/>
                <a:cs typeface="Arial" panose="020B0604020202020204" pitchFamily="34" charset="0"/>
              </a:rPr>
              <a:t>Přístupy k zajišťování bezpečnosti </a:t>
            </a:r>
          </a:p>
        </p:txBody>
      </p:sp>
      <p:sp>
        <p:nvSpPr>
          <p:cNvPr id="5" name="Podnadpis 4">
            <a:extLst>
              <a:ext uri="{FF2B5EF4-FFF2-40B4-BE49-F238E27FC236}">
                <a16:creationId xmlns:a16="http://schemas.microsoft.com/office/drawing/2014/main" id="{748FA9E0-4239-4B4D-B36D-CB0CF4B78052}"/>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127F0621-023F-C24B-B539-A1CFBC14CD3C}"/>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EC4E8EF7-8D8E-CA48-8349-E3EC56AE4C6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A55A019-EEF8-9145-94BB-16008A6539E9}"/>
              </a:ext>
            </a:extLst>
          </p:cNvPr>
          <p:cNvSpPr>
            <a:spLocks noGrp="1"/>
          </p:cNvSpPr>
          <p:nvPr>
            <p:ph type="sldNum" sz="quarter" idx="12"/>
          </p:nvPr>
        </p:nvSpPr>
        <p:spPr/>
        <p:txBody>
          <a:bodyPr/>
          <a:lstStyle/>
          <a:p>
            <a:fld id="{CFE4BAC9-6D41-4691-9299-18EF07EF0177}" type="slidenum">
              <a:rPr lang="en-US" smtClean="0"/>
              <a:t>30</a:t>
            </a:fld>
            <a:endParaRPr lang="en-US"/>
          </a:p>
        </p:txBody>
      </p:sp>
    </p:spTree>
    <p:extLst>
      <p:ext uri="{BB962C8B-B14F-4D97-AF65-F5344CB8AC3E}">
        <p14:creationId xmlns:p14="http://schemas.microsoft.com/office/powerpoint/2010/main" val="262350437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849053-C0FF-A649-8EE3-DB3D4F059C09}"/>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Seznam utajovaných informací</a:t>
            </a:r>
          </a:p>
        </p:txBody>
      </p:sp>
      <p:sp>
        <p:nvSpPr>
          <p:cNvPr id="3" name="Zástupný symbol pro obsah 2">
            <a:extLst>
              <a:ext uri="{FF2B5EF4-FFF2-40B4-BE49-F238E27FC236}">
                <a16:creationId xmlns:a16="http://schemas.microsoft.com/office/drawing/2014/main" id="{399F685D-EBAE-2644-8EA3-48813CD53258}"/>
              </a:ext>
            </a:extLst>
          </p:cNvPr>
          <p:cNvSpPr>
            <a:spLocks noGrp="1"/>
          </p:cNvSpPr>
          <p:nvPr>
            <p:ph idx="1"/>
          </p:nvPr>
        </p:nvSpPr>
        <p:spPr/>
        <p:txBody>
          <a:bodyPr/>
          <a:lstStyle/>
          <a:p>
            <a:pPr marL="0" indent="0" fontAlgn="ctr">
              <a:buNone/>
            </a:pPr>
            <a:r>
              <a:rPr lang="cs-CZ" dirty="0">
                <a:latin typeface="Arial" panose="020B0604020202020204" pitchFamily="34" charset="0"/>
                <a:cs typeface="Arial" panose="020B0604020202020204" pitchFamily="34" charset="0"/>
              </a:rPr>
              <a:t>Nařízení vlády ze dne 7. prosince 2005,</a:t>
            </a:r>
          </a:p>
          <a:p>
            <a:pPr fontAlgn="ctr"/>
            <a:r>
              <a:rPr lang="cs-CZ" b="1" dirty="0">
                <a:latin typeface="Arial" panose="020B0604020202020204" pitchFamily="34" charset="0"/>
                <a:cs typeface="Arial" panose="020B0604020202020204" pitchFamily="34" charset="0"/>
              </a:rPr>
              <a:t>kterým se stanoví seznam utajovaných informací</a:t>
            </a:r>
            <a:endParaRPr lang="cs-CZ" dirty="0">
              <a:latin typeface="Arial" panose="020B0604020202020204" pitchFamily="34" charset="0"/>
              <a:cs typeface="Arial" panose="020B0604020202020204" pitchFamily="34" charset="0"/>
            </a:endParaRPr>
          </a:p>
          <a:p>
            <a:endParaRPr lang="cs-CZ" dirty="0"/>
          </a:p>
        </p:txBody>
      </p:sp>
      <p:sp>
        <p:nvSpPr>
          <p:cNvPr id="4" name="Zástupný symbol pro datum 3">
            <a:extLst>
              <a:ext uri="{FF2B5EF4-FFF2-40B4-BE49-F238E27FC236}">
                <a16:creationId xmlns:a16="http://schemas.microsoft.com/office/drawing/2014/main" id="{1545CAB4-8BC0-644E-B901-47C5B7BBB6D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CA80D70-ACB5-5E4F-AE5B-0781497164D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535052C-263F-EA43-A0E5-A3E480018A57}"/>
              </a:ext>
            </a:extLst>
          </p:cNvPr>
          <p:cNvSpPr>
            <a:spLocks noGrp="1"/>
          </p:cNvSpPr>
          <p:nvPr>
            <p:ph type="sldNum" sz="quarter" idx="12"/>
          </p:nvPr>
        </p:nvSpPr>
        <p:spPr/>
        <p:txBody>
          <a:bodyPr/>
          <a:lstStyle/>
          <a:p>
            <a:fld id="{CFE4BAC9-6D41-4691-9299-18EF07EF0177}" type="slidenum">
              <a:rPr lang="en-US" smtClean="0"/>
              <a:t>300</a:t>
            </a:fld>
            <a:endParaRPr lang="en-US"/>
          </a:p>
        </p:txBody>
      </p:sp>
    </p:spTree>
    <p:extLst>
      <p:ext uri="{BB962C8B-B14F-4D97-AF65-F5344CB8AC3E}">
        <p14:creationId xmlns:p14="http://schemas.microsoft.com/office/powerpoint/2010/main" val="293008996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Evropská</a:t>
            </a:r>
            <a:r>
              <a:rPr lang="en-US" dirty="0">
                <a:latin typeface="Arial" panose="020B0604020202020204" pitchFamily="34" charset="0"/>
                <a:cs typeface="Arial" panose="020B0604020202020204" pitchFamily="34" charset="0"/>
              </a:rPr>
              <a:t> agenda </a:t>
            </a:r>
            <a:r>
              <a:rPr lang="en-US" dirty="0" err="1">
                <a:latin typeface="Arial" panose="020B0604020202020204" pitchFamily="34" charset="0"/>
                <a:cs typeface="Arial" panose="020B0604020202020204" pitchFamily="34" charset="0"/>
              </a:rPr>
              <a:t>migrace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err="1">
                <a:latin typeface="Arial" panose="020B0604020202020204" pitchFamily="34" charset="0"/>
                <a:cs typeface="Arial" panose="020B0604020202020204" pitchFamily="34" charset="0"/>
              </a:rPr>
              <a:t>Bezprostřední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akce</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Čtyři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pilíře</a:t>
            </a:r>
            <a:r>
              <a:rPr lang="en-US" dirty="0">
                <a:latin typeface="Arial" panose="020B0604020202020204" pitchFamily="34" charset="0"/>
                <a:cs typeface="Arial" panose="020B0604020202020204" pitchFamily="34" charset="0"/>
              </a:rPr>
              <a:t> k </a:t>
            </a:r>
            <a:r>
              <a:rPr lang="en-US" dirty="0" err="1">
                <a:latin typeface="Arial" panose="020B0604020202020204" pitchFamily="34" charset="0"/>
                <a:cs typeface="Arial" panose="020B0604020202020204" pitchFamily="34" charset="0"/>
              </a:rPr>
              <a:t>lepšímu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zvládnutí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migrace</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Omezení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motivace</a:t>
            </a:r>
            <a:r>
              <a:rPr lang="en-US" dirty="0">
                <a:latin typeface="Arial" panose="020B0604020202020204" pitchFamily="34" charset="0"/>
                <a:cs typeface="Arial" panose="020B0604020202020204" pitchFamily="34" charset="0"/>
              </a:rPr>
              <a:t> pro </a:t>
            </a:r>
            <a:r>
              <a:rPr lang="en-US" dirty="0" err="1">
                <a:latin typeface="Arial" panose="020B0604020202020204" pitchFamily="34" charset="0"/>
                <a:cs typeface="Arial" panose="020B0604020202020204" pitchFamily="34" charset="0"/>
              </a:rPr>
              <a:t>nelegální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migraci</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Kontrola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hranic</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záchrana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životů</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zabezpeční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vnějších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hranic</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Evropská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povinnost</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silná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společná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azylová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politika</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Nová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politika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legální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migrace</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Pohyb</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vně</a:t>
            </a:r>
            <a:r>
              <a:rPr lang="en-US" dirty="0">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2CD9F723-D6DA-7941-8E00-F617495EBEA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1EF778E-5A8E-4C43-B51C-A8FE2771EE0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5393A23-571D-774D-A3BA-D1D22C187B3E}"/>
              </a:ext>
            </a:extLst>
          </p:cNvPr>
          <p:cNvSpPr>
            <a:spLocks noGrp="1"/>
          </p:cNvSpPr>
          <p:nvPr>
            <p:ph type="sldNum" sz="quarter" idx="12"/>
          </p:nvPr>
        </p:nvSpPr>
        <p:spPr/>
        <p:txBody>
          <a:bodyPr/>
          <a:lstStyle/>
          <a:p>
            <a:fld id="{CFE4BAC9-6D41-4691-9299-18EF07EF0177}" type="slidenum">
              <a:rPr lang="en-US" smtClean="0"/>
              <a:t>301</a:t>
            </a:fld>
            <a:endParaRPr lang="en-US"/>
          </a:p>
        </p:txBody>
      </p:sp>
    </p:spTree>
    <p:extLst>
      <p:ext uri="{BB962C8B-B14F-4D97-AF65-F5344CB8AC3E}">
        <p14:creationId xmlns:p14="http://schemas.microsoft.com/office/powerpoint/2010/main" val="212896663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dirty="0" err="1">
                <a:latin typeface="Arial" panose="020B0604020202020204" pitchFamily="34" charset="0"/>
                <a:cs typeface="Arial" panose="020B0604020202020204" pitchFamily="34" charset="0"/>
              </a:rPr>
              <a:t>Bezprostřední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akce</a:t>
            </a:r>
            <a:endParaRPr lang="en-US" dirty="0">
              <a:latin typeface="Arial" panose="020B0604020202020204" pitchFamily="34" charset="0"/>
              <a:cs typeface="Arial" panose="020B0604020202020204" pitchFamily="34" charset="0"/>
            </a:endParaRPr>
          </a:p>
        </p:txBody>
      </p:sp>
      <p:sp>
        <p:nvSpPr>
          <p:cNvPr id="2" name="Podnadpis 1">
            <a:extLst>
              <a:ext uri="{FF2B5EF4-FFF2-40B4-BE49-F238E27FC236}">
                <a16:creationId xmlns:a16="http://schemas.microsoft.com/office/drawing/2014/main" id="{6FB2F1BD-1E1C-4C4C-AD1B-EC504163677F}"/>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3" name="Zástupný symbol pro datum 2">
            <a:extLst>
              <a:ext uri="{FF2B5EF4-FFF2-40B4-BE49-F238E27FC236}">
                <a16:creationId xmlns:a16="http://schemas.microsoft.com/office/drawing/2014/main" id="{FE6059DC-E898-EC47-8C26-7A1BBB9FC916}"/>
              </a:ext>
            </a:extLst>
          </p:cNvPr>
          <p:cNvSpPr>
            <a:spLocks noGrp="1"/>
          </p:cNvSpPr>
          <p:nvPr>
            <p:ph type="dt" sz="half" idx="10"/>
          </p:nvPr>
        </p:nvSpPr>
        <p:spPr/>
        <p:txBody>
          <a:bodyPr/>
          <a:lstStyle/>
          <a:p>
            <a:r>
              <a:rPr lang="cs-CZ"/>
              <a:t>4/15/21</a:t>
            </a:r>
            <a:endParaRPr lang="en-US"/>
          </a:p>
        </p:txBody>
      </p:sp>
      <p:sp>
        <p:nvSpPr>
          <p:cNvPr id="4" name="Zástupný symbol pro zápatí 3">
            <a:extLst>
              <a:ext uri="{FF2B5EF4-FFF2-40B4-BE49-F238E27FC236}">
                <a16:creationId xmlns:a16="http://schemas.microsoft.com/office/drawing/2014/main" id="{7C8134B0-E61E-9145-A13D-1559178F5E9E}"/>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264F504E-31E0-8349-B2F2-B332C04B23DE}"/>
              </a:ext>
            </a:extLst>
          </p:cNvPr>
          <p:cNvSpPr>
            <a:spLocks noGrp="1"/>
          </p:cNvSpPr>
          <p:nvPr>
            <p:ph type="sldNum" sz="quarter" idx="12"/>
          </p:nvPr>
        </p:nvSpPr>
        <p:spPr/>
        <p:txBody>
          <a:bodyPr/>
          <a:lstStyle/>
          <a:p>
            <a:fld id="{CFE4BAC9-6D41-4691-9299-18EF07EF0177}" type="slidenum">
              <a:rPr lang="en-US" smtClean="0"/>
              <a:t>302</a:t>
            </a:fld>
            <a:endParaRPr lang="en-US"/>
          </a:p>
        </p:txBody>
      </p:sp>
    </p:spTree>
    <p:extLst>
      <p:ext uri="{BB962C8B-B14F-4D97-AF65-F5344CB8AC3E}">
        <p14:creationId xmlns:p14="http://schemas.microsoft.com/office/powerpoint/2010/main" val="237360967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Další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nástroje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b="1" dirty="0" err="1">
                <a:solidFill>
                  <a:srgbClr val="660066"/>
                </a:solidFill>
                <a:latin typeface="Arial" panose="020B0604020202020204" pitchFamily="34" charset="0"/>
                <a:cs typeface="Arial" panose="020B0604020202020204" pitchFamily="34" charset="0"/>
              </a:rPr>
              <a:t>Sancionování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těch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kdo</a:t>
            </a:r>
            <a:r>
              <a:rPr lang="en-US"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najímají</a:t>
            </a:r>
            <a:r>
              <a:rPr lang="en-US" dirty="0">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ilegální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pracovní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sílu</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Zlepšit</a:t>
            </a:r>
            <a:r>
              <a:rPr lang="en-US" dirty="0">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vnější</a:t>
            </a:r>
            <a:r>
              <a:rPr lang="en-US" b="1" dirty="0">
                <a:solidFill>
                  <a:srgbClr val="660066"/>
                </a:solidFill>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kontrolu</a:t>
            </a:r>
            <a:r>
              <a:rPr lang="en-US" b="1" dirty="0">
                <a:solidFill>
                  <a:srgbClr val="660066"/>
                </a:solidFill>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hranic</a:t>
            </a:r>
            <a:endParaRPr lang="en-US" b="1" dirty="0">
              <a:solidFill>
                <a:srgbClr val="660066"/>
              </a:solidFill>
              <a:latin typeface="Arial" panose="020B0604020202020204" pitchFamily="34" charset="0"/>
              <a:cs typeface="Arial" panose="020B0604020202020204" pitchFamily="34" charset="0"/>
            </a:endParaRPr>
          </a:p>
          <a:p>
            <a:endParaRPr lang="en-US" b="1" dirty="0">
              <a:solidFill>
                <a:srgbClr val="660066"/>
              </a:solidFill>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Lidský</a:t>
            </a:r>
            <a:r>
              <a:rPr lang="en-US" b="1" dirty="0">
                <a:latin typeface="Arial" panose="020B0604020202020204" pitchFamily="34" charset="0"/>
                <a:cs typeface="Arial" panose="020B0604020202020204" pitchFamily="34" charset="0"/>
              </a:rPr>
              <a:t> a </a:t>
            </a:r>
            <a:r>
              <a:rPr lang="en-US" b="1" dirty="0" err="1">
                <a:latin typeface="Arial" panose="020B0604020202020204" pitchFamily="34" charset="0"/>
                <a:cs typeface="Arial" panose="020B0604020202020204" pitchFamily="34" charset="0"/>
              </a:rPr>
              <a:t>efektivní</a:t>
            </a:r>
            <a:r>
              <a:rPr lang="en-US" dirty="0">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návrat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migrantů</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readmise</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30D7B1B0-F671-C747-AF4C-4AE93DF395B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1AF70EF-83A8-324D-8D7C-235580B8BE6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10AE713-4F3C-3044-9437-D59443C30420}"/>
              </a:ext>
            </a:extLst>
          </p:cNvPr>
          <p:cNvSpPr>
            <a:spLocks noGrp="1"/>
          </p:cNvSpPr>
          <p:nvPr>
            <p:ph type="sldNum" sz="quarter" idx="12"/>
          </p:nvPr>
        </p:nvSpPr>
        <p:spPr/>
        <p:txBody>
          <a:bodyPr/>
          <a:lstStyle/>
          <a:p>
            <a:fld id="{CFE4BAC9-6D41-4691-9299-18EF07EF0177}" type="slidenum">
              <a:rPr lang="en-US" smtClean="0"/>
              <a:t>303</a:t>
            </a:fld>
            <a:endParaRPr lang="en-US"/>
          </a:p>
        </p:txBody>
      </p:sp>
    </p:spTree>
    <p:extLst>
      <p:ext uri="{BB962C8B-B14F-4D97-AF65-F5344CB8AC3E}">
        <p14:creationId xmlns:p14="http://schemas.microsoft.com/office/powerpoint/2010/main" val="224034070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Okamžitá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akce</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lstStyle/>
          <a:p>
            <a:pPr marL="0" indent="0">
              <a:buNone/>
            </a:pP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Záchrana</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životů</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na</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moři</a:t>
            </a:r>
            <a:endParaRPr lang="en-US" b="1" dirty="0">
              <a:solidFill>
                <a:srgbClr val="000000"/>
              </a:solidFill>
              <a:latin typeface="Arial" panose="020B0604020202020204" pitchFamily="34" charset="0"/>
              <a:cs typeface="Arial" panose="020B0604020202020204" pitchFamily="34" charset="0"/>
            </a:endParaRPr>
          </a:p>
          <a:p>
            <a:pPr marL="0" indent="0">
              <a:buNone/>
            </a:pPr>
            <a:r>
              <a:rPr lang="en-US" b="1" dirty="0" err="1">
                <a:latin typeface="Arial" panose="020B0604020202020204" pitchFamily="34" charset="0"/>
                <a:cs typeface="Arial" panose="020B0604020202020204" pitchFamily="34" charset="0"/>
              </a:rPr>
              <a:t>Společná</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operace</a:t>
            </a:r>
            <a:r>
              <a:rPr lang="en-US" b="1" dirty="0">
                <a:latin typeface="Arial" panose="020B0604020202020204" pitchFamily="34" charset="0"/>
                <a:cs typeface="Arial" panose="020B0604020202020204" pitchFamily="34" charset="0"/>
              </a:rPr>
              <a:t> Triton </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dvojí</a:t>
            </a:r>
            <a:r>
              <a:rPr lang="en-US" dirty="0">
                <a:latin typeface="Arial" panose="020B0604020202020204" pitchFamily="34" charset="0"/>
                <a:cs typeface="Arial" panose="020B0604020202020204" pitchFamily="34" charset="0"/>
              </a:rPr>
              <a:t> role: </a:t>
            </a:r>
          </a:p>
          <a:p>
            <a:pPr marL="514350" indent="-514350">
              <a:buFont typeface="+mj-lt"/>
              <a:buAutoNum type="arabicPeriod"/>
            </a:pPr>
            <a:r>
              <a:rPr lang="en-US" b="1" dirty="0" err="1">
                <a:solidFill>
                  <a:srgbClr val="FF0000"/>
                </a:solidFill>
                <a:latin typeface="Arial" panose="020B0604020202020204" pitchFamily="34" charset="0"/>
                <a:cs typeface="Arial" panose="020B0604020202020204" pitchFamily="34" charset="0"/>
              </a:rPr>
              <a:t>kontrola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hranic</a:t>
            </a:r>
            <a:r>
              <a:rPr lang="en-US" b="1" dirty="0">
                <a:solidFill>
                  <a:srgbClr val="FF0000"/>
                </a:solidFill>
                <a:latin typeface="Arial" panose="020B0604020202020204" pitchFamily="34" charset="0"/>
                <a:cs typeface="Arial" panose="020B0604020202020204" pitchFamily="34" charset="0"/>
              </a:rPr>
              <a:t> a </a:t>
            </a:r>
          </a:p>
          <a:p>
            <a:pPr marL="514350" indent="-514350">
              <a:buFont typeface="+mj-lt"/>
              <a:buAutoNum type="arabicPeriod"/>
            </a:pP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záchrana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životů</a:t>
            </a:r>
            <a:endParaRPr lang="en-US" b="1" dirty="0">
              <a:solidFill>
                <a:srgbClr val="FF0000"/>
              </a:solidFill>
              <a:latin typeface="Arial" panose="020B0604020202020204" pitchFamily="34" charset="0"/>
              <a:cs typeface="Arial" panose="020B0604020202020204" pitchFamily="34" charset="0"/>
            </a:endParaRPr>
          </a:p>
          <a:p>
            <a:pPr marL="0" indent="0">
              <a:buNone/>
            </a:pPr>
            <a:endParaRPr lang="en-US" b="1" dirty="0"/>
          </a:p>
        </p:txBody>
      </p:sp>
      <p:sp>
        <p:nvSpPr>
          <p:cNvPr id="4" name="Zástupný symbol pro datum 3">
            <a:extLst>
              <a:ext uri="{FF2B5EF4-FFF2-40B4-BE49-F238E27FC236}">
                <a16:creationId xmlns:a16="http://schemas.microsoft.com/office/drawing/2014/main" id="{EFD1632F-B04A-824F-AEB4-E5381CBE33B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A9CDA3C-2032-064D-A195-3F5A0F4CEC5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A98CA61-3BD2-B34D-B182-CE2CBFA251D7}"/>
              </a:ext>
            </a:extLst>
          </p:cNvPr>
          <p:cNvSpPr>
            <a:spLocks noGrp="1"/>
          </p:cNvSpPr>
          <p:nvPr>
            <p:ph type="sldNum" sz="quarter" idx="12"/>
          </p:nvPr>
        </p:nvSpPr>
        <p:spPr/>
        <p:txBody>
          <a:bodyPr/>
          <a:lstStyle/>
          <a:p>
            <a:fld id="{CFE4BAC9-6D41-4691-9299-18EF07EF0177}" type="slidenum">
              <a:rPr lang="en-US" smtClean="0"/>
              <a:t>304</a:t>
            </a:fld>
            <a:endParaRPr lang="en-US"/>
          </a:p>
        </p:txBody>
      </p:sp>
    </p:spTree>
    <p:extLst>
      <p:ext uri="{BB962C8B-B14F-4D97-AF65-F5344CB8AC3E}">
        <p14:creationId xmlns:p14="http://schemas.microsoft.com/office/powerpoint/2010/main" val="342097624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Zaměření</a:t>
            </a:r>
            <a:r>
              <a:rPr lang="en-US" dirty="0">
                <a:latin typeface="Arial" panose="020B0604020202020204" pitchFamily="34" charset="0"/>
                <a:cs typeface="Arial" panose="020B0604020202020204" pitchFamily="34" charset="0"/>
              </a:rPr>
              <a:t> se </a:t>
            </a:r>
            <a:r>
              <a:rPr lang="en-US" dirty="0" err="1">
                <a:latin typeface="Arial" panose="020B0604020202020204" pitchFamily="34" charset="0"/>
                <a:cs typeface="Arial" panose="020B0604020202020204" pitchFamily="34" charset="0"/>
              </a:rPr>
              <a:t>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kriminální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pašeráků</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lstStyle/>
          <a:p>
            <a:pPr marL="0" indent="0">
              <a:buNone/>
            </a:pPr>
            <a:r>
              <a:rPr lang="en-US" dirty="0" err="1">
                <a:latin typeface="Arial" panose="020B0604020202020204" pitchFamily="34" charset="0"/>
                <a:cs typeface="Arial" panose="020B0604020202020204" pitchFamily="34" charset="0"/>
              </a:rPr>
              <a:t>Operace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Společné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bezpečnostní</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obranné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politiky</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systematické</a:t>
            </a:r>
            <a:r>
              <a:rPr lang="en-US" dirty="0">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hledání</a:t>
            </a:r>
            <a:r>
              <a:rPr lang="en-US" b="1" dirty="0">
                <a:solidFill>
                  <a:srgbClr val="660066"/>
                </a:solidFill>
                <a:latin typeface="Arial" panose="020B0604020202020204" pitchFamily="34" charset="0"/>
                <a:cs typeface="Arial" panose="020B0604020202020204" pitchFamily="34" charset="0"/>
              </a:rPr>
              <a:t> a </a:t>
            </a:r>
            <a:r>
              <a:rPr lang="en-US" b="1" dirty="0" err="1">
                <a:solidFill>
                  <a:srgbClr val="660066"/>
                </a:solidFill>
                <a:latin typeface="Arial" panose="020B0604020202020204" pitchFamily="34" charset="0"/>
                <a:cs typeface="Arial" panose="020B0604020202020204" pitchFamily="34" charset="0"/>
              </a:rPr>
              <a:t>identifikace</a:t>
            </a:r>
            <a:r>
              <a:rPr lang="en-US" b="1" dirty="0">
                <a:solidFill>
                  <a:srgbClr val="660066"/>
                </a:solidFill>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zajištění</a:t>
            </a:r>
            <a:r>
              <a:rPr lang="en-US" b="1" dirty="0">
                <a:solidFill>
                  <a:srgbClr val="660066"/>
                </a:solidFill>
                <a:latin typeface="Arial" panose="020B0604020202020204" pitchFamily="34" charset="0"/>
                <a:cs typeface="Arial" panose="020B0604020202020204" pitchFamily="34" charset="0"/>
              </a:rPr>
              <a:t> a </a:t>
            </a:r>
            <a:r>
              <a:rPr lang="en-US" b="1" dirty="0" err="1">
                <a:solidFill>
                  <a:srgbClr val="660066"/>
                </a:solidFill>
                <a:latin typeface="Arial" panose="020B0604020202020204" pitchFamily="34" charset="0"/>
                <a:cs typeface="Arial" panose="020B0604020202020204" pitchFamily="34" charset="0"/>
              </a:rPr>
              <a:t>ničení</a:t>
            </a:r>
            <a:r>
              <a:rPr lang="en-US" b="1" dirty="0">
                <a:solidFill>
                  <a:srgbClr val="660066"/>
                </a:solidFill>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plavidel</a:t>
            </a:r>
            <a:r>
              <a:rPr lang="en-US" b="1" dirty="0">
                <a:solidFill>
                  <a:srgbClr val="660066"/>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pašeráků</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Sdílení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informací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vedoucí</a:t>
            </a:r>
            <a:r>
              <a:rPr lang="en-US" dirty="0">
                <a:latin typeface="Arial" panose="020B0604020202020204" pitchFamily="34" charset="0"/>
                <a:cs typeface="Arial" panose="020B0604020202020204" pitchFamily="34" charset="0"/>
              </a:rPr>
              <a:t> k </a:t>
            </a:r>
            <a:r>
              <a:rPr lang="en-US" dirty="0" err="1">
                <a:latin typeface="Arial" panose="020B0604020202020204" pitchFamily="34" charset="0"/>
                <a:cs typeface="Arial" panose="020B0604020202020204" pitchFamily="34" charset="0"/>
              </a:rPr>
              <a:t>identifikaci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pašeráků</a:t>
            </a:r>
            <a:endParaRPr lang="en-US" dirty="0">
              <a:latin typeface="Arial" panose="020B0604020202020204" pitchFamily="34" charset="0"/>
              <a:cs typeface="Arial" panose="020B0604020202020204" pitchFamily="34" charset="0"/>
            </a:endParaRPr>
          </a:p>
          <a:p>
            <a:pPr marL="0" indent="0">
              <a:buNone/>
            </a:pPr>
            <a:endParaRPr lang="en-US" dirty="0"/>
          </a:p>
        </p:txBody>
      </p:sp>
      <p:sp>
        <p:nvSpPr>
          <p:cNvPr id="4" name="Zástupný symbol pro datum 3">
            <a:extLst>
              <a:ext uri="{FF2B5EF4-FFF2-40B4-BE49-F238E27FC236}">
                <a16:creationId xmlns:a16="http://schemas.microsoft.com/office/drawing/2014/main" id="{02DD1671-AE8B-9241-8800-FF3EC430E91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EDE8C4D-57FC-4942-B3C3-498A03C7B4C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1DB9F0E-08CD-5040-AF36-3FA16492B24D}"/>
              </a:ext>
            </a:extLst>
          </p:cNvPr>
          <p:cNvSpPr>
            <a:spLocks noGrp="1"/>
          </p:cNvSpPr>
          <p:nvPr>
            <p:ph type="sldNum" sz="quarter" idx="12"/>
          </p:nvPr>
        </p:nvSpPr>
        <p:spPr/>
        <p:txBody>
          <a:bodyPr/>
          <a:lstStyle/>
          <a:p>
            <a:fld id="{CFE4BAC9-6D41-4691-9299-18EF07EF0177}" type="slidenum">
              <a:rPr lang="en-US" smtClean="0"/>
              <a:t>305</a:t>
            </a:fld>
            <a:endParaRPr lang="en-US"/>
          </a:p>
        </p:txBody>
      </p:sp>
    </p:spTree>
    <p:extLst>
      <p:ext uri="{BB962C8B-B14F-4D97-AF65-F5344CB8AC3E}">
        <p14:creationId xmlns:p14="http://schemas.microsoft.com/office/powerpoint/2010/main" val="332607669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Realokace</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lstStyle/>
          <a:p>
            <a:r>
              <a:rPr lang="en-US" b="1" dirty="0" err="1">
                <a:solidFill>
                  <a:srgbClr val="FF0000"/>
                </a:solidFill>
                <a:latin typeface="Arial" panose="020B0604020202020204" pitchFamily="34" charset="0"/>
                <a:cs typeface="Arial" panose="020B0604020202020204" pitchFamily="34" charset="0"/>
              </a:rPr>
              <a:t>Odpověď</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velký</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příliv</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imigrantů</a:t>
            </a:r>
            <a:endParaRPr lang="en-US" b="1" dirty="0">
              <a:solidFill>
                <a:srgbClr val="FF0000"/>
              </a:solidFill>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Společná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odpovědnost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celé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Unie</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Mechanismus</a:t>
            </a:r>
            <a:r>
              <a:rPr lang="en-US" dirty="0">
                <a:latin typeface="Arial" panose="020B0604020202020204" pitchFamily="34" charset="0"/>
                <a:cs typeface="Arial" panose="020B0604020202020204" pitchFamily="34" charset="0"/>
              </a:rPr>
              <a:t>  solidarity</a:t>
            </a:r>
          </a:p>
          <a:p>
            <a:endParaRPr lang="en-US" dirty="0">
              <a:latin typeface="Arial" panose="020B0604020202020204" pitchFamily="34" charset="0"/>
              <a:cs typeface="Arial" panose="020B0604020202020204" pitchFamily="34" charset="0"/>
            </a:endParaRPr>
          </a:p>
          <a:p>
            <a:r>
              <a:rPr lang="cs-CZ" dirty="0" err="1">
                <a:latin typeface="Arial" panose="020B0604020202020204" pitchFamily="34" charset="0"/>
                <a:cs typeface="Arial" panose="020B0604020202020204" pitchFamily="34" charset="0"/>
              </a:rPr>
              <a:t>Č</a:t>
            </a:r>
            <a:r>
              <a:rPr lang="en-US" dirty="0">
                <a:latin typeface="Arial" panose="020B0604020202020204" pitchFamily="34" charset="0"/>
                <a:cs typeface="Arial" panose="020B0604020202020204" pitchFamily="34" charset="0"/>
              </a:rPr>
              <a:t>l. 78/3 TFEU – </a:t>
            </a:r>
            <a:r>
              <a:rPr lang="en-US" dirty="0" err="1">
                <a:latin typeface="Arial" panose="020B0604020202020204" pitchFamily="34" charset="0"/>
                <a:cs typeface="Arial" panose="020B0604020202020204" pitchFamily="34" charset="0"/>
              </a:rPr>
              <a:t>požadavek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dotčených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zemí</a:t>
            </a:r>
            <a:r>
              <a:rPr lang="en-US" dirty="0">
                <a:latin typeface="Arial" panose="020B0604020202020204" pitchFamily="34" charset="0"/>
                <a:cs typeface="Arial" panose="020B0604020202020204" pitchFamily="34" charset="0"/>
              </a:rPr>
              <a:t> </a:t>
            </a:r>
          </a:p>
          <a:p>
            <a:endParaRPr lang="en-US" dirty="0"/>
          </a:p>
          <a:p>
            <a:endParaRPr lang="en-US" dirty="0"/>
          </a:p>
        </p:txBody>
      </p:sp>
      <p:sp>
        <p:nvSpPr>
          <p:cNvPr id="4" name="Zástupný symbol pro datum 3">
            <a:extLst>
              <a:ext uri="{FF2B5EF4-FFF2-40B4-BE49-F238E27FC236}">
                <a16:creationId xmlns:a16="http://schemas.microsoft.com/office/drawing/2014/main" id="{AEF80D81-292E-A545-8300-F8D9025E7AA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9D99F6C-A81F-EC48-81FB-3761D0100C1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4C36B00-6DEE-AB48-B318-A15BEBC1B1A5}"/>
              </a:ext>
            </a:extLst>
          </p:cNvPr>
          <p:cNvSpPr>
            <a:spLocks noGrp="1"/>
          </p:cNvSpPr>
          <p:nvPr>
            <p:ph type="sldNum" sz="quarter" idx="12"/>
          </p:nvPr>
        </p:nvSpPr>
        <p:spPr/>
        <p:txBody>
          <a:bodyPr/>
          <a:lstStyle/>
          <a:p>
            <a:fld id="{CFE4BAC9-6D41-4691-9299-18EF07EF0177}" type="slidenum">
              <a:rPr lang="en-US" smtClean="0"/>
              <a:t>306</a:t>
            </a:fld>
            <a:endParaRPr lang="en-US"/>
          </a:p>
        </p:txBody>
      </p:sp>
    </p:spTree>
    <p:extLst>
      <p:ext uri="{BB962C8B-B14F-4D97-AF65-F5344CB8AC3E}">
        <p14:creationId xmlns:p14="http://schemas.microsoft.com/office/powerpoint/2010/main" val="5659739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Solidarita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mezi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členskými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514350" indent="-514350">
              <a:buFont typeface="+mj-lt"/>
              <a:buAutoNum type="arabicPeriod"/>
            </a:pPr>
            <a:r>
              <a:rPr lang="en-GB" dirty="0" err="1">
                <a:latin typeface="Arial" panose="020B0604020202020204" pitchFamily="34" charset="0"/>
                <a:cs typeface="Arial" panose="020B0604020202020204" pitchFamily="34" charset="0"/>
              </a:rPr>
              <a:t>Ocitnou</a:t>
            </a:r>
            <a:r>
              <a:rPr lang="en-GB" dirty="0">
                <a:latin typeface="Arial" panose="020B0604020202020204" pitchFamily="34" charset="0"/>
                <a:cs typeface="Arial" panose="020B0604020202020204" pitchFamily="34" charset="0"/>
              </a:rPr>
              <a:t>-li se </a:t>
            </a:r>
            <a:r>
              <a:rPr lang="en-GB" dirty="0" err="1">
                <a:latin typeface="Arial" panose="020B0604020202020204" pitchFamily="34" charset="0"/>
                <a:cs typeface="Arial" panose="020B0604020202020204" pitchFamily="34" charset="0"/>
              </a:rPr>
              <a:t>jeden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nebo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více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členských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států</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stavu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nouze</a:t>
            </a:r>
            <a:r>
              <a:rPr lang="en-GB" dirty="0">
                <a:latin typeface="Arial" panose="020B0604020202020204" pitchFamily="34" charset="0"/>
                <a:cs typeface="Arial" panose="020B0604020202020204" pitchFamily="34" charset="0"/>
              </a:rPr>
              <a:t> v </a:t>
            </a:r>
            <a:r>
              <a:rPr lang="en-GB" dirty="0" err="1">
                <a:latin typeface="Arial" panose="020B0604020202020204" pitchFamily="34" charset="0"/>
                <a:cs typeface="Arial" panose="020B0604020202020204" pitchFamily="34" charset="0"/>
              </a:rPr>
              <a:t>důsledku</a:t>
            </a:r>
            <a:r>
              <a:rPr lang="en-GB" dirty="0">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náhlého</a:t>
            </a:r>
            <a:r>
              <a:rPr lang="en-GB" b="1" dirty="0">
                <a:solidFill>
                  <a:srgbClr val="008000"/>
                </a:solidFill>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přílivu</a:t>
            </a:r>
            <a:r>
              <a:rPr lang="en-GB" b="1" dirty="0">
                <a:solidFill>
                  <a:srgbClr val="008000"/>
                </a:solidFill>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státních</a:t>
            </a:r>
            <a:r>
              <a:rPr lang="en-GB" b="1" dirty="0">
                <a:solidFill>
                  <a:srgbClr val="008000"/>
                </a:solidFill>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příslušníků</a:t>
            </a:r>
            <a:r>
              <a:rPr lang="en-GB" b="1" dirty="0">
                <a:solidFill>
                  <a:srgbClr val="008000"/>
                </a:solidFill>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třetích</a:t>
            </a:r>
            <a:r>
              <a:rPr lang="en-GB" b="1" dirty="0">
                <a:solidFill>
                  <a:srgbClr val="008000"/>
                </a:solidFill>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zemí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může</a:t>
            </a:r>
            <a:r>
              <a:rPr lang="en-GB" dirty="0">
                <a:latin typeface="Arial" panose="020B0604020202020204" pitchFamily="34" charset="0"/>
                <a:cs typeface="Arial" panose="020B0604020202020204" pitchFamily="34" charset="0"/>
              </a:rPr>
              <a:t> </a:t>
            </a:r>
            <a:r>
              <a:rPr lang="en-GB" b="1" dirty="0">
                <a:solidFill>
                  <a:srgbClr val="008000"/>
                </a:solidFill>
                <a:latin typeface="Arial" panose="020B0604020202020204" pitchFamily="34" charset="0"/>
                <a:cs typeface="Arial" panose="020B0604020202020204" pitchFamily="34" charset="0"/>
              </a:rPr>
              <a:t>Rada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návrh</a:t>
            </a:r>
            <a:r>
              <a:rPr lang="en-GB" dirty="0">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Komise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přijmout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prospěch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dotyčných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členských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států</a:t>
            </a:r>
            <a:r>
              <a:rPr lang="en-GB" dirty="0">
                <a:latin typeface="Arial" panose="020B0604020202020204" pitchFamily="34" charset="0"/>
                <a:cs typeface="Arial" panose="020B0604020202020204" pitchFamily="34" charset="0"/>
              </a:rPr>
              <a:t> </a:t>
            </a:r>
            <a:r>
              <a:rPr lang="en-GB" b="1" dirty="0" err="1">
                <a:solidFill>
                  <a:srgbClr val="FF0000"/>
                </a:solidFill>
                <a:latin typeface="Arial" panose="020B0604020202020204" pitchFamily="34" charset="0"/>
                <a:cs typeface="Arial" panose="020B0604020202020204" pitchFamily="34" charset="0"/>
              </a:rPr>
              <a:t>dočasná</a:t>
            </a:r>
            <a:r>
              <a:rPr lang="en-GB" b="1" dirty="0">
                <a:solidFill>
                  <a:srgbClr val="FF0000"/>
                </a:solidFill>
                <a:latin typeface="Arial" panose="020B0604020202020204" pitchFamily="34" charset="0"/>
                <a:cs typeface="Arial" panose="020B0604020202020204" pitchFamily="34" charset="0"/>
              </a:rPr>
              <a:t> </a:t>
            </a:r>
            <a:r>
              <a:rPr lang="en-GB" b="1" dirty="0" err="1">
                <a:solidFill>
                  <a:srgbClr val="FF0000"/>
                </a:solidFill>
                <a:latin typeface="Arial" panose="020B0604020202020204" pitchFamily="34" charset="0"/>
                <a:cs typeface="Arial" panose="020B0604020202020204" pitchFamily="34" charset="0"/>
              </a:rPr>
              <a:t>opatření</a:t>
            </a:r>
            <a:r>
              <a:rPr lang="en-GB" dirty="0">
                <a:latin typeface="Arial" panose="020B0604020202020204" pitchFamily="34" charset="0"/>
                <a:cs typeface="Arial" panose="020B0604020202020204" pitchFamily="34" charset="0"/>
              </a:rPr>
              <a:t>. </a:t>
            </a:r>
          </a:p>
          <a:p>
            <a:pPr marL="514350" indent="-514350">
              <a:buFont typeface="+mj-lt"/>
              <a:buAutoNum type="arabicPeriod"/>
            </a:pPr>
            <a:r>
              <a:rPr lang="en-GB" dirty="0">
                <a:latin typeface="Arial" panose="020B0604020202020204" pitchFamily="34" charset="0"/>
                <a:cs typeface="Arial" panose="020B0604020202020204" pitchFamily="34" charset="0"/>
              </a:rPr>
              <a:t>Rada </a:t>
            </a:r>
            <a:r>
              <a:rPr lang="en-GB" dirty="0" err="1">
                <a:latin typeface="Arial" panose="020B0604020202020204" pitchFamily="34" charset="0"/>
                <a:cs typeface="Arial" panose="020B0604020202020204" pitchFamily="34" charset="0"/>
              </a:rPr>
              <a:t>rozhoduje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konzultaci</a:t>
            </a:r>
            <a:r>
              <a:rPr lang="en-GB" dirty="0">
                <a:latin typeface="Arial" panose="020B0604020202020204" pitchFamily="34" charset="0"/>
                <a:cs typeface="Arial" panose="020B0604020202020204" pitchFamily="34" charset="0"/>
              </a:rPr>
              <a:t> s </a:t>
            </a:r>
            <a:r>
              <a:rPr lang="en-GB" dirty="0" err="1">
                <a:latin typeface="Arial" panose="020B0604020202020204" pitchFamily="34" charset="0"/>
                <a:cs typeface="Arial" panose="020B0604020202020204" pitchFamily="34" charset="0"/>
              </a:rPr>
              <a:t>Evropským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parlamentem</a:t>
            </a:r>
            <a:r>
              <a:rPr lang="en-GB" dirty="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25DF5325-58B8-3B4C-B6C6-B5B9F3FE5D8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F59F085-2F95-4C4C-9AE2-0F1D8973909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66506F9-5554-B04D-BB82-F2F38F7CD6B8}"/>
              </a:ext>
            </a:extLst>
          </p:cNvPr>
          <p:cNvSpPr>
            <a:spLocks noGrp="1"/>
          </p:cNvSpPr>
          <p:nvPr>
            <p:ph type="sldNum" sz="quarter" idx="12"/>
          </p:nvPr>
        </p:nvSpPr>
        <p:spPr/>
        <p:txBody>
          <a:bodyPr/>
          <a:lstStyle/>
          <a:p>
            <a:fld id="{CFE4BAC9-6D41-4691-9299-18EF07EF0177}" type="slidenum">
              <a:rPr lang="en-US" smtClean="0"/>
              <a:t>307</a:t>
            </a:fld>
            <a:endParaRPr lang="en-US"/>
          </a:p>
        </p:txBody>
      </p:sp>
    </p:spTree>
    <p:extLst>
      <p:ext uri="{BB962C8B-B14F-4D97-AF65-F5344CB8AC3E}">
        <p14:creationId xmlns:p14="http://schemas.microsoft.com/office/powerpoint/2010/main" val="71495874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Kvóty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dirty="0" err="1">
                <a:latin typeface="Arial" panose="020B0604020202020204" pitchFamily="34" charset="0"/>
                <a:cs typeface="Arial" panose="020B0604020202020204" pitchFamily="34" charset="0"/>
              </a:rPr>
              <a:t>Dočasný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systém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distribuce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lidí</a:t>
            </a:r>
            <a:r>
              <a:rPr lang="en-US" dirty="0">
                <a:latin typeface="Arial" panose="020B0604020202020204" pitchFamily="34" charset="0"/>
                <a:cs typeface="Arial" panose="020B0604020202020204" pitchFamily="34" charset="0"/>
              </a:rPr>
              <a:t> v </a:t>
            </a:r>
            <a:r>
              <a:rPr lang="en-US" dirty="0" err="1">
                <a:latin typeface="Arial" panose="020B0604020202020204" pitchFamily="34" charset="0"/>
                <a:cs typeface="Arial" panose="020B0604020202020204" pitchFamily="34" charset="0"/>
              </a:rPr>
              <a:t>ochraně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mezinárodního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práva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základě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spravedlivé</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vyrovnané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účasti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všech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členských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států</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Kritéria</a:t>
            </a:r>
            <a:r>
              <a:rPr lang="en-US" dirty="0">
                <a:latin typeface="Arial" panose="020B0604020202020204" pitchFamily="34" charset="0"/>
                <a:cs typeface="Arial" panose="020B0604020202020204" pitchFamily="34" charset="0"/>
              </a:rPr>
              <a:t> – </a:t>
            </a:r>
            <a:r>
              <a:rPr lang="en-US" b="1" dirty="0" err="1">
                <a:solidFill>
                  <a:srgbClr val="FF0000"/>
                </a:solidFill>
                <a:latin typeface="Arial" panose="020B0604020202020204" pitchFamily="34" charset="0"/>
                <a:cs typeface="Arial" panose="020B0604020202020204" pitchFamily="34" charset="0"/>
              </a:rPr>
              <a:t>velikost</a:t>
            </a:r>
            <a:r>
              <a:rPr lang="en-US" b="1" dirty="0">
                <a:solidFill>
                  <a:srgbClr val="FF0000"/>
                </a:solidFill>
                <a:latin typeface="Arial" panose="020B0604020202020204" pitchFamily="34" charset="0"/>
                <a:cs typeface="Arial" panose="020B0604020202020204" pitchFamily="34" charset="0"/>
              </a:rPr>
              <a:t> HDP, </a:t>
            </a:r>
            <a:r>
              <a:rPr lang="en-US" b="1" dirty="0" err="1">
                <a:solidFill>
                  <a:srgbClr val="FF0000"/>
                </a:solidFill>
                <a:latin typeface="Arial" panose="020B0604020202020204" pitchFamily="34" charset="0"/>
                <a:cs typeface="Arial" panose="020B0604020202020204" pitchFamily="34" charset="0"/>
              </a:rPr>
              <a:t>počet</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obyvatel</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výše</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nezaměstnanosti</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zkušenost</a:t>
            </a:r>
            <a:r>
              <a:rPr lang="en-US" b="1" dirty="0">
                <a:solidFill>
                  <a:srgbClr val="FF0000"/>
                </a:solidFill>
                <a:latin typeface="Arial" panose="020B0604020202020204" pitchFamily="34" charset="0"/>
                <a:cs typeface="Arial" panose="020B0604020202020204" pitchFamily="34" charset="0"/>
              </a:rPr>
              <a:t> s </a:t>
            </a:r>
            <a:r>
              <a:rPr lang="en-US" b="1" dirty="0" err="1">
                <a:solidFill>
                  <a:srgbClr val="FF0000"/>
                </a:solidFill>
                <a:latin typeface="Arial" panose="020B0604020202020204" pitchFamily="34" charset="0"/>
                <a:cs typeface="Arial" panose="020B0604020202020204" pitchFamily="34" charset="0"/>
              </a:rPr>
              <a:t>přistěhovaletstvím</a:t>
            </a:r>
            <a:r>
              <a:rPr lang="en-US" b="1"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předzvěst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dlouhodobého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řešení</a:t>
            </a:r>
            <a:r>
              <a:rPr lang="en-US"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7973FCEF-0A7A-094F-938A-07ED3DBE6EA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45C21F7-38E5-9F4A-8116-E8BDB2CE1B8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097F0B8-A469-054F-A7BB-92F8327D57E9}"/>
              </a:ext>
            </a:extLst>
          </p:cNvPr>
          <p:cNvSpPr>
            <a:spLocks noGrp="1"/>
          </p:cNvSpPr>
          <p:nvPr>
            <p:ph type="sldNum" sz="quarter" idx="12"/>
          </p:nvPr>
        </p:nvSpPr>
        <p:spPr/>
        <p:txBody>
          <a:bodyPr/>
          <a:lstStyle/>
          <a:p>
            <a:fld id="{CFE4BAC9-6D41-4691-9299-18EF07EF0177}" type="slidenum">
              <a:rPr lang="en-US" smtClean="0"/>
              <a:t>308</a:t>
            </a:fld>
            <a:endParaRPr lang="en-US"/>
          </a:p>
        </p:txBody>
      </p:sp>
    </p:spTree>
    <p:extLst>
      <p:ext uri="{BB962C8B-B14F-4D97-AF65-F5344CB8AC3E}">
        <p14:creationId xmlns:p14="http://schemas.microsoft.com/office/powerpoint/2010/main" val="345792294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Realokace</a:t>
            </a:r>
            <a:r>
              <a:rPr lang="en-US" dirty="0">
                <a:latin typeface="Arial" panose="020B0604020202020204" pitchFamily="34" charset="0"/>
                <a:cs typeface="Arial" panose="020B0604020202020204" pitchFamily="34" charset="0"/>
              </a:rPr>
              <a:t> EU</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Lhůta pro registraci do relokačního programu z Itálie a Řecka skončila 26. září 2017. Členské státy nicméně mohou v relokacích pokračovat na dobrovolné bázi. </a:t>
            </a:r>
            <a:r>
              <a:rPr lang="cs-CZ" b="1" dirty="0">
                <a:latin typeface="Arial" panose="020B0604020202020204" pitchFamily="34" charset="0"/>
                <a:cs typeface="Arial" panose="020B0604020202020204" pitchFamily="34" charset="0"/>
              </a:rPr>
              <a:t>K 26. listopadu 2017 bylo celkově relokováno 31 779 osob z Řecka a Itálie</a:t>
            </a:r>
            <a:r>
              <a:rPr lang="cs-CZ" dirty="0">
                <a:latin typeface="Arial" panose="020B0604020202020204" pitchFamily="34" charset="0"/>
                <a:cs typeface="Arial" panose="020B0604020202020204" pitchFamily="34" charset="0"/>
              </a:rPr>
              <a:t>, což představuje zhruba 20 % úspěšnost v naplnění celkové relokační kvóty 160 000 osob. </a:t>
            </a:r>
            <a:r>
              <a:rPr lang="cs-CZ" b="1" dirty="0">
                <a:latin typeface="Arial" panose="020B0604020202020204" pitchFamily="34" charset="0"/>
                <a:cs typeface="Arial" panose="020B0604020202020204" pitchFamily="34" charset="0"/>
              </a:rPr>
              <a:t>Z Řecka</a:t>
            </a:r>
            <a:r>
              <a:rPr lang="cs-CZ" dirty="0">
                <a:latin typeface="Arial" panose="020B0604020202020204" pitchFamily="34" charset="0"/>
                <a:cs typeface="Arial" panose="020B0604020202020204" pitchFamily="34" charset="0"/>
              </a:rPr>
              <a:t> bylo ke dni 26. listopadu 2017 relokováno celkem </a:t>
            </a:r>
            <a:r>
              <a:rPr lang="cs-CZ" b="1" dirty="0">
                <a:latin typeface="Arial" panose="020B0604020202020204" pitchFamily="34" charset="0"/>
                <a:cs typeface="Arial" panose="020B0604020202020204" pitchFamily="34" charset="0"/>
              </a:rPr>
              <a:t>21 323 osob</a:t>
            </a:r>
            <a:r>
              <a:rPr lang="cs-CZ" dirty="0">
                <a:latin typeface="Arial" panose="020B0604020202020204" pitchFamily="34" charset="0"/>
                <a:cs typeface="Arial" panose="020B0604020202020204" pitchFamily="34" charset="0"/>
              </a:rPr>
              <a:t>. V období </a:t>
            </a:r>
            <a:br>
              <a:rPr lang="cs-CZ" dirty="0">
                <a:latin typeface="Arial" panose="020B0604020202020204" pitchFamily="34" charset="0"/>
                <a:cs typeface="Arial" panose="020B0604020202020204" pitchFamily="34" charset="0"/>
              </a:rPr>
            </a:br>
            <a:r>
              <a:rPr lang="cs-CZ" dirty="0">
                <a:latin typeface="Arial" panose="020B0604020202020204" pitchFamily="34" charset="0"/>
                <a:cs typeface="Arial" panose="020B0604020202020204" pitchFamily="34" charset="0"/>
              </a:rPr>
              <a:t>od 30. 10. do 26. 11. 2017 došlo k relokaci 120 osob, z toho 40 do Irska, 35 do Nizozemska, 34 do Francie, 7 do Švýcarska a 4 do Německa. </a:t>
            </a:r>
            <a:r>
              <a:rPr lang="cs-CZ" b="1" dirty="0">
                <a:latin typeface="Arial" panose="020B0604020202020204" pitchFamily="34" charset="0"/>
                <a:cs typeface="Arial" panose="020B0604020202020204" pitchFamily="34" charset="0"/>
              </a:rPr>
              <a:t>Z Itálie</a:t>
            </a:r>
            <a:r>
              <a:rPr lang="cs-CZ" dirty="0">
                <a:latin typeface="Arial" panose="020B0604020202020204" pitchFamily="34" charset="0"/>
                <a:cs typeface="Arial" panose="020B0604020202020204" pitchFamily="34" charset="0"/>
              </a:rPr>
              <a:t> bylo ke dni 26.  listopadu 2017 relokováno celkem </a:t>
            </a:r>
            <a:r>
              <a:rPr lang="cs-CZ" b="1" dirty="0">
                <a:latin typeface="Arial" panose="020B0604020202020204" pitchFamily="34" charset="0"/>
                <a:cs typeface="Arial" panose="020B0604020202020204" pitchFamily="34" charset="0"/>
              </a:rPr>
              <a:t>10 456 osob</a:t>
            </a:r>
            <a:r>
              <a:rPr lang="cs-CZ" dirty="0">
                <a:latin typeface="Arial" panose="020B0604020202020204" pitchFamily="34" charset="0"/>
                <a:cs typeface="Arial" panose="020B0604020202020204" pitchFamily="34" charset="0"/>
              </a:rPr>
              <a:t>. V období od 30. 10. ‑ 26. 11. 2017 došlo k relokaci 421  osob, a to 176 do Švédska, 157 do Německa, 35 do Nizozemska, 26 do Belgie, 15 do Španělska, 10 do Bulharska, 2 do Litvy.</a:t>
            </a:r>
          </a:p>
          <a:p>
            <a:pPr marL="0" indent="0">
              <a:buNone/>
            </a:pPr>
            <a:endParaRPr lang="en-US" dirty="0"/>
          </a:p>
        </p:txBody>
      </p:sp>
      <p:sp>
        <p:nvSpPr>
          <p:cNvPr id="4" name="Zástupný symbol pro datum 3">
            <a:extLst>
              <a:ext uri="{FF2B5EF4-FFF2-40B4-BE49-F238E27FC236}">
                <a16:creationId xmlns:a16="http://schemas.microsoft.com/office/drawing/2014/main" id="{069C9828-6F11-1E49-ADEC-5417B471462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29C8E27-B656-3245-97B2-8C87EC78DA5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528757E-42A6-6743-AEE4-EF2C5A91C7D3}"/>
              </a:ext>
            </a:extLst>
          </p:cNvPr>
          <p:cNvSpPr>
            <a:spLocks noGrp="1"/>
          </p:cNvSpPr>
          <p:nvPr>
            <p:ph type="sldNum" sz="quarter" idx="12"/>
          </p:nvPr>
        </p:nvSpPr>
        <p:spPr/>
        <p:txBody>
          <a:bodyPr/>
          <a:lstStyle/>
          <a:p>
            <a:fld id="{CFE4BAC9-6D41-4691-9299-18EF07EF0177}" type="slidenum">
              <a:rPr lang="en-US" smtClean="0"/>
              <a:t>309</a:t>
            </a:fld>
            <a:endParaRPr lang="en-US"/>
          </a:p>
        </p:txBody>
      </p:sp>
    </p:spTree>
    <p:extLst>
      <p:ext uri="{BB962C8B-B14F-4D97-AF65-F5344CB8AC3E}">
        <p14:creationId xmlns:p14="http://schemas.microsoft.com/office/powerpoint/2010/main" val="334581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DE279B-0644-BC42-9FB1-333CECD7A72D}"/>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Předcházení konfliktům</a:t>
            </a:r>
          </a:p>
        </p:txBody>
      </p:sp>
      <p:sp>
        <p:nvSpPr>
          <p:cNvPr id="3" name="Zástupný symbol pro obsah 2">
            <a:extLst>
              <a:ext uri="{FF2B5EF4-FFF2-40B4-BE49-F238E27FC236}">
                <a16:creationId xmlns:a16="http://schemas.microsoft.com/office/drawing/2014/main" id="{14285AB1-293E-2242-B0C5-32D71B6D4ED0}"/>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ČR dává přednost </a:t>
            </a:r>
            <a:r>
              <a:rPr lang="cs-CZ" b="1" dirty="0">
                <a:latin typeface="Arial" panose="020B0604020202020204" pitchFamily="34" charset="0"/>
                <a:cs typeface="Arial" panose="020B0604020202020204" pitchFamily="34" charset="0"/>
              </a:rPr>
              <a:t>aktivnímu předcházení </a:t>
            </a:r>
            <a:r>
              <a:rPr lang="cs-CZ" dirty="0">
                <a:latin typeface="Arial" panose="020B0604020202020204" pitchFamily="34" charset="0"/>
                <a:cs typeface="Arial" panose="020B0604020202020204" pitchFamily="34" charset="0"/>
              </a:rPr>
              <a:t>ozbrojeným konfliktům a preventivní diplomacii. </a:t>
            </a:r>
          </a:p>
          <a:p>
            <a:r>
              <a:rPr lang="cs-CZ" dirty="0">
                <a:latin typeface="Arial" panose="020B0604020202020204" pitchFamily="34" charset="0"/>
                <a:cs typeface="Arial" panose="020B0604020202020204" pitchFamily="34" charset="0"/>
              </a:rPr>
              <a:t>V případě vypuknutí krize či ozbrojeného konfliktu usiluje o řešení. </a:t>
            </a:r>
            <a:r>
              <a:rPr lang="cs-CZ" b="1" dirty="0">
                <a:latin typeface="Arial" panose="020B0604020202020204" pitchFamily="34" charset="0"/>
                <a:cs typeface="Arial" panose="020B0604020202020204" pitchFamily="34" charset="0"/>
              </a:rPr>
              <a:t>politickými a diplomatickými prostředky</a:t>
            </a:r>
            <a:endParaRPr lang="cs-CZ"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Pokud tyto </a:t>
            </a:r>
            <a:r>
              <a:rPr lang="cs-CZ" b="1" dirty="0">
                <a:latin typeface="Arial" panose="020B0604020202020204" pitchFamily="34" charset="0"/>
                <a:cs typeface="Arial" panose="020B0604020202020204" pitchFamily="34" charset="0"/>
              </a:rPr>
              <a:t>selžou</a:t>
            </a:r>
            <a:r>
              <a:rPr lang="cs-CZ" dirty="0">
                <a:latin typeface="Arial" panose="020B0604020202020204" pitchFamily="34" charset="0"/>
                <a:cs typeface="Arial" panose="020B0604020202020204" pitchFamily="34" charset="0"/>
              </a:rPr>
              <a:t>, může ČR – v souladu s ústavním pořádkem, zákony, principy Charty OSN a v rámci spojeneckých závazků a solidarity – </a:t>
            </a:r>
            <a:r>
              <a:rPr lang="cs-CZ" b="1" dirty="0">
                <a:latin typeface="Arial" panose="020B0604020202020204" pitchFamily="34" charset="0"/>
                <a:cs typeface="Arial" panose="020B0604020202020204" pitchFamily="34" charset="0"/>
              </a:rPr>
              <a:t>použít sílu </a:t>
            </a:r>
            <a:r>
              <a:rPr lang="cs-CZ" dirty="0">
                <a:latin typeface="Arial" panose="020B0604020202020204" pitchFamily="34" charset="0"/>
                <a:cs typeface="Arial" panose="020B0604020202020204" pitchFamily="34" charset="0"/>
              </a:rPr>
              <a:t>k ochraně svých životních a v případě nutnosti i strategických zájmů.</a:t>
            </a:r>
          </a:p>
        </p:txBody>
      </p:sp>
      <p:sp>
        <p:nvSpPr>
          <p:cNvPr id="4" name="Zástupný symbol pro datum 3">
            <a:extLst>
              <a:ext uri="{FF2B5EF4-FFF2-40B4-BE49-F238E27FC236}">
                <a16:creationId xmlns:a16="http://schemas.microsoft.com/office/drawing/2014/main" id="{D8726447-1DE8-134E-B032-A3ECA3918F6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17B2D87-A643-224B-B4D5-9C2973CA2FC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F9C3EEC-9AD6-4840-8600-C7777BD0026A}"/>
              </a:ext>
            </a:extLst>
          </p:cNvPr>
          <p:cNvSpPr>
            <a:spLocks noGrp="1"/>
          </p:cNvSpPr>
          <p:nvPr>
            <p:ph type="sldNum" sz="quarter" idx="12"/>
          </p:nvPr>
        </p:nvSpPr>
        <p:spPr/>
        <p:txBody>
          <a:bodyPr/>
          <a:lstStyle/>
          <a:p>
            <a:fld id="{CFE4BAC9-6D41-4691-9299-18EF07EF0177}" type="slidenum">
              <a:rPr lang="en-US" smtClean="0"/>
              <a:t>31</a:t>
            </a:fld>
            <a:endParaRPr lang="en-US"/>
          </a:p>
        </p:txBody>
      </p:sp>
    </p:spTree>
    <p:extLst>
      <p:ext uri="{BB962C8B-B14F-4D97-AF65-F5344CB8AC3E}">
        <p14:creationId xmlns:p14="http://schemas.microsoft.com/office/powerpoint/2010/main" val="354485504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A21E1B-9B05-214D-AD95-57D8302B6F77}"/>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Přesidlování</a:t>
            </a:r>
            <a:r>
              <a:rPr lang="cs-CZ" dirty="0"/>
              <a:t> </a:t>
            </a:r>
          </a:p>
        </p:txBody>
      </p:sp>
      <p:sp>
        <p:nvSpPr>
          <p:cNvPr id="3" name="Zástupný symbol pro obsah 2">
            <a:extLst>
              <a:ext uri="{FF2B5EF4-FFF2-40B4-BE49-F238E27FC236}">
                <a16:creationId xmlns:a16="http://schemas.microsoft.com/office/drawing/2014/main" id="{CEE16CF5-A807-7E4D-BC4F-7E36A0740FAB}"/>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V červenci 2015 se ČR dobrovolně zapojila, spolu s dalšími 19 státy, do </a:t>
            </a:r>
            <a:r>
              <a:rPr lang="cs-CZ" b="1" dirty="0">
                <a:latin typeface="Arial" panose="020B0604020202020204" pitchFamily="34" charset="0"/>
                <a:cs typeface="Arial" panose="020B0604020202020204" pitchFamily="34" charset="0"/>
              </a:rPr>
              <a:t>Evropského přesídlovacího schématu, </a:t>
            </a:r>
            <a:r>
              <a:rPr lang="cs-CZ" dirty="0">
                <a:latin typeface="Arial" panose="020B0604020202020204" pitchFamily="34" charset="0"/>
                <a:cs typeface="Arial" panose="020B0604020202020204" pitchFamily="34" charset="0"/>
              </a:rPr>
              <a:t>a to</a:t>
            </a:r>
            <a:r>
              <a:rPr lang="cs-CZ" b="1" dirty="0">
                <a:latin typeface="Arial" panose="020B0604020202020204" pitchFamily="34" charset="0"/>
                <a:cs typeface="Arial" panose="020B0604020202020204" pitchFamily="34" charset="0"/>
              </a:rPr>
              <a:t> přesídlením 4 rodin nemocných syrských dětí</a:t>
            </a:r>
            <a:r>
              <a:rPr lang="cs-CZ" dirty="0">
                <a:latin typeface="Arial" panose="020B0604020202020204" pitchFamily="34" charset="0"/>
                <a:cs typeface="Arial" panose="020B0604020202020204" pitchFamily="34" charset="0"/>
              </a:rPr>
              <a:t> (celkem 20 osob) z Jordánska v rámci </a:t>
            </a:r>
            <a:r>
              <a:rPr lang="cs-CZ" b="1" dirty="0">
                <a:latin typeface="Arial" panose="020B0604020202020204" pitchFamily="34" charset="0"/>
                <a:cs typeface="Arial" panose="020B0604020202020204" pitchFamily="34" charset="0"/>
              </a:rPr>
              <a:t>přesídlovacího programu</a:t>
            </a:r>
            <a:r>
              <a:rPr lang="cs-CZ" dirty="0">
                <a:latin typeface="Arial" panose="020B0604020202020204" pitchFamily="34" charset="0"/>
                <a:cs typeface="Arial" panose="020B0604020202020204" pitchFamily="34" charset="0"/>
              </a:rPr>
              <a:t>, který vláda schválila v lednu 2015, a </a:t>
            </a:r>
            <a:r>
              <a:rPr lang="cs-CZ" b="1" dirty="0">
                <a:latin typeface="Arial" panose="020B0604020202020204" pitchFamily="34" charset="0"/>
                <a:cs typeface="Arial" panose="020B0604020202020204" pitchFamily="34" charset="0"/>
              </a:rPr>
              <a:t>přesídlením</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32 Iráčanů z Libanonu v rámci přesídlovacího programu Nadačního fondu Generace 21</a:t>
            </a:r>
            <a:r>
              <a:rPr lang="cs-CZ" dirty="0">
                <a:latin typeface="Arial" panose="020B0604020202020204" pitchFamily="34" charset="0"/>
                <a:cs typeface="Arial" panose="020B0604020202020204" pitchFamily="34" charset="0"/>
              </a:rPr>
              <a:t>. V rámci tohoto programu bylo nadále humanitárně přijato 57 Iráčanů z Iráckého Kurdistánu. </a:t>
            </a:r>
            <a:r>
              <a:rPr lang="cs-CZ" b="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Celkem bylo </a:t>
            </a:r>
            <a:br>
              <a:rPr lang="cs-CZ" dirty="0">
                <a:latin typeface="Arial" panose="020B0604020202020204" pitchFamily="34" charset="0"/>
                <a:cs typeface="Arial" panose="020B0604020202020204" pitchFamily="34" charset="0"/>
              </a:rPr>
            </a:br>
            <a:r>
              <a:rPr lang="cs-CZ" dirty="0">
                <a:latin typeface="Arial" panose="020B0604020202020204" pitchFamily="34" charset="0"/>
                <a:cs typeface="Arial" panose="020B0604020202020204" pitchFamily="34" charset="0"/>
              </a:rPr>
              <a:t>do členských států EU přesídleno v rámci Evropského přesídlovacího schématu přes 14 000 osob.</a:t>
            </a:r>
            <a:r>
              <a:rPr lang="cs-CZ" b="1" dirty="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a:p>
            <a:endParaRPr lang="cs-CZ" dirty="0"/>
          </a:p>
        </p:txBody>
      </p:sp>
      <p:sp>
        <p:nvSpPr>
          <p:cNvPr id="4" name="Zástupný symbol pro datum 3">
            <a:extLst>
              <a:ext uri="{FF2B5EF4-FFF2-40B4-BE49-F238E27FC236}">
                <a16:creationId xmlns:a16="http://schemas.microsoft.com/office/drawing/2014/main" id="{0B23431E-EC45-4B46-AE24-B8E844D5711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4778B34-52B3-114E-A966-7F9FEAB6498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87AE4A1-F150-204E-B2EE-631F40FBAA50}"/>
              </a:ext>
            </a:extLst>
          </p:cNvPr>
          <p:cNvSpPr>
            <a:spLocks noGrp="1"/>
          </p:cNvSpPr>
          <p:nvPr>
            <p:ph type="sldNum" sz="quarter" idx="12"/>
          </p:nvPr>
        </p:nvSpPr>
        <p:spPr/>
        <p:txBody>
          <a:bodyPr/>
          <a:lstStyle/>
          <a:p>
            <a:fld id="{CFE4BAC9-6D41-4691-9299-18EF07EF0177}" type="slidenum">
              <a:rPr lang="en-US" smtClean="0"/>
              <a:t>310</a:t>
            </a:fld>
            <a:endParaRPr lang="en-US"/>
          </a:p>
        </p:txBody>
      </p:sp>
    </p:spTree>
    <p:extLst>
      <p:ext uri="{BB962C8B-B14F-4D97-AF65-F5344CB8AC3E}">
        <p14:creationId xmlns:p14="http://schemas.microsoft.com/office/powerpoint/2010/main" val="226850610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err="1">
                <a:latin typeface="Arial" panose="020B0604020202020204" pitchFamily="34" charset="0"/>
                <a:cs typeface="Arial" panose="020B0604020202020204" pitchFamily="34" charset="0"/>
              </a:rPr>
              <a:t>Pohyb</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přes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hranice</a:t>
            </a:r>
            <a:endParaRPr lang="en-US" dirty="0">
              <a:latin typeface="Arial" panose="020B0604020202020204" pitchFamily="34" charset="0"/>
              <a:cs typeface="Arial" panose="020B0604020202020204" pitchFamily="34" charset="0"/>
            </a:endParaRPr>
          </a:p>
        </p:txBody>
      </p:sp>
      <p:sp>
        <p:nvSpPr>
          <p:cNvPr id="2" name="Podnadpis 1">
            <a:extLst>
              <a:ext uri="{FF2B5EF4-FFF2-40B4-BE49-F238E27FC236}">
                <a16:creationId xmlns:a16="http://schemas.microsoft.com/office/drawing/2014/main" id="{2D21128C-25E2-6948-B7AE-8ED3BF7BB244}"/>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3" name="Zástupný symbol pro datum 2">
            <a:extLst>
              <a:ext uri="{FF2B5EF4-FFF2-40B4-BE49-F238E27FC236}">
                <a16:creationId xmlns:a16="http://schemas.microsoft.com/office/drawing/2014/main" id="{B916AAEB-C391-474E-9CD6-F0E3CA5CEBE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2B910F6-615E-7F48-AFD3-3754227B914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56F5067-193B-754E-9D5E-E03BA40B5062}"/>
              </a:ext>
            </a:extLst>
          </p:cNvPr>
          <p:cNvSpPr>
            <a:spLocks noGrp="1"/>
          </p:cNvSpPr>
          <p:nvPr>
            <p:ph type="sldNum" sz="quarter" idx="12"/>
          </p:nvPr>
        </p:nvSpPr>
        <p:spPr/>
        <p:txBody>
          <a:bodyPr/>
          <a:lstStyle/>
          <a:p>
            <a:fld id="{CFE4BAC9-6D41-4691-9299-18EF07EF0177}" type="slidenum">
              <a:rPr lang="en-US" smtClean="0"/>
              <a:t>311</a:t>
            </a:fld>
            <a:endParaRPr lang="en-US"/>
          </a:p>
        </p:txBody>
      </p:sp>
    </p:spTree>
    <p:extLst>
      <p:ext uri="{BB962C8B-B14F-4D97-AF65-F5344CB8AC3E}">
        <p14:creationId xmlns:p14="http://schemas.microsoft.com/office/powerpoint/2010/main" val="157629689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0CFC11-13AD-2F43-A9A5-F82121B587A8}"/>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Akční plán EU Turecko</a:t>
            </a:r>
          </a:p>
        </p:txBody>
      </p:sp>
      <p:sp>
        <p:nvSpPr>
          <p:cNvPr id="3" name="Zástupný symbol pro obsah 2">
            <a:extLst>
              <a:ext uri="{FF2B5EF4-FFF2-40B4-BE49-F238E27FC236}">
                <a16:creationId xmlns:a16="http://schemas.microsoft.com/office/drawing/2014/main" id="{E931D7AB-2943-D84F-9A64-929B7E38482A}"/>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Všichni noví nelegální migranti vstupující </a:t>
            </a:r>
            <a:r>
              <a:rPr lang="cs-CZ" dirty="0">
                <a:solidFill>
                  <a:srgbClr val="FF0000"/>
                </a:solidFill>
                <a:latin typeface="Arial" panose="020B0604020202020204" pitchFamily="34" charset="0"/>
                <a:cs typeface="Arial" panose="020B0604020202020204" pitchFamily="34" charset="0"/>
              </a:rPr>
              <a:t>od 20. března 2016</a:t>
            </a:r>
            <a:r>
              <a:rPr lang="cs-CZ" dirty="0">
                <a:latin typeface="Arial" panose="020B0604020202020204" pitchFamily="34" charset="0"/>
                <a:cs typeface="Arial" panose="020B0604020202020204" pitchFamily="34" charset="0"/>
              </a:rPr>
              <a:t> na řecké ostrovy z Turecka budou </a:t>
            </a:r>
            <a:r>
              <a:rPr lang="cs-CZ" b="1" dirty="0">
                <a:latin typeface="Arial" panose="020B0604020202020204" pitchFamily="34" charset="0"/>
                <a:cs typeface="Arial" panose="020B0604020202020204" pitchFamily="34" charset="0"/>
              </a:rPr>
              <a:t>navráceni do Turecka</a:t>
            </a:r>
            <a:r>
              <a:rPr lang="cs-CZ" dirty="0">
                <a:latin typeface="Arial" panose="020B0604020202020204" pitchFamily="34" charset="0"/>
                <a:cs typeface="Arial" panose="020B0604020202020204" pitchFamily="34" charset="0"/>
              </a:rPr>
              <a:t>. Navracení bude probíhat plně v souladu s unijním a mezinárodním právem.</a:t>
            </a:r>
          </a:p>
          <a:p>
            <a:r>
              <a:rPr lang="cs-CZ" dirty="0">
                <a:latin typeface="Arial" panose="020B0604020202020204" pitchFamily="34" charset="0"/>
                <a:cs typeface="Arial" panose="020B0604020202020204" pitchFamily="34" charset="0"/>
              </a:rPr>
              <a:t>Za každého syrského občana navraceného z řeckých ostrovů do Turecka bude jeden </a:t>
            </a:r>
            <a:r>
              <a:rPr lang="cs-CZ" b="1" dirty="0">
                <a:latin typeface="Arial" panose="020B0604020202020204" pitchFamily="34" charset="0"/>
                <a:cs typeface="Arial" panose="020B0604020202020204" pitchFamily="34" charset="0"/>
              </a:rPr>
              <a:t>syrský občan přesídlen z Turecka do EU</a:t>
            </a:r>
            <a:r>
              <a:rPr lang="cs-CZ" dirty="0">
                <a:latin typeface="Arial" panose="020B0604020202020204" pitchFamily="34" charset="0"/>
                <a:cs typeface="Arial" panose="020B0604020202020204" pitchFamily="34" charset="0"/>
              </a:rPr>
              <a:t>, a to s ohledem na kritéria zranitelnosti vypracovaná OSN. Přednost budou mít migranti, kteří do EU dříve nelegálně nevstoupili ani se o nelegální vstup nepokusili</a:t>
            </a:r>
          </a:p>
        </p:txBody>
      </p:sp>
      <p:sp>
        <p:nvSpPr>
          <p:cNvPr id="4" name="Zástupný symbol pro datum 3">
            <a:extLst>
              <a:ext uri="{FF2B5EF4-FFF2-40B4-BE49-F238E27FC236}">
                <a16:creationId xmlns:a16="http://schemas.microsoft.com/office/drawing/2014/main" id="{2BE00EC0-B652-DE42-A8AF-3184F58D926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A10A3A9-2F42-F947-BDE1-2C43F280824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D68FA11-3EDB-D14A-9467-97C05DE99B12}"/>
              </a:ext>
            </a:extLst>
          </p:cNvPr>
          <p:cNvSpPr>
            <a:spLocks noGrp="1"/>
          </p:cNvSpPr>
          <p:nvPr>
            <p:ph type="sldNum" sz="quarter" idx="12"/>
          </p:nvPr>
        </p:nvSpPr>
        <p:spPr/>
        <p:txBody>
          <a:bodyPr/>
          <a:lstStyle/>
          <a:p>
            <a:fld id="{CFE4BAC9-6D41-4691-9299-18EF07EF0177}" type="slidenum">
              <a:rPr lang="en-US" smtClean="0"/>
              <a:t>312</a:t>
            </a:fld>
            <a:endParaRPr lang="en-US"/>
          </a:p>
        </p:txBody>
      </p:sp>
    </p:spTree>
    <p:extLst>
      <p:ext uri="{BB962C8B-B14F-4D97-AF65-F5344CB8AC3E}">
        <p14:creationId xmlns:p14="http://schemas.microsoft.com/office/powerpoint/2010/main" val="210458187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A8236A-BFA5-1040-9A09-3B10EE7BD32B}"/>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Závazek Turecka</a:t>
            </a:r>
          </a:p>
        </p:txBody>
      </p:sp>
      <p:sp>
        <p:nvSpPr>
          <p:cNvPr id="3" name="Zástupný symbol pro obsah 2">
            <a:extLst>
              <a:ext uri="{FF2B5EF4-FFF2-40B4-BE49-F238E27FC236}">
                <a16:creationId xmlns:a16="http://schemas.microsoft.com/office/drawing/2014/main" id="{16332AF5-A425-3A45-843D-18AD8EF19B68}"/>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Turecko přijme veškerá nezbytná opatření, aby </a:t>
            </a:r>
            <a:r>
              <a:rPr lang="cs-CZ" b="1" dirty="0">
                <a:latin typeface="Arial" panose="020B0604020202020204" pitchFamily="34" charset="0"/>
                <a:cs typeface="Arial" panose="020B0604020202020204" pitchFamily="34" charset="0"/>
              </a:rPr>
              <a:t>zabránilo</a:t>
            </a:r>
            <a:r>
              <a:rPr lang="cs-CZ" dirty="0">
                <a:latin typeface="Arial" panose="020B0604020202020204" pitchFamily="34" charset="0"/>
                <a:cs typeface="Arial" panose="020B0604020202020204" pitchFamily="34" charset="0"/>
              </a:rPr>
              <a:t> vzniku </a:t>
            </a:r>
            <a:r>
              <a:rPr lang="cs-CZ" dirty="0">
                <a:solidFill>
                  <a:srgbClr val="FF0000"/>
                </a:solidFill>
                <a:latin typeface="Arial" panose="020B0604020202020204" pitchFamily="34" charset="0"/>
                <a:cs typeface="Arial" panose="020B0604020202020204" pitchFamily="34" charset="0"/>
              </a:rPr>
              <a:t>nových tras </a:t>
            </a:r>
            <a:r>
              <a:rPr lang="cs-CZ" dirty="0">
                <a:latin typeface="Arial" panose="020B0604020202020204" pitchFamily="34" charset="0"/>
                <a:cs typeface="Arial" panose="020B0604020202020204" pitchFamily="34" charset="0"/>
              </a:rPr>
              <a:t>pro nelegální migraci z Turecka do EU, ať už námořních nebo pozemních, a bude za tímto účelem spolupracovat se sousedními státy i s EU.</a:t>
            </a:r>
          </a:p>
          <a:p>
            <a:endParaRPr lang="cs-CZ" dirty="0"/>
          </a:p>
        </p:txBody>
      </p:sp>
      <p:sp>
        <p:nvSpPr>
          <p:cNvPr id="4" name="Zástupný symbol pro datum 3">
            <a:extLst>
              <a:ext uri="{FF2B5EF4-FFF2-40B4-BE49-F238E27FC236}">
                <a16:creationId xmlns:a16="http://schemas.microsoft.com/office/drawing/2014/main" id="{79B8752F-AB34-184E-A4D2-369027E7BA7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28A9725-D2FC-2E47-B669-A7E0F256E8A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2777C7E-8BB8-BD49-A898-AA07075106EF}"/>
              </a:ext>
            </a:extLst>
          </p:cNvPr>
          <p:cNvSpPr>
            <a:spLocks noGrp="1"/>
          </p:cNvSpPr>
          <p:nvPr>
            <p:ph type="sldNum" sz="quarter" idx="12"/>
          </p:nvPr>
        </p:nvSpPr>
        <p:spPr/>
        <p:txBody>
          <a:bodyPr/>
          <a:lstStyle/>
          <a:p>
            <a:fld id="{CFE4BAC9-6D41-4691-9299-18EF07EF0177}" type="slidenum">
              <a:rPr lang="en-US" smtClean="0"/>
              <a:t>313</a:t>
            </a:fld>
            <a:endParaRPr lang="en-US"/>
          </a:p>
        </p:txBody>
      </p:sp>
    </p:spTree>
    <p:extLst>
      <p:ext uri="{BB962C8B-B14F-4D97-AF65-F5344CB8AC3E}">
        <p14:creationId xmlns:p14="http://schemas.microsoft.com/office/powerpoint/2010/main" val="343290872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E7A53C-681F-074C-96F3-84C2F44EAF50}"/>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Platba EU</a:t>
            </a:r>
          </a:p>
        </p:txBody>
      </p:sp>
      <p:sp>
        <p:nvSpPr>
          <p:cNvPr id="3" name="Zástupný symbol pro obsah 2">
            <a:extLst>
              <a:ext uri="{FF2B5EF4-FFF2-40B4-BE49-F238E27FC236}">
                <a16:creationId xmlns:a16="http://schemas.microsoft.com/office/drawing/2014/main" id="{DF779AC4-A970-5648-9F52-9A70711A4BCC}"/>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EU v úzké spolupráci s Tureckem dále urychlí vyplácení původně vyčleněných prostředků ve výši </a:t>
            </a:r>
            <a:r>
              <a:rPr lang="cs-CZ" dirty="0">
                <a:solidFill>
                  <a:srgbClr val="FF0000"/>
                </a:solidFill>
                <a:latin typeface="Arial" panose="020B0604020202020204" pitchFamily="34" charset="0"/>
                <a:cs typeface="Arial" panose="020B0604020202020204" pitchFamily="34" charset="0"/>
              </a:rPr>
              <a:t>3 miliard EUR </a:t>
            </a:r>
            <a:r>
              <a:rPr lang="cs-CZ" dirty="0">
                <a:latin typeface="Arial" panose="020B0604020202020204" pitchFamily="34" charset="0"/>
                <a:cs typeface="Arial" panose="020B0604020202020204" pitchFamily="34" charset="0"/>
              </a:rPr>
              <a:t>v rámci nástroje pro uprchlíky v Turecku a zajistí financování </a:t>
            </a:r>
            <a:r>
              <a:rPr lang="cs-CZ" dirty="0">
                <a:solidFill>
                  <a:srgbClr val="FF0000"/>
                </a:solidFill>
                <a:latin typeface="Arial" panose="020B0604020202020204" pitchFamily="34" charset="0"/>
                <a:cs typeface="Arial" panose="020B0604020202020204" pitchFamily="34" charset="0"/>
              </a:rPr>
              <a:t>dalších projektů zaměřených na osoby požívající dočasné ochrany</a:t>
            </a:r>
            <a:r>
              <a:rPr lang="cs-CZ" dirty="0">
                <a:latin typeface="Arial" panose="020B0604020202020204" pitchFamily="34" charset="0"/>
                <a:cs typeface="Arial" panose="020B0604020202020204" pitchFamily="34" charset="0"/>
              </a:rPr>
              <a:t>, které budou s urychleným přispěním Turecka určeny do konce března.</a:t>
            </a:r>
          </a:p>
          <a:p>
            <a:endParaRPr lang="cs-CZ" dirty="0"/>
          </a:p>
        </p:txBody>
      </p:sp>
      <p:sp>
        <p:nvSpPr>
          <p:cNvPr id="4" name="Zástupný symbol pro datum 3">
            <a:extLst>
              <a:ext uri="{FF2B5EF4-FFF2-40B4-BE49-F238E27FC236}">
                <a16:creationId xmlns:a16="http://schemas.microsoft.com/office/drawing/2014/main" id="{8C8776E2-6F6E-464F-88E5-DE9907A0F6E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E152D1F-7202-D447-BF3E-18E57CCC0B5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7C6DAB3-2AF5-024A-8DA3-6AA95EE72079}"/>
              </a:ext>
            </a:extLst>
          </p:cNvPr>
          <p:cNvSpPr>
            <a:spLocks noGrp="1"/>
          </p:cNvSpPr>
          <p:nvPr>
            <p:ph type="sldNum" sz="quarter" idx="12"/>
          </p:nvPr>
        </p:nvSpPr>
        <p:spPr/>
        <p:txBody>
          <a:bodyPr/>
          <a:lstStyle/>
          <a:p>
            <a:fld id="{CFE4BAC9-6D41-4691-9299-18EF07EF0177}" type="slidenum">
              <a:rPr lang="en-US" smtClean="0"/>
              <a:t>314</a:t>
            </a:fld>
            <a:endParaRPr lang="en-US"/>
          </a:p>
        </p:txBody>
      </p:sp>
    </p:spTree>
    <p:extLst>
      <p:ext uri="{BB962C8B-B14F-4D97-AF65-F5344CB8AC3E}">
        <p14:creationId xmlns:p14="http://schemas.microsoft.com/office/powerpoint/2010/main" val="51050740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7331A46-C669-4847-80E5-32F5D89A0D4F}"/>
              </a:ext>
            </a:extLst>
          </p:cNvPr>
          <p:cNvSpPr>
            <a:spLocks noGrp="1"/>
          </p:cNvSpPr>
          <p:nvPr>
            <p:ph type="ctrTitle"/>
          </p:nvPr>
        </p:nvSpPr>
        <p:spPr/>
        <p:txBody>
          <a:bodyPr/>
          <a:lstStyle/>
          <a:p>
            <a:r>
              <a:rPr lang="cs-CZ" sz="4400" dirty="0">
                <a:latin typeface="Arial" panose="020B0604020202020204" pitchFamily="34" charset="0"/>
                <a:cs typeface="Arial" panose="020B0604020202020204" pitchFamily="34" charset="0"/>
              </a:rPr>
              <a:t>Systém  hospodářských opatření pro krizové stavy</a:t>
            </a:r>
          </a:p>
        </p:txBody>
      </p:sp>
      <p:sp>
        <p:nvSpPr>
          <p:cNvPr id="5" name="Podnadpis 4">
            <a:extLst>
              <a:ext uri="{FF2B5EF4-FFF2-40B4-BE49-F238E27FC236}">
                <a16:creationId xmlns:a16="http://schemas.microsoft.com/office/drawing/2014/main" id="{68D8A3AA-6EE6-B04D-9C59-D625D177BCD8}"/>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2D07BD41-C5C3-D44D-89C5-6BD3C5DE9944}"/>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1B069E68-AE63-CC49-8695-8C50567CD82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E7384E3-BF81-2C40-9DCF-BB10D6E4FE07}"/>
              </a:ext>
            </a:extLst>
          </p:cNvPr>
          <p:cNvSpPr>
            <a:spLocks noGrp="1"/>
          </p:cNvSpPr>
          <p:nvPr>
            <p:ph type="sldNum" sz="quarter" idx="12"/>
          </p:nvPr>
        </p:nvSpPr>
        <p:spPr/>
        <p:txBody>
          <a:bodyPr/>
          <a:lstStyle/>
          <a:p>
            <a:fld id="{CFE4BAC9-6D41-4691-9299-18EF07EF0177}" type="slidenum">
              <a:rPr lang="en-US" smtClean="0"/>
              <a:t>315</a:t>
            </a:fld>
            <a:endParaRPr lang="en-US"/>
          </a:p>
        </p:txBody>
      </p:sp>
    </p:spTree>
    <p:extLst>
      <p:ext uri="{BB962C8B-B14F-4D97-AF65-F5344CB8AC3E}">
        <p14:creationId xmlns:p14="http://schemas.microsoft.com/office/powerpoint/2010/main" val="282224467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ED3FE1-7386-3D4A-89B7-32349215AF5B}"/>
              </a:ext>
            </a:extLst>
          </p:cNvPr>
          <p:cNvSpPr>
            <a:spLocks noGrp="1"/>
          </p:cNvSpPr>
          <p:nvPr>
            <p:ph type="title"/>
          </p:nvPr>
        </p:nvSpPr>
        <p:spPr>
          <a:xfrm>
            <a:off x="900113" y="74428"/>
            <a:ext cx="7345362" cy="1509580"/>
          </a:xfrm>
        </p:spPr>
        <p:txBody>
          <a:bodyPr>
            <a:normAutofit fontScale="90000"/>
          </a:bodyPr>
          <a:lstStyle/>
          <a:p>
            <a:br>
              <a:rPr lang="cs-CZ" dirty="0"/>
            </a:br>
            <a:r>
              <a:rPr lang="cs-CZ" sz="3600" dirty="0">
                <a:latin typeface="Arial" panose="020B0604020202020204" pitchFamily="34" charset="0"/>
                <a:cs typeface="Arial" panose="020B0604020202020204" pitchFamily="34" charset="0"/>
              </a:rPr>
              <a:t>Zákon o hospodářských opatřeních pro krizové stavy</a:t>
            </a:r>
          </a:p>
        </p:txBody>
      </p:sp>
      <p:sp>
        <p:nvSpPr>
          <p:cNvPr id="3" name="Zástupný symbol pro obsah 2">
            <a:extLst>
              <a:ext uri="{FF2B5EF4-FFF2-40B4-BE49-F238E27FC236}">
                <a16:creationId xmlns:a16="http://schemas.microsoft.com/office/drawing/2014/main" id="{CE1F4580-86D6-434B-B59F-389E8B58B23D}"/>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Zákon č. 241/2000 Sb.  </a:t>
            </a:r>
            <a:r>
              <a:rPr lang="cs-CZ" b="1" dirty="0">
                <a:latin typeface="Arial" panose="020B0604020202020204" pitchFamily="34" charset="0"/>
                <a:cs typeface="Arial" panose="020B0604020202020204" pitchFamily="34" charset="0"/>
              </a:rPr>
              <a:t>upravuje přípravu hospodářských </a:t>
            </a:r>
            <a:r>
              <a:rPr lang="cs-CZ" dirty="0">
                <a:latin typeface="Arial" panose="020B0604020202020204" pitchFamily="34" charset="0"/>
                <a:cs typeface="Arial" panose="020B0604020202020204" pitchFamily="34" charset="0"/>
              </a:rPr>
              <a:t>opatření pro:</a:t>
            </a:r>
          </a:p>
          <a:p>
            <a:r>
              <a:rPr lang="cs-CZ" dirty="0">
                <a:latin typeface="Arial" panose="020B0604020202020204" pitchFamily="34" charset="0"/>
                <a:cs typeface="Arial" panose="020B0604020202020204" pitchFamily="34" charset="0"/>
              </a:rPr>
              <a:t> stav nebezpečí, </a:t>
            </a:r>
          </a:p>
          <a:p>
            <a:r>
              <a:rPr lang="cs-CZ" dirty="0">
                <a:latin typeface="Arial" panose="020B0604020202020204" pitchFamily="34" charset="0"/>
                <a:cs typeface="Arial" panose="020B0604020202020204" pitchFamily="34" charset="0"/>
              </a:rPr>
              <a:t>nouzový stav, </a:t>
            </a:r>
          </a:p>
          <a:p>
            <a:r>
              <a:rPr lang="cs-CZ" dirty="0">
                <a:latin typeface="Arial" panose="020B0604020202020204" pitchFamily="34" charset="0"/>
                <a:cs typeface="Arial" panose="020B0604020202020204" pitchFamily="34" charset="0"/>
              </a:rPr>
              <a:t>stav ohrožení státu a </a:t>
            </a:r>
          </a:p>
          <a:p>
            <a:r>
              <a:rPr lang="cs-CZ" dirty="0">
                <a:latin typeface="Arial" panose="020B0604020202020204" pitchFamily="34" charset="0"/>
                <a:cs typeface="Arial" panose="020B0604020202020204" pitchFamily="34" charset="0"/>
              </a:rPr>
              <a:t>válečný stav</a:t>
            </a:r>
          </a:p>
          <a:p>
            <a:pPr marL="0" indent="0">
              <a:buNone/>
            </a:pPr>
            <a:r>
              <a:rPr lang="cs-CZ" dirty="0">
                <a:latin typeface="Arial" panose="020B0604020202020204" pitchFamily="34" charset="0"/>
                <a:cs typeface="Arial" panose="020B0604020202020204" pitchFamily="34" charset="0"/>
              </a:rPr>
              <a:t>a přijetí hospodářských opatření </a:t>
            </a:r>
            <a:r>
              <a:rPr lang="cs-CZ" b="1" dirty="0">
                <a:latin typeface="Arial" panose="020B0604020202020204" pitchFamily="34" charset="0"/>
                <a:cs typeface="Arial" panose="020B0604020202020204" pitchFamily="34" charset="0"/>
              </a:rPr>
              <a:t>po vyhlášení krizových stavů</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894CDFEA-F244-014D-90E3-018F697B28E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A08CD9B-ACA4-BC4B-928F-B773E66EBF6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B4CAFF4-2ED2-3246-9199-B434D78C85FD}"/>
              </a:ext>
            </a:extLst>
          </p:cNvPr>
          <p:cNvSpPr>
            <a:spLocks noGrp="1"/>
          </p:cNvSpPr>
          <p:nvPr>
            <p:ph type="sldNum" sz="quarter" idx="12"/>
          </p:nvPr>
        </p:nvSpPr>
        <p:spPr/>
        <p:txBody>
          <a:bodyPr/>
          <a:lstStyle/>
          <a:p>
            <a:fld id="{CFE4BAC9-6D41-4691-9299-18EF07EF0177}" type="slidenum">
              <a:rPr lang="en-US" smtClean="0"/>
              <a:t>316</a:t>
            </a:fld>
            <a:endParaRPr lang="en-US"/>
          </a:p>
        </p:txBody>
      </p:sp>
    </p:spTree>
    <p:extLst>
      <p:ext uri="{BB962C8B-B14F-4D97-AF65-F5344CB8AC3E}">
        <p14:creationId xmlns:p14="http://schemas.microsoft.com/office/powerpoint/2010/main" val="210828358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E58D73-4914-4B46-B76C-2C674DF7F2FD}"/>
              </a:ext>
            </a:extLst>
          </p:cNvPr>
          <p:cNvSpPr>
            <a:spLocks noGrp="1"/>
          </p:cNvSpPr>
          <p:nvPr>
            <p:ph type="title"/>
          </p:nvPr>
        </p:nvSpPr>
        <p:spPr/>
        <p:txBody>
          <a:bodyPr>
            <a:normAutofit fontScale="90000"/>
          </a:bodyPr>
          <a:lstStyle/>
          <a:p>
            <a:pPr algn="ctr"/>
            <a:r>
              <a:rPr lang="cs-CZ" dirty="0">
                <a:latin typeface="Arial" panose="020B0604020202020204" pitchFamily="34" charset="0"/>
                <a:cs typeface="Arial" panose="020B0604020202020204" pitchFamily="34" charset="0"/>
              </a:rPr>
              <a:t>Cíle systému hospodářských opatření</a:t>
            </a:r>
          </a:p>
        </p:txBody>
      </p:sp>
      <p:sp>
        <p:nvSpPr>
          <p:cNvPr id="3" name="Zástupný symbol pro obsah 2">
            <a:extLst>
              <a:ext uri="{FF2B5EF4-FFF2-40B4-BE49-F238E27FC236}">
                <a16:creationId xmlns:a16="http://schemas.microsoft.com/office/drawing/2014/main" id="{6B9FB7BC-B2FA-8445-B542-29FC4D579A53}"/>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Uspokojit  </a:t>
            </a:r>
            <a:r>
              <a:rPr lang="cs-CZ" b="1" dirty="0">
                <a:latin typeface="Arial" panose="020B0604020202020204" pitchFamily="34" charset="0"/>
                <a:cs typeface="Arial" panose="020B0604020202020204" pitchFamily="34" charset="0"/>
              </a:rPr>
              <a:t>základní životní potřeby </a:t>
            </a:r>
            <a:r>
              <a:rPr lang="cs-CZ" dirty="0">
                <a:solidFill>
                  <a:srgbClr val="FF0000"/>
                </a:solidFill>
                <a:latin typeface="Arial" panose="020B0604020202020204" pitchFamily="34" charset="0"/>
                <a:cs typeface="Arial" panose="020B0604020202020204" pitchFamily="34" charset="0"/>
              </a:rPr>
              <a:t>fyzických osob </a:t>
            </a:r>
            <a:r>
              <a:rPr lang="cs-CZ" dirty="0">
                <a:solidFill>
                  <a:schemeClr val="tx1"/>
                </a:solidFill>
                <a:latin typeface="Arial" panose="020B0604020202020204" pitchFamily="34" charset="0"/>
                <a:cs typeface="Arial" panose="020B0604020202020204" pitchFamily="34" charset="0"/>
              </a:rPr>
              <a:t>(ne všech)</a:t>
            </a:r>
          </a:p>
          <a:p>
            <a:r>
              <a:rPr lang="cs-CZ" b="1" dirty="0">
                <a:latin typeface="Arial" panose="020B0604020202020204" pitchFamily="34" charset="0"/>
                <a:cs typeface="Arial" panose="020B0604020202020204" pitchFamily="34" charset="0"/>
              </a:rPr>
              <a:t>Podpořit </a:t>
            </a:r>
            <a:r>
              <a:rPr lang="cs-CZ" dirty="0">
                <a:latin typeface="Arial" panose="020B0604020202020204" pitchFamily="34" charset="0"/>
                <a:cs typeface="Arial" panose="020B0604020202020204" pitchFamily="34" charset="0"/>
              </a:rPr>
              <a:t> činnost  </a:t>
            </a:r>
            <a:r>
              <a:rPr lang="cs-CZ" dirty="0">
                <a:solidFill>
                  <a:srgbClr val="FF0000"/>
                </a:solidFill>
                <a:latin typeface="Arial" panose="020B0604020202020204" pitchFamily="34" charset="0"/>
                <a:cs typeface="Arial" panose="020B0604020202020204" pitchFamily="34" charset="0"/>
              </a:rPr>
              <a:t>ozbrojených  sil </a:t>
            </a:r>
            <a:r>
              <a:rPr lang="cs-CZ" dirty="0">
                <a:latin typeface="Arial" panose="020B0604020202020204" pitchFamily="34" charset="0"/>
                <a:cs typeface="Arial" panose="020B0604020202020204" pitchFamily="34" charset="0"/>
              </a:rPr>
              <a:t>a </a:t>
            </a:r>
            <a:r>
              <a:rPr lang="cs-CZ" dirty="0">
                <a:solidFill>
                  <a:srgbClr val="FF0000"/>
                </a:solidFill>
                <a:latin typeface="Arial" panose="020B0604020202020204" pitchFamily="34" charset="0"/>
                <a:cs typeface="Arial" panose="020B0604020202020204" pitchFamily="34" charset="0"/>
              </a:rPr>
              <a:t>ozbrojených bezpečnostních sborů, HZS a havarijních služeb</a:t>
            </a:r>
          </a:p>
          <a:p>
            <a:r>
              <a:rPr lang="cs-CZ" b="1" dirty="0">
                <a:latin typeface="Arial" panose="020B0604020202020204" pitchFamily="34" charset="0"/>
                <a:cs typeface="Arial" panose="020B0604020202020204" pitchFamily="34" charset="0"/>
              </a:rPr>
              <a:t>Podpořit</a:t>
            </a:r>
            <a:r>
              <a:rPr lang="cs-CZ" dirty="0">
                <a:latin typeface="Arial" panose="020B0604020202020204" pitchFamily="34" charset="0"/>
                <a:cs typeface="Arial" panose="020B0604020202020204" pitchFamily="34" charset="0"/>
              </a:rPr>
              <a:t> výkon </a:t>
            </a:r>
            <a:r>
              <a:rPr lang="cs-CZ" dirty="0">
                <a:solidFill>
                  <a:srgbClr val="FF0000"/>
                </a:solidFill>
                <a:latin typeface="Arial" panose="020B0604020202020204" pitchFamily="34" charset="0"/>
                <a:cs typeface="Arial" panose="020B0604020202020204" pitchFamily="34" charset="0"/>
              </a:rPr>
              <a:t>státní správy</a:t>
            </a:r>
          </a:p>
          <a:p>
            <a:pPr marL="0" indent="0">
              <a:buNone/>
            </a:pPr>
            <a:endParaRPr lang="cs-CZ" dirty="0"/>
          </a:p>
        </p:txBody>
      </p:sp>
      <p:sp>
        <p:nvSpPr>
          <p:cNvPr id="4" name="Zástupný symbol pro datum 3">
            <a:extLst>
              <a:ext uri="{FF2B5EF4-FFF2-40B4-BE49-F238E27FC236}">
                <a16:creationId xmlns:a16="http://schemas.microsoft.com/office/drawing/2014/main" id="{463065A6-2432-FB46-AB90-32A98142D9A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9D7C310-A2B0-D446-A94C-455C771559A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F534809-B1CD-824A-8148-020DA7DA7350}"/>
              </a:ext>
            </a:extLst>
          </p:cNvPr>
          <p:cNvSpPr>
            <a:spLocks noGrp="1"/>
          </p:cNvSpPr>
          <p:nvPr>
            <p:ph type="sldNum" sz="quarter" idx="12"/>
          </p:nvPr>
        </p:nvSpPr>
        <p:spPr/>
        <p:txBody>
          <a:bodyPr/>
          <a:lstStyle/>
          <a:p>
            <a:fld id="{CFE4BAC9-6D41-4691-9299-18EF07EF0177}" type="slidenum">
              <a:rPr lang="en-US" smtClean="0"/>
              <a:t>317</a:t>
            </a:fld>
            <a:endParaRPr lang="en-US"/>
          </a:p>
        </p:txBody>
      </p:sp>
    </p:spTree>
    <p:extLst>
      <p:ext uri="{BB962C8B-B14F-4D97-AF65-F5344CB8AC3E}">
        <p14:creationId xmlns:p14="http://schemas.microsoft.com/office/powerpoint/2010/main" val="196733495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8E12A0-AC4E-7E4C-8ABD-120B126211C7}"/>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Dva základní principy</a:t>
            </a:r>
          </a:p>
        </p:txBody>
      </p:sp>
      <p:sp>
        <p:nvSpPr>
          <p:cNvPr id="3" name="Zástupný symbol pro obsah 2">
            <a:extLst>
              <a:ext uri="{FF2B5EF4-FFF2-40B4-BE49-F238E27FC236}">
                <a16:creationId xmlns:a16="http://schemas.microsoft.com/office/drawing/2014/main" id="{9705FB58-0376-FF49-B295-70019D90629A}"/>
              </a:ext>
            </a:extLst>
          </p:cNvPr>
          <p:cNvSpPr>
            <a:spLocks noGrp="1"/>
          </p:cNvSpPr>
          <p:nvPr>
            <p:ph idx="1"/>
          </p:nvPr>
        </p:nvSpPr>
        <p:spPr/>
        <p:txBody>
          <a:bodyPr/>
          <a:lstStyle/>
          <a:p>
            <a:r>
              <a:rPr lang="cs-CZ" dirty="0">
                <a:solidFill>
                  <a:srgbClr val="C00000"/>
                </a:solidFill>
                <a:latin typeface="Arial" panose="020B0604020202020204" pitchFamily="34" charset="0"/>
                <a:cs typeface="Arial" panose="020B0604020202020204" pitchFamily="34" charset="0"/>
              </a:rPr>
              <a:t>Subsidiarity</a:t>
            </a:r>
          </a:p>
          <a:p>
            <a:r>
              <a:rPr lang="cs-CZ" dirty="0">
                <a:solidFill>
                  <a:srgbClr val="C00000"/>
                </a:solidFill>
                <a:latin typeface="Arial" panose="020B0604020202020204" pitchFamily="34" charset="0"/>
                <a:cs typeface="Arial" panose="020B0604020202020204" pitchFamily="34" charset="0"/>
              </a:rPr>
              <a:t>Kontinuity </a:t>
            </a:r>
          </a:p>
          <a:p>
            <a:pPr marL="0" indent="0">
              <a:buNone/>
            </a:pPr>
            <a:r>
              <a:rPr lang="cs-CZ" dirty="0">
                <a:latin typeface="Arial" panose="020B0604020202020204" pitchFamily="34" charset="0"/>
                <a:cs typeface="Arial" panose="020B0604020202020204" pitchFamily="34" charset="0"/>
              </a:rPr>
              <a:t>Postup na základě </a:t>
            </a:r>
            <a:r>
              <a:rPr lang="cs-CZ" b="1" dirty="0">
                <a:latin typeface="Arial" panose="020B0604020202020204" pitchFamily="34" charset="0"/>
                <a:cs typeface="Arial" panose="020B0604020202020204" pitchFamily="34" charset="0"/>
              </a:rPr>
              <a:t>plánu nezbytných dodávek</a:t>
            </a:r>
          </a:p>
          <a:p>
            <a:pPr marL="0" indent="0">
              <a:buNone/>
            </a:pPr>
            <a:r>
              <a:rPr lang="cs-CZ" b="1" dirty="0">
                <a:latin typeface="Arial" panose="020B0604020202020204" pitchFamily="34" charset="0"/>
                <a:cs typeface="Arial" panose="020B0604020202020204" pitchFamily="34" charset="0"/>
              </a:rPr>
              <a:t>Pohotovostní zásoby </a:t>
            </a:r>
            <a:r>
              <a:rPr lang="cs-CZ" dirty="0">
                <a:latin typeface="Arial" panose="020B0604020202020204" pitchFamily="34" charset="0"/>
                <a:cs typeface="Arial" panose="020B0604020202020204" pitchFamily="34" charset="0"/>
              </a:rPr>
              <a:t>(pro podporu obyvatelstva, havarijních služeb HZS a  zajišťují nezbytné dodávky).</a:t>
            </a:r>
          </a:p>
          <a:p>
            <a:pPr marL="0" indent="0">
              <a:buNone/>
            </a:pPr>
            <a:r>
              <a:rPr lang="cs-CZ" dirty="0">
                <a:latin typeface="Arial" panose="020B0604020202020204" pitchFamily="34" charset="0"/>
                <a:cs typeface="Arial" panose="020B0604020202020204" pitchFamily="34" charset="0"/>
              </a:rPr>
              <a:t>Povinně smluvní vztahy</a:t>
            </a:r>
          </a:p>
        </p:txBody>
      </p:sp>
      <p:sp>
        <p:nvSpPr>
          <p:cNvPr id="4" name="Zástupný symbol pro datum 3">
            <a:extLst>
              <a:ext uri="{FF2B5EF4-FFF2-40B4-BE49-F238E27FC236}">
                <a16:creationId xmlns:a16="http://schemas.microsoft.com/office/drawing/2014/main" id="{DCEA6082-0978-7541-8CB3-13C5EC69B52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C0B5474-3A14-2B4C-B53D-E78922B875E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DC0BBD1-8F09-8344-AC3B-C715539B606E}"/>
              </a:ext>
            </a:extLst>
          </p:cNvPr>
          <p:cNvSpPr>
            <a:spLocks noGrp="1"/>
          </p:cNvSpPr>
          <p:nvPr>
            <p:ph type="sldNum" sz="quarter" idx="12"/>
          </p:nvPr>
        </p:nvSpPr>
        <p:spPr/>
        <p:txBody>
          <a:bodyPr/>
          <a:lstStyle/>
          <a:p>
            <a:fld id="{CFE4BAC9-6D41-4691-9299-18EF07EF0177}" type="slidenum">
              <a:rPr lang="en-US" smtClean="0"/>
              <a:t>318</a:t>
            </a:fld>
            <a:endParaRPr lang="en-US"/>
          </a:p>
        </p:txBody>
      </p:sp>
    </p:spTree>
    <p:extLst>
      <p:ext uri="{BB962C8B-B14F-4D97-AF65-F5344CB8AC3E}">
        <p14:creationId xmlns:p14="http://schemas.microsoft.com/office/powerpoint/2010/main" val="3696845920"/>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CBABC29-FDF1-4940-800F-932E5E80580C}"/>
              </a:ext>
            </a:extLst>
          </p:cNvPr>
          <p:cNvSpPr>
            <a:spLocks noGrp="1"/>
          </p:cNvSpPr>
          <p:nvPr>
            <p:ph type="ctrTitle"/>
          </p:nvPr>
        </p:nvSpPr>
        <p:spPr/>
        <p:txBody>
          <a:bodyPr/>
          <a:lstStyle/>
          <a:p>
            <a:pPr algn="ctr"/>
            <a:r>
              <a:rPr lang="cs-CZ" sz="4400" dirty="0" err="1">
                <a:latin typeface="Arial" panose="020B0604020202020204" pitchFamily="34" charset="0"/>
                <a:cs typeface="Arial" panose="020B0604020202020204" pitchFamily="34" charset="0"/>
              </a:rPr>
              <a:t>Frontex</a:t>
            </a:r>
            <a:r>
              <a:rPr lang="cs-CZ" sz="4400" dirty="0">
                <a:latin typeface="Arial" panose="020B0604020202020204" pitchFamily="34" charset="0"/>
                <a:cs typeface="Arial" panose="020B0604020202020204" pitchFamily="34" charset="0"/>
              </a:rPr>
              <a:t> – ochrana vnějších hranic </a:t>
            </a:r>
          </a:p>
        </p:txBody>
      </p:sp>
      <p:sp>
        <p:nvSpPr>
          <p:cNvPr id="2" name="Podnadpis 1">
            <a:extLst>
              <a:ext uri="{FF2B5EF4-FFF2-40B4-BE49-F238E27FC236}">
                <a16:creationId xmlns:a16="http://schemas.microsoft.com/office/drawing/2014/main" id="{F1792A42-DD06-CC49-989D-E435AAA8767B}"/>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VSCI</a:t>
            </a:r>
          </a:p>
        </p:txBody>
      </p:sp>
      <p:sp>
        <p:nvSpPr>
          <p:cNvPr id="3" name="Zástupný symbol pro datum 2">
            <a:extLst>
              <a:ext uri="{FF2B5EF4-FFF2-40B4-BE49-F238E27FC236}">
                <a16:creationId xmlns:a16="http://schemas.microsoft.com/office/drawing/2014/main" id="{814A984E-B863-3947-96F8-34B14280DC6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3295DB0-FDAA-B041-8BC4-36D7B18D6A0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0826945-08C1-8F4A-B95B-0F3FE8DDE9C4}"/>
              </a:ext>
            </a:extLst>
          </p:cNvPr>
          <p:cNvSpPr>
            <a:spLocks noGrp="1"/>
          </p:cNvSpPr>
          <p:nvPr>
            <p:ph type="sldNum" sz="quarter" idx="12"/>
          </p:nvPr>
        </p:nvSpPr>
        <p:spPr/>
        <p:txBody>
          <a:bodyPr/>
          <a:lstStyle/>
          <a:p>
            <a:fld id="{CFE4BAC9-6D41-4691-9299-18EF07EF0177}" type="slidenum">
              <a:rPr lang="en-US" smtClean="0"/>
              <a:t>319</a:t>
            </a:fld>
            <a:endParaRPr lang="en-US"/>
          </a:p>
        </p:txBody>
      </p:sp>
    </p:spTree>
    <p:extLst>
      <p:ext uri="{BB962C8B-B14F-4D97-AF65-F5344CB8AC3E}">
        <p14:creationId xmlns:p14="http://schemas.microsoft.com/office/powerpoint/2010/main" val="3684262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8CC276-94E2-3944-9B44-341C8AF30A7C}"/>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Kolektivní bezpečnost</a:t>
            </a:r>
          </a:p>
        </p:txBody>
      </p:sp>
      <p:sp>
        <p:nvSpPr>
          <p:cNvPr id="3" name="Zástupný symbol pro obsah 2">
            <a:extLst>
              <a:ext uri="{FF2B5EF4-FFF2-40B4-BE49-F238E27FC236}">
                <a16:creationId xmlns:a16="http://schemas.microsoft.com/office/drawing/2014/main" id="{FADDB435-E4DC-0A43-8D08-11F6F94CBA04}"/>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Základními východisky pro zajištění obrany a bezpečnosti ČR jsou aktivní účast v </a:t>
            </a:r>
            <a:r>
              <a:rPr lang="cs-CZ" b="1" dirty="0">
                <a:latin typeface="Arial" panose="020B0604020202020204" pitchFamily="34" charset="0"/>
                <a:cs typeface="Arial" panose="020B0604020202020204" pitchFamily="34" charset="0"/>
              </a:rPr>
              <a:t>systému kolektivní obrany NATO</a:t>
            </a:r>
            <a:r>
              <a:rPr lang="cs-CZ" dirty="0">
                <a:latin typeface="Arial" panose="020B0604020202020204" pitchFamily="34" charset="0"/>
                <a:cs typeface="Arial" panose="020B0604020202020204" pitchFamily="34" charset="0"/>
              </a:rPr>
              <a:t> opírajícím se o silnou transatlantickou vazbu, </a:t>
            </a:r>
            <a:r>
              <a:rPr lang="cs-CZ" b="1" dirty="0">
                <a:latin typeface="Arial" panose="020B0604020202020204" pitchFamily="34" charset="0"/>
                <a:cs typeface="Arial" panose="020B0604020202020204" pitchFamily="34" charset="0"/>
              </a:rPr>
              <a:t>rozvoj schopností EU </a:t>
            </a:r>
            <a:r>
              <a:rPr lang="cs-CZ" dirty="0">
                <a:latin typeface="Arial" panose="020B0604020202020204" pitchFamily="34" charset="0"/>
                <a:cs typeface="Arial" panose="020B0604020202020204" pitchFamily="34" charset="0"/>
              </a:rPr>
              <a:t>pro zvládání krizí a spolupráce s partnerskými zeměmi. </a:t>
            </a:r>
          </a:p>
          <a:p>
            <a:r>
              <a:rPr lang="cs-CZ" dirty="0">
                <a:latin typeface="Arial" panose="020B0604020202020204" pitchFamily="34" charset="0"/>
                <a:cs typeface="Arial" panose="020B0604020202020204" pitchFamily="34" charset="0"/>
              </a:rPr>
              <a:t>Členství v NATO a EU přináší výhody </a:t>
            </a:r>
            <a:r>
              <a:rPr lang="cs-CZ" b="1" dirty="0">
                <a:latin typeface="Arial" panose="020B0604020202020204" pitchFamily="34" charset="0"/>
                <a:cs typeface="Arial" panose="020B0604020202020204" pitchFamily="34" charset="0"/>
              </a:rPr>
              <a:t>kolektivního zajištění vlastní obrany a bezpečnosti</a:t>
            </a:r>
            <a:r>
              <a:rPr lang="cs-CZ" dirty="0">
                <a:latin typeface="Arial" panose="020B0604020202020204" pitchFamily="34" charset="0"/>
                <a:cs typeface="Arial" panose="020B0604020202020204" pitchFamily="34" charset="0"/>
              </a:rPr>
              <a:t>, stejně jako závazek ke společné obraně a bezpečnosti přispívat..</a:t>
            </a:r>
          </a:p>
          <a:p>
            <a:r>
              <a:rPr lang="cs-CZ" dirty="0">
                <a:latin typeface="Arial" panose="020B0604020202020204" pitchFamily="34" charset="0"/>
                <a:cs typeface="Arial" panose="020B0604020202020204" pitchFamily="34" charset="0"/>
              </a:rPr>
              <a:t>Členství v mezinárodních organizacích z ČR nesnímá její prvotní </a:t>
            </a:r>
            <a:r>
              <a:rPr lang="cs-CZ" b="1" dirty="0">
                <a:latin typeface="Arial" panose="020B0604020202020204" pitchFamily="34" charset="0"/>
                <a:cs typeface="Arial" panose="020B0604020202020204" pitchFamily="34" charset="0"/>
              </a:rPr>
              <a:t>odpovědnost za vlastní obranu</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2166368D-09A9-3B43-ADBE-3E0B5BB51F7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3EAB422-1E2E-E64E-A96B-3962A9C9B8B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B65AC8A-23B6-DE41-BAD6-09A969707DA3}"/>
              </a:ext>
            </a:extLst>
          </p:cNvPr>
          <p:cNvSpPr>
            <a:spLocks noGrp="1"/>
          </p:cNvSpPr>
          <p:nvPr>
            <p:ph type="sldNum" sz="quarter" idx="12"/>
          </p:nvPr>
        </p:nvSpPr>
        <p:spPr/>
        <p:txBody>
          <a:bodyPr/>
          <a:lstStyle/>
          <a:p>
            <a:fld id="{CFE4BAC9-6D41-4691-9299-18EF07EF0177}" type="slidenum">
              <a:rPr lang="en-US" smtClean="0"/>
              <a:t>32</a:t>
            </a:fld>
            <a:endParaRPr lang="en-US"/>
          </a:p>
        </p:txBody>
      </p:sp>
    </p:spTree>
    <p:extLst>
      <p:ext uri="{BB962C8B-B14F-4D97-AF65-F5344CB8AC3E}">
        <p14:creationId xmlns:p14="http://schemas.microsoft.com/office/powerpoint/2010/main" val="1644194861"/>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5DA250-9F14-6741-A550-D74DB7619A69}"/>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Poslání </a:t>
            </a:r>
          </a:p>
        </p:txBody>
      </p:sp>
      <p:sp>
        <p:nvSpPr>
          <p:cNvPr id="3" name="Zástupný symbol pro obsah 2">
            <a:extLst>
              <a:ext uri="{FF2B5EF4-FFF2-40B4-BE49-F238E27FC236}">
                <a16:creationId xmlns:a16="http://schemas.microsoft.com/office/drawing/2014/main" id="{4F01E886-2ECF-DD44-B4ED-BF293DF4BDDA}"/>
              </a:ext>
            </a:extLst>
          </p:cNvPr>
          <p:cNvSpPr>
            <a:spLocks noGrp="1"/>
          </p:cNvSpPr>
          <p:nvPr>
            <p:ph idx="4294967295"/>
          </p:nvPr>
        </p:nvSpPr>
        <p:spPr>
          <a:xfrm>
            <a:off x="914400" y="1812925"/>
            <a:ext cx="8229600" cy="4525963"/>
          </a:xfrm>
          <a:noFill/>
        </p:spPr>
        <p:txBody>
          <a:bodyPr>
            <a:normAutofit/>
          </a:bodyPr>
          <a:lstStyle/>
          <a:p>
            <a:pPr marL="0" indent="0">
              <a:buNone/>
            </a:pPr>
            <a:r>
              <a:rPr lang="cs-CZ" dirty="0">
                <a:latin typeface="Arial" panose="020B0604020202020204" pitchFamily="34" charset="0"/>
                <a:cs typeface="Arial" panose="020B0604020202020204" pitchFamily="34" charset="0"/>
              </a:rPr>
              <a:t>Agentura </a:t>
            </a:r>
            <a:r>
              <a:rPr lang="cs-CZ" dirty="0" err="1">
                <a:latin typeface="Arial" panose="020B0604020202020204" pitchFamily="34" charset="0"/>
                <a:cs typeface="Arial" panose="020B0604020202020204" pitchFamily="34" charset="0"/>
              </a:rPr>
              <a:t>Frontex</a:t>
            </a:r>
            <a:r>
              <a:rPr lang="cs-CZ" dirty="0">
                <a:latin typeface="Arial" panose="020B0604020202020204" pitchFamily="34" charset="0"/>
                <a:cs typeface="Arial" panose="020B0604020202020204" pitchFamily="34" charset="0"/>
              </a:rPr>
              <a:t>, Evropská agentura pro </a:t>
            </a:r>
            <a:r>
              <a:rPr lang="cs-CZ" b="1" dirty="0">
                <a:latin typeface="Arial" panose="020B0604020202020204" pitchFamily="34" charset="0"/>
                <a:cs typeface="Arial" panose="020B0604020202020204" pitchFamily="34" charset="0"/>
              </a:rPr>
              <a:t>pohraniční</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pobřežní stráž</a:t>
            </a:r>
            <a:r>
              <a:rPr lang="cs-CZ" dirty="0">
                <a:latin typeface="Arial" panose="020B0604020202020204" pitchFamily="34" charset="0"/>
                <a:cs typeface="Arial" panose="020B0604020202020204" pitchFamily="34" charset="0"/>
              </a:rPr>
              <a:t>, byla zřízena v roce 2004 s cílem pomoci</a:t>
            </a:r>
          </a:p>
          <a:p>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členským státům EU</a:t>
            </a:r>
            <a:r>
              <a:rPr lang="cs-CZ" dirty="0">
                <a:latin typeface="Arial" panose="020B0604020202020204" pitchFamily="34" charset="0"/>
                <a:cs typeface="Arial" panose="020B0604020202020204" pitchFamily="34" charset="0"/>
              </a:rPr>
              <a:t> a </a:t>
            </a:r>
          </a:p>
          <a:p>
            <a:r>
              <a:rPr lang="cs-CZ" dirty="0">
                <a:latin typeface="Arial" panose="020B0604020202020204" pitchFamily="34" charset="0"/>
                <a:cs typeface="Arial" panose="020B0604020202020204" pitchFamily="34" charset="0"/>
              </a:rPr>
              <a:t>zemím </a:t>
            </a:r>
            <a:r>
              <a:rPr lang="cs-CZ" b="1" dirty="0">
                <a:latin typeface="Arial" panose="020B0604020202020204" pitchFamily="34" charset="0"/>
                <a:cs typeface="Arial" panose="020B0604020202020204" pitchFamily="34" charset="0"/>
              </a:rPr>
              <a:t>přidruženým </a:t>
            </a:r>
            <a:r>
              <a:rPr lang="cs-CZ" dirty="0">
                <a:latin typeface="Arial" panose="020B0604020202020204" pitchFamily="34" charset="0"/>
                <a:cs typeface="Arial" panose="020B0604020202020204" pitchFamily="34" charset="0"/>
              </a:rPr>
              <a:t>k </a:t>
            </a:r>
            <a:r>
              <a:rPr lang="cs-CZ" dirty="0" err="1">
                <a:latin typeface="Arial" panose="020B0604020202020204" pitchFamily="34" charset="0"/>
                <a:cs typeface="Arial" panose="020B0604020202020204" pitchFamily="34" charset="0"/>
              </a:rPr>
              <a:t>Schengenu</a:t>
            </a:r>
            <a:r>
              <a:rPr lang="cs-CZ" dirty="0">
                <a:latin typeface="Arial" panose="020B0604020202020204" pitchFamily="34" charset="0"/>
                <a:cs typeface="Arial" panose="020B0604020202020204" pitchFamily="34" charset="0"/>
              </a:rPr>
              <a:t>  (Island, Lichtenštejnsko, Norsko a Švýcarsko.)</a:t>
            </a:r>
          </a:p>
          <a:p>
            <a:pPr marL="0" indent="0">
              <a:buNone/>
            </a:pPr>
            <a:r>
              <a:rPr lang="cs-CZ" dirty="0">
                <a:latin typeface="Arial" panose="020B0604020202020204" pitchFamily="34" charset="0"/>
                <a:cs typeface="Arial" panose="020B0604020202020204" pitchFamily="34" charset="0"/>
              </a:rPr>
              <a:t>chránit </a:t>
            </a:r>
            <a:r>
              <a:rPr lang="cs-CZ" b="1" dirty="0">
                <a:latin typeface="Arial" panose="020B0604020202020204" pitchFamily="34" charset="0"/>
                <a:cs typeface="Arial" panose="020B0604020202020204" pitchFamily="34" charset="0"/>
              </a:rPr>
              <a:t>vnější hranice </a:t>
            </a:r>
            <a:r>
              <a:rPr lang="cs-CZ" dirty="0">
                <a:latin typeface="Arial" panose="020B0604020202020204" pitchFamily="34" charset="0"/>
                <a:cs typeface="Arial" panose="020B0604020202020204" pitchFamily="34" charset="0"/>
              </a:rPr>
              <a:t>prostoru volného pohybu EU</a:t>
            </a:r>
          </a:p>
          <a:p>
            <a:endParaRPr lang="cs-CZ" dirty="0"/>
          </a:p>
        </p:txBody>
      </p:sp>
      <p:sp>
        <p:nvSpPr>
          <p:cNvPr id="4" name="Zástupný symbol pro datum 3">
            <a:extLst>
              <a:ext uri="{FF2B5EF4-FFF2-40B4-BE49-F238E27FC236}">
                <a16:creationId xmlns:a16="http://schemas.microsoft.com/office/drawing/2014/main" id="{32E36C51-D847-0141-A6AD-D30FA2004CF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F86D580-882C-B644-B43D-FC7E648C28C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C0F30CB-1E03-3A4C-870F-2EE703A5CE45}"/>
              </a:ext>
            </a:extLst>
          </p:cNvPr>
          <p:cNvSpPr>
            <a:spLocks noGrp="1"/>
          </p:cNvSpPr>
          <p:nvPr>
            <p:ph type="sldNum" sz="quarter" idx="12"/>
          </p:nvPr>
        </p:nvSpPr>
        <p:spPr/>
        <p:txBody>
          <a:bodyPr/>
          <a:lstStyle/>
          <a:p>
            <a:fld id="{CFE4BAC9-6D41-4691-9299-18EF07EF0177}" type="slidenum">
              <a:rPr lang="en-US" smtClean="0"/>
              <a:t>320</a:t>
            </a:fld>
            <a:endParaRPr lang="en-US"/>
          </a:p>
        </p:txBody>
      </p:sp>
    </p:spTree>
    <p:extLst>
      <p:ext uri="{BB962C8B-B14F-4D97-AF65-F5344CB8AC3E}">
        <p14:creationId xmlns:p14="http://schemas.microsoft.com/office/powerpoint/2010/main" val="393910494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5600" b="0" dirty="0" err="1">
                <a:latin typeface="Arial" panose="020B0604020202020204" pitchFamily="34" charset="0"/>
                <a:cs typeface="Arial" panose="020B0604020202020204" pitchFamily="34" charset="0"/>
              </a:rPr>
              <a:t>Frontex</a:t>
            </a:r>
            <a:r>
              <a:rPr lang="en-US" sz="5600" b="0" dirty="0"/>
              <a:t>  </a:t>
            </a:r>
          </a:p>
        </p:txBody>
      </p:sp>
      <p:sp>
        <p:nvSpPr>
          <p:cNvPr id="3" name="Text Placeholder 2"/>
          <p:cNvSpPr>
            <a:spLocks noGrp="1"/>
          </p:cNvSpPr>
          <p:nvPr>
            <p:ph idx="4294967295"/>
          </p:nvPr>
        </p:nvSpPr>
        <p:spPr>
          <a:xfrm>
            <a:off x="690563" y="1663700"/>
            <a:ext cx="8453437" cy="4525963"/>
          </a:xfrm>
        </p:spPr>
        <p:txBody>
          <a:bodyPr>
            <a:normAutofit/>
          </a:bodyPr>
          <a:lstStyle/>
          <a:p>
            <a:pPr marL="0" indent="0">
              <a:buNone/>
            </a:pPr>
            <a:r>
              <a:rPr lang="cs-CZ" dirty="0">
                <a:latin typeface="Arial" panose="020B0604020202020204" pitchFamily="34" charset="0"/>
                <a:cs typeface="Arial" panose="020B0604020202020204" pitchFamily="34" charset="0"/>
              </a:rPr>
              <a:t>.</a:t>
            </a:r>
          </a:p>
          <a:p>
            <a:pPr marL="0" indent="0">
              <a:buNone/>
            </a:pPr>
            <a:r>
              <a:rPr lang="en-GB" dirty="0" err="1">
                <a:latin typeface="Arial" panose="020B0604020202020204" pitchFamily="34" charset="0"/>
                <a:cs typeface="Arial" panose="020B0604020202020204" pitchFamily="34" charset="0"/>
              </a:rPr>
              <a:t>Evropská</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agentura</a:t>
            </a:r>
            <a:r>
              <a:rPr lang="en-GB" dirty="0">
                <a:latin typeface="Arial" panose="020B0604020202020204" pitchFamily="34" charset="0"/>
                <a:cs typeface="Arial" panose="020B0604020202020204" pitchFamily="34" charset="0"/>
              </a:rPr>
              <a:t> pro </a:t>
            </a:r>
            <a:r>
              <a:rPr lang="en-GB" b="1" dirty="0" err="1">
                <a:latin typeface="Arial" panose="020B0604020202020204" pitchFamily="34" charset="0"/>
                <a:cs typeface="Arial" panose="020B0604020202020204" pitchFamily="34" charset="0"/>
              </a:rPr>
              <a:t>řízení</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operativní</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spolupráce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b="1" dirty="0" err="1">
                <a:solidFill>
                  <a:srgbClr val="C00000"/>
                </a:solidFill>
                <a:latin typeface="Arial" panose="020B0604020202020204" pitchFamily="34" charset="0"/>
                <a:cs typeface="Arial" panose="020B0604020202020204" pitchFamily="34" charset="0"/>
              </a:rPr>
              <a:t>vnějších</a:t>
            </a:r>
            <a:r>
              <a:rPr lang="en-GB" b="1" dirty="0">
                <a:solidFill>
                  <a:srgbClr val="C00000"/>
                </a:solidFill>
                <a:latin typeface="Arial" panose="020B0604020202020204" pitchFamily="34" charset="0"/>
                <a:cs typeface="Arial" panose="020B0604020202020204" pitchFamily="34" charset="0"/>
              </a:rPr>
              <a:t> </a:t>
            </a:r>
            <a:r>
              <a:rPr lang="en-GB" b="1" dirty="0" err="1">
                <a:solidFill>
                  <a:srgbClr val="C00000"/>
                </a:solidFill>
                <a:latin typeface="Arial" panose="020B0604020202020204" pitchFamily="34" charset="0"/>
                <a:cs typeface="Arial" panose="020B0604020202020204" pitchFamily="34" charset="0"/>
              </a:rPr>
              <a:t>hranicích</a:t>
            </a:r>
            <a:r>
              <a:rPr lang="en-GB" b="1" dirty="0">
                <a:solidFill>
                  <a:srgbClr val="C00000"/>
                </a:solidFill>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členských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států</a:t>
            </a:r>
            <a:r>
              <a:rPr lang="en-GB" dirty="0">
                <a:latin typeface="Arial" panose="020B0604020202020204" pitchFamily="34" charset="0"/>
                <a:cs typeface="Arial" panose="020B0604020202020204" pitchFamily="34" charset="0"/>
              </a:rPr>
              <a:t> EU </a:t>
            </a:r>
            <a:r>
              <a:rPr lang="en-GB" dirty="0" err="1">
                <a:latin typeface="Arial" panose="020B0604020202020204" pitchFamily="34" charset="0"/>
                <a:cs typeface="Arial" panose="020B0604020202020204" pitchFamily="34" charset="0"/>
              </a:rPr>
              <a:t>byla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zřízena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nařízením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Rady</a:t>
            </a:r>
            <a:r>
              <a:rPr lang="en-GB" dirty="0">
                <a:latin typeface="Arial" panose="020B0604020202020204" pitchFamily="34" charset="0"/>
                <a:cs typeface="Arial" panose="020B0604020202020204" pitchFamily="34" charset="0"/>
              </a:rPr>
              <a:t> (ES) </a:t>
            </a:r>
            <a:r>
              <a:rPr lang="en-GB" dirty="0" err="1">
                <a:latin typeface="Arial" panose="020B0604020202020204" pitchFamily="34" charset="0"/>
                <a:cs typeface="Arial" panose="020B0604020202020204" pitchFamily="34" charset="0"/>
              </a:rPr>
              <a:t>č</a:t>
            </a:r>
            <a:r>
              <a:rPr lang="en-GB" dirty="0">
                <a:latin typeface="Arial" panose="020B0604020202020204" pitchFamily="34" charset="0"/>
                <a:cs typeface="Arial" panose="020B0604020202020204" pitchFamily="34" charset="0"/>
              </a:rPr>
              <a:t>. 2007/2004 </a:t>
            </a:r>
          </a:p>
          <a:p>
            <a:pPr marL="0" indent="0">
              <a:buNone/>
            </a:pPr>
            <a:r>
              <a:rPr lang="cs-CZ" dirty="0">
                <a:latin typeface="Arial" panose="020B0604020202020204" pitchFamily="34" charset="0"/>
                <a:cs typeface="Arial" panose="020B0604020202020204" pitchFamily="34" charset="0"/>
              </a:rPr>
              <a:t>Zahájila svou činnost v  roce 2005</a:t>
            </a:r>
          </a:p>
          <a:p>
            <a:pPr marL="0" indent="0">
              <a:buNone/>
            </a:pPr>
            <a:endParaRPr lang="en-US" dirty="0">
              <a:latin typeface="Arial" panose="020B0604020202020204" pitchFamily="34" charset="0"/>
              <a:cs typeface="Arial" panose="020B0604020202020204" pitchFamily="34" charset="0"/>
            </a:endParaRPr>
          </a:p>
        </p:txBody>
      </p:sp>
      <p:sp>
        <p:nvSpPr>
          <p:cNvPr id="2" name="Zástupný symbol pro datum 1">
            <a:extLst>
              <a:ext uri="{FF2B5EF4-FFF2-40B4-BE49-F238E27FC236}">
                <a16:creationId xmlns:a16="http://schemas.microsoft.com/office/drawing/2014/main" id="{8BCDE58B-8FD1-9A42-932B-B86D4F8FD322}"/>
              </a:ext>
            </a:extLst>
          </p:cNvPr>
          <p:cNvSpPr>
            <a:spLocks noGrp="1"/>
          </p:cNvSpPr>
          <p:nvPr>
            <p:ph type="dt" sz="half" idx="10"/>
          </p:nvPr>
        </p:nvSpPr>
        <p:spPr/>
        <p:txBody>
          <a:bodyPr/>
          <a:lstStyle/>
          <a:p>
            <a:r>
              <a:rPr lang="cs-CZ"/>
              <a:t>4/15/21</a:t>
            </a:r>
            <a:endParaRPr lang="en-US"/>
          </a:p>
        </p:txBody>
      </p:sp>
      <p:sp>
        <p:nvSpPr>
          <p:cNvPr id="4" name="Zástupný symbol pro zápatí 3">
            <a:extLst>
              <a:ext uri="{FF2B5EF4-FFF2-40B4-BE49-F238E27FC236}">
                <a16:creationId xmlns:a16="http://schemas.microsoft.com/office/drawing/2014/main" id="{19DFD359-7065-8741-A960-F974E28B2D6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880D8E1-EEC0-4844-9625-9ECAC6C6717D}"/>
              </a:ext>
            </a:extLst>
          </p:cNvPr>
          <p:cNvSpPr>
            <a:spLocks noGrp="1"/>
          </p:cNvSpPr>
          <p:nvPr>
            <p:ph type="sldNum" sz="quarter" idx="12"/>
          </p:nvPr>
        </p:nvSpPr>
        <p:spPr/>
        <p:txBody>
          <a:bodyPr/>
          <a:lstStyle/>
          <a:p>
            <a:fld id="{CFE4BAC9-6D41-4691-9299-18EF07EF0177}" type="slidenum">
              <a:rPr lang="en-US" smtClean="0"/>
              <a:t>321</a:t>
            </a:fld>
            <a:endParaRPr lang="en-US"/>
          </a:p>
        </p:txBody>
      </p:sp>
    </p:spTree>
    <p:extLst>
      <p:ext uri="{BB962C8B-B14F-4D97-AF65-F5344CB8AC3E}">
        <p14:creationId xmlns:p14="http://schemas.microsoft.com/office/powerpoint/2010/main" val="358762591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3558AD-F91B-AB47-8520-197554E828EC}"/>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Správní a řídicí struktura agentury</a:t>
            </a:r>
          </a:p>
        </p:txBody>
      </p:sp>
      <p:sp>
        <p:nvSpPr>
          <p:cNvPr id="3" name="Zástupný symbol pro obsah 2">
            <a:extLst>
              <a:ext uri="{FF2B5EF4-FFF2-40B4-BE49-F238E27FC236}">
                <a16:creationId xmlns:a16="http://schemas.microsoft.com/office/drawing/2014/main" id="{6907F7A6-BC58-6E4C-9788-284CA9CB2B77}"/>
              </a:ext>
            </a:extLst>
          </p:cNvPr>
          <p:cNvSpPr>
            <a:spLocks noGrp="1"/>
          </p:cNvSpPr>
          <p:nvPr>
            <p:ph idx="4294967295"/>
          </p:nvPr>
        </p:nvSpPr>
        <p:spPr>
          <a:xfrm>
            <a:off x="914400" y="1792288"/>
            <a:ext cx="8229600" cy="4525962"/>
          </a:xfrm>
        </p:spPr>
        <p:txBody>
          <a:bodyPr/>
          <a:lstStyle/>
          <a:p>
            <a:r>
              <a:rPr lang="cs-CZ" dirty="0">
                <a:latin typeface="Arial" panose="020B0604020202020204" pitchFamily="34" charset="0"/>
                <a:cs typeface="Arial" panose="020B0604020202020204" pitchFamily="34" charset="0"/>
              </a:rPr>
              <a:t>Správní rada</a:t>
            </a:r>
          </a:p>
          <a:p>
            <a:r>
              <a:rPr lang="cs-CZ" dirty="0">
                <a:latin typeface="Arial" panose="020B0604020202020204" pitchFamily="34" charset="0"/>
                <a:cs typeface="Arial" panose="020B0604020202020204" pitchFamily="34" charset="0"/>
              </a:rPr>
              <a:t>Výkonný ředitel</a:t>
            </a:r>
          </a:p>
          <a:p>
            <a:r>
              <a:rPr lang="cs-CZ" dirty="0">
                <a:latin typeface="Arial" panose="020B0604020202020204" pitchFamily="34" charset="0"/>
                <a:cs typeface="Arial" panose="020B0604020202020204" pitchFamily="34" charset="0"/>
              </a:rPr>
              <a:t>Zástupce výkonného ředitele</a:t>
            </a:r>
          </a:p>
          <a:p>
            <a:r>
              <a:rPr lang="cs-CZ" dirty="0">
                <a:latin typeface="Arial" panose="020B0604020202020204" pitchFamily="34" charset="0"/>
                <a:cs typeface="Arial" panose="020B0604020202020204" pitchFamily="34" charset="0"/>
              </a:rPr>
              <a:t>Úředník pro otázky základních práv </a:t>
            </a:r>
          </a:p>
        </p:txBody>
      </p:sp>
      <p:sp>
        <p:nvSpPr>
          <p:cNvPr id="4" name="Zástupný symbol pro datum 3">
            <a:extLst>
              <a:ext uri="{FF2B5EF4-FFF2-40B4-BE49-F238E27FC236}">
                <a16:creationId xmlns:a16="http://schemas.microsoft.com/office/drawing/2014/main" id="{512AB867-723F-A04F-89BE-524D5169D40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439B28D-EACA-104F-B51B-7B391957FA1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A4F3D0A-7182-D845-A8D8-47C8A4FC2A21}"/>
              </a:ext>
            </a:extLst>
          </p:cNvPr>
          <p:cNvSpPr>
            <a:spLocks noGrp="1"/>
          </p:cNvSpPr>
          <p:nvPr>
            <p:ph type="sldNum" sz="quarter" idx="12"/>
          </p:nvPr>
        </p:nvSpPr>
        <p:spPr/>
        <p:txBody>
          <a:bodyPr/>
          <a:lstStyle/>
          <a:p>
            <a:fld id="{CFE4BAC9-6D41-4691-9299-18EF07EF0177}" type="slidenum">
              <a:rPr lang="en-US" smtClean="0"/>
              <a:t>322</a:t>
            </a:fld>
            <a:endParaRPr lang="en-US"/>
          </a:p>
        </p:txBody>
      </p:sp>
    </p:spTree>
    <p:extLst>
      <p:ext uri="{BB962C8B-B14F-4D97-AF65-F5344CB8AC3E}">
        <p14:creationId xmlns:p14="http://schemas.microsoft.com/office/powerpoint/2010/main" val="176620982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A0A046-E471-A54F-9E12-5579AA52F66E}"/>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Funkce správní rady</a:t>
            </a:r>
          </a:p>
        </p:txBody>
      </p:sp>
      <p:sp>
        <p:nvSpPr>
          <p:cNvPr id="3" name="Zástupný symbol pro obsah 2">
            <a:extLst>
              <a:ext uri="{FF2B5EF4-FFF2-40B4-BE49-F238E27FC236}">
                <a16:creationId xmlns:a16="http://schemas.microsoft.com/office/drawing/2014/main" id="{78C70CFA-DDB2-4C4B-959A-571157EB8D95}"/>
              </a:ext>
            </a:extLst>
          </p:cNvPr>
          <p:cNvSpPr>
            <a:spLocks noGrp="1"/>
          </p:cNvSpPr>
          <p:nvPr>
            <p:ph idx="4294967295"/>
          </p:nvPr>
        </p:nvSpPr>
        <p:spPr>
          <a:xfrm>
            <a:off x="914400" y="1674813"/>
            <a:ext cx="8229600" cy="4525962"/>
          </a:xfrm>
        </p:spPr>
        <p:txBody>
          <a:bodyPr>
            <a:normAutofit/>
          </a:bodyPr>
          <a:lstStyle/>
          <a:p>
            <a:r>
              <a:rPr lang="cs-CZ" dirty="0">
                <a:latin typeface="Arial" panose="020B0604020202020204" pitchFamily="34" charset="0"/>
                <a:cs typeface="Arial" panose="020B0604020202020204" pitchFamily="34" charset="0"/>
              </a:rPr>
              <a:t>správní rada odpovídá za přijímání </a:t>
            </a:r>
            <a:r>
              <a:rPr lang="cs-CZ" b="1" dirty="0">
                <a:latin typeface="Arial" panose="020B0604020202020204" pitchFamily="34" charset="0"/>
                <a:cs typeface="Arial" panose="020B0604020202020204" pitchFamily="34" charset="0"/>
              </a:rPr>
              <a:t>strategických rozhodnutí </a:t>
            </a:r>
            <a:r>
              <a:rPr lang="cs-CZ" dirty="0">
                <a:latin typeface="Arial" panose="020B0604020202020204" pitchFamily="34" charset="0"/>
                <a:cs typeface="Arial" panose="020B0604020202020204" pitchFamily="34" charset="0"/>
              </a:rPr>
              <a:t>agentury</a:t>
            </a:r>
          </a:p>
          <a:p>
            <a:r>
              <a:rPr lang="cs-CZ" b="1" dirty="0">
                <a:latin typeface="Arial" panose="020B0604020202020204" pitchFamily="34" charset="0"/>
                <a:cs typeface="Arial" panose="020B0604020202020204" pitchFamily="34" charset="0"/>
              </a:rPr>
              <a:t>jmenuje </a:t>
            </a:r>
            <a:r>
              <a:rPr lang="cs-CZ" dirty="0">
                <a:latin typeface="Arial" panose="020B0604020202020204" pitchFamily="34" charset="0"/>
                <a:cs typeface="Arial" panose="020B0604020202020204" pitchFamily="34" charset="0"/>
              </a:rPr>
              <a:t>výkonného ředitele  a jeho zástupce na návrh EK</a:t>
            </a:r>
          </a:p>
          <a:p>
            <a:r>
              <a:rPr lang="cs-CZ" dirty="0">
                <a:latin typeface="Arial" panose="020B0604020202020204" pitchFamily="34" charset="0"/>
                <a:cs typeface="Arial" panose="020B0604020202020204" pitchFamily="34" charset="0"/>
              </a:rPr>
              <a:t>přijímá rozhodnutí o provádění </a:t>
            </a:r>
            <a:r>
              <a:rPr lang="cs-CZ" b="1" dirty="0">
                <a:latin typeface="Arial" panose="020B0604020202020204" pitchFamily="34" charset="0"/>
                <a:cs typeface="Arial" panose="020B0604020202020204" pitchFamily="34" charset="0"/>
              </a:rPr>
              <a:t>hodnocení zranitelnosti</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přijímá rozhodnutí o </a:t>
            </a:r>
            <a:r>
              <a:rPr lang="cs-CZ" b="1" dirty="0">
                <a:latin typeface="Arial" panose="020B0604020202020204" pitchFamily="34" charset="0"/>
                <a:cs typeface="Arial" panose="020B0604020202020204" pitchFamily="34" charset="0"/>
              </a:rPr>
              <a:t>seznamech povinných informací a údajů</a:t>
            </a:r>
            <a:r>
              <a:rPr lang="cs-CZ" dirty="0">
                <a:latin typeface="Arial" panose="020B0604020202020204" pitchFamily="34" charset="0"/>
                <a:cs typeface="Arial" panose="020B0604020202020204" pitchFamily="34" charset="0"/>
              </a:rPr>
              <a:t>, které si s agenturou mají vyměňovat vnitrostátní orgány odpovědné za správu hranic……</a:t>
            </a:r>
          </a:p>
        </p:txBody>
      </p:sp>
      <p:sp>
        <p:nvSpPr>
          <p:cNvPr id="4" name="Zástupný symbol pro datum 3">
            <a:extLst>
              <a:ext uri="{FF2B5EF4-FFF2-40B4-BE49-F238E27FC236}">
                <a16:creationId xmlns:a16="http://schemas.microsoft.com/office/drawing/2014/main" id="{A42D2ACD-A81A-ED44-AAE4-70AB39C1CCB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D6CE068-83B9-6C4F-93B5-64B4EA921EB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8D6251B-DB20-6B40-9998-CAEFE9A42F46}"/>
              </a:ext>
            </a:extLst>
          </p:cNvPr>
          <p:cNvSpPr>
            <a:spLocks noGrp="1"/>
          </p:cNvSpPr>
          <p:nvPr>
            <p:ph type="sldNum" sz="quarter" idx="12"/>
          </p:nvPr>
        </p:nvSpPr>
        <p:spPr/>
        <p:txBody>
          <a:bodyPr/>
          <a:lstStyle/>
          <a:p>
            <a:fld id="{CFE4BAC9-6D41-4691-9299-18EF07EF0177}" type="slidenum">
              <a:rPr lang="en-US" smtClean="0"/>
              <a:t>323</a:t>
            </a:fld>
            <a:endParaRPr lang="en-US"/>
          </a:p>
        </p:txBody>
      </p:sp>
    </p:spTree>
    <p:extLst>
      <p:ext uri="{BB962C8B-B14F-4D97-AF65-F5344CB8AC3E}">
        <p14:creationId xmlns:p14="http://schemas.microsoft.com/office/powerpoint/2010/main" val="65336325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F06823-6D68-054C-9147-EB358284309A}"/>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Předsednictví ve správní radě</a:t>
            </a:r>
          </a:p>
        </p:txBody>
      </p:sp>
      <p:sp>
        <p:nvSpPr>
          <p:cNvPr id="3" name="Zástupný symbol pro obsah 2">
            <a:extLst>
              <a:ext uri="{FF2B5EF4-FFF2-40B4-BE49-F238E27FC236}">
                <a16:creationId xmlns:a16="http://schemas.microsoft.com/office/drawing/2014/main" id="{47D37DC3-8B79-5B45-9C61-A1012C4730C7}"/>
              </a:ext>
            </a:extLst>
          </p:cNvPr>
          <p:cNvSpPr>
            <a:spLocks noGrp="1"/>
          </p:cNvSpPr>
          <p:nvPr>
            <p:ph idx="4294967295"/>
          </p:nvPr>
        </p:nvSpPr>
        <p:spPr>
          <a:xfrm>
            <a:off x="370114" y="2093976"/>
            <a:ext cx="8229600" cy="4556125"/>
          </a:xfrm>
        </p:spPr>
        <p:txBody>
          <a:bodyPr/>
          <a:lstStyle/>
          <a:p>
            <a:r>
              <a:rPr lang="cs-CZ" dirty="0">
                <a:latin typeface="Arial" panose="020B0604020202020204" pitchFamily="34" charset="0"/>
                <a:cs typeface="Arial" panose="020B0604020202020204" pitchFamily="34" charset="0"/>
              </a:rPr>
              <a:t>Správní rada </a:t>
            </a:r>
            <a:r>
              <a:rPr lang="cs-CZ" dirty="0">
                <a:solidFill>
                  <a:srgbClr val="C00000"/>
                </a:solidFill>
                <a:latin typeface="Arial" panose="020B0604020202020204" pitchFamily="34" charset="0"/>
                <a:cs typeface="Arial" panose="020B0604020202020204" pitchFamily="34" charset="0"/>
              </a:rPr>
              <a:t>volí </a:t>
            </a:r>
            <a:r>
              <a:rPr lang="cs-CZ" dirty="0">
                <a:latin typeface="Arial" panose="020B0604020202020204" pitchFamily="34" charset="0"/>
                <a:cs typeface="Arial" panose="020B0604020202020204" pitchFamily="34" charset="0"/>
              </a:rPr>
              <a:t>z řad </a:t>
            </a:r>
            <a:r>
              <a:rPr lang="cs-CZ" b="1" dirty="0">
                <a:latin typeface="Arial" panose="020B0604020202020204" pitchFamily="34" charset="0"/>
                <a:cs typeface="Arial" panose="020B0604020202020204" pitchFamily="34" charset="0"/>
              </a:rPr>
              <a:t>svých členů</a:t>
            </a:r>
            <a:r>
              <a:rPr lang="cs-CZ" dirty="0">
                <a:latin typeface="Arial" panose="020B0604020202020204" pitchFamily="34" charset="0"/>
                <a:cs typeface="Arial" panose="020B0604020202020204" pitchFamily="34" charset="0"/>
              </a:rPr>
              <a:t>, kteří mají hlasovací právo, </a:t>
            </a:r>
            <a:r>
              <a:rPr lang="cs-CZ" b="1" dirty="0">
                <a:latin typeface="Arial" panose="020B0604020202020204" pitchFamily="34" charset="0"/>
                <a:cs typeface="Arial" panose="020B0604020202020204" pitchFamily="34" charset="0"/>
              </a:rPr>
              <a:t>předsedu a místopředsedu</a:t>
            </a:r>
            <a:r>
              <a:rPr lang="cs-CZ" dirty="0">
                <a:latin typeface="Arial" panose="020B0604020202020204" pitchFamily="34" charset="0"/>
                <a:cs typeface="Arial" panose="020B0604020202020204" pitchFamily="34" charset="0"/>
              </a:rPr>
              <a:t>. Předseda a místopředseda jsou voleni </a:t>
            </a:r>
            <a:r>
              <a:rPr lang="cs-CZ" b="1" dirty="0">
                <a:latin typeface="Arial" panose="020B0604020202020204" pitchFamily="34" charset="0"/>
                <a:cs typeface="Arial" panose="020B0604020202020204" pitchFamily="34" charset="0"/>
              </a:rPr>
              <a:t>dvoutřetinovou</a:t>
            </a:r>
            <a:r>
              <a:rPr lang="cs-CZ" dirty="0">
                <a:latin typeface="Arial" panose="020B0604020202020204" pitchFamily="34" charset="0"/>
                <a:cs typeface="Arial" panose="020B0604020202020204" pitchFamily="34" charset="0"/>
              </a:rPr>
              <a:t> většinou hlasů členů správní rady s hlasovacím právem. </a:t>
            </a:r>
          </a:p>
          <a:p>
            <a:r>
              <a:rPr lang="cs-CZ" dirty="0">
                <a:latin typeface="Arial" panose="020B0604020202020204" pitchFamily="34" charset="0"/>
                <a:cs typeface="Arial" panose="020B0604020202020204" pitchFamily="34" charset="0"/>
              </a:rPr>
              <a:t>Nemůže-li předseda vykonávat své povinnosti, zaujme jeho místo z úřední moci místopředseda.</a:t>
            </a:r>
          </a:p>
        </p:txBody>
      </p:sp>
      <p:sp>
        <p:nvSpPr>
          <p:cNvPr id="4" name="Zástupný symbol pro datum 3">
            <a:extLst>
              <a:ext uri="{FF2B5EF4-FFF2-40B4-BE49-F238E27FC236}">
                <a16:creationId xmlns:a16="http://schemas.microsoft.com/office/drawing/2014/main" id="{2A75BE3E-1AE5-FD46-B5F3-994BAA067B0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7682569-1016-1F49-BA3C-DF563D59CB2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CA6305E-26AB-8848-B97C-6684522E6756}"/>
              </a:ext>
            </a:extLst>
          </p:cNvPr>
          <p:cNvSpPr>
            <a:spLocks noGrp="1"/>
          </p:cNvSpPr>
          <p:nvPr>
            <p:ph type="sldNum" sz="quarter" idx="12"/>
          </p:nvPr>
        </p:nvSpPr>
        <p:spPr/>
        <p:txBody>
          <a:bodyPr/>
          <a:lstStyle/>
          <a:p>
            <a:fld id="{CFE4BAC9-6D41-4691-9299-18EF07EF0177}" type="slidenum">
              <a:rPr lang="en-US" smtClean="0"/>
              <a:t>324</a:t>
            </a:fld>
            <a:endParaRPr lang="en-US"/>
          </a:p>
        </p:txBody>
      </p:sp>
    </p:spTree>
    <p:extLst>
      <p:ext uri="{BB962C8B-B14F-4D97-AF65-F5344CB8AC3E}">
        <p14:creationId xmlns:p14="http://schemas.microsoft.com/office/powerpoint/2010/main" val="202724874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5C10A6-F2B9-6249-85A1-1E22C2E5D250}"/>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Jmenování výkonného ředitele</a:t>
            </a:r>
          </a:p>
        </p:txBody>
      </p:sp>
      <p:sp>
        <p:nvSpPr>
          <p:cNvPr id="3" name="Zástupný symbol pro obsah 2">
            <a:extLst>
              <a:ext uri="{FF2B5EF4-FFF2-40B4-BE49-F238E27FC236}">
                <a16:creationId xmlns:a16="http://schemas.microsoft.com/office/drawing/2014/main" id="{2B9D0E08-6970-8644-AE10-305C3A92B53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Výkonné ředitele jmenuje správní rada na návrh EK. EK navrhuje nejméně tři vhodné kandidáty</a:t>
            </a:r>
          </a:p>
          <a:p>
            <a:r>
              <a:rPr lang="cs-CZ" dirty="0">
                <a:latin typeface="Arial" panose="020B0604020202020204" pitchFamily="34" charset="0"/>
                <a:cs typeface="Arial" panose="020B0604020202020204" pitchFamily="34" charset="0"/>
              </a:rPr>
              <a:t>Kandidáti procházejí slyšením v příslušných výborech EP</a:t>
            </a:r>
          </a:p>
        </p:txBody>
      </p:sp>
      <p:sp>
        <p:nvSpPr>
          <p:cNvPr id="4" name="Zástupný symbol pro datum 3">
            <a:extLst>
              <a:ext uri="{FF2B5EF4-FFF2-40B4-BE49-F238E27FC236}">
                <a16:creationId xmlns:a16="http://schemas.microsoft.com/office/drawing/2014/main" id="{5DC23481-91F2-6443-BD76-59BF008A0BD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D43E440-F9BB-A24F-98DE-C79A6698DB0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A097710-1D30-9946-B0FF-F760144B7B69}"/>
              </a:ext>
            </a:extLst>
          </p:cNvPr>
          <p:cNvSpPr>
            <a:spLocks noGrp="1"/>
          </p:cNvSpPr>
          <p:nvPr>
            <p:ph type="sldNum" sz="quarter" idx="12"/>
          </p:nvPr>
        </p:nvSpPr>
        <p:spPr/>
        <p:txBody>
          <a:bodyPr/>
          <a:lstStyle/>
          <a:p>
            <a:fld id="{CFE4BAC9-6D41-4691-9299-18EF07EF0177}" type="slidenum">
              <a:rPr lang="en-US" smtClean="0"/>
              <a:t>325</a:t>
            </a:fld>
            <a:endParaRPr lang="en-US"/>
          </a:p>
        </p:txBody>
      </p:sp>
    </p:spTree>
    <p:extLst>
      <p:ext uri="{BB962C8B-B14F-4D97-AF65-F5344CB8AC3E}">
        <p14:creationId xmlns:p14="http://schemas.microsoft.com/office/powerpoint/2010/main" val="366336033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99BF47-B483-C94F-8D57-3CD5163F9255}"/>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Výkonný ředitel </a:t>
            </a:r>
          </a:p>
        </p:txBody>
      </p:sp>
      <p:sp>
        <p:nvSpPr>
          <p:cNvPr id="3" name="Zástupný symbol pro obsah 2">
            <a:extLst>
              <a:ext uri="{FF2B5EF4-FFF2-40B4-BE49-F238E27FC236}">
                <a16:creationId xmlns:a16="http://schemas.microsoft.com/office/drawing/2014/main" id="{97D2BB74-B1D8-D646-915C-6C3645027071}"/>
              </a:ext>
            </a:extLst>
          </p:cNvPr>
          <p:cNvSpPr>
            <a:spLocks noGrp="1"/>
          </p:cNvSpPr>
          <p:nvPr>
            <p:ph idx="4294967295"/>
          </p:nvPr>
        </p:nvSpPr>
        <p:spPr>
          <a:xfrm>
            <a:off x="914400" y="1881188"/>
            <a:ext cx="8229600" cy="4498975"/>
          </a:xfrm>
        </p:spPr>
        <p:txBody>
          <a:bodyPr>
            <a:normAutofit/>
          </a:bodyPr>
          <a:lstStyle/>
          <a:p>
            <a:r>
              <a:rPr lang="cs-CZ" dirty="0">
                <a:latin typeface="Arial" panose="020B0604020202020204" pitchFamily="34" charset="0"/>
                <a:cs typeface="Arial" panose="020B0604020202020204" pitchFamily="34" charset="0"/>
              </a:rPr>
              <a:t>Agenturu řídí </a:t>
            </a:r>
            <a:r>
              <a:rPr lang="cs-CZ" b="1" dirty="0">
                <a:latin typeface="Arial" panose="020B0604020202020204" pitchFamily="34" charset="0"/>
                <a:cs typeface="Arial" panose="020B0604020202020204" pitchFamily="34" charset="0"/>
              </a:rPr>
              <a:t>výkonný ředitel</a:t>
            </a:r>
            <a:r>
              <a:rPr lang="cs-CZ" dirty="0">
                <a:latin typeface="Arial" panose="020B0604020202020204" pitchFamily="34" charset="0"/>
                <a:cs typeface="Arial" panose="020B0604020202020204" pitchFamily="34" charset="0"/>
              </a:rPr>
              <a:t>, který je při výkonu svých povinností </a:t>
            </a:r>
            <a:r>
              <a:rPr lang="cs-CZ" dirty="0">
                <a:solidFill>
                  <a:srgbClr val="C00000"/>
                </a:solidFill>
                <a:latin typeface="Arial" panose="020B0604020202020204" pitchFamily="34" charset="0"/>
                <a:cs typeface="Arial" panose="020B0604020202020204" pitchFamily="34" charset="0"/>
              </a:rPr>
              <a:t>zcela nezávislý</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Aniž jsou dotčeny pravomoci orgánů Unie a správní rady, </a:t>
            </a:r>
            <a:r>
              <a:rPr lang="cs-CZ" dirty="0">
                <a:solidFill>
                  <a:srgbClr val="C00000"/>
                </a:solidFill>
                <a:latin typeface="Arial" panose="020B0604020202020204" pitchFamily="34" charset="0"/>
                <a:cs typeface="Arial" panose="020B0604020202020204" pitchFamily="34" charset="0"/>
              </a:rPr>
              <a:t>nevyhledává</a:t>
            </a:r>
            <a:r>
              <a:rPr lang="cs-CZ" dirty="0">
                <a:latin typeface="Arial" panose="020B0604020202020204" pitchFamily="34" charset="0"/>
                <a:cs typeface="Arial" panose="020B0604020202020204" pitchFamily="34" charset="0"/>
              </a:rPr>
              <a:t> ani nepřijímá výkonný ředitel </a:t>
            </a:r>
            <a:r>
              <a:rPr lang="cs-CZ" dirty="0">
                <a:solidFill>
                  <a:srgbClr val="C00000"/>
                </a:solidFill>
                <a:latin typeface="Arial" panose="020B0604020202020204" pitchFamily="34" charset="0"/>
                <a:cs typeface="Arial" panose="020B0604020202020204" pitchFamily="34" charset="0"/>
              </a:rPr>
              <a:t>žádné pokyny </a:t>
            </a:r>
            <a:r>
              <a:rPr lang="cs-CZ" dirty="0">
                <a:latin typeface="Arial" panose="020B0604020202020204" pitchFamily="34" charset="0"/>
                <a:cs typeface="Arial" panose="020B0604020202020204" pitchFamily="34" charset="0"/>
              </a:rPr>
              <a:t>od jakékoli vlády ani od jakéhokoli jiného subjekt.</a:t>
            </a:r>
          </a:p>
          <a:p>
            <a:r>
              <a:rPr lang="cs-CZ" b="1" dirty="0">
                <a:latin typeface="Arial" panose="020B0604020202020204" pitchFamily="34" charset="0"/>
                <a:cs typeface="Arial" panose="020B0604020202020204" pitchFamily="34" charset="0"/>
              </a:rPr>
              <a:t>EP nebo Rada </a:t>
            </a:r>
            <a:r>
              <a:rPr lang="cs-CZ" dirty="0">
                <a:latin typeface="Arial" panose="020B0604020202020204" pitchFamily="34" charset="0"/>
                <a:cs typeface="Arial" panose="020B0604020202020204" pitchFamily="34" charset="0"/>
              </a:rPr>
              <a:t>mohou výkonného ředitele </a:t>
            </a:r>
            <a:r>
              <a:rPr lang="cs-CZ" b="1" dirty="0">
                <a:latin typeface="Arial" panose="020B0604020202020204" pitchFamily="34" charset="0"/>
                <a:cs typeface="Arial" panose="020B0604020202020204" pitchFamily="34" charset="0"/>
              </a:rPr>
              <a:t>vyzvat</a:t>
            </a:r>
            <a:r>
              <a:rPr lang="cs-CZ" dirty="0">
                <a:latin typeface="Arial" panose="020B0604020202020204" pitchFamily="34" charset="0"/>
                <a:cs typeface="Arial" panose="020B0604020202020204" pitchFamily="34" charset="0"/>
              </a:rPr>
              <a:t>, aby předložil zprávu o plnění svých úkolů.</a:t>
            </a:r>
          </a:p>
        </p:txBody>
      </p:sp>
      <p:sp>
        <p:nvSpPr>
          <p:cNvPr id="4" name="Zástupný symbol pro datum 3">
            <a:extLst>
              <a:ext uri="{FF2B5EF4-FFF2-40B4-BE49-F238E27FC236}">
                <a16:creationId xmlns:a16="http://schemas.microsoft.com/office/drawing/2014/main" id="{BF50F12D-FCD6-DD41-BE44-2F8180235DB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C9FEEB6-6DB5-4D4C-B312-41C1FA9CC4C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F623ABB-7A9C-5747-9D9F-3F4CD51D0CE1}"/>
              </a:ext>
            </a:extLst>
          </p:cNvPr>
          <p:cNvSpPr>
            <a:spLocks noGrp="1"/>
          </p:cNvSpPr>
          <p:nvPr>
            <p:ph type="sldNum" sz="quarter" idx="12"/>
          </p:nvPr>
        </p:nvSpPr>
        <p:spPr/>
        <p:txBody>
          <a:bodyPr/>
          <a:lstStyle/>
          <a:p>
            <a:fld id="{CFE4BAC9-6D41-4691-9299-18EF07EF0177}" type="slidenum">
              <a:rPr lang="en-US" smtClean="0"/>
              <a:t>326</a:t>
            </a:fld>
            <a:endParaRPr lang="en-US"/>
          </a:p>
        </p:txBody>
      </p:sp>
    </p:spTree>
    <p:extLst>
      <p:ext uri="{BB962C8B-B14F-4D97-AF65-F5344CB8AC3E}">
        <p14:creationId xmlns:p14="http://schemas.microsoft.com/office/powerpoint/2010/main" val="1117860034"/>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D0DD87-4CBB-AA4D-89FD-CA582DD56348}"/>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Složení správní rady</a:t>
            </a:r>
          </a:p>
        </p:txBody>
      </p:sp>
      <p:sp>
        <p:nvSpPr>
          <p:cNvPr id="3" name="Zástupný symbol pro obsah 2">
            <a:extLst>
              <a:ext uri="{FF2B5EF4-FFF2-40B4-BE49-F238E27FC236}">
                <a16:creationId xmlns:a16="http://schemas.microsoft.com/office/drawing/2014/main" id="{92C89918-3CA2-5145-BDD5-807783444774}"/>
              </a:ext>
            </a:extLst>
          </p:cNvPr>
          <p:cNvSpPr>
            <a:spLocks noGrp="1"/>
          </p:cNvSpPr>
          <p:nvPr>
            <p:ph idx="4294967295"/>
          </p:nvPr>
        </p:nvSpPr>
        <p:spPr>
          <a:xfrm>
            <a:off x="914400" y="1801813"/>
            <a:ext cx="8229600" cy="4535487"/>
          </a:xfrm>
        </p:spPr>
        <p:txBody>
          <a:bodyPr/>
          <a:lstStyle/>
          <a:p>
            <a:pPr marL="0" indent="0">
              <a:buNone/>
            </a:pPr>
            <a:r>
              <a:rPr lang="cs-CZ" dirty="0">
                <a:solidFill>
                  <a:srgbClr val="C00000"/>
                </a:solidFill>
                <a:latin typeface="Arial" panose="020B0604020202020204" pitchFamily="34" charset="0"/>
                <a:cs typeface="Arial" panose="020B0604020202020204" pitchFamily="34" charset="0"/>
              </a:rPr>
              <a:t>Správní rada </a:t>
            </a:r>
            <a:r>
              <a:rPr lang="cs-CZ" dirty="0">
                <a:latin typeface="Arial" panose="020B0604020202020204" pitchFamily="34" charset="0"/>
                <a:cs typeface="Arial" panose="020B0604020202020204" pitchFamily="34" charset="0"/>
              </a:rPr>
              <a:t>z </a:t>
            </a:r>
            <a:r>
              <a:rPr lang="cs-CZ" b="1" dirty="0">
                <a:latin typeface="Arial" panose="020B0604020202020204" pitchFamily="34" charset="0"/>
                <a:cs typeface="Arial" panose="020B0604020202020204" pitchFamily="34" charset="0"/>
              </a:rPr>
              <a:t>jednoho zástupce </a:t>
            </a:r>
            <a:r>
              <a:rPr lang="cs-CZ" dirty="0">
                <a:latin typeface="Arial" panose="020B0604020202020204" pitchFamily="34" charset="0"/>
                <a:cs typeface="Arial" panose="020B0604020202020204" pitchFamily="34" charset="0"/>
              </a:rPr>
              <a:t>každého členského státu a </a:t>
            </a:r>
            <a:r>
              <a:rPr lang="cs-CZ" b="1" dirty="0">
                <a:latin typeface="Arial" panose="020B0604020202020204" pitchFamily="34" charset="0"/>
                <a:cs typeface="Arial" panose="020B0604020202020204" pitchFamily="34" charset="0"/>
              </a:rPr>
              <a:t>dvou zástupců EK</a:t>
            </a:r>
            <a:r>
              <a:rPr lang="cs-CZ" dirty="0">
                <a:latin typeface="Arial" panose="020B0604020202020204" pitchFamily="34" charset="0"/>
                <a:cs typeface="Arial" panose="020B0604020202020204" pitchFamily="34" charset="0"/>
              </a:rPr>
              <a:t>, přičemž každý z nich má hlasovací právo. </a:t>
            </a:r>
          </a:p>
          <a:p>
            <a:pPr marL="0" indent="0">
              <a:buNone/>
            </a:pPr>
            <a:r>
              <a:rPr lang="cs-CZ" dirty="0">
                <a:solidFill>
                  <a:srgbClr val="C00000"/>
                </a:solidFill>
                <a:latin typeface="Arial" panose="020B0604020202020204" pitchFamily="34" charset="0"/>
                <a:cs typeface="Arial" panose="020B0604020202020204" pitchFamily="34" charset="0"/>
              </a:rPr>
              <a:t>Každý členský </a:t>
            </a:r>
            <a:r>
              <a:rPr lang="cs-CZ" dirty="0">
                <a:latin typeface="Arial" panose="020B0604020202020204" pitchFamily="34" charset="0"/>
                <a:cs typeface="Arial" panose="020B0604020202020204" pitchFamily="34" charset="0"/>
              </a:rPr>
              <a:t>stát za tímto účelem jmenuje </a:t>
            </a:r>
            <a:r>
              <a:rPr lang="cs-CZ" b="1" dirty="0">
                <a:latin typeface="Arial" panose="020B0604020202020204" pitchFamily="34" charset="0"/>
                <a:cs typeface="Arial" panose="020B0604020202020204" pitchFamily="34" charset="0"/>
              </a:rPr>
              <a:t>jednoho člena </a:t>
            </a:r>
            <a:r>
              <a:rPr lang="cs-CZ" dirty="0">
                <a:latin typeface="Arial" panose="020B0604020202020204" pitchFamily="34" charset="0"/>
                <a:cs typeface="Arial" panose="020B0604020202020204" pitchFamily="34" charset="0"/>
              </a:rPr>
              <a:t>správní rady a jednoho </a:t>
            </a:r>
            <a:r>
              <a:rPr lang="cs-CZ" b="1" dirty="0">
                <a:latin typeface="Arial" panose="020B0604020202020204" pitchFamily="34" charset="0"/>
                <a:cs typeface="Arial" panose="020B0604020202020204" pitchFamily="34" charset="0"/>
              </a:rPr>
              <a:t>náhradníka</a:t>
            </a:r>
            <a:r>
              <a:rPr lang="cs-CZ" dirty="0">
                <a:latin typeface="Arial" panose="020B0604020202020204" pitchFamily="34" charset="0"/>
                <a:cs typeface="Arial" panose="020B0604020202020204" pitchFamily="34" charset="0"/>
              </a:rPr>
              <a:t>, který člena zastupuje v jeho nepřítomnosti. </a:t>
            </a:r>
          </a:p>
          <a:p>
            <a:pPr marL="0" indent="0">
              <a:buNone/>
            </a:pPr>
            <a:r>
              <a:rPr lang="cs-CZ" dirty="0">
                <a:latin typeface="Arial" panose="020B0604020202020204" pitchFamily="34" charset="0"/>
                <a:cs typeface="Arial" panose="020B0604020202020204" pitchFamily="34" charset="0"/>
              </a:rPr>
              <a:t>EK jmenuje dva členy a dva náhradníky. </a:t>
            </a:r>
            <a:r>
              <a:rPr lang="cs-CZ" dirty="0">
                <a:solidFill>
                  <a:srgbClr val="C00000"/>
                </a:solidFill>
                <a:latin typeface="Arial" panose="020B0604020202020204" pitchFamily="34" charset="0"/>
                <a:cs typeface="Arial" panose="020B0604020202020204" pitchFamily="34" charset="0"/>
              </a:rPr>
              <a:t>Funkční období trvá čtyři roky. </a:t>
            </a:r>
            <a:r>
              <a:rPr lang="cs-CZ" dirty="0">
                <a:latin typeface="Arial" panose="020B0604020202020204" pitchFamily="34" charset="0"/>
                <a:cs typeface="Arial" panose="020B0604020202020204" pitchFamily="34" charset="0"/>
              </a:rPr>
              <a:t>Může být prodlouženo</a:t>
            </a:r>
          </a:p>
        </p:txBody>
      </p:sp>
      <p:sp>
        <p:nvSpPr>
          <p:cNvPr id="4" name="Zástupný symbol pro datum 3">
            <a:extLst>
              <a:ext uri="{FF2B5EF4-FFF2-40B4-BE49-F238E27FC236}">
                <a16:creationId xmlns:a16="http://schemas.microsoft.com/office/drawing/2014/main" id="{A3DB660C-D8EC-8845-B687-2C2FD71A9C0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C647CF3-F5DF-3B43-AB66-F4219135C33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4F96256-D0F3-6248-953D-919A583584AD}"/>
              </a:ext>
            </a:extLst>
          </p:cNvPr>
          <p:cNvSpPr>
            <a:spLocks noGrp="1"/>
          </p:cNvSpPr>
          <p:nvPr>
            <p:ph type="sldNum" sz="quarter" idx="12"/>
          </p:nvPr>
        </p:nvSpPr>
        <p:spPr/>
        <p:txBody>
          <a:bodyPr/>
          <a:lstStyle/>
          <a:p>
            <a:fld id="{CFE4BAC9-6D41-4691-9299-18EF07EF0177}" type="slidenum">
              <a:rPr lang="en-US" smtClean="0"/>
              <a:t>327</a:t>
            </a:fld>
            <a:endParaRPr lang="en-US"/>
          </a:p>
        </p:txBody>
      </p:sp>
    </p:spTree>
    <p:extLst>
      <p:ext uri="{BB962C8B-B14F-4D97-AF65-F5344CB8AC3E}">
        <p14:creationId xmlns:p14="http://schemas.microsoft.com/office/powerpoint/2010/main" val="342321222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700FAB-64B3-4941-94D1-CBCB186BA072}"/>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Úředník pro otázky základních práv</a:t>
            </a:r>
          </a:p>
        </p:txBody>
      </p:sp>
      <p:sp>
        <p:nvSpPr>
          <p:cNvPr id="3" name="Zástupný symbol pro obsah 2">
            <a:extLst>
              <a:ext uri="{FF2B5EF4-FFF2-40B4-BE49-F238E27FC236}">
                <a16:creationId xmlns:a16="http://schemas.microsoft.com/office/drawing/2014/main" id="{983C54BF-9820-6F4D-A30F-0DBC76B73E60}"/>
              </a:ext>
            </a:extLst>
          </p:cNvPr>
          <p:cNvSpPr>
            <a:spLocks noGrp="1"/>
          </p:cNvSpPr>
          <p:nvPr>
            <p:ph idx="4294967295"/>
          </p:nvPr>
        </p:nvSpPr>
        <p:spPr>
          <a:xfrm>
            <a:off x="914400" y="1993900"/>
            <a:ext cx="8229600" cy="4525963"/>
          </a:xfrm>
        </p:spPr>
        <p:txBody>
          <a:bodyPr/>
          <a:lstStyle/>
          <a:p>
            <a:r>
              <a:rPr lang="cs-CZ" dirty="0">
                <a:latin typeface="Arial" panose="020B0604020202020204" pitchFamily="34" charset="0"/>
                <a:cs typeface="Arial" panose="020B0604020202020204" pitchFamily="34" charset="0"/>
              </a:rPr>
              <a:t>Správní rada </a:t>
            </a:r>
            <a:r>
              <a:rPr lang="cs-CZ" dirty="0">
                <a:solidFill>
                  <a:srgbClr val="C00000"/>
                </a:solidFill>
                <a:latin typeface="Arial" panose="020B0604020202020204" pitchFamily="34" charset="0"/>
                <a:cs typeface="Arial" panose="020B0604020202020204" pitchFamily="34" charset="0"/>
              </a:rPr>
              <a:t>jmenuje </a:t>
            </a:r>
            <a:r>
              <a:rPr lang="cs-CZ" dirty="0">
                <a:latin typeface="Arial" panose="020B0604020202020204" pitchFamily="34" charset="0"/>
                <a:cs typeface="Arial" panose="020B0604020202020204" pitchFamily="34" charset="0"/>
              </a:rPr>
              <a:t>úředníka pro otázky základních práv ze seznamu tří kandidátů po konzultaci s </a:t>
            </a:r>
            <a:r>
              <a:rPr lang="cs-CZ" b="1" dirty="0">
                <a:latin typeface="Arial" panose="020B0604020202020204" pitchFamily="34" charset="0"/>
                <a:cs typeface="Arial" panose="020B0604020202020204" pitchFamily="34" charset="0"/>
              </a:rPr>
              <a:t>poradním fórem</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Úředník pro otázky základních práv musí mít nezbytnou kvalifikaci, odborné znalosti a profesní zkušenosti v oblasti základních práv.</a:t>
            </a:r>
          </a:p>
        </p:txBody>
      </p:sp>
      <p:sp>
        <p:nvSpPr>
          <p:cNvPr id="4" name="Zástupný symbol pro datum 3">
            <a:extLst>
              <a:ext uri="{FF2B5EF4-FFF2-40B4-BE49-F238E27FC236}">
                <a16:creationId xmlns:a16="http://schemas.microsoft.com/office/drawing/2014/main" id="{183A1A01-31A0-2F4F-BE0F-12317DB2C1A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DE13CD9-3336-D74C-8C07-F82A6CA2A45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F4FA38A-0EAB-7645-84F7-6B5915797C12}"/>
              </a:ext>
            </a:extLst>
          </p:cNvPr>
          <p:cNvSpPr>
            <a:spLocks noGrp="1"/>
          </p:cNvSpPr>
          <p:nvPr>
            <p:ph type="sldNum" sz="quarter" idx="12"/>
          </p:nvPr>
        </p:nvSpPr>
        <p:spPr/>
        <p:txBody>
          <a:bodyPr/>
          <a:lstStyle/>
          <a:p>
            <a:fld id="{CFE4BAC9-6D41-4691-9299-18EF07EF0177}" type="slidenum">
              <a:rPr lang="en-US" smtClean="0"/>
              <a:t>328</a:t>
            </a:fld>
            <a:endParaRPr lang="en-US"/>
          </a:p>
        </p:txBody>
      </p:sp>
    </p:spTree>
    <p:extLst>
      <p:ext uri="{BB962C8B-B14F-4D97-AF65-F5344CB8AC3E}">
        <p14:creationId xmlns:p14="http://schemas.microsoft.com/office/powerpoint/2010/main" val="60603701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CC3738-4B05-9942-A9C6-3A18CA144588}"/>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Poradní fórum</a:t>
            </a:r>
          </a:p>
        </p:txBody>
      </p:sp>
      <p:sp>
        <p:nvSpPr>
          <p:cNvPr id="3" name="Zástupný symbol pro obsah 2">
            <a:extLst>
              <a:ext uri="{FF2B5EF4-FFF2-40B4-BE49-F238E27FC236}">
                <a16:creationId xmlns:a16="http://schemas.microsoft.com/office/drawing/2014/main" id="{43391B37-95A5-9B4D-B69C-3196E632E7C0}"/>
              </a:ext>
            </a:extLst>
          </p:cNvPr>
          <p:cNvSpPr>
            <a:spLocks noGrp="1"/>
          </p:cNvSpPr>
          <p:nvPr>
            <p:ph idx="4294967295"/>
          </p:nvPr>
        </p:nvSpPr>
        <p:spPr>
          <a:xfrm>
            <a:off x="914400" y="1806575"/>
            <a:ext cx="8229600" cy="4524375"/>
          </a:xfrm>
        </p:spPr>
        <p:txBody>
          <a:bodyPr/>
          <a:lstStyle/>
          <a:p>
            <a:r>
              <a:rPr lang="cs-CZ" dirty="0">
                <a:latin typeface="Arial" panose="020B0604020202020204" pitchFamily="34" charset="0"/>
                <a:cs typeface="Arial" panose="020B0604020202020204" pitchFamily="34" charset="0"/>
              </a:rPr>
              <a:t>Agentura </a:t>
            </a:r>
            <a:r>
              <a:rPr lang="cs-CZ" b="1" dirty="0">
                <a:latin typeface="Arial" panose="020B0604020202020204" pitchFamily="34" charset="0"/>
                <a:cs typeface="Arial" panose="020B0604020202020204" pitchFamily="34" charset="0"/>
              </a:rPr>
              <a:t>zřídí</a:t>
            </a:r>
            <a:r>
              <a:rPr lang="cs-CZ" dirty="0">
                <a:latin typeface="Arial" panose="020B0604020202020204" pitchFamily="34" charset="0"/>
                <a:cs typeface="Arial" panose="020B0604020202020204" pitchFamily="34" charset="0"/>
              </a:rPr>
              <a:t> </a:t>
            </a:r>
            <a:r>
              <a:rPr lang="cs-CZ" dirty="0">
                <a:solidFill>
                  <a:srgbClr val="C00000"/>
                </a:solidFill>
                <a:latin typeface="Arial" panose="020B0604020202020204" pitchFamily="34" charset="0"/>
                <a:cs typeface="Arial" panose="020B0604020202020204" pitchFamily="34" charset="0"/>
              </a:rPr>
              <a:t>poradní fórum</a:t>
            </a:r>
            <a:r>
              <a:rPr lang="cs-CZ" dirty="0">
                <a:latin typeface="Arial" panose="020B0604020202020204" pitchFamily="34" charset="0"/>
                <a:cs typeface="Arial" panose="020B0604020202020204" pitchFamily="34" charset="0"/>
              </a:rPr>
              <a:t>, které jí bude formou </a:t>
            </a:r>
            <a:r>
              <a:rPr lang="cs-CZ" b="1" dirty="0">
                <a:latin typeface="Arial" panose="020B0604020202020204" pitchFamily="34" charset="0"/>
                <a:cs typeface="Arial" panose="020B0604020202020204" pitchFamily="34" charset="0"/>
              </a:rPr>
              <a:t>nezávislého poradenství </a:t>
            </a:r>
            <a:r>
              <a:rPr lang="cs-CZ" dirty="0">
                <a:latin typeface="Arial" panose="020B0604020202020204" pitchFamily="34" charset="0"/>
                <a:cs typeface="Arial" panose="020B0604020202020204" pitchFamily="34" charset="0"/>
              </a:rPr>
              <a:t>nápomocno v </a:t>
            </a:r>
            <a:r>
              <a:rPr lang="cs-CZ" dirty="0">
                <a:solidFill>
                  <a:srgbClr val="FF0000"/>
                </a:solidFill>
                <a:latin typeface="Arial" panose="020B0604020202020204" pitchFamily="34" charset="0"/>
                <a:cs typeface="Arial" panose="020B0604020202020204" pitchFamily="34" charset="0"/>
              </a:rPr>
              <a:t>otázkách základních práv. </a:t>
            </a:r>
          </a:p>
          <a:p>
            <a:r>
              <a:rPr lang="cs-CZ" dirty="0">
                <a:latin typeface="Arial" panose="020B0604020202020204" pitchFamily="34" charset="0"/>
                <a:cs typeface="Arial" panose="020B0604020202020204" pitchFamily="34" charset="0"/>
              </a:rPr>
              <a:t>Výkonný ředitel a správní rada mohou v koordinaci s úředníkem pro otázky základních práv</a:t>
            </a:r>
            <a:r>
              <a:rPr lang="cs-CZ" b="1" dirty="0">
                <a:latin typeface="Arial" panose="020B0604020202020204" pitchFamily="34" charset="0"/>
                <a:cs typeface="Arial" panose="020B0604020202020204" pitchFamily="34" charset="0"/>
              </a:rPr>
              <a:t> konzultovat </a:t>
            </a:r>
            <a:r>
              <a:rPr lang="cs-CZ" dirty="0">
                <a:latin typeface="Arial" panose="020B0604020202020204" pitchFamily="34" charset="0"/>
                <a:cs typeface="Arial" panose="020B0604020202020204" pitchFamily="34" charset="0"/>
              </a:rPr>
              <a:t>s poradním fórem jakoukoli otázku týkající se základních práv</a:t>
            </a:r>
          </a:p>
        </p:txBody>
      </p:sp>
      <p:sp>
        <p:nvSpPr>
          <p:cNvPr id="4" name="Zástupný symbol pro datum 3">
            <a:extLst>
              <a:ext uri="{FF2B5EF4-FFF2-40B4-BE49-F238E27FC236}">
                <a16:creationId xmlns:a16="http://schemas.microsoft.com/office/drawing/2014/main" id="{7694A567-B3C4-E64F-B194-FA37241C859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1911DDD-8E9D-B64C-BE72-384FBF1536A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FCD0457-F3C6-0443-BEF4-114C78C686E6}"/>
              </a:ext>
            </a:extLst>
          </p:cNvPr>
          <p:cNvSpPr>
            <a:spLocks noGrp="1"/>
          </p:cNvSpPr>
          <p:nvPr>
            <p:ph type="sldNum" sz="quarter" idx="12"/>
          </p:nvPr>
        </p:nvSpPr>
        <p:spPr/>
        <p:txBody>
          <a:bodyPr/>
          <a:lstStyle/>
          <a:p>
            <a:fld id="{CFE4BAC9-6D41-4691-9299-18EF07EF0177}" type="slidenum">
              <a:rPr lang="en-US" smtClean="0"/>
              <a:t>329</a:t>
            </a:fld>
            <a:endParaRPr lang="en-US"/>
          </a:p>
        </p:txBody>
      </p:sp>
    </p:spTree>
    <p:extLst>
      <p:ext uri="{BB962C8B-B14F-4D97-AF65-F5344CB8AC3E}">
        <p14:creationId xmlns:p14="http://schemas.microsoft.com/office/powerpoint/2010/main" val="4157855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93A7F4-E45C-FF4F-BA93-27BD4779F194}"/>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Bezpečnostní zájmy ČR</a:t>
            </a:r>
          </a:p>
        </p:txBody>
      </p:sp>
      <p:sp>
        <p:nvSpPr>
          <p:cNvPr id="3" name="Zástupný symbol pro obsah 2">
            <a:extLst>
              <a:ext uri="{FF2B5EF4-FFF2-40B4-BE49-F238E27FC236}">
                <a16:creationId xmlns:a16="http://schemas.microsoft.com/office/drawing/2014/main" id="{C96ADAC7-E45F-3B40-97C1-399F17B39E47}"/>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ČR rozlišuje své bezpečnostní zájmy  podle stupně důležitosti. </a:t>
            </a:r>
          </a:p>
          <a:p>
            <a:pPr marL="0" indent="0">
              <a:buNone/>
            </a:pPr>
            <a:r>
              <a:rPr lang="cs-CZ" dirty="0">
                <a:latin typeface="Arial" panose="020B0604020202020204" pitchFamily="34" charset="0"/>
                <a:cs typeface="Arial" panose="020B0604020202020204" pitchFamily="34" charset="0"/>
              </a:rPr>
              <a:t>V ČR jsou zájmy rozděleny do tří kategorií: </a:t>
            </a:r>
          </a:p>
          <a:p>
            <a:pPr marL="457200" indent="-457200">
              <a:buFont typeface="+mj-lt"/>
              <a:buAutoNum type="arabicPeriod"/>
            </a:pPr>
            <a:r>
              <a:rPr lang="cs-CZ" dirty="0">
                <a:latin typeface="Arial" panose="020B0604020202020204" pitchFamily="34" charset="0"/>
                <a:cs typeface="Arial" panose="020B0604020202020204" pitchFamily="34" charset="0"/>
              </a:rPr>
              <a:t>životní, </a:t>
            </a:r>
          </a:p>
          <a:p>
            <a:pPr marL="457200" indent="-457200">
              <a:buFont typeface="+mj-lt"/>
              <a:buAutoNum type="arabicPeriod"/>
            </a:pPr>
            <a:r>
              <a:rPr lang="cs-CZ" dirty="0">
                <a:latin typeface="Arial" panose="020B0604020202020204" pitchFamily="34" charset="0"/>
                <a:cs typeface="Arial" panose="020B0604020202020204" pitchFamily="34" charset="0"/>
              </a:rPr>
              <a:t>strategické a </a:t>
            </a:r>
          </a:p>
          <a:p>
            <a:pPr marL="457200" indent="-457200">
              <a:buFont typeface="+mj-lt"/>
              <a:buAutoNum type="arabicPeriod"/>
            </a:pPr>
            <a:r>
              <a:rPr lang="cs-CZ" dirty="0">
                <a:latin typeface="Arial" panose="020B0604020202020204" pitchFamily="34" charset="0"/>
                <a:cs typeface="Arial" panose="020B0604020202020204" pitchFamily="34" charset="0"/>
              </a:rPr>
              <a:t>další významné</a:t>
            </a:r>
          </a:p>
        </p:txBody>
      </p:sp>
      <p:sp>
        <p:nvSpPr>
          <p:cNvPr id="4" name="Zástupný symbol pro datum 3">
            <a:extLst>
              <a:ext uri="{FF2B5EF4-FFF2-40B4-BE49-F238E27FC236}">
                <a16:creationId xmlns:a16="http://schemas.microsoft.com/office/drawing/2014/main" id="{689E8645-57C7-6645-A8B2-D88F3AD1392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FE320BA-5A54-DB47-B466-8AF2200878C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9FF3552-E482-034A-AD3F-5B7B3A1BB471}"/>
              </a:ext>
            </a:extLst>
          </p:cNvPr>
          <p:cNvSpPr>
            <a:spLocks noGrp="1"/>
          </p:cNvSpPr>
          <p:nvPr>
            <p:ph type="sldNum" sz="quarter" idx="12"/>
          </p:nvPr>
        </p:nvSpPr>
        <p:spPr/>
        <p:txBody>
          <a:bodyPr/>
          <a:lstStyle/>
          <a:p>
            <a:fld id="{CFE4BAC9-6D41-4691-9299-18EF07EF0177}" type="slidenum">
              <a:rPr lang="en-US" smtClean="0"/>
              <a:t>33</a:t>
            </a:fld>
            <a:endParaRPr lang="en-US"/>
          </a:p>
        </p:txBody>
      </p:sp>
    </p:spTree>
    <p:extLst>
      <p:ext uri="{BB962C8B-B14F-4D97-AF65-F5344CB8AC3E}">
        <p14:creationId xmlns:p14="http://schemas.microsoft.com/office/powerpoint/2010/main" val="1274521279"/>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B9A84F-F15C-6940-AD51-32DC0CF55236}"/>
              </a:ext>
            </a:extLst>
          </p:cNvPr>
          <p:cNvSpPr>
            <a:spLocks noGrp="1"/>
          </p:cNvSpPr>
          <p:nvPr>
            <p:ph type="title"/>
          </p:nvPr>
        </p:nvSpPr>
        <p:spPr/>
        <p:txBody>
          <a:bodyPr>
            <a:normAutofit/>
          </a:bodyPr>
          <a:lstStyle/>
          <a:p>
            <a:pPr algn="ctr"/>
            <a:r>
              <a:rPr lang="cs-CZ" dirty="0"/>
              <a:t>Národní koordinační centrum</a:t>
            </a:r>
          </a:p>
        </p:txBody>
      </p:sp>
      <p:sp>
        <p:nvSpPr>
          <p:cNvPr id="3" name="Zástupný symbol pro obsah 2">
            <a:extLst>
              <a:ext uri="{FF2B5EF4-FFF2-40B4-BE49-F238E27FC236}">
                <a16:creationId xmlns:a16="http://schemas.microsoft.com/office/drawing/2014/main" id="{EE354479-561C-7C40-8A3E-7E314DC4B15D}"/>
              </a:ext>
            </a:extLst>
          </p:cNvPr>
          <p:cNvSpPr>
            <a:spLocks noGrp="1"/>
          </p:cNvSpPr>
          <p:nvPr>
            <p:ph idx="4294967295"/>
          </p:nvPr>
        </p:nvSpPr>
        <p:spPr>
          <a:xfrm>
            <a:off x="914400" y="1792288"/>
            <a:ext cx="8229600" cy="4525962"/>
          </a:xfrm>
        </p:spPr>
        <p:txBody>
          <a:bodyPr>
            <a:normAutofit/>
          </a:bodyPr>
          <a:lstStyle/>
          <a:p>
            <a:r>
              <a:rPr lang="cs-CZ" b="1" dirty="0">
                <a:latin typeface="Arial" panose="020B0604020202020204" pitchFamily="34" charset="0"/>
                <a:cs typeface="Arial" panose="020B0604020202020204" pitchFamily="34" charset="0"/>
              </a:rPr>
              <a:t>Každý členský </a:t>
            </a:r>
            <a:r>
              <a:rPr lang="cs-CZ" dirty="0">
                <a:latin typeface="Arial" panose="020B0604020202020204" pitchFamily="34" charset="0"/>
                <a:cs typeface="Arial" panose="020B0604020202020204" pitchFamily="34" charset="0"/>
              </a:rPr>
              <a:t>stát určí, provozuje a spravuje </a:t>
            </a:r>
            <a:r>
              <a:rPr lang="cs-CZ" dirty="0">
                <a:solidFill>
                  <a:srgbClr val="C00000"/>
                </a:solidFill>
                <a:latin typeface="Arial" panose="020B0604020202020204" pitchFamily="34" charset="0"/>
                <a:cs typeface="Arial" panose="020B0604020202020204" pitchFamily="34" charset="0"/>
              </a:rPr>
              <a:t>národní koordinační centrum</a:t>
            </a:r>
            <a:r>
              <a:rPr lang="cs-CZ" dirty="0">
                <a:latin typeface="Arial" panose="020B0604020202020204" pitchFamily="34" charset="0"/>
                <a:cs typeface="Arial" panose="020B0604020202020204" pitchFamily="34" charset="0"/>
              </a:rPr>
              <a:t>.</a:t>
            </a:r>
          </a:p>
          <a:p>
            <a:r>
              <a:rPr lang="cs-CZ" b="1" dirty="0">
                <a:latin typeface="Arial" panose="020B0604020202020204" pitchFamily="34" charset="0"/>
                <a:cs typeface="Arial" panose="020B0604020202020204" pitchFamily="34" charset="0"/>
              </a:rPr>
              <a:t>Každý členský </a:t>
            </a:r>
            <a:r>
              <a:rPr lang="cs-CZ" dirty="0">
                <a:latin typeface="Arial" panose="020B0604020202020204" pitchFamily="34" charset="0"/>
                <a:cs typeface="Arial" panose="020B0604020202020204" pitchFamily="34" charset="0"/>
              </a:rPr>
              <a:t>stát </a:t>
            </a:r>
            <a:r>
              <a:rPr lang="cs-CZ" b="1" dirty="0">
                <a:latin typeface="Arial" panose="020B0604020202020204" pitchFamily="34" charset="0"/>
                <a:cs typeface="Arial" panose="020B0604020202020204" pitchFamily="34" charset="0"/>
              </a:rPr>
              <a:t>oznámí</a:t>
            </a:r>
            <a:r>
              <a:rPr lang="cs-CZ" dirty="0">
                <a:latin typeface="Arial" panose="020B0604020202020204" pitchFamily="34" charset="0"/>
                <a:cs typeface="Arial" panose="020B0604020202020204" pitchFamily="34" charset="0"/>
              </a:rPr>
              <a:t> zřízení svého národního koordinačního centra EK, která o tom neprodleně uvědomí ostatní členské státy a agentur</a:t>
            </a:r>
          </a:p>
        </p:txBody>
      </p:sp>
      <p:sp>
        <p:nvSpPr>
          <p:cNvPr id="4" name="Zástupný symbol pro datum 3">
            <a:extLst>
              <a:ext uri="{FF2B5EF4-FFF2-40B4-BE49-F238E27FC236}">
                <a16:creationId xmlns:a16="http://schemas.microsoft.com/office/drawing/2014/main" id="{D0EA3967-0EC6-7049-9488-5CA3F3B3030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A8D050B-6D3A-D041-A1D6-CBDC94489F2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BADBD8F-88F5-E549-8F02-4EFF2F4481A7}"/>
              </a:ext>
            </a:extLst>
          </p:cNvPr>
          <p:cNvSpPr>
            <a:spLocks noGrp="1"/>
          </p:cNvSpPr>
          <p:nvPr>
            <p:ph type="sldNum" sz="quarter" idx="12"/>
          </p:nvPr>
        </p:nvSpPr>
        <p:spPr/>
        <p:txBody>
          <a:bodyPr/>
          <a:lstStyle/>
          <a:p>
            <a:fld id="{CFE4BAC9-6D41-4691-9299-18EF07EF0177}" type="slidenum">
              <a:rPr lang="en-US" smtClean="0"/>
              <a:t>330</a:t>
            </a:fld>
            <a:endParaRPr lang="en-US"/>
          </a:p>
        </p:txBody>
      </p:sp>
    </p:spTree>
    <p:extLst>
      <p:ext uri="{BB962C8B-B14F-4D97-AF65-F5344CB8AC3E}">
        <p14:creationId xmlns:p14="http://schemas.microsoft.com/office/powerpoint/2010/main" val="120401275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691F43-146B-0547-BE7A-B9722A15FD23}"/>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Zásah rychlé reakce</a:t>
            </a:r>
          </a:p>
        </p:txBody>
      </p:sp>
      <p:sp>
        <p:nvSpPr>
          <p:cNvPr id="3" name="Zástupný symbol pro obsah 2">
            <a:extLst>
              <a:ext uri="{FF2B5EF4-FFF2-40B4-BE49-F238E27FC236}">
                <a16:creationId xmlns:a16="http://schemas.microsoft.com/office/drawing/2014/main" id="{CB389536-E58F-B542-A39F-199805E7E6C5}"/>
              </a:ext>
            </a:extLst>
          </p:cNvPr>
          <p:cNvSpPr>
            <a:spLocks noGrp="1"/>
          </p:cNvSpPr>
          <p:nvPr>
            <p:ph idx="4294967295"/>
          </p:nvPr>
        </p:nvSpPr>
        <p:spPr>
          <a:xfrm>
            <a:off x="914400" y="1792288"/>
            <a:ext cx="8229600" cy="4525962"/>
          </a:xfrm>
        </p:spPr>
        <p:txBody>
          <a:bodyPr>
            <a:normAutofit/>
          </a:bodyPr>
          <a:lstStyle/>
          <a:p>
            <a:r>
              <a:rPr lang="cs-CZ" dirty="0">
                <a:latin typeface="Arial" panose="020B0604020202020204" pitchFamily="34" charset="0"/>
                <a:cs typeface="Arial" panose="020B0604020202020204" pitchFamily="34" charset="0"/>
              </a:rPr>
              <a:t>Na </a:t>
            </a:r>
            <a:r>
              <a:rPr lang="cs-CZ" b="1" dirty="0">
                <a:latin typeface="Arial" panose="020B0604020202020204" pitchFamily="34" charset="0"/>
                <a:cs typeface="Arial" panose="020B0604020202020204" pitchFamily="34" charset="0"/>
              </a:rPr>
              <a:t>žádost členského státu </a:t>
            </a:r>
            <a:r>
              <a:rPr lang="cs-CZ" dirty="0">
                <a:latin typeface="Arial" panose="020B0604020202020204" pitchFamily="34" charset="0"/>
                <a:cs typeface="Arial" panose="020B0604020202020204" pitchFamily="34" charset="0"/>
              </a:rPr>
              <a:t>o zahájení zásahu rychlé reakce na hranicích musí obsahovat popis situace, možných cílů a předpokládaných potřeb a profily potřebných pracovníků, včetně případných profilů pracovníků s výkonnou pravomocí. </a:t>
            </a:r>
          </a:p>
          <a:p>
            <a:r>
              <a:rPr lang="cs-CZ" dirty="0">
                <a:latin typeface="Arial" panose="020B0604020202020204" pitchFamily="34" charset="0"/>
                <a:cs typeface="Arial" panose="020B0604020202020204" pitchFamily="34" charset="0"/>
              </a:rPr>
              <a:t>Výkonný ředitel může, je-li to nutné, </a:t>
            </a:r>
            <a:r>
              <a:rPr lang="cs-CZ" b="1" dirty="0">
                <a:latin typeface="Arial" panose="020B0604020202020204" pitchFamily="34" charset="0"/>
                <a:cs typeface="Arial" panose="020B0604020202020204" pitchFamily="34" charset="0"/>
              </a:rPr>
              <a:t>okamžitě vyslat odborníky agentury</a:t>
            </a:r>
            <a:r>
              <a:rPr lang="cs-CZ" dirty="0">
                <a:latin typeface="Arial" panose="020B0604020202020204" pitchFamily="34" charset="0"/>
                <a:cs typeface="Arial" panose="020B0604020202020204" pitchFamily="34" charset="0"/>
              </a:rPr>
              <a:t>, aby situaci na vnějších hranicích dotčeného členského státu </a:t>
            </a:r>
            <a:r>
              <a:rPr lang="cs-CZ" dirty="0">
                <a:solidFill>
                  <a:srgbClr val="FF0000"/>
                </a:solidFill>
                <a:latin typeface="Arial" panose="020B0604020202020204" pitchFamily="34" charset="0"/>
                <a:cs typeface="Arial" panose="020B0604020202020204" pitchFamily="34" charset="0"/>
              </a:rPr>
              <a:t>posoudili</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DC5C83F3-1C7C-A940-B139-025F52075AD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B287DF1-CC24-B542-9BD4-5C6DB74BD06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F7B36C7-D163-C546-8252-7C0B11ADA8BE}"/>
              </a:ext>
            </a:extLst>
          </p:cNvPr>
          <p:cNvSpPr>
            <a:spLocks noGrp="1"/>
          </p:cNvSpPr>
          <p:nvPr>
            <p:ph type="sldNum" sz="quarter" idx="12"/>
          </p:nvPr>
        </p:nvSpPr>
        <p:spPr/>
        <p:txBody>
          <a:bodyPr/>
          <a:lstStyle/>
          <a:p>
            <a:fld id="{CFE4BAC9-6D41-4691-9299-18EF07EF0177}" type="slidenum">
              <a:rPr lang="en-US" smtClean="0"/>
              <a:t>331</a:t>
            </a:fld>
            <a:endParaRPr lang="en-US"/>
          </a:p>
        </p:txBody>
      </p:sp>
    </p:spTree>
    <p:extLst>
      <p:ext uri="{BB962C8B-B14F-4D97-AF65-F5344CB8AC3E}">
        <p14:creationId xmlns:p14="http://schemas.microsoft.com/office/powerpoint/2010/main" val="4170497344"/>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3A8BCC-7954-A542-B226-C2F3BEEA6888}"/>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Podpůrné týmy pro řízení migrace</a:t>
            </a:r>
          </a:p>
        </p:txBody>
      </p:sp>
      <p:sp>
        <p:nvSpPr>
          <p:cNvPr id="3" name="Zástupný symbol pro obsah 2">
            <a:extLst>
              <a:ext uri="{FF2B5EF4-FFF2-40B4-BE49-F238E27FC236}">
                <a16:creationId xmlns:a16="http://schemas.microsoft.com/office/drawing/2014/main" id="{074B52EE-95F0-474B-9854-7D39BAA7B870}"/>
              </a:ext>
            </a:extLst>
          </p:cNvPr>
          <p:cNvSpPr>
            <a:spLocks noGrp="1"/>
          </p:cNvSpPr>
          <p:nvPr>
            <p:ph idx="4294967295"/>
          </p:nvPr>
        </p:nvSpPr>
        <p:spPr>
          <a:xfrm>
            <a:off x="914400" y="1844675"/>
            <a:ext cx="8229600" cy="4525963"/>
          </a:xfrm>
        </p:spPr>
        <p:txBody>
          <a:bodyPr>
            <a:normAutofit/>
          </a:bodyPr>
          <a:lstStyle/>
          <a:p>
            <a:r>
              <a:rPr lang="cs-CZ" dirty="0">
                <a:latin typeface="Arial" panose="020B0604020202020204" pitchFamily="34" charset="0"/>
                <a:cs typeface="Arial" panose="020B0604020202020204" pitchFamily="34" charset="0"/>
              </a:rPr>
              <a:t>Pokud </a:t>
            </a:r>
            <a:r>
              <a:rPr lang="cs-CZ" b="1" dirty="0">
                <a:latin typeface="Arial" panose="020B0604020202020204" pitchFamily="34" charset="0"/>
                <a:cs typeface="Arial" panose="020B0604020202020204" pitchFamily="34" charset="0"/>
              </a:rPr>
              <a:t>členský stát </a:t>
            </a:r>
            <a:r>
              <a:rPr lang="cs-CZ" dirty="0">
                <a:latin typeface="Arial" panose="020B0604020202020204" pitchFamily="34" charset="0"/>
                <a:cs typeface="Arial" panose="020B0604020202020204" pitchFamily="34" charset="0"/>
              </a:rPr>
              <a:t>čelí </a:t>
            </a:r>
            <a:r>
              <a:rPr lang="cs-CZ" b="1" dirty="0">
                <a:latin typeface="Arial" panose="020B0604020202020204" pitchFamily="34" charset="0"/>
                <a:cs typeface="Arial" panose="020B0604020202020204" pitchFamily="34" charset="0"/>
              </a:rPr>
              <a:t>nepřiměřeným migračním výzvám</a:t>
            </a:r>
            <a:r>
              <a:rPr lang="cs-CZ" dirty="0">
                <a:latin typeface="Arial" panose="020B0604020202020204" pitchFamily="34" charset="0"/>
                <a:cs typeface="Arial" panose="020B0604020202020204" pitchFamily="34" charset="0"/>
              </a:rPr>
              <a:t> v konkrétních </a:t>
            </a:r>
            <a:r>
              <a:rPr lang="cs-CZ" dirty="0" err="1">
                <a:latin typeface="Arial" panose="020B0604020202020204" pitchFamily="34" charset="0"/>
                <a:cs typeface="Arial" panose="020B0604020202020204" pitchFamily="34" charset="0"/>
              </a:rPr>
              <a:t>hotspotech</a:t>
            </a:r>
            <a:r>
              <a:rPr lang="cs-CZ" dirty="0">
                <a:latin typeface="Arial" panose="020B0604020202020204" pitchFamily="34" charset="0"/>
                <a:cs typeface="Arial" panose="020B0604020202020204" pitchFamily="34" charset="0"/>
              </a:rPr>
              <a:t> na svých vnějších hranicích, jež spočívají ve velkých, dovnitř směřujících smíšených migračních tocích, </a:t>
            </a:r>
            <a:r>
              <a:rPr lang="cs-CZ" b="1" dirty="0">
                <a:solidFill>
                  <a:srgbClr val="FF0000"/>
                </a:solidFill>
                <a:latin typeface="Arial" panose="020B0604020202020204" pitchFamily="34" charset="0"/>
                <a:cs typeface="Arial" panose="020B0604020202020204" pitchFamily="34" charset="0"/>
              </a:rPr>
              <a:t>může požádat </a:t>
            </a:r>
            <a:r>
              <a:rPr lang="cs-CZ" dirty="0">
                <a:latin typeface="Arial" panose="020B0604020202020204" pitchFamily="34" charset="0"/>
                <a:cs typeface="Arial" panose="020B0604020202020204" pitchFamily="34" charset="0"/>
              </a:rPr>
              <a:t>o </a:t>
            </a:r>
            <a:r>
              <a:rPr lang="cs-CZ" b="1" dirty="0">
                <a:latin typeface="Arial" panose="020B0604020202020204" pitchFamily="34" charset="0"/>
                <a:cs typeface="Arial" panose="020B0604020202020204" pitchFamily="34" charset="0"/>
              </a:rPr>
              <a:t>technickou a operativní posilu</a:t>
            </a:r>
            <a:r>
              <a:rPr lang="cs-CZ" dirty="0">
                <a:latin typeface="Arial" panose="020B0604020202020204" pitchFamily="34" charset="0"/>
                <a:cs typeface="Arial" panose="020B0604020202020204" pitchFamily="34" charset="0"/>
              </a:rPr>
              <a:t> od </a:t>
            </a:r>
            <a:r>
              <a:rPr lang="cs-CZ" b="1" dirty="0">
                <a:latin typeface="Arial" panose="020B0604020202020204" pitchFamily="34" charset="0"/>
                <a:cs typeface="Arial" panose="020B0604020202020204" pitchFamily="34" charset="0"/>
              </a:rPr>
              <a:t>podpůrných týmů </a:t>
            </a:r>
            <a:r>
              <a:rPr lang="cs-CZ" dirty="0">
                <a:latin typeface="Arial" panose="020B0604020202020204" pitchFamily="34" charset="0"/>
                <a:cs typeface="Arial" panose="020B0604020202020204" pitchFamily="34" charset="0"/>
              </a:rPr>
              <a:t>pro řízení migrace, které sestávají z odborníků z příslušných institucí a jiných subjektů Unie.</a:t>
            </a:r>
          </a:p>
        </p:txBody>
      </p:sp>
      <p:sp>
        <p:nvSpPr>
          <p:cNvPr id="4" name="Zástupný symbol pro datum 3">
            <a:extLst>
              <a:ext uri="{FF2B5EF4-FFF2-40B4-BE49-F238E27FC236}">
                <a16:creationId xmlns:a16="http://schemas.microsoft.com/office/drawing/2014/main" id="{3A380CE2-B779-FB45-8CC1-BCA08C02CBC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1973AE2-5FA6-0842-B6C2-925077B7A48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B0C2E6E-15CC-FE43-9A2B-1B9582B7D7F6}"/>
              </a:ext>
            </a:extLst>
          </p:cNvPr>
          <p:cNvSpPr>
            <a:spLocks noGrp="1"/>
          </p:cNvSpPr>
          <p:nvPr>
            <p:ph type="sldNum" sz="quarter" idx="12"/>
          </p:nvPr>
        </p:nvSpPr>
        <p:spPr/>
        <p:txBody>
          <a:bodyPr/>
          <a:lstStyle/>
          <a:p>
            <a:fld id="{CFE4BAC9-6D41-4691-9299-18EF07EF0177}" type="slidenum">
              <a:rPr lang="en-US" smtClean="0"/>
              <a:t>332</a:t>
            </a:fld>
            <a:endParaRPr lang="en-US"/>
          </a:p>
        </p:txBody>
      </p:sp>
    </p:spTree>
    <p:extLst>
      <p:ext uri="{BB962C8B-B14F-4D97-AF65-F5344CB8AC3E}">
        <p14:creationId xmlns:p14="http://schemas.microsoft.com/office/powerpoint/2010/main" val="666836627"/>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FE7B33-8C5C-C942-A735-0A2105953B72}"/>
              </a:ext>
            </a:extLst>
          </p:cNvPr>
          <p:cNvSpPr>
            <a:spLocks noGrp="1"/>
          </p:cNvSpPr>
          <p:nvPr>
            <p:ph type="ctrTitle"/>
          </p:nvPr>
        </p:nvSpPr>
        <p:spPr/>
        <p:txBody>
          <a:bodyPr/>
          <a:lstStyle/>
          <a:p>
            <a:r>
              <a:rPr lang="cs-CZ" sz="4400" dirty="0">
                <a:latin typeface="Arial" panose="020B0604020202020204" pitchFamily="34" charset="0"/>
                <a:cs typeface="Arial" panose="020B0604020202020204" pitchFamily="34" charset="0"/>
              </a:rPr>
              <a:t>Kontrola veřejné správy</a:t>
            </a:r>
          </a:p>
        </p:txBody>
      </p:sp>
      <p:sp>
        <p:nvSpPr>
          <p:cNvPr id="3" name="Podnadpis 2">
            <a:extLst>
              <a:ext uri="{FF2B5EF4-FFF2-40B4-BE49-F238E27FC236}">
                <a16:creationId xmlns:a16="http://schemas.microsoft.com/office/drawing/2014/main" id="{63175DF1-E35B-E04F-A24B-ABCEE07668C8}"/>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4" name="Zástupný symbol pro datum 3">
            <a:extLst>
              <a:ext uri="{FF2B5EF4-FFF2-40B4-BE49-F238E27FC236}">
                <a16:creationId xmlns:a16="http://schemas.microsoft.com/office/drawing/2014/main" id="{0FE390AB-6A11-5C44-ADF1-A5B48ABF9ED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08331CF-5469-4347-9E48-5D7EE2E6FBF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77D5D9D-B2AC-C849-8B1B-B63E86D0D31C}"/>
              </a:ext>
            </a:extLst>
          </p:cNvPr>
          <p:cNvSpPr>
            <a:spLocks noGrp="1"/>
          </p:cNvSpPr>
          <p:nvPr>
            <p:ph type="sldNum" sz="quarter" idx="12"/>
          </p:nvPr>
        </p:nvSpPr>
        <p:spPr/>
        <p:txBody>
          <a:bodyPr/>
          <a:lstStyle/>
          <a:p>
            <a:fld id="{CFE4BAC9-6D41-4691-9299-18EF07EF0177}" type="slidenum">
              <a:rPr lang="en-US" smtClean="0"/>
              <a:t>333</a:t>
            </a:fld>
            <a:endParaRPr lang="en-US"/>
          </a:p>
        </p:txBody>
      </p:sp>
    </p:spTree>
    <p:extLst>
      <p:ext uri="{BB962C8B-B14F-4D97-AF65-F5344CB8AC3E}">
        <p14:creationId xmlns:p14="http://schemas.microsoft.com/office/powerpoint/2010/main" val="13368597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D64D5160-7CFC-FE41-BAB8-EC654898512F}"/>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Funkce kontroly veřejné správy</a:t>
            </a:r>
          </a:p>
        </p:txBody>
      </p:sp>
      <p:sp>
        <p:nvSpPr>
          <p:cNvPr id="4" name="Zástupný symbol pro obsah 3">
            <a:extLst>
              <a:ext uri="{FF2B5EF4-FFF2-40B4-BE49-F238E27FC236}">
                <a16:creationId xmlns:a16="http://schemas.microsoft.com/office/drawing/2014/main" id="{96796F9E-8C77-394D-B8FC-AEDECFAD6955}"/>
              </a:ext>
            </a:extLst>
          </p:cNvPr>
          <p:cNvSpPr>
            <a:spLocks noGrp="1"/>
          </p:cNvSpPr>
          <p:nvPr>
            <p:ph idx="1"/>
          </p:nvPr>
        </p:nvSpPr>
        <p:spPr/>
        <p:txBody>
          <a:bodyPr/>
          <a:lstStyle/>
          <a:p>
            <a:pPr marL="385763" indent="-385763">
              <a:buFont typeface="+mj-lt"/>
              <a:buAutoNum type="arabicPeriod"/>
            </a:pPr>
            <a:r>
              <a:rPr lang="cs-CZ" dirty="0">
                <a:latin typeface="Arial" panose="020B0604020202020204" pitchFamily="34" charset="0"/>
                <a:cs typeface="Arial" panose="020B0604020202020204" pitchFamily="34" charset="0"/>
              </a:rPr>
              <a:t>funkce poznávací</a:t>
            </a:r>
          </a:p>
          <a:p>
            <a:pPr marL="385763" indent="-385763">
              <a:buFont typeface="+mj-lt"/>
              <a:buAutoNum type="arabicPeriod"/>
            </a:pPr>
            <a:r>
              <a:rPr lang="cs-CZ" dirty="0">
                <a:latin typeface="Arial" panose="020B0604020202020204" pitchFamily="34" charset="0"/>
                <a:cs typeface="Arial" panose="020B0604020202020204" pitchFamily="34" charset="0"/>
              </a:rPr>
              <a:t>funkce zjišťovací</a:t>
            </a:r>
          </a:p>
          <a:p>
            <a:pPr marL="385763" indent="-385763">
              <a:buFont typeface="+mj-lt"/>
              <a:buAutoNum type="arabicPeriod"/>
            </a:pPr>
            <a:r>
              <a:rPr lang="cs-CZ" dirty="0">
                <a:latin typeface="Arial" panose="020B0604020202020204" pitchFamily="34" charset="0"/>
                <a:cs typeface="Arial" panose="020B0604020202020204" pitchFamily="34" charset="0"/>
              </a:rPr>
              <a:t>funkce porovnávací</a:t>
            </a:r>
          </a:p>
          <a:p>
            <a:pPr marL="385763" indent="-385763">
              <a:buFont typeface="+mj-lt"/>
              <a:buAutoNum type="arabicPeriod"/>
            </a:pPr>
            <a:r>
              <a:rPr lang="cs-CZ" dirty="0">
                <a:latin typeface="Arial" panose="020B0604020202020204" pitchFamily="34" charset="0"/>
                <a:cs typeface="Arial" panose="020B0604020202020204" pitchFamily="34" charset="0"/>
              </a:rPr>
              <a:t>funkce hodnotící</a:t>
            </a:r>
          </a:p>
          <a:p>
            <a:pPr marL="385763" indent="-385763">
              <a:buFont typeface="+mj-lt"/>
              <a:buAutoNum type="arabicPeriod"/>
            </a:pPr>
            <a:r>
              <a:rPr lang="cs-CZ" dirty="0">
                <a:latin typeface="Arial" panose="020B0604020202020204" pitchFamily="34" charset="0"/>
                <a:cs typeface="Arial" panose="020B0604020202020204" pitchFamily="34" charset="0"/>
              </a:rPr>
              <a:t>funkce nápravná</a:t>
            </a:r>
          </a:p>
          <a:p>
            <a:pPr marL="0" indent="0">
              <a:buNone/>
            </a:pPr>
            <a:endParaRPr lang="cs-CZ" dirty="0"/>
          </a:p>
        </p:txBody>
      </p:sp>
      <p:sp>
        <p:nvSpPr>
          <p:cNvPr id="2" name="Zástupný symbol pro datum 1">
            <a:extLst>
              <a:ext uri="{FF2B5EF4-FFF2-40B4-BE49-F238E27FC236}">
                <a16:creationId xmlns:a16="http://schemas.microsoft.com/office/drawing/2014/main" id="{11A77137-95E6-FE42-A9B5-39A3BD9D800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0ED7D02-6516-C546-9850-CD455D71D93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35A7475-F966-0341-BECC-207C414693C0}"/>
              </a:ext>
            </a:extLst>
          </p:cNvPr>
          <p:cNvSpPr>
            <a:spLocks noGrp="1"/>
          </p:cNvSpPr>
          <p:nvPr>
            <p:ph type="sldNum" sz="quarter" idx="12"/>
          </p:nvPr>
        </p:nvSpPr>
        <p:spPr/>
        <p:txBody>
          <a:bodyPr/>
          <a:lstStyle/>
          <a:p>
            <a:fld id="{CFE4BAC9-6D41-4691-9299-18EF07EF0177}" type="slidenum">
              <a:rPr lang="en-US" smtClean="0"/>
              <a:t>334</a:t>
            </a:fld>
            <a:endParaRPr lang="en-US"/>
          </a:p>
        </p:txBody>
      </p:sp>
    </p:spTree>
    <p:extLst>
      <p:ext uri="{BB962C8B-B14F-4D97-AF65-F5344CB8AC3E}">
        <p14:creationId xmlns:p14="http://schemas.microsoft.com/office/powerpoint/2010/main" val="1811375138"/>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32DA37-C2AE-8041-BB5E-D47C04A91DB1}"/>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Dělení kontroly</a:t>
            </a:r>
          </a:p>
        </p:txBody>
      </p:sp>
      <p:sp>
        <p:nvSpPr>
          <p:cNvPr id="3" name="Zástupný symbol pro obsah 2">
            <a:extLst>
              <a:ext uri="{FF2B5EF4-FFF2-40B4-BE49-F238E27FC236}">
                <a16:creationId xmlns:a16="http://schemas.microsoft.com/office/drawing/2014/main" id="{DF253B53-E292-3445-83FB-D77B39190AB7}"/>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správní kontrola </a:t>
            </a:r>
            <a:r>
              <a:rPr lang="cs-CZ" b="1" dirty="0">
                <a:latin typeface="Arial" panose="020B0604020202020204" pitchFamily="34" charset="0"/>
                <a:cs typeface="Arial" panose="020B0604020202020204" pitchFamily="34" charset="0"/>
              </a:rPr>
              <a:t>vnitřní</a:t>
            </a:r>
          </a:p>
          <a:p>
            <a:r>
              <a:rPr lang="cs-CZ" dirty="0">
                <a:latin typeface="Arial" panose="020B0604020202020204" pitchFamily="34" charset="0"/>
                <a:cs typeface="Arial" panose="020B0604020202020204" pitchFamily="34" charset="0"/>
              </a:rPr>
              <a:t>správní kontrola </a:t>
            </a:r>
            <a:r>
              <a:rPr lang="cs-CZ" b="1" dirty="0">
                <a:latin typeface="Arial" panose="020B0604020202020204" pitchFamily="34" charset="0"/>
                <a:cs typeface="Arial" panose="020B0604020202020204" pitchFamily="34" charset="0"/>
              </a:rPr>
              <a:t>vnější</a:t>
            </a:r>
          </a:p>
          <a:p>
            <a:pPr marL="385763" indent="-385763">
              <a:buFont typeface="+mj-lt"/>
              <a:buAutoNum type="arabicPeriod"/>
            </a:pPr>
            <a:r>
              <a:rPr lang="cs-CZ" dirty="0">
                <a:latin typeface="Arial" panose="020B0604020202020204" pitchFamily="34" charset="0"/>
                <a:cs typeface="Arial" panose="020B0604020202020204" pitchFamily="34" charset="0"/>
              </a:rPr>
              <a:t>preventivní</a:t>
            </a:r>
          </a:p>
          <a:p>
            <a:pPr marL="385763" indent="-385763">
              <a:buFont typeface="+mj-lt"/>
              <a:buAutoNum type="arabicPeriod"/>
            </a:pPr>
            <a:r>
              <a:rPr lang="cs-CZ" dirty="0">
                <a:latin typeface="Arial" panose="020B0604020202020204" pitchFamily="34" charset="0"/>
                <a:cs typeface="Arial" panose="020B0604020202020204" pitchFamily="34" charset="0"/>
              </a:rPr>
              <a:t>průběžná</a:t>
            </a:r>
          </a:p>
          <a:p>
            <a:pPr marL="385763" indent="-385763">
              <a:buFont typeface="+mj-lt"/>
              <a:buAutoNum type="arabicPeriod"/>
            </a:pPr>
            <a:r>
              <a:rPr lang="cs-CZ" dirty="0">
                <a:latin typeface="Arial" panose="020B0604020202020204" pitchFamily="34" charset="0"/>
                <a:cs typeface="Arial" panose="020B0604020202020204" pitchFamily="34" charset="0"/>
              </a:rPr>
              <a:t>následná</a:t>
            </a:r>
          </a:p>
          <a:p>
            <a:endParaRPr lang="cs-CZ" dirty="0"/>
          </a:p>
          <a:p>
            <a:pPr marL="0" indent="0">
              <a:buNone/>
            </a:pPr>
            <a:endParaRPr lang="cs-CZ" dirty="0"/>
          </a:p>
          <a:p>
            <a:endParaRPr lang="cs-CZ" dirty="0"/>
          </a:p>
        </p:txBody>
      </p:sp>
      <p:sp>
        <p:nvSpPr>
          <p:cNvPr id="4" name="Zástupný symbol pro datum 3">
            <a:extLst>
              <a:ext uri="{FF2B5EF4-FFF2-40B4-BE49-F238E27FC236}">
                <a16:creationId xmlns:a16="http://schemas.microsoft.com/office/drawing/2014/main" id="{097A121C-CA4C-584A-AF45-AA5E3494FC5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CDE8EE8-67D9-5344-AEF4-96E48A591B2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3164C3A-2EE5-9F42-97A5-EDFFDB271D76}"/>
              </a:ext>
            </a:extLst>
          </p:cNvPr>
          <p:cNvSpPr>
            <a:spLocks noGrp="1"/>
          </p:cNvSpPr>
          <p:nvPr>
            <p:ph type="sldNum" sz="quarter" idx="12"/>
          </p:nvPr>
        </p:nvSpPr>
        <p:spPr/>
        <p:txBody>
          <a:bodyPr/>
          <a:lstStyle/>
          <a:p>
            <a:fld id="{CFE4BAC9-6D41-4691-9299-18EF07EF0177}" type="slidenum">
              <a:rPr lang="en-US" smtClean="0"/>
              <a:t>335</a:t>
            </a:fld>
            <a:endParaRPr lang="en-US"/>
          </a:p>
        </p:txBody>
      </p:sp>
    </p:spTree>
    <p:extLst>
      <p:ext uri="{BB962C8B-B14F-4D97-AF65-F5344CB8AC3E}">
        <p14:creationId xmlns:p14="http://schemas.microsoft.com/office/powerpoint/2010/main" val="310685609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0E9519-4178-9548-A747-CDAF88A207CD}"/>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Vnější kontrola veřejné správy</a:t>
            </a:r>
          </a:p>
        </p:txBody>
      </p:sp>
      <p:sp>
        <p:nvSpPr>
          <p:cNvPr id="3" name="Zástupný symbol pro obsah 2">
            <a:extLst>
              <a:ext uri="{FF2B5EF4-FFF2-40B4-BE49-F238E27FC236}">
                <a16:creationId xmlns:a16="http://schemas.microsoft.com/office/drawing/2014/main" id="{932FB8FE-E269-B44B-8D4A-F7463FF597C0}"/>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kontrola vykonávaná </a:t>
            </a:r>
            <a:r>
              <a:rPr lang="cs-CZ" b="1" dirty="0">
                <a:latin typeface="Arial" panose="020B0604020202020204" pitchFamily="34" charset="0"/>
                <a:cs typeface="Arial" panose="020B0604020202020204" pitchFamily="34" charset="0"/>
              </a:rPr>
              <a:t>zákonodárným sborem</a:t>
            </a:r>
            <a:r>
              <a:rPr lang="cs-CZ" dirty="0">
                <a:latin typeface="Arial" panose="020B0604020202020204" pitchFamily="34" charset="0"/>
                <a:cs typeface="Arial" panose="020B0604020202020204" pitchFamily="34" charset="0"/>
              </a:rPr>
              <a:t>, respektive zastupitelskými orgány</a:t>
            </a:r>
          </a:p>
          <a:p>
            <a:r>
              <a:rPr lang="cs-CZ" dirty="0">
                <a:latin typeface="Arial" panose="020B0604020202020204" pitchFamily="34" charset="0"/>
                <a:cs typeface="Arial" panose="020B0604020202020204" pitchFamily="34" charset="0"/>
              </a:rPr>
              <a:t>kontrola vykonávaná </a:t>
            </a:r>
            <a:r>
              <a:rPr lang="cs-CZ" b="1" dirty="0">
                <a:latin typeface="Arial" panose="020B0604020202020204" pitchFamily="34" charset="0"/>
                <a:cs typeface="Arial" panose="020B0604020202020204" pitchFamily="34" charset="0"/>
              </a:rPr>
              <a:t>Nejvyšším kontrolním úřadem</a:t>
            </a:r>
          </a:p>
          <a:p>
            <a:r>
              <a:rPr lang="cs-CZ" dirty="0">
                <a:latin typeface="Arial" panose="020B0604020202020204" pitchFamily="34" charset="0"/>
                <a:cs typeface="Arial" panose="020B0604020202020204" pitchFamily="34" charset="0"/>
              </a:rPr>
              <a:t>kontrola vykonávaná </a:t>
            </a:r>
            <a:r>
              <a:rPr lang="cs-CZ" b="1" dirty="0">
                <a:latin typeface="Arial" panose="020B0604020202020204" pitchFamily="34" charset="0"/>
                <a:cs typeface="Arial" panose="020B0604020202020204" pitchFamily="34" charset="0"/>
              </a:rPr>
              <a:t>správními orgány</a:t>
            </a:r>
          </a:p>
          <a:p>
            <a:r>
              <a:rPr lang="cs-CZ" dirty="0">
                <a:latin typeface="Arial" panose="020B0604020202020204" pitchFamily="34" charset="0"/>
                <a:cs typeface="Arial" panose="020B0604020202020204" pitchFamily="34" charset="0"/>
              </a:rPr>
              <a:t>kontrola vykonávaná na </a:t>
            </a:r>
            <a:r>
              <a:rPr lang="cs-CZ" b="1" dirty="0">
                <a:latin typeface="Arial" panose="020B0604020202020204" pitchFamily="34" charset="0"/>
                <a:cs typeface="Arial" panose="020B0604020202020204" pitchFamily="34" charset="0"/>
              </a:rPr>
              <a:t>základě podání občanů</a:t>
            </a:r>
          </a:p>
          <a:p>
            <a:r>
              <a:rPr lang="cs-CZ" dirty="0">
                <a:latin typeface="Arial" panose="020B0604020202020204" pitchFamily="34" charset="0"/>
                <a:cs typeface="Arial" panose="020B0604020202020204" pitchFamily="34" charset="0"/>
              </a:rPr>
              <a:t>kontrola vykonávaná prostřednictvím </a:t>
            </a:r>
            <a:r>
              <a:rPr lang="cs-CZ" b="1" dirty="0">
                <a:latin typeface="Arial" panose="020B0604020202020204" pitchFamily="34" charset="0"/>
                <a:cs typeface="Arial" panose="020B0604020202020204" pitchFamily="34" charset="0"/>
              </a:rPr>
              <a:t>Veřejného ochránce práv</a:t>
            </a:r>
          </a:p>
          <a:p>
            <a:r>
              <a:rPr lang="cs-CZ" dirty="0">
                <a:latin typeface="Arial" panose="020B0604020202020204" pitchFamily="34" charset="0"/>
                <a:cs typeface="Arial" panose="020B0604020202020204" pitchFamily="34" charset="0"/>
              </a:rPr>
              <a:t>kontrola </a:t>
            </a:r>
            <a:r>
              <a:rPr lang="cs-CZ" b="1" dirty="0">
                <a:latin typeface="Arial" panose="020B0604020202020204" pitchFamily="34" charset="0"/>
                <a:cs typeface="Arial" panose="020B0604020202020204" pitchFamily="34" charset="0"/>
              </a:rPr>
              <a:t>vykonávaná soudy</a:t>
            </a:r>
          </a:p>
          <a:p>
            <a:pPr marL="0" indent="0">
              <a:buNone/>
            </a:pPr>
            <a:endParaRPr lang="cs-CZ" dirty="0"/>
          </a:p>
          <a:p>
            <a:endParaRPr lang="cs-CZ" dirty="0"/>
          </a:p>
          <a:p>
            <a:endParaRPr lang="cs-CZ" dirty="0"/>
          </a:p>
        </p:txBody>
      </p:sp>
      <p:sp>
        <p:nvSpPr>
          <p:cNvPr id="4" name="Zástupný symbol pro datum 3">
            <a:extLst>
              <a:ext uri="{FF2B5EF4-FFF2-40B4-BE49-F238E27FC236}">
                <a16:creationId xmlns:a16="http://schemas.microsoft.com/office/drawing/2014/main" id="{65598BFD-0D44-F64A-8A0E-0A16DEFD412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96D8AE6-AEEB-604A-9928-8BC6DA89C1B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407CD5B-2547-4E47-A54D-FEFF673F79C6}"/>
              </a:ext>
            </a:extLst>
          </p:cNvPr>
          <p:cNvSpPr>
            <a:spLocks noGrp="1"/>
          </p:cNvSpPr>
          <p:nvPr>
            <p:ph type="sldNum" sz="quarter" idx="12"/>
          </p:nvPr>
        </p:nvSpPr>
        <p:spPr/>
        <p:txBody>
          <a:bodyPr/>
          <a:lstStyle/>
          <a:p>
            <a:fld id="{CFE4BAC9-6D41-4691-9299-18EF07EF0177}" type="slidenum">
              <a:rPr lang="en-US" smtClean="0"/>
              <a:t>336</a:t>
            </a:fld>
            <a:endParaRPr lang="en-US"/>
          </a:p>
        </p:txBody>
      </p:sp>
    </p:spTree>
    <p:extLst>
      <p:ext uri="{BB962C8B-B14F-4D97-AF65-F5344CB8AC3E}">
        <p14:creationId xmlns:p14="http://schemas.microsoft.com/office/powerpoint/2010/main" val="95595394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DA97621-EFE5-774F-8333-DBEBF57C326D}"/>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Parlamentní kontrola</a:t>
            </a:r>
          </a:p>
        </p:txBody>
      </p:sp>
      <p:sp>
        <p:nvSpPr>
          <p:cNvPr id="2" name="Zástupný symbol pro datum 1">
            <a:extLst>
              <a:ext uri="{FF2B5EF4-FFF2-40B4-BE49-F238E27FC236}">
                <a16:creationId xmlns:a16="http://schemas.microsoft.com/office/drawing/2014/main" id="{E278E7F2-DB8E-D44B-92C1-6B7912F6318B}"/>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88F303FE-2B2B-6B44-B5DC-36A8BA27986B}"/>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0FBC1DEA-04B7-C14A-9C91-A6ABF5804256}"/>
              </a:ext>
            </a:extLst>
          </p:cNvPr>
          <p:cNvSpPr>
            <a:spLocks noGrp="1"/>
          </p:cNvSpPr>
          <p:nvPr>
            <p:ph type="sldNum" sz="quarter" idx="12"/>
          </p:nvPr>
        </p:nvSpPr>
        <p:spPr/>
        <p:txBody>
          <a:bodyPr/>
          <a:lstStyle/>
          <a:p>
            <a:fld id="{CFE4BAC9-6D41-4691-9299-18EF07EF0177}" type="slidenum">
              <a:rPr lang="en-US" smtClean="0"/>
              <a:t>337</a:t>
            </a:fld>
            <a:endParaRPr lang="en-US"/>
          </a:p>
        </p:txBody>
      </p:sp>
    </p:spTree>
    <p:extLst>
      <p:ext uri="{BB962C8B-B14F-4D97-AF65-F5344CB8AC3E}">
        <p14:creationId xmlns:p14="http://schemas.microsoft.com/office/powerpoint/2010/main" val="159023522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0BA477-A05D-4D4C-97F8-A38B5A6BADCF}"/>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Působnost sněmovny</a:t>
            </a:r>
          </a:p>
        </p:txBody>
      </p:sp>
      <p:sp>
        <p:nvSpPr>
          <p:cNvPr id="3" name="Zástupný symbol pro obsah 2">
            <a:extLst>
              <a:ext uri="{FF2B5EF4-FFF2-40B4-BE49-F238E27FC236}">
                <a16:creationId xmlns:a16="http://schemas.microsoft.com/office/drawing/2014/main" id="{B57ED3FE-D101-6546-8FCA-B7A5A0E27F4B}"/>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Sněmovna má právo:</a:t>
            </a:r>
          </a:p>
          <a:p>
            <a:pPr marL="385763" indent="-385763">
              <a:buFont typeface="+mj-lt"/>
              <a:buAutoNum type="arabicPeriod"/>
            </a:pPr>
            <a:r>
              <a:rPr lang="cs-CZ" b="1" dirty="0">
                <a:latin typeface="Arial" panose="020B0604020202020204" pitchFamily="34" charset="0"/>
                <a:cs typeface="Arial" panose="020B0604020202020204" pitchFamily="34" charset="0"/>
              </a:rPr>
              <a:t>kontrolovat</a:t>
            </a:r>
            <a:r>
              <a:rPr lang="cs-CZ" dirty="0">
                <a:latin typeface="Arial" panose="020B0604020202020204" pitchFamily="34" charset="0"/>
                <a:cs typeface="Arial" panose="020B0604020202020204" pitchFamily="34" charset="0"/>
              </a:rPr>
              <a:t> činnost vlády, </a:t>
            </a:r>
          </a:p>
          <a:p>
            <a:pPr marL="385763" indent="-385763">
              <a:buFont typeface="+mj-lt"/>
              <a:buAutoNum type="arabicPeriod"/>
            </a:pPr>
            <a:r>
              <a:rPr lang="cs-CZ" dirty="0">
                <a:latin typeface="Arial" panose="020B0604020202020204" pitchFamily="34" charset="0"/>
                <a:cs typeface="Arial" panose="020B0604020202020204" pitchFamily="34" charset="0"/>
              </a:rPr>
              <a:t>jednat </a:t>
            </a:r>
            <a:r>
              <a:rPr lang="cs-CZ" b="1" dirty="0">
                <a:latin typeface="Arial" panose="020B0604020202020204" pitchFamily="34" charset="0"/>
                <a:cs typeface="Arial" panose="020B0604020202020204" pitchFamily="34" charset="0"/>
              </a:rPr>
              <a:t>o důvěře </a:t>
            </a:r>
            <a:r>
              <a:rPr lang="cs-CZ" dirty="0">
                <a:latin typeface="Arial" panose="020B0604020202020204" pitchFamily="34" charset="0"/>
                <a:cs typeface="Arial" panose="020B0604020202020204" pitchFamily="34" charset="0"/>
              </a:rPr>
              <a:t>vládě a </a:t>
            </a:r>
          </a:p>
          <a:p>
            <a:pPr marL="385763" indent="-385763">
              <a:buFont typeface="+mj-lt"/>
              <a:buAutoNum type="arabicPeriod"/>
            </a:pPr>
            <a:r>
              <a:rPr lang="cs-CZ" dirty="0">
                <a:latin typeface="Arial" panose="020B0604020202020204" pitchFamily="34" charset="0"/>
                <a:cs typeface="Arial" panose="020B0604020202020204" pitchFamily="34" charset="0"/>
              </a:rPr>
              <a:t>usnášet se na vyslovení nedůvěry vládě (§ 50 zákona č. 90/1995 Sb., o jednacím řádu PS)</a:t>
            </a:r>
          </a:p>
        </p:txBody>
      </p:sp>
      <p:sp>
        <p:nvSpPr>
          <p:cNvPr id="4" name="Zástupný symbol pro datum 3">
            <a:extLst>
              <a:ext uri="{FF2B5EF4-FFF2-40B4-BE49-F238E27FC236}">
                <a16:creationId xmlns:a16="http://schemas.microsoft.com/office/drawing/2014/main" id="{D52A35B0-63E4-0F4C-B9EF-2034928D45D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2A693B6-BA44-7041-9DE3-795BC95907C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3839548-E018-A74B-B75C-210EE244823D}"/>
              </a:ext>
            </a:extLst>
          </p:cNvPr>
          <p:cNvSpPr>
            <a:spLocks noGrp="1"/>
          </p:cNvSpPr>
          <p:nvPr>
            <p:ph type="sldNum" sz="quarter" idx="12"/>
          </p:nvPr>
        </p:nvSpPr>
        <p:spPr/>
        <p:txBody>
          <a:bodyPr/>
          <a:lstStyle/>
          <a:p>
            <a:fld id="{CFE4BAC9-6D41-4691-9299-18EF07EF0177}" type="slidenum">
              <a:rPr lang="en-US" smtClean="0"/>
              <a:t>338</a:t>
            </a:fld>
            <a:endParaRPr lang="en-US"/>
          </a:p>
        </p:txBody>
      </p:sp>
    </p:spTree>
    <p:extLst>
      <p:ext uri="{BB962C8B-B14F-4D97-AF65-F5344CB8AC3E}">
        <p14:creationId xmlns:p14="http://schemas.microsoft.com/office/powerpoint/2010/main" val="1708619962"/>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0DE124-B783-B348-B084-C4867EF7C027}"/>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Vyslovení důvěry vládě</a:t>
            </a:r>
          </a:p>
        </p:txBody>
      </p:sp>
      <p:sp>
        <p:nvSpPr>
          <p:cNvPr id="3" name="Zástupný symbol pro obsah 2">
            <a:extLst>
              <a:ext uri="{FF2B5EF4-FFF2-40B4-BE49-F238E27FC236}">
                <a16:creationId xmlns:a16="http://schemas.microsoft.com/office/drawing/2014/main" id="{376472D3-8F30-CB43-84DC-63E6CB3356DF}"/>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Vláda je odpovědna Poslanecké sněmovně</a:t>
            </a:r>
          </a:p>
          <a:p>
            <a:pPr marL="385763" indent="-385763">
              <a:buFont typeface="+mj-lt"/>
              <a:buAutoNum type="arabicPeriod"/>
            </a:pPr>
            <a:r>
              <a:rPr lang="cs-CZ" b="1" dirty="0">
                <a:latin typeface="Arial" panose="020B0604020202020204" pitchFamily="34" charset="0"/>
                <a:cs typeface="Arial" panose="020B0604020202020204" pitchFamily="34" charset="0"/>
              </a:rPr>
              <a:t>Nově jmenovaná vláda </a:t>
            </a:r>
            <a:r>
              <a:rPr lang="cs-CZ" dirty="0">
                <a:latin typeface="Arial" panose="020B0604020202020204" pitchFamily="34" charset="0"/>
                <a:cs typeface="Arial" panose="020B0604020202020204" pitchFamily="34" charset="0"/>
              </a:rPr>
              <a:t>předstoupí do </a:t>
            </a:r>
            <a:r>
              <a:rPr lang="cs-CZ" b="1" dirty="0">
                <a:latin typeface="Arial" panose="020B0604020202020204" pitchFamily="34" charset="0"/>
                <a:cs typeface="Arial" panose="020B0604020202020204" pitchFamily="34" charset="0"/>
              </a:rPr>
              <a:t>30 dnů </a:t>
            </a:r>
            <a:r>
              <a:rPr lang="cs-CZ" dirty="0">
                <a:latin typeface="Arial" panose="020B0604020202020204" pitchFamily="34" charset="0"/>
                <a:cs typeface="Arial" panose="020B0604020202020204" pitchFamily="34" charset="0"/>
              </a:rPr>
              <a:t>po svém jmenování před </a:t>
            </a:r>
            <a:r>
              <a:rPr lang="cs-CZ" b="1" dirty="0">
                <a:latin typeface="Arial" panose="020B0604020202020204" pitchFamily="34" charset="0"/>
                <a:cs typeface="Arial" panose="020B0604020202020204" pitchFamily="34" charset="0"/>
              </a:rPr>
              <a:t>Poslaneckou sněmovnu </a:t>
            </a:r>
            <a:r>
              <a:rPr lang="cs-CZ" dirty="0">
                <a:latin typeface="Arial" panose="020B0604020202020204" pitchFamily="34" charset="0"/>
                <a:cs typeface="Arial" panose="020B0604020202020204" pitchFamily="34" charset="0"/>
              </a:rPr>
              <a:t>a požádá ji </a:t>
            </a:r>
            <a:r>
              <a:rPr lang="cs-CZ" b="1" dirty="0">
                <a:latin typeface="Arial" panose="020B0604020202020204" pitchFamily="34" charset="0"/>
                <a:cs typeface="Arial" panose="020B0604020202020204" pitchFamily="34" charset="0"/>
              </a:rPr>
              <a:t>o vyslovení důvěry</a:t>
            </a:r>
          </a:p>
          <a:p>
            <a:pPr marL="385763" indent="-385763">
              <a:buFont typeface="+mj-lt"/>
              <a:buAutoNum type="arabicPeriod"/>
            </a:pPr>
            <a:r>
              <a:rPr lang="cs-CZ" dirty="0">
                <a:latin typeface="Arial" panose="020B0604020202020204" pitchFamily="34" charset="0"/>
                <a:cs typeface="Arial" panose="020B0604020202020204" pitchFamily="34" charset="0"/>
              </a:rPr>
              <a:t>Vláda může kdykoliv předložit Poslanecké sněmovně žádost o vyslovení důvěry.</a:t>
            </a:r>
          </a:p>
          <a:p>
            <a:pPr marL="385763" indent="-385763">
              <a:buFont typeface="+mj-lt"/>
              <a:buAutoNum type="arabicPeriod"/>
            </a:pPr>
            <a:r>
              <a:rPr lang="cs-CZ" dirty="0">
                <a:latin typeface="Arial" panose="020B0604020202020204" pitchFamily="34" charset="0"/>
                <a:cs typeface="Arial" panose="020B0604020202020204" pitchFamily="34" charset="0"/>
              </a:rPr>
              <a:t>Vláda je oprávněna žádat, aby Poslanecká sněmovna skončila </a:t>
            </a:r>
            <a:r>
              <a:rPr lang="cs-CZ" b="1" dirty="0">
                <a:latin typeface="Arial" panose="020B0604020202020204" pitchFamily="34" charset="0"/>
                <a:cs typeface="Arial" panose="020B0604020202020204" pitchFamily="34" charset="0"/>
              </a:rPr>
              <a:t>projednávání vládního návrhu </a:t>
            </a:r>
            <a:r>
              <a:rPr lang="cs-CZ" dirty="0">
                <a:latin typeface="Arial" panose="020B0604020202020204" pitchFamily="34" charset="0"/>
                <a:cs typeface="Arial" panose="020B0604020202020204" pitchFamily="34" charset="0"/>
              </a:rPr>
              <a:t>zákona do tří měsíců od jeho předložení, pokud s tím vláda spojí žádost o vyslovení důvěry</a:t>
            </a:r>
          </a:p>
          <a:p>
            <a:pPr marL="0" indent="0">
              <a:buNone/>
            </a:pPr>
            <a:r>
              <a:rPr lang="cs-CZ" dirty="0">
                <a:latin typeface="Arial" panose="020B0604020202020204" pitchFamily="34" charset="0"/>
                <a:cs typeface="Arial" panose="020B0604020202020204" pitchFamily="34" charset="0"/>
              </a:rPr>
              <a:t>K přijetí usnesení o vyslovení důvěry vládě je třeba souhlasu </a:t>
            </a:r>
            <a:r>
              <a:rPr lang="cs-CZ" b="1" dirty="0">
                <a:latin typeface="Arial" panose="020B0604020202020204" pitchFamily="34" charset="0"/>
                <a:cs typeface="Arial" panose="020B0604020202020204" pitchFamily="34" charset="0"/>
              </a:rPr>
              <a:t>nadpoloviční většiny přítomných poslanců.</a:t>
            </a:r>
          </a:p>
        </p:txBody>
      </p:sp>
      <p:sp>
        <p:nvSpPr>
          <p:cNvPr id="4" name="Zástupný symbol pro datum 3">
            <a:extLst>
              <a:ext uri="{FF2B5EF4-FFF2-40B4-BE49-F238E27FC236}">
                <a16:creationId xmlns:a16="http://schemas.microsoft.com/office/drawing/2014/main" id="{7CB94983-0DC5-7046-A6CA-DDA094E3611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D30A8A0-CB35-F24B-9349-9C8E33B2CE4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CA6C49C-3E2C-9F45-BB39-CB809EA20116}"/>
              </a:ext>
            </a:extLst>
          </p:cNvPr>
          <p:cNvSpPr>
            <a:spLocks noGrp="1"/>
          </p:cNvSpPr>
          <p:nvPr>
            <p:ph type="sldNum" sz="quarter" idx="12"/>
          </p:nvPr>
        </p:nvSpPr>
        <p:spPr/>
        <p:txBody>
          <a:bodyPr/>
          <a:lstStyle/>
          <a:p>
            <a:fld id="{CFE4BAC9-6D41-4691-9299-18EF07EF0177}" type="slidenum">
              <a:rPr lang="en-US" smtClean="0"/>
              <a:t>339</a:t>
            </a:fld>
            <a:endParaRPr lang="en-US"/>
          </a:p>
        </p:txBody>
      </p:sp>
    </p:spTree>
    <p:extLst>
      <p:ext uri="{BB962C8B-B14F-4D97-AF65-F5344CB8AC3E}">
        <p14:creationId xmlns:p14="http://schemas.microsoft.com/office/powerpoint/2010/main" val="3178409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959DFC-2CD3-2C4D-AD53-01C42D78A432}"/>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Životní zájmy</a:t>
            </a:r>
          </a:p>
        </p:txBody>
      </p:sp>
      <p:sp>
        <p:nvSpPr>
          <p:cNvPr id="3" name="Zástupný symbol pro obsah 2">
            <a:extLst>
              <a:ext uri="{FF2B5EF4-FFF2-40B4-BE49-F238E27FC236}">
                <a16:creationId xmlns:a16="http://schemas.microsoft.com/office/drawing/2014/main" id="{49BEB5CA-FE13-4142-BE39-F4B489C356A2}"/>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Životním zájmem je zajištění suverenity, územní celistvosti a politické nezávislosti ČR, zachování všech náležitostí demokratického právního státu včetně záruky a ochrany základních lidských práv a svobod obyvatel. </a:t>
            </a:r>
          </a:p>
          <a:p>
            <a:r>
              <a:rPr lang="cs-CZ" dirty="0">
                <a:latin typeface="Arial" panose="020B0604020202020204" pitchFamily="34" charset="0"/>
                <a:cs typeface="Arial" panose="020B0604020202020204" pitchFamily="34" charset="0"/>
              </a:rPr>
              <a:t>Ochrana životních zájmů státu a jeho občanů je základní povinností vlády i všech orgánů veřejné správy. Pro jejich zajištění a obranu je ČR připravena využít všech legitimních přístupů a použít všechny dostupné prostředky</a:t>
            </a:r>
          </a:p>
        </p:txBody>
      </p:sp>
      <p:sp>
        <p:nvSpPr>
          <p:cNvPr id="4" name="Zástupný symbol pro datum 3">
            <a:extLst>
              <a:ext uri="{FF2B5EF4-FFF2-40B4-BE49-F238E27FC236}">
                <a16:creationId xmlns:a16="http://schemas.microsoft.com/office/drawing/2014/main" id="{A6B59AE3-E208-844D-A582-D5E68B29572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2BCE0D5-ECE1-FC4C-A12E-AA5F1F0872D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B209677-8B1F-6446-98BF-291FF992837A}"/>
              </a:ext>
            </a:extLst>
          </p:cNvPr>
          <p:cNvSpPr>
            <a:spLocks noGrp="1"/>
          </p:cNvSpPr>
          <p:nvPr>
            <p:ph type="sldNum" sz="quarter" idx="12"/>
          </p:nvPr>
        </p:nvSpPr>
        <p:spPr/>
        <p:txBody>
          <a:bodyPr/>
          <a:lstStyle/>
          <a:p>
            <a:fld id="{CFE4BAC9-6D41-4691-9299-18EF07EF0177}" type="slidenum">
              <a:rPr lang="en-US" smtClean="0"/>
              <a:t>34</a:t>
            </a:fld>
            <a:endParaRPr lang="en-US"/>
          </a:p>
        </p:txBody>
      </p:sp>
    </p:spTree>
    <p:extLst>
      <p:ext uri="{BB962C8B-B14F-4D97-AF65-F5344CB8AC3E}">
        <p14:creationId xmlns:p14="http://schemas.microsoft.com/office/powerpoint/2010/main" val="47779044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5265E8-B7FC-F243-A0C7-5E11BB79DDBD}"/>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Vyslovení nedůvěry vládě </a:t>
            </a:r>
          </a:p>
        </p:txBody>
      </p:sp>
      <p:sp>
        <p:nvSpPr>
          <p:cNvPr id="3" name="Zástupný symbol pro obsah 2">
            <a:extLst>
              <a:ext uri="{FF2B5EF4-FFF2-40B4-BE49-F238E27FC236}">
                <a16:creationId xmlns:a16="http://schemas.microsoft.com/office/drawing/2014/main" id="{AFFAB6E3-7F77-D748-8832-F4944D7E57F6}"/>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Návrh na vyslovení nedůvěry vládě může podat </a:t>
            </a:r>
            <a:r>
              <a:rPr lang="cs-CZ" b="1" dirty="0">
                <a:latin typeface="Arial" panose="020B0604020202020204" pitchFamily="34" charset="0"/>
                <a:cs typeface="Arial" panose="020B0604020202020204" pitchFamily="34" charset="0"/>
              </a:rPr>
              <a:t>písemně nejméně 50 </a:t>
            </a:r>
            <a:r>
              <a:rPr lang="cs-CZ" dirty="0">
                <a:latin typeface="Arial" panose="020B0604020202020204" pitchFamily="34" charset="0"/>
                <a:cs typeface="Arial" panose="020B0604020202020204" pitchFamily="34" charset="0"/>
              </a:rPr>
              <a:t>poslanců. K projednání takového návrhu svolá předseda neprodleně schůzi Sněmovny.</a:t>
            </a:r>
          </a:p>
          <a:p>
            <a:r>
              <a:rPr lang="cs-CZ" dirty="0">
                <a:latin typeface="Arial" panose="020B0604020202020204" pitchFamily="34" charset="0"/>
                <a:cs typeface="Arial" panose="020B0604020202020204" pitchFamily="34" charset="0"/>
              </a:rPr>
              <a:t> O žádosti vlády o vyslovení důvěry nebo o návrhu na vyslovení nedůvěry vládě se neprodleně vyrozumí poslanecké kluby a výbory. Po rozpravě se přistoupí k </a:t>
            </a:r>
            <a:r>
              <a:rPr lang="cs-CZ" b="1" dirty="0">
                <a:latin typeface="Arial" panose="020B0604020202020204" pitchFamily="34" charset="0"/>
                <a:cs typeface="Arial" panose="020B0604020202020204" pitchFamily="34" charset="0"/>
              </a:rPr>
              <a:t>hlasování podle jmen</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K přijetí usnesení, kterým se vyslovuje vládě nedůvěra, je třeba souhlasu </a:t>
            </a:r>
            <a:r>
              <a:rPr lang="cs-CZ" b="1" dirty="0">
                <a:latin typeface="Arial" panose="020B0604020202020204" pitchFamily="34" charset="0"/>
                <a:cs typeface="Arial" panose="020B0604020202020204" pitchFamily="34" charset="0"/>
              </a:rPr>
              <a:t>nadpoloviční většiny všech poslanců.</a:t>
            </a:r>
          </a:p>
          <a:p>
            <a:r>
              <a:rPr lang="cs-CZ" dirty="0">
                <a:latin typeface="Arial" panose="020B0604020202020204" pitchFamily="34" charset="0"/>
                <a:cs typeface="Arial" panose="020B0604020202020204" pitchFamily="34" charset="0"/>
              </a:rPr>
              <a:t>Odepře-li Sněmovna vyslovit vládě důvěru nebo jí vysloví nedůvěru, oznámí to předseda Sněmovny prezidentu republiky</a:t>
            </a:r>
          </a:p>
        </p:txBody>
      </p:sp>
      <p:sp>
        <p:nvSpPr>
          <p:cNvPr id="4" name="Zástupný symbol pro datum 3">
            <a:extLst>
              <a:ext uri="{FF2B5EF4-FFF2-40B4-BE49-F238E27FC236}">
                <a16:creationId xmlns:a16="http://schemas.microsoft.com/office/drawing/2014/main" id="{12C80568-49F1-5C47-8F1D-841E50A33EA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82D2791-352A-5C4D-ADDB-448390841A5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422A5DC-EFB0-7D41-9C23-E1BA31933221}"/>
              </a:ext>
            </a:extLst>
          </p:cNvPr>
          <p:cNvSpPr>
            <a:spLocks noGrp="1"/>
          </p:cNvSpPr>
          <p:nvPr>
            <p:ph type="sldNum" sz="quarter" idx="12"/>
          </p:nvPr>
        </p:nvSpPr>
        <p:spPr/>
        <p:txBody>
          <a:bodyPr/>
          <a:lstStyle/>
          <a:p>
            <a:fld id="{CFE4BAC9-6D41-4691-9299-18EF07EF0177}" type="slidenum">
              <a:rPr lang="en-US" smtClean="0"/>
              <a:t>340</a:t>
            </a:fld>
            <a:endParaRPr lang="en-US"/>
          </a:p>
        </p:txBody>
      </p:sp>
    </p:spTree>
    <p:extLst>
      <p:ext uri="{BB962C8B-B14F-4D97-AF65-F5344CB8AC3E}">
        <p14:creationId xmlns:p14="http://schemas.microsoft.com/office/powerpoint/2010/main" val="1226584839"/>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FAE629-477A-3846-9D5D-29E3964591B1}"/>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Projednání petic</a:t>
            </a:r>
          </a:p>
        </p:txBody>
      </p:sp>
      <p:sp>
        <p:nvSpPr>
          <p:cNvPr id="3" name="Zástupný symbol pro obsah 2">
            <a:extLst>
              <a:ext uri="{FF2B5EF4-FFF2-40B4-BE49-F238E27FC236}">
                <a16:creationId xmlns:a16="http://schemas.microsoft.com/office/drawing/2014/main" id="{990A46A7-0161-464B-A8DB-3A8DF5970367}"/>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Každý má právo sám nebo společně s jinými </a:t>
            </a:r>
            <a:r>
              <a:rPr lang="cs-CZ" b="1" dirty="0">
                <a:latin typeface="Arial" panose="020B0604020202020204" pitchFamily="34" charset="0"/>
                <a:cs typeface="Arial" panose="020B0604020202020204" pitchFamily="34" charset="0"/>
              </a:rPr>
              <a:t>obracet se </a:t>
            </a:r>
            <a:r>
              <a:rPr lang="cs-CZ" dirty="0">
                <a:latin typeface="Arial" panose="020B0604020202020204" pitchFamily="34" charset="0"/>
                <a:cs typeface="Arial" panose="020B0604020202020204" pitchFamily="34" charset="0"/>
              </a:rPr>
              <a:t>na </a:t>
            </a:r>
            <a:r>
              <a:rPr lang="cs-CZ" b="1" dirty="0">
                <a:latin typeface="Arial" panose="020B0604020202020204" pitchFamily="34" charset="0"/>
                <a:cs typeface="Arial" panose="020B0604020202020204" pitchFamily="34" charset="0"/>
              </a:rPr>
              <a:t>státní orgány </a:t>
            </a:r>
            <a:r>
              <a:rPr lang="cs-CZ" dirty="0">
                <a:latin typeface="Arial" panose="020B0604020202020204" pitchFamily="34" charset="0"/>
                <a:cs typeface="Arial" panose="020B0604020202020204" pitchFamily="34" charset="0"/>
              </a:rPr>
              <a:t>se žádostmi, návrhy a stížnostmi ve </a:t>
            </a:r>
            <a:r>
              <a:rPr lang="cs-CZ" b="1" dirty="0">
                <a:latin typeface="Arial" panose="020B0604020202020204" pitchFamily="34" charset="0"/>
                <a:cs typeface="Arial" panose="020B0604020202020204" pitchFamily="34" charset="0"/>
              </a:rPr>
              <a:t>věcech veřejného </a:t>
            </a:r>
            <a:r>
              <a:rPr lang="cs-CZ" dirty="0">
                <a:latin typeface="Arial" panose="020B0604020202020204" pitchFamily="34" charset="0"/>
                <a:cs typeface="Arial" panose="020B0604020202020204" pitchFamily="34" charset="0"/>
              </a:rPr>
              <a:t>nebo jiného společného zájmu, které patří do působnosti těchto orgánů.</a:t>
            </a:r>
          </a:p>
          <a:p>
            <a:r>
              <a:rPr lang="cs-CZ" dirty="0">
                <a:latin typeface="Arial" panose="020B0604020202020204" pitchFamily="34" charset="0"/>
                <a:cs typeface="Arial" panose="020B0604020202020204" pitchFamily="34" charset="0"/>
              </a:rPr>
              <a:t>Petice adresované</a:t>
            </a:r>
            <a:r>
              <a:rPr lang="cs-CZ" b="1" dirty="0">
                <a:latin typeface="Arial" panose="020B0604020202020204" pitchFamily="34" charset="0"/>
                <a:cs typeface="Arial" panose="020B0604020202020204" pitchFamily="34" charset="0"/>
              </a:rPr>
              <a:t> Sněmovně</a:t>
            </a:r>
            <a:r>
              <a:rPr lang="cs-CZ" dirty="0">
                <a:latin typeface="Arial" panose="020B0604020202020204" pitchFamily="34" charset="0"/>
                <a:cs typeface="Arial" panose="020B0604020202020204" pitchFamily="34" charset="0"/>
              </a:rPr>
              <a:t>, jejím </a:t>
            </a:r>
            <a:r>
              <a:rPr lang="cs-CZ" b="1" dirty="0">
                <a:latin typeface="Arial" panose="020B0604020202020204" pitchFamily="34" charset="0"/>
                <a:cs typeface="Arial" panose="020B0604020202020204" pitchFamily="34" charset="0"/>
              </a:rPr>
              <a:t>orgánům</a:t>
            </a:r>
            <a:r>
              <a:rPr lang="cs-CZ" dirty="0">
                <a:latin typeface="Arial" panose="020B0604020202020204" pitchFamily="34" charset="0"/>
                <a:cs typeface="Arial" panose="020B0604020202020204" pitchFamily="34" charset="0"/>
              </a:rPr>
              <a:t> a</a:t>
            </a:r>
            <a:r>
              <a:rPr lang="cs-CZ" b="1" dirty="0">
                <a:latin typeface="Arial" panose="020B0604020202020204" pitchFamily="34" charset="0"/>
                <a:cs typeface="Arial" panose="020B0604020202020204" pitchFamily="34" charset="0"/>
              </a:rPr>
              <a:t> funkcionářům </a:t>
            </a:r>
            <a:r>
              <a:rPr lang="cs-CZ" dirty="0">
                <a:latin typeface="Arial" panose="020B0604020202020204" pitchFamily="34" charset="0"/>
                <a:cs typeface="Arial" panose="020B0604020202020204" pitchFamily="34" charset="0"/>
              </a:rPr>
              <a:t>se doručí </a:t>
            </a:r>
            <a:r>
              <a:rPr lang="cs-CZ" b="1" dirty="0">
                <a:latin typeface="Arial" panose="020B0604020202020204" pitchFamily="34" charset="0"/>
                <a:cs typeface="Arial" panose="020B0604020202020204" pitchFamily="34" charset="0"/>
              </a:rPr>
              <a:t>petičnímu výboru</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O přijatých peticích, jejich obsahu a způsobu vyřízení </a:t>
            </a:r>
            <a:r>
              <a:rPr lang="cs-CZ" b="1" dirty="0">
                <a:latin typeface="Arial" panose="020B0604020202020204" pitchFamily="34" charset="0"/>
                <a:cs typeface="Arial" panose="020B0604020202020204" pitchFamily="34" charset="0"/>
              </a:rPr>
              <a:t>předkládá</a:t>
            </a:r>
            <a:r>
              <a:rPr lang="cs-CZ" dirty="0">
                <a:latin typeface="Arial" panose="020B0604020202020204" pitchFamily="34" charset="0"/>
                <a:cs typeface="Arial" panose="020B0604020202020204" pitchFamily="34" charset="0"/>
              </a:rPr>
              <a:t> petiční výbor Sněmovně </a:t>
            </a:r>
            <a:r>
              <a:rPr lang="cs-CZ" b="1" dirty="0">
                <a:latin typeface="Arial" panose="020B0604020202020204" pitchFamily="34" charset="0"/>
                <a:cs typeface="Arial" panose="020B0604020202020204" pitchFamily="34" charset="0"/>
              </a:rPr>
              <a:t>zprávy</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Podání, která nejsou peticemi, předá petiční výbor Kanceláři sněmovny, která je předloží věcně příslušným výborům nebo komisím anebo je postoupí příslušným úřadům nebo institucím. Pisatele o vyřízení nebo postoupení vždy vyrozumí</a:t>
            </a:r>
          </a:p>
        </p:txBody>
      </p:sp>
      <p:sp>
        <p:nvSpPr>
          <p:cNvPr id="4" name="Zástupný symbol pro datum 3">
            <a:extLst>
              <a:ext uri="{FF2B5EF4-FFF2-40B4-BE49-F238E27FC236}">
                <a16:creationId xmlns:a16="http://schemas.microsoft.com/office/drawing/2014/main" id="{0AAAD8E7-C6ED-9B47-91ED-2F26B22DA61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37A4182-1E22-5C4A-BA10-93DFEF02BD1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3F67267-3FFA-3949-BE74-225961DD2383}"/>
              </a:ext>
            </a:extLst>
          </p:cNvPr>
          <p:cNvSpPr>
            <a:spLocks noGrp="1"/>
          </p:cNvSpPr>
          <p:nvPr>
            <p:ph type="sldNum" sz="quarter" idx="12"/>
          </p:nvPr>
        </p:nvSpPr>
        <p:spPr/>
        <p:txBody>
          <a:bodyPr/>
          <a:lstStyle/>
          <a:p>
            <a:fld id="{CFE4BAC9-6D41-4691-9299-18EF07EF0177}" type="slidenum">
              <a:rPr lang="en-US" smtClean="0"/>
              <a:t>341</a:t>
            </a:fld>
            <a:endParaRPr lang="en-US"/>
          </a:p>
        </p:txBody>
      </p:sp>
    </p:spTree>
    <p:extLst>
      <p:ext uri="{BB962C8B-B14F-4D97-AF65-F5344CB8AC3E}">
        <p14:creationId xmlns:p14="http://schemas.microsoft.com/office/powerpoint/2010/main" val="378472089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1122A1-FB31-9244-A118-3E5D8D40B13C}"/>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Vyšetřovací komise</a:t>
            </a:r>
          </a:p>
        </p:txBody>
      </p:sp>
      <p:sp>
        <p:nvSpPr>
          <p:cNvPr id="3" name="Zástupný symbol pro obsah 2">
            <a:extLst>
              <a:ext uri="{FF2B5EF4-FFF2-40B4-BE49-F238E27FC236}">
                <a16:creationId xmlns:a16="http://schemas.microsoft.com/office/drawing/2014/main" id="{0D18ACC0-961E-EF4A-AAAB-3D683C0661E5}"/>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Na návrh nejméně </a:t>
            </a:r>
            <a:r>
              <a:rPr lang="cs-CZ" b="1" dirty="0">
                <a:latin typeface="Arial" panose="020B0604020202020204" pitchFamily="34" charset="0"/>
                <a:cs typeface="Arial" panose="020B0604020202020204" pitchFamily="34" charset="0"/>
              </a:rPr>
              <a:t>jedné pětiny všech poslanců (40) </a:t>
            </a:r>
            <a:r>
              <a:rPr lang="cs-CZ" dirty="0">
                <a:latin typeface="Arial" panose="020B0604020202020204" pitchFamily="34" charset="0"/>
                <a:cs typeface="Arial" panose="020B0604020202020204" pitchFamily="34" charset="0"/>
              </a:rPr>
              <a:t>může Sněmovna zřídit pro vyšetření věci veřejného zájmu vyšetřovací komisi. </a:t>
            </a:r>
          </a:p>
          <a:p>
            <a:r>
              <a:rPr lang="cs-CZ" dirty="0">
                <a:latin typeface="Arial" panose="020B0604020202020204" pitchFamily="34" charset="0"/>
                <a:cs typeface="Arial" panose="020B0604020202020204" pitchFamily="34" charset="0"/>
              </a:rPr>
              <a:t>Předsedu a členy vyšetřovací komise, kterými mohou </a:t>
            </a:r>
            <a:r>
              <a:rPr lang="cs-CZ" b="1" dirty="0">
                <a:latin typeface="Arial" panose="020B0604020202020204" pitchFamily="34" charset="0"/>
                <a:cs typeface="Arial" panose="020B0604020202020204" pitchFamily="34" charset="0"/>
              </a:rPr>
              <a:t>být jen poslanci</a:t>
            </a:r>
            <a:r>
              <a:rPr lang="cs-CZ" dirty="0">
                <a:latin typeface="Arial" panose="020B0604020202020204" pitchFamily="34" charset="0"/>
                <a:cs typeface="Arial" panose="020B0604020202020204" pitchFamily="34" charset="0"/>
              </a:rPr>
              <a:t>, volí Sněmovna. </a:t>
            </a:r>
          </a:p>
          <a:p>
            <a:r>
              <a:rPr lang="cs-CZ" dirty="0">
                <a:latin typeface="Arial" panose="020B0604020202020204" pitchFamily="34" charset="0"/>
                <a:cs typeface="Arial" panose="020B0604020202020204" pitchFamily="34" charset="0"/>
              </a:rPr>
              <a:t>Poslanec, který je členem vlády, nemůže být členem vyšetřovací komise.</a:t>
            </a:r>
          </a:p>
        </p:txBody>
      </p:sp>
      <p:sp>
        <p:nvSpPr>
          <p:cNvPr id="4" name="Zástupný symbol pro datum 3">
            <a:extLst>
              <a:ext uri="{FF2B5EF4-FFF2-40B4-BE49-F238E27FC236}">
                <a16:creationId xmlns:a16="http://schemas.microsoft.com/office/drawing/2014/main" id="{CED65708-8A01-B243-9947-948B93A20EF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5A4482D-F2E3-E24D-B485-B8F7C57D22C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2C17A1D-3235-BF4B-8D35-29C3C4EF5A4C}"/>
              </a:ext>
            </a:extLst>
          </p:cNvPr>
          <p:cNvSpPr>
            <a:spLocks noGrp="1"/>
          </p:cNvSpPr>
          <p:nvPr>
            <p:ph type="sldNum" sz="quarter" idx="12"/>
          </p:nvPr>
        </p:nvSpPr>
        <p:spPr/>
        <p:txBody>
          <a:bodyPr/>
          <a:lstStyle/>
          <a:p>
            <a:fld id="{CFE4BAC9-6D41-4691-9299-18EF07EF0177}" type="slidenum">
              <a:rPr lang="en-US" smtClean="0"/>
              <a:t>342</a:t>
            </a:fld>
            <a:endParaRPr lang="en-US"/>
          </a:p>
        </p:txBody>
      </p:sp>
    </p:spTree>
    <p:extLst>
      <p:ext uri="{BB962C8B-B14F-4D97-AF65-F5344CB8AC3E}">
        <p14:creationId xmlns:p14="http://schemas.microsoft.com/office/powerpoint/2010/main" val="286417129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C5DF6A-B4CC-4141-96DF-D15DD1326375}"/>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Povinnost svědčit</a:t>
            </a:r>
          </a:p>
        </p:txBody>
      </p:sp>
      <p:sp>
        <p:nvSpPr>
          <p:cNvPr id="3" name="Zástupný symbol pro obsah 2">
            <a:extLst>
              <a:ext uri="{FF2B5EF4-FFF2-40B4-BE49-F238E27FC236}">
                <a16:creationId xmlns:a16="http://schemas.microsoft.com/office/drawing/2014/main" id="{CBCB4C08-6171-014F-A070-BF4EE11B908B}"/>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Každý je povinen na předvolání komise se dostavit ke komisi a vypovídat jako svědek o tom, co je mu známo o věci, která má být vyšetřena, nebo o okolnostech důležitých pro vyšetření této věci.</a:t>
            </a:r>
          </a:p>
          <a:p>
            <a:r>
              <a:rPr lang="cs-CZ" dirty="0">
                <a:latin typeface="Arial" panose="020B0604020202020204" pitchFamily="34" charset="0"/>
                <a:cs typeface="Arial" panose="020B0604020202020204" pitchFamily="34" charset="0"/>
              </a:rPr>
              <a:t>Svědek nesmí být vyslýchán tehdy, jestliže by svou výpovědí porušil státem uloženou nebo uznanou povinnost mlčenlivosti, ledaže byl zproštěn této povinnosti příslušným orgánem nebo tím, v jehož zájmu tuto povinnost má.</a:t>
            </a:r>
          </a:p>
        </p:txBody>
      </p:sp>
      <p:sp>
        <p:nvSpPr>
          <p:cNvPr id="4" name="Zástupný symbol pro datum 3">
            <a:extLst>
              <a:ext uri="{FF2B5EF4-FFF2-40B4-BE49-F238E27FC236}">
                <a16:creationId xmlns:a16="http://schemas.microsoft.com/office/drawing/2014/main" id="{63BE5128-2BEC-BF4C-A2C8-AF05CCCEBC5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314F199-D7E1-A842-A421-8F9059EF3CA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ABFF737-3110-B241-BDDB-CE6053DE44D7}"/>
              </a:ext>
            </a:extLst>
          </p:cNvPr>
          <p:cNvSpPr>
            <a:spLocks noGrp="1"/>
          </p:cNvSpPr>
          <p:nvPr>
            <p:ph type="sldNum" sz="quarter" idx="12"/>
          </p:nvPr>
        </p:nvSpPr>
        <p:spPr/>
        <p:txBody>
          <a:bodyPr/>
          <a:lstStyle/>
          <a:p>
            <a:fld id="{CFE4BAC9-6D41-4691-9299-18EF07EF0177}" type="slidenum">
              <a:rPr lang="en-US" smtClean="0"/>
              <a:t>343</a:t>
            </a:fld>
            <a:endParaRPr lang="en-US"/>
          </a:p>
        </p:txBody>
      </p:sp>
    </p:spTree>
    <p:extLst>
      <p:ext uri="{BB962C8B-B14F-4D97-AF65-F5344CB8AC3E}">
        <p14:creationId xmlns:p14="http://schemas.microsoft.com/office/powerpoint/2010/main" val="207236350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7233A1F-42F2-784A-86BB-08F8DB3E9693}"/>
              </a:ext>
            </a:extLst>
          </p:cNvPr>
          <p:cNvSpPr>
            <a:spLocks noGrp="1"/>
          </p:cNvSpPr>
          <p:nvPr>
            <p:ph type="title"/>
          </p:nvPr>
        </p:nvSpPr>
        <p:spPr/>
        <p:txBody>
          <a:bodyPr>
            <a:normAutofit fontScale="90000"/>
          </a:bodyPr>
          <a:lstStyle/>
          <a:p>
            <a:pPr algn="ctr"/>
            <a:r>
              <a:rPr lang="cs-CZ" dirty="0">
                <a:latin typeface="Arial" panose="020B0604020202020204" pitchFamily="34" charset="0"/>
                <a:cs typeface="Arial" panose="020B0604020202020204" pitchFamily="34" charset="0"/>
              </a:rPr>
              <a:t>Parlamentní kontrola podle zvláštních zákonů</a:t>
            </a:r>
          </a:p>
        </p:txBody>
      </p:sp>
      <p:sp>
        <p:nvSpPr>
          <p:cNvPr id="2" name="Zástupný symbol pro datum 1">
            <a:extLst>
              <a:ext uri="{FF2B5EF4-FFF2-40B4-BE49-F238E27FC236}">
                <a16:creationId xmlns:a16="http://schemas.microsoft.com/office/drawing/2014/main" id="{E44AE508-15EA-F342-BA32-D7F0CA4BD583}"/>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D179C1BA-0D9C-EE4D-8EF7-E1F90BBCB089}"/>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58D1B85B-95C8-E34F-B4E4-EAFD74DC28DC}"/>
              </a:ext>
            </a:extLst>
          </p:cNvPr>
          <p:cNvSpPr>
            <a:spLocks noGrp="1"/>
          </p:cNvSpPr>
          <p:nvPr>
            <p:ph type="sldNum" sz="quarter" idx="12"/>
          </p:nvPr>
        </p:nvSpPr>
        <p:spPr/>
        <p:txBody>
          <a:bodyPr/>
          <a:lstStyle/>
          <a:p>
            <a:fld id="{CFE4BAC9-6D41-4691-9299-18EF07EF0177}" type="slidenum">
              <a:rPr lang="en-US" smtClean="0"/>
              <a:t>344</a:t>
            </a:fld>
            <a:endParaRPr lang="en-US"/>
          </a:p>
        </p:txBody>
      </p:sp>
    </p:spTree>
    <p:extLst>
      <p:ext uri="{BB962C8B-B14F-4D97-AF65-F5344CB8AC3E}">
        <p14:creationId xmlns:p14="http://schemas.microsoft.com/office/powerpoint/2010/main" val="3584419344"/>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C5D85E-B047-804A-AD4E-A9FAEF78EDF3}"/>
              </a:ext>
            </a:extLst>
          </p:cNvPr>
          <p:cNvSpPr>
            <a:spLocks noGrp="1"/>
          </p:cNvSpPr>
          <p:nvPr>
            <p:ph type="title"/>
          </p:nvPr>
        </p:nvSpPr>
        <p:spPr/>
        <p:txBody>
          <a:bodyPr>
            <a:normAutofit/>
          </a:bodyPr>
          <a:lstStyle/>
          <a:p>
            <a:pPr algn="ctr"/>
            <a:r>
              <a:rPr lang="cs-CZ" sz="2400" dirty="0">
                <a:latin typeface="Arial" panose="020B0604020202020204" pitchFamily="34" charset="0"/>
                <a:cs typeface="Arial" panose="020B0604020202020204" pitchFamily="34" charset="0"/>
              </a:rPr>
              <a:t>Stálá komise Poslanecké sněmovny pro kontrolu činnosti Bezpečnostní informační služby</a:t>
            </a:r>
          </a:p>
        </p:txBody>
      </p:sp>
      <p:sp>
        <p:nvSpPr>
          <p:cNvPr id="3" name="Zástupný symbol pro obsah 2">
            <a:extLst>
              <a:ext uri="{FF2B5EF4-FFF2-40B4-BE49-F238E27FC236}">
                <a16:creationId xmlns:a16="http://schemas.microsoft.com/office/drawing/2014/main" id="{9357C5AE-A907-5447-AD44-F8DB692FF19E}"/>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Stálá komise Poslanecké sněmovny pro kontrolu činnosti BIS</a:t>
            </a:r>
            <a:r>
              <a:rPr lang="cs-CZ" dirty="0">
                <a:latin typeface="Arial" panose="020B0604020202020204" pitchFamily="34" charset="0"/>
                <a:cs typeface="Arial" panose="020B0604020202020204" pitchFamily="34" charset="0"/>
              </a:rPr>
              <a:t> podle zákona č. 154/1994 Sb., o Bezpečnostní informační službě.</a:t>
            </a:r>
          </a:p>
          <a:p>
            <a:r>
              <a:rPr lang="cs-CZ" dirty="0">
                <a:latin typeface="Arial" panose="020B0604020202020204" pitchFamily="34" charset="0"/>
                <a:cs typeface="Arial" panose="020B0604020202020204" pitchFamily="34" charset="0"/>
              </a:rPr>
              <a:t>Kontrolní orgán se skládá z nejméně </a:t>
            </a:r>
            <a:r>
              <a:rPr lang="cs-CZ" b="1" dirty="0">
                <a:latin typeface="Arial" panose="020B0604020202020204" pitchFamily="34" charset="0"/>
                <a:cs typeface="Arial" panose="020B0604020202020204" pitchFamily="34" charset="0"/>
              </a:rPr>
              <a:t>7 členů</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Poslanecká sněmovna stanoví počet členů tak, aby byl zastoupen </a:t>
            </a:r>
            <a:r>
              <a:rPr lang="cs-CZ" b="1" dirty="0">
                <a:latin typeface="Arial" panose="020B0604020202020204" pitchFamily="34" charset="0"/>
                <a:cs typeface="Arial" panose="020B0604020202020204" pitchFamily="34" charset="0"/>
              </a:rPr>
              <a:t>každý poslanecký klub </a:t>
            </a:r>
            <a:r>
              <a:rPr lang="cs-CZ" dirty="0">
                <a:latin typeface="Arial" panose="020B0604020202020204" pitchFamily="34" charset="0"/>
                <a:cs typeface="Arial" panose="020B0604020202020204" pitchFamily="34" charset="0"/>
              </a:rPr>
              <a:t>ustavený podle příslušnosti k politické straně nebo politickému hnutí, za něž poslanci kandidovali ve volbách; počet členů je </a:t>
            </a:r>
            <a:r>
              <a:rPr lang="cs-CZ" b="1" dirty="0">
                <a:latin typeface="Arial" panose="020B0604020202020204" pitchFamily="34" charset="0"/>
                <a:cs typeface="Arial" panose="020B0604020202020204" pitchFamily="34" charset="0"/>
              </a:rPr>
              <a:t>vždy lichý</a:t>
            </a:r>
            <a:r>
              <a:rPr lang="cs-CZ" dirty="0">
                <a:latin typeface="Arial" panose="020B0604020202020204" pitchFamily="34" charset="0"/>
                <a:cs typeface="Arial" panose="020B0604020202020204" pitchFamily="34" charset="0"/>
              </a:rPr>
              <a:t>. Členem kontrolního orgánu může být pouze poslanec Poslanecké sněmovny.</a:t>
            </a:r>
          </a:p>
        </p:txBody>
      </p:sp>
      <p:sp>
        <p:nvSpPr>
          <p:cNvPr id="4" name="Zástupný symbol pro datum 3">
            <a:extLst>
              <a:ext uri="{FF2B5EF4-FFF2-40B4-BE49-F238E27FC236}">
                <a16:creationId xmlns:a16="http://schemas.microsoft.com/office/drawing/2014/main" id="{E98DD69B-ED14-694C-B6ED-25186970CE1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BB114F3-B55D-0042-A5E2-2EC521BE440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62AA875-50D7-0842-8173-CF0A4BDEECB8}"/>
              </a:ext>
            </a:extLst>
          </p:cNvPr>
          <p:cNvSpPr>
            <a:spLocks noGrp="1"/>
          </p:cNvSpPr>
          <p:nvPr>
            <p:ph type="sldNum" sz="quarter" idx="12"/>
          </p:nvPr>
        </p:nvSpPr>
        <p:spPr/>
        <p:txBody>
          <a:bodyPr/>
          <a:lstStyle/>
          <a:p>
            <a:fld id="{CFE4BAC9-6D41-4691-9299-18EF07EF0177}" type="slidenum">
              <a:rPr lang="en-US" smtClean="0"/>
              <a:t>345</a:t>
            </a:fld>
            <a:endParaRPr lang="en-US"/>
          </a:p>
        </p:txBody>
      </p:sp>
    </p:spTree>
    <p:extLst>
      <p:ext uri="{BB962C8B-B14F-4D97-AF65-F5344CB8AC3E}">
        <p14:creationId xmlns:p14="http://schemas.microsoft.com/office/powerpoint/2010/main" val="368607206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A74353-FDB3-6349-9E44-760F3DBBC83E}"/>
              </a:ext>
            </a:extLst>
          </p:cNvPr>
          <p:cNvSpPr>
            <a:spLocks noGrp="1"/>
          </p:cNvSpPr>
          <p:nvPr>
            <p:ph type="title"/>
          </p:nvPr>
        </p:nvSpPr>
        <p:spPr/>
        <p:txBody>
          <a:bodyPr>
            <a:normAutofit/>
          </a:bodyPr>
          <a:lstStyle/>
          <a:p>
            <a:pPr algn="ctr"/>
            <a:r>
              <a:rPr lang="cs-CZ" sz="2700" dirty="0">
                <a:latin typeface="Arial" panose="020B0604020202020204" pitchFamily="34" charset="0"/>
                <a:cs typeface="Arial" panose="020B0604020202020204" pitchFamily="34" charset="0"/>
              </a:rPr>
              <a:t>Stálá komise pro kontrolu činnosti Úřadu pro zahraniční styky a informace</a:t>
            </a:r>
            <a:r>
              <a:rPr lang="cs-CZ" dirty="0"/>
              <a:t> </a:t>
            </a:r>
          </a:p>
        </p:txBody>
      </p:sp>
      <p:sp>
        <p:nvSpPr>
          <p:cNvPr id="3" name="Zástupný symbol pro obsah 2">
            <a:extLst>
              <a:ext uri="{FF2B5EF4-FFF2-40B4-BE49-F238E27FC236}">
                <a16:creationId xmlns:a16="http://schemas.microsoft.com/office/drawing/2014/main" id="{99751E73-5A28-C145-8707-972896AD2B3C}"/>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Na základě zákona č. 153/1994 o zpravodajských službách České republiky, ve znění pozdějších předpisů, pro kontrolu činnosti tohoto Úřadu.</a:t>
            </a:r>
          </a:p>
          <a:p>
            <a:r>
              <a:rPr lang="cs-CZ" dirty="0">
                <a:latin typeface="Arial" panose="020B0604020202020204" pitchFamily="34" charset="0"/>
                <a:cs typeface="Arial" panose="020B0604020202020204" pitchFamily="34" charset="0"/>
              </a:rPr>
              <a:t>Stálá komise pro kontrolu činnosti ÚZSI se skládá nejméně ze </a:t>
            </a:r>
            <a:r>
              <a:rPr lang="cs-CZ" b="1" dirty="0">
                <a:latin typeface="Arial" panose="020B0604020202020204" pitchFamily="34" charset="0"/>
                <a:cs typeface="Arial" panose="020B0604020202020204" pitchFamily="34" charset="0"/>
              </a:rPr>
              <a:t>7 členů</a:t>
            </a:r>
            <a:r>
              <a:rPr lang="cs-CZ" dirty="0">
                <a:latin typeface="Arial" panose="020B0604020202020204" pitchFamily="34" charset="0"/>
                <a:cs typeface="Arial" panose="020B0604020202020204" pitchFamily="34" charset="0"/>
              </a:rPr>
              <a:t>. Poslanecká sněmovna stanoví počet členů tak, aby byl zastoupen každý poslanecký klub ustavený podle příslušnosti k politické straně nebo politickému hnutí, za něž poslanci kandidovali ve volbách; </a:t>
            </a:r>
            <a:r>
              <a:rPr lang="cs-CZ" b="1" dirty="0">
                <a:latin typeface="Arial" panose="020B0604020202020204" pitchFamily="34" charset="0"/>
                <a:cs typeface="Arial" panose="020B0604020202020204" pitchFamily="34" charset="0"/>
              </a:rPr>
              <a:t>počet členů je vždy lichý.</a:t>
            </a:r>
          </a:p>
          <a:p>
            <a:r>
              <a:rPr lang="cs-CZ" dirty="0">
                <a:latin typeface="Arial" panose="020B0604020202020204" pitchFamily="34" charset="0"/>
                <a:cs typeface="Arial" panose="020B0604020202020204" pitchFamily="34" charset="0"/>
              </a:rPr>
              <a:t>Členem zvláštního kontrolního orgánu může být pouze poslanec Poslanecké sněmovny.</a:t>
            </a:r>
          </a:p>
          <a:p>
            <a:endParaRPr lang="cs-CZ" dirty="0"/>
          </a:p>
        </p:txBody>
      </p:sp>
      <p:sp>
        <p:nvSpPr>
          <p:cNvPr id="4" name="Zástupný symbol pro datum 3">
            <a:extLst>
              <a:ext uri="{FF2B5EF4-FFF2-40B4-BE49-F238E27FC236}">
                <a16:creationId xmlns:a16="http://schemas.microsoft.com/office/drawing/2014/main" id="{667A34DD-59E0-5E45-ADC5-1649405F235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C52AFA0-025A-2345-8425-A808A2A932A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EA972F9-1B66-6242-BBE0-FA30821CFE3E}"/>
              </a:ext>
            </a:extLst>
          </p:cNvPr>
          <p:cNvSpPr>
            <a:spLocks noGrp="1"/>
          </p:cNvSpPr>
          <p:nvPr>
            <p:ph type="sldNum" sz="quarter" idx="12"/>
          </p:nvPr>
        </p:nvSpPr>
        <p:spPr/>
        <p:txBody>
          <a:bodyPr/>
          <a:lstStyle/>
          <a:p>
            <a:fld id="{CFE4BAC9-6D41-4691-9299-18EF07EF0177}" type="slidenum">
              <a:rPr lang="en-US" smtClean="0"/>
              <a:t>346</a:t>
            </a:fld>
            <a:endParaRPr lang="en-US"/>
          </a:p>
        </p:txBody>
      </p:sp>
    </p:spTree>
    <p:extLst>
      <p:ext uri="{BB962C8B-B14F-4D97-AF65-F5344CB8AC3E}">
        <p14:creationId xmlns:p14="http://schemas.microsoft.com/office/powerpoint/2010/main" val="3705390144"/>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DE2B0B-5847-5340-9B80-CB58739BE524}"/>
              </a:ext>
            </a:extLst>
          </p:cNvPr>
          <p:cNvSpPr>
            <a:spLocks noGrp="1"/>
          </p:cNvSpPr>
          <p:nvPr>
            <p:ph type="title"/>
          </p:nvPr>
        </p:nvSpPr>
        <p:spPr>
          <a:xfrm>
            <a:off x="411016" y="318586"/>
            <a:ext cx="7345362" cy="1339850"/>
          </a:xfrm>
        </p:spPr>
        <p:txBody>
          <a:bodyPr>
            <a:normAutofit/>
          </a:bodyPr>
          <a:lstStyle/>
          <a:p>
            <a:pPr algn="ctr"/>
            <a:r>
              <a:rPr lang="cs-CZ" sz="2700" dirty="0">
                <a:latin typeface="Arial" panose="020B0604020202020204" pitchFamily="34" charset="0"/>
                <a:cs typeface="Arial" panose="020B0604020202020204" pitchFamily="34" charset="0"/>
              </a:rPr>
              <a:t>Stálá komise pro kontrolu činnosti Vojenského zpravodajství</a:t>
            </a:r>
            <a:r>
              <a:rPr lang="cs-CZ" dirty="0"/>
              <a:t> </a:t>
            </a:r>
          </a:p>
        </p:txBody>
      </p:sp>
      <p:sp>
        <p:nvSpPr>
          <p:cNvPr id="3" name="Zástupný symbol pro obsah 2">
            <a:extLst>
              <a:ext uri="{FF2B5EF4-FFF2-40B4-BE49-F238E27FC236}">
                <a16:creationId xmlns:a16="http://schemas.microsoft.com/office/drawing/2014/main" id="{BD8CD4BE-B31C-3845-8F82-34ABC2D54434}"/>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podle zákona č. 289/2005 Sb., o VOZ pro kontrolu této jednotné ozbrojené zpravodajské služby České republiky. </a:t>
            </a:r>
          </a:p>
          <a:p>
            <a:r>
              <a:rPr lang="cs-CZ" dirty="0">
                <a:latin typeface="Arial" panose="020B0604020202020204" pitchFamily="34" charset="0"/>
                <a:cs typeface="Arial" panose="020B0604020202020204" pitchFamily="34" charset="0"/>
              </a:rPr>
              <a:t>Kontrolní orgán se skládá </a:t>
            </a:r>
            <a:r>
              <a:rPr lang="cs-CZ" b="1" dirty="0">
                <a:latin typeface="Arial" panose="020B0604020202020204" pitchFamily="34" charset="0"/>
                <a:cs typeface="Arial" panose="020B0604020202020204" pitchFamily="34" charset="0"/>
              </a:rPr>
              <a:t>nejméně ze 7 členů</a:t>
            </a:r>
            <a:r>
              <a:rPr lang="cs-CZ" dirty="0">
                <a:latin typeface="Arial" panose="020B0604020202020204" pitchFamily="34" charset="0"/>
                <a:cs typeface="Arial" panose="020B0604020202020204" pitchFamily="34" charset="0"/>
              </a:rPr>
              <a:t>. Poslanecká sněmovna stanoví počet členů tak, aby byl zastoupen každý poslanecký klub ustavený podle příslušnosti k politické straně nebo politickému hnutí, za něž poslanci kandidovali ve volbách; počet členů je </a:t>
            </a:r>
            <a:r>
              <a:rPr lang="cs-CZ" b="1" dirty="0">
                <a:latin typeface="Arial" panose="020B0604020202020204" pitchFamily="34" charset="0"/>
                <a:cs typeface="Arial" panose="020B0604020202020204" pitchFamily="34" charset="0"/>
              </a:rPr>
              <a:t>vždy lichý</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Členem kontrolního orgánu může být pouze poslanec Poslanecké sněmovny.</a:t>
            </a:r>
          </a:p>
          <a:p>
            <a:endParaRPr lang="cs-CZ" dirty="0"/>
          </a:p>
        </p:txBody>
      </p:sp>
      <p:sp>
        <p:nvSpPr>
          <p:cNvPr id="4" name="Zástupný symbol pro datum 3">
            <a:extLst>
              <a:ext uri="{FF2B5EF4-FFF2-40B4-BE49-F238E27FC236}">
                <a16:creationId xmlns:a16="http://schemas.microsoft.com/office/drawing/2014/main" id="{CEF045E8-F3BD-964D-BC0E-C14E22BC178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EAF3647-9CAA-084A-A994-B75C061CD6E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A2B3D1C-8C0C-E74D-90F5-08689144DD3B}"/>
              </a:ext>
            </a:extLst>
          </p:cNvPr>
          <p:cNvSpPr>
            <a:spLocks noGrp="1"/>
          </p:cNvSpPr>
          <p:nvPr>
            <p:ph type="sldNum" sz="quarter" idx="12"/>
          </p:nvPr>
        </p:nvSpPr>
        <p:spPr/>
        <p:txBody>
          <a:bodyPr/>
          <a:lstStyle/>
          <a:p>
            <a:fld id="{CFE4BAC9-6D41-4691-9299-18EF07EF0177}" type="slidenum">
              <a:rPr lang="en-US" smtClean="0"/>
              <a:t>347</a:t>
            </a:fld>
            <a:endParaRPr lang="en-US"/>
          </a:p>
        </p:txBody>
      </p:sp>
    </p:spTree>
    <p:extLst>
      <p:ext uri="{BB962C8B-B14F-4D97-AF65-F5344CB8AC3E}">
        <p14:creationId xmlns:p14="http://schemas.microsoft.com/office/powerpoint/2010/main" val="54109509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CACCCF-FFE6-D144-AD2D-66A3EA825981}"/>
              </a:ext>
            </a:extLst>
          </p:cNvPr>
          <p:cNvSpPr>
            <a:spLocks noGrp="1"/>
          </p:cNvSpPr>
          <p:nvPr>
            <p:ph type="title"/>
          </p:nvPr>
        </p:nvSpPr>
        <p:spPr/>
        <p:txBody>
          <a:bodyPr>
            <a:normAutofit/>
          </a:bodyPr>
          <a:lstStyle/>
          <a:p>
            <a:pPr algn="ctr"/>
            <a:r>
              <a:rPr lang="cs-CZ" sz="2400" dirty="0">
                <a:latin typeface="Arial" panose="020B0604020202020204" pitchFamily="34" charset="0"/>
                <a:cs typeface="Arial" panose="020B0604020202020204" pitchFamily="34" charset="0"/>
              </a:rPr>
              <a:t>Orgán nezávislé kontroly zpravodajských služeb</a:t>
            </a:r>
          </a:p>
        </p:txBody>
      </p:sp>
      <p:sp>
        <p:nvSpPr>
          <p:cNvPr id="3" name="Zástupný symbol pro obsah 2">
            <a:extLst>
              <a:ext uri="{FF2B5EF4-FFF2-40B4-BE49-F238E27FC236}">
                <a16:creationId xmlns:a16="http://schemas.microsoft.com/office/drawing/2014/main" id="{5C8C8A14-EF0E-6148-94AF-5B1B2CD68024}"/>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Činnost zpravodajských služeb podléhá kontrole:</a:t>
            </a:r>
          </a:p>
          <a:p>
            <a:pPr marL="385763" indent="-385763">
              <a:buFont typeface="+mj-lt"/>
              <a:buAutoNum type="arabicPeriod"/>
            </a:pPr>
            <a:r>
              <a:rPr lang="cs-CZ" dirty="0">
                <a:latin typeface="Arial" panose="020B0604020202020204" pitchFamily="34" charset="0"/>
                <a:cs typeface="Arial" panose="020B0604020202020204" pitchFamily="34" charset="0"/>
              </a:rPr>
              <a:t>Vlády, </a:t>
            </a:r>
          </a:p>
          <a:p>
            <a:pPr marL="385763" indent="-385763">
              <a:buFont typeface="+mj-lt"/>
              <a:buAutoNum type="arabicPeriod"/>
            </a:pPr>
            <a:r>
              <a:rPr lang="cs-CZ" dirty="0">
                <a:latin typeface="Arial" panose="020B0604020202020204" pitchFamily="34" charset="0"/>
                <a:cs typeface="Arial" panose="020B0604020202020204" pitchFamily="34" charset="0"/>
              </a:rPr>
              <a:t>Poslanecké sněmovny a </a:t>
            </a:r>
          </a:p>
          <a:p>
            <a:pPr marL="385763" indent="-385763">
              <a:buFont typeface="+mj-lt"/>
              <a:buAutoNum type="arabicPeriod"/>
            </a:pPr>
            <a:r>
              <a:rPr lang="cs-CZ" dirty="0">
                <a:latin typeface="Arial" panose="020B0604020202020204" pitchFamily="34" charset="0"/>
                <a:cs typeface="Arial" panose="020B0604020202020204" pitchFamily="34" charset="0"/>
              </a:rPr>
              <a:t>Orgánu nezávislé kontroly zpravodajských služeb České republiky</a:t>
            </a:r>
          </a:p>
        </p:txBody>
      </p:sp>
      <p:sp>
        <p:nvSpPr>
          <p:cNvPr id="4" name="Zástupný symbol pro datum 3">
            <a:extLst>
              <a:ext uri="{FF2B5EF4-FFF2-40B4-BE49-F238E27FC236}">
                <a16:creationId xmlns:a16="http://schemas.microsoft.com/office/drawing/2014/main" id="{1B76B7E5-65C4-664B-94E2-6B088C0C0E8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D8FE049-DEB2-7149-BE98-B50C2D211C8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6B9633E-B8FD-3E4F-9157-4BAB4555BE4F}"/>
              </a:ext>
            </a:extLst>
          </p:cNvPr>
          <p:cNvSpPr>
            <a:spLocks noGrp="1"/>
          </p:cNvSpPr>
          <p:nvPr>
            <p:ph type="sldNum" sz="quarter" idx="12"/>
          </p:nvPr>
        </p:nvSpPr>
        <p:spPr/>
        <p:txBody>
          <a:bodyPr/>
          <a:lstStyle/>
          <a:p>
            <a:fld id="{CFE4BAC9-6D41-4691-9299-18EF07EF0177}" type="slidenum">
              <a:rPr lang="en-US" smtClean="0"/>
              <a:t>348</a:t>
            </a:fld>
            <a:endParaRPr lang="en-US"/>
          </a:p>
        </p:txBody>
      </p:sp>
    </p:spTree>
    <p:extLst>
      <p:ext uri="{BB962C8B-B14F-4D97-AF65-F5344CB8AC3E}">
        <p14:creationId xmlns:p14="http://schemas.microsoft.com/office/powerpoint/2010/main" val="3083004696"/>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0D907C-6FA9-1B4A-9B50-1CF404D3BC6D}"/>
              </a:ext>
            </a:extLst>
          </p:cNvPr>
          <p:cNvSpPr>
            <a:spLocks noGrp="1"/>
          </p:cNvSpPr>
          <p:nvPr>
            <p:ph type="title"/>
          </p:nvPr>
        </p:nvSpPr>
        <p:spPr/>
        <p:txBody>
          <a:bodyPr>
            <a:normAutofit/>
          </a:bodyPr>
          <a:lstStyle/>
          <a:p>
            <a:pPr algn="ctr"/>
            <a:r>
              <a:rPr lang="cs-CZ" sz="2400" dirty="0">
                <a:latin typeface="Arial" panose="020B0604020202020204" pitchFamily="34" charset="0"/>
                <a:cs typeface="Arial" panose="020B0604020202020204" pitchFamily="34" charset="0"/>
              </a:rPr>
              <a:t>Stálá komise pro kontrolu činnosti Finančního analytického úřadu</a:t>
            </a:r>
          </a:p>
        </p:txBody>
      </p:sp>
      <p:sp>
        <p:nvSpPr>
          <p:cNvPr id="3" name="Zástupný symbol pro obsah 2">
            <a:extLst>
              <a:ext uri="{FF2B5EF4-FFF2-40B4-BE49-F238E27FC236}">
                <a16:creationId xmlns:a16="http://schemas.microsoft.com/office/drawing/2014/main" id="{8F5D17C4-A455-A748-845E-7AFF9F99598C}"/>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na základě zákona č. 253/2008 Sb., o některých opatřeních proti legalizaci výnosů z trestné činnosti a financování terorismu.</a:t>
            </a:r>
          </a:p>
          <a:p>
            <a:r>
              <a:rPr lang="cs-CZ" dirty="0">
                <a:latin typeface="Arial" panose="020B0604020202020204" pitchFamily="34" charset="0"/>
                <a:cs typeface="Arial" panose="020B0604020202020204" pitchFamily="34" charset="0"/>
              </a:rPr>
              <a:t>Stálá komise pro kontrolu činnosti FAÚ se skládá z nejméně </a:t>
            </a:r>
            <a:r>
              <a:rPr lang="cs-CZ" b="1" dirty="0">
                <a:latin typeface="Arial" panose="020B0604020202020204" pitchFamily="34" charset="0"/>
                <a:cs typeface="Arial" panose="020B0604020202020204" pitchFamily="34" charset="0"/>
              </a:rPr>
              <a:t>7 členů</a:t>
            </a:r>
            <a:r>
              <a:rPr lang="cs-CZ" dirty="0">
                <a:latin typeface="Arial" panose="020B0604020202020204" pitchFamily="34" charset="0"/>
                <a:cs typeface="Arial" panose="020B0604020202020204" pitchFamily="34" charset="0"/>
              </a:rPr>
              <a:t>. Poslanecká sněmovna stanoví počet členů tak, aby byl zastoupen každý poslanecký klub ustavený podle příslušnosti k politické straně nebo politickému hnutí, za něž poslanci kandidovali ve volbách; počet členů je </a:t>
            </a:r>
            <a:r>
              <a:rPr lang="cs-CZ" b="1" dirty="0">
                <a:latin typeface="Arial" panose="020B0604020202020204" pitchFamily="34" charset="0"/>
                <a:cs typeface="Arial" panose="020B0604020202020204" pitchFamily="34" charset="0"/>
              </a:rPr>
              <a:t>vždy lichý</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Členem stálé komise může být pouze poslanec Poslanecké sněmovny.</a:t>
            </a:r>
          </a:p>
        </p:txBody>
      </p:sp>
      <p:sp>
        <p:nvSpPr>
          <p:cNvPr id="4" name="Zástupný symbol pro datum 3">
            <a:extLst>
              <a:ext uri="{FF2B5EF4-FFF2-40B4-BE49-F238E27FC236}">
                <a16:creationId xmlns:a16="http://schemas.microsoft.com/office/drawing/2014/main" id="{17105802-070A-5C4C-BFC1-B5D14A81632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31EFE4F-D989-E042-9DC2-85F713D6D01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AFD48FD-D985-6348-9B29-DDA413C9B79F}"/>
              </a:ext>
            </a:extLst>
          </p:cNvPr>
          <p:cNvSpPr>
            <a:spLocks noGrp="1"/>
          </p:cNvSpPr>
          <p:nvPr>
            <p:ph type="sldNum" sz="quarter" idx="12"/>
          </p:nvPr>
        </p:nvSpPr>
        <p:spPr/>
        <p:txBody>
          <a:bodyPr/>
          <a:lstStyle/>
          <a:p>
            <a:fld id="{CFE4BAC9-6D41-4691-9299-18EF07EF0177}" type="slidenum">
              <a:rPr lang="en-US" smtClean="0"/>
              <a:t>349</a:t>
            </a:fld>
            <a:endParaRPr lang="en-US"/>
          </a:p>
        </p:txBody>
      </p:sp>
    </p:spTree>
    <p:extLst>
      <p:ext uri="{BB962C8B-B14F-4D97-AF65-F5344CB8AC3E}">
        <p14:creationId xmlns:p14="http://schemas.microsoft.com/office/powerpoint/2010/main" val="3986855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7DD4E0-7CD7-2049-BFC0-D52B0C932D3C}"/>
              </a:ext>
            </a:extLst>
          </p:cNvPr>
          <p:cNvSpPr>
            <a:spLocks noGrp="1"/>
          </p:cNvSpPr>
          <p:nvPr>
            <p:ph type="title"/>
          </p:nvPr>
        </p:nvSpPr>
        <p:spPr/>
        <p:txBody>
          <a:bodyPr/>
          <a:lstStyle/>
          <a:p>
            <a:r>
              <a:rPr lang="cs-CZ" dirty="0"/>
              <a:t>Strategické zájmy</a:t>
            </a:r>
          </a:p>
        </p:txBody>
      </p:sp>
      <p:sp>
        <p:nvSpPr>
          <p:cNvPr id="3" name="Zástupný symbol pro obsah 2">
            <a:extLst>
              <a:ext uri="{FF2B5EF4-FFF2-40B4-BE49-F238E27FC236}">
                <a16:creationId xmlns:a16="http://schemas.microsoft.com/office/drawing/2014/main" id="{85B8D808-4582-2547-9830-5C3356E3F49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Strategické zájmy jsou nástrojem. </a:t>
            </a:r>
          </a:p>
          <a:p>
            <a:r>
              <a:rPr lang="cs-CZ" dirty="0">
                <a:latin typeface="Arial" panose="020B0604020202020204" pitchFamily="34" charset="0"/>
                <a:cs typeface="Arial" panose="020B0604020202020204" pitchFamily="34" charset="0"/>
              </a:rPr>
              <a:t>Jejich naplňování  napomáhá ochraně životních zájmů. </a:t>
            </a:r>
          </a:p>
          <a:p>
            <a:r>
              <a:rPr lang="cs-CZ" dirty="0">
                <a:latin typeface="Arial" panose="020B0604020202020204" pitchFamily="34" charset="0"/>
                <a:cs typeface="Arial" panose="020B0604020202020204" pitchFamily="34" charset="0"/>
              </a:rPr>
              <a:t>Zároveň slouží k zajištění společenského rozvoje a prosperity ČR. </a:t>
            </a:r>
          </a:p>
          <a:p>
            <a:r>
              <a:rPr lang="cs-CZ" dirty="0">
                <a:latin typeface="Arial" panose="020B0604020202020204" pitchFamily="34" charset="0"/>
                <a:cs typeface="Arial" panose="020B0604020202020204" pitchFamily="34" charset="0"/>
              </a:rPr>
              <a:t>K jejich prosazování jsou voleny přístupy a prostředky přiměřené situaci.</a:t>
            </a:r>
          </a:p>
        </p:txBody>
      </p:sp>
      <p:sp>
        <p:nvSpPr>
          <p:cNvPr id="4" name="Zástupný symbol pro datum 3">
            <a:extLst>
              <a:ext uri="{FF2B5EF4-FFF2-40B4-BE49-F238E27FC236}">
                <a16:creationId xmlns:a16="http://schemas.microsoft.com/office/drawing/2014/main" id="{F9BB7080-9481-094F-89C9-CD0F5B5574C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E9D215E-ACEE-FC4E-B401-E56133D8A32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DA7FC02-BDB8-AC46-A7DD-8B310826AF45}"/>
              </a:ext>
            </a:extLst>
          </p:cNvPr>
          <p:cNvSpPr>
            <a:spLocks noGrp="1"/>
          </p:cNvSpPr>
          <p:nvPr>
            <p:ph type="sldNum" sz="quarter" idx="12"/>
          </p:nvPr>
        </p:nvSpPr>
        <p:spPr/>
        <p:txBody>
          <a:bodyPr/>
          <a:lstStyle/>
          <a:p>
            <a:fld id="{CFE4BAC9-6D41-4691-9299-18EF07EF0177}" type="slidenum">
              <a:rPr lang="en-US" smtClean="0"/>
              <a:t>35</a:t>
            </a:fld>
            <a:endParaRPr lang="en-US"/>
          </a:p>
        </p:txBody>
      </p:sp>
    </p:spTree>
    <p:extLst>
      <p:ext uri="{BB962C8B-B14F-4D97-AF65-F5344CB8AC3E}">
        <p14:creationId xmlns:p14="http://schemas.microsoft.com/office/powerpoint/2010/main" val="568614150"/>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7361BD-D51A-1245-B685-DB71C32D9AB4}"/>
              </a:ext>
            </a:extLst>
          </p:cNvPr>
          <p:cNvSpPr>
            <a:spLocks noGrp="1"/>
          </p:cNvSpPr>
          <p:nvPr>
            <p:ph type="title"/>
          </p:nvPr>
        </p:nvSpPr>
        <p:spPr/>
        <p:txBody>
          <a:bodyPr>
            <a:normAutofit/>
          </a:bodyPr>
          <a:lstStyle/>
          <a:p>
            <a:pPr algn="ctr"/>
            <a:r>
              <a:rPr lang="cs-CZ" sz="2800" dirty="0">
                <a:latin typeface="Arial" panose="020B0604020202020204" pitchFamily="34" charset="0"/>
                <a:cs typeface="Arial" panose="020B0604020202020204" pitchFamily="34" charset="0"/>
              </a:rPr>
              <a:t>Základní zdroj informací od FAÚ</a:t>
            </a:r>
          </a:p>
        </p:txBody>
      </p:sp>
      <p:sp>
        <p:nvSpPr>
          <p:cNvPr id="3" name="Zástupný symbol pro obsah 2">
            <a:extLst>
              <a:ext uri="{FF2B5EF4-FFF2-40B4-BE49-F238E27FC236}">
                <a16:creationId xmlns:a16="http://schemas.microsoft.com/office/drawing/2014/main" id="{D516C89F-EE48-9045-BF55-688FF4271208}"/>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FAÚ je správní úřad, který zajišťuje funkci finanční zpravodajské jednotky pro celou Českou republiku, především </a:t>
            </a:r>
            <a:r>
              <a:rPr lang="cs-CZ" b="1" dirty="0">
                <a:latin typeface="Arial" panose="020B0604020202020204" pitchFamily="34" charset="0"/>
                <a:cs typeface="Arial" panose="020B0604020202020204" pitchFamily="34" charset="0"/>
              </a:rPr>
              <a:t>pak plní funkci generálního státního orgánu pro sběr a analýzu obchodů</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podezřelých ze snahy o legalizaci výnosů z trestné činnosti</a:t>
            </a:r>
            <a:r>
              <a:rPr lang="cs-CZ" dirty="0">
                <a:latin typeface="Arial" panose="020B0604020202020204" pitchFamily="34" charset="0"/>
                <a:cs typeface="Arial" panose="020B0604020202020204" pitchFamily="34" charset="0"/>
              </a:rPr>
              <a:t> nebo ze spojení s</a:t>
            </a:r>
            <a:r>
              <a:rPr lang="cs-CZ" b="1" dirty="0">
                <a:latin typeface="Arial" panose="020B0604020202020204" pitchFamily="34" charset="0"/>
                <a:cs typeface="Arial" panose="020B0604020202020204" pitchFamily="34" charset="0"/>
              </a:rPr>
              <a:t> financováním terorismu.</a:t>
            </a:r>
          </a:p>
          <a:p>
            <a:pPr marL="0" indent="0">
              <a:buNone/>
            </a:pPr>
            <a:endParaRPr lang="cs-CZ" dirty="0">
              <a:latin typeface="Arial" panose="020B0604020202020204" pitchFamily="34" charset="0"/>
              <a:cs typeface="Arial" panose="020B0604020202020204" pitchFamily="34" charset="0"/>
            </a:endParaRPr>
          </a:p>
          <a:p>
            <a:pPr marL="0" indent="0">
              <a:buNone/>
            </a:pPr>
            <a:r>
              <a:rPr lang="cs-CZ" dirty="0">
                <a:latin typeface="Arial" panose="020B0604020202020204" pitchFamily="34" charset="0"/>
                <a:cs typeface="Arial" panose="020B0604020202020204" pitchFamily="34" charset="0"/>
              </a:rPr>
              <a:t>Základní informací pro kontrolní orgán Poslanecké sněmovny je </a:t>
            </a:r>
            <a:r>
              <a:rPr lang="cs-CZ" b="1" dirty="0">
                <a:latin typeface="Arial" panose="020B0604020202020204" pitchFamily="34" charset="0"/>
                <a:cs typeface="Arial" panose="020B0604020202020204" pitchFamily="34" charset="0"/>
              </a:rPr>
              <a:t>zpráva o činnosti FAÚ za uplynulý rok</a:t>
            </a:r>
            <a:r>
              <a:rPr lang="cs-CZ" dirty="0">
                <a:latin typeface="Arial" panose="020B0604020202020204" pitchFamily="34" charset="0"/>
                <a:cs typeface="Arial" panose="020B0604020202020204" pitchFamily="34" charset="0"/>
              </a:rPr>
              <a:t>. Zpráva je podrobnější než zveřejňovaná výroční zpráva a při jejím projednávání mohou být uvedeny i informace o kauzách dosud neukončených orgány činnými v trestním řízení či daňovými orgány, případně i informace o nových trendech v páchání a odhalování trestné činnosti.</a:t>
            </a:r>
          </a:p>
          <a:p>
            <a:endParaRPr lang="cs-CZ" dirty="0"/>
          </a:p>
        </p:txBody>
      </p:sp>
      <p:sp>
        <p:nvSpPr>
          <p:cNvPr id="4" name="Zástupný symbol pro datum 3">
            <a:extLst>
              <a:ext uri="{FF2B5EF4-FFF2-40B4-BE49-F238E27FC236}">
                <a16:creationId xmlns:a16="http://schemas.microsoft.com/office/drawing/2014/main" id="{1F0D2043-054B-674A-B2CA-9637D9CAC7B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4E9D07E-F2B6-1645-A76F-380712BA692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D379A2A-625C-0042-94C4-5CAB08475311}"/>
              </a:ext>
            </a:extLst>
          </p:cNvPr>
          <p:cNvSpPr>
            <a:spLocks noGrp="1"/>
          </p:cNvSpPr>
          <p:nvPr>
            <p:ph type="sldNum" sz="quarter" idx="12"/>
          </p:nvPr>
        </p:nvSpPr>
        <p:spPr/>
        <p:txBody>
          <a:bodyPr/>
          <a:lstStyle/>
          <a:p>
            <a:fld id="{CFE4BAC9-6D41-4691-9299-18EF07EF0177}" type="slidenum">
              <a:rPr lang="en-US" smtClean="0"/>
              <a:t>350</a:t>
            </a:fld>
            <a:endParaRPr lang="en-US"/>
          </a:p>
        </p:txBody>
      </p:sp>
    </p:spTree>
    <p:extLst>
      <p:ext uri="{BB962C8B-B14F-4D97-AF65-F5344CB8AC3E}">
        <p14:creationId xmlns:p14="http://schemas.microsoft.com/office/powerpoint/2010/main" val="2787411991"/>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1ACB8C-A03F-534C-B488-8615790A6ACB}"/>
              </a:ext>
            </a:extLst>
          </p:cNvPr>
          <p:cNvSpPr>
            <a:spLocks noGrp="1"/>
          </p:cNvSpPr>
          <p:nvPr>
            <p:ph type="title"/>
          </p:nvPr>
        </p:nvSpPr>
        <p:spPr>
          <a:xfrm>
            <a:off x="900112" y="318586"/>
            <a:ext cx="7345362" cy="1339850"/>
          </a:xfrm>
        </p:spPr>
        <p:txBody>
          <a:bodyPr>
            <a:normAutofit/>
          </a:bodyPr>
          <a:lstStyle/>
          <a:p>
            <a:pPr algn="ctr"/>
            <a:r>
              <a:rPr lang="cs-CZ" sz="2400" dirty="0">
                <a:latin typeface="Arial" panose="020B0604020202020204" pitchFamily="34" charset="0"/>
                <a:cs typeface="Arial" panose="020B0604020202020204" pitchFamily="34" charset="0"/>
              </a:rPr>
              <a:t>Stálá komise pro kontrolu činnosti Generální inspekce bezpečnostních sborů</a:t>
            </a:r>
          </a:p>
        </p:txBody>
      </p:sp>
      <p:sp>
        <p:nvSpPr>
          <p:cNvPr id="3" name="Zástupný symbol pro obsah 2">
            <a:extLst>
              <a:ext uri="{FF2B5EF4-FFF2-40B4-BE49-F238E27FC236}">
                <a16:creationId xmlns:a16="http://schemas.microsoft.com/office/drawing/2014/main" id="{D44F1C78-E46B-5240-ABDD-1779738BF329}"/>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na základě zákona č. 341/2011 Sb., o Generální inspekci bezpečnostních sborů, zřizuje ke kontrole této Inspekce.</a:t>
            </a:r>
          </a:p>
          <a:p>
            <a:r>
              <a:rPr lang="cs-CZ" dirty="0">
                <a:latin typeface="Arial" panose="020B0604020202020204" pitchFamily="34" charset="0"/>
                <a:cs typeface="Arial" panose="020B0604020202020204" pitchFamily="34" charset="0"/>
              </a:rPr>
              <a:t>Stálá komise Poslanecké sněmovny provádí </a:t>
            </a:r>
            <a:r>
              <a:rPr lang="cs-CZ" b="1" dirty="0">
                <a:latin typeface="Arial" panose="020B0604020202020204" pitchFamily="34" charset="0"/>
                <a:cs typeface="Arial" panose="020B0604020202020204" pitchFamily="34" charset="0"/>
              </a:rPr>
              <a:t>kontrolu činnosti Inspekce</a:t>
            </a:r>
            <a:r>
              <a:rPr lang="cs-CZ" dirty="0">
                <a:latin typeface="Arial" panose="020B0604020202020204" pitchFamily="34" charset="0"/>
                <a:cs typeface="Arial" panose="020B0604020202020204" pitchFamily="34" charset="0"/>
              </a:rPr>
              <a:t>, včetně kontroly použití </a:t>
            </a:r>
            <a:r>
              <a:rPr lang="cs-CZ" b="1" dirty="0">
                <a:latin typeface="Arial" panose="020B0604020202020204" pitchFamily="34" charset="0"/>
                <a:cs typeface="Arial" panose="020B0604020202020204" pitchFamily="34" charset="0"/>
              </a:rPr>
              <a:t>odposlechu a záznamu telekomunikačního provozu a použití sledování osob </a:t>
            </a:r>
            <a:r>
              <a:rPr lang="cs-CZ" dirty="0">
                <a:latin typeface="Arial" panose="020B0604020202020204" pitchFamily="34" charset="0"/>
                <a:cs typeface="Arial" panose="020B0604020202020204" pitchFamily="34" charset="0"/>
              </a:rPr>
              <a:t>a věcí podle trestního řádu.</a:t>
            </a:r>
          </a:p>
          <a:p>
            <a:r>
              <a:rPr lang="cs-CZ" dirty="0">
                <a:latin typeface="Arial" panose="020B0604020202020204" pitchFamily="34" charset="0"/>
                <a:cs typeface="Arial" panose="020B0604020202020204" pitchFamily="34" charset="0"/>
              </a:rPr>
              <a:t>Kontrolní orgán se skládá z poslanců určených Poslaneckou sněmovnou.</a:t>
            </a:r>
          </a:p>
          <a:p>
            <a:pPr marL="0" indent="0">
              <a:buNone/>
            </a:pPr>
            <a:endParaRPr lang="cs-CZ" dirty="0"/>
          </a:p>
        </p:txBody>
      </p:sp>
      <p:sp>
        <p:nvSpPr>
          <p:cNvPr id="4" name="Zástupný symbol pro datum 3">
            <a:extLst>
              <a:ext uri="{FF2B5EF4-FFF2-40B4-BE49-F238E27FC236}">
                <a16:creationId xmlns:a16="http://schemas.microsoft.com/office/drawing/2014/main" id="{95BD7D2E-9191-1A40-A00E-60C2663A04E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C3278D6-5CF8-4444-AA7F-8821944E37A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98E90E8-282E-6347-977B-4FE86D6A4788}"/>
              </a:ext>
            </a:extLst>
          </p:cNvPr>
          <p:cNvSpPr>
            <a:spLocks noGrp="1"/>
          </p:cNvSpPr>
          <p:nvPr>
            <p:ph type="sldNum" sz="quarter" idx="12"/>
          </p:nvPr>
        </p:nvSpPr>
        <p:spPr/>
        <p:txBody>
          <a:bodyPr/>
          <a:lstStyle/>
          <a:p>
            <a:fld id="{CFE4BAC9-6D41-4691-9299-18EF07EF0177}" type="slidenum">
              <a:rPr lang="en-US" smtClean="0"/>
              <a:t>351</a:t>
            </a:fld>
            <a:endParaRPr lang="en-US"/>
          </a:p>
        </p:txBody>
      </p:sp>
    </p:spTree>
    <p:extLst>
      <p:ext uri="{BB962C8B-B14F-4D97-AF65-F5344CB8AC3E}">
        <p14:creationId xmlns:p14="http://schemas.microsoft.com/office/powerpoint/2010/main" val="267195494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8E8D13-2849-4745-8FED-BBF868095F2D}"/>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Základní poslání GIBS</a:t>
            </a:r>
          </a:p>
        </p:txBody>
      </p:sp>
      <p:sp>
        <p:nvSpPr>
          <p:cNvPr id="3" name="Zástupný symbol pro obsah 2">
            <a:extLst>
              <a:ext uri="{FF2B5EF4-FFF2-40B4-BE49-F238E27FC236}">
                <a16:creationId xmlns:a16="http://schemas.microsoft.com/office/drawing/2014/main" id="{B3AC5BF7-CB59-3740-B11A-3420301634CE}"/>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Hlavním předmětem činnosti GIBS je vyhledávat, odhalovat a vyšetřovat skutečnosti nasvědčující tomu, že byl </a:t>
            </a:r>
            <a:r>
              <a:rPr lang="cs-CZ" b="1" dirty="0">
                <a:latin typeface="Arial" panose="020B0604020202020204" pitchFamily="34" charset="0"/>
                <a:cs typeface="Arial" panose="020B0604020202020204" pitchFamily="34" charset="0"/>
              </a:rPr>
              <a:t>spáchán trestný čin</a:t>
            </a:r>
            <a:r>
              <a:rPr lang="cs-CZ" dirty="0">
                <a:latin typeface="Arial" panose="020B0604020202020204" pitchFamily="34" charset="0"/>
                <a:cs typeface="Arial" panose="020B0604020202020204" pitchFamily="34" charset="0"/>
              </a:rPr>
              <a:t>, jehož pachatelem je </a:t>
            </a:r>
            <a:r>
              <a:rPr lang="cs-CZ" b="1" dirty="0">
                <a:latin typeface="Arial" panose="020B0604020202020204" pitchFamily="34" charset="0"/>
                <a:cs typeface="Arial" panose="020B0604020202020204" pitchFamily="34" charset="0"/>
              </a:rPr>
              <a:t>příslušník Policie ČR, celník, příslušník Vězeňské služby, příslušník inspekce anebo zaměstnanci těchto útvarů</a:t>
            </a:r>
            <a:r>
              <a:rPr lang="cs-CZ" dirty="0">
                <a:latin typeface="Arial" panose="020B0604020202020204" pitchFamily="34" charset="0"/>
                <a:cs typeface="Arial" panose="020B0604020202020204" pitchFamily="34" charset="0"/>
              </a:rPr>
              <a:t>. </a:t>
            </a:r>
          </a:p>
          <a:p>
            <a:pPr marL="0" indent="0">
              <a:buNone/>
            </a:pPr>
            <a:r>
              <a:rPr lang="cs-CZ" dirty="0">
                <a:latin typeface="Arial" panose="020B0604020202020204" pitchFamily="34" charset="0"/>
                <a:cs typeface="Arial" panose="020B0604020202020204" pitchFamily="34" charset="0"/>
              </a:rPr>
              <a:t>Inspekce také provádí </a:t>
            </a:r>
            <a:r>
              <a:rPr lang="cs-CZ" b="1" dirty="0">
                <a:latin typeface="Arial" panose="020B0604020202020204" pitchFamily="34" charset="0"/>
                <a:cs typeface="Arial" panose="020B0604020202020204" pitchFamily="34" charset="0"/>
              </a:rPr>
              <a:t>zkoušku spolehlivosti </a:t>
            </a:r>
            <a:r>
              <a:rPr lang="cs-CZ" dirty="0">
                <a:latin typeface="Arial" panose="020B0604020202020204" pitchFamily="34" charset="0"/>
                <a:cs typeface="Arial" panose="020B0604020202020204" pitchFamily="34" charset="0"/>
              </a:rPr>
              <a:t>vůči protiprávnímu jednání uvedených příslušníků a zaměstnanců. </a:t>
            </a:r>
          </a:p>
          <a:p>
            <a:pPr marL="0" indent="0">
              <a:buNone/>
            </a:pPr>
            <a:r>
              <a:rPr lang="cs-CZ" dirty="0">
                <a:latin typeface="Arial" panose="020B0604020202020204" pitchFamily="34" charset="0"/>
                <a:cs typeface="Arial" panose="020B0604020202020204" pitchFamily="34" charset="0"/>
              </a:rPr>
              <a:t>Navrhuje proti takové činnosti opatření a vydává </a:t>
            </a:r>
            <a:r>
              <a:rPr lang="cs-CZ" b="1" dirty="0">
                <a:latin typeface="Arial" panose="020B0604020202020204" pitchFamily="34" charset="0"/>
                <a:cs typeface="Arial" panose="020B0604020202020204" pitchFamily="34" charset="0"/>
              </a:rPr>
              <a:t>metodická doporučení </a:t>
            </a:r>
            <a:r>
              <a:rPr lang="cs-CZ" dirty="0">
                <a:latin typeface="Arial" panose="020B0604020202020204" pitchFamily="34" charset="0"/>
                <a:cs typeface="Arial" panose="020B0604020202020204" pitchFamily="34" charset="0"/>
              </a:rPr>
              <a:t>pro činnost jednotlivých bezpečnostních sborů.</a:t>
            </a:r>
          </a:p>
          <a:p>
            <a:pPr marL="0" indent="0">
              <a:buNone/>
            </a:pPr>
            <a:endParaRPr lang="cs-CZ" dirty="0"/>
          </a:p>
        </p:txBody>
      </p:sp>
      <p:sp>
        <p:nvSpPr>
          <p:cNvPr id="4" name="Zástupný symbol pro datum 3">
            <a:extLst>
              <a:ext uri="{FF2B5EF4-FFF2-40B4-BE49-F238E27FC236}">
                <a16:creationId xmlns:a16="http://schemas.microsoft.com/office/drawing/2014/main" id="{469C08C9-7622-B24C-87E1-11794DC14D4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BEB8979-A04E-B344-918A-26F8A936879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391768A-6EDB-F34E-8CFF-7F955FE2FAA3}"/>
              </a:ext>
            </a:extLst>
          </p:cNvPr>
          <p:cNvSpPr>
            <a:spLocks noGrp="1"/>
          </p:cNvSpPr>
          <p:nvPr>
            <p:ph type="sldNum" sz="quarter" idx="12"/>
          </p:nvPr>
        </p:nvSpPr>
        <p:spPr/>
        <p:txBody>
          <a:bodyPr/>
          <a:lstStyle/>
          <a:p>
            <a:fld id="{CFE4BAC9-6D41-4691-9299-18EF07EF0177}" type="slidenum">
              <a:rPr lang="en-US" smtClean="0"/>
              <a:t>352</a:t>
            </a:fld>
            <a:endParaRPr lang="en-US"/>
          </a:p>
        </p:txBody>
      </p:sp>
    </p:spTree>
    <p:extLst>
      <p:ext uri="{BB962C8B-B14F-4D97-AF65-F5344CB8AC3E}">
        <p14:creationId xmlns:p14="http://schemas.microsoft.com/office/powerpoint/2010/main" val="286238151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E038D2-5CA6-8E45-BE16-A0F3A5E0C5AB}"/>
              </a:ext>
            </a:extLst>
          </p:cNvPr>
          <p:cNvSpPr>
            <a:spLocks noGrp="1"/>
          </p:cNvSpPr>
          <p:nvPr>
            <p:ph type="title"/>
          </p:nvPr>
        </p:nvSpPr>
        <p:spPr>
          <a:xfrm>
            <a:off x="740624" y="286688"/>
            <a:ext cx="7345362" cy="1339850"/>
          </a:xfrm>
        </p:spPr>
        <p:txBody>
          <a:bodyPr>
            <a:normAutofit/>
          </a:bodyPr>
          <a:lstStyle/>
          <a:p>
            <a:pPr algn="ctr"/>
            <a:r>
              <a:rPr lang="cs-CZ" sz="2400" dirty="0">
                <a:latin typeface="Arial" panose="020B0604020202020204" pitchFamily="34" charset="0"/>
                <a:cs typeface="Arial" panose="020B0604020202020204" pitchFamily="34" charset="0"/>
              </a:rPr>
              <a:t>Stálá komise pro kontrolu činnosti Národního bezpečnostního úřadu</a:t>
            </a:r>
          </a:p>
        </p:txBody>
      </p:sp>
      <p:sp>
        <p:nvSpPr>
          <p:cNvPr id="3" name="Zástupný symbol pro obsah 2">
            <a:extLst>
              <a:ext uri="{FF2B5EF4-FFF2-40B4-BE49-F238E27FC236}">
                <a16:creationId xmlns:a16="http://schemas.microsoft.com/office/drawing/2014/main" id="{D129FE41-A0AD-1E43-AAC0-FB5CEA06CD23}"/>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na základě zákona č. 412/2005 Sb., jako zvláštní kontrolní orgán Poslanecké sněmovny pro kontrolu činnosti NBÚ.</a:t>
            </a:r>
          </a:p>
          <a:p>
            <a:r>
              <a:rPr lang="cs-CZ" dirty="0">
                <a:latin typeface="Arial" panose="020B0604020202020204" pitchFamily="34" charset="0"/>
                <a:cs typeface="Arial" panose="020B0604020202020204" pitchFamily="34" charset="0"/>
              </a:rPr>
              <a:t>Kontrolní orgán se skládá nejméně ze </a:t>
            </a:r>
            <a:r>
              <a:rPr lang="cs-CZ" b="1" dirty="0">
                <a:latin typeface="Arial" panose="020B0604020202020204" pitchFamily="34" charset="0"/>
                <a:cs typeface="Arial" panose="020B0604020202020204" pitchFamily="34" charset="0"/>
              </a:rPr>
              <a:t>7 členů</a:t>
            </a:r>
            <a:r>
              <a:rPr lang="cs-CZ" dirty="0">
                <a:latin typeface="Arial" panose="020B0604020202020204" pitchFamily="34" charset="0"/>
                <a:cs typeface="Arial" panose="020B0604020202020204" pitchFamily="34" charset="0"/>
              </a:rPr>
              <a:t>. Poslanecká sněmovna stanoví počet členů tak, aby byl zastoupen každý poslanecký klub ustavený podle příslušnosti k politické straně nebo politickému hnutí, za něž poslanci kandidovali ve volbách; počet členů je </a:t>
            </a:r>
            <a:r>
              <a:rPr lang="cs-CZ" b="1" dirty="0">
                <a:latin typeface="Arial" panose="020B0604020202020204" pitchFamily="34" charset="0"/>
                <a:cs typeface="Arial" panose="020B0604020202020204" pitchFamily="34" charset="0"/>
              </a:rPr>
              <a:t>vždy lichý</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Členem kontrolního orgánu může být pouze poslanec Poslanecké sněmovny.</a:t>
            </a:r>
          </a:p>
        </p:txBody>
      </p:sp>
      <p:sp>
        <p:nvSpPr>
          <p:cNvPr id="4" name="Zástupný symbol pro datum 3">
            <a:extLst>
              <a:ext uri="{FF2B5EF4-FFF2-40B4-BE49-F238E27FC236}">
                <a16:creationId xmlns:a16="http://schemas.microsoft.com/office/drawing/2014/main" id="{3273720A-6E01-B646-8C25-D9F1F5D37E3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AF81AC9-E9F3-1E4B-8CAB-FD89B13E67F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E07AB01-BD6D-8A42-BC6E-685E73C00C72}"/>
              </a:ext>
            </a:extLst>
          </p:cNvPr>
          <p:cNvSpPr>
            <a:spLocks noGrp="1"/>
          </p:cNvSpPr>
          <p:nvPr>
            <p:ph type="sldNum" sz="quarter" idx="12"/>
          </p:nvPr>
        </p:nvSpPr>
        <p:spPr/>
        <p:txBody>
          <a:bodyPr/>
          <a:lstStyle/>
          <a:p>
            <a:fld id="{CFE4BAC9-6D41-4691-9299-18EF07EF0177}" type="slidenum">
              <a:rPr lang="en-US" smtClean="0"/>
              <a:t>353</a:t>
            </a:fld>
            <a:endParaRPr lang="en-US"/>
          </a:p>
        </p:txBody>
      </p:sp>
    </p:spTree>
    <p:extLst>
      <p:ext uri="{BB962C8B-B14F-4D97-AF65-F5344CB8AC3E}">
        <p14:creationId xmlns:p14="http://schemas.microsoft.com/office/powerpoint/2010/main" val="221350345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795FA1-B6D8-D748-9D6A-2D4F32BC5633}"/>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Základní poslání NBÚ</a:t>
            </a:r>
          </a:p>
        </p:txBody>
      </p:sp>
      <p:sp>
        <p:nvSpPr>
          <p:cNvPr id="3" name="Zástupný symbol pro obsah 2">
            <a:extLst>
              <a:ext uri="{FF2B5EF4-FFF2-40B4-BE49-F238E27FC236}">
                <a16:creationId xmlns:a16="http://schemas.microsoft.com/office/drawing/2014/main" id="{67698448-FA47-264F-BCD7-F99DA4D6B8D9}"/>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NBÚ je </a:t>
            </a:r>
            <a:r>
              <a:rPr lang="cs-CZ" b="1" dirty="0">
                <a:latin typeface="Arial" panose="020B0604020202020204" pitchFamily="34" charset="0"/>
                <a:cs typeface="Arial" panose="020B0604020202020204" pitchFamily="34" charset="0"/>
              </a:rPr>
              <a:t>orgánem moci výkonné</a:t>
            </a:r>
            <a:r>
              <a:rPr lang="cs-CZ" dirty="0">
                <a:latin typeface="Arial" panose="020B0604020202020204" pitchFamily="34" charset="0"/>
                <a:cs typeface="Arial" panose="020B0604020202020204" pitchFamily="34" charset="0"/>
              </a:rPr>
              <a:t>, byl zřízen zákonem č. 148/1998 Sb., o </a:t>
            </a:r>
            <a:r>
              <a:rPr lang="cs-CZ" b="1" dirty="0">
                <a:latin typeface="Arial" panose="020B0604020202020204" pitchFamily="34" charset="0"/>
                <a:cs typeface="Arial" panose="020B0604020202020204" pitchFamily="34" charset="0"/>
              </a:rPr>
              <a:t>ochraně utajovaných skutečností </a:t>
            </a:r>
            <a:r>
              <a:rPr lang="cs-CZ" dirty="0">
                <a:latin typeface="Arial" panose="020B0604020202020204" pitchFamily="34" charset="0"/>
                <a:cs typeface="Arial" panose="020B0604020202020204" pitchFamily="34" charset="0"/>
              </a:rPr>
              <a:t>a je ústředním </a:t>
            </a:r>
            <a:r>
              <a:rPr lang="cs-CZ" b="1" dirty="0">
                <a:latin typeface="Arial" panose="020B0604020202020204" pitchFamily="34" charset="0"/>
                <a:cs typeface="Arial" panose="020B0604020202020204" pitchFamily="34" charset="0"/>
              </a:rPr>
              <a:t>správním úřadem </a:t>
            </a:r>
            <a:r>
              <a:rPr lang="cs-CZ" dirty="0">
                <a:latin typeface="Arial" panose="020B0604020202020204" pitchFamily="34" charset="0"/>
                <a:cs typeface="Arial" panose="020B0604020202020204" pitchFamily="34" charset="0"/>
              </a:rPr>
              <a:t>pro ochranu utajovaných informací a bezpečnostní způsobilost.</a:t>
            </a:r>
          </a:p>
          <a:p>
            <a:r>
              <a:rPr lang="cs-CZ" dirty="0">
                <a:latin typeface="Arial" panose="020B0604020202020204" pitchFamily="34" charset="0"/>
                <a:cs typeface="Arial" panose="020B0604020202020204" pitchFamily="34" charset="0"/>
              </a:rPr>
              <a:t>Uvedený zákon přesně vymezuje dokumenty a informace, které ředitel NBÚ této komisi standardně předkládá, a dokumenty a informace, jejichž předložení si komise může vyžádat. </a:t>
            </a:r>
          </a:p>
          <a:p>
            <a:r>
              <a:rPr lang="cs-CZ" dirty="0">
                <a:latin typeface="Arial" panose="020B0604020202020204" pitchFamily="34" charset="0"/>
                <a:cs typeface="Arial" panose="020B0604020202020204" pitchFamily="34" charset="0"/>
              </a:rPr>
              <a:t>Jde zejména o </a:t>
            </a:r>
            <a:r>
              <a:rPr lang="cs-CZ" b="1" dirty="0">
                <a:latin typeface="Arial" panose="020B0604020202020204" pitchFamily="34" charset="0"/>
                <a:cs typeface="Arial" panose="020B0604020202020204" pitchFamily="34" charset="0"/>
              </a:rPr>
              <a:t>předkládání zprávy o činnosti NBÚ</a:t>
            </a:r>
            <a:r>
              <a:rPr lang="cs-CZ" dirty="0">
                <a:latin typeface="Arial" panose="020B0604020202020204" pitchFamily="34" charset="0"/>
                <a:cs typeface="Arial" panose="020B0604020202020204" pitchFamily="34" charset="0"/>
              </a:rPr>
              <a:t>, zprávy o jednotlivých bezpečnostních řízeních a o materiály týkající se rozpočtu NBÚ. </a:t>
            </a:r>
          </a:p>
          <a:p>
            <a:r>
              <a:rPr lang="cs-CZ" dirty="0">
                <a:latin typeface="Arial" panose="020B0604020202020204" pitchFamily="34" charset="0"/>
                <a:cs typeface="Arial" panose="020B0604020202020204" pitchFamily="34" charset="0"/>
              </a:rPr>
              <a:t>Komise není oprávněna zasahovat do personálních pravomocí vedoucích pracovníků NBÚ a nahrazovat jejich řídící činnost.</a:t>
            </a:r>
          </a:p>
          <a:p>
            <a:endParaRPr lang="cs-CZ" dirty="0"/>
          </a:p>
        </p:txBody>
      </p:sp>
      <p:sp>
        <p:nvSpPr>
          <p:cNvPr id="4" name="Zástupný symbol pro datum 3">
            <a:extLst>
              <a:ext uri="{FF2B5EF4-FFF2-40B4-BE49-F238E27FC236}">
                <a16:creationId xmlns:a16="http://schemas.microsoft.com/office/drawing/2014/main" id="{68B055E6-3F72-374F-8760-E8FB3DD37F9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1F34B7C-398B-1141-B624-9409620AE4C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F839604-2DC7-9C44-9E94-7313724D83E4}"/>
              </a:ext>
            </a:extLst>
          </p:cNvPr>
          <p:cNvSpPr>
            <a:spLocks noGrp="1"/>
          </p:cNvSpPr>
          <p:nvPr>
            <p:ph type="sldNum" sz="quarter" idx="12"/>
          </p:nvPr>
        </p:nvSpPr>
        <p:spPr/>
        <p:txBody>
          <a:bodyPr/>
          <a:lstStyle/>
          <a:p>
            <a:fld id="{CFE4BAC9-6D41-4691-9299-18EF07EF0177}" type="slidenum">
              <a:rPr lang="en-US" smtClean="0"/>
              <a:t>354</a:t>
            </a:fld>
            <a:endParaRPr lang="en-US"/>
          </a:p>
        </p:txBody>
      </p:sp>
    </p:spTree>
    <p:extLst>
      <p:ext uri="{BB962C8B-B14F-4D97-AF65-F5344CB8AC3E}">
        <p14:creationId xmlns:p14="http://schemas.microsoft.com/office/powerpoint/2010/main" val="1970735031"/>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E35B6D-8F25-2640-AE4E-3D5E809667E1}"/>
              </a:ext>
            </a:extLst>
          </p:cNvPr>
          <p:cNvSpPr>
            <a:spLocks noGrp="1"/>
          </p:cNvSpPr>
          <p:nvPr>
            <p:ph type="title"/>
          </p:nvPr>
        </p:nvSpPr>
        <p:spPr/>
        <p:txBody>
          <a:bodyPr>
            <a:normAutofit/>
          </a:bodyPr>
          <a:lstStyle/>
          <a:p>
            <a:pPr algn="ctr"/>
            <a:r>
              <a:rPr lang="cs-CZ" sz="2400" dirty="0">
                <a:latin typeface="Arial" panose="020B0604020202020204" pitchFamily="34" charset="0"/>
                <a:cs typeface="Arial" panose="020B0604020202020204" pitchFamily="34" charset="0"/>
              </a:rPr>
              <a:t>Stálá komise pro kontrolu činnosti Národního úřadu pro kybernetickou a informační bezpečnost</a:t>
            </a:r>
          </a:p>
        </p:txBody>
      </p:sp>
      <p:sp>
        <p:nvSpPr>
          <p:cNvPr id="3" name="Zástupný symbol pro obsah 2">
            <a:extLst>
              <a:ext uri="{FF2B5EF4-FFF2-40B4-BE49-F238E27FC236}">
                <a16:creationId xmlns:a16="http://schemas.microsoft.com/office/drawing/2014/main" id="{636E616C-593B-7841-838B-37EC8F96B5E0}"/>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na základě zákona č. 205/2017 Sb., kterým se novelizoval zákon o kybernetické bezpečnosti, jako zvláštní kontrolní orgán Poslanecké sněmovny pro kontrolu činnosti NÚKIB.</a:t>
            </a:r>
          </a:p>
          <a:p>
            <a:r>
              <a:rPr lang="cs-CZ" dirty="0">
                <a:latin typeface="Arial" panose="020B0604020202020204" pitchFamily="34" charset="0"/>
                <a:cs typeface="Arial" panose="020B0604020202020204" pitchFamily="34" charset="0"/>
              </a:rPr>
              <a:t>Poslanecká sněmovna </a:t>
            </a:r>
            <a:r>
              <a:rPr lang="cs-CZ" b="1" dirty="0">
                <a:latin typeface="Arial" panose="020B0604020202020204" pitchFamily="34" charset="0"/>
                <a:cs typeface="Arial" panose="020B0604020202020204" pitchFamily="34" charset="0"/>
              </a:rPr>
              <a:t>stanoví počet členů komise </a:t>
            </a:r>
            <a:r>
              <a:rPr lang="cs-CZ" dirty="0">
                <a:latin typeface="Arial" panose="020B0604020202020204" pitchFamily="34" charset="0"/>
                <a:cs typeface="Arial" panose="020B0604020202020204" pitchFamily="34" charset="0"/>
              </a:rPr>
              <a:t>tak, aby byl zastoupen každý poslanecký klub ustavený podle příslušnosti k politické straně nebo politickému hnutí, za něž poslanci kandidovali ve volbách; počet členů je </a:t>
            </a:r>
            <a:r>
              <a:rPr lang="cs-CZ" b="1" dirty="0">
                <a:latin typeface="Arial" panose="020B0604020202020204" pitchFamily="34" charset="0"/>
                <a:cs typeface="Arial" panose="020B0604020202020204" pitchFamily="34" charset="0"/>
              </a:rPr>
              <a:t>vždy lichý.</a:t>
            </a:r>
          </a:p>
          <a:p>
            <a:endParaRPr lang="cs-CZ" dirty="0"/>
          </a:p>
        </p:txBody>
      </p:sp>
      <p:sp>
        <p:nvSpPr>
          <p:cNvPr id="4" name="Zástupný symbol pro datum 3">
            <a:extLst>
              <a:ext uri="{FF2B5EF4-FFF2-40B4-BE49-F238E27FC236}">
                <a16:creationId xmlns:a16="http://schemas.microsoft.com/office/drawing/2014/main" id="{E51825B8-9486-614D-A20E-D359962E14B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47E05A4-7D19-9347-8E32-8488332A657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F61502B-E592-1049-A168-619A67A55604}"/>
              </a:ext>
            </a:extLst>
          </p:cNvPr>
          <p:cNvSpPr>
            <a:spLocks noGrp="1"/>
          </p:cNvSpPr>
          <p:nvPr>
            <p:ph type="sldNum" sz="quarter" idx="12"/>
          </p:nvPr>
        </p:nvSpPr>
        <p:spPr/>
        <p:txBody>
          <a:bodyPr/>
          <a:lstStyle/>
          <a:p>
            <a:fld id="{CFE4BAC9-6D41-4691-9299-18EF07EF0177}" type="slidenum">
              <a:rPr lang="en-US" smtClean="0"/>
              <a:t>355</a:t>
            </a:fld>
            <a:endParaRPr lang="en-US"/>
          </a:p>
        </p:txBody>
      </p:sp>
    </p:spTree>
    <p:extLst>
      <p:ext uri="{BB962C8B-B14F-4D97-AF65-F5344CB8AC3E}">
        <p14:creationId xmlns:p14="http://schemas.microsoft.com/office/powerpoint/2010/main" val="197609542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8CDF5A-B719-0D4F-BC16-978B9AF8A74B}"/>
              </a:ext>
            </a:extLst>
          </p:cNvPr>
          <p:cNvSpPr>
            <a:spLocks noGrp="1"/>
          </p:cNvSpPr>
          <p:nvPr>
            <p:ph type="title"/>
          </p:nvPr>
        </p:nvSpPr>
        <p:spPr/>
        <p:txBody>
          <a:bodyPr>
            <a:normAutofit/>
          </a:bodyPr>
          <a:lstStyle/>
          <a:p>
            <a:pPr algn="ctr"/>
            <a:r>
              <a:rPr lang="cs-CZ" sz="2400" dirty="0">
                <a:latin typeface="Arial" panose="020B0604020202020204" pitchFamily="34" charset="0"/>
                <a:cs typeface="Arial" panose="020B0604020202020204" pitchFamily="34" charset="0"/>
              </a:rPr>
              <a:t>Poslání NÚKIB</a:t>
            </a:r>
          </a:p>
        </p:txBody>
      </p:sp>
      <p:sp>
        <p:nvSpPr>
          <p:cNvPr id="3" name="Zástupný symbol pro obsah 2">
            <a:extLst>
              <a:ext uri="{FF2B5EF4-FFF2-40B4-BE49-F238E27FC236}">
                <a16:creationId xmlns:a16="http://schemas.microsoft.com/office/drawing/2014/main" id="{E0CF2BF3-CEF1-7440-9C35-EB711F139F11}"/>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NÚKIB řeší problematiku </a:t>
            </a:r>
            <a:r>
              <a:rPr lang="cs-CZ" b="1" dirty="0">
                <a:latin typeface="Arial" panose="020B0604020202020204" pitchFamily="34" charset="0"/>
                <a:cs typeface="Arial" panose="020B0604020202020204" pitchFamily="34" charset="0"/>
              </a:rPr>
              <a:t>ochrany utajovaných informací v oblasti informačních a komunikačních systémů</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kryptografickou ochranu</a:t>
            </a:r>
            <a:r>
              <a:rPr lang="cs-CZ" dirty="0">
                <a:latin typeface="Arial" panose="020B0604020202020204" pitchFamily="34" charset="0"/>
                <a:cs typeface="Arial" panose="020B0604020202020204" pitchFamily="34" charset="0"/>
              </a:rPr>
              <a:t>, působí jako koordinační orgán ve stavu kybernetického nebezpečí a rovněž vykonává působnost v oblasti veřejné regulované služby Evropského programu </a:t>
            </a:r>
            <a:r>
              <a:rPr lang="cs-CZ" b="1" dirty="0">
                <a:latin typeface="Arial" panose="020B0604020202020204" pitchFamily="34" charset="0"/>
                <a:cs typeface="Arial" panose="020B0604020202020204" pitchFamily="34" charset="0"/>
              </a:rPr>
              <a:t>družicové navigace Galileo</a:t>
            </a:r>
            <a:r>
              <a:rPr lang="cs-CZ" dirty="0">
                <a:latin typeface="Arial" panose="020B0604020202020204" pitchFamily="34" charset="0"/>
                <a:cs typeface="Arial" panose="020B0604020202020204" pitchFamily="34" charset="0"/>
              </a:rPr>
              <a:t>. </a:t>
            </a:r>
          </a:p>
          <a:p>
            <a:pPr marL="0" indent="0">
              <a:buNone/>
            </a:pPr>
            <a:r>
              <a:rPr lang="cs-CZ" dirty="0">
                <a:latin typeface="Arial" panose="020B0604020202020204" pitchFamily="34" charset="0"/>
                <a:cs typeface="Arial" panose="020B0604020202020204" pitchFamily="34" charset="0"/>
              </a:rPr>
              <a:t>Ředitel NÚKIB předkládá kontrolnímu orgánu zprávu o činnosti Úřadu, návrh rozpočtu a podklady potřebné ke kontrole plnění rozpočtu Úřadu, vnitřní předpisy Úřadu a na vyžádání zprávu o jednotlivých kybernetických bezpečnostních incidentech z kritické informační infrastruktury, významných informačních systémů a informačních systémů základní služby.</a:t>
            </a:r>
          </a:p>
          <a:p>
            <a:endParaRPr lang="cs-CZ" dirty="0"/>
          </a:p>
        </p:txBody>
      </p:sp>
      <p:sp>
        <p:nvSpPr>
          <p:cNvPr id="4" name="Zástupný symbol pro datum 3">
            <a:extLst>
              <a:ext uri="{FF2B5EF4-FFF2-40B4-BE49-F238E27FC236}">
                <a16:creationId xmlns:a16="http://schemas.microsoft.com/office/drawing/2014/main" id="{C6FA1CFB-C23C-3649-9C51-EBDEAC2DFCB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04DF49B-8C4C-524B-879E-A9D73A5931A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0F6E216-576A-F049-AAFE-F2E4B7880CB5}"/>
              </a:ext>
            </a:extLst>
          </p:cNvPr>
          <p:cNvSpPr>
            <a:spLocks noGrp="1"/>
          </p:cNvSpPr>
          <p:nvPr>
            <p:ph type="sldNum" sz="quarter" idx="12"/>
          </p:nvPr>
        </p:nvSpPr>
        <p:spPr/>
        <p:txBody>
          <a:bodyPr/>
          <a:lstStyle/>
          <a:p>
            <a:fld id="{CFE4BAC9-6D41-4691-9299-18EF07EF0177}" type="slidenum">
              <a:rPr lang="en-US" smtClean="0"/>
              <a:t>356</a:t>
            </a:fld>
            <a:endParaRPr lang="en-US"/>
          </a:p>
        </p:txBody>
      </p:sp>
    </p:spTree>
    <p:extLst>
      <p:ext uri="{BB962C8B-B14F-4D97-AF65-F5344CB8AC3E}">
        <p14:creationId xmlns:p14="http://schemas.microsoft.com/office/powerpoint/2010/main" val="280226285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E4F40A-0BCC-0B44-BB7B-1FC3C5548C5A}"/>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Navigační systém Galileo</a:t>
            </a:r>
          </a:p>
        </p:txBody>
      </p:sp>
      <p:sp>
        <p:nvSpPr>
          <p:cNvPr id="3" name="Zástupný symbol pro obsah 2">
            <a:extLst>
              <a:ext uri="{FF2B5EF4-FFF2-40B4-BE49-F238E27FC236}">
                <a16:creationId xmlns:a16="http://schemas.microsoft.com/office/drawing/2014/main" id="{F08BC5E5-ED5E-AD4F-A990-2A11C4897BDD}"/>
              </a:ext>
            </a:extLst>
          </p:cNvPr>
          <p:cNvSpPr>
            <a:spLocks noGrp="1"/>
          </p:cNvSpPr>
          <p:nvPr>
            <p:ph idx="1"/>
          </p:nvPr>
        </p:nvSpPr>
        <p:spPr/>
        <p:txBody>
          <a:bodyPr>
            <a:normAutofit lnSpcReduction="10000"/>
          </a:bodyPr>
          <a:lstStyle/>
          <a:p>
            <a:r>
              <a:rPr lang="cs-CZ" dirty="0">
                <a:latin typeface="Arial" panose="020B0604020202020204" pitchFamily="34" charset="0"/>
                <a:cs typeface="Arial" panose="020B0604020202020204" pitchFamily="34" charset="0"/>
              </a:rPr>
              <a:t>Navigační systém Galileo je plánovaný autonomní evropský </a:t>
            </a:r>
            <a:r>
              <a:rPr lang="cs-CZ" b="1" dirty="0">
                <a:latin typeface="Arial" panose="020B0604020202020204" pitchFamily="34" charset="0"/>
                <a:cs typeface="Arial" panose="020B0604020202020204" pitchFamily="34" charset="0"/>
              </a:rPr>
              <a:t>Globální družicový polohový systém </a:t>
            </a:r>
            <a:r>
              <a:rPr lang="cs-CZ" dirty="0">
                <a:latin typeface="Arial" panose="020B0604020202020204" pitchFamily="34" charset="0"/>
                <a:cs typeface="Arial" panose="020B0604020202020204" pitchFamily="34" charset="0"/>
              </a:rPr>
              <a:t>(GNSS).</a:t>
            </a:r>
          </a:p>
          <a:p>
            <a:r>
              <a:rPr lang="cs-CZ" dirty="0">
                <a:latin typeface="Arial" panose="020B0604020202020204" pitchFamily="34" charset="0"/>
                <a:cs typeface="Arial" panose="020B0604020202020204" pitchFamily="34" charset="0"/>
              </a:rPr>
              <a:t>Jeho výstavbu zajišťuje Evropská unie (EU) reprezentovaná Evropskou komisí (EC) a Evropskou kosmickou agenturou (ESA).</a:t>
            </a:r>
          </a:p>
          <a:p>
            <a:r>
              <a:rPr lang="cs-CZ" dirty="0">
                <a:latin typeface="Arial" panose="020B0604020202020204" pitchFamily="34" charset="0"/>
                <a:cs typeface="Arial" panose="020B0604020202020204" pitchFamily="34" charset="0"/>
              </a:rPr>
              <a:t>Plný systém bude sestávat z 30 družic (27 operačních + 3 záložní) obíhajících ve třech rovinách po kruhových drahách na střední oběžně dráze Země ve výšce 23 222 km.</a:t>
            </a:r>
          </a:p>
          <a:p>
            <a:r>
              <a:rPr lang="cs-CZ" dirty="0">
                <a:latin typeface="Arial" panose="020B0604020202020204" pitchFamily="34" charset="0"/>
                <a:cs typeface="Arial" panose="020B0604020202020204" pitchFamily="34" charset="0"/>
              </a:rPr>
              <a:t>Systém Galileo má největší potenciál především</a:t>
            </a:r>
            <a:r>
              <a:rPr lang="cs-CZ" b="1" dirty="0">
                <a:latin typeface="Arial" panose="020B0604020202020204" pitchFamily="34" charset="0"/>
                <a:cs typeface="Arial" panose="020B0604020202020204" pitchFamily="34" charset="0"/>
              </a:rPr>
              <a:t> v dopravě </a:t>
            </a:r>
            <a:r>
              <a:rPr lang="cs-CZ" dirty="0">
                <a:latin typeface="Arial" panose="020B0604020202020204" pitchFamily="34" charset="0"/>
                <a:cs typeface="Arial" panose="020B0604020202020204" pitchFamily="34" charset="0"/>
              </a:rPr>
              <a:t>(letecká, silniční, železniční, námořní a říční, městská, atd.), přesto však nabízí široké využití i v </a:t>
            </a:r>
            <a:r>
              <a:rPr lang="cs-CZ" b="1" dirty="0">
                <a:latin typeface="Arial" panose="020B0604020202020204" pitchFamily="34" charset="0"/>
                <a:cs typeface="Arial" panose="020B0604020202020204" pitchFamily="34" charset="0"/>
              </a:rPr>
              <a:t>dalších oblastech</a:t>
            </a:r>
            <a:r>
              <a:rPr lang="cs-CZ" dirty="0">
                <a:latin typeface="Arial" panose="020B0604020202020204" pitchFamily="34" charset="0"/>
                <a:cs typeface="Arial" panose="020B0604020202020204" pitchFamily="34" charset="0"/>
              </a:rPr>
              <a:t>, kde zvýší bezpečnost, přesnost a komfort (energetický průmysl, bankovnictví, zemědělství, civilní ochrana, životní prostředí, stavebnictví atd.</a:t>
            </a:r>
          </a:p>
          <a:p>
            <a:endParaRPr lang="cs-CZ" dirty="0"/>
          </a:p>
          <a:p>
            <a:endParaRPr lang="cs-CZ" dirty="0"/>
          </a:p>
        </p:txBody>
      </p:sp>
      <p:sp>
        <p:nvSpPr>
          <p:cNvPr id="4" name="Zástupný symbol pro datum 3">
            <a:extLst>
              <a:ext uri="{FF2B5EF4-FFF2-40B4-BE49-F238E27FC236}">
                <a16:creationId xmlns:a16="http://schemas.microsoft.com/office/drawing/2014/main" id="{3A60F4D9-5405-4C4B-8B7A-649BB98B8E0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925C41B-A3F9-8A49-82A8-0A03CE40C36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7CAFC68-3F31-8849-938A-7FB603D6A56C}"/>
              </a:ext>
            </a:extLst>
          </p:cNvPr>
          <p:cNvSpPr>
            <a:spLocks noGrp="1"/>
          </p:cNvSpPr>
          <p:nvPr>
            <p:ph type="sldNum" sz="quarter" idx="12"/>
          </p:nvPr>
        </p:nvSpPr>
        <p:spPr/>
        <p:txBody>
          <a:bodyPr/>
          <a:lstStyle/>
          <a:p>
            <a:fld id="{CFE4BAC9-6D41-4691-9299-18EF07EF0177}" type="slidenum">
              <a:rPr lang="en-US" smtClean="0"/>
              <a:t>357</a:t>
            </a:fld>
            <a:endParaRPr lang="en-US"/>
          </a:p>
        </p:txBody>
      </p:sp>
    </p:spTree>
    <p:extLst>
      <p:ext uri="{BB962C8B-B14F-4D97-AF65-F5344CB8AC3E}">
        <p14:creationId xmlns:p14="http://schemas.microsoft.com/office/powerpoint/2010/main" val="319882391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0A0385-1A1F-8C4A-AF1F-C1B50B0B533A}"/>
              </a:ext>
            </a:extLst>
          </p:cNvPr>
          <p:cNvSpPr>
            <a:spLocks noGrp="1"/>
          </p:cNvSpPr>
          <p:nvPr>
            <p:ph type="title"/>
          </p:nvPr>
        </p:nvSpPr>
        <p:spPr/>
        <p:txBody>
          <a:bodyPr>
            <a:noAutofit/>
          </a:bodyPr>
          <a:lstStyle/>
          <a:p>
            <a:pPr algn="ctr"/>
            <a:r>
              <a:rPr lang="cs-CZ" sz="2000" dirty="0">
                <a:latin typeface="Arial" panose="020B0604020202020204" pitchFamily="34" charset="0"/>
                <a:cs typeface="Arial" panose="020B0604020202020204" pitchFamily="34" charset="0"/>
              </a:rPr>
              <a:t>Stálá komise pro kontrolu použití odposlechu a záznamu telekomunikačního provozu, použití sledování osob a věcí a rušení provozu elektronických komunikací</a:t>
            </a:r>
          </a:p>
        </p:txBody>
      </p:sp>
      <p:sp>
        <p:nvSpPr>
          <p:cNvPr id="3" name="Zástupný symbol pro obsah 2">
            <a:extLst>
              <a:ext uri="{FF2B5EF4-FFF2-40B4-BE49-F238E27FC236}">
                <a16:creationId xmlns:a16="http://schemas.microsoft.com/office/drawing/2014/main" id="{D547AB0B-088B-6442-BA66-8147BE7B19E2}"/>
              </a:ext>
            </a:extLst>
          </p:cNvPr>
          <p:cNvSpPr>
            <a:spLocks noGrp="1"/>
          </p:cNvSpPr>
          <p:nvPr>
            <p:ph idx="1"/>
          </p:nvPr>
        </p:nvSpPr>
        <p:spPr/>
        <p:txBody>
          <a:bodyPr>
            <a:normAutofit fontScale="85000" lnSpcReduction="20000"/>
          </a:bodyPr>
          <a:lstStyle/>
          <a:p>
            <a:r>
              <a:rPr lang="cs-CZ" dirty="0">
                <a:latin typeface="Arial" panose="020B0604020202020204" pitchFamily="34" charset="0"/>
                <a:cs typeface="Arial" panose="020B0604020202020204" pitchFamily="34" charset="0"/>
              </a:rPr>
              <a:t>podle zákona č. 273/2008 Sb., o Policii ČR.</a:t>
            </a:r>
          </a:p>
          <a:p>
            <a:r>
              <a:rPr lang="cs-CZ" dirty="0">
                <a:latin typeface="Arial" panose="020B0604020202020204" pitchFamily="34" charset="0"/>
                <a:cs typeface="Arial" panose="020B0604020202020204" pitchFamily="34" charset="0"/>
              </a:rPr>
              <a:t>Úkony dle § 88 a § 158d trestního řádu související s </a:t>
            </a:r>
            <a:r>
              <a:rPr lang="cs-CZ" b="1" dirty="0">
                <a:latin typeface="Arial" panose="020B0604020202020204" pitchFamily="34" charset="0"/>
                <a:cs typeface="Arial" panose="020B0604020202020204" pitchFamily="34" charset="0"/>
              </a:rPr>
              <a:t>odposlechy a sledováním osob </a:t>
            </a:r>
            <a:r>
              <a:rPr lang="cs-CZ" dirty="0">
                <a:latin typeface="Arial" panose="020B0604020202020204" pitchFamily="34" charset="0"/>
                <a:cs typeface="Arial" panose="020B0604020202020204" pitchFamily="34" charset="0"/>
              </a:rPr>
              <a:t>jsou důležitým nástrojem pro odhalování, prověřování a vyšetřování nejzávažnějších forem páchání trestné činnosti, jako například zneužití pravomoci úřední osoby, korupce, organizovaného zločinu, drogové, násilné nebo mravnostní kriminality.</a:t>
            </a:r>
          </a:p>
          <a:p>
            <a:r>
              <a:rPr lang="cs-CZ" dirty="0">
                <a:latin typeface="Arial" panose="020B0604020202020204" pitchFamily="34" charset="0"/>
                <a:cs typeface="Arial" panose="020B0604020202020204" pitchFamily="34" charset="0"/>
              </a:rPr>
              <a:t>Použití těchto úkonů však na druhé straně představuje významný zásah do lidských práv a svobod, zaručených Ústavou České republiky a Listinou základních práv a svobod, proto je podrobeno přísné parlamentní kontrole.</a:t>
            </a:r>
          </a:p>
          <a:p>
            <a:r>
              <a:rPr lang="cs-CZ" dirty="0">
                <a:latin typeface="Arial" panose="020B0604020202020204" pitchFamily="34" charset="0"/>
                <a:cs typeface="Arial" panose="020B0604020202020204" pitchFamily="34" charset="0"/>
              </a:rPr>
              <a:t>Kontrolu provádí kontrolní orgán Poslanecké sněmovny v příslušných útvarech policie po předchozím vyrozumění ministra vnitra. Ministr vnitra předkládá kontrolnímu orgánu nejméně dvakrát ročně zprávu o použití zmíněných prostředků, jednou ročně analýzu použití úkonů a dále též na jeho žádost informace o použití těchto prostředků.</a:t>
            </a:r>
          </a:p>
          <a:p>
            <a:r>
              <a:rPr lang="cs-CZ" dirty="0">
                <a:latin typeface="Arial" panose="020B0604020202020204" pitchFamily="34" charset="0"/>
                <a:cs typeface="Arial" panose="020B0604020202020204" pitchFamily="34" charset="0"/>
              </a:rPr>
              <a:t>Tím není dotčeno právo kontrolního orgánu požadovat informace a účast na jednání kontrolního orgánu od jiných osob.</a:t>
            </a:r>
          </a:p>
          <a:p>
            <a:r>
              <a:rPr lang="cs-CZ" dirty="0">
                <a:latin typeface="Arial" panose="020B0604020202020204" pitchFamily="34" charset="0"/>
                <a:cs typeface="Arial" panose="020B0604020202020204" pitchFamily="34" charset="0"/>
              </a:rPr>
              <a:t>Kontrolní orgán se skládá z poslanců určených Poslaneckou sněmovnou.</a:t>
            </a:r>
          </a:p>
          <a:p>
            <a:pPr marL="0" indent="0">
              <a:buNone/>
            </a:pPr>
            <a:endParaRPr lang="cs-CZ" dirty="0"/>
          </a:p>
        </p:txBody>
      </p:sp>
      <p:sp>
        <p:nvSpPr>
          <p:cNvPr id="4" name="Zástupný symbol pro datum 3">
            <a:extLst>
              <a:ext uri="{FF2B5EF4-FFF2-40B4-BE49-F238E27FC236}">
                <a16:creationId xmlns:a16="http://schemas.microsoft.com/office/drawing/2014/main" id="{ED0A2D19-CB43-B247-975D-B514E8BE14B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9C0CA6B-55E9-5C4B-988A-73E6B74B876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133FD21-98FF-0743-B5FE-DDEB928D4BC5}"/>
              </a:ext>
            </a:extLst>
          </p:cNvPr>
          <p:cNvSpPr>
            <a:spLocks noGrp="1"/>
          </p:cNvSpPr>
          <p:nvPr>
            <p:ph type="sldNum" sz="quarter" idx="12"/>
          </p:nvPr>
        </p:nvSpPr>
        <p:spPr/>
        <p:txBody>
          <a:bodyPr/>
          <a:lstStyle/>
          <a:p>
            <a:fld id="{CFE4BAC9-6D41-4691-9299-18EF07EF0177}" type="slidenum">
              <a:rPr lang="en-US" smtClean="0"/>
              <a:t>358</a:t>
            </a:fld>
            <a:endParaRPr lang="en-US"/>
          </a:p>
        </p:txBody>
      </p:sp>
    </p:spTree>
    <p:extLst>
      <p:ext uri="{BB962C8B-B14F-4D97-AF65-F5344CB8AC3E}">
        <p14:creationId xmlns:p14="http://schemas.microsoft.com/office/powerpoint/2010/main" val="3011546842"/>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8367A-4228-F840-A172-6C70CE1152AD}"/>
              </a:ext>
            </a:extLst>
          </p:cNvPr>
          <p:cNvSpPr>
            <a:spLocks noGrp="1"/>
          </p:cNvSpPr>
          <p:nvPr>
            <p:ph type="title"/>
          </p:nvPr>
        </p:nvSpPr>
        <p:spPr/>
        <p:txBody>
          <a:bodyPr>
            <a:normAutofit/>
          </a:bodyPr>
          <a:lstStyle/>
          <a:p>
            <a:pPr algn="ctr"/>
            <a:r>
              <a:rPr lang="cs-CZ" sz="2800" dirty="0">
                <a:latin typeface="Arial" panose="020B0604020202020204" pitchFamily="34" charset="0"/>
                <a:cs typeface="Arial" panose="020B0604020202020204" pitchFamily="34" charset="0"/>
              </a:rPr>
              <a:t>Orgán nezávislé kontroly zpravodajských služeb</a:t>
            </a:r>
          </a:p>
        </p:txBody>
      </p:sp>
      <p:sp>
        <p:nvSpPr>
          <p:cNvPr id="3" name="Zástupný symbol pro obsah 2">
            <a:extLst>
              <a:ext uri="{FF2B5EF4-FFF2-40B4-BE49-F238E27FC236}">
                <a16:creationId xmlns:a16="http://schemas.microsoft.com/office/drawing/2014/main" id="{156EB357-D87D-7A44-B558-131EF6793DB5}"/>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Orgán nezávislé kontroly se skládá </a:t>
            </a:r>
            <a:r>
              <a:rPr lang="cs-CZ" b="1" dirty="0">
                <a:latin typeface="Arial" panose="020B0604020202020204" pitchFamily="34" charset="0"/>
                <a:cs typeface="Arial" panose="020B0604020202020204" pitchFamily="34" charset="0"/>
              </a:rPr>
              <a:t>z 5 členů</a:t>
            </a:r>
            <a:r>
              <a:rPr lang="cs-CZ" dirty="0">
                <a:latin typeface="Arial" panose="020B0604020202020204" pitchFamily="34" charset="0"/>
                <a:cs typeface="Arial" panose="020B0604020202020204" pitchFamily="34" charset="0"/>
              </a:rPr>
              <a:t>, kteří jsou na návrh vlády voleni Poslaneckou sněmovnou na </a:t>
            </a:r>
            <a:r>
              <a:rPr lang="cs-CZ" b="1" dirty="0">
                <a:latin typeface="Arial" panose="020B0604020202020204" pitchFamily="34" charset="0"/>
                <a:cs typeface="Arial" panose="020B0604020202020204" pitchFamily="34" charset="0"/>
              </a:rPr>
              <a:t>dobu 5 let</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Vláda Poslanecké sněmovně navrhne vždy nejméně dvojnásobný počet osob, než je počet obsazovaných míst v orgánu nezávislé kontroly. </a:t>
            </a:r>
          </a:p>
          <a:p>
            <a:r>
              <a:rPr lang="cs-CZ" dirty="0">
                <a:latin typeface="Arial" panose="020B0604020202020204" pitchFamily="34" charset="0"/>
                <a:cs typeface="Arial" panose="020B0604020202020204" pitchFamily="34" charset="0"/>
              </a:rPr>
              <a:t>Nikdo nemůže být členem orgánu nezávislé kontroly více než dvakrát za sebou. </a:t>
            </a:r>
          </a:p>
          <a:p>
            <a:r>
              <a:rPr lang="cs-CZ" dirty="0">
                <a:latin typeface="Arial" panose="020B0604020202020204" pitchFamily="34" charset="0"/>
                <a:cs typeface="Arial" panose="020B0604020202020204" pitchFamily="34" charset="0"/>
              </a:rPr>
              <a:t>Funkce člena orgánu nezávislé kontroly je veřejnou funkcí</a:t>
            </a:r>
          </a:p>
        </p:txBody>
      </p:sp>
      <p:sp>
        <p:nvSpPr>
          <p:cNvPr id="4" name="Zástupný symbol pro datum 3">
            <a:extLst>
              <a:ext uri="{FF2B5EF4-FFF2-40B4-BE49-F238E27FC236}">
                <a16:creationId xmlns:a16="http://schemas.microsoft.com/office/drawing/2014/main" id="{7FC4B88D-303D-9F43-9237-9072CC19C5E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1095DBA-8361-0942-9B8C-9E2891981D8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C597D1D-30EB-974C-B2A5-4691074AFB0C}"/>
              </a:ext>
            </a:extLst>
          </p:cNvPr>
          <p:cNvSpPr>
            <a:spLocks noGrp="1"/>
          </p:cNvSpPr>
          <p:nvPr>
            <p:ph type="sldNum" sz="quarter" idx="12"/>
          </p:nvPr>
        </p:nvSpPr>
        <p:spPr/>
        <p:txBody>
          <a:bodyPr/>
          <a:lstStyle/>
          <a:p>
            <a:fld id="{CFE4BAC9-6D41-4691-9299-18EF07EF0177}" type="slidenum">
              <a:rPr lang="en-US" smtClean="0"/>
              <a:t>359</a:t>
            </a:fld>
            <a:endParaRPr lang="en-US"/>
          </a:p>
        </p:txBody>
      </p:sp>
    </p:spTree>
    <p:extLst>
      <p:ext uri="{BB962C8B-B14F-4D97-AF65-F5344CB8AC3E}">
        <p14:creationId xmlns:p14="http://schemas.microsoft.com/office/powerpoint/2010/main" val="2318532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988CB0-A337-254C-A25D-ECB90C6541B2}"/>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Základní strategické zájmy</a:t>
            </a:r>
          </a:p>
        </p:txBody>
      </p:sp>
      <p:sp>
        <p:nvSpPr>
          <p:cNvPr id="3" name="Zástupný symbol pro obsah 2">
            <a:extLst>
              <a:ext uri="{FF2B5EF4-FFF2-40B4-BE49-F238E27FC236}">
                <a16:creationId xmlns:a16="http://schemas.microsoft.com/office/drawing/2014/main" id="{E2CB58FC-85F3-0347-8E46-AD60A10D066C}"/>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prevence a zvládání </a:t>
            </a:r>
            <a:r>
              <a:rPr lang="cs-CZ" b="1" dirty="0">
                <a:latin typeface="Arial" panose="020B0604020202020204" pitchFamily="34" charset="0"/>
                <a:cs typeface="Arial" panose="020B0604020202020204" pitchFamily="34" charset="0"/>
              </a:rPr>
              <a:t>místních a regionálních </a:t>
            </a:r>
            <a:r>
              <a:rPr lang="cs-CZ" dirty="0">
                <a:latin typeface="Arial" panose="020B0604020202020204" pitchFamily="34" charset="0"/>
                <a:cs typeface="Arial" panose="020B0604020202020204" pitchFamily="34" charset="0"/>
              </a:rPr>
              <a:t>konfliktů a zmírňování jejich následků, </a:t>
            </a:r>
          </a:p>
          <a:p>
            <a:r>
              <a:rPr lang="cs-CZ" b="1" dirty="0">
                <a:latin typeface="Arial" panose="020B0604020202020204" pitchFamily="34" charset="0"/>
                <a:cs typeface="Arial" panose="020B0604020202020204" pitchFamily="34" charset="0"/>
              </a:rPr>
              <a:t>posilování soudržnosti </a:t>
            </a:r>
            <a:r>
              <a:rPr lang="cs-CZ" dirty="0">
                <a:latin typeface="Arial" panose="020B0604020202020204" pitchFamily="34" charset="0"/>
                <a:cs typeface="Arial" panose="020B0604020202020204" pitchFamily="34" charset="0"/>
              </a:rPr>
              <a:t>a efektivnosti NATO a EU a zachování funkční a věrohodné transatlantické vazby, </a:t>
            </a:r>
          </a:p>
          <a:p>
            <a:r>
              <a:rPr lang="cs-CZ" dirty="0">
                <a:latin typeface="Arial" panose="020B0604020202020204" pitchFamily="34" charset="0"/>
                <a:cs typeface="Arial" panose="020B0604020202020204" pitchFamily="34" charset="0"/>
              </a:rPr>
              <a:t>rozvíjení role OBSE v oblasti </a:t>
            </a:r>
            <a:r>
              <a:rPr lang="cs-CZ" b="1" dirty="0">
                <a:latin typeface="Arial" panose="020B0604020202020204" pitchFamily="34" charset="0"/>
                <a:cs typeface="Arial" panose="020B0604020202020204" pitchFamily="34" charset="0"/>
              </a:rPr>
              <a:t>prevence ozbrojených </a:t>
            </a:r>
            <a:r>
              <a:rPr lang="cs-CZ" dirty="0">
                <a:latin typeface="Arial" panose="020B0604020202020204" pitchFamily="34" charset="0"/>
                <a:cs typeface="Arial" panose="020B0604020202020204" pitchFamily="34" charset="0"/>
              </a:rPr>
              <a:t>konfliktů, demokratizace a posilování vzájemné důvěry a bezpečnosti,</a:t>
            </a:r>
          </a:p>
          <a:p>
            <a:r>
              <a:rPr lang="cs-CZ" dirty="0">
                <a:latin typeface="Arial" panose="020B0604020202020204" pitchFamily="34" charset="0"/>
                <a:cs typeface="Arial" panose="020B0604020202020204" pitchFamily="34" charset="0"/>
              </a:rPr>
              <a:t>zajištění energetické, surovinové a potravinové bezpečnosti ČR a adekvátní úrovně strategických rezerv,</a:t>
            </a:r>
          </a:p>
          <a:p>
            <a:r>
              <a:rPr lang="cs-CZ" dirty="0">
                <a:latin typeface="Arial" panose="020B0604020202020204" pitchFamily="34" charset="0"/>
                <a:cs typeface="Arial" panose="020B0604020202020204" pitchFamily="34" charset="0"/>
              </a:rPr>
              <a:t>zajištění kybernetické bezpečnosti a obrany ČR, </a:t>
            </a:r>
          </a:p>
        </p:txBody>
      </p:sp>
      <p:sp>
        <p:nvSpPr>
          <p:cNvPr id="4" name="Zástupný symbol pro datum 3">
            <a:extLst>
              <a:ext uri="{FF2B5EF4-FFF2-40B4-BE49-F238E27FC236}">
                <a16:creationId xmlns:a16="http://schemas.microsoft.com/office/drawing/2014/main" id="{54C3F30E-9C50-C245-B5CE-E186D17CED6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43005A5-22C4-AE42-9802-BFE4FF17E0E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48FB847-0396-504C-B499-901D4D0733C9}"/>
              </a:ext>
            </a:extLst>
          </p:cNvPr>
          <p:cNvSpPr>
            <a:spLocks noGrp="1"/>
          </p:cNvSpPr>
          <p:nvPr>
            <p:ph type="sldNum" sz="quarter" idx="12"/>
          </p:nvPr>
        </p:nvSpPr>
        <p:spPr/>
        <p:txBody>
          <a:bodyPr/>
          <a:lstStyle/>
          <a:p>
            <a:fld id="{CFE4BAC9-6D41-4691-9299-18EF07EF0177}" type="slidenum">
              <a:rPr lang="en-US" smtClean="0"/>
              <a:t>36</a:t>
            </a:fld>
            <a:endParaRPr lang="en-US"/>
          </a:p>
        </p:txBody>
      </p:sp>
    </p:spTree>
    <p:extLst>
      <p:ext uri="{BB962C8B-B14F-4D97-AF65-F5344CB8AC3E}">
        <p14:creationId xmlns:p14="http://schemas.microsoft.com/office/powerpoint/2010/main" val="2730188757"/>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C3D493-4817-C747-8267-F23F37045DDD}"/>
              </a:ext>
            </a:extLst>
          </p:cNvPr>
          <p:cNvSpPr>
            <a:spLocks noGrp="1"/>
          </p:cNvSpPr>
          <p:nvPr>
            <p:ph type="title"/>
          </p:nvPr>
        </p:nvSpPr>
        <p:spPr/>
        <p:txBody>
          <a:bodyPr>
            <a:normAutofit/>
          </a:bodyPr>
          <a:lstStyle/>
          <a:p>
            <a:pPr algn="ctr"/>
            <a:r>
              <a:rPr lang="cs-CZ" sz="3200" dirty="0">
                <a:latin typeface="Arial" panose="020B0604020202020204" pitchFamily="34" charset="0"/>
                <a:cs typeface="Arial" panose="020B0604020202020204" pitchFamily="34" charset="0"/>
              </a:rPr>
              <a:t>Oprávnění Orgánu nezávislé kontroly</a:t>
            </a:r>
          </a:p>
        </p:txBody>
      </p:sp>
      <p:sp>
        <p:nvSpPr>
          <p:cNvPr id="3" name="Zástupný symbol pro obsah 2">
            <a:extLst>
              <a:ext uri="{FF2B5EF4-FFF2-40B4-BE49-F238E27FC236}">
                <a16:creationId xmlns:a16="http://schemas.microsoft.com/office/drawing/2014/main" id="{AC57965A-8BBE-6C47-B49B-C221006C513F}"/>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Orgán nezávislé kontroly je při výkonu své kontrolní činnosti oprávněn </a:t>
            </a:r>
            <a:r>
              <a:rPr lang="cs-CZ" b="1" dirty="0">
                <a:latin typeface="Arial" panose="020B0604020202020204" pitchFamily="34" charset="0"/>
                <a:cs typeface="Arial" panose="020B0604020202020204" pitchFamily="34" charset="0"/>
              </a:rPr>
              <a:t>požadovat</a:t>
            </a:r>
            <a:r>
              <a:rPr lang="cs-CZ" dirty="0">
                <a:latin typeface="Arial" panose="020B0604020202020204" pitchFamily="34" charset="0"/>
                <a:cs typeface="Arial" panose="020B0604020202020204" pitchFamily="34" charset="0"/>
              </a:rPr>
              <a:t> od zpravodajské služby všechny </a:t>
            </a:r>
            <a:r>
              <a:rPr lang="cs-CZ" b="1" dirty="0">
                <a:latin typeface="Arial" panose="020B0604020202020204" pitchFamily="34" charset="0"/>
                <a:cs typeface="Arial" panose="020B0604020202020204" pitchFamily="34" charset="0"/>
              </a:rPr>
              <a:t>potřebné informace </a:t>
            </a:r>
            <a:r>
              <a:rPr lang="cs-CZ" dirty="0">
                <a:latin typeface="Arial" panose="020B0604020202020204" pitchFamily="34" charset="0"/>
                <a:cs typeface="Arial" panose="020B0604020202020204" pitchFamily="34" charset="0"/>
              </a:rPr>
              <a:t>o její činnosti, které souvisejí s prováděnou kontrolou</a:t>
            </a:r>
          </a:p>
          <a:p>
            <a:r>
              <a:rPr lang="cs-CZ" dirty="0">
                <a:latin typeface="Arial" panose="020B0604020202020204" pitchFamily="34" charset="0"/>
                <a:cs typeface="Arial" panose="020B0604020202020204" pitchFamily="34" charset="0"/>
              </a:rPr>
              <a:t>Má-li orgán nezávislé kontroly za to, že činnost zpravodajské služby protiprávně zasahuje do základních práv a svobod nebo porušuje zákon, je oprávněn </a:t>
            </a:r>
            <a:r>
              <a:rPr lang="cs-CZ" b="1" dirty="0">
                <a:latin typeface="Arial" panose="020B0604020202020204" pitchFamily="34" charset="0"/>
                <a:cs typeface="Arial" panose="020B0604020202020204" pitchFamily="34" charset="0"/>
              </a:rPr>
              <a:t>vyžadovat od ředitele příslušné zpravodajské služby potřebná vysvětlení.</a:t>
            </a:r>
          </a:p>
        </p:txBody>
      </p:sp>
      <p:sp>
        <p:nvSpPr>
          <p:cNvPr id="4" name="Zástupný symbol pro datum 3">
            <a:extLst>
              <a:ext uri="{FF2B5EF4-FFF2-40B4-BE49-F238E27FC236}">
                <a16:creationId xmlns:a16="http://schemas.microsoft.com/office/drawing/2014/main" id="{DED32AA5-9432-2345-89E0-0D711C06893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B27ADB7-CE3B-F747-B709-1928AB43CFB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FFE75AB-9C1F-8140-8A34-69DBC8CC73AE}"/>
              </a:ext>
            </a:extLst>
          </p:cNvPr>
          <p:cNvSpPr>
            <a:spLocks noGrp="1"/>
          </p:cNvSpPr>
          <p:nvPr>
            <p:ph type="sldNum" sz="quarter" idx="12"/>
          </p:nvPr>
        </p:nvSpPr>
        <p:spPr/>
        <p:txBody>
          <a:bodyPr/>
          <a:lstStyle/>
          <a:p>
            <a:fld id="{CFE4BAC9-6D41-4691-9299-18EF07EF0177}" type="slidenum">
              <a:rPr lang="en-US" smtClean="0"/>
              <a:t>360</a:t>
            </a:fld>
            <a:endParaRPr lang="en-US"/>
          </a:p>
        </p:txBody>
      </p:sp>
    </p:spTree>
    <p:extLst>
      <p:ext uri="{BB962C8B-B14F-4D97-AF65-F5344CB8AC3E}">
        <p14:creationId xmlns:p14="http://schemas.microsoft.com/office/powerpoint/2010/main" val="331737440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6454B1-E74B-9D42-B47C-EF5CBB52C399}"/>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Interpelace</a:t>
            </a:r>
            <a:r>
              <a:rPr lang="cs-CZ" dirty="0"/>
              <a:t> </a:t>
            </a:r>
          </a:p>
        </p:txBody>
      </p:sp>
      <p:sp>
        <p:nvSpPr>
          <p:cNvPr id="3" name="Zástupný symbol pro obsah 2">
            <a:extLst>
              <a:ext uri="{FF2B5EF4-FFF2-40B4-BE49-F238E27FC236}">
                <a16:creationId xmlns:a16="http://schemas.microsoft.com/office/drawing/2014/main" id="{EE8DE818-9BA1-DF4B-A6E4-124379D74C7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Působnost sněmovny je </a:t>
            </a:r>
            <a:r>
              <a:rPr lang="cs-CZ" b="1" dirty="0">
                <a:latin typeface="Arial" panose="020B0604020202020204" pitchFamily="34" charset="0"/>
                <a:cs typeface="Arial" panose="020B0604020202020204" pitchFamily="34" charset="0"/>
              </a:rPr>
              <a:t>projednávat odpovědi vlády a jejích členů </a:t>
            </a:r>
            <a:r>
              <a:rPr lang="cs-CZ" dirty="0">
                <a:latin typeface="Arial" panose="020B0604020202020204" pitchFamily="34" charset="0"/>
                <a:cs typeface="Arial" panose="020B0604020202020204" pitchFamily="34" charset="0"/>
              </a:rPr>
              <a:t>na písemné interpelace poslanců zařazené na pořad schůze Sněmovny</a:t>
            </a:r>
          </a:p>
          <a:p>
            <a:r>
              <a:rPr lang="cs-CZ" dirty="0">
                <a:latin typeface="Arial" panose="020B0604020202020204" pitchFamily="34" charset="0"/>
                <a:cs typeface="Arial" panose="020B0604020202020204" pitchFamily="34" charset="0"/>
              </a:rPr>
              <a:t>Každý poslanec má právo interpelovat vládu nebo její členy ve věcech </a:t>
            </a:r>
            <a:r>
              <a:rPr lang="cs-CZ" b="1" dirty="0">
                <a:latin typeface="Arial" panose="020B0604020202020204" pitchFamily="34" charset="0"/>
                <a:cs typeface="Arial" panose="020B0604020202020204" pitchFamily="34" charset="0"/>
              </a:rPr>
              <a:t>jejich působnosti</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Interpelovaní členové vlády odpovědí na interpelaci </a:t>
            </a:r>
            <a:r>
              <a:rPr lang="cs-CZ" b="1" dirty="0">
                <a:latin typeface="Arial" panose="020B0604020202020204" pitchFamily="34" charset="0"/>
                <a:cs typeface="Arial" panose="020B0604020202020204" pitchFamily="34" charset="0"/>
              </a:rPr>
              <a:t>do třiceti dnů </a:t>
            </a:r>
            <a:r>
              <a:rPr lang="cs-CZ" dirty="0">
                <a:latin typeface="Arial" panose="020B0604020202020204" pitchFamily="34" charset="0"/>
                <a:cs typeface="Arial" panose="020B0604020202020204" pitchFamily="34" charset="0"/>
              </a:rPr>
              <a:t>ode dne jejího podání.</a:t>
            </a:r>
          </a:p>
        </p:txBody>
      </p:sp>
      <p:sp>
        <p:nvSpPr>
          <p:cNvPr id="4" name="Zástupný symbol pro datum 3">
            <a:extLst>
              <a:ext uri="{FF2B5EF4-FFF2-40B4-BE49-F238E27FC236}">
                <a16:creationId xmlns:a16="http://schemas.microsoft.com/office/drawing/2014/main" id="{0ECF7D64-0B17-8045-9C11-F8B68D54D15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1AAF109-A491-314D-8025-C85427479A5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4C90AA4-C186-3946-A504-6C3B717E8B50}"/>
              </a:ext>
            </a:extLst>
          </p:cNvPr>
          <p:cNvSpPr>
            <a:spLocks noGrp="1"/>
          </p:cNvSpPr>
          <p:nvPr>
            <p:ph type="sldNum" sz="quarter" idx="12"/>
          </p:nvPr>
        </p:nvSpPr>
        <p:spPr/>
        <p:txBody>
          <a:bodyPr/>
          <a:lstStyle/>
          <a:p>
            <a:fld id="{CFE4BAC9-6D41-4691-9299-18EF07EF0177}" type="slidenum">
              <a:rPr lang="en-US" smtClean="0"/>
              <a:t>361</a:t>
            </a:fld>
            <a:endParaRPr lang="en-US"/>
          </a:p>
        </p:txBody>
      </p:sp>
    </p:spTree>
    <p:extLst>
      <p:ext uri="{BB962C8B-B14F-4D97-AF65-F5344CB8AC3E}">
        <p14:creationId xmlns:p14="http://schemas.microsoft.com/office/powerpoint/2010/main" val="168029661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AB0FD4B-0305-E543-B7F3-06F43A99E857}"/>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Kontrola výkonné moci</a:t>
            </a:r>
          </a:p>
        </p:txBody>
      </p:sp>
      <p:sp>
        <p:nvSpPr>
          <p:cNvPr id="2" name="Zástupný symbol pro datum 1">
            <a:extLst>
              <a:ext uri="{FF2B5EF4-FFF2-40B4-BE49-F238E27FC236}">
                <a16:creationId xmlns:a16="http://schemas.microsoft.com/office/drawing/2014/main" id="{B59EBD17-1AA3-7740-A75A-8A4FA9BB1965}"/>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09F02426-5D1B-3C4B-9AB5-1B16CED7C843}"/>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F042C8D2-BF15-614A-9A58-40AA0FDA32E7}"/>
              </a:ext>
            </a:extLst>
          </p:cNvPr>
          <p:cNvSpPr>
            <a:spLocks noGrp="1"/>
          </p:cNvSpPr>
          <p:nvPr>
            <p:ph type="sldNum" sz="quarter" idx="12"/>
          </p:nvPr>
        </p:nvSpPr>
        <p:spPr/>
        <p:txBody>
          <a:bodyPr/>
          <a:lstStyle/>
          <a:p>
            <a:fld id="{CFE4BAC9-6D41-4691-9299-18EF07EF0177}" type="slidenum">
              <a:rPr lang="en-US" smtClean="0"/>
              <a:t>362</a:t>
            </a:fld>
            <a:endParaRPr lang="en-US"/>
          </a:p>
        </p:txBody>
      </p:sp>
    </p:spTree>
    <p:extLst>
      <p:ext uri="{BB962C8B-B14F-4D97-AF65-F5344CB8AC3E}">
        <p14:creationId xmlns:p14="http://schemas.microsoft.com/office/powerpoint/2010/main" val="2412935518"/>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541B54-B428-264E-AB04-36F06BACE60E}"/>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Komise Senátu</a:t>
            </a:r>
          </a:p>
        </p:txBody>
      </p:sp>
      <p:sp>
        <p:nvSpPr>
          <p:cNvPr id="3" name="Zástupný symbol pro obsah 2">
            <a:extLst>
              <a:ext uri="{FF2B5EF4-FFF2-40B4-BE49-F238E27FC236}">
                <a16:creationId xmlns:a16="http://schemas.microsoft.com/office/drawing/2014/main" id="{86316E89-D681-6A48-91AB-5F1112E98265}"/>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Senát může </a:t>
            </a:r>
            <a:r>
              <a:rPr lang="cs-CZ" b="1" dirty="0">
                <a:latin typeface="Arial" panose="020B0604020202020204" pitchFamily="34" charset="0"/>
                <a:cs typeface="Arial" panose="020B0604020202020204" pitchFamily="34" charset="0"/>
              </a:rPr>
              <a:t>ze senátorů a dalších osob</a:t>
            </a:r>
            <a:r>
              <a:rPr lang="cs-CZ" dirty="0">
                <a:latin typeface="Arial" panose="020B0604020202020204" pitchFamily="34" charset="0"/>
                <a:cs typeface="Arial" panose="020B0604020202020204" pitchFamily="34" charset="0"/>
              </a:rPr>
              <a:t>, které nejsou senátory, zřizovat </a:t>
            </a:r>
            <a:r>
              <a:rPr lang="cs-CZ" b="1" dirty="0">
                <a:latin typeface="Arial" panose="020B0604020202020204" pitchFamily="34" charset="0"/>
                <a:cs typeface="Arial" panose="020B0604020202020204" pitchFamily="34" charset="0"/>
              </a:rPr>
              <a:t>stálé nebo dočasné komise </a:t>
            </a:r>
            <a:r>
              <a:rPr lang="cs-CZ" dirty="0">
                <a:latin typeface="Arial" panose="020B0604020202020204" pitchFamily="34" charset="0"/>
                <a:cs typeface="Arial" panose="020B0604020202020204" pitchFamily="34" charset="0"/>
              </a:rPr>
              <a:t>a stanovit jim úkoly. </a:t>
            </a:r>
          </a:p>
          <a:p>
            <a:r>
              <a:rPr lang="cs-CZ" dirty="0">
                <a:latin typeface="Arial" panose="020B0604020202020204" pitchFamily="34" charset="0"/>
                <a:cs typeface="Arial" panose="020B0604020202020204" pitchFamily="34" charset="0"/>
              </a:rPr>
              <a:t>Komise se zřizují zejména tehdy, jedná-li se o úkoly dotýkající se působnosti více orgánů Senátu anebo o úkoly, které nejsou v působnosti žádného ze Senátem zřízených orgánů</a:t>
            </a:r>
          </a:p>
        </p:txBody>
      </p:sp>
      <p:sp>
        <p:nvSpPr>
          <p:cNvPr id="4" name="Zástupný symbol pro datum 3">
            <a:extLst>
              <a:ext uri="{FF2B5EF4-FFF2-40B4-BE49-F238E27FC236}">
                <a16:creationId xmlns:a16="http://schemas.microsoft.com/office/drawing/2014/main" id="{A040C941-B4B6-B44A-B110-C5BB596F00A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85F8804-7729-D541-97EF-80C7A8BF3E1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3E7C103-163C-6744-AE4E-6E8ECD64A3FD}"/>
              </a:ext>
            </a:extLst>
          </p:cNvPr>
          <p:cNvSpPr>
            <a:spLocks noGrp="1"/>
          </p:cNvSpPr>
          <p:nvPr>
            <p:ph type="sldNum" sz="quarter" idx="12"/>
          </p:nvPr>
        </p:nvSpPr>
        <p:spPr/>
        <p:txBody>
          <a:bodyPr/>
          <a:lstStyle/>
          <a:p>
            <a:fld id="{CFE4BAC9-6D41-4691-9299-18EF07EF0177}" type="slidenum">
              <a:rPr lang="en-US" smtClean="0"/>
              <a:t>363</a:t>
            </a:fld>
            <a:endParaRPr lang="en-US"/>
          </a:p>
        </p:txBody>
      </p:sp>
    </p:spTree>
    <p:extLst>
      <p:ext uri="{BB962C8B-B14F-4D97-AF65-F5344CB8AC3E}">
        <p14:creationId xmlns:p14="http://schemas.microsoft.com/office/powerpoint/2010/main" val="2683387921"/>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AE69FE-9E2B-2A44-A3C4-26712E201004}"/>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Pravomoc obou komor Parlamentu</a:t>
            </a:r>
          </a:p>
        </p:txBody>
      </p:sp>
      <p:sp>
        <p:nvSpPr>
          <p:cNvPr id="3" name="Zástupný symbol pro obsah 2">
            <a:extLst>
              <a:ext uri="{FF2B5EF4-FFF2-40B4-BE49-F238E27FC236}">
                <a16:creationId xmlns:a16="http://schemas.microsoft.com/office/drawing/2014/main" id="{3FFF7958-6908-204E-BB5A-599500DAA8EC}"/>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Parlament vyslovuje souhlas:</a:t>
            </a:r>
          </a:p>
          <a:p>
            <a:pPr marL="385763" indent="-385763">
              <a:buFont typeface="+mj-lt"/>
              <a:buAutoNum type="arabicPeriod"/>
            </a:pPr>
            <a:r>
              <a:rPr lang="cs-CZ" b="1" dirty="0">
                <a:latin typeface="Arial" panose="020B0604020202020204" pitchFamily="34" charset="0"/>
                <a:cs typeface="Arial" panose="020B0604020202020204" pitchFamily="34" charset="0"/>
              </a:rPr>
              <a:t>s vysláním </a:t>
            </a:r>
            <a:r>
              <a:rPr lang="cs-CZ" dirty="0">
                <a:latin typeface="Arial" panose="020B0604020202020204" pitchFamily="34" charset="0"/>
                <a:cs typeface="Arial" panose="020B0604020202020204" pitchFamily="34" charset="0"/>
              </a:rPr>
              <a:t>ozbrojených sil České republiky </a:t>
            </a:r>
            <a:r>
              <a:rPr lang="cs-CZ" b="1" dirty="0">
                <a:latin typeface="Arial" panose="020B0604020202020204" pitchFamily="34" charset="0"/>
                <a:cs typeface="Arial" panose="020B0604020202020204" pitchFamily="34" charset="0"/>
              </a:rPr>
              <a:t>mimo území </a:t>
            </a:r>
            <a:r>
              <a:rPr lang="cs-CZ" dirty="0">
                <a:latin typeface="Arial" panose="020B0604020202020204" pitchFamily="34" charset="0"/>
                <a:cs typeface="Arial" panose="020B0604020202020204" pitchFamily="34" charset="0"/>
              </a:rPr>
              <a:t>ČR,</a:t>
            </a:r>
          </a:p>
          <a:p>
            <a:pPr marL="385763" indent="-385763">
              <a:buFont typeface="+mj-lt"/>
              <a:buAutoNum type="arabicPeriod"/>
            </a:pPr>
            <a:r>
              <a:rPr lang="cs-CZ" b="1" dirty="0">
                <a:latin typeface="Arial" panose="020B0604020202020204" pitchFamily="34" charset="0"/>
                <a:cs typeface="Arial" panose="020B0604020202020204" pitchFamily="34" charset="0"/>
              </a:rPr>
              <a:t>s pobytem </a:t>
            </a:r>
            <a:r>
              <a:rPr lang="cs-CZ" dirty="0">
                <a:latin typeface="Arial" panose="020B0604020202020204" pitchFamily="34" charset="0"/>
                <a:cs typeface="Arial" panose="020B0604020202020204" pitchFamily="34" charset="0"/>
              </a:rPr>
              <a:t>ozbrojených sil </a:t>
            </a:r>
            <a:r>
              <a:rPr lang="cs-CZ" b="1" dirty="0">
                <a:latin typeface="Arial" panose="020B0604020202020204" pitchFamily="34" charset="0"/>
                <a:cs typeface="Arial" panose="020B0604020202020204" pitchFamily="34" charset="0"/>
              </a:rPr>
              <a:t>jiných států </a:t>
            </a:r>
            <a:r>
              <a:rPr lang="cs-CZ" dirty="0">
                <a:latin typeface="Arial" panose="020B0604020202020204" pitchFamily="34" charset="0"/>
                <a:cs typeface="Arial" panose="020B0604020202020204" pitchFamily="34" charset="0"/>
              </a:rPr>
              <a:t>na území ČR,</a:t>
            </a:r>
          </a:p>
          <a:p>
            <a:pPr marL="0" indent="0">
              <a:buNone/>
            </a:pPr>
            <a:r>
              <a:rPr lang="cs-CZ" dirty="0">
                <a:latin typeface="Arial" panose="020B0604020202020204" pitchFamily="34" charset="0"/>
                <a:cs typeface="Arial" panose="020B0604020202020204" pitchFamily="34" charset="0"/>
              </a:rPr>
              <a:t>nejsou-li taková rozhodnutí vyhrazena vládě.</a:t>
            </a:r>
          </a:p>
        </p:txBody>
      </p:sp>
      <p:sp>
        <p:nvSpPr>
          <p:cNvPr id="4" name="Zástupný symbol pro datum 3">
            <a:extLst>
              <a:ext uri="{FF2B5EF4-FFF2-40B4-BE49-F238E27FC236}">
                <a16:creationId xmlns:a16="http://schemas.microsoft.com/office/drawing/2014/main" id="{4DB8A141-ACA7-9140-988D-B44A94E6499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E6868BB-8019-304C-A621-30A90F9D19A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2B72424-03B3-8645-B353-F874B28A4EB5}"/>
              </a:ext>
            </a:extLst>
          </p:cNvPr>
          <p:cNvSpPr>
            <a:spLocks noGrp="1"/>
          </p:cNvSpPr>
          <p:nvPr>
            <p:ph type="sldNum" sz="quarter" idx="12"/>
          </p:nvPr>
        </p:nvSpPr>
        <p:spPr/>
        <p:txBody>
          <a:bodyPr/>
          <a:lstStyle/>
          <a:p>
            <a:fld id="{CFE4BAC9-6D41-4691-9299-18EF07EF0177}" type="slidenum">
              <a:rPr lang="en-US" smtClean="0"/>
              <a:t>364</a:t>
            </a:fld>
            <a:endParaRPr lang="en-US"/>
          </a:p>
        </p:txBody>
      </p:sp>
    </p:spTree>
    <p:extLst>
      <p:ext uri="{BB962C8B-B14F-4D97-AF65-F5344CB8AC3E}">
        <p14:creationId xmlns:p14="http://schemas.microsoft.com/office/powerpoint/2010/main" val="3699324351"/>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C24FFC4-C4BD-4242-8E34-7E9062FDE2E1}"/>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Kontrola veřejností</a:t>
            </a:r>
          </a:p>
        </p:txBody>
      </p:sp>
      <p:sp>
        <p:nvSpPr>
          <p:cNvPr id="2" name="Zástupný symbol pro datum 1">
            <a:extLst>
              <a:ext uri="{FF2B5EF4-FFF2-40B4-BE49-F238E27FC236}">
                <a16:creationId xmlns:a16="http://schemas.microsoft.com/office/drawing/2014/main" id="{3C24241F-F476-4344-A672-C6F14F7DAB03}"/>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C82B1A86-7BCD-3649-A546-CB04118545C9}"/>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7EE083C4-0238-0B4A-AD03-7A26945EA93B}"/>
              </a:ext>
            </a:extLst>
          </p:cNvPr>
          <p:cNvSpPr>
            <a:spLocks noGrp="1"/>
          </p:cNvSpPr>
          <p:nvPr>
            <p:ph type="sldNum" sz="quarter" idx="12"/>
          </p:nvPr>
        </p:nvSpPr>
        <p:spPr/>
        <p:txBody>
          <a:bodyPr/>
          <a:lstStyle/>
          <a:p>
            <a:fld id="{CFE4BAC9-6D41-4691-9299-18EF07EF0177}" type="slidenum">
              <a:rPr lang="en-US" smtClean="0"/>
              <a:t>365</a:t>
            </a:fld>
            <a:endParaRPr lang="en-US"/>
          </a:p>
        </p:txBody>
      </p:sp>
    </p:spTree>
    <p:extLst>
      <p:ext uri="{BB962C8B-B14F-4D97-AF65-F5344CB8AC3E}">
        <p14:creationId xmlns:p14="http://schemas.microsoft.com/office/powerpoint/2010/main" val="1748421244"/>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0FB92E6B-9977-B548-832C-EDE0090377C5}"/>
              </a:ext>
            </a:extLst>
          </p:cNvPr>
          <p:cNvSpPr>
            <a:spLocks noGrp="1"/>
          </p:cNvSpPr>
          <p:nvPr>
            <p:ph type="title"/>
          </p:nvPr>
        </p:nvSpPr>
        <p:spPr/>
        <p:txBody>
          <a:bodyPr>
            <a:normAutofit/>
          </a:bodyPr>
          <a:lstStyle/>
          <a:p>
            <a:pPr algn="ctr"/>
            <a:r>
              <a:rPr lang="cs-CZ" dirty="0"/>
              <a:t>Svobodný přístup k informacím</a:t>
            </a:r>
          </a:p>
        </p:txBody>
      </p:sp>
      <p:sp>
        <p:nvSpPr>
          <p:cNvPr id="4" name="Zástupný symbol pro obsah 3">
            <a:extLst>
              <a:ext uri="{FF2B5EF4-FFF2-40B4-BE49-F238E27FC236}">
                <a16:creationId xmlns:a16="http://schemas.microsoft.com/office/drawing/2014/main" id="{454FF026-3893-DD42-B18A-B817A32FD83C}"/>
              </a:ext>
            </a:extLst>
          </p:cNvPr>
          <p:cNvSpPr>
            <a:spLocks noGrp="1"/>
          </p:cNvSpPr>
          <p:nvPr>
            <p:ph idx="1"/>
          </p:nvPr>
        </p:nvSpPr>
        <p:spPr/>
        <p:txBody>
          <a:bodyPr/>
          <a:lstStyle/>
          <a:p>
            <a:pPr marL="0" indent="0">
              <a:buNone/>
            </a:pPr>
            <a:r>
              <a:rPr lang="cs-CZ" dirty="0"/>
              <a:t>Zákon č. 106/1999 Sb., o svobodném přístupu k informacím.</a:t>
            </a:r>
          </a:p>
          <a:p>
            <a:pPr marL="0" indent="0">
              <a:buNone/>
            </a:pPr>
            <a:r>
              <a:rPr lang="cs-CZ" dirty="0"/>
              <a:t>zákon upravuje:</a:t>
            </a:r>
          </a:p>
          <a:p>
            <a:pPr marL="385763" indent="-385763">
              <a:buFont typeface="+mj-lt"/>
              <a:buAutoNum type="arabicPeriod"/>
            </a:pPr>
            <a:r>
              <a:rPr lang="cs-CZ" b="1" dirty="0"/>
              <a:t>pravidla</a:t>
            </a:r>
            <a:r>
              <a:rPr lang="cs-CZ" dirty="0"/>
              <a:t> pro poskytování informací a  </a:t>
            </a:r>
          </a:p>
          <a:p>
            <a:pPr marL="385763" indent="-385763">
              <a:buFont typeface="+mj-lt"/>
              <a:buAutoNum type="arabicPeriod"/>
            </a:pPr>
            <a:r>
              <a:rPr lang="cs-CZ" b="1" dirty="0"/>
              <a:t>podmínky práva </a:t>
            </a:r>
            <a:r>
              <a:rPr lang="cs-CZ" dirty="0"/>
              <a:t>svobodného přístupu k těmto informacím.</a:t>
            </a:r>
          </a:p>
        </p:txBody>
      </p:sp>
      <p:sp>
        <p:nvSpPr>
          <p:cNvPr id="2" name="Zástupný symbol pro datum 1">
            <a:extLst>
              <a:ext uri="{FF2B5EF4-FFF2-40B4-BE49-F238E27FC236}">
                <a16:creationId xmlns:a16="http://schemas.microsoft.com/office/drawing/2014/main" id="{132CC288-CBEA-994B-91E8-1527C924BE6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E9124F8-FDD3-2241-900D-B25DAC45C00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4479B21-67C4-724B-93E1-E20EE21376C7}"/>
              </a:ext>
            </a:extLst>
          </p:cNvPr>
          <p:cNvSpPr>
            <a:spLocks noGrp="1"/>
          </p:cNvSpPr>
          <p:nvPr>
            <p:ph type="sldNum" sz="quarter" idx="12"/>
          </p:nvPr>
        </p:nvSpPr>
        <p:spPr/>
        <p:txBody>
          <a:bodyPr/>
          <a:lstStyle/>
          <a:p>
            <a:fld id="{CFE4BAC9-6D41-4691-9299-18EF07EF0177}" type="slidenum">
              <a:rPr lang="en-US" smtClean="0"/>
              <a:t>366</a:t>
            </a:fld>
            <a:endParaRPr lang="en-US"/>
          </a:p>
        </p:txBody>
      </p:sp>
    </p:spTree>
    <p:extLst>
      <p:ext uri="{BB962C8B-B14F-4D97-AF65-F5344CB8AC3E}">
        <p14:creationId xmlns:p14="http://schemas.microsoft.com/office/powerpoint/2010/main" val="1133127935"/>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05624C-0DA0-D944-A5F9-A1B411606BC8}"/>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Povinnost poskytovat informace</a:t>
            </a:r>
          </a:p>
        </p:txBody>
      </p:sp>
      <p:sp>
        <p:nvSpPr>
          <p:cNvPr id="3" name="Zástupný symbol pro obsah 2">
            <a:extLst>
              <a:ext uri="{FF2B5EF4-FFF2-40B4-BE49-F238E27FC236}">
                <a16:creationId xmlns:a16="http://schemas.microsoft.com/office/drawing/2014/main" id="{84F1B60B-788B-484A-A65E-F640F66B9681}"/>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Povinnými subjekty, které mají podle zákona povinnost poskytovat informace vztahující se k jejich působnosti, jsou:</a:t>
            </a:r>
          </a:p>
          <a:p>
            <a:pPr marL="385763" indent="-385763">
              <a:buFont typeface="+mj-lt"/>
              <a:buAutoNum type="arabicPeriod"/>
            </a:pPr>
            <a:r>
              <a:rPr lang="cs-CZ" b="1" dirty="0">
                <a:latin typeface="Arial" panose="020B0604020202020204" pitchFamily="34" charset="0"/>
                <a:cs typeface="Arial" panose="020B0604020202020204" pitchFamily="34" charset="0"/>
              </a:rPr>
              <a:t>státní orgány</a:t>
            </a:r>
            <a:r>
              <a:rPr lang="cs-CZ" dirty="0">
                <a:latin typeface="Arial" panose="020B0604020202020204" pitchFamily="34" charset="0"/>
                <a:cs typeface="Arial" panose="020B0604020202020204" pitchFamily="34" charset="0"/>
              </a:rPr>
              <a:t>, </a:t>
            </a:r>
          </a:p>
          <a:p>
            <a:pPr marL="385763" indent="-385763">
              <a:buFont typeface="+mj-lt"/>
              <a:buAutoNum type="arabicPeriod"/>
            </a:pPr>
            <a:r>
              <a:rPr lang="cs-CZ" b="1" dirty="0">
                <a:latin typeface="Arial" panose="020B0604020202020204" pitchFamily="34" charset="0"/>
                <a:cs typeface="Arial" panose="020B0604020202020204" pitchFamily="34" charset="0"/>
              </a:rPr>
              <a:t>územní samosprávné celky </a:t>
            </a:r>
            <a:r>
              <a:rPr lang="cs-CZ" dirty="0">
                <a:latin typeface="Arial" panose="020B0604020202020204" pitchFamily="34" charset="0"/>
                <a:cs typeface="Arial" panose="020B0604020202020204" pitchFamily="34" charset="0"/>
              </a:rPr>
              <a:t>a jejich orgány a </a:t>
            </a:r>
          </a:p>
          <a:p>
            <a:pPr marL="385763" indent="-385763">
              <a:buFont typeface="+mj-lt"/>
              <a:buAutoNum type="arabicPeriod"/>
            </a:pPr>
            <a:r>
              <a:rPr lang="cs-CZ" b="1" dirty="0">
                <a:latin typeface="Arial" panose="020B0604020202020204" pitchFamily="34" charset="0"/>
                <a:cs typeface="Arial" panose="020B0604020202020204" pitchFamily="34" charset="0"/>
              </a:rPr>
              <a:t>veřejné instituce.</a:t>
            </a:r>
          </a:p>
          <a:p>
            <a:pPr marL="0" indent="0">
              <a:buNone/>
            </a:pPr>
            <a:r>
              <a:rPr lang="cs-CZ" dirty="0">
                <a:latin typeface="Arial" panose="020B0604020202020204" pitchFamily="34" charset="0"/>
                <a:cs typeface="Arial" panose="020B0604020202020204" pitchFamily="34" charset="0"/>
              </a:rPr>
              <a:t>Povinnými subjekty </a:t>
            </a:r>
            <a:r>
              <a:rPr lang="cs-CZ" b="1" dirty="0">
                <a:latin typeface="Arial" panose="020B0604020202020204" pitchFamily="34" charset="0"/>
                <a:cs typeface="Arial" panose="020B0604020202020204" pitchFamily="34" charset="0"/>
              </a:rPr>
              <a:t>jsou dále ty subjekty</a:t>
            </a:r>
            <a:r>
              <a:rPr lang="cs-CZ" dirty="0">
                <a:latin typeface="Arial" panose="020B0604020202020204" pitchFamily="34" charset="0"/>
                <a:cs typeface="Arial" panose="020B0604020202020204" pitchFamily="34" charset="0"/>
              </a:rPr>
              <a:t>, kterým zákon svěřil rozhodování o právech, právem chráněných zájmech nebo povinnostech fyzických nebo právnických osob v oblasti veřejné správy, a to pouze v rozsahu této jejich rozhodovací činnost.</a:t>
            </a:r>
          </a:p>
          <a:p>
            <a:pPr marL="0" indent="0">
              <a:buNone/>
            </a:pPr>
            <a:r>
              <a:rPr lang="cs-CZ" dirty="0">
                <a:latin typeface="Arial" panose="020B0604020202020204" pitchFamily="34" charset="0"/>
                <a:cs typeface="Arial" panose="020B0604020202020204" pitchFamily="34" charset="0"/>
              </a:rPr>
              <a:t>Povinnost poskytovat informace se </a:t>
            </a:r>
            <a:r>
              <a:rPr lang="cs-CZ" b="1" dirty="0">
                <a:latin typeface="Arial" panose="020B0604020202020204" pitchFamily="34" charset="0"/>
                <a:cs typeface="Arial" panose="020B0604020202020204" pitchFamily="34" charset="0"/>
              </a:rPr>
              <a:t>netýká </a:t>
            </a:r>
            <a:r>
              <a:rPr lang="cs-CZ" dirty="0">
                <a:latin typeface="Arial" panose="020B0604020202020204" pitchFamily="34" charset="0"/>
                <a:cs typeface="Arial" panose="020B0604020202020204" pitchFamily="34" charset="0"/>
              </a:rPr>
              <a:t>dotazů na názory, budoucí rozhodnutí a vytváření nových informací</a:t>
            </a:r>
          </a:p>
          <a:p>
            <a:pPr marL="0" indent="0">
              <a:buNone/>
            </a:pPr>
            <a:endParaRPr lang="cs-CZ" dirty="0"/>
          </a:p>
        </p:txBody>
      </p:sp>
      <p:sp>
        <p:nvSpPr>
          <p:cNvPr id="4" name="Zástupný symbol pro datum 3">
            <a:extLst>
              <a:ext uri="{FF2B5EF4-FFF2-40B4-BE49-F238E27FC236}">
                <a16:creationId xmlns:a16="http://schemas.microsoft.com/office/drawing/2014/main" id="{4D9D2D1B-586E-8B48-8653-172885EE36A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AA4B571-CF89-564D-A8E8-27EB8B891A7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1768EA5-D074-4C40-A80C-3A48F5B0C297}"/>
              </a:ext>
            </a:extLst>
          </p:cNvPr>
          <p:cNvSpPr>
            <a:spLocks noGrp="1"/>
          </p:cNvSpPr>
          <p:nvPr>
            <p:ph type="sldNum" sz="quarter" idx="12"/>
          </p:nvPr>
        </p:nvSpPr>
        <p:spPr/>
        <p:txBody>
          <a:bodyPr/>
          <a:lstStyle/>
          <a:p>
            <a:fld id="{CFE4BAC9-6D41-4691-9299-18EF07EF0177}" type="slidenum">
              <a:rPr lang="en-US" smtClean="0"/>
              <a:t>367</a:t>
            </a:fld>
            <a:endParaRPr lang="en-US"/>
          </a:p>
        </p:txBody>
      </p:sp>
    </p:spTree>
    <p:extLst>
      <p:ext uri="{BB962C8B-B14F-4D97-AF65-F5344CB8AC3E}">
        <p14:creationId xmlns:p14="http://schemas.microsoft.com/office/powerpoint/2010/main" val="3489393683"/>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91CB95-57B7-6B4B-A9D6-1EB99BB3E8D7}"/>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Žadatel</a:t>
            </a:r>
            <a:r>
              <a:rPr lang="cs-CZ" dirty="0"/>
              <a:t> </a:t>
            </a:r>
          </a:p>
        </p:txBody>
      </p:sp>
      <p:sp>
        <p:nvSpPr>
          <p:cNvPr id="3" name="Zástupný symbol pro obsah 2">
            <a:extLst>
              <a:ext uri="{FF2B5EF4-FFF2-40B4-BE49-F238E27FC236}">
                <a16:creationId xmlns:a16="http://schemas.microsoft.com/office/drawing/2014/main" id="{B130D455-B6E7-2840-8451-44B290B7022F}"/>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Žadatelem podle  zákona je </a:t>
            </a:r>
            <a:r>
              <a:rPr lang="cs-CZ" b="1" dirty="0">
                <a:latin typeface="Arial" panose="020B0604020202020204" pitchFamily="34" charset="0"/>
                <a:cs typeface="Arial" panose="020B0604020202020204" pitchFamily="34" charset="0"/>
              </a:rPr>
              <a:t>každá fyzická i právnická osoba</a:t>
            </a:r>
            <a:r>
              <a:rPr lang="cs-CZ" dirty="0">
                <a:latin typeface="Arial" panose="020B0604020202020204" pitchFamily="34" charset="0"/>
                <a:cs typeface="Arial" panose="020B0604020202020204" pitchFamily="34" charset="0"/>
              </a:rPr>
              <a:t>, která žádá o informaci</a:t>
            </a:r>
            <a:r>
              <a:rPr lang="cs-CZ" dirty="0"/>
              <a:t>.</a:t>
            </a:r>
          </a:p>
        </p:txBody>
      </p:sp>
      <p:sp>
        <p:nvSpPr>
          <p:cNvPr id="4" name="Zástupný symbol pro datum 3">
            <a:extLst>
              <a:ext uri="{FF2B5EF4-FFF2-40B4-BE49-F238E27FC236}">
                <a16:creationId xmlns:a16="http://schemas.microsoft.com/office/drawing/2014/main" id="{CB78E1AF-7080-B147-8AAA-9870013417B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58F4159-DC03-1341-80CE-1E0B2FE38C3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633A1C6-E1AD-A54B-8903-9A62B7101531}"/>
              </a:ext>
            </a:extLst>
          </p:cNvPr>
          <p:cNvSpPr>
            <a:spLocks noGrp="1"/>
          </p:cNvSpPr>
          <p:nvPr>
            <p:ph type="sldNum" sz="quarter" idx="12"/>
          </p:nvPr>
        </p:nvSpPr>
        <p:spPr/>
        <p:txBody>
          <a:bodyPr/>
          <a:lstStyle/>
          <a:p>
            <a:fld id="{CFE4BAC9-6D41-4691-9299-18EF07EF0177}" type="slidenum">
              <a:rPr lang="en-US" smtClean="0"/>
              <a:t>368</a:t>
            </a:fld>
            <a:endParaRPr lang="en-US"/>
          </a:p>
        </p:txBody>
      </p:sp>
    </p:spTree>
    <p:extLst>
      <p:ext uri="{BB962C8B-B14F-4D97-AF65-F5344CB8AC3E}">
        <p14:creationId xmlns:p14="http://schemas.microsoft.com/office/powerpoint/2010/main" val="751693356"/>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B573D3-BD26-8642-82F9-184087386EF5}"/>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Informace</a:t>
            </a:r>
          </a:p>
        </p:txBody>
      </p:sp>
      <p:sp>
        <p:nvSpPr>
          <p:cNvPr id="3" name="Zástupný symbol pro obsah 2">
            <a:extLst>
              <a:ext uri="{FF2B5EF4-FFF2-40B4-BE49-F238E27FC236}">
                <a16:creationId xmlns:a16="http://schemas.microsoft.com/office/drawing/2014/main" id="{2766BCFE-BB5F-6B44-B349-81C375700543}"/>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Informací</a:t>
            </a:r>
            <a:r>
              <a:rPr lang="cs-CZ" dirty="0">
                <a:latin typeface="Arial" panose="020B0604020202020204" pitchFamily="34" charset="0"/>
                <a:cs typeface="Arial" panose="020B0604020202020204" pitchFamily="34" charset="0"/>
              </a:rPr>
              <a:t> se pro účely  zákona rozumí:</a:t>
            </a:r>
          </a:p>
          <a:p>
            <a:pPr marL="385763" indent="-385763">
              <a:buFont typeface="+mj-lt"/>
              <a:buAutoNum type="arabicPeriod"/>
            </a:pPr>
            <a:r>
              <a:rPr lang="cs-CZ" dirty="0">
                <a:latin typeface="Arial" panose="020B0604020202020204" pitchFamily="34" charset="0"/>
                <a:cs typeface="Arial" panose="020B0604020202020204" pitchFamily="34" charset="0"/>
              </a:rPr>
              <a:t>jakýkoliv</a:t>
            </a:r>
            <a:r>
              <a:rPr lang="cs-CZ" b="1" dirty="0">
                <a:latin typeface="Arial" panose="020B0604020202020204" pitchFamily="34" charset="0"/>
                <a:cs typeface="Arial" panose="020B0604020202020204" pitchFamily="34" charset="0"/>
              </a:rPr>
              <a:t> obsah </a:t>
            </a:r>
            <a:r>
              <a:rPr lang="cs-CZ" dirty="0">
                <a:latin typeface="Arial" panose="020B0604020202020204" pitchFamily="34" charset="0"/>
                <a:cs typeface="Arial" panose="020B0604020202020204" pitchFamily="34" charset="0"/>
              </a:rPr>
              <a:t>nebo jeho část v jakékoliv podobě, </a:t>
            </a:r>
          </a:p>
          <a:p>
            <a:pPr marL="385763" indent="-385763">
              <a:buFont typeface="+mj-lt"/>
              <a:buAutoNum type="arabicPeriod"/>
            </a:pPr>
            <a:r>
              <a:rPr lang="cs-CZ" b="1" dirty="0">
                <a:latin typeface="Arial" panose="020B0604020202020204" pitchFamily="34" charset="0"/>
                <a:cs typeface="Arial" panose="020B0604020202020204" pitchFamily="34" charset="0"/>
              </a:rPr>
              <a:t>zaznamenaný na jakémkoliv nosiči</a:t>
            </a:r>
            <a:r>
              <a:rPr lang="cs-CZ" dirty="0">
                <a:latin typeface="Arial" panose="020B0604020202020204" pitchFamily="34" charset="0"/>
                <a:cs typeface="Arial" panose="020B0604020202020204" pitchFamily="34" charset="0"/>
              </a:rPr>
              <a:t>, zejména obsah písemného záznamu na listině, záznamu uloženého v elektronické podobě nebo záznamu zvukového, obrazového nebo audiovizuálního</a:t>
            </a:r>
          </a:p>
          <a:p>
            <a:pPr marL="0" indent="0">
              <a:buNone/>
            </a:pPr>
            <a:r>
              <a:rPr lang="cs-CZ" dirty="0">
                <a:latin typeface="Arial" panose="020B0604020202020204" pitchFamily="34" charset="0"/>
                <a:cs typeface="Arial" panose="020B0604020202020204" pitchFamily="34" charset="0"/>
              </a:rPr>
              <a:t>Informací podle  zákona není počítačový program.</a:t>
            </a:r>
          </a:p>
        </p:txBody>
      </p:sp>
      <p:sp>
        <p:nvSpPr>
          <p:cNvPr id="4" name="Zástupný symbol pro datum 3">
            <a:extLst>
              <a:ext uri="{FF2B5EF4-FFF2-40B4-BE49-F238E27FC236}">
                <a16:creationId xmlns:a16="http://schemas.microsoft.com/office/drawing/2014/main" id="{8982C7DB-6B24-7D4F-A2B3-FBB2F2C0EC8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FD284EB-47CE-EA42-9C82-A61084C7275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FEFFB86-E59F-764D-8708-1475A54503B0}"/>
              </a:ext>
            </a:extLst>
          </p:cNvPr>
          <p:cNvSpPr>
            <a:spLocks noGrp="1"/>
          </p:cNvSpPr>
          <p:nvPr>
            <p:ph type="sldNum" sz="quarter" idx="12"/>
          </p:nvPr>
        </p:nvSpPr>
        <p:spPr/>
        <p:txBody>
          <a:bodyPr/>
          <a:lstStyle/>
          <a:p>
            <a:fld id="{CFE4BAC9-6D41-4691-9299-18EF07EF0177}" type="slidenum">
              <a:rPr lang="en-US" smtClean="0"/>
              <a:t>369</a:t>
            </a:fld>
            <a:endParaRPr lang="en-US"/>
          </a:p>
        </p:txBody>
      </p:sp>
    </p:spTree>
    <p:extLst>
      <p:ext uri="{BB962C8B-B14F-4D97-AF65-F5344CB8AC3E}">
        <p14:creationId xmlns:p14="http://schemas.microsoft.com/office/powerpoint/2010/main" val="1680679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411865-8E0D-5C4F-BBBC-2275956C1022}"/>
              </a:ext>
            </a:extLst>
          </p:cNvPr>
          <p:cNvSpPr>
            <a:spLocks noGrp="1"/>
          </p:cNvSpPr>
          <p:nvPr>
            <p:ph type="title"/>
          </p:nvPr>
        </p:nvSpPr>
        <p:spPr/>
        <p:txBody>
          <a:bodyPr/>
          <a:lstStyle/>
          <a:p>
            <a:r>
              <a:rPr lang="cs-CZ" dirty="0"/>
              <a:t>Další strategické zájmy</a:t>
            </a:r>
          </a:p>
        </p:txBody>
      </p:sp>
      <p:sp>
        <p:nvSpPr>
          <p:cNvPr id="3" name="Zástupný symbol pro obsah 2">
            <a:extLst>
              <a:ext uri="{FF2B5EF4-FFF2-40B4-BE49-F238E27FC236}">
                <a16:creationId xmlns:a16="http://schemas.microsoft.com/office/drawing/2014/main" id="{F941F6A7-44BA-744A-B195-86DDE324836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Účelem prosazování dalších významných zájmů je přispět k zajištění </a:t>
            </a:r>
            <a:r>
              <a:rPr lang="cs-CZ" b="1" dirty="0">
                <a:latin typeface="Arial" panose="020B0604020202020204" pitchFamily="34" charset="0"/>
                <a:cs typeface="Arial" panose="020B0604020202020204" pitchFamily="34" charset="0"/>
              </a:rPr>
              <a:t>životních</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strategických</a:t>
            </a:r>
            <a:r>
              <a:rPr lang="cs-CZ" dirty="0">
                <a:latin typeface="Arial" panose="020B0604020202020204" pitchFamily="34" charset="0"/>
                <a:cs typeface="Arial" panose="020B0604020202020204" pitchFamily="34" charset="0"/>
              </a:rPr>
              <a:t> zájmů a zvyšovat odolnost společnosti vůči bezpečnostním hrozbám</a:t>
            </a:r>
          </a:p>
        </p:txBody>
      </p:sp>
      <p:sp>
        <p:nvSpPr>
          <p:cNvPr id="4" name="Zástupný symbol pro datum 3">
            <a:extLst>
              <a:ext uri="{FF2B5EF4-FFF2-40B4-BE49-F238E27FC236}">
                <a16:creationId xmlns:a16="http://schemas.microsoft.com/office/drawing/2014/main" id="{B5D579EB-7B2A-B64A-B002-B82F5396FDD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5F4A893-AF04-FE49-83E1-021C07A8E2F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C29B546-646E-4C40-8CDC-EBD9F41344CA}"/>
              </a:ext>
            </a:extLst>
          </p:cNvPr>
          <p:cNvSpPr>
            <a:spLocks noGrp="1"/>
          </p:cNvSpPr>
          <p:nvPr>
            <p:ph type="sldNum" sz="quarter" idx="12"/>
          </p:nvPr>
        </p:nvSpPr>
        <p:spPr/>
        <p:txBody>
          <a:bodyPr/>
          <a:lstStyle/>
          <a:p>
            <a:fld id="{CFE4BAC9-6D41-4691-9299-18EF07EF0177}" type="slidenum">
              <a:rPr lang="en-US" smtClean="0"/>
              <a:t>37</a:t>
            </a:fld>
            <a:endParaRPr lang="en-US"/>
          </a:p>
        </p:txBody>
      </p:sp>
    </p:spTree>
    <p:extLst>
      <p:ext uri="{BB962C8B-B14F-4D97-AF65-F5344CB8AC3E}">
        <p14:creationId xmlns:p14="http://schemas.microsoft.com/office/powerpoint/2010/main" val="734724511"/>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C40D70-D5FF-614E-940F-B5109CBCCE0C}"/>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Poskytování informací</a:t>
            </a:r>
          </a:p>
        </p:txBody>
      </p:sp>
      <p:sp>
        <p:nvSpPr>
          <p:cNvPr id="3" name="Zástupný symbol pro obsah 2">
            <a:extLst>
              <a:ext uri="{FF2B5EF4-FFF2-40B4-BE49-F238E27FC236}">
                <a16:creationId xmlns:a16="http://schemas.microsoft.com/office/drawing/2014/main" id="{2DEFD602-3165-4042-9A97-8C59BCFC53A2}"/>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Povinné subjekty </a:t>
            </a:r>
            <a:r>
              <a:rPr lang="cs-CZ" b="1" dirty="0">
                <a:latin typeface="Arial" panose="020B0604020202020204" pitchFamily="34" charset="0"/>
                <a:cs typeface="Arial" panose="020B0604020202020204" pitchFamily="34" charset="0"/>
              </a:rPr>
              <a:t>poskytují</a:t>
            </a:r>
            <a:r>
              <a:rPr lang="cs-CZ" dirty="0">
                <a:latin typeface="Arial" panose="020B0604020202020204" pitchFamily="34" charset="0"/>
                <a:cs typeface="Arial" panose="020B0604020202020204" pitchFamily="34" charset="0"/>
              </a:rPr>
              <a:t> informace:</a:t>
            </a:r>
          </a:p>
          <a:p>
            <a:pPr marL="385763" indent="-385763">
              <a:buFont typeface="+mj-lt"/>
              <a:buAutoNum type="arabicPeriod"/>
            </a:pPr>
            <a:r>
              <a:rPr lang="cs-CZ" dirty="0">
                <a:latin typeface="Arial" panose="020B0604020202020204" pitchFamily="34" charset="0"/>
                <a:cs typeface="Arial" panose="020B0604020202020204" pitchFamily="34" charset="0"/>
              </a:rPr>
              <a:t>na </a:t>
            </a:r>
            <a:r>
              <a:rPr lang="cs-CZ" b="1" dirty="0">
                <a:latin typeface="Arial" panose="020B0604020202020204" pitchFamily="34" charset="0"/>
                <a:cs typeface="Arial" panose="020B0604020202020204" pitchFamily="34" charset="0"/>
              </a:rPr>
              <a:t>základě žádosti </a:t>
            </a:r>
            <a:r>
              <a:rPr lang="cs-CZ" dirty="0">
                <a:latin typeface="Arial" panose="020B0604020202020204" pitchFamily="34" charset="0"/>
                <a:cs typeface="Arial" panose="020B0604020202020204" pitchFamily="34" charset="0"/>
              </a:rPr>
              <a:t>nebo </a:t>
            </a:r>
          </a:p>
          <a:p>
            <a:pPr marL="385763" indent="-385763">
              <a:buFont typeface="+mj-lt"/>
              <a:buAutoNum type="arabicPeriod"/>
            </a:pPr>
            <a:r>
              <a:rPr lang="cs-CZ" b="1" dirty="0">
                <a:latin typeface="Arial" panose="020B0604020202020204" pitchFamily="34" charset="0"/>
                <a:cs typeface="Arial" panose="020B0604020202020204" pitchFamily="34" charset="0"/>
              </a:rPr>
              <a:t>zveřejněním</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2FE82D83-438C-124D-B06F-4FDB086655E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FADA5E9-989A-4D49-AB4A-C2461FAB2D8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DDCEC5C-99BA-8F42-B560-3D304515C2F6}"/>
              </a:ext>
            </a:extLst>
          </p:cNvPr>
          <p:cNvSpPr>
            <a:spLocks noGrp="1"/>
          </p:cNvSpPr>
          <p:nvPr>
            <p:ph type="sldNum" sz="quarter" idx="12"/>
          </p:nvPr>
        </p:nvSpPr>
        <p:spPr/>
        <p:txBody>
          <a:bodyPr/>
          <a:lstStyle/>
          <a:p>
            <a:fld id="{CFE4BAC9-6D41-4691-9299-18EF07EF0177}" type="slidenum">
              <a:rPr lang="en-US" smtClean="0"/>
              <a:t>370</a:t>
            </a:fld>
            <a:endParaRPr lang="en-US"/>
          </a:p>
        </p:txBody>
      </p:sp>
    </p:spTree>
    <p:extLst>
      <p:ext uri="{BB962C8B-B14F-4D97-AF65-F5344CB8AC3E}">
        <p14:creationId xmlns:p14="http://schemas.microsoft.com/office/powerpoint/2010/main" val="3489728023"/>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B4E729-6495-5948-8B77-3F8F3E798BC5}"/>
              </a:ext>
            </a:extLst>
          </p:cNvPr>
          <p:cNvSpPr>
            <a:spLocks noGrp="1"/>
          </p:cNvSpPr>
          <p:nvPr>
            <p:ph type="title"/>
          </p:nvPr>
        </p:nvSpPr>
        <p:spPr/>
        <p:txBody>
          <a:bodyPr>
            <a:normAutofit/>
          </a:bodyPr>
          <a:lstStyle/>
          <a:p>
            <a:pPr algn="ctr"/>
            <a:r>
              <a:rPr lang="cs-CZ" sz="3200" dirty="0">
                <a:latin typeface="Arial" panose="020B0604020202020204" pitchFamily="34" charset="0"/>
                <a:cs typeface="Arial" panose="020B0604020202020204" pitchFamily="34" charset="0"/>
              </a:rPr>
              <a:t>Informace poskytována na základě žádosti</a:t>
            </a:r>
          </a:p>
        </p:txBody>
      </p:sp>
      <p:sp>
        <p:nvSpPr>
          <p:cNvPr id="3" name="Zástupný symbol pro obsah 2">
            <a:extLst>
              <a:ext uri="{FF2B5EF4-FFF2-40B4-BE49-F238E27FC236}">
                <a16:creationId xmlns:a16="http://schemas.microsoft.com/office/drawing/2014/main" id="{A469AB2C-0CAA-2244-88A3-D2845A90E8D0}"/>
              </a:ext>
            </a:extLst>
          </p:cNvPr>
          <p:cNvSpPr>
            <a:spLocks noGrp="1"/>
          </p:cNvSpPr>
          <p:nvPr>
            <p:ph idx="1"/>
          </p:nvPr>
        </p:nvSpPr>
        <p:spPr/>
        <p:txBody>
          <a:bodyPr>
            <a:normAutofit fontScale="92500" lnSpcReduction="10000"/>
          </a:bodyPr>
          <a:lstStyle/>
          <a:p>
            <a:pPr marL="0" indent="0">
              <a:buNone/>
            </a:pPr>
            <a:r>
              <a:rPr lang="cs-CZ" dirty="0">
                <a:latin typeface="Arial" panose="020B0604020202020204" pitchFamily="34" charset="0"/>
                <a:cs typeface="Arial" panose="020B0604020202020204" pitchFamily="34" charset="0"/>
              </a:rPr>
              <a:t>Je-li informace poskytována na základě žádosti, poskytuje </a:t>
            </a:r>
            <a:r>
              <a:rPr lang="cs-CZ" b="1" dirty="0">
                <a:latin typeface="Arial" panose="020B0604020202020204" pitchFamily="34" charset="0"/>
                <a:cs typeface="Arial" panose="020B0604020202020204" pitchFamily="34" charset="0"/>
              </a:rPr>
              <a:t>se způsobem podle obsahu žádosti,</a:t>
            </a:r>
            <a:r>
              <a:rPr lang="cs-CZ" dirty="0">
                <a:latin typeface="Arial" panose="020B0604020202020204" pitchFamily="34" charset="0"/>
                <a:cs typeface="Arial" panose="020B0604020202020204" pitchFamily="34" charset="0"/>
              </a:rPr>
              <a:t> zejména:</a:t>
            </a:r>
          </a:p>
          <a:p>
            <a:pPr marL="385763" indent="-385763">
              <a:buFont typeface="+mj-lt"/>
              <a:buAutoNum type="alphaLcPeriod"/>
            </a:pPr>
            <a:r>
              <a:rPr lang="cs-CZ" dirty="0">
                <a:latin typeface="Arial" panose="020B0604020202020204" pitchFamily="34" charset="0"/>
                <a:cs typeface="Arial" panose="020B0604020202020204" pitchFamily="34" charset="0"/>
              </a:rPr>
              <a:t>sdělením informace v elektronické nebo listinné podobě,</a:t>
            </a:r>
          </a:p>
          <a:p>
            <a:pPr marL="385763" indent="-385763">
              <a:buFont typeface="+mj-lt"/>
              <a:buAutoNum type="alphaLcPeriod"/>
            </a:pPr>
            <a:r>
              <a:rPr lang="cs-CZ" dirty="0">
                <a:latin typeface="Arial" panose="020B0604020202020204" pitchFamily="34" charset="0"/>
                <a:cs typeface="Arial" panose="020B0604020202020204" pitchFamily="34" charset="0"/>
              </a:rPr>
              <a:t>poskytnutím kopie dokumentu obsahujícího požadovanou informaci,</a:t>
            </a:r>
          </a:p>
          <a:p>
            <a:pPr marL="385763" indent="-385763">
              <a:buFont typeface="+mj-lt"/>
              <a:buAutoNum type="alphaLcPeriod"/>
            </a:pPr>
            <a:r>
              <a:rPr lang="cs-CZ" dirty="0">
                <a:latin typeface="Arial" panose="020B0604020202020204" pitchFamily="34" charset="0"/>
                <a:cs typeface="Arial" panose="020B0604020202020204" pitchFamily="34" charset="0"/>
              </a:rPr>
              <a:t>poskytnutím datového souboru obsahujícího požadovanou informaci,</a:t>
            </a:r>
          </a:p>
          <a:p>
            <a:pPr marL="385763" indent="-385763">
              <a:buFont typeface="+mj-lt"/>
              <a:buAutoNum type="alphaLcPeriod"/>
            </a:pPr>
            <a:r>
              <a:rPr lang="cs-CZ" dirty="0">
                <a:latin typeface="Arial" panose="020B0604020202020204" pitchFamily="34" charset="0"/>
                <a:cs typeface="Arial" panose="020B0604020202020204" pitchFamily="34" charset="0"/>
              </a:rPr>
              <a:t>nahlédnutím do dokumentu obsahujícího požadovanou informaci,</a:t>
            </a:r>
          </a:p>
          <a:p>
            <a:pPr marL="385763" indent="-385763">
              <a:buFont typeface="+mj-lt"/>
              <a:buAutoNum type="alphaLcPeriod"/>
            </a:pPr>
            <a:r>
              <a:rPr lang="cs-CZ" dirty="0">
                <a:latin typeface="Arial" panose="020B0604020202020204" pitchFamily="34" charset="0"/>
                <a:cs typeface="Arial" panose="020B0604020202020204" pitchFamily="34" charset="0"/>
              </a:rPr>
              <a:t>sdílením dat prostřednictvím rozhraní informačního systému, nebo</a:t>
            </a:r>
          </a:p>
          <a:p>
            <a:pPr marL="385763" indent="-385763">
              <a:buFont typeface="+mj-lt"/>
              <a:buAutoNum type="alphaLcPeriod"/>
            </a:pPr>
            <a:r>
              <a:rPr lang="cs-CZ" dirty="0">
                <a:latin typeface="Arial" panose="020B0604020202020204" pitchFamily="34" charset="0"/>
                <a:cs typeface="Arial" panose="020B0604020202020204" pitchFamily="34" charset="0"/>
              </a:rPr>
              <a:t>umožněním dálkového přístupu k informaci, která se v průběhu času mění, obnovuje, doplňuje nebo opakovaně vytváří, nebo jejím pravidelným předáváním jiným způsobem,…</a:t>
            </a:r>
          </a:p>
        </p:txBody>
      </p:sp>
      <p:sp>
        <p:nvSpPr>
          <p:cNvPr id="4" name="Zástupný symbol pro datum 3">
            <a:extLst>
              <a:ext uri="{FF2B5EF4-FFF2-40B4-BE49-F238E27FC236}">
                <a16:creationId xmlns:a16="http://schemas.microsoft.com/office/drawing/2014/main" id="{BDDC7EDD-7300-954D-AB88-A06451A9D23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E31AED9-B6A8-154B-AE22-254FF56A191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EE85AFE-D61B-514B-86CE-0B91107FA84C}"/>
              </a:ext>
            </a:extLst>
          </p:cNvPr>
          <p:cNvSpPr>
            <a:spLocks noGrp="1"/>
          </p:cNvSpPr>
          <p:nvPr>
            <p:ph type="sldNum" sz="quarter" idx="12"/>
          </p:nvPr>
        </p:nvSpPr>
        <p:spPr/>
        <p:txBody>
          <a:bodyPr/>
          <a:lstStyle/>
          <a:p>
            <a:fld id="{CFE4BAC9-6D41-4691-9299-18EF07EF0177}" type="slidenum">
              <a:rPr lang="en-US" smtClean="0"/>
              <a:t>371</a:t>
            </a:fld>
            <a:endParaRPr lang="en-US"/>
          </a:p>
        </p:txBody>
      </p:sp>
    </p:spTree>
    <p:extLst>
      <p:ext uri="{BB962C8B-B14F-4D97-AF65-F5344CB8AC3E}">
        <p14:creationId xmlns:p14="http://schemas.microsoft.com/office/powerpoint/2010/main" val="3000145143"/>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AEB195-F0D1-3A4E-B4A6-3F9CE0184413}"/>
              </a:ext>
            </a:extLst>
          </p:cNvPr>
          <p:cNvSpPr>
            <a:spLocks noGrp="1"/>
          </p:cNvSpPr>
          <p:nvPr>
            <p:ph type="title"/>
          </p:nvPr>
        </p:nvSpPr>
        <p:spPr/>
        <p:txBody>
          <a:bodyPr>
            <a:normAutofit/>
          </a:bodyPr>
          <a:lstStyle/>
          <a:p>
            <a:pPr algn="ctr"/>
            <a:r>
              <a:rPr lang="cs-CZ" sz="3100" dirty="0">
                <a:latin typeface="Arial" panose="020B0604020202020204" pitchFamily="34" charset="0"/>
                <a:cs typeface="Arial" panose="020B0604020202020204" pitchFamily="34" charset="0"/>
              </a:rPr>
              <a:t>Poskytování informací zveřejněním</a:t>
            </a:r>
            <a:br>
              <a:rPr lang="cs-CZ" b="1" dirty="0"/>
            </a:br>
            <a:endParaRPr lang="cs-CZ" dirty="0"/>
          </a:p>
        </p:txBody>
      </p:sp>
      <p:sp>
        <p:nvSpPr>
          <p:cNvPr id="3" name="Zástupný symbol pro obsah 2">
            <a:extLst>
              <a:ext uri="{FF2B5EF4-FFF2-40B4-BE49-F238E27FC236}">
                <a16:creationId xmlns:a16="http://schemas.microsoft.com/office/drawing/2014/main" id="{5ED3F94F-6917-C543-96F9-461FCD43F706}"/>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Informace poskytovaná zveřejněním se poskytuje ve </a:t>
            </a:r>
            <a:r>
              <a:rPr lang="cs-CZ" b="1" dirty="0">
                <a:latin typeface="Arial" panose="020B0604020202020204" pitchFamily="34" charset="0"/>
                <a:cs typeface="Arial" panose="020B0604020202020204" pitchFamily="34" charset="0"/>
              </a:rPr>
              <a:t>všech formátech a jazycích, ve kterých byla vytvořena</a:t>
            </a:r>
            <a:r>
              <a:rPr lang="cs-CZ" dirty="0">
                <a:latin typeface="Arial" panose="020B0604020202020204" pitchFamily="34" charset="0"/>
                <a:cs typeface="Arial" panose="020B0604020202020204" pitchFamily="34" charset="0"/>
              </a:rPr>
              <a:t>; </a:t>
            </a:r>
          </a:p>
          <a:p>
            <a:pPr marL="0" indent="0">
              <a:buNone/>
            </a:pPr>
            <a:r>
              <a:rPr lang="cs-CZ" dirty="0">
                <a:latin typeface="Arial" panose="020B0604020202020204" pitchFamily="34" charset="0"/>
                <a:cs typeface="Arial" panose="020B0604020202020204" pitchFamily="34" charset="0"/>
              </a:rPr>
              <a:t>při zveřejnění takové informace v elektronické podobě musí být jeden z těchto formátů otevřený a, je-li to možné, též strojově čitelný. </a:t>
            </a:r>
          </a:p>
        </p:txBody>
      </p:sp>
      <p:sp>
        <p:nvSpPr>
          <p:cNvPr id="4" name="Zástupný symbol pro datum 3">
            <a:extLst>
              <a:ext uri="{FF2B5EF4-FFF2-40B4-BE49-F238E27FC236}">
                <a16:creationId xmlns:a16="http://schemas.microsoft.com/office/drawing/2014/main" id="{00CEBE22-BF10-F641-BC4A-1DCEBE756F1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D458770-05AF-E64E-A8B6-ECA6B8F5DBE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8369D31-3843-D341-9B0A-7365F90F99F2}"/>
              </a:ext>
            </a:extLst>
          </p:cNvPr>
          <p:cNvSpPr>
            <a:spLocks noGrp="1"/>
          </p:cNvSpPr>
          <p:nvPr>
            <p:ph type="sldNum" sz="quarter" idx="12"/>
          </p:nvPr>
        </p:nvSpPr>
        <p:spPr/>
        <p:txBody>
          <a:bodyPr/>
          <a:lstStyle/>
          <a:p>
            <a:fld id="{CFE4BAC9-6D41-4691-9299-18EF07EF0177}" type="slidenum">
              <a:rPr lang="en-US" smtClean="0"/>
              <a:t>372</a:t>
            </a:fld>
            <a:endParaRPr lang="en-US"/>
          </a:p>
        </p:txBody>
      </p:sp>
    </p:spTree>
    <p:extLst>
      <p:ext uri="{BB962C8B-B14F-4D97-AF65-F5344CB8AC3E}">
        <p14:creationId xmlns:p14="http://schemas.microsoft.com/office/powerpoint/2010/main" val="3808656578"/>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B0DC2B-4532-E34D-8CA8-B49C9BA4DF08}"/>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Všeobecné povinnosti </a:t>
            </a:r>
          </a:p>
        </p:txBody>
      </p:sp>
      <p:sp>
        <p:nvSpPr>
          <p:cNvPr id="3" name="Zástupný symbol pro obsah 2">
            <a:extLst>
              <a:ext uri="{FF2B5EF4-FFF2-40B4-BE49-F238E27FC236}">
                <a16:creationId xmlns:a16="http://schemas.microsoft.com/office/drawing/2014/main" id="{362D8761-10F4-FD4E-AD99-D959C7B7C92B}"/>
              </a:ext>
            </a:extLst>
          </p:cNvPr>
          <p:cNvSpPr>
            <a:spLocks noGrp="1"/>
          </p:cNvSpPr>
          <p:nvPr>
            <p:ph idx="1"/>
          </p:nvPr>
        </p:nvSpPr>
        <p:spPr/>
        <p:txBody>
          <a:bodyPr>
            <a:normAutofit fontScale="85000" lnSpcReduction="20000"/>
          </a:bodyPr>
          <a:lstStyle/>
          <a:p>
            <a:pPr marL="0" indent="0">
              <a:buNone/>
            </a:pPr>
            <a:r>
              <a:rPr lang="cs-CZ" dirty="0">
                <a:latin typeface="Arial" panose="020B0604020202020204" pitchFamily="34" charset="0"/>
                <a:cs typeface="Arial" panose="020B0604020202020204" pitchFamily="34" charset="0"/>
              </a:rPr>
              <a:t>Každý povinný subjekt musí </a:t>
            </a:r>
            <a:r>
              <a:rPr lang="cs-CZ" b="1" dirty="0">
                <a:latin typeface="Arial" panose="020B0604020202020204" pitchFamily="34" charset="0"/>
                <a:cs typeface="Arial" panose="020B0604020202020204" pitchFamily="34" charset="0"/>
              </a:rPr>
              <a:t>pro informování veřejnosti ve svém sídle a svých úřadovnách </a:t>
            </a:r>
            <a:r>
              <a:rPr lang="cs-CZ" dirty="0">
                <a:latin typeface="Arial" panose="020B0604020202020204" pitchFamily="34" charset="0"/>
                <a:cs typeface="Arial" panose="020B0604020202020204" pitchFamily="34" charset="0"/>
              </a:rPr>
              <a:t>zveřejnit na místě, které je všeobecně přístupné, jakož i umožnit pořízení jejich kopie, tyto informace:</a:t>
            </a:r>
          </a:p>
          <a:p>
            <a:pPr marL="385763" indent="-385763">
              <a:buFont typeface="+mj-lt"/>
              <a:buAutoNum type="arabicPeriod"/>
            </a:pPr>
            <a:r>
              <a:rPr lang="cs-CZ" b="1" dirty="0">
                <a:latin typeface="Arial" panose="020B0604020202020204" pitchFamily="34" charset="0"/>
                <a:cs typeface="Arial" panose="020B0604020202020204" pitchFamily="34" charset="0"/>
              </a:rPr>
              <a:t>důvod a způsob založení </a:t>
            </a:r>
            <a:r>
              <a:rPr lang="cs-CZ" dirty="0">
                <a:latin typeface="Arial" panose="020B0604020202020204" pitchFamily="34" charset="0"/>
                <a:cs typeface="Arial" panose="020B0604020202020204" pitchFamily="34" charset="0"/>
              </a:rPr>
              <a:t>povinného subjektu, včetně podmínek a principů, za kterých provozuje svoji činnost,</a:t>
            </a:r>
          </a:p>
          <a:p>
            <a:pPr marL="385763" indent="-385763">
              <a:buFont typeface="+mj-lt"/>
              <a:buAutoNum type="arabicPeriod"/>
            </a:pPr>
            <a:r>
              <a:rPr lang="cs-CZ" b="1" dirty="0">
                <a:latin typeface="Arial" panose="020B0604020202020204" pitchFamily="34" charset="0"/>
                <a:cs typeface="Arial" panose="020B0604020202020204" pitchFamily="34" charset="0"/>
              </a:rPr>
              <a:t>popis své organizační struktury</a:t>
            </a:r>
            <a:r>
              <a:rPr lang="cs-CZ" dirty="0">
                <a:latin typeface="Arial" panose="020B0604020202020204" pitchFamily="34" charset="0"/>
                <a:cs typeface="Arial" panose="020B0604020202020204" pitchFamily="34" charset="0"/>
              </a:rPr>
              <a:t>, místo a způsob, jak získat příslušné informace, kde lze podat žádost či stížnost, předložit návrh, podnět či jiné dožádání anebo obdržet rozhodnutí o právech a povinnostech osob,</a:t>
            </a:r>
          </a:p>
          <a:p>
            <a:pPr marL="385763" indent="-385763">
              <a:buFont typeface="+mj-lt"/>
              <a:buAutoNum type="arabicPeriod"/>
            </a:pPr>
            <a:r>
              <a:rPr lang="cs-CZ" b="1" dirty="0">
                <a:latin typeface="Arial" panose="020B0604020202020204" pitchFamily="34" charset="0"/>
                <a:cs typeface="Arial" panose="020B0604020202020204" pitchFamily="34" charset="0"/>
              </a:rPr>
              <a:t>místo, lhůtu a způsob</a:t>
            </a:r>
            <a:r>
              <a:rPr lang="cs-CZ" dirty="0">
                <a:latin typeface="Arial" panose="020B0604020202020204" pitchFamily="34" charset="0"/>
                <a:cs typeface="Arial" panose="020B0604020202020204" pitchFamily="34" charset="0"/>
              </a:rPr>
              <a:t>, kde lze podat opravný prostředek proti rozhodnutím povinného subjektu o právech a povinnostech osob, a to včetně výslovného uvedení požadavků, které jsou v této souvislosti kladeny na žadatele, jakož i popis postupů a pravidel, která je třeba dodržovat při těchto činnostech, a označení příslušného formuláře a způsob a místo, kde lze takový formulář získat,</a:t>
            </a:r>
          </a:p>
          <a:p>
            <a:pPr marL="385763" indent="-385763">
              <a:buFont typeface="+mj-lt"/>
              <a:buAutoNum type="arabicPeriod"/>
            </a:pPr>
            <a:r>
              <a:rPr lang="cs-CZ" b="1" dirty="0">
                <a:latin typeface="Arial" panose="020B0604020202020204" pitchFamily="34" charset="0"/>
                <a:cs typeface="Arial" panose="020B0604020202020204" pitchFamily="34" charset="0"/>
              </a:rPr>
              <a:t>postup</a:t>
            </a:r>
            <a:r>
              <a:rPr lang="cs-CZ" dirty="0">
                <a:latin typeface="Arial" panose="020B0604020202020204" pitchFamily="34" charset="0"/>
                <a:cs typeface="Arial" panose="020B0604020202020204" pitchFamily="34" charset="0"/>
              </a:rPr>
              <a:t>, který musí povinný subjekt dodržovat při vyřizování všech žádostí, návrhů i jiných dožádání občanů, a to </a:t>
            </a:r>
            <a:r>
              <a:rPr lang="cs-CZ" b="1" dirty="0">
                <a:latin typeface="Arial" panose="020B0604020202020204" pitchFamily="34" charset="0"/>
                <a:cs typeface="Arial" panose="020B0604020202020204" pitchFamily="34" charset="0"/>
              </a:rPr>
              <a:t>včetně příslušných lhůt</a:t>
            </a:r>
            <a:r>
              <a:rPr lang="cs-CZ" dirty="0">
                <a:latin typeface="Arial" panose="020B0604020202020204" pitchFamily="34" charset="0"/>
                <a:cs typeface="Arial" panose="020B0604020202020204" pitchFamily="34" charset="0"/>
              </a:rPr>
              <a:t>, které je třeba dodržovat</a:t>
            </a:r>
          </a:p>
        </p:txBody>
      </p:sp>
      <p:sp>
        <p:nvSpPr>
          <p:cNvPr id="4" name="Zástupný symbol pro datum 3">
            <a:extLst>
              <a:ext uri="{FF2B5EF4-FFF2-40B4-BE49-F238E27FC236}">
                <a16:creationId xmlns:a16="http://schemas.microsoft.com/office/drawing/2014/main" id="{71890542-9BCE-0740-B301-E768309F551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C7A8ECF-D83B-7D43-9A59-FD988953609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7D05468-0520-2C43-B23D-2493958E27C7}"/>
              </a:ext>
            </a:extLst>
          </p:cNvPr>
          <p:cNvSpPr>
            <a:spLocks noGrp="1"/>
          </p:cNvSpPr>
          <p:nvPr>
            <p:ph type="sldNum" sz="quarter" idx="12"/>
          </p:nvPr>
        </p:nvSpPr>
        <p:spPr/>
        <p:txBody>
          <a:bodyPr/>
          <a:lstStyle/>
          <a:p>
            <a:fld id="{CFE4BAC9-6D41-4691-9299-18EF07EF0177}" type="slidenum">
              <a:rPr lang="en-US" smtClean="0"/>
              <a:t>373</a:t>
            </a:fld>
            <a:endParaRPr lang="en-US"/>
          </a:p>
        </p:txBody>
      </p:sp>
    </p:spTree>
    <p:extLst>
      <p:ext uri="{BB962C8B-B14F-4D97-AF65-F5344CB8AC3E}">
        <p14:creationId xmlns:p14="http://schemas.microsoft.com/office/powerpoint/2010/main" val="342160391"/>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9038CA-D70C-344B-B89A-BF322653ADCF}"/>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Další všeobecné povinnosti</a:t>
            </a:r>
          </a:p>
        </p:txBody>
      </p:sp>
      <p:sp>
        <p:nvSpPr>
          <p:cNvPr id="3" name="Zástupný symbol pro obsah 2">
            <a:extLst>
              <a:ext uri="{FF2B5EF4-FFF2-40B4-BE49-F238E27FC236}">
                <a16:creationId xmlns:a16="http://schemas.microsoft.com/office/drawing/2014/main" id="{6C3C69E4-CFBD-F043-B867-B0CAA8E6942D}"/>
              </a:ext>
            </a:extLst>
          </p:cNvPr>
          <p:cNvSpPr>
            <a:spLocks noGrp="1"/>
          </p:cNvSpPr>
          <p:nvPr>
            <p:ph idx="1"/>
          </p:nvPr>
        </p:nvSpPr>
        <p:spPr/>
        <p:txBody>
          <a:bodyPr/>
          <a:lstStyle/>
          <a:p>
            <a:pPr marL="385763" indent="-385763">
              <a:buFont typeface="+mj-lt"/>
              <a:buAutoNum type="arabicPeriod"/>
            </a:pPr>
            <a:r>
              <a:rPr lang="cs-CZ" b="1" dirty="0">
                <a:latin typeface="Arial" panose="020B0604020202020204" pitchFamily="34" charset="0"/>
                <a:cs typeface="Arial" panose="020B0604020202020204" pitchFamily="34" charset="0"/>
              </a:rPr>
              <a:t>přehled </a:t>
            </a:r>
            <a:r>
              <a:rPr lang="cs-CZ" dirty="0">
                <a:latin typeface="Arial" panose="020B0604020202020204" pitchFamily="34" charset="0"/>
                <a:cs typeface="Arial" panose="020B0604020202020204" pitchFamily="34" charset="0"/>
              </a:rPr>
              <a:t>nejdůležitějších předpisů, podle nichž povinný subjekt zejména jedná a rozhoduje, které stanovují právo žádat informace a povinnost poskytovat informace a které upravují další práva občanů ve vztahu k povinnému subjektu, a to včetně informace, kde a kdy jsou tyto předpisy poskytnuty k nahlédnut,</a:t>
            </a:r>
          </a:p>
          <a:p>
            <a:pPr marL="385763" indent="-385763">
              <a:buFont typeface="+mj-lt"/>
              <a:buAutoNum type="arabicPeriod"/>
            </a:pPr>
            <a:r>
              <a:rPr lang="cs-CZ" b="1" dirty="0">
                <a:latin typeface="Arial" panose="020B0604020202020204" pitchFamily="34" charset="0"/>
                <a:cs typeface="Arial" panose="020B0604020202020204" pitchFamily="34" charset="0"/>
              </a:rPr>
              <a:t>sazebník </a:t>
            </a:r>
            <a:r>
              <a:rPr lang="cs-CZ" dirty="0">
                <a:latin typeface="Arial" panose="020B0604020202020204" pitchFamily="34" charset="0"/>
                <a:cs typeface="Arial" panose="020B0604020202020204" pitchFamily="34" charset="0"/>
              </a:rPr>
              <a:t>úhrad za poskytování informací,</a:t>
            </a:r>
          </a:p>
          <a:p>
            <a:pPr marL="385763" indent="-385763">
              <a:buFont typeface="+mj-lt"/>
              <a:buAutoNum type="arabicPeriod"/>
            </a:pPr>
            <a:r>
              <a:rPr lang="cs-CZ" b="1" dirty="0">
                <a:latin typeface="Arial" panose="020B0604020202020204" pitchFamily="34" charset="0"/>
                <a:cs typeface="Arial" panose="020B0604020202020204" pitchFamily="34" charset="0"/>
              </a:rPr>
              <a:t>elektronickou adresu podatelny.</a:t>
            </a:r>
          </a:p>
        </p:txBody>
      </p:sp>
      <p:sp>
        <p:nvSpPr>
          <p:cNvPr id="4" name="Zástupný symbol pro datum 3">
            <a:extLst>
              <a:ext uri="{FF2B5EF4-FFF2-40B4-BE49-F238E27FC236}">
                <a16:creationId xmlns:a16="http://schemas.microsoft.com/office/drawing/2014/main" id="{DD93E667-3924-3142-8698-F33E132435E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DACF78C-7699-EF4B-8991-36D2EB18F95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D43F774-97E3-714C-86DF-5C475B790387}"/>
              </a:ext>
            </a:extLst>
          </p:cNvPr>
          <p:cNvSpPr>
            <a:spLocks noGrp="1"/>
          </p:cNvSpPr>
          <p:nvPr>
            <p:ph type="sldNum" sz="quarter" idx="12"/>
          </p:nvPr>
        </p:nvSpPr>
        <p:spPr/>
        <p:txBody>
          <a:bodyPr/>
          <a:lstStyle/>
          <a:p>
            <a:fld id="{CFE4BAC9-6D41-4691-9299-18EF07EF0177}" type="slidenum">
              <a:rPr lang="en-US" smtClean="0"/>
              <a:t>374</a:t>
            </a:fld>
            <a:endParaRPr lang="en-US"/>
          </a:p>
        </p:txBody>
      </p:sp>
    </p:spTree>
    <p:extLst>
      <p:ext uri="{BB962C8B-B14F-4D97-AF65-F5344CB8AC3E}">
        <p14:creationId xmlns:p14="http://schemas.microsoft.com/office/powerpoint/2010/main" val="91707093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9C44C14-EA96-F845-9EF1-94AEB808C8D7}"/>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Ústavní soud</a:t>
            </a:r>
          </a:p>
        </p:txBody>
      </p:sp>
      <p:sp>
        <p:nvSpPr>
          <p:cNvPr id="2" name="Zástupný symbol pro datum 1">
            <a:extLst>
              <a:ext uri="{FF2B5EF4-FFF2-40B4-BE49-F238E27FC236}">
                <a16:creationId xmlns:a16="http://schemas.microsoft.com/office/drawing/2014/main" id="{E00E768A-77C3-204D-BE5E-B2D7FD88C26D}"/>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24243810-1BBB-AF4A-B669-B541F14B2FCA}"/>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AB7D8EC9-7C48-3747-AE89-EB3B755D898B}"/>
              </a:ext>
            </a:extLst>
          </p:cNvPr>
          <p:cNvSpPr>
            <a:spLocks noGrp="1"/>
          </p:cNvSpPr>
          <p:nvPr>
            <p:ph type="sldNum" sz="quarter" idx="12"/>
          </p:nvPr>
        </p:nvSpPr>
        <p:spPr/>
        <p:txBody>
          <a:bodyPr/>
          <a:lstStyle/>
          <a:p>
            <a:fld id="{CFE4BAC9-6D41-4691-9299-18EF07EF0177}" type="slidenum">
              <a:rPr lang="en-US" smtClean="0"/>
              <a:t>375</a:t>
            </a:fld>
            <a:endParaRPr lang="en-US"/>
          </a:p>
        </p:txBody>
      </p:sp>
    </p:spTree>
    <p:extLst>
      <p:ext uri="{BB962C8B-B14F-4D97-AF65-F5344CB8AC3E}">
        <p14:creationId xmlns:p14="http://schemas.microsoft.com/office/powerpoint/2010/main" val="1645611586"/>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FC8F83E8-D773-7C4D-AA24-47C0CAABD02C}"/>
              </a:ext>
            </a:extLst>
          </p:cNvPr>
          <p:cNvSpPr>
            <a:spLocks noGrp="1"/>
          </p:cNvSpPr>
          <p:nvPr>
            <p:ph type="title"/>
          </p:nvPr>
        </p:nvSpPr>
        <p:spPr/>
        <p:txBody>
          <a:bodyPr/>
          <a:lstStyle/>
          <a:p>
            <a:pPr algn="ctr"/>
            <a:r>
              <a:rPr lang="cs-CZ" dirty="0"/>
              <a:t>Poslaní Ústavního soudu</a:t>
            </a:r>
          </a:p>
        </p:txBody>
      </p:sp>
      <p:sp>
        <p:nvSpPr>
          <p:cNvPr id="4" name="Zástupný symbol pro obsah 3">
            <a:extLst>
              <a:ext uri="{FF2B5EF4-FFF2-40B4-BE49-F238E27FC236}">
                <a16:creationId xmlns:a16="http://schemas.microsoft.com/office/drawing/2014/main" id="{6109503B-416C-E445-8A20-466AC2492270}"/>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Ústavní soud je soudním orgánem ochrany ústavnosti.</a:t>
            </a:r>
          </a:p>
          <a:p>
            <a:pPr marL="0" indent="0">
              <a:buNone/>
            </a:pPr>
            <a:r>
              <a:rPr lang="cs-CZ" dirty="0">
                <a:latin typeface="Arial" panose="020B0604020202020204" pitchFamily="34" charset="0"/>
                <a:cs typeface="Arial" panose="020B0604020202020204" pitchFamily="34" charset="0"/>
              </a:rPr>
              <a:t>Ústavní soud se skládá z 15 soudců, kteří jsou jmenováni na dobu deseti let.</a:t>
            </a:r>
          </a:p>
          <a:p>
            <a:pPr marL="0" indent="0">
              <a:buNone/>
            </a:pPr>
            <a:r>
              <a:rPr lang="cs-CZ" dirty="0">
                <a:latin typeface="Arial" panose="020B0604020202020204" pitchFamily="34" charset="0"/>
                <a:cs typeface="Arial" panose="020B0604020202020204" pitchFamily="34" charset="0"/>
              </a:rPr>
              <a:t>Soudce Ústavního soudu jmenuje prezident republiky se souhlasem Senátu.</a:t>
            </a:r>
          </a:p>
          <a:p>
            <a:pPr marL="0" indent="0">
              <a:buNone/>
            </a:pPr>
            <a:r>
              <a:rPr lang="cs-CZ" dirty="0">
                <a:latin typeface="Arial" panose="020B0604020202020204" pitchFamily="34" charset="0"/>
                <a:cs typeface="Arial" panose="020B0604020202020204" pitchFamily="34" charset="0"/>
              </a:rPr>
              <a:t>Soudcem Ústavního soudu může být jmenován bezúhonný občan, který je volitelný do Senátu, má vysokoškolské právnické vzdělání a byl nejméně deset let činný v právnickém povolání.</a:t>
            </a:r>
          </a:p>
        </p:txBody>
      </p:sp>
      <p:sp>
        <p:nvSpPr>
          <p:cNvPr id="2" name="Zástupný symbol pro datum 1">
            <a:extLst>
              <a:ext uri="{FF2B5EF4-FFF2-40B4-BE49-F238E27FC236}">
                <a16:creationId xmlns:a16="http://schemas.microsoft.com/office/drawing/2014/main" id="{07DDA6B0-C46E-514C-AD23-15FF686D743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6046C0D-6EC2-0546-8349-08BEA9E58AE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809D401-2632-4C42-B255-746CC59F9993}"/>
              </a:ext>
            </a:extLst>
          </p:cNvPr>
          <p:cNvSpPr>
            <a:spLocks noGrp="1"/>
          </p:cNvSpPr>
          <p:nvPr>
            <p:ph type="sldNum" sz="quarter" idx="12"/>
          </p:nvPr>
        </p:nvSpPr>
        <p:spPr/>
        <p:txBody>
          <a:bodyPr/>
          <a:lstStyle/>
          <a:p>
            <a:fld id="{CFE4BAC9-6D41-4691-9299-18EF07EF0177}" type="slidenum">
              <a:rPr lang="en-US" smtClean="0"/>
              <a:t>376</a:t>
            </a:fld>
            <a:endParaRPr lang="en-US"/>
          </a:p>
        </p:txBody>
      </p:sp>
    </p:spTree>
    <p:extLst>
      <p:ext uri="{BB962C8B-B14F-4D97-AF65-F5344CB8AC3E}">
        <p14:creationId xmlns:p14="http://schemas.microsoft.com/office/powerpoint/2010/main" val="347355046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84FF20-7B04-7D4B-B9E3-4724D0FB5B2F}"/>
              </a:ext>
            </a:extLst>
          </p:cNvPr>
          <p:cNvSpPr>
            <a:spLocks noGrp="1"/>
          </p:cNvSpPr>
          <p:nvPr>
            <p:ph type="title"/>
          </p:nvPr>
        </p:nvSpPr>
        <p:spPr/>
        <p:txBody>
          <a:bodyPr>
            <a:normAutofit/>
          </a:bodyPr>
          <a:lstStyle/>
          <a:p>
            <a:pPr algn="ctr"/>
            <a:r>
              <a:rPr lang="cs-CZ" sz="3200" dirty="0">
                <a:latin typeface="Arial" panose="020B0604020202020204" pitchFamily="34" charset="0"/>
                <a:cs typeface="Arial" panose="020B0604020202020204" pitchFamily="34" charset="0"/>
              </a:rPr>
              <a:t>Věcná působnost Ústavního soudu</a:t>
            </a:r>
          </a:p>
        </p:txBody>
      </p:sp>
      <p:sp>
        <p:nvSpPr>
          <p:cNvPr id="3" name="Zástupný symbol pro obsah 2">
            <a:extLst>
              <a:ext uri="{FF2B5EF4-FFF2-40B4-BE49-F238E27FC236}">
                <a16:creationId xmlns:a16="http://schemas.microsoft.com/office/drawing/2014/main" id="{5D793BF7-5ADA-BC47-AC47-D656794EE483}"/>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Ústavní soud rozhoduje mimo jiné:</a:t>
            </a:r>
          </a:p>
          <a:p>
            <a:pPr marL="385763" indent="-385763">
              <a:buFont typeface="+mj-lt"/>
              <a:buAutoNum type="arabicPeriod"/>
            </a:pPr>
            <a:r>
              <a:rPr lang="cs-CZ" dirty="0">
                <a:latin typeface="Arial" panose="020B0604020202020204" pitchFamily="34" charset="0"/>
                <a:cs typeface="Arial" panose="020B0604020202020204" pitchFamily="34" charset="0"/>
              </a:rPr>
              <a:t>o zrušení zákonů nebo jejich jednotlivých ustanovení, jsou-li v rozporu s ústavním pořádkem,</a:t>
            </a:r>
          </a:p>
          <a:p>
            <a:pPr marL="385763" indent="-385763">
              <a:buFont typeface="+mj-lt"/>
              <a:buAutoNum type="arabicPeriod"/>
            </a:pPr>
            <a:r>
              <a:rPr lang="cs-CZ" dirty="0">
                <a:latin typeface="Arial" panose="020B0604020202020204" pitchFamily="34" charset="0"/>
                <a:cs typeface="Arial" panose="020B0604020202020204" pitchFamily="34" charset="0"/>
              </a:rPr>
              <a:t>o zrušení jiných právních předpisů nebo jejich jednotlivých ustanovení, jsou-li v rozporu s ústavním pořádkem nebo zákonem,</a:t>
            </a:r>
          </a:p>
          <a:p>
            <a:pPr marL="385763" indent="-385763">
              <a:buFont typeface="+mj-lt"/>
              <a:buAutoNum type="arabicPeriod"/>
            </a:pPr>
            <a:r>
              <a:rPr lang="cs-CZ" dirty="0">
                <a:latin typeface="Arial" panose="020B0604020202020204" pitchFamily="34" charset="0"/>
                <a:cs typeface="Arial" panose="020B0604020202020204" pitchFamily="34" charset="0"/>
              </a:rPr>
              <a:t>o ústavní stížnosti orgánů územní samosprávy proti nezákonnému zásahu státu,</a:t>
            </a:r>
          </a:p>
          <a:p>
            <a:pPr marL="385763" indent="-385763">
              <a:buFont typeface="+mj-lt"/>
              <a:buAutoNum type="arabicPeriod"/>
            </a:pPr>
            <a:r>
              <a:rPr lang="cs-CZ" dirty="0">
                <a:latin typeface="Arial" panose="020B0604020202020204" pitchFamily="34" charset="0"/>
                <a:cs typeface="Arial" panose="020B0604020202020204" pitchFamily="34" charset="0"/>
              </a:rPr>
              <a:t>o ústavní stížnosti proti pravomocnému rozhodnutí a jinému zásahu orgánů veřejné moci do ústavně zaručených základních práv a svobod, </a:t>
            </a:r>
          </a:p>
        </p:txBody>
      </p:sp>
      <p:sp>
        <p:nvSpPr>
          <p:cNvPr id="4" name="Zástupný symbol pro datum 3">
            <a:extLst>
              <a:ext uri="{FF2B5EF4-FFF2-40B4-BE49-F238E27FC236}">
                <a16:creationId xmlns:a16="http://schemas.microsoft.com/office/drawing/2014/main" id="{F7815028-6982-A247-99FB-8752CAD6630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1B0FCD5-7DE7-9844-9438-5F0F2CF93B2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5E587AC-8A84-BF4E-B473-9AD7C3CE1FAB}"/>
              </a:ext>
            </a:extLst>
          </p:cNvPr>
          <p:cNvSpPr>
            <a:spLocks noGrp="1"/>
          </p:cNvSpPr>
          <p:nvPr>
            <p:ph type="sldNum" sz="quarter" idx="12"/>
          </p:nvPr>
        </p:nvSpPr>
        <p:spPr/>
        <p:txBody>
          <a:bodyPr/>
          <a:lstStyle/>
          <a:p>
            <a:fld id="{CFE4BAC9-6D41-4691-9299-18EF07EF0177}" type="slidenum">
              <a:rPr lang="en-US" smtClean="0"/>
              <a:t>377</a:t>
            </a:fld>
            <a:endParaRPr lang="en-US"/>
          </a:p>
        </p:txBody>
      </p:sp>
    </p:spTree>
    <p:extLst>
      <p:ext uri="{BB962C8B-B14F-4D97-AF65-F5344CB8AC3E}">
        <p14:creationId xmlns:p14="http://schemas.microsoft.com/office/powerpoint/2010/main" val="4031680485"/>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A9D4B0-769E-B246-998D-7E201C2A53CD}"/>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Zahájení řízení před ÚS</a:t>
            </a:r>
          </a:p>
        </p:txBody>
      </p:sp>
      <p:sp>
        <p:nvSpPr>
          <p:cNvPr id="3" name="Zástupný symbol pro obsah 2">
            <a:extLst>
              <a:ext uri="{FF2B5EF4-FFF2-40B4-BE49-F238E27FC236}">
                <a16:creationId xmlns:a16="http://schemas.microsoft.com/office/drawing/2014/main" id="{64394D8F-81FB-D44F-AFF4-073F88E2A3BB}"/>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Návrh na zahájení řízení před Ústavním soudem může podat ten, komu tento zákon takové oprávnění přiznává.  Řízení lze zahájit jen na návrh.</a:t>
            </a:r>
          </a:p>
          <a:p>
            <a:r>
              <a:rPr lang="cs-CZ" dirty="0">
                <a:latin typeface="Arial" panose="020B0604020202020204" pitchFamily="34" charset="0"/>
                <a:cs typeface="Arial" panose="020B0604020202020204" pitchFamily="34" charset="0"/>
              </a:rPr>
              <a:t>Řízení je zahájeno dnem doručení návrhu Ústavnímu soudu.</a:t>
            </a:r>
          </a:p>
          <a:p>
            <a:r>
              <a:rPr lang="cs-CZ" dirty="0">
                <a:latin typeface="Arial" panose="020B0604020202020204" pitchFamily="34" charset="0"/>
                <a:cs typeface="Arial" panose="020B0604020202020204" pitchFamily="34" charset="0"/>
              </a:rPr>
              <a:t>Účastník nebo vedlejší účastník se může dát v řízení před Ústavním soudem zastupovat pouze advokátem v rozsahu stanoveném zvláštními předpisy.</a:t>
            </a:r>
          </a:p>
        </p:txBody>
      </p:sp>
      <p:sp>
        <p:nvSpPr>
          <p:cNvPr id="4" name="Zástupný symbol pro datum 3">
            <a:extLst>
              <a:ext uri="{FF2B5EF4-FFF2-40B4-BE49-F238E27FC236}">
                <a16:creationId xmlns:a16="http://schemas.microsoft.com/office/drawing/2014/main" id="{EAB17829-BC81-1B46-86D5-AA533C25362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71B1E39-39A9-084C-BDE4-31205421091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F04D2CF-B684-1844-85AC-E62746152DCF}"/>
              </a:ext>
            </a:extLst>
          </p:cNvPr>
          <p:cNvSpPr>
            <a:spLocks noGrp="1"/>
          </p:cNvSpPr>
          <p:nvPr>
            <p:ph type="sldNum" sz="quarter" idx="12"/>
          </p:nvPr>
        </p:nvSpPr>
        <p:spPr/>
        <p:txBody>
          <a:bodyPr/>
          <a:lstStyle/>
          <a:p>
            <a:fld id="{CFE4BAC9-6D41-4691-9299-18EF07EF0177}" type="slidenum">
              <a:rPr lang="en-US" smtClean="0"/>
              <a:t>378</a:t>
            </a:fld>
            <a:endParaRPr lang="en-US"/>
          </a:p>
        </p:txBody>
      </p:sp>
    </p:spTree>
    <p:extLst>
      <p:ext uri="{BB962C8B-B14F-4D97-AF65-F5344CB8AC3E}">
        <p14:creationId xmlns:p14="http://schemas.microsoft.com/office/powerpoint/2010/main" val="411457759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CE94D5-B8A9-BC45-85EA-4A078E86B5CF}"/>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Rozhodnutí ÚS</a:t>
            </a:r>
          </a:p>
        </p:txBody>
      </p:sp>
      <p:sp>
        <p:nvSpPr>
          <p:cNvPr id="3" name="Zástupný symbol pro obsah 2">
            <a:extLst>
              <a:ext uri="{FF2B5EF4-FFF2-40B4-BE49-F238E27FC236}">
                <a16:creationId xmlns:a16="http://schemas.microsoft.com/office/drawing/2014/main" id="{E5717C64-6722-2F46-8FD3-FD8814CAC6C0}"/>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Ve věci samé rozhoduje Ústavní soud nálezem a v ostatních věcech usnesením.</a:t>
            </a:r>
          </a:p>
          <a:p>
            <a:r>
              <a:rPr lang="cs-CZ" dirty="0">
                <a:latin typeface="Arial" panose="020B0604020202020204" pitchFamily="34" charset="0"/>
                <a:cs typeface="Arial" panose="020B0604020202020204" pitchFamily="34" charset="0"/>
              </a:rPr>
              <a:t>Nálezy musí být odůvodněny a musí obsahovat poučení, že proti rozhodnutí Ústavního soudu se nelze odvolat.</a:t>
            </a:r>
          </a:p>
          <a:p>
            <a:r>
              <a:rPr lang="cs-CZ" dirty="0">
                <a:latin typeface="Arial" panose="020B0604020202020204" pitchFamily="34" charset="0"/>
                <a:cs typeface="Arial" panose="020B0604020202020204" pitchFamily="34" charset="0"/>
              </a:rPr>
              <a:t>Rozhodnutí Ústavního soudu je vykonatelné, jakmile bylo vyhlášeno způsobem stanoveným zákonem, pokud Ústavní soud o jeho vykonatelnosti nerozhodl jinak.</a:t>
            </a:r>
          </a:p>
          <a:p>
            <a:r>
              <a:rPr lang="cs-CZ" dirty="0">
                <a:latin typeface="Arial" panose="020B0604020202020204" pitchFamily="34" charset="0"/>
                <a:cs typeface="Arial" panose="020B0604020202020204" pitchFamily="34" charset="0"/>
              </a:rPr>
              <a:t>Vykonatelná rozhodnutí Ústavního soudu jsou závazná pro všechny orgány i osoby.</a:t>
            </a:r>
          </a:p>
        </p:txBody>
      </p:sp>
      <p:sp>
        <p:nvSpPr>
          <p:cNvPr id="4" name="Zástupný symbol pro datum 3">
            <a:extLst>
              <a:ext uri="{FF2B5EF4-FFF2-40B4-BE49-F238E27FC236}">
                <a16:creationId xmlns:a16="http://schemas.microsoft.com/office/drawing/2014/main" id="{28939DD3-22FB-3B46-BDBF-3FC5005ADD6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952C75D-270D-624C-963F-40E74F0CC24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8DA313F-46AC-2C49-BD0A-DAF336C8CD41}"/>
              </a:ext>
            </a:extLst>
          </p:cNvPr>
          <p:cNvSpPr>
            <a:spLocks noGrp="1"/>
          </p:cNvSpPr>
          <p:nvPr>
            <p:ph type="sldNum" sz="quarter" idx="12"/>
          </p:nvPr>
        </p:nvSpPr>
        <p:spPr/>
        <p:txBody>
          <a:bodyPr/>
          <a:lstStyle/>
          <a:p>
            <a:fld id="{CFE4BAC9-6D41-4691-9299-18EF07EF0177}" type="slidenum">
              <a:rPr lang="en-US" smtClean="0"/>
              <a:t>379</a:t>
            </a:fld>
            <a:endParaRPr lang="en-US"/>
          </a:p>
        </p:txBody>
      </p:sp>
    </p:spTree>
    <p:extLst>
      <p:ext uri="{BB962C8B-B14F-4D97-AF65-F5344CB8AC3E}">
        <p14:creationId xmlns:p14="http://schemas.microsoft.com/office/powerpoint/2010/main" val="4003117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BE0139-B9A2-414B-BBC3-BDD938D9B7A7}"/>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Příklady dalších strategických zájmů </a:t>
            </a:r>
          </a:p>
        </p:txBody>
      </p:sp>
      <p:sp>
        <p:nvSpPr>
          <p:cNvPr id="3" name="Zástupný symbol pro obsah 2">
            <a:extLst>
              <a:ext uri="{FF2B5EF4-FFF2-40B4-BE49-F238E27FC236}">
                <a16:creationId xmlns:a16="http://schemas.microsoft.com/office/drawing/2014/main" id="{2A8031C1-BA96-8D49-B05D-7BD66D09A21C}"/>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snižování kriminality </a:t>
            </a:r>
          </a:p>
          <a:p>
            <a:r>
              <a:rPr lang="cs-CZ" dirty="0">
                <a:latin typeface="Arial" panose="020B0604020202020204" pitchFamily="34" charset="0"/>
                <a:cs typeface="Arial" panose="020B0604020202020204" pitchFamily="34" charset="0"/>
              </a:rPr>
              <a:t>vytváření podmínek pro tolerantní občanskou společnost, potlačování extremismu</a:t>
            </a:r>
          </a:p>
          <a:p>
            <a:r>
              <a:rPr lang="cs-CZ" dirty="0">
                <a:latin typeface="Arial" panose="020B0604020202020204" pitchFamily="34" charset="0"/>
                <a:cs typeface="Arial" panose="020B0604020202020204" pitchFamily="34" charset="0"/>
              </a:rPr>
              <a:t>zvyšování efektivity a profesionality státních institucí</a:t>
            </a:r>
          </a:p>
          <a:p>
            <a:r>
              <a:rPr lang="cs-CZ" dirty="0">
                <a:latin typeface="Arial" panose="020B0604020202020204" pitchFamily="34" charset="0"/>
                <a:cs typeface="Arial" panose="020B0604020202020204" pitchFamily="34" charset="0"/>
              </a:rPr>
              <a:t>vědecko-technický rozvoj s důrazem na nové technologie s vysokou přidanou hodnotou inovace</a:t>
            </a:r>
          </a:p>
          <a:p>
            <a:r>
              <a:rPr lang="cs-CZ" dirty="0">
                <a:latin typeface="Arial" panose="020B0604020202020204" pitchFamily="34" charset="0"/>
                <a:cs typeface="Arial" panose="020B0604020202020204" pitchFamily="34" charset="0"/>
              </a:rPr>
              <a:t>rozvíjení technických a technologických schopností při zpracování a přenosu utajovaných a citlivých informací s důrazem na jejich ochranu a dostupnost </a:t>
            </a:r>
          </a:p>
          <a:p>
            <a:r>
              <a:rPr lang="cs-CZ" dirty="0">
                <a:latin typeface="Arial" panose="020B0604020202020204" pitchFamily="34" charset="0"/>
                <a:cs typeface="Arial" panose="020B0604020202020204" pitchFamily="34" charset="0"/>
              </a:rPr>
              <a:t>ochrana životního prostředí.</a:t>
            </a:r>
          </a:p>
        </p:txBody>
      </p:sp>
      <p:sp>
        <p:nvSpPr>
          <p:cNvPr id="4" name="Zástupný symbol pro datum 3">
            <a:extLst>
              <a:ext uri="{FF2B5EF4-FFF2-40B4-BE49-F238E27FC236}">
                <a16:creationId xmlns:a16="http://schemas.microsoft.com/office/drawing/2014/main" id="{D45ABBF4-4E08-AD45-84CE-6973EA4B768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7E3CAAE-CAA6-DA4E-9D6D-19452C99900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3CF3265-8AE8-F24C-B599-E3D1FB294EFF}"/>
              </a:ext>
            </a:extLst>
          </p:cNvPr>
          <p:cNvSpPr>
            <a:spLocks noGrp="1"/>
          </p:cNvSpPr>
          <p:nvPr>
            <p:ph type="sldNum" sz="quarter" idx="12"/>
          </p:nvPr>
        </p:nvSpPr>
        <p:spPr/>
        <p:txBody>
          <a:bodyPr/>
          <a:lstStyle/>
          <a:p>
            <a:fld id="{CFE4BAC9-6D41-4691-9299-18EF07EF0177}" type="slidenum">
              <a:rPr lang="en-US" smtClean="0"/>
              <a:t>38</a:t>
            </a:fld>
            <a:endParaRPr lang="en-US"/>
          </a:p>
        </p:txBody>
      </p:sp>
    </p:spTree>
    <p:extLst>
      <p:ext uri="{BB962C8B-B14F-4D97-AF65-F5344CB8AC3E}">
        <p14:creationId xmlns:p14="http://schemas.microsoft.com/office/powerpoint/2010/main" val="1490457345"/>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2B4401-26C8-4246-977E-067E0DABD901}"/>
              </a:ext>
            </a:extLst>
          </p:cNvPr>
          <p:cNvSpPr>
            <a:spLocks noGrp="1"/>
          </p:cNvSpPr>
          <p:nvPr>
            <p:ph type="title"/>
          </p:nvPr>
        </p:nvSpPr>
        <p:spPr/>
        <p:txBody>
          <a:bodyPr>
            <a:normAutofit/>
          </a:bodyPr>
          <a:lstStyle/>
          <a:p>
            <a:pPr algn="ctr"/>
            <a:r>
              <a:rPr lang="cs-CZ" sz="3200" dirty="0">
                <a:latin typeface="Arial" panose="020B0604020202020204" pitchFamily="34" charset="0"/>
                <a:cs typeface="Arial" panose="020B0604020202020204" pitchFamily="34" charset="0"/>
              </a:rPr>
              <a:t>Řízení o ústavních stížnostech</a:t>
            </a:r>
          </a:p>
        </p:txBody>
      </p:sp>
      <p:sp>
        <p:nvSpPr>
          <p:cNvPr id="3" name="Zástupný symbol pro obsah 2">
            <a:extLst>
              <a:ext uri="{FF2B5EF4-FFF2-40B4-BE49-F238E27FC236}">
                <a16:creationId xmlns:a16="http://schemas.microsoft.com/office/drawing/2014/main" id="{8EC84FE1-7620-1D40-8B29-ED368E855955}"/>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Stížnost jsou oprávněny podat:</a:t>
            </a:r>
          </a:p>
          <a:p>
            <a:pPr marL="385763" indent="-385763">
              <a:buFont typeface="+mj-lt"/>
              <a:buAutoNum type="arabicPeriod"/>
            </a:pPr>
            <a:r>
              <a:rPr lang="cs-CZ" dirty="0">
                <a:latin typeface="Arial" panose="020B0604020202020204" pitchFamily="34" charset="0"/>
                <a:cs typeface="Arial" panose="020B0604020202020204" pitchFamily="34" charset="0"/>
              </a:rPr>
              <a:t>fyzická nebo právnická osoba, jestliže tvrdí, že pravomocným rozhodnutím v řízení, jehož byla účastníkem, opatřením nebo jiným zásahem orgánu veřejné moci  bylo porušeno její základní právo nebo svoboda zaručené ústavním pořádkem</a:t>
            </a:r>
          </a:p>
          <a:p>
            <a:pPr marL="385763" indent="-385763">
              <a:buFont typeface="+mj-lt"/>
              <a:buAutoNum type="arabicPeriod"/>
            </a:pPr>
            <a:r>
              <a:rPr lang="cs-CZ" dirty="0">
                <a:latin typeface="Arial" panose="020B0604020202020204" pitchFamily="34" charset="0"/>
                <a:cs typeface="Arial" panose="020B0604020202020204" pitchFamily="34" charset="0"/>
              </a:rPr>
              <a:t>zastupitelstvo obce nebo vyššího územního samosprávného celku, jestliže tvrdí, že nezákonným zásahem státu bylo porušeno zaručené právo územního samosprávného celku na samosprávu</a:t>
            </a:r>
          </a:p>
        </p:txBody>
      </p:sp>
      <p:sp>
        <p:nvSpPr>
          <p:cNvPr id="4" name="Zástupný symbol pro datum 3">
            <a:extLst>
              <a:ext uri="{FF2B5EF4-FFF2-40B4-BE49-F238E27FC236}">
                <a16:creationId xmlns:a16="http://schemas.microsoft.com/office/drawing/2014/main" id="{3BD60EBF-5049-854D-872E-A37D58AC0FC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D05F94C-D90D-8A49-BB50-3AF77A169D0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C085BB3-3546-414E-B200-3E6B60E6B92E}"/>
              </a:ext>
            </a:extLst>
          </p:cNvPr>
          <p:cNvSpPr>
            <a:spLocks noGrp="1"/>
          </p:cNvSpPr>
          <p:nvPr>
            <p:ph type="sldNum" sz="quarter" idx="12"/>
          </p:nvPr>
        </p:nvSpPr>
        <p:spPr/>
        <p:txBody>
          <a:bodyPr/>
          <a:lstStyle/>
          <a:p>
            <a:fld id="{CFE4BAC9-6D41-4691-9299-18EF07EF0177}" type="slidenum">
              <a:rPr lang="en-US" smtClean="0"/>
              <a:t>380</a:t>
            </a:fld>
            <a:endParaRPr lang="en-US"/>
          </a:p>
        </p:txBody>
      </p:sp>
    </p:spTree>
    <p:extLst>
      <p:ext uri="{BB962C8B-B14F-4D97-AF65-F5344CB8AC3E}">
        <p14:creationId xmlns:p14="http://schemas.microsoft.com/office/powerpoint/2010/main" val="364569462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5BD5D3-7E02-DD4E-9E81-5AF1942FC69C}"/>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Lhůta k podání ústavní stížnosti</a:t>
            </a:r>
          </a:p>
        </p:txBody>
      </p:sp>
      <p:sp>
        <p:nvSpPr>
          <p:cNvPr id="3" name="Zástupný symbol pro obsah 2">
            <a:extLst>
              <a:ext uri="{FF2B5EF4-FFF2-40B4-BE49-F238E27FC236}">
                <a16:creationId xmlns:a16="http://schemas.microsoft.com/office/drawing/2014/main" id="{842AF0A5-1409-9E40-A119-CBD3DC949816}"/>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Ústavní stížnost lze podat ve lhůtě </a:t>
            </a:r>
            <a:r>
              <a:rPr lang="cs-CZ" b="1" dirty="0">
                <a:latin typeface="Arial" panose="020B0604020202020204" pitchFamily="34" charset="0"/>
                <a:cs typeface="Arial" panose="020B0604020202020204" pitchFamily="34" charset="0"/>
              </a:rPr>
              <a:t>dvou měsíců od </a:t>
            </a:r>
            <a:r>
              <a:rPr lang="cs-CZ" dirty="0">
                <a:latin typeface="Arial" panose="020B0604020202020204" pitchFamily="34" charset="0"/>
                <a:cs typeface="Arial" panose="020B0604020202020204" pitchFamily="34" charset="0"/>
              </a:rPr>
              <a:t>doručení rozhodnutí o </a:t>
            </a:r>
            <a:r>
              <a:rPr lang="cs-CZ" b="1" dirty="0">
                <a:latin typeface="Arial" panose="020B0604020202020204" pitchFamily="34" charset="0"/>
                <a:cs typeface="Arial" panose="020B0604020202020204" pitchFamily="34" charset="0"/>
              </a:rPr>
              <a:t>posledním procesním prostředku</a:t>
            </a:r>
            <a:r>
              <a:rPr lang="cs-CZ" dirty="0">
                <a:latin typeface="Arial" panose="020B0604020202020204" pitchFamily="34" charset="0"/>
                <a:cs typeface="Arial" panose="020B0604020202020204" pitchFamily="34" charset="0"/>
              </a:rPr>
              <a:t>, který zákon stěžovateli k ochraně jeho práva poskytuje.</a:t>
            </a:r>
          </a:p>
          <a:p>
            <a:r>
              <a:rPr lang="cs-CZ" dirty="0">
                <a:latin typeface="Arial" panose="020B0604020202020204" pitchFamily="34" charset="0"/>
                <a:cs typeface="Arial" panose="020B0604020202020204" pitchFamily="34" charset="0"/>
              </a:rPr>
              <a:t>Takovým prostředkem se rozumí řádný opravný prostředek, mimořádný opravný prostředek, vyjma návrhu na obnovu řízení, a jiný procesní prostředek k ochraně práva, s jehož uplatněním je spojeno zahájení soudního, správního nebo jiného právního řízení</a:t>
            </a:r>
          </a:p>
        </p:txBody>
      </p:sp>
      <p:sp>
        <p:nvSpPr>
          <p:cNvPr id="4" name="Zástupný symbol pro datum 3">
            <a:extLst>
              <a:ext uri="{FF2B5EF4-FFF2-40B4-BE49-F238E27FC236}">
                <a16:creationId xmlns:a16="http://schemas.microsoft.com/office/drawing/2014/main" id="{12CE8AB6-14F9-DD4C-8566-BA4C0DA7131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F8BED7C-8B55-F943-AD65-4C88319FEA6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CF25311-CB3A-484E-9FC3-F09A6D34D942}"/>
              </a:ext>
            </a:extLst>
          </p:cNvPr>
          <p:cNvSpPr>
            <a:spLocks noGrp="1"/>
          </p:cNvSpPr>
          <p:nvPr>
            <p:ph type="sldNum" sz="quarter" idx="12"/>
          </p:nvPr>
        </p:nvSpPr>
        <p:spPr/>
        <p:txBody>
          <a:bodyPr/>
          <a:lstStyle/>
          <a:p>
            <a:fld id="{CFE4BAC9-6D41-4691-9299-18EF07EF0177}" type="slidenum">
              <a:rPr lang="en-US" smtClean="0"/>
              <a:t>381</a:t>
            </a:fld>
            <a:endParaRPr lang="en-US"/>
          </a:p>
        </p:txBody>
      </p:sp>
    </p:spTree>
    <p:extLst>
      <p:ext uri="{BB962C8B-B14F-4D97-AF65-F5344CB8AC3E}">
        <p14:creationId xmlns:p14="http://schemas.microsoft.com/office/powerpoint/2010/main" val="241819348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C5FB1E-B1A7-7D46-A1D3-7C79D171A9BE}"/>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Řízení o ústavních stížnostech</a:t>
            </a:r>
          </a:p>
        </p:txBody>
      </p:sp>
      <p:sp>
        <p:nvSpPr>
          <p:cNvPr id="3" name="Zástupný symbol pro obsah 2">
            <a:extLst>
              <a:ext uri="{FF2B5EF4-FFF2-40B4-BE49-F238E27FC236}">
                <a16:creationId xmlns:a16="http://schemas.microsoft.com/office/drawing/2014/main" id="{F577E9EF-9792-5C4A-A97A-2705248EEED2}"/>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Fyzická nebo právnická osoba, jestliže tvrdí, že pravomocným rozhodnutím v řízení, jehož byla účastníkem, opatřením nebo jiným zásahem orgánu veřejné moci  bylo porušeno její základní právo nebo svoboda zaručené ústavním pořádkem.</a:t>
            </a:r>
          </a:p>
          <a:p>
            <a:r>
              <a:rPr lang="cs-CZ" dirty="0">
                <a:latin typeface="Arial" panose="020B0604020202020204" pitchFamily="34" charset="0"/>
                <a:cs typeface="Arial" panose="020B0604020202020204" pitchFamily="34" charset="0"/>
              </a:rPr>
              <a:t>Zastupitelstvo obce nebo vyššího územního samosprávného celku, jestliže tvrdí, že nezákonným zásahem státu bylo porušeno zaručené právo územního samosprávného celku na samosprávu</a:t>
            </a:r>
          </a:p>
        </p:txBody>
      </p:sp>
      <p:sp>
        <p:nvSpPr>
          <p:cNvPr id="4" name="Zástupný symbol pro datum 3">
            <a:extLst>
              <a:ext uri="{FF2B5EF4-FFF2-40B4-BE49-F238E27FC236}">
                <a16:creationId xmlns:a16="http://schemas.microsoft.com/office/drawing/2014/main" id="{AE04B013-8D11-0D4E-A4FD-FFF32655359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A9D9F76-B6EF-B846-AF25-BBCB7C27163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F00B07D-5248-5E48-A121-1E37F7497B92}"/>
              </a:ext>
            </a:extLst>
          </p:cNvPr>
          <p:cNvSpPr>
            <a:spLocks noGrp="1"/>
          </p:cNvSpPr>
          <p:nvPr>
            <p:ph type="sldNum" sz="quarter" idx="12"/>
          </p:nvPr>
        </p:nvSpPr>
        <p:spPr/>
        <p:txBody>
          <a:bodyPr/>
          <a:lstStyle/>
          <a:p>
            <a:fld id="{CFE4BAC9-6D41-4691-9299-18EF07EF0177}" type="slidenum">
              <a:rPr lang="en-US" smtClean="0"/>
              <a:t>382</a:t>
            </a:fld>
            <a:endParaRPr lang="en-US"/>
          </a:p>
        </p:txBody>
      </p:sp>
    </p:spTree>
    <p:extLst>
      <p:ext uri="{BB962C8B-B14F-4D97-AF65-F5344CB8AC3E}">
        <p14:creationId xmlns:p14="http://schemas.microsoft.com/office/powerpoint/2010/main" val="907149373"/>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DFD49B-0113-E846-A43F-50779F6EEBC0}"/>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Lhůta pro podání stížnosti</a:t>
            </a:r>
          </a:p>
        </p:txBody>
      </p:sp>
      <p:sp>
        <p:nvSpPr>
          <p:cNvPr id="3" name="Zástupný symbol pro obsah 2">
            <a:extLst>
              <a:ext uri="{FF2B5EF4-FFF2-40B4-BE49-F238E27FC236}">
                <a16:creationId xmlns:a16="http://schemas.microsoft.com/office/drawing/2014/main" id="{C570B415-D257-5D42-98F6-74CFDDF48084}"/>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Ústavní stížnost lze podat ve lhůtě dvou měsíců od doručení rozhodnutí o posledním procesním prostředku, který zákon stěžovateli k ochraně jeho práva poskytuje.</a:t>
            </a:r>
          </a:p>
          <a:p>
            <a:pPr marL="0" indent="0">
              <a:buNone/>
            </a:pPr>
            <a:r>
              <a:rPr lang="cs-CZ" dirty="0">
                <a:latin typeface="Arial" panose="020B0604020202020204" pitchFamily="34" charset="0"/>
                <a:cs typeface="Arial" panose="020B0604020202020204" pitchFamily="34" charset="0"/>
              </a:rPr>
              <a:t>Takovým prostředkem se rozumí řádný opravný prostředek, mimořádný opravný prostředek, vyjma návrhu na obnovu řízení, a jiný procesní prostředek k ochraně práva, s jehož uplatněním je spojeno zahájení soudního, správního nebo jiného právního řízení.</a:t>
            </a:r>
          </a:p>
        </p:txBody>
      </p:sp>
      <p:sp>
        <p:nvSpPr>
          <p:cNvPr id="4" name="Zástupný symbol pro datum 3">
            <a:extLst>
              <a:ext uri="{FF2B5EF4-FFF2-40B4-BE49-F238E27FC236}">
                <a16:creationId xmlns:a16="http://schemas.microsoft.com/office/drawing/2014/main" id="{385EDB60-070F-AB4D-9470-9E1214357E8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D27B048-E583-094F-A248-F7D1850AC8B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9761F83-85D3-A04A-99DB-512B130D5F2E}"/>
              </a:ext>
            </a:extLst>
          </p:cNvPr>
          <p:cNvSpPr>
            <a:spLocks noGrp="1"/>
          </p:cNvSpPr>
          <p:nvPr>
            <p:ph type="sldNum" sz="quarter" idx="12"/>
          </p:nvPr>
        </p:nvSpPr>
        <p:spPr/>
        <p:txBody>
          <a:bodyPr/>
          <a:lstStyle/>
          <a:p>
            <a:fld id="{CFE4BAC9-6D41-4691-9299-18EF07EF0177}" type="slidenum">
              <a:rPr lang="en-US" smtClean="0"/>
              <a:t>383</a:t>
            </a:fld>
            <a:endParaRPr lang="en-US"/>
          </a:p>
        </p:txBody>
      </p:sp>
    </p:spTree>
    <p:extLst>
      <p:ext uri="{BB962C8B-B14F-4D97-AF65-F5344CB8AC3E}">
        <p14:creationId xmlns:p14="http://schemas.microsoft.com/office/powerpoint/2010/main" val="2919668031"/>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F60FB6-77BD-C446-8068-B3B879821606}"/>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Předběžné opatření</a:t>
            </a:r>
          </a:p>
        </p:txBody>
      </p:sp>
      <p:sp>
        <p:nvSpPr>
          <p:cNvPr id="3" name="Zástupný symbol pro obsah 2">
            <a:extLst>
              <a:ext uri="{FF2B5EF4-FFF2-40B4-BE49-F238E27FC236}">
                <a16:creationId xmlns:a16="http://schemas.microsoft.com/office/drawing/2014/main" id="{7D631270-0B93-324B-ADE5-7F5E70649434}"/>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Směřuje-li ústavní stížnost proti jinému zásahu orgánu veřejné moci, než je rozhodnutí, může Ústavní soud k odvrácení hrozící vážné škody nebo újmy, k zabránění hrozícímu násilnému zásahu nebo z jiného závažného veřejného zájmu uložit orgánu veřejné moci, aby v zásahu nepokračoval (předběžné opatření).</a:t>
            </a:r>
          </a:p>
        </p:txBody>
      </p:sp>
      <p:sp>
        <p:nvSpPr>
          <p:cNvPr id="4" name="Zástupný symbol pro datum 3">
            <a:extLst>
              <a:ext uri="{FF2B5EF4-FFF2-40B4-BE49-F238E27FC236}">
                <a16:creationId xmlns:a16="http://schemas.microsoft.com/office/drawing/2014/main" id="{AF800BE5-3719-4248-B1AE-A9331FC74B9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DDFA5EF-F6E9-B74F-9A9D-33349F916BA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008874E-261D-A340-8781-61D0E1FE9AFD}"/>
              </a:ext>
            </a:extLst>
          </p:cNvPr>
          <p:cNvSpPr>
            <a:spLocks noGrp="1"/>
          </p:cNvSpPr>
          <p:nvPr>
            <p:ph type="sldNum" sz="quarter" idx="12"/>
          </p:nvPr>
        </p:nvSpPr>
        <p:spPr/>
        <p:txBody>
          <a:bodyPr/>
          <a:lstStyle/>
          <a:p>
            <a:fld id="{CFE4BAC9-6D41-4691-9299-18EF07EF0177}" type="slidenum">
              <a:rPr lang="en-US" smtClean="0"/>
              <a:t>384</a:t>
            </a:fld>
            <a:endParaRPr lang="en-US"/>
          </a:p>
        </p:txBody>
      </p:sp>
    </p:spTree>
    <p:extLst>
      <p:ext uri="{BB962C8B-B14F-4D97-AF65-F5344CB8AC3E}">
        <p14:creationId xmlns:p14="http://schemas.microsoft.com/office/powerpoint/2010/main" val="252318556"/>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959BA3-6112-5643-B21C-618ADD977D25}"/>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Nález Ústavního soudu</a:t>
            </a:r>
          </a:p>
        </p:txBody>
      </p:sp>
      <p:sp>
        <p:nvSpPr>
          <p:cNvPr id="3" name="Zástupný symbol pro obsah 2">
            <a:extLst>
              <a:ext uri="{FF2B5EF4-FFF2-40B4-BE49-F238E27FC236}">
                <a16:creationId xmlns:a16="http://schemas.microsoft.com/office/drawing/2014/main" id="{118023F7-6661-3540-A916-24BA0C677F22}"/>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Ústavní soud rozhodne nálezem, kterým:</a:t>
            </a:r>
          </a:p>
          <a:p>
            <a:pPr marL="385763" indent="-385763">
              <a:buFont typeface="+mj-lt"/>
              <a:buAutoNum type="arabicPeriod"/>
            </a:pPr>
            <a:r>
              <a:rPr lang="cs-CZ" dirty="0">
                <a:latin typeface="Arial" panose="020B0604020202020204" pitchFamily="34" charset="0"/>
                <a:cs typeface="Arial" panose="020B0604020202020204" pitchFamily="34" charset="0"/>
              </a:rPr>
              <a:t> ústavní stížnosti zcela vyhoví nebo </a:t>
            </a:r>
          </a:p>
          <a:p>
            <a:pPr marL="385763" indent="-385763">
              <a:buFont typeface="+mj-lt"/>
              <a:buAutoNum type="arabicPeriod"/>
            </a:pPr>
            <a:r>
              <a:rPr lang="cs-CZ" dirty="0">
                <a:latin typeface="Arial" panose="020B0604020202020204" pitchFamily="34" charset="0"/>
                <a:cs typeface="Arial" panose="020B0604020202020204" pitchFamily="34" charset="0"/>
              </a:rPr>
              <a:t>ústavní stížnost zcela zamítne anebo </a:t>
            </a:r>
          </a:p>
          <a:p>
            <a:pPr marL="385763" indent="-385763">
              <a:buFont typeface="+mj-lt"/>
              <a:buAutoNum type="arabicPeriod"/>
            </a:pPr>
            <a:r>
              <a:rPr lang="cs-CZ" dirty="0">
                <a:latin typeface="Arial" panose="020B0604020202020204" pitchFamily="34" charset="0"/>
                <a:cs typeface="Arial" panose="020B0604020202020204" pitchFamily="34" charset="0"/>
              </a:rPr>
              <a:t>jí zčásti vyhoví a zčásti ji zamítne</a:t>
            </a:r>
          </a:p>
        </p:txBody>
      </p:sp>
      <p:sp>
        <p:nvSpPr>
          <p:cNvPr id="4" name="Zástupný symbol pro datum 3">
            <a:extLst>
              <a:ext uri="{FF2B5EF4-FFF2-40B4-BE49-F238E27FC236}">
                <a16:creationId xmlns:a16="http://schemas.microsoft.com/office/drawing/2014/main" id="{74F1BE5F-441A-8A40-9938-585AA6B0472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A7614FA-A37A-1444-A470-7E01CA04108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FD7E54A-01AD-7347-BF4A-5C315778806F}"/>
              </a:ext>
            </a:extLst>
          </p:cNvPr>
          <p:cNvSpPr>
            <a:spLocks noGrp="1"/>
          </p:cNvSpPr>
          <p:nvPr>
            <p:ph type="sldNum" sz="quarter" idx="12"/>
          </p:nvPr>
        </p:nvSpPr>
        <p:spPr/>
        <p:txBody>
          <a:bodyPr/>
          <a:lstStyle/>
          <a:p>
            <a:fld id="{CFE4BAC9-6D41-4691-9299-18EF07EF0177}" type="slidenum">
              <a:rPr lang="en-US" smtClean="0"/>
              <a:t>385</a:t>
            </a:fld>
            <a:endParaRPr lang="en-US"/>
          </a:p>
        </p:txBody>
      </p:sp>
    </p:spTree>
    <p:extLst>
      <p:ext uri="{BB962C8B-B14F-4D97-AF65-F5344CB8AC3E}">
        <p14:creationId xmlns:p14="http://schemas.microsoft.com/office/powerpoint/2010/main" val="195279850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7F3734-5953-3944-A0D3-954F75DD9DEB}"/>
              </a:ext>
            </a:extLst>
          </p:cNvPr>
          <p:cNvSpPr>
            <a:spLocks noGrp="1"/>
          </p:cNvSpPr>
          <p:nvPr>
            <p:ph type="title"/>
          </p:nvPr>
        </p:nvSpPr>
        <p:spPr/>
        <p:txBody>
          <a:bodyPr>
            <a:normAutofit/>
          </a:bodyPr>
          <a:lstStyle/>
          <a:p>
            <a:pPr algn="ctr"/>
            <a:r>
              <a:rPr lang="cs-CZ" sz="3200" dirty="0">
                <a:latin typeface="Arial" panose="020B0604020202020204" pitchFamily="34" charset="0"/>
                <a:cs typeface="Arial" panose="020B0604020202020204" pitchFamily="34" charset="0"/>
              </a:rPr>
              <a:t>Důsledky nálezu ke stížnosti FO nebo PO</a:t>
            </a:r>
          </a:p>
        </p:txBody>
      </p:sp>
      <p:sp>
        <p:nvSpPr>
          <p:cNvPr id="3" name="Zástupný symbol pro obsah 2">
            <a:extLst>
              <a:ext uri="{FF2B5EF4-FFF2-40B4-BE49-F238E27FC236}">
                <a16:creationId xmlns:a16="http://schemas.microsoft.com/office/drawing/2014/main" id="{545CABD0-0502-AF4C-8D75-96075BDF00FF}"/>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Bylo-li vyhověno ústavní stížnosti fyzické nebo právnické osoby, Ústavní soud:</a:t>
            </a:r>
          </a:p>
          <a:p>
            <a:pPr marL="385763" indent="-385763">
              <a:buFont typeface="+mj-lt"/>
              <a:buAutoNum type="arabicPeriod"/>
            </a:pPr>
            <a:r>
              <a:rPr lang="cs-CZ" dirty="0">
                <a:latin typeface="Arial" panose="020B0604020202020204" pitchFamily="34" charset="0"/>
                <a:cs typeface="Arial" panose="020B0604020202020204" pitchFamily="34" charset="0"/>
              </a:rPr>
              <a:t>zruší napadené rozhodnutí orgánu veřejné moci, nebo</a:t>
            </a:r>
          </a:p>
          <a:p>
            <a:pPr marL="385763" indent="-385763">
              <a:buFont typeface="+mj-lt"/>
              <a:buAutoNum type="arabicPeriod"/>
            </a:pPr>
            <a:r>
              <a:rPr lang="cs-CZ" dirty="0">
                <a:latin typeface="Arial" panose="020B0604020202020204" pitchFamily="34" charset="0"/>
                <a:cs typeface="Arial" panose="020B0604020202020204" pitchFamily="34" charset="0"/>
              </a:rPr>
              <a:t>jestliže porušení ústavně zaručeného základního práva nebo svobody spočívalo v jiném zásahu orgánu veřejné moci, než je rozhodnutí, zakáže tomuto orgánu, aby v porušování práva a svobody pokračoval, a přikáže mu, aby, pokud je to možné, obnovil stav před porušením</a:t>
            </a:r>
          </a:p>
        </p:txBody>
      </p:sp>
      <p:sp>
        <p:nvSpPr>
          <p:cNvPr id="4" name="Zástupný symbol pro datum 3">
            <a:extLst>
              <a:ext uri="{FF2B5EF4-FFF2-40B4-BE49-F238E27FC236}">
                <a16:creationId xmlns:a16="http://schemas.microsoft.com/office/drawing/2014/main" id="{2186BE48-A729-564C-9E57-804A8779970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4315713-88E9-B444-B956-9FFE6BCF9A1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C1FC19F-4AF0-124B-848B-F2D789125DFF}"/>
              </a:ext>
            </a:extLst>
          </p:cNvPr>
          <p:cNvSpPr>
            <a:spLocks noGrp="1"/>
          </p:cNvSpPr>
          <p:nvPr>
            <p:ph type="sldNum" sz="quarter" idx="12"/>
          </p:nvPr>
        </p:nvSpPr>
        <p:spPr/>
        <p:txBody>
          <a:bodyPr/>
          <a:lstStyle/>
          <a:p>
            <a:fld id="{CFE4BAC9-6D41-4691-9299-18EF07EF0177}" type="slidenum">
              <a:rPr lang="en-US" smtClean="0"/>
              <a:t>386</a:t>
            </a:fld>
            <a:endParaRPr lang="en-US"/>
          </a:p>
        </p:txBody>
      </p:sp>
    </p:spTree>
    <p:extLst>
      <p:ext uri="{BB962C8B-B14F-4D97-AF65-F5344CB8AC3E}">
        <p14:creationId xmlns:p14="http://schemas.microsoft.com/office/powerpoint/2010/main" val="831440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Ústavní vymezení bezpečnosti</a:t>
            </a:r>
          </a:p>
        </p:txBody>
      </p:sp>
      <p:sp>
        <p:nvSpPr>
          <p:cNvPr id="3" name="Zástupný symbol pro obsah 2"/>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Je-li bezprostředně ohrožena svrchovanost, územní celistvost, demokratické základy České republiky nebo ve značném rozsahu vnitřní pořádek a bezpečnost, životy a zdraví, majetkové hodnoty nebo životní prostředí anebo je-li třeba plnit mezinárodní závazky o společné obraně, může se vyhlásit podle intenzity, územního rozsahu a charakteru situace </a:t>
            </a:r>
          </a:p>
          <a:p>
            <a:pPr marL="457200" indent="-457200">
              <a:buFont typeface="+mj-lt"/>
              <a:buAutoNum type="arabicPeriod"/>
            </a:pPr>
            <a:r>
              <a:rPr lang="cs-CZ" b="1" dirty="0">
                <a:latin typeface="Arial" panose="020B0604020202020204" pitchFamily="34" charset="0"/>
                <a:cs typeface="Arial" panose="020B0604020202020204" pitchFamily="34" charset="0"/>
              </a:rPr>
              <a:t>nouzový stav, </a:t>
            </a:r>
          </a:p>
          <a:p>
            <a:pPr marL="457200" indent="-457200">
              <a:buFont typeface="+mj-lt"/>
              <a:buAutoNum type="arabicPeriod"/>
            </a:pPr>
            <a:r>
              <a:rPr lang="cs-CZ" b="1" dirty="0">
                <a:latin typeface="Arial" panose="020B0604020202020204" pitchFamily="34" charset="0"/>
                <a:cs typeface="Arial" panose="020B0604020202020204" pitchFamily="34" charset="0"/>
              </a:rPr>
              <a:t>stav ohrožení státu</a:t>
            </a:r>
          </a:p>
          <a:p>
            <a:pPr marL="457200" indent="-457200">
              <a:buFont typeface="+mj-lt"/>
              <a:buAutoNum type="arabicPeriod"/>
            </a:pPr>
            <a:r>
              <a:rPr lang="cs-CZ" b="1" dirty="0">
                <a:latin typeface="Arial" panose="020B0604020202020204" pitchFamily="34" charset="0"/>
                <a:cs typeface="Arial" panose="020B0604020202020204" pitchFamily="34" charset="0"/>
              </a:rPr>
              <a:t>válečný stav</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5B475C1F-729B-BF42-99BF-F6AFF5A2599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5FB2753-0F33-C447-9948-7E0BCE09D2A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7BCF341-5DA1-C344-82E5-BF90AF965859}"/>
              </a:ext>
            </a:extLst>
          </p:cNvPr>
          <p:cNvSpPr>
            <a:spLocks noGrp="1"/>
          </p:cNvSpPr>
          <p:nvPr>
            <p:ph type="sldNum" sz="quarter" idx="12"/>
          </p:nvPr>
        </p:nvSpPr>
        <p:spPr/>
        <p:txBody>
          <a:bodyPr/>
          <a:lstStyle/>
          <a:p>
            <a:fld id="{CFE4BAC9-6D41-4691-9299-18EF07EF0177}" type="slidenum">
              <a:rPr lang="en-US" smtClean="0"/>
              <a:t>39</a:t>
            </a:fld>
            <a:endParaRPr lang="en-US"/>
          </a:p>
        </p:txBody>
      </p:sp>
    </p:spTree>
    <p:extLst>
      <p:ext uri="{BB962C8B-B14F-4D97-AF65-F5344CB8AC3E}">
        <p14:creationId xmlns:p14="http://schemas.microsoft.com/office/powerpoint/2010/main" val="177474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3BEA2B-2130-3441-5837-00CA80E73B66}"/>
              </a:ext>
            </a:extLst>
          </p:cNvPr>
          <p:cNvSpPr>
            <a:spLocks noGrp="1"/>
          </p:cNvSpPr>
          <p:nvPr>
            <p:ph type="title"/>
          </p:nvPr>
        </p:nvSpPr>
        <p:spPr/>
        <p:txBody>
          <a:bodyPr/>
          <a:lstStyle/>
          <a:p>
            <a:pPr algn="ctr"/>
            <a:r>
              <a:rPr lang="cs-CZ" dirty="0"/>
              <a:t>Právní stát</a:t>
            </a:r>
          </a:p>
        </p:txBody>
      </p:sp>
      <p:sp>
        <p:nvSpPr>
          <p:cNvPr id="3" name="Zástupný obsah 2">
            <a:extLst>
              <a:ext uri="{FF2B5EF4-FFF2-40B4-BE49-F238E27FC236}">
                <a16:creationId xmlns:a16="http://schemas.microsoft.com/office/drawing/2014/main" id="{D74A0965-8A5A-A291-329F-BBFB676B55A2}"/>
              </a:ext>
            </a:extLst>
          </p:cNvPr>
          <p:cNvSpPr>
            <a:spLocks noGrp="1"/>
          </p:cNvSpPr>
          <p:nvPr>
            <p:ph idx="1"/>
          </p:nvPr>
        </p:nvSpPr>
        <p:spPr/>
        <p:txBody>
          <a:bodyPr/>
          <a:lstStyle/>
          <a:p>
            <a:r>
              <a:rPr lang="cs-CZ" sz="2000" dirty="0">
                <a:effectLst/>
                <a:latin typeface="Calibri" panose="020F0502020204030204" pitchFamily="34" charset="0"/>
                <a:ea typeface="Calibri" panose="020F0502020204030204" pitchFamily="34" charset="0"/>
                <a:cs typeface="Calibri" panose="020F0502020204030204" pitchFamily="34" charset="0"/>
              </a:rPr>
              <a:t>Právní stát má své základy:</a:t>
            </a:r>
          </a:p>
          <a:p>
            <a:r>
              <a:rPr lang="cs-CZ" sz="2000" dirty="0">
                <a:effectLst/>
                <a:latin typeface="Calibri" panose="020F0502020204030204" pitchFamily="34" charset="0"/>
                <a:ea typeface="Calibri" panose="020F0502020204030204" pitchFamily="34" charset="0"/>
                <a:cs typeface="Calibri" panose="020F0502020204030204" pitchFamily="34" charset="0"/>
              </a:rPr>
              <a:t> 1. Vláda lidu znamená vláda zákona. </a:t>
            </a:r>
          </a:p>
          <a:p>
            <a:r>
              <a:rPr lang="cs-CZ" sz="2000" dirty="0">
                <a:effectLst/>
                <a:latin typeface="Calibri" panose="020F0502020204030204" pitchFamily="34" charset="0"/>
                <a:ea typeface="Calibri" panose="020F0502020204030204" pitchFamily="34" charset="0"/>
                <a:cs typeface="Calibri" panose="020F0502020204030204" pitchFamily="34" charset="0"/>
              </a:rPr>
              <a:t>2. Nikdo nesmí být trestán, jeho majetková práva a osobní integrita nesmí být porušena, pokud by taková osoba neporušila zákon. </a:t>
            </a:r>
          </a:p>
          <a:p>
            <a:r>
              <a:rPr lang="cs-CZ" sz="2000" dirty="0">
                <a:effectLst/>
                <a:latin typeface="Calibri" panose="020F0502020204030204" pitchFamily="34" charset="0"/>
                <a:ea typeface="Calibri" panose="020F0502020204030204" pitchFamily="34" charset="0"/>
                <a:cs typeface="Calibri" panose="020F0502020204030204" pitchFamily="34" charset="0"/>
              </a:rPr>
              <a:t>3. Nikdo nestojí na zákonem, ani samotný stát  veřejná moc. </a:t>
            </a:r>
          </a:p>
          <a:p>
            <a:r>
              <a:rPr lang="cs-CZ" sz="2000" dirty="0">
                <a:effectLst/>
                <a:latin typeface="Calibri" panose="020F0502020204030204" pitchFamily="34" charset="0"/>
                <a:ea typeface="Calibri" panose="020F0502020204030204" pitchFamily="34" charset="0"/>
                <a:cs typeface="Calibri" panose="020F0502020204030204" pitchFamily="34" charset="0"/>
              </a:rPr>
              <a:t>4. Lidská práva a svobody jsou respektována a jsou pod ochranou moci nezávislých soudů. </a:t>
            </a:r>
          </a:p>
          <a:p>
            <a:r>
              <a:rPr lang="cs-CZ" sz="2000" dirty="0">
                <a:effectLst/>
                <a:latin typeface="Calibri" panose="020F0502020204030204" pitchFamily="34" charset="0"/>
                <a:ea typeface="Calibri" panose="020F0502020204030204" pitchFamily="34" charset="0"/>
                <a:cs typeface="Calibri" panose="020F0502020204030204" pitchFamily="34" charset="0"/>
              </a:rPr>
              <a:t>5. Politický systém je pluralitní, založený na volné soutěži politických stran.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a:p>
            <a:endParaRPr lang="cs-CZ" dirty="0"/>
          </a:p>
        </p:txBody>
      </p:sp>
      <p:sp>
        <p:nvSpPr>
          <p:cNvPr id="4" name="Zástupný symbol pro datum 3">
            <a:extLst>
              <a:ext uri="{FF2B5EF4-FFF2-40B4-BE49-F238E27FC236}">
                <a16:creationId xmlns:a16="http://schemas.microsoft.com/office/drawing/2014/main" id="{B9B49F24-52DA-6454-9FD3-9C51B9726D6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3AF059E-9D46-B89F-8C10-307C7F122CF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5D4A357-3F5E-D6E7-E0D4-7DD64C64A875}"/>
              </a:ext>
            </a:extLst>
          </p:cNvPr>
          <p:cNvSpPr>
            <a:spLocks noGrp="1"/>
          </p:cNvSpPr>
          <p:nvPr>
            <p:ph type="sldNum" sz="quarter" idx="12"/>
          </p:nvPr>
        </p:nvSpPr>
        <p:spPr/>
        <p:txBody>
          <a:bodyPr/>
          <a:lstStyle/>
          <a:p>
            <a:fld id="{CFE4BAC9-6D41-4691-9299-18EF07EF0177}" type="slidenum">
              <a:rPr lang="en-US" smtClean="0"/>
              <a:t>4</a:t>
            </a:fld>
            <a:endParaRPr lang="en-US"/>
          </a:p>
        </p:txBody>
      </p:sp>
    </p:spTree>
    <p:extLst>
      <p:ext uri="{BB962C8B-B14F-4D97-AF65-F5344CB8AC3E}">
        <p14:creationId xmlns:p14="http://schemas.microsoft.com/office/powerpoint/2010/main" val="15427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9ECCA5-86AF-BE3F-743D-D24224082275}"/>
              </a:ext>
            </a:extLst>
          </p:cNvPr>
          <p:cNvSpPr>
            <a:spLocks noGrp="1"/>
          </p:cNvSpPr>
          <p:nvPr>
            <p:ph type="title"/>
          </p:nvPr>
        </p:nvSpPr>
        <p:spPr/>
        <p:txBody>
          <a:bodyPr/>
          <a:lstStyle/>
          <a:p>
            <a:pPr algn="ctr"/>
            <a:r>
              <a:rPr lang="cs-CZ" dirty="0"/>
              <a:t>Nouzový stav</a:t>
            </a:r>
          </a:p>
        </p:txBody>
      </p:sp>
      <p:sp>
        <p:nvSpPr>
          <p:cNvPr id="3" name="Zástupný obsah 2">
            <a:extLst>
              <a:ext uri="{FF2B5EF4-FFF2-40B4-BE49-F238E27FC236}">
                <a16:creationId xmlns:a16="http://schemas.microsoft.com/office/drawing/2014/main" id="{35F3C284-C03D-C8A4-EF70-E42556E51EB7}"/>
              </a:ext>
            </a:extLst>
          </p:cNvPr>
          <p:cNvSpPr>
            <a:spLocks noGrp="1"/>
          </p:cNvSpPr>
          <p:nvPr>
            <p:ph idx="1"/>
          </p:nvPr>
        </p:nvSpPr>
        <p:spPr/>
        <p:txBody>
          <a:bodyPr/>
          <a:lstStyle/>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Vláda může vyhlásit nouzový stav v případě živelních pohrom, ekologických nebo průmyslových havárií, nehod nebo jiného nebezpečí, které ve značném rozsahu ohrožují životy, zdraví nebo majetkové hodnoty anebo vnitřní pořádek a bezpečnost.</a:t>
            </a:r>
            <a:r>
              <a:rPr lang="cs-CZ" sz="1800" dirty="0">
                <a:effectLst/>
                <a:latin typeface="Calibri" panose="020F0502020204030204" pitchFamily="34" charset="0"/>
                <a:ea typeface="Calibri" panose="020F0502020204030204" pitchFamily="34" charset="0"/>
                <a:cs typeface="Calibri" panose="020F0502020204030204" pitchFamily="34" charset="0"/>
              </a:rPr>
              <a:t>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Vláda může vyhlásit nouzový stav, nastanou-li předpokládané podmínky. Nouzový stav se vyhlašuje v případě neintencionálních hrozeb.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Pojem jiné nebezpečí umožňuje vyhlásit nouzový stav v obdobných případech neintencionální hrozby.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Je-li nebezpečí z prodlení, může vyhlásit nouzový stav předseda vlády. Jeho rozhodnutí vláda do 24 hodin od vyhlášení schválí nebo zruší. Vláda o vyhlášení nouzového stavu neprodleně informuje Poslaneckou sněmovnu, která může vyhlášení zrušit.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019D73F3-C9CF-FF70-59BC-BA4ACCE8E82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753A40A-C05F-E5F5-493C-F1FA8B1C77A9}"/>
              </a:ext>
            </a:extLst>
          </p:cNvPr>
          <p:cNvSpPr>
            <a:spLocks noGrp="1"/>
          </p:cNvSpPr>
          <p:nvPr>
            <p:ph type="ftr" sz="quarter" idx="11"/>
          </p:nvPr>
        </p:nvSpPr>
        <p:spPr/>
        <p:txBody>
          <a:bodyPr/>
          <a:lstStyle/>
          <a:p>
            <a:r>
              <a:rPr lang="en-US" dirty="0" err="1"/>
              <a:t>JUDr</a:t>
            </a:r>
            <a:r>
              <a:rPr lang="en-US" dirty="0"/>
              <a:t>. Cyril Svoboda PhD  </a:t>
            </a:r>
          </a:p>
        </p:txBody>
      </p:sp>
      <p:sp>
        <p:nvSpPr>
          <p:cNvPr id="6" name="Zástupný symbol pro číslo snímku 5">
            <a:extLst>
              <a:ext uri="{FF2B5EF4-FFF2-40B4-BE49-F238E27FC236}">
                <a16:creationId xmlns:a16="http://schemas.microsoft.com/office/drawing/2014/main" id="{9AC8052C-7A1C-EDB9-9AE5-1B796124DD3B}"/>
              </a:ext>
            </a:extLst>
          </p:cNvPr>
          <p:cNvSpPr>
            <a:spLocks noGrp="1"/>
          </p:cNvSpPr>
          <p:nvPr>
            <p:ph type="sldNum" sz="quarter" idx="12"/>
          </p:nvPr>
        </p:nvSpPr>
        <p:spPr/>
        <p:txBody>
          <a:bodyPr/>
          <a:lstStyle/>
          <a:p>
            <a:fld id="{CFE4BAC9-6D41-4691-9299-18EF07EF0177}" type="slidenum">
              <a:rPr lang="en-US" smtClean="0"/>
              <a:t>40</a:t>
            </a:fld>
            <a:endParaRPr lang="en-US"/>
          </a:p>
        </p:txBody>
      </p:sp>
    </p:spTree>
    <p:extLst>
      <p:ext uri="{BB962C8B-B14F-4D97-AF65-F5344CB8AC3E}">
        <p14:creationId xmlns:p14="http://schemas.microsoft.com/office/powerpoint/2010/main" val="2456036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D0FA86-D73F-2664-9CF4-6372092B86C0}"/>
              </a:ext>
            </a:extLst>
          </p:cNvPr>
          <p:cNvSpPr>
            <a:spLocks noGrp="1"/>
          </p:cNvSpPr>
          <p:nvPr>
            <p:ph type="title"/>
          </p:nvPr>
        </p:nvSpPr>
        <p:spPr/>
        <p:txBody>
          <a:bodyPr/>
          <a:lstStyle/>
          <a:p>
            <a:pPr algn="ctr"/>
            <a:r>
              <a:rPr lang="cs-CZ" dirty="0"/>
              <a:t>Omezení práv a svobod</a:t>
            </a:r>
          </a:p>
        </p:txBody>
      </p:sp>
      <p:sp>
        <p:nvSpPr>
          <p:cNvPr id="3" name="Zástupný obsah 2">
            <a:extLst>
              <a:ext uri="{FF2B5EF4-FFF2-40B4-BE49-F238E27FC236}">
                <a16:creationId xmlns:a16="http://schemas.microsoft.com/office/drawing/2014/main" id="{A3419DC8-E041-80A4-36A1-E22D1B8D93F9}"/>
              </a:ext>
            </a:extLst>
          </p:cNvPr>
          <p:cNvSpPr>
            <a:spLocks noGrp="1"/>
          </p:cNvSpPr>
          <p:nvPr>
            <p:ph idx="1"/>
          </p:nvPr>
        </p:nvSpPr>
        <p:spPr/>
        <p:txBody>
          <a:bodyPr/>
          <a:lstStyle/>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Současně s vyhlášením nouzového stavu musí vláda vymezit, která práva  a v jakém rozsahu se v souladu s Listinou základních práv a svobod omezují a které povinnosti a v jakém rozsahu se ukládají.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Vyhlášení nouzového stavu  nemůže vést k trvalému omezení základů parlamentní demokracie v České republice.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Obecný rozsah základního vymezení základních práv a svobod i povinností jsou upraveny v krizovém zákoně. Tento obecný rozsah  určuje maximální rámec, kam až může výkonná moc zajít.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V zásadě žádný krizový stav nemůže odůvodňovat aplikaci všech zákonem předvídatelná omezení. Poslanecká sněmovna  nese vedle vlády ústavní a politickou odpovědnost za rozsah opatření, která se mají vynucovat.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336C5C30-1278-4A8D-E482-9EE3FF01195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89247B8-F65D-DA2D-443D-FB8CA0FB9E6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59EBD7E-A17A-6512-BF09-54792F834088}"/>
              </a:ext>
            </a:extLst>
          </p:cNvPr>
          <p:cNvSpPr>
            <a:spLocks noGrp="1"/>
          </p:cNvSpPr>
          <p:nvPr>
            <p:ph type="sldNum" sz="quarter" idx="12"/>
          </p:nvPr>
        </p:nvSpPr>
        <p:spPr/>
        <p:txBody>
          <a:bodyPr/>
          <a:lstStyle/>
          <a:p>
            <a:fld id="{CFE4BAC9-6D41-4691-9299-18EF07EF0177}" type="slidenum">
              <a:rPr lang="en-US" smtClean="0"/>
              <a:t>41</a:t>
            </a:fld>
            <a:endParaRPr lang="en-US"/>
          </a:p>
        </p:txBody>
      </p:sp>
    </p:spTree>
    <p:extLst>
      <p:ext uri="{BB962C8B-B14F-4D97-AF65-F5344CB8AC3E}">
        <p14:creationId xmlns:p14="http://schemas.microsoft.com/office/powerpoint/2010/main" val="4254962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EAD9FD-8D50-FFE5-4DE2-FE3217DE9330}"/>
              </a:ext>
            </a:extLst>
          </p:cNvPr>
          <p:cNvSpPr>
            <a:spLocks noGrp="1"/>
          </p:cNvSpPr>
          <p:nvPr>
            <p:ph type="title"/>
          </p:nvPr>
        </p:nvSpPr>
        <p:spPr/>
        <p:txBody>
          <a:bodyPr/>
          <a:lstStyle/>
          <a:p>
            <a:pPr algn="ctr"/>
            <a:r>
              <a:rPr lang="cs-CZ" dirty="0"/>
              <a:t>Stav ohrožení státu</a:t>
            </a:r>
          </a:p>
        </p:txBody>
      </p:sp>
      <p:sp>
        <p:nvSpPr>
          <p:cNvPr id="3" name="Zástupný obsah 2">
            <a:extLst>
              <a:ext uri="{FF2B5EF4-FFF2-40B4-BE49-F238E27FC236}">
                <a16:creationId xmlns:a16="http://schemas.microsoft.com/office/drawing/2014/main" id="{2812A8B7-5F97-EBFB-946D-ABF97FFCA7BF}"/>
              </a:ext>
            </a:extLst>
          </p:cNvPr>
          <p:cNvSpPr>
            <a:spLocks noGrp="1"/>
          </p:cNvSpPr>
          <p:nvPr>
            <p:ph idx="1"/>
          </p:nvPr>
        </p:nvSpPr>
        <p:spPr/>
        <p:txBody>
          <a:bodyPr/>
          <a:lstStyle/>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Parlament může na návrh vlády vyhlásit stav ohrožení státu, je-li bezprostředně ohrožena svrchovanost státu nebo územní celistvost státu anebo jeho demokratické základy.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Vyhlášení stavu ohrožení státu připadá v úvahu u intencionální (antropogenní) hrozby, za kterou stojí osoba. Může jít o osobu fyzickou i právnickou.</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 Osoba chce vyvolat  krizový stav. Je-li tím  bezprostředně ohrožena svrchovanost státu nebo územní celistvost státu anebo jeho demokratické základy, jsou splněny podmínky pro vyhlášení  stavu ohrožení státu.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64280C3D-77EC-33B9-EDE5-FF283B8041C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1E21C4C-F324-9A88-CEAB-BABF3CB7A7D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4D84B61-6919-41B2-6E7B-077D127FFDF8}"/>
              </a:ext>
            </a:extLst>
          </p:cNvPr>
          <p:cNvSpPr>
            <a:spLocks noGrp="1"/>
          </p:cNvSpPr>
          <p:nvPr>
            <p:ph type="sldNum" sz="quarter" idx="12"/>
          </p:nvPr>
        </p:nvSpPr>
        <p:spPr/>
        <p:txBody>
          <a:bodyPr/>
          <a:lstStyle/>
          <a:p>
            <a:fld id="{CFE4BAC9-6D41-4691-9299-18EF07EF0177}" type="slidenum">
              <a:rPr lang="en-US" smtClean="0"/>
              <a:t>42</a:t>
            </a:fld>
            <a:endParaRPr lang="en-US"/>
          </a:p>
        </p:txBody>
      </p:sp>
    </p:spTree>
    <p:extLst>
      <p:ext uri="{BB962C8B-B14F-4D97-AF65-F5344CB8AC3E}">
        <p14:creationId xmlns:p14="http://schemas.microsoft.com/office/powerpoint/2010/main" val="1524448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3B7FC6-2EEF-D6C3-4D6B-873C44E94817}"/>
              </a:ext>
            </a:extLst>
          </p:cNvPr>
          <p:cNvSpPr>
            <a:spLocks noGrp="1"/>
          </p:cNvSpPr>
          <p:nvPr>
            <p:ph type="title"/>
          </p:nvPr>
        </p:nvSpPr>
        <p:spPr/>
        <p:txBody>
          <a:bodyPr/>
          <a:lstStyle/>
          <a:p>
            <a:pPr algn="ctr"/>
            <a:r>
              <a:rPr lang="cs-CZ" dirty="0"/>
              <a:t>Způsob vyhlášení</a:t>
            </a:r>
          </a:p>
        </p:txBody>
      </p:sp>
      <p:sp>
        <p:nvSpPr>
          <p:cNvPr id="3" name="Zástupný obsah 2">
            <a:extLst>
              <a:ext uri="{FF2B5EF4-FFF2-40B4-BE49-F238E27FC236}">
                <a16:creationId xmlns:a16="http://schemas.microsoft.com/office/drawing/2014/main" id="{68E4D65B-2939-D226-3DCD-F93EE117CB9E}"/>
              </a:ext>
            </a:extLst>
          </p:cNvPr>
          <p:cNvSpPr>
            <a:spLocks noGrp="1"/>
          </p:cNvSpPr>
          <p:nvPr>
            <p:ph idx="1"/>
          </p:nvPr>
        </p:nvSpPr>
        <p:spPr/>
        <p:txBody>
          <a:bodyPr/>
          <a:lstStyle/>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Stav ohrožení státu vyhlašují na návrh vlády obě komory Parlamentu.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K přijetí usnesení o vyhlášení stavu ohrožení státu je třeba souhlasu nadpoloviční většiny všech poslanců a souhlasu nadpoloviční většiny všech senátorů.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18E5D7EF-1120-827A-CC16-20FA7B0DE83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A994DD2-ADCE-9108-2DF6-7711DD7B0C5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54D911A-C204-3397-F842-D5BCEA0A84B6}"/>
              </a:ext>
            </a:extLst>
          </p:cNvPr>
          <p:cNvSpPr>
            <a:spLocks noGrp="1"/>
          </p:cNvSpPr>
          <p:nvPr>
            <p:ph type="sldNum" sz="quarter" idx="12"/>
          </p:nvPr>
        </p:nvSpPr>
        <p:spPr/>
        <p:txBody>
          <a:bodyPr/>
          <a:lstStyle/>
          <a:p>
            <a:fld id="{CFE4BAC9-6D41-4691-9299-18EF07EF0177}" type="slidenum">
              <a:rPr lang="en-US" smtClean="0"/>
              <a:t>43</a:t>
            </a:fld>
            <a:endParaRPr lang="en-US"/>
          </a:p>
        </p:txBody>
      </p:sp>
    </p:spTree>
    <p:extLst>
      <p:ext uri="{BB962C8B-B14F-4D97-AF65-F5344CB8AC3E}">
        <p14:creationId xmlns:p14="http://schemas.microsoft.com/office/powerpoint/2010/main" val="230433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1F80FE-9268-A258-26C1-021812BA442C}"/>
              </a:ext>
            </a:extLst>
          </p:cNvPr>
          <p:cNvSpPr>
            <a:spLocks noGrp="1"/>
          </p:cNvSpPr>
          <p:nvPr>
            <p:ph type="title"/>
          </p:nvPr>
        </p:nvSpPr>
        <p:spPr/>
        <p:txBody>
          <a:bodyPr/>
          <a:lstStyle/>
          <a:p>
            <a:pPr algn="ctr"/>
            <a:r>
              <a:rPr lang="cs-CZ" dirty="0"/>
              <a:t>Válečný stav</a:t>
            </a:r>
          </a:p>
        </p:txBody>
      </p:sp>
      <p:sp>
        <p:nvSpPr>
          <p:cNvPr id="3" name="Zástupný obsah 2">
            <a:extLst>
              <a:ext uri="{FF2B5EF4-FFF2-40B4-BE49-F238E27FC236}">
                <a16:creationId xmlns:a16="http://schemas.microsoft.com/office/drawing/2014/main" id="{6D87CEC4-E9C5-B322-55D7-384B1DA31813}"/>
              </a:ext>
            </a:extLst>
          </p:cNvPr>
          <p:cNvSpPr>
            <a:spLocks noGrp="1"/>
          </p:cNvSpPr>
          <p:nvPr>
            <p:ph idx="1"/>
          </p:nvPr>
        </p:nvSpPr>
        <p:spPr/>
        <p:txBody>
          <a:bodyPr>
            <a:normAutofit lnSpcReduction="10000"/>
          </a:bodyPr>
          <a:lstStyle/>
          <a:p>
            <a:pPr algn="just">
              <a:lnSpc>
                <a:spcPct val="115000"/>
              </a:lnSpc>
              <a:spcAft>
                <a:spcPts val="1000"/>
              </a:spcAft>
              <a:tabLst>
                <a:tab pos="457200" algn="l"/>
              </a:tabLst>
            </a:pPr>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Parlament rozhoduje o vyhlášení válečného stavu, je-li Česká republika napadena, nebo je-li třeba plnit mezinárodní smluvní závazky o společné obraně proti napaden. Válečný stav může vyhlásit ze své vůle jen Parlament, jeho obě komory. Podobně jako u vyhlášení stavu ohrožení státu je třeba souhlasu absolutní většiny obou komor Parlamentu, tedy 101 poslance a 42 senátorů.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457200" algn="l"/>
              </a:tabLst>
            </a:pPr>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Vyhlásit válečný stav je možné  jen ve dvou případech, je-li Česká republika napadena, nebo je-li třeba plnit mezinárodní smluvní závazky o společné obraně proti napadení.  V každém případě musí jít o reakci proti nepřátelskému napadení. To odpovídá pojetí české armády jako armády toliko obranné. Omezení prostoru pro rozhodnutí vylučuje preventivní vyhlášení válečného stavu.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BB541EE8-8A86-6CED-545E-50FDBBA629C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4AFAB55-7073-7DB4-25D6-068E06B78C4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7E67C8A-E073-5EFB-9F15-954128D4FF0F}"/>
              </a:ext>
            </a:extLst>
          </p:cNvPr>
          <p:cNvSpPr>
            <a:spLocks noGrp="1"/>
          </p:cNvSpPr>
          <p:nvPr>
            <p:ph type="sldNum" sz="quarter" idx="12"/>
          </p:nvPr>
        </p:nvSpPr>
        <p:spPr/>
        <p:txBody>
          <a:bodyPr/>
          <a:lstStyle/>
          <a:p>
            <a:fld id="{CFE4BAC9-6D41-4691-9299-18EF07EF0177}" type="slidenum">
              <a:rPr lang="en-US" smtClean="0"/>
              <a:t>44</a:t>
            </a:fld>
            <a:endParaRPr lang="en-US"/>
          </a:p>
        </p:txBody>
      </p:sp>
    </p:spTree>
    <p:extLst>
      <p:ext uri="{BB962C8B-B14F-4D97-AF65-F5344CB8AC3E}">
        <p14:creationId xmlns:p14="http://schemas.microsoft.com/office/powerpoint/2010/main" val="3955619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0E1209-ECC5-43B0-6831-EA0057F3A6FC}"/>
              </a:ext>
            </a:extLst>
          </p:cNvPr>
          <p:cNvSpPr>
            <a:spLocks noGrp="1"/>
          </p:cNvSpPr>
          <p:nvPr>
            <p:ph type="title"/>
          </p:nvPr>
        </p:nvSpPr>
        <p:spPr/>
        <p:txBody>
          <a:bodyPr/>
          <a:lstStyle/>
          <a:p>
            <a:pPr algn="ctr"/>
            <a:r>
              <a:rPr lang="cs-CZ" dirty="0"/>
              <a:t>Zkrácení legislativního procesu</a:t>
            </a:r>
          </a:p>
        </p:txBody>
      </p:sp>
      <p:sp>
        <p:nvSpPr>
          <p:cNvPr id="3" name="Zástupný obsah 2">
            <a:extLst>
              <a:ext uri="{FF2B5EF4-FFF2-40B4-BE49-F238E27FC236}">
                <a16:creationId xmlns:a16="http://schemas.microsoft.com/office/drawing/2014/main" id="{6A2B008E-95B2-231B-CDF5-5CC2CFEBBAB7}"/>
              </a:ext>
            </a:extLst>
          </p:cNvPr>
          <p:cNvSpPr>
            <a:spLocks noGrp="1"/>
          </p:cNvSpPr>
          <p:nvPr>
            <p:ph idx="1"/>
          </p:nvPr>
        </p:nvSpPr>
        <p:spPr/>
        <p:txBody>
          <a:bodyPr/>
          <a:lstStyle/>
          <a:p>
            <a:r>
              <a:rPr lang="cs-CZ" sz="1800" dirty="0">
                <a:solidFill>
                  <a:srgbClr val="444444"/>
                </a:solidFill>
                <a:effectLst/>
                <a:latin typeface="Calibri" panose="020F0502020204030204" pitchFamily="34" charset="0"/>
                <a:ea typeface="Calibri" panose="020F0502020204030204" pitchFamily="34" charset="0"/>
              </a:rPr>
              <a:t>Po dobu stavu ohrožení státu nebo válečného stavu může vláda požadovat, aby Parlament projednal vládní návrh zákona ve zkráceném jednání. Nesmí jít o návrh ústavního zákona.</a:t>
            </a:r>
          </a:p>
          <a:p>
            <a:r>
              <a:rPr lang="cs-CZ" sz="1800" dirty="0">
                <a:solidFill>
                  <a:srgbClr val="444444"/>
                </a:solidFill>
                <a:effectLst/>
                <a:latin typeface="Calibri" panose="020F0502020204030204" pitchFamily="34" charset="0"/>
                <a:ea typeface="Calibri" panose="020F0502020204030204" pitchFamily="34" charset="0"/>
              </a:rPr>
              <a:t> Navrhovatelem může být toliko vláda.  </a:t>
            </a:r>
          </a:p>
          <a:p>
            <a:r>
              <a:rPr lang="cs-CZ" sz="1800" dirty="0">
                <a:solidFill>
                  <a:srgbClr val="444444"/>
                </a:solidFill>
                <a:effectLst/>
                <a:latin typeface="Calibri" panose="020F0502020204030204" pitchFamily="34" charset="0"/>
                <a:ea typeface="Calibri" panose="020F0502020204030204" pitchFamily="34" charset="0"/>
              </a:rPr>
              <a:t>O takovém  vládním návrhu  se Poslanecká sněmovna usnese do 72 hodin od jeho podání a Senát do 24 hodin od jeho postoupení Poslaneckou sněmovnou. </a:t>
            </a:r>
            <a:endParaRPr lang="cs-CZ" dirty="0"/>
          </a:p>
        </p:txBody>
      </p:sp>
      <p:sp>
        <p:nvSpPr>
          <p:cNvPr id="4" name="Zástupný symbol pro datum 3">
            <a:extLst>
              <a:ext uri="{FF2B5EF4-FFF2-40B4-BE49-F238E27FC236}">
                <a16:creationId xmlns:a16="http://schemas.microsoft.com/office/drawing/2014/main" id="{8AC7E18B-DEE7-8B02-C39E-C5D49C21238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9087C87-862C-96F6-6B8F-E00EE60F683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2BE8AA2-2130-2474-BCB8-4351C7A68E20}"/>
              </a:ext>
            </a:extLst>
          </p:cNvPr>
          <p:cNvSpPr>
            <a:spLocks noGrp="1"/>
          </p:cNvSpPr>
          <p:nvPr>
            <p:ph type="sldNum" sz="quarter" idx="12"/>
          </p:nvPr>
        </p:nvSpPr>
        <p:spPr/>
        <p:txBody>
          <a:bodyPr/>
          <a:lstStyle/>
          <a:p>
            <a:fld id="{CFE4BAC9-6D41-4691-9299-18EF07EF0177}" type="slidenum">
              <a:rPr lang="en-US" smtClean="0"/>
              <a:t>45</a:t>
            </a:fld>
            <a:endParaRPr lang="en-US"/>
          </a:p>
        </p:txBody>
      </p:sp>
    </p:spTree>
    <p:extLst>
      <p:ext uri="{BB962C8B-B14F-4D97-AF65-F5344CB8AC3E}">
        <p14:creationId xmlns:p14="http://schemas.microsoft.com/office/powerpoint/2010/main" val="1340232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81E903-3914-C5BE-E443-37A42ACC8D95}"/>
              </a:ext>
            </a:extLst>
          </p:cNvPr>
          <p:cNvSpPr>
            <a:spLocks noGrp="1"/>
          </p:cNvSpPr>
          <p:nvPr>
            <p:ph type="title"/>
          </p:nvPr>
        </p:nvSpPr>
        <p:spPr/>
        <p:txBody>
          <a:bodyPr/>
          <a:lstStyle/>
          <a:p>
            <a:pPr algn="ctr"/>
            <a:r>
              <a:rPr lang="cs-CZ" dirty="0"/>
              <a:t>Prodloužení volebního období</a:t>
            </a:r>
          </a:p>
        </p:txBody>
      </p:sp>
      <p:sp>
        <p:nvSpPr>
          <p:cNvPr id="3" name="Zástupný obsah 2">
            <a:extLst>
              <a:ext uri="{FF2B5EF4-FFF2-40B4-BE49-F238E27FC236}">
                <a16:creationId xmlns:a16="http://schemas.microsoft.com/office/drawing/2014/main" id="{6B5098A2-69C7-9D9E-C67E-3BDEDE98B7D5}"/>
              </a:ext>
            </a:extLst>
          </p:cNvPr>
          <p:cNvSpPr>
            <a:spLocks noGrp="1"/>
          </p:cNvSpPr>
          <p:nvPr>
            <p:ph idx="1"/>
          </p:nvPr>
        </p:nvSpPr>
        <p:spPr/>
        <p:txBody>
          <a:bodyPr/>
          <a:lstStyle/>
          <a:p>
            <a:r>
              <a:rPr lang="cs-CZ" b="0" i="0" dirty="0">
                <a:solidFill>
                  <a:srgbClr val="444444"/>
                </a:solidFill>
                <a:effectLst/>
                <a:latin typeface="Arial" panose="020B0604020202020204" pitchFamily="34" charset="0"/>
              </a:rPr>
              <a:t>Jestliže po dobu nouzového stavu, stavu ohrožení státu nebo válečného stavu podmínky na území České republiky neumožní konat volby ve lhůtách, které jsou stanoveny pro pravidelná volební období, lze zákonem lhůty prodloužit, nejdéle však o šest měsíců.</a:t>
            </a:r>
            <a:endParaRPr lang="cs-CZ" dirty="0"/>
          </a:p>
        </p:txBody>
      </p:sp>
      <p:sp>
        <p:nvSpPr>
          <p:cNvPr id="4" name="Zástupný symbol pro datum 3">
            <a:extLst>
              <a:ext uri="{FF2B5EF4-FFF2-40B4-BE49-F238E27FC236}">
                <a16:creationId xmlns:a16="http://schemas.microsoft.com/office/drawing/2014/main" id="{F2B5A3C1-5D3B-FB9D-D345-FDF44532F4B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ECE28DF-1349-B6F8-6ED3-51728BD9CA3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2C78F42-3FE7-E555-3B78-6943BAA9F408}"/>
              </a:ext>
            </a:extLst>
          </p:cNvPr>
          <p:cNvSpPr>
            <a:spLocks noGrp="1"/>
          </p:cNvSpPr>
          <p:nvPr>
            <p:ph type="sldNum" sz="quarter" idx="12"/>
          </p:nvPr>
        </p:nvSpPr>
        <p:spPr/>
        <p:txBody>
          <a:bodyPr/>
          <a:lstStyle/>
          <a:p>
            <a:fld id="{CFE4BAC9-6D41-4691-9299-18EF07EF0177}" type="slidenum">
              <a:rPr lang="en-US" smtClean="0"/>
              <a:t>46</a:t>
            </a:fld>
            <a:endParaRPr lang="en-US"/>
          </a:p>
        </p:txBody>
      </p:sp>
    </p:spTree>
    <p:extLst>
      <p:ext uri="{BB962C8B-B14F-4D97-AF65-F5344CB8AC3E}">
        <p14:creationId xmlns:p14="http://schemas.microsoft.com/office/powerpoint/2010/main" val="2128200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59D399-0EF9-D84C-6EFF-2F3FE74B5FA6}"/>
              </a:ext>
            </a:extLst>
          </p:cNvPr>
          <p:cNvSpPr>
            <a:spLocks noGrp="1"/>
          </p:cNvSpPr>
          <p:nvPr>
            <p:ph type="title"/>
          </p:nvPr>
        </p:nvSpPr>
        <p:spPr/>
        <p:txBody>
          <a:bodyPr/>
          <a:lstStyle/>
          <a:p>
            <a:pPr algn="ctr"/>
            <a:r>
              <a:rPr lang="cs-CZ" dirty="0"/>
              <a:t>omezení nouzového stavu</a:t>
            </a:r>
          </a:p>
        </p:txBody>
      </p:sp>
      <p:sp>
        <p:nvSpPr>
          <p:cNvPr id="3" name="Zástupný obsah 2">
            <a:extLst>
              <a:ext uri="{FF2B5EF4-FFF2-40B4-BE49-F238E27FC236}">
                <a16:creationId xmlns:a16="http://schemas.microsoft.com/office/drawing/2014/main" id="{DE71BEA4-77B9-B8A4-08FE-6D73FC1195A2}"/>
              </a:ext>
            </a:extLst>
          </p:cNvPr>
          <p:cNvSpPr>
            <a:spLocks noGrp="1"/>
          </p:cNvSpPr>
          <p:nvPr>
            <p:ph idx="1"/>
          </p:nvPr>
        </p:nvSpPr>
        <p:spPr/>
        <p:txBody>
          <a:bodyPr/>
          <a:lstStyle/>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Nouzový stav se vyhlašuje na časově omezenou dobu maximálně 30 dnů. Na návrh vlády může Poslanecká sněmovna  nouzový stav prodloužit.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Vyhlašuje se pro území celého státu, nebo jen jeho části, určitého území.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BB5AB88A-A96D-40A6-F6E4-80493A4FACD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BA0D6E7-8B27-A739-6DE1-643853B98B1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EECAF5E-5546-3FFD-6CC3-1C86304A4E23}"/>
              </a:ext>
            </a:extLst>
          </p:cNvPr>
          <p:cNvSpPr>
            <a:spLocks noGrp="1"/>
          </p:cNvSpPr>
          <p:nvPr>
            <p:ph type="sldNum" sz="quarter" idx="12"/>
          </p:nvPr>
        </p:nvSpPr>
        <p:spPr/>
        <p:txBody>
          <a:bodyPr/>
          <a:lstStyle/>
          <a:p>
            <a:fld id="{CFE4BAC9-6D41-4691-9299-18EF07EF0177}" type="slidenum">
              <a:rPr lang="en-US" smtClean="0"/>
              <a:t>47</a:t>
            </a:fld>
            <a:endParaRPr lang="en-US"/>
          </a:p>
        </p:txBody>
      </p:sp>
    </p:spTree>
    <p:extLst>
      <p:ext uri="{BB962C8B-B14F-4D97-AF65-F5344CB8AC3E}">
        <p14:creationId xmlns:p14="http://schemas.microsoft.com/office/powerpoint/2010/main" val="3658117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C52EE9-8BC0-89D6-618B-DB7879E9B3F2}"/>
              </a:ext>
            </a:extLst>
          </p:cNvPr>
          <p:cNvSpPr>
            <a:spLocks noGrp="1"/>
          </p:cNvSpPr>
          <p:nvPr>
            <p:ph type="title"/>
          </p:nvPr>
        </p:nvSpPr>
        <p:spPr/>
        <p:txBody>
          <a:bodyPr/>
          <a:lstStyle/>
          <a:p>
            <a:pPr algn="ctr"/>
            <a:r>
              <a:rPr lang="cs-CZ" dirty="0"/>
              <a:t>Garance prána na stávku</a:t>
            </a:r>
          </a:p>
        </p:txBody>
      </p:sp>
      <p:sp>
        <p:nvSpPr>
          <p:cNvPr id="3" name="Zástupný obsah 2">
            <a:extLst>
              <a:ext uri="{FF2B5EF4-FFF2-40B4-BE49-F238E27FC236}">
                <a16:creationId xmlns:a16="http://schemas.microsoft.com/office/drawing/2014/main" id="{AD4E3D9C-6432-9F3E-2883-74A96D323F5E}"/>
              </a:ext>
            </a:extLst>
          </p:cNvPr>
          <p:cNvSpPr>
            <a:spLocks noGrp="1"/>
          </p:cNvSpPr>
          <p:nvPr>
            <p:ph idx="1"/>
          </p:nvPr>
        </p:nvSpPr>
        <p:spPr/>
        <p:txBody>
          <a:bodyPr/>
          <a:lstStyle/>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Právní úprava brání možnému zneužití vyhlášení nouzového stavu. Nouzový stav proto nemůže být vyhlášen z důvodu stávky vedené na ochranu práv a oprávněných hospodářských a sociálních zájmů.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Stát tedy nemůže bránit stávce tím, že by uložil všem stávkujícím povinnost nastoupit do práce nebo že by jiným osobám uložil nastoupit do práce místo stávkujících.</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B24D7E50-7F2B-87C8-1F33-56B73E05973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74168F2-1C6F-1028-0C79-73325C1F9EF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39DECBA-3BAE-E139-B57C-05F532D30A55}"/>
              </a:ext>
            </a:extLst>
          </p:cNvPr>
          <p:cNvSpPr>
            <a:spLocks noGrp="1"/>
          </p:cNvSpPr>
          <p:nvPr>
            <p:ph type="sldNum" sz="quarter" idx="12"/>
          </p:nvPr>
        </p:nvSpPr>
        <p:spPr/>
        <p:txBody>
          <a:bodyPr/>
          <a:lstStyle/>
          <a:p>
            <a:fld id="{CFE4BAC9-6D41-4691-9299-18EF07EF0177}" type="slidenum">
              <a:rPr lang="en-US" smtClean="0"/>
              <a:t>48</a:t>
            </a:fld>
            <a:endParaRPr lang="en-US"/>
          </a:p>
        </p:txBody>
      </p:sp>
    </p:spTree>
    <p:extLst>
      <p:ext uri="{BB962C8B-B14F-4D97-AF65-F5344CB8AC3E}">
        <p14:creationId xmlns:p14="http://schemas.microsoft.com/office/powerpoint/2010/main" val="1383274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t>Pravomoc prezidenta republiky</a:t>
            </a:r>
          </a:p>
        </p:txBody>
      </p:sp>
      <p:sp>
        <p:nvSpPr>
          <p:cNvPr id="3" name="Zástupný symbol pro obsah 2"/>
          <p:cNvSpPr>
            <a:spLocks noGrp="1"/>
          </p:cNvSpPr>
          <p:nvPr>
            <p:ph idx="1"/>
          </p:nvPr>
        </p:nvSpPr>
        <p:spPr/>
        <p:txBody>
          <a:bodyPr/>
          <a:lstStyle/>
          <a:p>
            <a:r>
              <a:rPr lang="cs-CZ" dirty="0">
                <a:latin typeface="Arial" panose="020B0604020202020204" pitchFamily="34" charset="0"/>
                <a:cs typeface="Arial" panose="020B0604020202020204" pitchFamily="34" charset="0"/>
              </a:rPr>
              <a:t>Je vrchním velitelem ozbrojených sil,</a:t>
            </a:r>
          </a:p>
          <a:p>
            <a:r>
              <a:rPr lang="cs-CZ" dirty="0">
                <a:latin typeface="Arial" panose="020B0604020202020204" pitchFamily="34" charset="0"/>
                <a:cs typeface="Arial" panose="020B0604020202020204" pitchFamily="34" charset="0"/>
              </a:rPr>
              <a:t>Jmenuje a povyšuje generály</a:t>
            </a:r>
          </a:p>
          <a:p>
            <a:r>
              <a:rPr lang="cs-CZ" dirty="0">
                <a:latin typeface="Arial" panose="020B0604020202020204" pitchFamily="34" charset="0"/>
                <a:cs typeface="Arial" panose="020B0604020202020204" pitchFamily="34" charset="0"/>
              </a:rPr>
              <a:t>Rozhodnutí prezidenta republiky vyžaduje ke své platnosti </a:t>
            </a:r>
            <a:r>
              <a:rPr lang="cs-CZ" dirty="0">
                <a:solidFill>
                  <a:srgbClr val="C00000"/>
                </a:solidFill>
                <a:latin typeface="Arial" panose="020B0604020202020204" pitchFamily="34" charset="0"/>
                <a:cs typeface="Arial" panose="020B0604020202020204" pitchFamily="34" charset="0"/>
              </a:rPr>
              <a:t>spolupodpis</a:t>
            </a:r>
            <a:r>
              <a:rPr lang="cs-CZ" dirty="0">
                <a:latin typeface="Arial" panose="020B0604020202020204" pitchFamily="34" charset="0"/>
                <a:cs typeface="Arial" panose="020B0604020202020204" pitchFamily="34" charset="0"/>
              </a:rPr>
              <a:t> předsedy vlády nebo jím pověřeného člena vlády.</a:t>
            </a:r>
          </a:p>
          <a:p>
            <a:r>
              <a:rPr lang="cs-CZ" dirty="0">
                <a:latin typeface="Arial" panose="020B0604020202020204" pitchFamily="34" charset="0"/>
                <a:cs typeface="Arial" panose="020B0604020202020204" pitchFamily="34" charset="0"/>
              </a:rPr>
              <a:t>Za rozhodnutí prezidenta republiky, které vyžaduje spolupodpis předsedy vlády nebo jím pověřeného člena vlády, </a:t>
            </a:r>
            <a:r>
              <a:rPr lang="cs-CZ" b="1" dirty="0">
                <a:latin typeface="Arial" panose="020B0604020202020204" pitchFamily="34" charset="0"/>
                <a:cs typeface="Arial" panose="020B0604020202020204" pitchFamily="34" charset="0"/>
              </a:rPr>
              <a:t>odpovídá vláda.</a:t>
            </a:r>
          </a:p>
          <a:p>
            <a:endParaRPr lang="cs-CZ" dirty="0"/>
          </a:p>
          <a:p>
            <a:endParaRPr lang="cs-CZ" dirty="0"/>
          </a:p>
        </p:txBody>
      </p:sp>
      <p:sp>
        <p:nvSpPr>
          <p:cNvPr id="4" name="Zástupný symbol pro datum 3">
            <a:extLst>
              <a:ext uri="{FF2B5EF4-FFF2-40B4-BE49-F238E27FC236}">
                <a16:creationId xmlns:a16="http://schemas.microsoft.com/office/drawing/2014/main" id="{FBC8C9CE-F0B0-3247-A95C-4EA7E76C11D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D66B891-0C2F-1847-8788-592D72CF0B1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B33A6EC-F2F9-E54F-9392-8A5E3B989723}"/>
              </a:ext>
            </a:extLst>
          </p:cNvPr>
          <p:cNvSpPr>
            <a:spLocks noGrp="1"/>
          </p:cNvSpPr>
          <p:nvPr>
            <p:ph type="sldNum" sz="quarter" idx="12"/>
          </p:nvPr>
        </p:nvSpPr>
        <p:spPr/>
        <p:txBody>
          <a:bodyPr/>
          <a:lstStyle/>
          <a:p>
            <a:fld id="{CFE4BAC9-6D41-4691-9299-18EF07EF0177}" type="slidenum">
              <a:rPr lang="en-US" smtClean="0"/>
              <a:t>49</a:t>
            </a:fld>
            <a:endParaRPr lang="en-US"/>
          </a:p>
        </p:txBody>
      </p:sp>
    </p:spTree>
    <p:extLst>
      <p:ext uri="{BB962C8B-B14F-4D97-AF65-F5344CB8AC3E}">
        <p14:creationId xmlns:p14="http://schemas.microsoft.com/office/powerpoint/2010/main" val="2134368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1986F3-E06E-1F00-575D-97860B8046DC}"/>
              </a:ext>
            </a:extLst>
          </p:cNvPr>
          <p:cNvSpPr>
            <a:spLocks noGrp="1"/>
          </p:cNvSpPr>
          <p:nvPr>
            <p:ph type="title"/>
          </p:nvPr>
        </p:nvSpPr>
        <p:spPr/>
        <p:txBody>
          <a:bodyPr/>
          <a:lstStyle/>
          <a:p>
            <a:pPr algn="ctr"/>
            <a:r>
              <a:rPr lang="cs-CZ" dirty="0"/>
              <a:t>Materiální základ Ústavy</a:t>
            </a:r>
          </a:p>
        </p:txBody>
      </p:sp>
      <p:sp>
        <p:nvSpPr>
          <p:cNvPr id="3" name="Zástupný obsah 2">
            <a:extLst>
              <a:ext uri="{FF2B5EF4-FFF2-40B4-BE49-F238E27FC236}">
                <a16:creationId xmlns:a16="http://schemas.microsoft.com/office/drawing/2014/main" id="{8944969F-E482-472C-2EE2-80B834E9BB24}"/>
              </a:ext>
            </a:extLst>
          </p:cNvPr>
          <p:cNvSpPr>
            <a:spLocks noGrp="1"/>
          </p:cNvSpPr>
          <p:nvPr>
            <p:ph idx="1"/>
          </p:nvPr>
        </p:nvSpPr>
        <p:spPr/>
        <p:txBody>
          <a:bodyPr/>
          <a:lstStyle/>
          <a:p>
            <a:r>
              <a:rPr lang="cs-CZ" sz="1800" dirty="0">
                <a:effectLst/>
                <a:latin typeface="Calibri" panose="020F0502020204030204" pitchFamily="34" charset="0"/>
                <a:ea typeface="Calibri" panose="020F0502020204030204" pitchFamily="34" charset="0"/>
                <a:cs typeface="Calibri" panose="020F0502020204030204" pitchFamily="34" charset="0"/>
              </a:rPr>
              <a:t>Materiální pojetí ústavního pořádku znamená, že stát se sice neváže na nějakou ideologii nebo náboženství, ale je založen na základních demokratických hodnotách. </a:t>
            </a:r>
          </a:p>
          <a:p>
            <a:r>
              <a:rPr lang="cs-CZ" sz="1800" dirty="0">
                <a:effectLst/>
                <a:latin typeface="Calibri" panose="020F0502020204030204" pitchFamily="34" charset="0"/>
                <a:ea typeface="Calibri" panose="020F0502020204030204" pitchFamily="34" charset="0"/>
                <a:cs typeface="Calibri" panose="020F0502020204030204" pitchFamily="34" charset="0"/>
              </a:rPr>
              <a:t>Jedním z takových znaků je princip suverenity (svrchovanosti) lidu, na princip republikánské formy vlády.</a:t>
            </a:r>
          </a:p>
          <a:p>
            <a:r>
              <a:rPr lang="cs-CZ" sz="1800" dirty="0">
                <a:effectLst/>
                <a:latin typeface="Calibri" panose="020F0502020204030204" pitchFamily="34" charset="0"/>
                <a:ea typeface="Calibri" panose="020F0502020204030204" pitchFamily="34" charset="0"/>
                <a:cs typeface="Calibri" panose="020F0502020204030204" pitchFamily="34" charset="0"/>
              </a:rPr>
              <a:t> Materiální pojetí státu je zárukou, že se stát neuchýlí k násilí ani vně, ani uvnitř.</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A06B4A95-BEFE-A355-7F53-B59D9428C50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86B733A-8EED-9329-FFA6-FB329C9DCCB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50539B0-FD6C-509C-C942-853F993CE2FD}"/>
              </a:ext>
            </a:extLst>
          </p:cNvPr>
          <p:cNvSpPr>
            <a:spLocks noGrp="1"/>
          </p:cNvSpPr>
          <p:nvPr>
            <p:ph type="sldNum" sz="quarter" idx="12"/>
          </p:nvPr>
        </p:nvSpPr>
        <p:spPr/>
        <p:txBody>
          <a:bodyPr/>
          <a:lstStyle/>
          <a:p>
            <a:fld id="{CFE4BAC9-6D41-4691-9299-18EF07EF0177}" type="slidenum">
              <a:rPr lang="en-US" smtClean="0"/>
              <a:t>5</a:t>
            </a:fld>
            <a:endParaRPr lang="en-US"/>
          </a:p>
        </p:txBody>
      </p:sp>
    </p:spTree>
    <p:extLst>
      <p:ext uri="{BB962C8B-B14F-4D97-AF65-F5344CB8AC3E}">
        <p14:creationId xmlns:p14="http://schemas.microsoft.com/office/powerpoint/2010/main" val="2798386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069B18-93E4-F0A1-B5EE-1A626333FD8F}"/>
              </a:ext>
            </a:extLst>
          </p:cNvPr>
          <p:cNvSpPr>
            <a:spLocks noGrp="1"/>
          </p:cNvSpPr>
          <p:nvPr>
            <p:ph type="title"/>
          </p:nvPr>
        </p:nvSpPr>
        <p:spPr/>
        <p:txBody>
          <a:bodyPr/>
          <a:lstStyle/>
          <a:p>
            <a:pPr algn="ctr"/>
            <a:r>
              <a:rPr lang="cs-CZ" dirty="0"/>
              <a:t>Obsah pravomoci vrchního velitele ozbrojených sil</a:t>
            </a:r>
          </a:p>
        </p:txBody>
      </p:sp>
      <p:sp>
        <p:nvSpPr>
          <p:cNvPr id="3" name="Zástupný obsah 2">
            <a:extLst>
              <a:ext uri="{FF2B5EF4-FFF2-40B4-BE49-F238E27FC236}">
                <a16:creationId xmlns:a16="http://schemas.microsoft.com/office/drawing/2014/main" id="{337A7DD4-8844-5AEF-5327-FB6050A41809}"/>
              </a:ext>
            </a:extLst>
          </p:cNvPr>
          <p:cNvSpPr>
            <a:spLocks noGrp="1"/>
          </p:cNvSpPr>
          <p:nvPr>
            <p:ph idx="1"/>
          </p:nvPr>
        </p:nvSpPr>
        <p:spPr/>
        <p:txBody>
          <a:bodyPr/>
          <a:lstStyle/>
          <a:p>
            <a:pPr algn="just">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Jako vrchní velitel ozbrojených sil prezident republiky má další pravomoci, které nejsou uvedeny v samotné Ústavě, ale  jsou vymezeny v běžném zákoně.  Na jejich základě prezident republiky dále: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cs-CZ" sz="1800" dirty="0">
                <a:effectLst/>
                <a:latin typeface="Calibri" panose="020F0502020204030204" pitchFamily="34" charset="0"/>
                <a:ea typeface="Calibri" panose="020F0502020204030204" pitchFamily="34" charset="0"/>
                <a:cs typeface="Calibri" panose="020F0502020204030204" pitchFamily="34" charset="0"/>
              </a:rPr>
              <a:t>schvaluje základní vojenské řády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itchFamily="2" charset="2"/>
              <a:buChar char=""/>
            </a:pPr>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jmenuje a odvolává náčelníka Vojenské kanceláře prezidenta republiky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itchFamily="2" charset="2"/>
              <a:buChar char=""/>
            </a:pPr>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propůjčuje čestné nebo historické názvy vojenským útvarům a vojenským zařízením,</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itchFamily="2" charset="2"/>
              <a:buChar char=""/>
            </a:pPr>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propůjčuje bojové prapory vojenským útvarům a  vojenským zařízením.</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3E25F1F9-25A3-4A20-4708-B7C49D548E6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14F4A44-CF90-EBC6-A7AB-04D4EB37205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0CEB160-1C98-3940-25C7-366EE77F2178}"/>
              </a:ext>
            </a:extLst>
          </p:cNvPr>
          <p:cNvSpPr>
            <a:spLocks noGrp="1"/>
          </p:cNvSpPr>
          <p:nvPr>
            <p:ph type="sldNum" sz="quarter" idx="12"/>
          </p:nvPr>
        </p:nvSpPr>
        <p:spPr/>
        <p:txBody>
          <a:bodyPr/>
          <a:lstStyle/>
          <a:p>
            <a:fld id="{CFE4BAC9-6D41-4691-9299-18EF07EF0177}" type="slidenum">
              <a:rPr lang="en-US" smtClean="0"/>
              <a:t>50</a:t>
            </a:fld>
            <a:endParaRPr lang="en-US"/>
          </a:p>
        </p:txBody>
      </p:sp>
    </p:spTree>
    <p:extLst>
      <p:ext uri="{BB962C8B-B14F-4D97-AF65-F5344CB8AC3E}">
        <p14:creationId xmlns:p14="http://schemas.microsoft.com/office/powerpoint/2010/main" val="2804284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24783A-D7B7-AAF0-32BE-C73591B059ED}"/>
              </a:ext>
            </a:extLst>
          </p:cNvPr>
          <p:cNvSpPr>
            <a:spLocks noGrp="1"/>
          </p:cNvSpPr>
          <p:nvPr>
            <p:ph type="title"/>
          </p:nvPr>
        </p:nvSpPr>
        <p:spPr/>
        <p:txBody>
          <a:bodyPr/>
          <a:lstStyle/>
          <a:p>
            <a:pPr algn="ctr"/>
            <a:r>
              <a:rPr lang="cs-CZ" dirty="0"/>
              <a:t>Pravomoc vlády</a:t>
            </a:r>
          </a:p>
        </p:txBody>
      </p:sp>
      <p:sp>
        <p:nvSpPr>
          <p:cNvPr id="3" name="Zástupný obsah 2">
            <a:extLst>
              <a:ext uri="{FF2B5EF4-FFF2-40B4-BE49-F238E27FC236}">
                <a16:creationId xmlns:a16="http://schemas.microsoft.com/office/drawing/2014/main" id="{35A00542-6A97-35F5-F267-BAC2456B69DB}"/>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Vláda nese odpovědnost za bezpečnostní politiku státu</a:t>
            </a:r>
          </a:p>
          <a:p>
            <a:r>
              <a:rPr lang="cs-CZ" dirty="0">
                <a:latin typeface="Arial" panose="020B0604020202020204" pitchFamily="34" charset="0"/>
                <a:cs typeface="Arial" panose="020B0604020202020204" pitchFamily="34" charset="0"/>
              </a:rPr>
              <a:t>Řídí a koordinuje ministerstva a jiné správní úřady v oblasti obrany státu.</a:t>
            </a:r>
          </a:p>
          <a:p>
            <a:endParaRPr lang="cs-CZ"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54A20814-A930-388C-2D6E-6B982EE2E9E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3D0325A-6450-4084-3CA8-294432415F4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62CF0CD-F318-E60B-05D4-B66C82D92E60}"/>
              </a:ext>
            </a:extLst>
          </p:cNvPr>
          <p:cNvSpPr>
            <a:spLocks noGrp="1"/>
          </p:cNvSpPr>
          <p:nvPr>
            <p:ph type="sldNum" sz="quarter" idx="12"/>
          </p:nvPr>
        </p:nvSpPr>
        <p:spPr/>
        <p:txBody>
          <a:bodyPr/>
          <a:lstStyle/>
          <a:p>
            <a:fld id="{CFE4BAC9-6D41-4691-9299-18EF07EF0177}" type="slidenum">
              <a:rPr lang="en-US" smtClean="0"/>
              <a:t>51</a:t>
            </a:fld>
            <a:endParaRPr lang="en-US"/>
          </a:p>
        </p:txBody>
      </p:sp>
    </p:spTree>
    <p:extLst>
      <p:ext uri="{BB962C8B-B14F-4D97-AF65-F5344CB8AC3E}">
        <p14:creationId xmlns:p14="http://schemas.microsoft.com/office/powerpoint/2010/main" val="791477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BA683F-65EC-A4B8-E20D-75D8DEE626A2}"/>
              </a:ext>
            </a:extLst>
          </p:cNvPr>
          <p:cNvSpPr>
            <a:spLocks noGrp="1"/>
          </p:cNvSpPr>
          <p:nvPr>
            <p:ph type="title"/>
          </p:nvPr>
        </p:nvSpPr>
        <p:spPr/>
        <p:txBody>
          <a:bodyPr/>
          <a:lstStyle/>
          <a:p>
            <a:pPr algn="ctr"/>
            <a:r>
              <a:rPr lang="cs-CZ" dirty="0"/>
              <a:t>Pravomoc vlády vyslat ozbrojené síly do zahraničí</a:t>
            </a:r>
          </a:p>
        </p:txBody>
      </p:sp>
      <p:sp>
        <p:nvSpPr>
          <p:cNvPr id="3" name="Zástupný obsah 2">
            <a:extLst>
              <a:ext uri="{FF2B5EF4-FFF2-40B4-BE49-F238E27FC236}">
                <a16:creationId xmlns:a16="http://schemas.microsoft.com/office/drawing/2014/main" id="{854B42D4-94F3-F780-C228-E582AC74A742}"/>
              </a:ext>
            </a:extLst>
          </p:cNvPr>
          <p:cNvSpPr>
            <a:spLocks noGrp="1"/>
          </p:cNvSpPr>
          <p:nvPr>
            <p:ph idx="1"/>
          </p:nvPr>
        </p:nvSpPr>
        <p:spPr/>
        <p:txBody>
          <a:bodyPr/>
          <a:lstStyle/>
          <a:p>
            <a:r>
              <a:rPr lang="cs-CZ" sz="1800" dirty="0">
                <a:effectLst/>
                <a:latin typeface="Calibri" panose="020F0502020204030204" pitchFamily="34" charset="0"/>
                <a:ea typeface="Calibri" panose="020F0502020204030204" pitchFamily="34" charset="0"/>
              </a:rPr>
              <a:t>Vláda rozhoduje o vyslání ozbrojených sil České republiky mimo území České republiky a o pobytu ozbrojených sil jiných států na území České republiky, a to nejdéle na dobu 60 dnů.  </a:t>
            </a:r>
          </a:p>
          <a:p>
            <a:r>
              <a:rPr lang="cs-CZ" sz="1800" dirty="0">
                <a:effectLst/>
                <a:latin typeface="Calibri" panose="020F0502020204030204" pitchFamily="34" charset="0"/>
                <a:ea typeface="Calibri" panose="020F0502020204030204" pitchFamily="34" charset="0"/>
              </a:rPr>
              <a:t>Vláda je omezena lhůtou 60 dnů. Lhůtu nelze prodloužit, ani ji nelze obejít třeba tím, že by vláda vyslala ozbrojené síly vyslala opětovně těsně před skončením šedesáti denní lhůty na dalších 60 dnů. </a:t>
            </a:r>
          </a:p>
          <a:p>
            <a:r>
              <a:rPr lang="cs-CZ" sz="1800" dirty="0">
                <a:effectLst/>
                <a:latin typeface="Calibri" panose="020F0502020204030204" pitchFamily="34" charset="0"/>
                <a:ea typeface="Calibri" panose="020F0502020204030204" pitchFamily="34" charset="0"/>
              </a:rPr>
              <a:t>Nad lhůtu 60 dnů může  vyslat ozbrojené síly pouze Parlament. </a:t>
            </a:r>
            <a:endParaRPr lang="cs-CZ" dirty="0"/>
          </a:p>
        </p:txBody>
      </p:sp>
      <p:sp>
        <p:nvSpPr>
          <p:cNvPr id="4" name="Zástupný symbol pro datum 3">
            <a:extLst>
              <a:ext uri="{FF2B5EF4-FFF2-40B4-BE49-F238E27FC236}">
                <a16:creationId xmlns:a16="http://schemas.microsoft.com/office/drawing/2014/main" id="{E536A9BA-3A25-B1FE-24DD-0A5BCEC3D85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C797A28-8A72-8B23-3CBD-A60BD29D224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14F3FED-C863-4DA3-9036-2011F09E4E15}"/>
              </a:ext>
            </a:extLst>
          </p:cNvPr>
          <p:cNvSpPr>
            <a:spLocks noGrp="1"/>
          </p:cNvSpPr>
          <p:nvPr>
            <p:ph type="sldNum" sz="quarter" idx="12"/>
          </p:nvPr>
        </p:nvSpPr>
        <p:spPr/>
        <p:txBody>
          <a:bodyPr/>
          <a:lstStyle/>
          <a:p>
            <a:fld id="{CFE4BAC9-6D41-4691-9299-18EF07EF0177}" type="slidenum">
              <a:rPr lang="en-US" smtClean="0"/>
              <a:t>52</a:t>
            </a:fld>
            <a:endParaRPr lang="en-US"/>
          </a:p>
        </p:txBody>
      </p:sp>
    </p:spTree>
    <p:extLst>
      <p:ext uri="{BB962C8B-B14F-4D97-AF65-F5344CB8AC3E}">
        <p14:creationId xmlns:p14="http://schemas.microsoft.com/office/powerpoint/2010/main" val="4127741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073A13-F999-1329-1443-0AA2F390A18D}"/>
              </a:ext>
            </a:extLst>
          </p:cNvPr>
          <p:cNvSpPr>
            <a:spLocks noGrp="1"/>
          </p:cNvSpPr>
          <p:nvPr>
            <p:ph type="title"/>
          </p:nvPr>
        </p:nvSpPr>
        <p:spPr/>
        <p:txBody>
          <a:bodyPr/>
          <a:lstStyle/>
          <a:p>
            <a:pPr algn="ctr"/>
            <a:r>
              <a:rPr lang="cs-CZ" dirty="0"/>
              <a:t>Ústavní důvody pro vyslání</a:t>
            </a:r>
          </a:p>
        </p:txBody>
      </p:sp>
      <p:sp>
        <p:nvSpPr>
          <p:cNvPr id="3" name="Zástupný obsah 2">
            <a:extLst>
              <a:ext uri="{FF2B5EF4-FFF2-40B4-BE49-F238E27FC236}">
                <a16:creationId xmlns:a16="http://schemas.microsoft.com/office/drawing/2014/main" id="{4B29DDB9-2A72-C872-EF9F-6973719A0EEE}"/>
              </a:ext>
            </a:extLst>
          </p:cNvPr>
          <p:cNvSpPr>
            <a:spLocks noGrp="1"/>
          </p:cNvSpPr>
          <p:nvPr>
            <p:ph idx="1"/>
          </p:nvPr>
        </p:nvSpPr>
        <p:spPr/>
        <p:txBody>
          <a:bodyPr/>
          <a:lstStyle/>
          <a:p>
            <a:pPr marL="342900" lvl="0" indent="-342900" algn="just">
              <a:lnSpc>
                <a:spcPct val="115000"/>
              </a:lnSpc>
              <a:buFont typeface="Symbol" pitchFamily="2" charset="2"/>
              <a:buChar char=""/>
            </a:pPr>
            <a:r>
              <a:rPr lang="cs-CZ" sz="1800" dirty="0">
                <a:effectLst/>
                <a:latin typeface="Calibri" panose="020F0502020204030204" pitchFamily="34" charset="0"/>
                <a:ea typeface="Calibri" panose="020F0502020204030204" pitchFamily="34" charset="0"/>
                <a:cs typeface="Calibri" panose="020F0502020204030204" pitchFamily="34" charset="0"/>
              </a:rPr>
              <a:t>plnění závazků z mezinárodních smluv o společné obraně proti napadení nebo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cs-CZ" sz="1800" dirty="0">
                <a:effectLst/>
                <a:latin typeface="Calibri" panose="020F0502020204030204" pitchFamily="34" charset="0"/>
                <a:ea typeface="Calibri" panose="020F0502020204030204" pitchFamily="34" charset="0"/>
                <a:cs typeface="Calibri" panose="020F0502020204030204" pitchFamily="34" charset="0"/>
              </a:rPr>
              <a:t>účast na mírových operacích podle rozhodnutí mezinárodní organizace, jíž je Česká republika členem, a to se souhlasem přijímajícího státu nebo</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itchFamily="2" charset="2"/>
              <a:buChar char=""/>
            </a:pPr>
            <a:r>
              <a:rPr lang="cs-CZ" sz="1800" dirty="0">
                <a:effectLst/>
                <a:latin typeface="Calibri" panose="020F0502020204030204" pitchFamily="34" charset="0"/>
                <a:ea typeface="Calibri" panose="020F0502020204030204" pitchFamily="34" charset="0"/>
                <a:cs typeface="Calibri" panose="020F0502020204030204" pitchFamily="34" charset="0"/>
              </a:rPr>
              <a:t>účast na záchranných pracích při živelních pohromách, průmyslových nebo ekologických haváriích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B6E87BA4-9CEF-AAB8-8D62-1C0463AA6A0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39CAACD-1105-C549-E314-4A4E73BE2AC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7F21D8C-E6F7-6360-5139-FECB15D3EA91}"/>
              </a:ext>
            </a:extLst>
          </p:cNvPr>
          <p:cNvSpPr>
            <a:spLocks noGrp="1"/>
          </p:cNvSpPr>
          <p:nvPr>
            <p:ph type="sldNum" sz="quarter" idx="12"/>
          </p:nvPr>
        </p:nvSpPr>
        <p:spPr/>
        <p:txBody>
          <a:bodyPr/>
          <a:lstStyle/>
          <a:p>
            <a:fld id="{CFE4BAC9-6D41-4691-9299-18EF07EF0177}" type="slidenum">
              <a:rPr lang="en-US" smtClean="0"/>
              <a:t>53</a:t>
            </a:fld>
            <a:endParaRPr lang="en-US"/>
          </a:p>
        </p:txBody>
      </p:sp>
    </p:spTree>
    <p:extLst>
      <p:ext uri="{BB962C8B-B14F-4D97-AF65-F5344CB8AC3E}">
        <p14:creationId xmlns:p14="http://schemas.microsoft.com/office/powerpoint/2010/main" val="767368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02A48E-E56E-8F7F-F2D3-ECA5FBCA0920}"/>
              </a:ext>
            </a:extLst>
          </p:cNvPr>
          <p:cNvSpPr>
            <a:spLocks noGrp="1"/>
          </p:cNvSpPr>
          <p:nvPr>
            <p:ph type="title"/>
          </p:nvPr>
        </p:nvSpPr>
        <p:spPr/>
        <p:txBody>
          <a:bodyPr/>
          <a:lstStyle/>
          <a:p>
            <a:pPr algn="ctr"/>
            <a:r>
              <a:rPr lang="cs-CZ" dirty="0"/>
              <a:t>Průjezd a přelet</a:t>
            </a:r>
          </a:p>
        </p:txBody>
      </p:sp>
      <p:sp>
        <p:nvSpPr>
          <p:cNvPr id="3" name="Zástupný obsah 2">
            <a:extLst>
              <a:ext uri="{FF2B5EF4-FFF2-40B4-BE49-F238E27FC236}">
                <a16:creationId xmlns:a16="http://schemas.microsoft.com/office/drawing/2014/main" id="{28D1303F-5964-03A7-D17D-C8C25D926629}"/>
              </a:ext>
            </a:extLst>
          </p:cNvPr>
          <p:cNvSpPr>
            <a:spLocks noGrp="1"/>
          </p:cNvSpPr>
          <p:nvPr>
            <p:ph idx="1"/>
          </p:nvPr>
        </p:nvSpPr>
        <p:spPr/>
        <p:txBody>
          <a:bodyPr/>
          <a:lstStyle/>
          <a:p>
            <a:pPr algn="just">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Vláda rozhoduje o průjezdu ozbrojených sil jiných států přes území České republiky nebo o jejich přeletu nad územím České republiky.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Calibri" panose="020F0502020204030204" pitchFamily="34" charset="0"/>
                <a:ea typeface="Calibri" panose="020F0502020204030204" pitchFamily="34" charset="0"/>
              </a:rPr>
              <a:t>Vláda rozhoduje  o účasti ozbrojených sil České republiky na vojenských cvičeních mimo území České republiky a o účasti ozbrojených sil jiných států na vojenských cvičeních na území České republiky. </a:t>
            </a:r>
          </a:p>
          <a:p>
            <a:r>
              <a:rPr lang="cs-CZ" sz="1800" dirty="0">
                <a:effectLst/>
                <a:latin typeface="Calibri" panose="020F0502020204030204" pitchFamily="34" charset="0"/>
                <a:ea typeface="Calibri" panose="020F0502020204030204" pitchFamily="34" charset="0"/>
              </a:rPr>
              <a:t>Vláda  rozhoduje jednotlivě o každém případu samostatně</a:t>
            </a:r>
            <a:r>
              <a:rPr lang="cs-CZ" dirty="0">
                <a:effectLst/>
              </a:rPr>
              <a:t> </a:t>
            </a:r>
            <a:endParaRPr lang="cs-CZ" dirty="0"/>
          </a:p>
        </p:txBody>
      </p:sp>
      <p:sp>
        <p:nvSpPr>
          <p:cNvPr id="4" name="Zástupný symbol pro datum 3">
            <a:extLst>
              <a:ext uri="{FF2B5EF4-FFF2-40B4-BE49-F238E27FC236}">
                <a16:creationId xmlns:a16="http://schemas.microsoft.com/office/drawing/2014/main" id="{8F0EEEAF-F2E3-3E9A-AC13-9023F612FD3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20F2ADB-07C5-0291-8034-CE10010441B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CB94FDB-787A-D6C6-2DF7-E2391E999950}"/>
              </a:ext>
            </a:extLst>
          </p:cNvPr>
          <p:cNvSpPr>
            <a:spLocks noGrp="1"/>
          </p:cNvSpPr>
          <p:nvPr>
            <p:ph type="sldNum" sz="quarter" idx="12"/>
          </p:nvPr>
        </p:nvSpPr>
        <p:spPr/>
        <p:txBody>
          <a:bodyPr/>
          <a:lstStyle/>
          <a:p>
            <a:fld id="{CFE4BAC9-6D41-4691-9299-18EF07EF0177}" type="slidenum">
              <a:rPr lang="en-US" smtClean="0"/>
              <a:t>54</a:t>
            </a:fld>
            <a:endParaRPr lang="en-US"/>
          </a:p>
        </p:txBody>
      </p:sp>
    </p:spTree>
    <p:extLst>
      <p:ext uri="{BB962C8B-B14F-4D97-AF65-F5344CB8AC3E}">
        <p14:creationId xmlns:p14="http://schemas.microsoft.com/office/powerpoint/2010/main" val="23435149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840D23-0AB1-1D05-EB8E-AD108DD38750}"/>
              </a:ext>
            </a:extLst>
          </p:cNvPr>
          <p:cNvSpPr>
            <a:spLocks noGrp="1"/>
          </p:cNvSpPr>
          <p:nvPr>
            <p:ph type="title"/>
          </p:nvPr>
        </p:nvSpPr>
        <p:spPr/>
        <p:txBody>
          <a:bodyPr/>
          <a:lstStyle/>
          <a:p>
            <a:pPr algn="ctr"/>
            <a:r>
              <a:rPr lang="cs-CZ" dirty="0"/>
              <a:t>Pracovní orgány vlády</a:t>
            </a:r>
          </a:p>
        </p:txBody>
      </p:sp>
      <p:sp>
        <p:nvSpPr>
          <p:cNvPr id="3" name="Zástupný obsah 2">
            <a:extLst>
              <a:ext uri="{FF2B5EF4-FFF2-40B4-BE49-F238E27FC236}">
                <a16:creationId xmlns:a16="http://schemas.microsoft.com/office/drawing/2014/main" id="{706DFC04-1E81-9B94-6D13-6E1DC0BD4589}"/>
              </a:ext>
            </a:extLst>
          </p:cNvPr>
          <p:cNvSpPr>
            <a:spLocks noGrp="1"/>
          </p:cNvSpPr>
          <p:nvPr>
            <p:ph idx="1"/>
          </p:nvPr>
        </p:nvSpPr>
        <p:spPr/>
        <p:txBody>
          <a:bodyPr>
            <a:normAutofit fontScale="85000" lnSpcReduction="10000"/>
          </a:bodyPr>
          <a:lstStyle/>
          <a:p>
            <a:pPr marL="457200" algn="just" fontAlgn="ctr">
              <a:lnSpc>
                <a:spcPct val="150000"/>
              </a:lnSpc>
            </a:pPr>
            <a:r>
              <a:rPr lang="cs-CZ" sz="1800" dirty="0">
                <a:solidFill>
                  <a:srgbClr val="444444"/>
                </a:solidFill>
                <a:effectLst/>
                <a:latin typeface="Calibri" panose="020F0502020204030204" pitchFamily="34" charset="0"/>
                <a:ea typeface="Times New Roman" panose="02020603050405020304" pitchFamily="18" charset="0"/>
              </a:rPr>
              <a:t>Vláda má k dispozici poradní a koordinační orgány, které připravují nezbytné podklady, analýzy a doporučení pro výkonnou moc, aby vláda mohla odpovědně rozhodnout. Svými doporučeními tyto orgány výrazně ovlivňují rozhodování vlády. </a:t>
            </a:r>
            <a:endParaRPr lang="cs-CZ" sz="1800" dirty="0">
              <a:effectLst/>
              <a:latin typeface="Times New Roman" panose="02020603050405020304" pitchFamily="18" charset="0"/>
              <a:ea typeface="Times New Roman" panose="02020603050405020304" pitchFamily="18" charset="0"/>
            </a:endParaRPr>
          </a:p>
          <a:p>
            <a:pPr marL="457200" algn="just" fontAlgn="ctr">
              <a:lnSpc>
                <a:spcPct val="150000"/>
              </a:lnSpc>
            </a:pPr>
            <a:r>
              <a:rPr lang="cs-CZ" sz="1800" dirty="0">
                <a:solidFill>
                  <a:srgbClr val="444444"/>
                </a:solidFill>
                <a:effectLst/>
                <a:latin typeface="Calibri" panose="020F0502020204030204" pitchFamily="34" charset="0"/>
                <a:ea typeface="Times New Roman" panose="02020603050405020304" pitchFamily="18" charset="0"/>
              </a:rPr>
              <a:t>Bezpečnostní radu státu tvoří předseda vlády a další členové vlády podle rozhodnutí vlády. Členem Bezpečnostní rady státu může být jen ministr. Musí jím být vždy předseda vlády. Bezpečnostní rada státu v rozsahu pověření, které stanovila vláda, připravuje vládě návrhy opatření k zajišťování bezpečnosti České republiky. </a:t>
            </a:r>
            <a:endParaRPr lang="cs-CZ" sz="1800" dirty="0">
              <a:effectLst/>
              <a:latin typeface="Times New Roman" panose="02020603050405020304" pitchFamily="18" charset="0"/>
              <a:ea typeface="Times New Roman" panose="02020603050405020304" pitchFamily="18" charset="0"/>
            </a:endParaRPr>
          </a:p>
          <a:p>
            <a:pPr marL="457200" algn="just" fontAlgn="ctr">
              <a:lnSpc>
                <a:spcPct val="150000"/>
              </a:lnSpc>
            </a:pPr>
            <a:r>
              <a:rPr lang="cs-CZ" sz="1800" dirty="0">
                <a:solidFill>
                  <a:srgbClr val="444444"/>
                </a:solidFill>
                <a:effectLst/>
                <a:latin typeface="Calibri" panose="020F0502020204030204" pitchFamily="34" charset="0"/>
                <a:ea typeface="Times New Roman" panose="02020603050405020304" pitchFamily="18" charset="0"/>
              </a:rPr>
              <a:t>Prezident republiky má právo účastnit se jednání Bezpečnostní rady státu. Může vyžadovat od ní a jejích členů zprávy a projednávat s ní nebo jejími členy otázky, které patří do jejich působnosti.</a:t>
            </a:r>
            <a:endParaRPr lang="cs-CZ" sz="1800" dirty="0">
              <a:effectLst/>
              <a:latin typeface="Times New Roman" panose="02020603050405020304" pitchFamily="18" charset="0"/>
              <a:ea typeface="Times New Roman" panose="02020603050405020304" pitchFamily="18" charset="0"/>
            </a:endParaRPr>
          </a:p>
          <a:p>
            <a:pPr marL="0" indent="0">
              <a:buNone/>
            </a:pPr>
            <a:endParaRPr lang="cs-CZ" dirty="0"/>
          </a:p>
        </p:txBody>
      </p:sp>
      <p:sp>
        <p:nvSpPr>
          <p:cNvPr id="4" name="Zástupný symbol pro datum 3">
            <a:extLst>
              <a:ext uri="{FF2B5EF4-FFF2-40B4-BE49-F238E27FC236}">
                <a16:creationId xmlns:a16="http://schemas.microsoft.com/office/drawing/2014/main" id="{D4051B10-5B0C-701F-BEBD-ABC679810BB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73BE095-2039-3BCB-4636-0931C61DA63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079ECFF-0E18-D0CA-CB3D-C9DEE9C2D4C1}"/>
              </a:ext>
            </a:extLst>
          </p:cNvPr>
          <p:cNvSpPr>
            <a:spLocks noGrp="1"/>
          </p:cNvSpPr>
          <p:nvPr>
            <p:ph type="sldNum" sz="quarter" idx="12"/>
          </p:nvPr>
        </p:nvSpPr>
        <p:spPr/>
        <p:txBody>
          <a:bodyPr/>
          <a:lstStyle/>
          <a:p>
            <a:fld id="{CFE4BAC9-6D41-4691-9299-18EF07EF0177}" type="slidenum">
              <a:rPr lang="en-US" smtClean="0"/>
              <a:t>55</a:t>
            </a:fld>
            <a:endParaRPr lang="en-US"/>
          </a:p>
        </p:txBody>
      </p:sp>
    </p:spTree>
    <p:extLst>
      <p:ext uri="{BB962C8B-B14F-4D97-AF65-F5344CB8AC3E}">
        <p14:creationId xmlns:p14="http://schemas.microsoft.com/office/powerpoint/2010/main" val="554974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3F51CD-AAD4-013D-3ABA-2D0F26AA5CFB}"/>
              </a:ext>
            </a:extLst>
          </p:cNvPr>
          <p:cNvSpPr>
            <a:spLocks noGrp="1"/>
          </p:cNvSpPr>
          <p:nvPr>
            <p:ph type="title"/>
          </p:nvPr>
        </p:nvSpPr>
        <p:spPr/>
        <p:txBody>
          <a:bodyPr/>
          <a:lstStyle/>
          <a:p>
            <a:pPr algn="ctr"/>
            <a:r>
              <a:rPr lang="cs-CZ" dirty="0"/>
              <a:t>Ústřední krizový štáb</a:t>
            </a:r>
          </a:p>
        </p:txBody>
      </p:sp>
      <p:sp>
        <p:nvSpPr>
          <p:cNvPr id="3" name="Zástupný obsah 2">
            <a:extLst>
              <a:ext uri="{FF2B5EF4-FFF2-40B4-BE49-F238E27FC236}">
                <a16:creationId xmlns:a16="http://schemas.microsoft.com/office/drawing/2014/main" id="{41413D75-4D0D-DFB0-7C9E-6CF90E70BD66}"/>
              </a:ext>
            </a:extLst>
          </p:cNvPr>
          <p:cNvSpPr>
            <a:spLocks noGrp="1"/>
          </p:cNvSpPr>
          <p:nvPr>
            <p:ph idx="1"/>
          </p:nvPr>
        </p:nvSpPr>
        <p:spPr/>
        <p:txBody>
          <a:bodyPr>
            <a:normAutofit fontScale="85000" lnSpcReduction="10000"/>
          </a:bodyPr>
          <a:lstStyle/>
          <a:p>
            <a:pPr algn="just" fontAlgn="ctr">
              <a:lnSpc>
                <a:spcPct val="150000"/>
              </a:lnSpc>
            </a:pPr>
            <a:r>
              <a:rPr lang="cs-CZ" sz="1800" dirty="0">
                <a:solidFill>
                  <a:srgbClr val="444444"/>
                </a:solidFill>
                <a:effectLst/>
                <a:latin typeface="Calibri" panose="020F0502020204030204" pitchFamily="34" charset="0"/>
                <a:ea typeface="Times New Roman" panose="02020603050405020304" pitchFamily="18" charset="0"/>
              </a:rPr>
              <a:t>Zvláštním pracovním orgánem Bezpečnostní rady státu je Ústřední krizový štáb. Ústřední krizový štáb jako pracovní orgán Bezpečnostní rady státu je vytvořen pro zabezpečení řešení krizových situací nebo jiných závažných situací týkajících se bezpečnostních zájmů České republiky:</a:t>
            </a:r>
            <a:endParaRPr lang="cs-CZ" sz="1800" dirty="0">
              <a:effectLst/>
              <a:latin typeface="Times New Roman" panose="02020603050405020304" pitchFamily="18" charset="0"/>
              <a:ea typeface="Times New Roman" panose="02020603050405020304" pitchFamily="18" charset="0"/>
            </a:endParaRPr>
          </a:p>
          <a:p>
            <a:pPr algn="just" fontAlgn="ctr">
              <a:lnSpc>
                <a:spcPct val="150000"/>
              </a:lnSpc>
            </a:pPr>
            <a:r>
              <a:rPr lang="cs-CZ" sz="1800" dirty="0">
                <a:solidFill>
                  <a:srgbClr val="444444"/>
                </a:solidFill>
                <a:effectLst/>
                <a:latin typeface="Calibri" panose="020F0502020204030204" pitchFamily="34" charset="0"/>
                <a:ea typeface="Times New Roman" panose="02020603050405020304" pitchFamily="18" charset="0"/>
              </a:rPr>
              <a:t>a)   v gesci ministra obrany v případě vnějšího vojenského ohrožení České republiky, při plnění spojeneckých závazků v zahraničí a při účasti ozbrojených sil České republiky v mezinárodních operacích na obnovení míru a udržení míru, nebo</a:t>
            </a:r>
            <a:endParaRPr lang="cs-CZ" sz="1800" dirty="0">
              <a:effectLst/>
              <a:latin typeface="Times New Roman" panose="02020603050405020304" pitchFamily="18" charset="0"/>
              <a:ea typeface="Times New Roman" panose="02020603050405020304" pitchFamily="18" charset="0"/>
            </a:endParaRPr>
          </a:p>
          <a:p>
            <a:pPr algn="just" fontAlgn="ctr">
              <a:lnSpc>
                <a:spcPct val="150000"/>
              </a:lnSpc>
            </a:pPr>
            <a:r>
              <a:rPr lang="cs-CZ" sz="1800" dirty="0">
                <a:solidFill>
                  <a:srgbClr val="444444"/>
                </a:solidFill>
                <a:effectLst/>
                <a:latin typeface="Calibri" panose="020F0502020204030204" pitchFamily="34" charset="0"/>
                <a:ea typeface="Times New Roman" panose="02020603050405020304" pitchFamily="18" charset="0"/>
              </a:rPr>
              <a:t>b)  v gesci ministra vnitra v případě ostatních druhů ohrožení České republiky, při poskytování humanitární pomoci většího rozsahu do zahraničí a při zapojení České republiky do mezinárodních záchranných operací v případě havárií a živelních pohrom.</a:t>
            </a:r>
            <a:endParaRPr lang="cs-CZ" sz="1800" dirty="0">
              <a:effectLst/>
              <a:latin typeface="Times New Roman" panose="02020603050405020304" pitchFamily="18" charset="0"/>
              <a:ea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7558014A-AF62-5873-C8C4-F0738DE18CE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9B6F435-0316-5C6E-8EE9-CDC21A1E24D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63A1A18-26ED-A9C0-B22B-735CAB702633}"/>
              </a:ext>
            </a:extLst>
          </p:cNvPr>
          <p:cNvSpPr>
            <a:spLocks noGrp="1"/>
          </p:cNvSpPr>
          <p:nvPr>
            <p:ph type="sldNum" sz="quarter" idx="12"/>
          </p:nvPr>
        </p:nvSpPr>
        <p:spPr/>
        <p:txBody>
          <a:bodyPr/>
          <a:lstStyle/>
          <a:p>
            <a:fld id="{CFE4BAC9-6D41-4691-9299-18EF07EF0177}" type="slidenum">
              <a:rPr lang="en-US" smtClean="0"/>
              <a:t>56</a:t>
            </a:fld>
            <a:endParaRPr lang="en-US"/>
          </a:p>
        </p:txBody>
      </p:sp>
    </p:spTree>
    <p:extLst>
      <p:ext uri="{BB962C8B-B14F-4D97-AF65-F5344CB8AC3E}">
        <p14:creationId xmlns:p14="http://schemas.microsoft.com/office/powerpoint/2010/main" val="23937334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B3A0C-B239-58D1-4912-AEEE2D40212B}"/>
              </a:ext>
            </a:extLst>
          </p:cNvPr>
          <p:cNvSpPr>
            <a:spLocks noGrp="1"/>
          </p:cNvSpPr>
          <p:nvPr>
            <p:ph type="title"/>
          </p:nvPr>
        </p:nvSpPr>
        <p:spPr/>
        <p:txBody>
          <a:bodyPr/>
          <a:lstStyle/>
          <a:p>
            <a:pPr algn="ctr"/>
            <a:r>
              <a:rPr lang="cs-CZ" dirty="0"/>
              <a:t>Právo Parlamentu vyslat ozbrojené síly do zahraničí</a:t>
            </a:r>
          </a:p>
        </p:txBody>
      </p:sp>
      <p:sp>
        <p:nvSpPr>
          <p:cNvPr id="3" name="Zástupný obsah 2">
            <a:extLst>
              <a:ext uri="{FF2B5EF4-FFF2-40B4-BE49-F238E27FC236}">
                <a16:creationId xmlns:a16="http://schemas.microsoft.com/office/drawing/2014/main" id="{43037289-1402-0925-4166-8037176448E5}"/>
              </a:ext>
            </a:extLst>
          </p:cNvPr>
          <p:cNvSpPr>
            <a:spLocks noGrp="1"/>
          </p:cNvSpPr>
          <p:nvPr>
            <p:ph idx="1"/>
          </p:nvPr>
        </p:nvSpPr>
        <p:spPr/>
        <p:txBody>
          <a:bodyPr/>
          <a:lstStyle/>
          <a:p>
            <a:r>
              <a:rPr lang="cs-CZ" sz="1800" dirty="0">
                <a:effectLst/>
                <a:latin typeface="Calibri" panose="020F0502020204030204" pitchFamily="34" charset="0"/>
                <a:ea typeface="Calibri" panose="020F0502020204030204" pitchFamily="34" charset="0"/>
                <a:cs typeface="Calibri" panose="020F0502020204030204" pitchFamily="34" charset="0"/>
              </a:rPr>
              <a:t>Pouze obě komory Parlamentu mají právo vyslat ozbrojené sily České republiky mimo území České republiky nebo vyslovit souhlas s pobytem ozbrojených sil jiných států na území České republiky. </a:t>
            </a:r>
          </a:p>
          <a:p>
            <a:r>
              <a:rPr lang="cs-CZ" sz="1800" dirty="0">
                <a:effectLst/>
                <a:latin typeface="Calibri" panose="020F0502020204030204" pitchFamily="34" charset="0"/>
                <a:ea typeface="Calibri" panose="020F0502020204030204" pitchFamily="34" charset="0"/>
                <a:cs typeface="Calibri" panose="020F0502020204030204" pitchFamily="34" charset="0"/>
              </a:rPr>
              <a:t>Parlament není vázán ani lhůtou, může vyslat ozbrojené síly na jakoukoliv dobu, a ani není vázán věcně, může ozbrojené síly vyslat z jakékoliv důvodu. </a:t>
            </a:r>
          </a:p>
          <a:p>
            <a:endParaRPr lang="cs-CZ" sz="1800" dirty="0">
              <a:latin typeface="Calibri" panose="020F0502020204030204" pitchFamily="34" charset="0"/>
              <a:ea typeface="Calibri" panose="020F0502020204030204" pitchFamily="34" charset="0"/>
              <a:cs typeface="Calibri" panose="020F0502020204030204" pitchFamily="34" charset="0"/>
            </a:endParaRPr>
          </a:p>
          <a:p>
            <a:r>
              <a:rPr lang="cs-CZ" sz="1800" dirty="0">
                <a:effectLst/>
                <a:latin typeface="Calibri" panose="020F0502020204030204" pitchFamily="34" charset="0"/>
                <a:ea typeface="Calibri" panose="020F0502020204030204" pitchFamily="34" charset="0"/>
                <a:cs typeface="Calibri" panose="020F0502020204030204" pitchFamily="34" charset="0"/>
              </a:rPr>
              <a:t>K rozhodnutí tohoto typu je třeba většiny nejméně 101 poslance nebo 41 senátora (nadpoloviční většiny členů příslušné komory Parlamentu).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0FAE34F1-4DD0-B02C-29B2-03CE0CA39F1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6B4DDE0-DCC1-A619-E405-5258EF39BDA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AE47E16-2078-0215-0E23-36E1C9AA3170}"/>
              </a:ext>
            </a:extLst>
          </p:cNvPr>
          <p:cNvSpPr>
            <a:spLocks noGrp="1"/>
          </p:cNvSpPr>
          <p:nvPr>
            <p:ph type="sldNum" sz="quarter" idx="12"/>
          </p:nvPr>
        </p:nvSpPr>
        <p:spPr/>
        <p:txBody>
          <a:bodyPr/>
          <a:lstStyle/>
          <a:p>
            <a:fld id="{CFE4BAC9-6D41-4691-9299-18EF07EF0177}" type="slidenum">
              <a:rPr lang="en-US" smtClean="0"/>
              <a:t>57</a:t>
            </a:fld>
            <a:endParaRPr lang="en-US"/>
          </a:p>
        </p:txBody>
      </p:sp>
    </p:spTree>
    <p:extLst>
      <p:ext uri="{BB962C8B-B14F-4D97-AF65-F5344CB8AC3E}">
        <p14:creationId xmlns:p14="http://schemas.microsoft.com/office/powerpoint/2010/main" val="3390902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827D03-57F1-2F2E-693F-05077D42E56E}"/>
              </a:ext>
            </a:extLst>
          </p:cNvPr>
          <p:cNvSpPr>
            <a:spLocks noGrp="1"/>
          </p:cNvSpPr>
          <p:nvPr>
            <p:ph type="title"/>
          </p:nvPr>
        </p:nvSpPr>
        <p:spPr/>
        <p:txBody>
          <a:bodyPr/>
          <a:lstStyle/>
          <a:p>
            <a:pPr algn="ctr"/>
            <a:r>
              <a:rPr lang="cs-CZ" dirty="0"/>
              <a:t>Ministerstvo obrany</a:t>
            </a:r>
          </a:p>
        </p:txBody>
      </p:sp>
      <p:sp>
        <p:nvSpPr>
          <p:cNvPr id="3" name="Zástupný obsah 2">
            <a:extLst>
              <a:ext uri="{FF2B5EF4-FFF2-40B4-BE49-F238E27FC236}">
                <a16:creationId xmlns:a16="http://schemas.microsoft.com/office/drawing/2014/main" id="{2E53957C-BF82-9E18-6595-B86B5FA1AD8B}"/>
              </a:ext>
            </a:extLst>
          </p:cNvPr>
          <p:cNvSpPr>
            <a:spLocks noGrp="1"/>
          </p:cNvSpPr>
          <p:nvPr>
            <p:ph idx="1"/>
          </p:nvPr>
        </p:nvSpPr>
        <p:spPr/>
        <p:txBody>
          <a:bodyPr/>
          <a:lstStyle/>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Ministerstvo obrany je ústředním orgánem státní správy zejména pro zabezpečování obrany České republiky a řízení Armády České republiky. </a:t>
            </a:r>
          </a:p>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Armáda je pořízena ministerstvu. V parlamentní demokracii je pravidlem, že ozbrojené síly jsou řízeny civilní politickou reprezentací. Ministr obrany je vždy civilista. Ministrovi obrany je podřízen náčelník generálního štábu.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F58FD373-2B60-B7FA-2B2C-D102D83CE8D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94D30C4-E804-EF57-CEA6-9E979B125F9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DE372EA-D391-4537-5E38-5706C03588C2}"/>
              </a:ext>
            </a:extLst>
          </p:cNvPr>
          <p:cNvSpPr>
            <a:spLocks noGrp="1"/>
          </p:cNvSpPr>
          <p:nvPr>
            <p:ph type="sldNum" sz="quarter" idx="12"/>
          </p:nvPr>
        </p:nvSpPr>
        <p:spPr/>
        <p:txBody>
          <a:bodyPr/>
          <a:lstStyle/>
          <a:p>
            <a:fld id="{CFE4BAC9-6D41-4691-9299-18EF07EF0177}" type="slidenum">
              <a:rPr lang="en-US" smtClean="0"/>
              <a:t>58</a:t>
            </a:fld>
            <a:endParaRPr lang="en-US"/>
          </a:p>
        </p:txBody>
      </p:sp>
    </p:spTree>
    <p:extLst>
      <p:ext uri="{BB962C8B-B14F-4D97-AF65-F5344CB8AC3E}">
        <p14:creationId xmlns:p14="http://schemas.microsoft.com/office/powerpoint/2010/main" val="6393517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Arial" panose="020B0604020202020204" pitchFamily="34" charset="0"/>
                <a:cs typeface="Arial" panose="020B0604020202020204" pitchFamily="34" charset="0"/>
              </a:rPr>
              <a:t>Působnost  Ministerstva obrany</a:t>
            </a:r>
          </a:p>
        </p:txBody>
      </p:sp>
      <p:sp>
        <p:nvSpPr>
          <p:cNvPr id="3" name="Zástupný symbol pro obsah 2"/>
          <p:cNvSpPr>
            <a:spLocks noGrp="1"/>
          </p:cNvSpPr>
          <p:nvPr>
            <p:ph idx="1"/>
          </p:nvPr>
        </p:nvSpPr>
        <p:spPr/>
        <p:txBody>
          <a:bodyPr>
            <a:normAutofit/>
          </a:bodyPr>
          <a:lstStyle/>
          <a:p>
            <a:pPr marL="457200" lvl="0" indent="-457200">
              <a:buFont typeface="+mj-lt"/>
              <a:buAutoNum type="arabicPeriod"/>
            </a:pPr>
            <a:r>
              <a:rPr lang="cs-CZ" dirty="0">
                <a:latin typeface="Arial" panose="020B0604020202020204" pitchFamily="34" charset="0"/>
                <a:cs typeface="Arial" panose="020B0604020202020204" pitchFamily="34" charset="0"/>
              </a:rPr>
              <a:t>Podílí se na zpracování návrhu vojenské </a:t>
            </a:r>
            <a:r>
              <a:rPr lang="cs-CZ" b="1" dirty="0">
                <a:latin typeface="Arial" panose="020B0604020202020204" pitchFamily="34" charset="0"/>
                <a:cs typeface="Arial" panose="020B0604020202020204" pitchFamily="34" charset="0"/>
              </a:rPr>
              <a:t>obranné politiky státu</a:t>
            </a:r>
            <a:r>
              <a:rPr lang="cs-CZ" dirty="0">
                <a:latin typeface="Arial" panose="020B0604020202020204" pitchFamily="34" charset="0"/>
                <a:cs typeface="Arial" panose="020B0604020202020204" pitchFamily="34" charset="0"/>
              </a:rPr>
              <a:t>,</a:t>
            </a:r>
          </a:p>
          <a:p>
            <a:pPr marL="457200" lvl="0" indent="-457200">
              <a:buFont typeface="+mj-lt"/>
              <a:buAutoNum type="arabicPeriod"/>
            </a:pPr>
            <a:r>
              <a:rPr lang="cs-CZ" dirty="0">
                <a:latin typeface="Arial" panose="020B0604020202020204" pitchFamily="34" charset="0"/>
                <a:cs typeface="Arial" panose="020B0604020202020204" pitchFamily="34" charset="0"/>
              </a:rPr>
              <a:t>Navrhuje </a:t>
            </a:r>
            <a:r>
              <a:rPr lang="cs-CZ" dirty="0">
                <a:solidFill>
                  <a:srgbClr val="C00000"/>
                </a:solidFill>
                <a:latin typeface="Arial" panose="020B0604020202020204" pitchFamily="34" charset="0"/>
                <a:cs typeface="Arial" panose="020B0604020202020204" pitchFamily="34" charset="0"/>
              </a:rPr>
              <a:t>potřebná opatření </a:t>
            </a:r>
            <a:r>
              <a:rPr lang="cs-CZ" dirty="0">
                <a:latin typeface="Arial" panose="020B0604020202020204" pitchFamily="34" charset="0"/>
                <a:cs typeface="Arial" panose="020B0604020202020204" pitchFamily="34" charset="0"/>
              </a:rPr>
              <a:t>k zajištění obrany státu vládě České republiky, Radě obrany České republiky a prezidentu České republiky,</a:t>
            </a:r>
          </a:p>
          <a:p>
            <a:pPr marL="457200" lvl="0" indent="-457200">
              <a:buFont typeface="+mj-lt"/>
              <a:buAutoNum type="arabicPeriod"/>
            </a:pPr>
            <a:r>
              <a:rPr lang="cs-CZ" dirty="0">
                <a:latin typeface="Arial" panose="020B0604020202020204" pitchFamily="34" charset="0"/>
                <a:cs typeface="Arial" panose="020B0604020202020204" pitchFamily="34" charset="0"/>
              </a:rPr>
              <a:t>Řídí </a:t>
            </a:r>
            <a:r>
              <a:rPr lang="cs-CZ" dirty="0">
                <a:solidFill>
                  <a:srgbClr val="C00000"/>
                </a:solidFill>
                <a:latin typeface="Arial" panose="020B0604020202020204" pitchFamily="34" charset="0"/>
                <a:cs typeface="Arial" panose="020B0604020202020204" pitchFamily="34" charset="0"/>
              </a:rPr>
              <a:t>vojenské zpravodajství</a:t>
            </a:r>
          </a:p>
          <a:p>
            <a:pPr marL="457200" lvl="0" indent="-457200">
              <a:buFont typeface="+mj-lt"/>
              <a:buAutoNum type="arabicPeriod"/>
            </a:pPr>
            <a:r>
              <a:rPr lang="cs-CZ" dirty="0">
                <a:latin typeface="Arial" panose="020B0604020202020204" pitchFamily="34" charset="0"/>
                <a:cs typeface="Arial" panose="020B0604020202020204" pitchFamily="34" charset="0"/>
              </a:rPr>
              <a:t>Organizuje a provádí opatření k </a:t>
            </a:r>
            <a:r>
              <a:rPr lang="cs-CZ" dirty="0">
                <a:solidFill>
                  <a:srgbClr val="C00000"/>
                </a:solidFill>
                <a:latin typeface="Arial" panose="020B0604020202020204" pitchFamily="34" charset="0"/>
                <a:cs typeface="Arial" panose="020B0604020202020204" pitchFamily="34" charset="0"/>
              </a:rPr>
              <a:t>mobilizaci</a:t>
            </a:r>
            <a:r>
              <a:rPr lang="cs-CZ" dirty="0">
                <a:latin typeface="Arial" panose="020B0604020202020204" pitchFamily="34" charset="0"/>
                <a:cs typeface="Arial" panose="020B0604020202020204" pitchFamily="34" charset="0"/>
              </a:rPr>
              <a:t> Armády České republiky</a:t>
            </a:r>
          </a:p>
          <a:p>
            <a:pPr marL="457200" lvl="0" indent="-457200">
              <a:buFont typeface="+mj-lt"/>
              <a:buAutoNum type="arabicPeriod"/>
            </a:pPr>
            <a:r>
              <a:rPr lang="cs-CZ" dirty="0">
                <a:latin typeface="Arial" panose="020B0604020202020204" pitchFamily="34" charset="0"/>
                <a:cs typeface="Arial" panose="020B0604020202020204" pitchFamily="34" charset="0"/>
              </a:rPr>
              <a:t>Povolává občany České republiky k </a:t>
            </a:r>
            <a:r>
              <a:rPr lang="cs-CZ" dirty="0">
                <a:solidFill>
                  <a:srgbClr val="C00000"/>
                </a:solidFill>
                <a:latin typeface="Arial" panose="020B0604020202020204" pitchFamily="34" charset="0"/>
                <a:cs typeface="Arial" panose="020B0604020202020204" pitchFamily="34" charset="0"/>
              </a:rPr>
              <a:t>plnění branné povinnosti</a:t>
            </a:r>
            <a:r>
              <a:rPr lang="cs-CZ" dirty="0">
                <a:latin typeface="Arial" panose="020B0604020202020204" pitchFamily="34" charset="0"/>
                <a:cs typeface="Arial" panose="020B0604020202020204" pitchFamily="34" charset="0"/>
              </a:rPr>
              <a:t>.</a:t>
            </a:r>
          </a:p>
          <a:p>
            <a:pPr marL="457200" lvl="0" indent="-457200">
              <a:buFont typeface="+mj-lt"/>
              <a:buAutoNum type="arabicPeriod"/>
            </a:pPr>
            <a:r>
              <a:rPr lang="cs-CZ" dirty="0">
                <a:latin typeface="Arial" panose="020B0604020202020204" pitchFamily="34" charset="0"/>
                <a:cs typeface="Arial" panose="020B0604020202020204" pitchFamily="34" charset="0"/>
              </a:rPr>
              <a:t>V rámci evropských bezpečnostních struktur organizuje </a:t>
            </a:r>
            <a:r>
              <a:rPr lang="cs-CZ" dirty="0">
                <a:solidFill>
                  <a:srgbClr val="C00000"/>
                </a:solidFill>
                <a:latin typeface="Arial" panose="020B0604020202020204" pitchFamily="34" charset="0"/>
                <a:cs typeface="Arial" panose="020B0604020202020204" pitchFamily="34" charset="0"/>
              </a:rPr>
              <a:t>součinnost s armádami jiných států</a:t>
            </a:r>
            <a:r>
              <a:rPr lang="cs-CZ" dirty="0">
                <a:latin typeface="Arial" panose="020B0604020202020204" pitchFamily="34" charset="0"/>
                <a:cs typeface="Arial" panose="020B0604020202020204" pitchFamily="34" charset="0"/>
              </a:rPr>
              <a:t>.</a:t>
            </a:r>
          </a:p>
          <a:p>
            <a:endParaRPr lang="cs-CZ" dirty="0"/>
          </a:p>
        </p:txBody>
      </p:sp>
      <p:sp>
        <p:nvSpPr>
          <p:cNvPr id="4" name="Zástupný symbol pro datum 3">
            <a:extLst>
              <a:ext uri="{FF2B5EF4-FFF2-40B4-BE49-F238E27FC236}">
                <a16:creationId xmlns:a16="http://schemas.microsoft.com/office/drawing/2014/main" id="{FEA668FF-CC8D-ED43-A4B3-F59B8DC601A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BA0D8F0-000F-4B42-8307-287A88A3F27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3BC791E-991A-0B49-B358-A4D08835FD55}"/>
              </a:ext>
            </a:extLst>
          </p:cNvPr>
          <p:cNvSpPr>
            <a:spLocks noGrp="1"/>
          </p:cNvSpPr>
          <p:nvPr>
            <p:ph type="sldNum" sz="quarter" idx="12"/>
          </p:nvPr>
        </p:nvSpPr>
        <p:spPr/>
        <p:txBody>
          <a:bodyPr/>
          <a:lstStyle/>
          <a:p>
            <a:fld id="{CFE4BAC9-6D41-4691-9299-18EF07EF0177}" type="slidenum">
              <a:rPr lang="en-US" smtClean="0"/>
              <a:t>59</a:t>
            </a:fld>
            <a:endParaRPr lang="en-US"/>
          </a:p>
        </p:txBody>
      </p:sp>
    </p:spTree>
    <p:extLst>
      <p:ext uri="{BB962C8B-B14F-4D97-AF65-F5344CB8AC3E}">
        <p14:creationId xmlns:p14="http://schemas.microsoft.com/office/powerpoint/2010/main" val="20937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8D68BC-C96F-C3FA-0FD1-848623F17665}"/>
              </a:ext>
            </a:extLst>
          </p:cNvPr>
          <p:cNvSpPr>
            <a:spLocks noGrp="1"/>
          </p:cNvSpPr>
          <p:nvPr>
            <p:ph type="title"/>
          </p:nvPr>
        </p:nvSpPr>
        <p:spPr/>
        <p:txBody>
          <a:bodyPr/>
          <a:lstStyle/>
          <a:p>
            <a:pPr algn="ctr"/>
            <a:r>
              <a:rPr lang="cs-CZ" dirty="0"/>
              <a:t>Hodnota státu</a:t>
            </a:r>
          </a:p>
        </p:txBody>
      </p:sp>
      <p:sp>
        <p:nvSpPr>
          <p:cNvPr id="3" name="Zástupný obsah 2">
            <a:extLst>
              <a:ext uri="{FF2B5EF4-FFF2-40B4-BE49-F238E27FC236}">
                <a16:creationId xmlns:a16="http://schemas.microsoft.com/office/drawing/2014/main" id="{671166AB-AD11-81E0-C76A-6AC2DF481503}"/>
              </a:ext>
            </a:extLst>
          </p:cNvPr>
          <p:cNvSpPr>
            <a:spLocks noGrp="1"/>
          </p:cNvSpPr>
          <p:nvPr>
            <p:ph idx="1"/>
          </p:nvPr>
        </p:nvSpPr>
        <p:spPr/>
        <p:txBody>
          <a:bodyPr>
            <a:normAutofit fontScale="77500" lnSpcReduction="20000"/>
          </a:bodyPr>
          <a:lstStyle/>
          <a:p>
            <a:pPr marL="0" lvl="0" indent="0">
              <a:lnSpc>
                <a:spcPct val="115000"/>
              </a:lnSpc>
              <a:spcAft>
                <a:spcPts val="1000"/>
              </a:spcAft>
              <a:buNone/>
            </a:pPr>
            <a:r>
              <a:rPr lang="cs-CZ" sz="1800" dirty="0">
                <a:effectLst/>
                <a:latin typeface="Calibri" panose="020F0502020204030204" pitchFamily="34" charset="0"/>
                <a:ea typeface="Calibri" panose="020F0502020204030204" pitchFamily="34" charset="0"/>
                <a:cs typeface="Calibri" panose="020F0502020204030204" pitchFamily="34" charset="0"/>
              </a:rPr>
              <a:t>Hodnota státu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Státní suverenita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Územní celistvost. </a:t>
            </a:r>
          </a:p>
          <a:p>
            <a:pPr algn="just">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Demokratické základy České republiky. </a:t>
            </a:r>
          </a:p>
          <a:p>
            <a:pPr>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Ústavní vymezení  dále pokračuje výčtem hodnot,  jako jsou vnitřní pořádek a bezpečnost, ochrana života a zdraví, ochrana  majetkových hodnot nebo životní prostředí.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Je tedy hodně hodnot, které je třeba chránit.  Obecně lze konstatovat, že jde o životní zájem České republiky zajistit svou bezpečnost. Pro jeho zajištění musí být naše země  připravena využít všech legitimních přístupů a použít všechny dostupné prostředky.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sz="1800" dirty="0">
                <a:effectLst/>
                <a:latin typeface="Calibri" panose="020F0502020204030204" pitchFamily="34" charset="0"/>
                <a:ea typeface="Calibri" panose="020F0502020204030204" pitchFamily="34" charset="0"/>
                <a:cs typeface="Calibri" panose="020F0502020204030204" pitchFamily="34" charset="0"/>
              </a:rPr>
              <a:t>V Evropě se zrodil právní stát, v Evropě vypukly zatím dvě světové války.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F75A8438-DA12-B9F6-4B5B-1CFD5C7CE3D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0BCBFA3-AC27-69E8-A3ED-47B951DAD08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29F292E-31A1-0E84-7066-EF686A8038E6}"/>
              </a:ext>
            </a:extLst>
          </p:cNvPr>
          <p:cNvSpPr>
            <a:spLocks noGrp="1"/>
          </p:cNvSpPr>
          <p:nvPr>
            <p:ph type="sldNum" sz="quarter" idx="12"/>
          </p:nvPr>
        </p:nvSpPr>
        <p:spPr/>
        <p:txBody>
          <a:bodyPr/>
          <a:lstStyle/>
          <a:p>
            <a:fld id="{CFE4BAC9-6D41-4691-9299-18EF07EF0177}" type="slidenum">
              <a:rPr lang="en-US" smtClean="0"/>
              <a:t>6</a:t>
            </a:fld>
            <a:endParaRPr lang="en-US"/>
          </a:p>
        </p:txBody>
      </p:sp>
    </p:spTree>
    <p:extLst>
      <p:ext uri="{BB962C8B-B14F-4D97-AF65-F5344CB8AC3E}">
        <p14:creationId xmlns:p14="http://schemas.microsoft.com/office/powerpoint/2010/main" val="213502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Všeobecná působnost MO</a:t>
            </a:r>
          </a:p>
        </p:txBody>
      </p:sp>
      <p:sp>
        <p:nvSpPr>
          <p:cNvPr id="3" name="Zástupný symbol pro obsah 2"/>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Ministerstvo obrany je </a:t>
            </a:r>
            <a:r>
              <a:rPr lang="cs-CZ" dirty="0">
                <a:solidFill>
                  <a:srgbClr val="C00000"/>
                </a:solidFill>
                <a:latin typeface="Arial" panose="020B0604020202020204" pitchFamily="34" charset="0"/>
                <a:cs typeface="Arial" panose="020B0604020202020204" pitchFamily="34" charset="0"/>
              </a:rPr>
              <a:t>ústředním orgánem státní správy </a:t>
            </a:r>
            <a:r>
              <a:rPr lang="cs-CZ" dirty="0">
                <a:latin typeface="Arial" panose="020B0604020202020204" pitchFamily="34" charset="0"/>
                <a:cs typeface="Arial" panose="020B0604020202020204" pitchFamily="34" charset="0"/>
              </a:rPr>
              <a:t>zejména pro</a:t>
            </a:r>
          </a:p>
          <a:p>
            <a:pPr lvl="0"/>
            <a:r>
              <a:rPr lang="cs-CZ" dirty="0">
                <a:latin typeface="Arial" panose="020B0604020202020204" pitchFamily="34" charset="0"/>
                <a:cs typeface="Arial" panose="020B0604020202020204" pitchFamily="34" charset="0"/>
              </a:rPr>
              <a:t>zabezpečování obrany České republiky,</a:t>
            </a:r>
          </a:p>
          <a:p>
            <a:pPr lvl="0"/>
            <a:r>
              <a:rPr lang="cs-CZ" dirty="0">
                <a:latin typeface="Arial" panose="020B0604020202020204" pitchFamily="34" charset="0"/>
                <a:cs typeface="Arial" panose="020B0604020202020204" pitchFamily="34" charset="0"/>
              </a:rPr>
              <a:t>řízení Armády České republiky,</a:t>
            </a:r>
          </a:p>
          <a:p>
            <a:pPr lvl="0"/>
            <a:r>
              <a:rPr lang="cs-CZ" dirty="0">
                <a:latin typeface="Arial" panose="020B0604020202020204" pitchFamily="34" charset="0"/>
                <a:cs typeface="Arial" panose="020B0604020202020204" pitchFamily="34" charset="0"/>
              </a:rPr>
              <a:t>správu vojenských újezdů.</a:t>
            </a:r>
          </a:p>
          <a:p>
            <a:endParaRPr lang="cs-CZ" dirty="0"/>
          </a:p>
        </p:txBody>
      </p:sp>
      <p:sp>
        <p:nvSpPr>
          <p:cNvPr id="4" name="Zástupný symbol pro datum 3">
            <a:extLst>
              <a:ext uri="{FF2B5EF4-FFF2-40B4-BE49-F238E27FC236}">
                <a16:creationId xmlns:a16="http://schemas.microsoft.com/office/drawing/2014/main" id="{72756A35-11C7-DF44-A096-471D603248B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B2DB868-3261-4C41-A6DF-B21A8FCAB68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E8EEA70-733B-6B4F-ACE4-594110108960}"/>
              </a:ext>
            </a:extLst>
          </p:cNvPr>
          <p:cNvSpPr>
            <a:spLocks noGrp="1"/>
          </p:cNvSpPr>
          <p:nvPr>
            <p:ph type="sldNum" sz="quarter" idx="12"/>
          </p:nvPr>
        </p:nvSpPr>
        <p:spPr/>
        <p:txBody>
          <a:bodyPr/>
          <a:lstStyle/>
          <a:p>
            <a:fld id="{CFE4BAC9-6D41-4691-9299-18EF07EF0177}" type="slidenum">
              <a:rPr lang="en-US" smtClean="0"/>
              <a:t>60</a:t>
            </a:fld>
            <a:endParaRPr lang="en-US"/>
          </a:p>
        </p:txBody>
      </p:sp>
    </p:spTree>
    <p:extLst>
      <p:ext uri="{BB962C8B-B14F-4D97-AF65-F5344CB8AC3E}">
        <p14:creationId xmlns:p14="http://schemas.microsoft.com/office/powerpoint/2010/main" val="221265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1DF2FB-DF28-2277-4753-817BD144B84A}"/>
              </a:ext>
            </a:extLst>
          </p:cNvPr>
          <p:cNvSpPr>
            <a:spLocks noGrp="1"/>
          </p:cNvSpPr>
          <p:nvPr>
            <p:ph type="title"/>
          </p:nvPr>
        </p:nvSpPr>
        <p:spPr/>
        <p:txBody>
          <a:bodyPr/>
          <a:lstStyle/>
          <a:p>
            <a:pPr algn="ctr"/>
            <a:r>
              <a:rPr lang="cs-CZ" dirty="0"/>
              <a:t>Ministerstvo zahraničních věcí</a:t>
            </a:r>
          </a:p>
        </p:txBody>
      </p:sp>
      <p:sp>
        <p:nvSpPr>
          <p:cNvPr id="3" name="Zástupný obsah 2">
            <a:extLst>
              <a:ext uri="{FF2B5EF4-FFF2-40B4-BE49-F238E27FC236}">
                <a16:creationId xmlns:a16="http://schemas.microsoft.com/office/drawing/2014/main" id="{39729801-EF67-A5E7-D4C0-EA54F214908E}"/>
              </a:ext>
            </a:extLst>
          </p:cNvPr>
          <p:cNvSpPr>
            <a:spLocks noGrp="1"/>
          </p:cNvSpPr>
          <p:nvPr>
            <p:ph idx="1"/>
          </p:nvPr>
        </p:nvSpPr>
        <p:spPr/>
        <p:txBody>
          <a:bodyPr>
            <a:normAutofit fontScale="92500" lnSpcReduction="10000"/>
          </a:bodyPr>
          <a:lstStyle/>
          <a:p>
            <a:pPr marL="457200" algn="just" fontAlgn="ctr">
              <a:lnSpc>
                <a:spcPct val="150000"/>
              </a:lnSpc>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Ministerstvo zahraničních věcí je ústředním orgánem státní správy České republiky pro oblast zahraniční politiky, v jejímž rámci se mimo jiné podílí na sjednávání mezinárodních sankcí a koordinuje postoje České republiky k nim. Prosazuje bezpečnostní politiku státu v mezinárodních organizacích a v Evropské unii. Zabezpečuje vztahy České republiky k ostatním státům, mezinárodním organizacím a integračním seskupením.</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fontAlgn="ctr">
              <a:lnSpc>
                <a:spcPct val="150000"/>
              </a:lnSpc>
              <a:spcAft>
                <a:spcPts val="10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Z hlediska bezpečnostní politiky prosazuje bezpečnostní zájmy státu na mezinárodní úrovni, sbírá a vyhodnocuje informace o hrozbách a rizicích v zahraničí a informuje o svých zjištěních Bezpečnostní radu státu a vládu. V oblasti bezpečnosti spolupracuje s Úřadem pro zahraniční styky a informace.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E7F8DC57-4938-E62D-538D-D3676FE616A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EDFB894-DB61-78FC-0F05-53FEFD9ECA3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0991CA0-D66F-4A6E-352F-D37F1C864DD3}"/>
              </a:ext>
            </a:extLst>
          </p:cNvPr>
          <p:cNvSpPr>
            <a:spLocks noGrp="1"/>
          </p:cNvSpPr>
          <p:nvPr>
            <p:ph type="sldNum" sz="quarter" idx="12"/>
          </p:nvPr>
        </p:nvSpPr>
        <p:spPr/>
        <p:txBody>
          <a:bodyPr/>
          <a:lstStyle/>
          <a:p>
            <a:fld id="{CFE4BAC9-6D41-4691-9299-18EF07EF0177}" type="slidenum">
              <a:rPr lang="en-US" smtClean="0"/>
              <a:t>61</a:t>
            </a:fld>
            <a:endParaRPr lang="en-US"/>
          </a:p>
        </p:txBody>
      </p:sp>
    </p:spTree>
    <p:extLst>
      <p:ext uri="{BB962C8B-B14F-4D97-AF65-F5344CB8AC3E}">
        <p14:creationId xmlns:p14="http://schemas.microsoft.com/office/powerpoint/2010/main" val="2610598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5C1DCF-6DD1-1CC6-66ED-4529A22CA9A6}"/>
              </a:ext>
            </a:extLst>
          </p:cNvPr>
          <p:cNvSpPr>
            <a:spLocks noGrp="1"/>
          </p:cNvSpPr>
          <p:nvPr>
            <p:ph type="title"/>
          </p:nvPr>
        </p:nvSpPr>
        <p:spPr/>
        <p:txBody>
          <a:bodyPr/>
          <a:lstStyle/>
          <a:p>
            <a:pPr algn="ctr"/>
            <a:r>
              <a:rPr lang="cs-CZ" dirty="0"/>
              <a:t>Ministerstvo vnitra</a:t>
            </a:r>
          </a:p>
        </p:txBody>
      </p:sp>
      <p:sp>
        <p:nvSpPr>
          <p:cNvPr id="3" name="Zástupný obsah 2">
            <a:extLst>
              <a:ext uri="{FF2B5EF4-FFF2-40B4-BE49-F238E27FC236}">
                <a16:creationId xmlns:a16="http://schemas.microsoft.com/office/drawing/2014/main" id="{AB70CAEA-11E5-2291-A321-4723E283619F}"/>
              </a:ext>
            </a:extLst>
          </p:cNvPr>
          <p:cNvSpPr>
            <a:spLocks noGrp="1"/>
          </p:cNvSpPr>
          <p:nvPr>
            <p:ph idx="1"/>
          </p:nvPr>
        </p:nvSpPr>
        <p:spPr/>
        <p:txBody>
          <a:bodyPr>
            <a:normAutofit lnSpcReduction="10000"/>
          </a:bodyPr>
          <a:lstStyle/>
          <a:p>
            <a:pPr marL="457200" algn="just" fontAlgn="ctr">
              <a:lnSpc>
                <a:spcPct val="150000"/>
              </a:lnSpc>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Ministerstvo vnitra je ústředním orgánem státní správy pro vnitřní věci, zejména pro</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fontAlgn="ctr">
              <a:lnSpc>
                <a:spcPct val="150000"/>
              </a:lnSpc>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veřejný pořádek a další věci vnitřního pořádku a bezpečnosti ve vymezeném rozsahu.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fontAlgn="ctr">
              <a:lnSpc>
                <a:spcPct val="150000"/>
              </a:lnSpc>
              <a:spcAft>
                <a:spcPts val="10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Ministerstvo vnitra zajišťuje komunikační sít pro potřeby policie a služby integrovaného záchranného systému. V době vyhlášení krizového stavu ministerstvo plní další úkoly. Ministerstvo vnitra za účelem koordinace výkonu státní správy v oblasti krizového řízení mimo jiné sjednocuje postupy v oblasti krizového řízení.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D380B8AC-58B4-67FC-7688-3232D807E96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7C54C7B-7815-07F2-2C03-97E39F3C27B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19F8B07-CDB6-51B9-D956-940FCF1B58AE}"/>
              </a:ext>
            </a:extLst>
          </p:cNvPr>
          <p:cNvSpPr>
            <a:spLocks noGrp="1"/>
          </p:cNvSpPr>
          <p:nvPr>
            <p:ph type="sldNum" sz="quarter" idx="12"/>
          </p:nvPr>
        </p:nvSpPr>
        <p:spPr/>
        <p:txBody>
          <a:bodyPr/>
          <a:lstStyle/>
          <a:p>
            <a:fld id="{CFE4BAC9-6D41-4691-9299-18EF07EF0177}" type="slidenum">
              <a:rPr lang="en-US" smtClean="0"/>
              <a:t>62</a:t>
            </a:fld>
            <a:endParaRPr lang="en-US"/>
          </a:p>
        </p:txBody>
      </p:sp>
    </p:spTree>
    <p:extLst>
      <p:ext uri="{BB962C8B-B14F-4D97-AF65-F5344CB8AC3E}">
        <p14:creationId xmlns:p14="http://schemas.microsoft.com/office/powerpoint/2010/main" val="3008358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17BD5-8AD4-EC66-5077-957F9C5E9167}"/>
              </a:ext>
            </a:extLst>
          </p:cNvPr>
          <p:cNvSpPr>
            <a:spLocks noGrp="1"/>
          </p:cNvSpPr>
          <p:nvPr>
            <p:ph type="title"/>
          </p:nvPr>
        </p:nvSpPr>
        <p:spPr/>
        <p:txBody>
          <a:bodyPr/>
          <a:lstStyle/>
          <a:p>
            <a:pPr algn="ctr"/>
            <a:r>
              <a:rPr lang="cs-CZ" dirty="0"/>
              <a:t>Ministerstvo financí</a:t>
            </a:r>
          </a:p>
        </p:txBody>
      </p:sp>
      <p:sp>
        <p:nvSpPr>
          <p:cNvPr id="3" name="Zástupný obsah 2">
            <a:extLst>
              <a:ext uri="{FF2B5EF4-FFF2-40B4-BE49-F238E27FC236}">
                <a16:creationId xmlns:a16="http://schemas.microsoft.com/office/drawing/2014/main" id="{475C858D-C37B-7BC4-BCD3-136F07D3B9A6}"/>
              </a:ext>
            </a:extLst>
          </p:cNvPr>
          <p:cNvSpPr>
            <a:spLocks noGrp="1"/>
          </p:cNvSpPr>
          <p:nvPr>
            <p:ph idx="1"/>
          </p:nvPr>
        </p:nvSpPr>
        <p:spPr/>
        <p:txBody>
          <a:bodyPr/>
          <a:lstStyle/>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Ministerstvo financí je ústředním orgánem státní správy. </a:t>
            </a:r>
          </a:p>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Mimo jiné připravuje návrhy státního závěrečného účtu a návrh válečného a mimořádného státního rozpočtu pro rozhodnutí vlády.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70964D21-E924-5003-DD4A-9C2AD7347FA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841BC56-C4A0-07BE-5559-FECD181CF21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D481A87-32E5-8F58-8236-6991A6EEFAEC}"/>
              </a:ext>
            </a:extLst>
          </p:cNvPr>
          <p:cNvSpPr>
            <a:spLocks noGrp="1"/>
          </p:cNvSpPr>
          <p:nvPr>
            <p:ph type="sldNum" sz="quarter" idx="12"/>
          </p:nvPr>
        </p:nvSpPr>
        <p:spPr/>
        <p:txBody>
          <a:bodyPr/>
          <a:lstStyle/>
          <a:p>
            <a:fld id="{CFE4BAC9-6D41-4691-9299-18EF07EF0177}" type="slidenum">
              <a:rPr lang="en-US" smtClean="0"/>
              <a:t>63</a:t>
            </a:fld>
            <a:endParaRPr lang="en-US"/>
          </a:p>
        </p:txBody>
      </p:sp>
    </p:spTree>
    <p:extLst>
      <p:ext uri="{BB962C8B-B14F-4D97-AF65-F5344CB8AC3E}">
        <p14:creationId xmlns:p14="http://schemas.microsoft.com/office/powerpoint/2010/main" val="3312968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14973D-3EC0-AC49-AE23-5E4F8F1F5F75}"/>
              </a:ext>
            </a:extLst>
          </p:cNvPr>
          <p:cNvSpPr>
            <a:spLocks noGrp="1"/>
          </p:cNvSpPr>
          <p:nvPr>
            <p:ph type="title"/>
          </p:nvPr>
        </p:nvSpPr>
        <p:spPr/>
        <p:txBody>
          <a:bodyPr/>
          <a:lstStyle/>
          <a:p>
            <a:r>
              <a:rPr lang="cs-CZ" dirty="0"/>
              <a:t>Ministerstvo průmyslu a obchodu</a:t>
            </a:r>
          </a:p>
        </p:txBody>
      </p:sp>
      <p:sp>
        <p:nvSpPr>
          <p:cNvPr id="3" name="Zástupný obsah 2">
            <a:extLst>
              <a:ext uri="{FF2B5EF4-FFF2-40B4-BE49-F238E27FC236}">
                <a16:creationId xmlns:a16="http://schemas.microsoft.com/office/drawing/2014/main" id="{AA6B4858-EED6-FCB2-1E71-B981CBDB8D8E}"/>
              </a:ext>
            </a:extLst>
          </p:cNvPr>
          <p:cNvSpPr>
            <a:spLocks noGrp="1"/>
          </p:cNvSpPr>
          <p:nvPr>
            <p:ph idx="1"/>
          </p:nvPr>
        </p:nvSpPr>
        <p:spPr/>
        <p:txBody>
          <a:bodyPr>
            <a:normAutofit fontScale="85000" lnSpcReduction="10000"/>
          </a:bodyPr>
          <a:lstStyle/>
          <a:p>
            <a:pPr marL="457200" algn="just" fontAlgn="ctr">
              <a:lnSpc>
                <a:spcPct val="150000"/>
              </a:lnSpc>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Ministerstvo průmyslu a obchodu je ústředním orgánem státní správy mimo jiné pro tvorbu surovinové politiky v oblasti nerostných surovin a jejich zdrojů. V době vyhlášení krizového stavu ministerstvo průmyslu a obchodu je oprávněno:</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ctr">
              <a:lnSpc>
                <a:spcPct val="150000"/>
              </a:lnSpc>
              <a:buFont typeface="+mj-lt"/>
              <a:buAutoNum type="arabicPeriod"/>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přijímat opatření k zachování celistvosti energetických soustav s cílem urychleného obnovení všech důležitých funkcí kritické infrastruktury v energetice,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ctr">
              <a:lnSpc>
                <a:spcPct val="150000"/>
              </a:lnSpc>
              <a:spcAft>
                <a:spcPts val="1000"/>
              </a:spcAft>
              <a:buFont typeface="+mj-lt"/>
              <a:buAutoNum type="arabicPeriod"/>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uložit provozovateli přepravní soustavy, přenosové soustavy a distribučních soustav plynu, ropy, elektřiny a rozvodu tepelné energie, výrobci elektrické energie a tepla, výrobci primárních energetických zdrojů, jakož i vlastníku a provozovateli ostatních objektů a zařízení sloužících k zajištění energetických potřeb státu povinnosti k zabezpečování těchto energetických potřeb; jsou-li subjektem kritické infrastruktury, ukládá jim úkoly k ochraně a k neodkladné obnově kritické infrastruktury v energetice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915F7A34-A45E-2ABD-2E81-30CAC36FC29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F8815ED-07F0-D9DF-EFFC-72682819A03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B215C95-4981-9C05-BBD3-FCB6594F7779}"/>
              </a:ext>
            </a:extLst>
          </p:cNvPr>
          <p:cNvSpPr>
            <a:spLocks noGrp="1"/>
          </p:cNvSpPr>
          <p:nvPr>
            <p:ph type="sldNum" sz="quarter" idx="12"/>
          </p:nvPr>
        </p:nvSpPr>
        <p:spPr/>
        <p:txBody>
          <a:bodyPr/>
          <a:lstStyle/>
          <a:p>
            <a:fld id="{CFE4BAC9-6D41-4691-9299-18EF07EF0177}" type="slidenum">
              <a:rPr lang="en-US" smtClean="0"/>
              <a:t>64</a:t>
            </a:fld>
            <a:endParaRPr lang="en-US"/>
          </a:p>
        </p:txBody>
      </p:sp>
    </p:spTree>
    <p:extLst>
      <p:ext uri="{BB962C8B-B14F-4D97-AF65-F5344CB8AC3E}">
        <p14:creationId xmlns:p14="http://schemas.microsoft.com/office/powerpoint/2010/main" val="3190576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14FF15-99F6-7268-C391-07AB9EF5E95B}"/>
              </a:ext>
            </a:extLst>
          </p:cNvPr>
          <p:cNvSpPr>
            <a:spLocks noGrp="1"/>
          </p:cNvSpPr>
          <p:nvPr>
            <p:ph type="title"/>
          </p:nvPr>
        </p:nvSpPr>
        <p:spPr/>
        <p:txBody>
          <a:bodyPr/>
          <a:lstStyle/>
          <a:p>
            <a:pPr algn="ctr"/>
            <a:r>
              <a:rPr lang="cs-CZ" dirty="0"/>
              <a:t>Správa státních hmotných rezerv</a:t>
            </a:r>
          </a:p>
        </p:txBody>
      </p:sp>
      <p:sp>
        <p:nvSpPr>
          <p:cNvPr id="3" name="Zástupný obsah 2">
            <a:extLst>
              <a:ext uri="{FF2B5EF4-FFF2-40B4-BE49-F238E27FC236}">
                <a16:creationId xmlns:a16="http://schemas.microsoft.com/office/drawing/2014/main" id="{A72838EC-B5F1-689D-6C70-967A46DFC620}"/>
              </a:ext>
            </a:extLst>
          </p:cNvPr>
          <p:cNvSpPr>
            <a:spLocks noGrp="1"/>
          </p:cNvSpPr>
          <p:nvPr>
            <p:ph idx="1"/>
          </p:nvPr>
        </p:nvSpPr>
        <p:spPr/>
        <p:txBody>
          <a:bodyPr/>
          <a:lstStyle/>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Správa zabezpečuje financování hospodářských opatření pro krizové stavy a financování, obměnu, záměnu, půjčku, uvolnění, nájem, prodej, skladování, ochraňování a kontrolu státních hmotných rezerv a podle požadavků krizových plánů i jejich pořizování.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AD938646-61C2-ECA6-88A7-EF1F77C4A33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A25E4D6-BF13-F5D8-6E70-EB317B0AEAD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30D2D0C-3E3A-9D32-6153-B43E5E00F83B}"/>
              </a:ext>
            </a:extLst>
          </p:cNvPr>
          <p:cNvSpPr>
            <a:spLocks noGrp="1"/>
          </p:cNvSpPr>
          <p:nvPr>
            <p:ph type="sldNum" sz="quarter" idx="12"/>
          </p:nvPr>
        </p:nvSpPr>
        <p:spPr/>
        <p:txBody>
          <a:bodyPr/>
          <a:lstStyle/>
          <a:p>
            <a:fld id="{CFE4BAC9-6D41-4691-9299-18EF07EF0177}" type="slidenum">
              <a:rPr lang="en-US" smtClean="0"/>
              <a:t>65</a:t>
            </a:fld>
            <a:endParaRPr lang="en-US"/>
          </a:p>
        </p:txBody>
      </p:sp>
    </p:spTree>
    <p:extLst>
      <p:ext uri="{BB962C8B-B14F-4D97-AF65-F5344CB8AC3E}">
        <p14:creationId xmlns:p14="http://schemas.microsoft.com/office/powerpoint/2010/main" val="33164385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50E47-9A96-D6A9-B114-6ECFF43C6827}"/>
              </a:ext>
            </a:extLst>
          </p:cNvPr>
          <p:cNvSpPr>
            <a:spLocks noGrp="1"/>
          </p:cNvSpPr>
          <p:nvPr>
            <p:ph type="title"/>
          </p:nvPr>
        </p:nvSpPr>
        <p:spPr/>
        <p:txBody>
          <a:bodyPr/>
          <a:lstStyle/>
          <a:p>
            <a:pPr algn="ctr"/>
            <a:r>
              <a:rPr lang="cs-CZ" dirty="0"/>
              <a:t>Hmotné rezervy</a:t>
            </a:r>
          </a:p>
        </p:txBody>
      </p:sp>
      <p:sp>
        <p:nvSpPr>
          <p:cNvPr id="3" name="Zástupný obsah 2">
            <a:extLst>
              <a:ext uri="{FF2B5EF4-FFF2-40B4-BE49-F238E27FC236}">
                <a16:creationId xmlns:a16="http://schemas.microsoft.com/office/drawing/2014/main" id="{A6F15863-301C-5EBE-FC6F-A4093DCFDBE5}"/>
              </a:ext>
            </a:extLst>
          </p:cNvPr>
          <p:cNvSpPr>
            <a:spLocks noGrp="1"/>
          </p:cNvSpPr>
          <p:nvPr>
            <p:ph idx="1"/>
          </p:nvPr>
        </p:nvSpPr>
        <p:spPr/>
        <p:txBody>
          <a:bodyPr/>
          <a:lstStyle/>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Hmotné rezervy tvoří vybrané základní suroviny, materiály, polotovary a výrobky. Jsou určeny pro zajištění obranyschopnosti a obrany státu, pro odstraňování následků krizových situací a pro ochranu životně důležitých hospodářských zájmů státu.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07B2B11D-4D93-53F4-E91E-C0436C1DBC1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E94A5F3-5E2C-E6CE-31E3-4B201B3F268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E8193B1-90DF-46B5-A724-5761780E9618}"/>
              </a:ext>
            </a:extLst>
          </p:cNvPr>
          <p:cNvSpPr>
            <a:spLocks noGrp="1"/>
          </p:cNvSpPr>
          <p:nvPr>
            <p:ph type="sldNum" sz="quarter" idx="12"/>
          </p:nvPr>
        </p:nvSpPr>
        <p:spPr/>
        <p:txBody>
          <a:bodyPr/>
          <a:lstStyle/>
          <a:p>
            <a:fld id="{CFE4BAC9-6D41-4691-9299-18EF07EF0177}" type="slidenum">
              <a:rPr lang="en-US" smtClean="0"/>
              <a:t>66</a:t>
            </a:fld>
            <a:endParaRPr lang="en-US"/>
          </a:p>
        </p:txBody>
      </p:sp>
    </p:spTree>
    <p:extLst>
      <p:ext uri="{BB962C8B-B14F-4D97-AF65-F5344CB8AC3E}">
        <p14:creationId xmlns:p14="http://schemas.microsoft.com/office/powerpoint/2010/main" val="2949961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2153B9-A419-80B7-2E0A-E8A7568AA43C}"/>
              </a:ext>
            </a:extLst>
          </p:cNvPr>
          <p:cNvSpPr>
            <a:spLocks noGrp="1"/>
          </p:cNvSpPr>
          <p:nvPr>
            <p:ph type="title"/>
          </p:nvPr>
        </p:nvSpPr>
        <p:spPr/>
        <p:txBody>
          <a:bodyPr/>
          <a:lstStyle/>
          <a:p>
            <a:pPr algn="ctr"/>
            <a:r>
              <a:rPr lang="cs-CZ" dirty="0"/>
              <a:t>Mobilizační rezervy</a:t>
            </a:r>
          </a:p>
        </p:txBody>
      </p:sp>
      <p:sp>
        <p:nvSpPr>
          <p:cNvPr id="3" name="Zástupný obsah 2">
            <a:extLst>
              <a:ext uri="{FF2B5EF4-FFF2-40B4-BE49-F238E27FC236}">
                <a16:creationId xmlns:a16="http://schemas.microsoft.com/office/drawing/2014/main" id="{7C6BC2A0-7785-9A68-E886-C1490CD14452}"/>
              </a:ext>
            </a:extLst>
          </p:cNvPr>
          <p:cNvSpPr>
            <a:spLocks noGrp="1"/>
          </p:cNvSpPr>
          <p:nvPr>
            <p:ph idx="1"/>
          </p:nvPr>
        </p:nvSpPr>
        <p:spPr/>
        <p:txBody>
          <a:bodyPr/>
          <a:lstStyle/>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Mobilizační rezervy tvoří vybrané základní suroviny, materiály, polotovary, výrobky, stroje a jiné majetkové hodnoty určené pro zajišťování mobilizačních dodávek.</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5BA2BDEA-F034-88AE-E979-9BEA6CE6721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F210895-E5CF-095D-082F-70C545E98B2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067F254-81DD-EF2D-C9D1-2BA087C01479}"/>
              </a:ext>
            </a:extLst>
          </p:cNvPr>
          <p:cNvSpPr>
            <a:spLocks noGrp="1"/>
          </p:cNvSpPr>
          <p:nvPr>
            <p:ph type="sldNum" sz="quarter" idx="12"/>
          </p:nvPr>
        </p:nvSpPr>
        <p:spPr/>
        <p:txBody>
          <a:bodyPr/>
          <a:lstStyle/>
          <a:p>
            <a:fld id="{CFE4BAC9-6D41-4691-9299-18EF07EF0177}" type="slidenum">
              <a:rPr lang="en-US" smtClean="0"/>
              <a:t>67</a:t>
            </a:fld>
            <a:endParaRPr lang="en-US"/>
          </a:p>
        </p:txBody>
      </p:sp>
    </p:spTree>
    <p:extLst>
      <p:ext uri="{BB962C8B-B14F-4D97-AF65-F5344CB8AC3E}">
        <p14:creationId xmlns:p14="http://schemas.microsoft.com/office/powerpoint/2010/main" val="2741743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A5D0A5-1481-11CC-E585-980D44DD692A}"/>
              </a:ext>
            </a:extLst>
          </p:cNvPr>
          <p:cNvSpPr>
            <a:spLocks noGrp="1"/>
          </p:cNvSpPr>
          <p:nvPr>
            <p:ph type="title"/>
          </p:nvPr>
        </p:nvSpPr>
        <p:spPr/>
        <p:txBody>
          <a:bodyPr/>
          <a:lstStyle/>
          <a:p>
            <a:pPr algn="ctr"/>
            <a:r>
              <a:rPr lang="cs-CZ" dirty="0"/>
              <a:t>Pohotovostní zásoby a zásoby pro humanitární pomoc</a:t>
            </a:r>
          </a:p>
        </p:txBody>
      </p:sp>
      <p:sp>
        <p:nvSpPr>
          <p:cNvPr id="3" name="Zástupný obsah 2">
            <a:extLst>
              <a:ext uri="{FF2B5EF4-FFF2-40B4-BE49-F238E27FC236}">
                <a16:creationId xmlns:a16="http://schemas.microsoft.com/office/drawing/2014/main" id="{FD2922DE-89EE-FCDF-3A7C-6979B7002F91}"/>
              </a:ext>
            </a:extLst>
          </p:cNvPr>
          <p:cNvSpPr>
            <a:spLocks noGrp="1"/>
          </p:cNvSpPr>
          <p:nvPr>
            <p:ph idx="1"/>
          </p:nvPr>
        </p:nvSpPr>
        <p:spPr/>
        <p:txBody>
          <a:bodyPr/>
          <a:lstStyle/>
          <a:p>
            <a:pPr marL="457200" algn="just" fontAlgn="ctr">
              <a:lnSpc>
                <a:spcPct val="150000"/>
              </a:lnSpc>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Pohotovostní zásoby tvoří vybrané základní materiály a výrobky určené k zajištění nezbytných dodávek pro podporu obyvatelstva, činnosti havarijních služeb a hasičských záchranných sborů po vyhlášení krizových stavů, v systému nouzového hospodářství, kterou nelze zajistit obvyklým způsobem, a pro materiální humanitární pomoc poskytovanou do zahraničí.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fontAlgn="ctr">
              <a:lnSpc>
                <a:spcPct val="150000"/>
              </a:lnSpc>
              <a:spcAft>
                <a:spcPts val="10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Zásoby pro humanitární pomoc tvoří vybrané základní materiály a výrobky určené po vyhlášení krizových stavů k bezplatnému poskytnutí fyzické osobě vážně materiálně postižené.</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408BC644-175D-B197-EA65-F20B5EAA177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072CB15-5DDC-B291-326E-12F794C15CA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67A7204-D4DC-97F1-110A-F814AEE7FA72}"/>
              </a:ext>
            </a:extLst>
          </p:cNvPr>
          <p:cNvSpPr>
            <a:spLocks noGrp="1"/>
          </p:cNvSpPr>
          <p:nvPr>
            <p:ph type="sldNum" sz="quarter" idx="12"/>
          </p:nvPr>
        </p:nvSpPr>
        <p:spPr/>
        <p:txBody>
          <a:bodyPr/>
          <a:lstStyle/>
          <a:p>
            <a:fld id="{CFE4BAC9-6D41-4691-9299-18EF07EF0177}" type="slidenum">
              <a:rPr lang="en-US" smtClean="0"/>
              <a:t>68</a:t>
            </a:fld>
            <a:endParaRPr lang="en-US"/>
          </a:p>
        </p:txBody>
      </p:sp>
    </p:spTree>
    <p:extLst>
      <p:ext uri="{BB962C8B-B14F-4D97-AF65-F5344CB8AC3E}">
        <p14:creationId xmlns:p14="http://schemas.microsoft.com/office/powerpoint/2010/main" val="2142403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B15DB2-D258-AB0F-E21F-6A06ED7D37E2}"/>
              </a:ext>
            </a:extLst>
          </p:cNvPr>
          <p:cNvSpPr>
            <a:spLocks noGrp="1"/>
          </p:cNvSpPr>
          <p:nvPr>
            <p:ph type="title"/>
          </p:nvPr>
        </p:nvSpPr>
        <p:spPr/>
        <p:txBody>
          <a:bodyPr/>
          <a:lstStyle/>
          <a:p>
            <a:pPr algn="ctr"/>
            <a:r>
              <a:rPr lang="cs-CZ" dirty="0"/>
              <a:t>Státní úřad pro jadernou bezpečnost</a:t>
            </a:r>
          </a:p>
        </p:txBody>
      </p:sp>
      <p:sp>
        <p:nvSpPr>
          <p:cNvPr id="3" name="Zástupný obsah 2">
            <a:extLst>
              <a:ext uri="{FF2B5EF4-FFF2-40B4-BE49-F238E27FC236}">
                <a16:creationId xmlns:a16="http://schemas.microsoft.com/office/drawing/2014/main" id="{F8018C8E-D7A6-BCB2-7D8B-4A9CAEB9A4A4}"/>
              </a:ext>
            </a:extLst>
          </p:cNvPr>
          <p:cNvSpPr>
            <a:spLocks noGrp="1"/>
          </p:cNvSpPr>
          <p:nvPr>
            <p:ph idx="1"/>
          </p:nvPr>
        </p:nvSpPr>
        <p:spPr/>
        <p:txBody>
          <a:bodyPr/>
          <a:lstStyle/>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Státní úřad pro jadernou bezpečnost je ústředním orgánem státní správy České republiky pro oblast státního dozoru nad jadernou bezpečností a pro oblast ochrany před ionizujícím zářením.</a:t>
            </a:r>
          </a:p>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 jeho pravomoci jsou otázky především jaderné bezpečnosti, tedy ochrana proti působení zbraní hromadného ničení.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B749DE41-4E29-9657-E26A-53E5DA4D232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31A8F9C-4985-5C32-FA59-CB8E402A107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0E5632C-EB85-0B2F-50DA-6A76CCC0676F}"/>
              </a:ext>
            </a:extLst>
          </p:cNvPr>
          <p:cNvSpPr>
            <a:spLocks noGrp="1"/>
          </p:cNvSpPr>
          <p:nvPr>
            <p:ph type="sldNum" sz="quarter" idx="12"/>
          </p:nvPr>
        </p:nvSpPr>
        <p:spPr/>
        <p:txBody>
          <a:bodyPr/>
          <a:lstStyle/>
          <a:p>
            <a:fld id="{CFE4BAC9-6D41-4691-9299-18EF07EF0177}" type="slidenum">
              <a:rPr lang="en-US" smtClean="0"/>
              <a:t>69</a:t>
            </a:fld>
            <a:endParaRPr lang="en-US"/>
          </a:p>
        </p:txBody>
      </p:sp>
    </p:spTree>
    <p:extLst>
      <p:ext uri="{BB962C8B-B14F-4D97-AF65-F5344CB8AC3E}">
        <p14:creationId xmlns:p14="http://schemas.microsoft.com/office/powerpoint/2010/main" val="1642455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829EB4-E611-9AE1-6956-DE61583838DF}"/>
              </a:ext>
            </a:extLst>
          </p:cNvPr>
          <p:cNvSpPr>
            <a:spLocks noGrp="1"/>
          </p:cNvSpPr>
          <p:nvPr>
            <p:ph type="title"/>
          </p:nvPr>
        </p:nvSpPr>
        <p:spPr/>
        <p:txBody>
          <a:bodyPr/>
          <a:lstStyle/>
          <a:p>
            <a:pPr algn="ctr"/>
            <a:r>
              <a:rPr lang="cs-CZ" dirty="0"/>
              <a:t>Státní suverenita</a:t>
            </a:r>
          </a:p>
        </p:txBody>
      </p:sp>
      <p:sp>
        <p:nvSpPr>
          <p:cNvPr id="3" name="Zástupný obsah 2">
            <a:extLst>
              <a:ext uri="{FF2B5EF4-FFF2-40B4-BE49-F238E27FC236}">
                <a16:creationId xmlns:a16="http://schemas.microsoft.com/office/drawing/2014/main" id="{3E4A3618-A010-819A-2559-BADCF04A1ABD}"/>
              </a:ext>
            </a:extLst>
          </p:cNvPr>
          <p:cNvSpPr>
            <a:spLocks noGrp="1"/>
          </p:cNvSpPr>
          <p:nvPr>
            <p:ph idx="1"/>
          </p:nvPr>
        </p:nvSpPr>
        <p:spPr/>
        <p:txBody>
          <a:bodyPr/>
          <a:lstStyle/>
          <a:p>
            <a:r>
              <a:rPr lang="cs-CZ" sz="1800" dirty="0">
                <a:effectLst/>
                <a:latin typeface="Calibri" panose="020F0502020204030204" pitchFamily="34" charset="0"/>
                <a:ea typeface="Calibri" panose="020F0502020204030204" pitchFamily="34" charset="0"/>
              </a:rPr>
              <a:t>Naše republika vznikla 1. 1. 1993, byla uznána mezinárodním společenstvím a je suverénním státem nad svým státním  územím a  nad svými občany. </a:t>
            </a:r>
          </a:p>
          <a:p>
            <a:r>
              <a:rPr lang="cs-CZ" sz="1800" dirty="0">
                <a:effectLst/>
                <a:latin typeface="Calibri" panose="020F0502020204030204" pitchFamily="34" charset="0"/>
                <a:ea typeface="Calibri" panose="020F0502020204030204" pitchFamily="34" charset="0"/>
              </a:rPr>
              <a:t>Princip suverenity nenarušuje, jestliže stát svobodně podle ústavních pravidel přenese část své suverenity na jiný subjekt.  </a:t>
            </a:r>
          </a:p>
          <a:p>
            <a:r>
              <a:rPr lang="cs-CZ" sz="1800" dirty="0">
                <a:effectLst/>
                <a:latin typeface="Calibri" panose="020F0502020204030204" pitchFamily="34" charset="0"/>
                <a:ea typeface="Calibri" panose="020F0502020204030204" pitchFamily="34" charset="0"/>
              </a:rPr>
              <a:t>Žádný stát není zcela suverénní, absolutní suverenita by mu byla ke škodě</a:t>
            </a:r>
          </a:p>
          <a:p>
            <a:r>
              <a:rPr lang="cs-CZ" sz="1800" dirty="0">
                <a:latin typeface="Calibri" panose="020F0502020204030204" pitchFamily="34" charset="0"/>
                <a:ea typeface="Calibri" panose="020F0502020204030204" pitchFamily="34" charset="0"/>
              </a:rPr>
              <a:t>N</a:t>
            </a:r>
            <a:r>
              <a:rPr lang="cs-CZ" sz="1800" dirty="0">
                <a:effectLst/>
                <a:latin typeface="Calibri" panose="020F0502020204030204" pitchFamily="34" charset="0"/>
                <a:ea typeface="Calibri" panose="020F0502020204030204" pitchFamily="34" charset="0"/>
              </a:rPr>
              <a:t>ejvětší přenos části suverenity státu je spojen s členstvím v Evropské unii. Přenos pravomocí  není tak zásadní, aby náš stát ztratil charakter suverénního státu. Má tedy smysl chránit suverenitu České republiky, i když jsme členským státem EU. Suverenitu státu je třeba bránit proti těm, kdo by neústavní cestou narušovali suverénní moci našeho státu. </a:t>
            </a:r>
            <a:endParaRPr lang="cs-CZ" dirty="0"/>
          </a:p>
        </p:txBody>
      </p:sp>
      <p:sp>
        <p:nvSpPr>
          <p:cNvPr id="4" name="Zástupný symbol pro datum 3">
            <a:extLst>
              <a:ext uri="{FF2B5EF4-FFF2-40B4-BE49-F238E27FC236}">
                <a16:creationId xmlns:a16="http://schemas.microsoft.com/office/drawing/2014/main" id="{AE3CF573-7040-1937-AEFF-B8A35BACAB9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1543A8A-94B8-5794-6204-9FD97D96A9B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2D23A79-664B-8B4C-E264-2FDC84807FBF}"/>
              </a:ext>
            </a:extLst>
          </p:cNvPr>
          <p:cNvSpPr>
            <a:spLocks noGrp="1"/>
          </p:cNvSpPr>
          <p:nvPr>
            <p:ph type="sldNum" sz="quarter" idx="12"/>
          </p:nvPr>
        </p:nvSpPr>
        <p:spPr/>
        <p:txBody>
          <a:bodyPr/>
          <a:lstStyle/>
          <a:p>
            <a:fld id="{CFE4BAC9-6D41-4691-9299-18EF07EF0177}" type="slidenum">
              <a:rPr lang="en-US" smtClean="0"/>
              <a:t>7</a:t>
            </a:fld>
            <a:endParaRPr lang="en-US"/>
          </a:p>
        </p:txBody>
      </p:sp>
    </p:spTree>
    <p:extLst>
      <p:ext uri="{BB962C8B-B14F-4D97-AF65-F5344CB8AC3E}">
        <p14:creationId xmlns:p14="http://schemas.microsoft.com/office/powerpoint/2010/main" val="3281324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AD1EE2-FB3E-A979-B5EE-E340A5BE439C}"/>
              </a:ext>
            </a:extLst>
          </p:cNvPr>
          <p:cNvSpPr>
            <a:spLocks noGrp="1"/>
          </p:cNvSpPr>
          <p:nvPr>
            <p:ph type="title"/>
          </p:nvPr>
        </p:nvSpPr>
        <p:spPr/>
        <p:txBody>
          <a:bodyPr/>
          <a:lstStyle/>
          <a:p>
            <a:pPr algn="ctr"/>
            <a:r>
              <a:rPr lang="cs-CZ" dirty="0"/>
              <a:t>Český telekomunikační úřad</a:t>
            </a:r>
          </a:p>
        </p:txBody>
      </p:sp>
      <p:sp>
        <p:nvSpPr>
          <p:cNvPr id="3" name="Zástupný obsah 2">
            <a:extLst>
              <a:ext uri="{FF2B5EF4-FFF2-40B4-BE49-F238E27FC236}">
                <a16:creationId xmlns:a16="http://schemas.microsoft.com/office/drawing/2014/main" id="{5C83D76F-979D-6BED-13AE-508ECF4D8DA0}"/>
              </a:ext>
            </a:extLst>
          </p:cNvPr>
          <p:cNvSpPr>
            <a:spLocks noGrp="1"/>
          </p:cNvSpPr>
          <p:nvPr>
            <p:ph idx="1"/>
          </p:nvPr>
        </p:nvSpPr>
        <p:spPr/>
        <p:txBody>
          <a:bodyPr/>
          <a:lstStyle/>
          <a:p>
            <a:pPr marL="495300" algn="just" fontAlgn="ctr">
              <a:lnSpc>
                <a:spcPct val="150000"/>
              </a:lnSpc>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Český telekomunikační úřad je ústřední správní úřad pro výkon státní správy v oblasti regulace trhu a stanovování podmínek pro podnikání v oblasti elektronických komunikací.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95300" algn="just" fontAlgn="ctr">
              <a:lnSpc>
                <a:spcPct val="150000"/>
              </a:lnSpc>
              <a:spcAft>
                <a:spcPts val="10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Český telekomunikační úřad je oprávněn vydávat opatření obecné povahy, takzvaná všeobecná oprávnění, která stanoví podmínky výkonu komunikačních činností vztahující se na všechny nebo na určité druhy sítí a služeb elektronických komunikací, provozování přístrojů a na využívání rádiových kmitočtů a k využívání čísel.</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9259CFC6-8A4D-01A1-2685-B249A0D904F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E789113-5E9A-F994-7927-3C56C77AC94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0E8AC2E-CB6B-7826-606A-903CD12F877D}"/>
              </a:ext>
            </a:extLst>
          </p:cNvPr>
          <p:cNvSpPr>
            <a:spLocks noGrp="1"/>
          </p:cNvSpPr>
          <p:nvPr>
            <p:ph type="sldNum" sz="quarter" idx="12"/>
          </p:nvPr>
        </p:nvSpPr>
        <p:spPr/>
        <p:txBody>
          <a:bodyPr/>
          <a:lstStyle/>
          <a:p>
            <a:fld id="{CFE4BAC9-6D41-4691-9299-18EF07EF0177}" type="slidenum">
              <a:rPr lang="en-US" smtClean="0"/>
              <a:t>70</a:t>
            </a:fld>
            <a:endParaRPr lang="en-US"/>
          </a:p>
        </p:txBody>
      </p:sp>
    </p:spTree>
    <p:extLst>
      <p:ext uri="{BB962C8B-B14F-4D97-AF65-F5344CB8AC3E}">
        <p14:creationId xmlns:p14="http://schemas.microsoft.com/office/powerpoint/2010/main" val="4038924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97EFFC-9D73-9FD7-0539-FBFF89811BA1}"/>
              </a:ext>
            </a:extLst>
          </p:cNvPr>
          <p:cNvSpPr>
            <a:spLocks noGrp="1"/>
          </p:cNvSpPr>
          <p:nvPr>
            <p:ph type="title"/>
          </p:nvPr>
        </p:nvSpPr>
        <p:spPr/>
        <p:txBody>
          <a:bodyPr/>
          <a:lstStyle/>
          <a:p>
            <a:pPr algn="ctr"/>
            <a:r>
              <a:rPr lang="cs-CZ" dirty="0"/>
              <a:t>Národní úřad pro kybernetickou a informační bezpečnost</a:t>
            </a:r>
          </a:p>
        </p:txBody>
      </p:sp>
      <p:sp>
        <p:nvSpPr>
          <p:cNvPr id="3" name="Zástupný obsah 2">
            <a:extLst>
              <a:ext uri="{FF2B5EF4-FFF2-40B4-BE49-F238E27FC236}">
                <a16:creationId xmlns:a16="http://schemas.microsoft.com/office/drawing/2014/main" id="{94C764CC-2A6D-B8AC-ED3E-D936B25C5585}"/>
              </a:ext>
            </a:extLst>
          </p:cNvPr>
          <p:cNvSpPr>
            <a:spLocks noGrp="1"/>
          </p:cNvSpPr>
          <p:nvPr>
            <p:ph idx="1"/>
          </p:nvPr>
        </p:nvSpPr>
        <p:spPr/>
        <p:txBody>
          <a:bodyPr>
            <a:normAutofit fontScale="92500"/>
          </a:bodyPr>
          <a:lstStyle/>
          <a:p>
            <a:pPr marL="495300" algn="just" fontAlgn="ctr">
              <a:lnSpc>
                <a:spcPct val="150000"/>
              </a:lnSpc>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Národní úřad pro kybernetickou a informační bezpečnost je ústředním správním orgánem pro kybernetickou bezpečnost včetně ochrany utajovaných informací v oblasti informačních a komunikačních systémů a kryptografické ochrany.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95300" algn="just" fontAlgn="ctr">
              <a:lnSpc>
                <a:spcPct val="150000"/>
              </a:lnSpc>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Dále má na starosti problematiku veřejně regulované služby v rámci družicového systému Galileo.</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95300" algn="just" fontAlgn="ctr">
              <a:lnSpc>
                <a:spcPct val="150000"/>
              </a:lnSpc>
              <a:spcAft>
                <a:spcPts val="10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Poslání Národního úřadu pro kybernetickou a informační bezpečnost se týká ochrany před hrozbami v kybernetickém prostoru. Kybernetický prostor je digitální prostředí, které umožňuje vznik, zpracování a výměnu informací, je tvořen informačními systémy, službami a sítěmi elektronických komunikací.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5D8D4140-2482-336B-4630-E2EF11E8717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08C009F-890D-940F-81C9-4B9DD22C884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BF130A1-805E-2D3A-675B-D588C62E0E13}"/>
              </a:ext>
            </a:extLst>
          </p:cNvPr>
          <p:cNvSpPr>
            <a:spLocks noGrp="1"/>
          </p:cNvSpPr>
          <p:nvPr>
            <p:ph type="sldNum" sz="quarter" idx="12"/>
          </p:nvPr>
        </p:nvSpPr>
        <p:spPr/>
        <p:txBody>
          <a:bodyPr/>
          <a:lstStyle/>
          <a:p>
            <a:fld id="{CFE4BAC9-6D41-4691-9299-18EF07EF0177}" type="slidenum">
              <a:rPr lang="en-US" smtClean="0"/>
              <a:t>71</a:t>
            </a:fld>
            <a:endParaRPr lang="en-US"/>
          </a:p>
        </p:txBody>
      </p:sp>
    </p:spTree>
    <p:extLst>
      <p:ext uri="{BB962C8B-B14F-4D97-AF65-F5344CB8AC3E}">
        <p14:creationId xmlns:p14="http://schemas.microsoft.com/office/powerpoint/2010/main" val="3794860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EC515C-9F54-C8D9-59C5-96F18BA0F777}"/>
              </a:ext>
            </a:extLst>
          </p:cNvPr>
          <p:cNvSpPr>
            <a:spLocks noGrp="1"/>
          </p:cNvSpPr>
          <p:nvPr>
            <p:ph type="title"/>
          </p:nvPr>
        </p:nvSpPr>
        <p:spPr/>
        <p:txBody>
          <a:bodyPr/>
          <a:lstStyle/>
          <a:p>
            <a:pPr algn="ctr"/>
            <a:r>
              <a:rPr lang="cs-CZ" dirty="0"/>
              <a:t>Navigační systém Galileo</a:t>
            </a:r>
          </a:p>
        </p:txBody>
      </p:sp>
      <p:sp>
        <p:nvSpPr>
          <p:cNvPr id="3" name="Zástupný obsah 2">
            <a:extLst>
              <a:ext uri="{FF2B5EF4-FFF2-40B4-BE49-F238E27FC236}">
                <a16:creationId xmlns:a16="http://schemas.microsoft.com/office/drawing/2014/main" id="{5DB3486F-5E85-1D59-026F-998A61AC9F5C}"/>
              </a:ext>
            </a:extLst>
          </p:cNvPr>
          <p:cNvSpPr>
            <a:spLocks noGrp="1"/>
          </p:cNvSpPr>
          <p:nvPr>
            <p:ph idx="1"/>
          </p:nvPr>
        </p:nvSpPr>
        <p:spPr/>
        <p:txBody>
          <a:bodyPr/>
          <a:lstStyle/>
          <a:p>
            <a:r>
              <a:rPr lang="cs-CZ" sz="1800" dirty="0">
                <a:solidFill>
                  <a:srgbClr val="000000"/>
                </a:solidFill>
                <a:latin typeface="Calibri" panose="020F0502020204030204" pitchFamily="34" charset="0"/>
                <a:ea typeface="Calibri" panose="020F0502020204030204" pitchFamily="34" charset="0"/>
                <a:cs typeface="Calibri" panose="020F0502020204030204" pitchFamily="34" charset="0"/>
              </a:rPr>
              <a:t>P</a:t>
            </a: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lánovaný autonomní evropský Globální družicový polohový systém (GNSS). Jeho výstavbu zajišťuje Evropská unie reprezentovaná Evropskou komisí a Evropskou kosmickou agenturou (ESA). </a:t>
            </a:r>
          </a:p>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Plný systém sestává z třiceti družic (27 operačních + 3 záložní) obíhajících ve třech rovinách po kruhových drahách na střední oběžné dráze Země ve výšce 23 222 km. Systém slouží mimo jiné ke sledování pohybu. </a:t>
            </a:r>
          </a:p>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Má proto největší potenciál především v dopravě, nabízí široké využití i v oblasti bezpečnosti.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8A3C486F-3753-A538-0EEF-F2089321239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C4630F5-F4DA-AFA8-F7E1-937E4AED392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4EA1EF3-48BF-2DC7-ACED-BBE8D69A46FA}"/>
              </a:ext>
            </a:extLst>
          </p:cNvPr>
          <p:cNvSpPr>
            <a:spLocks noGrp="1"/>
          </p:cNvSpPr>
          <p:nvPr>
            <p:ph type="sldNum" sz="quarter" idx="12"/>
          </p:nvPr>
        </p:nvSpPr>
        <p:spPr/>
        <p:txBody>
          <a:bodyPr/>
          <a:lstStyle/>
          <a:p>
            <a:fld id="{CFE4BAC9-6D41-4691-9299-18EF07EF0177}" type="slidenum">
              <a:rPr lang="en-US" smtClean="0"/>
              <a:t>72</a:t>
            </a:fld>
            <a:endParaRPr lang="en-US"/>
          </a:p>
        </p:txBody>
      </p:sp>
    </p:spTree>
    <p:extLst>
      <p:ext uri="{BB962C8B-B14F-4D97-AF65-F5344CB8AC3E}">
        <p14:creationId xmlns:p14="http://schemas.microsoft.com/office/powerpoint/2010/main" val="1978337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65A045-2389-5093-E4C5-6FBB94EB906B}"/>
              </a:ext>
            </a:extLst>
          </p:cNvPr>
          <p:cNvSpPr>
            <a:spLocks noGrp="1"/>
          </p:cNvSpPr>
          <p:nvPr>
            <p:ph type="title"/>
          </p:nvPr>
        </p:nvSpPr>
        <p:spPr/>
        <p:txBody>
          <a:bodyPr/>
          <a:lstStyle/>
          <a:p>
            <a:pPr algn="ctr"/>
            <a:r>
              <a:rPr lang="cs-CZ" dirty="0"/>
              <a:t>Poradce pro národní bezpečnost</a:t>
            </a:r>
          </a:p>
        </p:txBody>
      </p:sp>
      <p:sp>
        <p:nvSpPr>
          <p:cNvPr id="3" name="Zástupný obsah 2">
            <a:extLst>
              <a:ext uri="{FF2B5EF4-FFF2-40B4-BE49-F238E27FC236}">
                <a16:creationId xmlns:a16="http://schemas.microsoft.com/office/drawing/2014/main" id="{61FA4EBD-F7AD-9398-D074-042C182D6D23}"/>
              </a:ext>
            </a:extLst>
          </p:cNvPr>
          <p:cNvSpPr>
            <a:spLocks noGrp="1"/>
          </p:cNvSpPr>
          <p:nvPr>
            <p:ph idx="1"/>
          </p:nvPr>
        </p:nvSpPr>
        <p:spPr/>
        <p:txBody>
          <a:bodyPr/>
          <a:lstStyle/>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Poradce pro národní bezpečnost, je tajemníkem Bezpečnostní rady státu. Poradce pro národní bezpečnost na návrh předsedy vlády jmenuje a odvolává vláda. </a:t>
            </a:r>
          </a:p>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Poradce pro národní bezpečnost se podílí na koordinaci činnosti státních orgánů v oblasti zajišťování bezpečnosti a obrany České republiky a na základě rozhodnutí vlády zastupuje Českou republiku při jednáních s cizími státy a mezinárodními organizacemi ve věcech týkajících se bezpečnosti a obrany České republiky, včetně závazků vyplývajících z členství České republiky v mezinárodních organizacích nebo institucích.</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51CEA8AF-26B8-A054-D065-D7E54351469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C9A64D2-918B-1168-3997-4BE77A958C9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9FCC58D-6DBA-2C93-24F6-06F49597D43C}"/>
              </a:ext>
            </a:extLst>
          </p:cNvPr>
          <p:cNvSpPr>
            <a:spLocks noGrp="1"/>
          </p:cNvSpPr>
          <p:nvPr>
            <p:ph type="sldNum" sz="quarter" idx="12"/>
          </p:nvPr>
        </p:nvSpPr>
        <p:spPr/>
        <p:txBody>
          <a:bodyPr/>
          <a:lstStyle/>
          <a:p>
            <a:fld id="{CFE4BAC9-6D41-4691-9299-18EF07EF0177}" type="slidenum">
              <a:rPr lang="en-US" smtClean="0"/>
              <a:t>73</a:t>
            </a:fld>
            <a:endParaRPr lang="en-US"/>
          </a:p>
        </p:txBody>
      </p:sp>
    </p:spTree>
    <p:extLst>
      <p:ext uri="{BB962C8B-B14F-4D97-AF65-F5344CB8AC3E}">
        <p14:creationId xmlns:p14="http://schemas.microsoft.com/office/powerpoint/2010/main" val="33775384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2616F6-31DB-B89F-3FE3-A802ED50D4D8}"/>
              </a:ext>
            </a:extLst>
          </p:cNvPr>
          <p:cNvSpPr>
            <a:spLocks noGrp="1"/>
          </p:cNvSpPr>
          <p:nvPr>
            <p:ph type="title"/>
          </p:nvPr>
        </p:nvSpPr>
        <p:spPr/>
        <p:txBody>
          <a:bodyPr/>
          <a:lstStyle/>
          <a:p>
            <a:r>
              <a:rPr lang="cs-CZ" dirty="0"/>
              <a:t>Inspektor pro kybernetickou obranu</a:t>
            </a:r>
          </a:p>
        </p:txBody>
      </p:sp>
      <p:sp>
        <p:nvSpPr>
          <p:cNvPr id="3" name="Zástupný obsah 2">
            <a:extLst>
              <a:ext uri="{FF2B5EF4-FFF2-40B4-BE49-F238E27FC236}">
                <a16:creationId xmlns:a16="http://schemas.microsoft.com/office/drawing/2014/main" id="{68AA3158-8E8A-4D37-2B11-18475E18E2CE}"/>
              </a:ext>
            </a:extLst>
          </p:cNvPr>
          <p:cNvSpPr>
            <a:spLocks noGrp="1"/>
          </p:cNvSpPr>
          <p:nvPr>
            <p:ph idx="1"/>
          </p:nvPr>
        </p:nvSpPr>
        <p:spPr/>
        <p:txBody>
          <a:bodyPr/>
          <a:lstStyle/>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Inspektor pro kybernetickou obranu je nezávislý a je vázán pouze právním řádem České republiky. </a:t>
            </a:r>
          </a:p>
          <a:p>
            <a:r>
              <a:rPr lang="cs-CZ" sz="180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Svou funkci je povinen vykonávat nestranně a zdržet se při jejím výkonu všeho, co by mohlo ohrozit důvěru v jeho nestrannost a profesionalitu.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98F3236C-55D6-92C0-78E2-BFA66084EC6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0F1D4C9-1C59-0150-D357-502CB9500CE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894903D-01F5-2D31-68A0-93FEA7A8B47F}"/>
              </a:ext>
            </a:extLst>
          </p:cNvPr>
          <p:cNvSpPr>
            <a:spLocks noGrp="1"/>
          </p:cNvSpPr>
          <p:nvPr>
            <p:ph type="sldNum" sz="quarter" idx="12"/>
          </p:nvPr>
        </p:nvSpPr>
        <p:spPr/>
        <p:txBody>
          <a:bodyPr/>
          <a:lstStyle/>
          <a:p>
            <a:fld id="{CFE4BAC9-6D41-4691-9299-18EF07EF0177}" type="slidenum">
              <a:rPr lang="en-US" smtClean="0"/>
              <a:t>74</a:t>
            </a:fld>
            <a:endParaRPr lang="en-US"/>
          </a:p>
        </p:txBody>
      </p:sp>
    </p:spTree>
    <p:extLst>
      <p:ext uri="{BB962C8B-B14F-4D97-AF65-F5344CB8AC3E}">
        <p14:creationId xmlns:p14="http://schemas.microsoft.com/office/powerpoint/2010/main" val="4129379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0089BDE-6F14-064E-B5D9-9B1E6EE29A15}"/>
              </a:ext>
            </a:extLst>
          </p:cNvPr>
          <p:cNvSpPr>
            <a:spLocks noGrp="1"/>
          </p:cNvSpPr>
          <p:nvPr>
            <p:ph type="ctrTitle"/>
          </p:nvPr>
        </p:nvSpPr>
        <p:spPr/>
        <p:txBody>
          <a:bodyPr/>
          <a:lstStyle/>
          <a:p>
            <a:r>
              <a:rPr lang="cs-CZ" dirty="0">
                <a:latin typeface="Arial" panose="020B0604020202020204" pitchFamily="34" charset="0"/>
                <a:cs typeface="Arial" panose="020B0604020202020204" pitchFamily="34" charset="0"/>
              </a:rPr>
              <a:t>Zpravodajská komunita</a:t>
            </a:r>
          </a:p>
        </p:txBody>
      </p:sp>
      <p:sp>
        <p:nvSpPr>
          <p:cNvPr id="5" name="Podnadpis 4">
            <a:extLst>
              <a:ext uri="{FF2B5EF4-FFF2-40B4-BE49-F238E27FC236}">
                <a16:creationId xmlns:a16="http://schemas.microsoft.com/office/drawing/2014/main" id="{A256BAB0-D1E5-CF4C-AF41-5B2D2C215785}"/>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7603EF80-3E5C-F245-B226-F173840F9F6F}"/>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4C6E15B3-9441-594E-9795-50953E2CAD9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3704C26-30AF-094A-9327-E410E02D24EB}"/>
              </a:ext>
            </a:extLst>
          </p:cNvPr>
          <p:cNvSpPr>
            <a:spLocks noGrp="1"/>
          </p:cNvSpPr>
          <p:nvPr>
            <p:ph type="sldNum" sz="quarter" idx="12"/>
          </p:nvPr>
        </p:nvSpPr>
        <p:spPr/>
        <p:txBody>
          <a:bodyPr/>
          <a:lstStyle/>
          <a:p>
            <a:fld id="{CFE4BAC9-6D41-4691-9299-18EF07EF0177}" type="slidenum">
              <a:rPr lang="en-US" smtClean="0"/>
              <a:t>75</a:t>
            </a:fld>
            <a:endParaRPr lang="en-US"/>
          </a:p>
        </p:txBody>
      </p:sp>
    </p:spTree>
    <p:extLst>
      <p:ext uri="{BB962C8B-B14F-4D97-AF65-F5344CB8AC3E}">
        <p14:creationId xmlns:p14="http://schemas.microsoft.com/office/powerpoint/2010/main" val="9507892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B6B32C-9385-2142-8C4E-25E5943A5840}"/>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Poslaní zpravodajských služeb</a:t>
            </a:r>
          </a:p>
        </p:txBody>
      </p:sp>
      <p:sp>
        <p:nvSpPr>
          <p:cNvPr id="3" name="Zástupný symbol pro obsah 2">
            <a:extLst>
              <a:ext uri="{FF2B5EF4-FFF2-40B4-BE49-F238E27FC236}">
                <a16:creationId xmlns:a16="http://schemas.microsoft.com/office/drawing/2014/main" id="{6E7E4D8A-1B2E-4F41-92CF-2991824CE65B}"/>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Zpravodajské služby jako organizace bývají řazeny mezi  </a:t>
            </a:r>
            <a:r>
              <a:rPr lang="cs-CZ" dirty="0">
                <a:solidFill>
                  <a:srgbClr val="FF0000"/>
                </a:solidFill>
                <a:latin typeface="Arial" panose="020B0604020202020204" pitchFamily="34" charset="0"/>
                <a:cs typeface="Arial" panose="020B0604020202020204" pitchFamily="34" charset="0"/>
              </a:rPr>
              <a:t>bezpečnostní sbory </a:t>
            </a:r>
            <a:r>
              <a:rPr lang="cs-CZ" dirty="0">
                <a:latin typeface="Arial" panose="020B0604020202020204" pitchFamily="34" charset="0"/>
                <a:cs typeface="Arial" panose="020B0604020202020204" pitchFamily="34" charset="0"/>
              </a:rPr>
              <a:t>( ozbrojené bezpečnostní sbory) </a:t>
            </a:r>
          </a:p>
          <a:p>
            <a:r>
              <a:rPr lang="cs-CZ" dirty="0">
                <a:latin typeface="Arial" panose="020B0604020202020204" pitchFamily="34" charset="0"/>
                <a:cs typeface="Arial" panose="020B0604020202020204" pitchFamily="34" charset="0"/>
              </a:rPr>
              <a:t>Patří systémově do </a:t>
            </a:r>
            <a:r>
              <a:rPr lang="cs-CZ" b="1" dirty="0">
                <a:latin typeface="Arial" panose="020B0604020202020204" pitchFamily="34" charset="0"/>
                <a:cs typeface="Arial" panose="020B0604020202020204" pitchFamily="34" charset="0"/>
              </a:rPr>
              <a:t>oblasti exekutivy </a:t>
            </a:r>
            <a:r>
              <a:rPr lang="cs-CZ" dirty="0">
                <a:latin typeface="Arial" panose="020B0604020202020204" pitchFamily="34" charset="0"/>
                <a:cs typeface="Arial" panose="020B0604020202020204" pitchFamily="34" charset="0"/>
              </a:rPr>
              <a:t>– moci výkonné.</a:t>
            </a:r>
          </a:p>
          <a:p>
            <a:r>
              <a:rPr lang="cs-CZ" dirty="0">
                <a:latin typeface="Arial" panose="020B0604020202020204" pitchFamily="34" charset="0"/>
                <a:cs typeface="Arial" panose="020B0604020202020204" pitchFamily="34" charset="0"/>
              </a:rPr>
              <a:t>Oblast zpravodajských služeb je nepochybně oblastí </a:t>
            </a:r>
            <a:r>
              <a:rPr lang="cs-CZ" dirty="0" err="1">
                <a:latin typeface="Arial" panose="020B0604020202020204" pitchFamily="34" charset="0"/>
                <a:cs typeface="Arial" panose="020B0604020202020204" pitchFamily="34" charset="0"/>
              </a:rPr>
              <a:t>sui</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generis</a:t>
            </a:r>
            <a:r>
              <a:rPr lang="cs-CZ" dirty="0">
                <a:latin typeface="Arial" panose="020B0604020202020204" pitchFamily="34" charset="0"/>
                <a:cs typeface="Arial" panose="020B0604020202020204" pitchFamily="34" charset="0"/>
              </a:rPr>
              <a:t>. (Získávají /šíří/, analyzují a vyhodnocují informace  pro zajištění bezpečnosti státu).</a:t>
            </a:r>
          </a:p>
          <a:p>
            <a:r>
              <a:rPr lang="cs-CZ" dirty="0">
                <a:latin typeface="Arial" panose="020B0604020202020204" pitchFamily="34" charset="0"/>
                <a:cs typeface="Arial" panose="020B0604020202020204" pitchFamily="34" charset="0"/>
              </a:rPr>
              <a:t>Některé zpravodajské služby mají pravomoc vyšetřovat. To neplatí v ČR.</a:t>
            </a:r>
          </a:p>
        </p:txBody>
      </p:sp>
      <p:sp>
        <p:nvSpPr>
          <p:cNvPr id="4" name="Zástupný symbol pro datum 3">
            <a:extLst>
              <a:ext uri="{FF2B5EF4-FFF2-40B4-BE49-F238E27FC236}">
                <a16:creationId xmlns:a16="http://schemas.microsoft.com/office/drawing/2014/main" id="{FCE6A410-F2CA-284E-97A7-79E7759ADC0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8D6EBD4-3221-4348-98E1-B97D24250E8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A9E4FF0-F20A-0D4A-8A8F-1BD6DF62289C}"/>
              </a:ext>
            </a:extLst>
          </p:cNvPr>
          <p:cNvSpPr>
            <a:spLocks noGrp="1"/>
          </p:cNvSpPr>
          <p:nvPr>
            <p:ph type="sldNum" sz="quarter" idx="12"/>
          </p:nvPr>
        </p:nvSpPr>
        <p:spPr/>
        <p:txBody>
          <a:bodyPr/>
          <a:lstStyle/>
          <a:p>
            <a:fld id="{CFE4BAC9-6D41-4691-9299-18EF07EF0177}" type="slidenum">
              <a:rPr lang="en-US" smtClean="0"/>
              <a:t>76</a:t>
            </a:fld>
            <a:endParaRPr lang="en-US"/>
          </a:p>
        </p:txBody>
      </p:sp>
    </p:spTree>
    <p:extLst>
      <p:ext uri="{BB962C8B-B14F-4D97-AF65-F5344CB8AC3E}">
        <p14:creationId xmlns:p14="http://schemas.microsoft.com/office/powerpoint/2010/main" val="30184956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Zpravodajské služby</a:t>
            </a:r>
          </a:p>
        </p:txBody>
      </p:sp>
      <p:sp>
        <p:nvSpPr>
          <p:cNvPr id="3" name="Zástupný symbol pro obsah 2"/>
          <p:cNvSpPr>
            <a:spLocks noGrp="1"/>
          </p:cNvSpPr>
          <p:nvPr>
            <p:ph idx="1"/>
          </p:nvPr>
        </p:nvSpPr>
        <p:spPr/>
        <p:txBody>
          <a:bodyPr>
            <a:normAutofit/>
          </a:bodyPr>
          <a:lstStyle/>
          <a:p>
            <a:r>
              <a:rPr lang="cs-CZ" b="1">
                <a:solidFill>
                  <a:srgbClr val="C00000"/>
                </a:solidFill>
                <a:latin typeface="Arial" panose="020B0604020202020204" pitchFamily="34" charset="0"/>
                <a:cs typeface="Arial" panose="020B0604020202020204" pitchFamily="34" charset="0"/>
              </a:rPr>
              <a:t>Bezpečnostní informační služba</a:t>
            </a:r>
            <a:r>
              <a:rPr lang="cs-CZ">
                <a:latin typeface="Arial" panose="020B0604020202020204" pitchFamily="34" charset="0"/>
                <a:cs typeface="Arial" panose="020B0604020202020204" pitchFamily="34" charset="0"/>
              </a:rPr>
              <a:t>, jejíž příjmy a výdaje tvoří samostatnou kapitolu státního rozpočtu,</a:t>
            </a:r>
          </a:p>
          <a:p>
            <a:r>
              <a:rPr lang="cs-CZ" b="1">
                <a:solidFill>
                  <a:srgbClr val="C00000"/>
                </a:solidFill>
                <a:latin typeface="Arial" panose="020B0604020202020204" pitchFamily="34" charset="0"/>
                <a:cs typeface="Arial" panose="020B0604020202020204" pitchFamily="34" charset="0"/>
              </a:rPr>
              <a:t>Úřad pro zahraniční styky a informace</a:t>
            </a:r>
            <a:r>
              <a:rPr lang="cs-CZ">
                <a:latin typeface="Arial" panose="020B0604020202020204" pitchFamily="34" charset="0"/>
                <a:cs typeface="Arial" panose="020B0604020202020204" pitchFamily="34" charset="0"/>
              </a:rPr>
              <a:t>, jehož rozpočet je součástí rozpočtové kapitoly Ministerstva vnitra,</a:t>
            </a:r>
          </a:p>
          <a:p>
            <a:r>
              <a:rPr lang="cs-CZ" b="1">
                <a:solidFill>
                  <a:srgbClr val="C00000"/>
                </a:solidFill>
                <a:latin typeface="Arial" panose="020B0604020202020204" pitchFamily="34" charset="0"/>
                <a:cs typeface="Arial" panose="020B0604020202020204" pitchFamily="34" charset="0"/>
              </a:rPr>
              <a:t>Vojenské zpravodajství </a:t>
            </a:r>
            <a:r>
              <a:rPr lang="cs-CZ">
                <a:latin typeface="Arial" panose="020B0604020202020204" pitchFamily="34" charset="0"/>
                <a:cs typeface="Arial" panose="020B0604020202020204" pitchFamily="34" charset="0"/>
              </a:rPr>
              <a:t>jako součást Ministerstva obrany</a:t>
            </a:r>
          </a:p>
          <a:p>
            <a:endParaRPr lang="cs-CZ"/>
          </a:p>
        </p:txBody>
      </p:sp>
      <p:sp>
        <p:nvSpPr>
          <p:cNvPr id="4" name="Zástupný symbol pro datum 3">
            <a:extLst>
              <a:ext uri="{FF2B5EF4-FFF2-40B4-BE49-F238E27FC236}">
                <a16:creationId xmlns:a16="http://schemas.microsoft.com/office/drawing/2014/main" id="{480EEACA-DAA8-A942-9691-44F58359C97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CFBF28F-33B1-5A4F-A69E-AADC09BAD4E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C924194-D104-6F47-9515-4018010DAC86}"/>
              </a:ext>
            </a:extLst>
          </p:cNvPr>
          <p:cNvSpPr>
            <a:spLocks noGrp="1"/>
          </p:cNvSpPr>
          <p:nvPr>
            <p:ph type="sldNum" sz="quarter" idx="12"/>
          </p:nvPr>
        </p:nvSpPr>
        <p:spPr/>
        <p:txBody>
          <a:bodyPr/>
          <a:lstStyle/>
          <a:p>
            <a:fld id="{CFE4BAC9-6D41-4691-9299-18EF07EF0177}" type="slidenum">
              <a:rPr lang="en-US" smtClean="0"/>
              <a:t>77</a:t>
            </a:fld>
            <a:endParaRPr lang="en-US"/>
          </a:p>
        </p:txBody>
      </p:sp>
    </p:spTree>
    <p:extLst>
      <p:ext uri="{BB962C8B-B14F-4D97-AF65-F5344CB8AC3E}">
        <p14:creationId xmlns:p14="http://schemas.microsoft.com/office/powerpoint/2010/main" val="14989040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BIS</a:t>
            </a:r>
          </a:p>
        </p:txBody>
      </p:sp>
      <p:sp>
        <p:nvSpPr>
          <p:cNvPr id="3" name="Zástupný symbol pro obsah 2"/>
          <p:cNvSpPr>
            <a:spLocks noGrp="1"/>
          </p:cNvSpPr>
          <p:nvPr>
            <p:ph idx="1"/>
          </p:nvPr>
        </p:nvSpPr>
        <p:spPr/>
        <p:txBody>
          <a:bodyPr>
            <a:normAutofit/>
          </a:bodyPr>
          <a:lstStyle/>
          <a:p>
            <a:pPr marL="0" lvl="0" indent="0">
              <a:buNone/>
            </a:pPr>
            <a:r>
              <a:rPr lang="cs-CZ">
                <a:latin typeface="Arial" panose="020B0604020202020204" pitchFamily="34" charset="0"/>
                <a:cs typeface="Arial" panose="020B0604020202020204" pitchFamily="34" charset="0"/>
              </a:rPr>
              <a:t>Zjišťuje  informace  o </a:t>
            </a:r>
          </a:p>
          <a:p>
            <a:pPr lvl="0"/>
            <a:r>
              <a:rPr lang="cs-CZ">
                <a:latin typeface="Arial" panose="020B0604020202020204" pitchFamily="34" charset="0"/>
                <a:cs typeface="Arial" panose="020B0604020202020204" pitchFamily="34" charset="0"/>
              </a:rPr>
              <a:t>záměrech a činnostech namířených proti demokratickým základům, svrchovanosti a územní celistvosti České republiky,</a:t>
            </a:r>
          </a:p>
          <a:p>
            <a:pPr lvl="0"/>
            <a:r>
              <a:rPr lang="cs-CZ">
                <a:latin typeface="Arial" panose="020B0604020202020204" pitchFamily="34" charset="0"/>
                <a:cs typeface="Arial" panose="020B0604020202020204" pitchFamily="34" charset="0"/>
              </a:rPr>
              <a:t>zpravodajských službách cizí moci,</a:t>
            </a:r>
          </a:p>
          <a:p>
            <a:pPr lvl="0"/>
            <a:r>
              <a:rPr lang="cs-CZ">
                <a:latin typeface="Arial" panose="020B0604020202020204" pitchFamily="34" charset="0"/>
                <a:cs typeface="Arial" panose="020B0604020202020204" pitchFamily="34" charset="0"/>
              </a:rPr>
              <a:t>činnostech ohrožujících státní a služební tajemství,</a:t>
            </a:r>
          </a:p>
          <a:p>
            <a:pPr lvl="0"/>
            <a:r>
              <a:rPr lang="cs-CZ">
                <a:latin typeface="Arial" panose="020B0604020202020204" pitchFamily="34" charset="0"/>
                <a:cs typeface="Arial" panose="020B0604020202020204" pitchFamily="34" charset="0"/>
              </a:rPr>
              <a:t>činnostech, jejichž důsledky mohou ohrozit bezpečnost nebo významné ekonomické zájmy České republiky,</a:t>
            </a:r>
          </a:p>
          <a:p>
            <a:pPr lvl="0"/>
            <a:r>
              <a:rPr lang="cs-CZ">
                <a:latin typeface="Arial" panose="020B0604020202020204" pitchFamily="34" charset="0"/>
                <a:cs typeface="Arial" panose="020B0604020202020204" pitchFamily="34" charset="0"/>
              </a:rPr>
              <a:t>týkající se organizovaného zločinu a terorismu.</a:t>
            </a:r>
          </a:p>
          <a:p>
            <a:pPr marL="0" marR="0" lvl="0" indent="0" defTabSz="914400" eaLnBrk="1" fontAlgn="auto" latinLnBrk="0" hangingPunct="1">
              <a:lnSpc>
                <a:spcPct val="100000"/>
              </a:lnSpc>
              <a:spcBef>
                <a:spcPts val="0"/>
              </a:spcBef>
              <a:spcAft>
                <a:spcPts val="0"/>
              </a:spcAft>
              <a:buClrTx/>
              <a:buSzTx/>
              <a:buFontTx/>
              <a:buNone/>
              <a:tabLst/>
              <a:defRPr/>
            </a:pPr>
            <a:endParaRPr lang="cs-CZ"/>
          </a:p>
        </p:txBody>
      </p:sp>
      <p:sp>
        <p:nvSpPr>
          <p:cNvPr id="4" name="Zástupný symbol pro datum 3">
            <a:extLst>
              <a:ext uri="{FF2B5EF4-FFF2-40B4-BE49-F238E27FC236}">
                <a16:creationId xmlns:a16="http://schemas.microsoft.com/office/drawing/2014/main" id="{BBCB21C1-9990-1940-A895-59B8BFF692C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726E3EC-5E44-2C4A-A4C8-EA96C644752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C0E0180-AB72-7F44-9ACB-AACCB3D0BD0B}"/>
              </a:ext>
            </a:extLst>
          </p:cNvPr>
          <p:cNvSpPr>
            <a:spLocks noGrp="1"/>
          </p:cNvSpPr>
          <p:nvPr>
            <p:ph type="sldNum" sz="quarter" idx="12"/>
          </p:nvPr>
        </p:nvSpPr>
        <p:spPr/>
        <p:txBody>
          <a:bodyPr/>
          <a:lstStyle/>
          <a:p>
            <a:fld id="{CFE4BAC9-6D41-4691-9299-18EF07EF0177}" type="slidenum">
              <a:rPr lang="en-US" smtClean="0"/>
              <a:t>78</a:t>
            </a:fld>
            <a:endParaRPr lang="en-US"/>
          </a:p>
        </p:txBody>
      </p:sp>
    </p:spTree>
    <p:extLst>
      <p:ext uri="{BB962C8B-B14F-4D97-AF65-F5344CB8AC3E}">
        <p14:creationId xmlns:p14="http://schemas.microsoft.com/office/powerpoint/2010/main" val="13178878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Ředitel BIS</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Ředitele Bezpečnostní informační služby jmenuje, po projednání ve výboru Poslanecké sněmovny Parlamentu příslušném ve věcech bezpečnosti, </a:t>
            </a:r>
            <a:r>
              <a:rPr lang="cs-CZ" b="1">
                <a:solidFill>
                  <a:srgbClr val="C00000"/>
                </a:solidFill>
                <a:latin typeface="Arial" panose="020B0604020202020204" pitchFamily="34" charset="0"/>
                <a:cs typeface="Arial" panose="020B0604020202020204" pitchFamily="34" charset="0"/>
              </a:rPr>
              <a:t>vláda. </a:t>
            </a:r>
          </a:p>
          <a:p>
            <a:r>
              <a:rPr lang="cs-CZ">
                <a:latin typeface="Arial" panose="020B0604020202020204" pitchFamily="34" charset="0"/>
                <a:cs typeface="Arial" panose="020B0604020202020204" pitchFamily="34" charset="0"/>
              </a:rPr>
              <a:t>Z výkonu své funkce je ředitel Bezpečnostní informační služby odpovědný vládě, která ho též odvolává.</a:t>
            </a:r>
          </a:p>
        </p:txBody>
      </p:sp>
      <p:sp>
        <p:nvSpPr>
          <p:cNvPr id="4" name="Zástupný symbol pro datum 3">
            <a:extLst>
              <a:ext uri="{FF2B5EF4-FFF2-40B4-BE49-F238E27FC236}">
                <a16:creationId xmlns:a16="http://schemas.microsoft.com/office/drawing/2014/main" id="{9F02BEC4-8CC2-3544-918C-41AD1A15F6B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20892BA-571D-0142-AD8B-3DB4D1D42C3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7F2737C-8FD9-5143-B2FB-A8175F9FE2B3}"/>
              </a:ext>
            </a:extLst>
          </p:cNvPr>
          <p:cNvSpPr>
            <a:spLocks noGrp="1"/>
          </p:cNvSpPr>
          <p:nvPr>
            <p:ph type="sldNum" sz="quarter" idx="12"/>
          </p:nvPr>
        </p:nvSpPr>
        <p:spPr/>
        <p:txBody>
          <a:bodyPr/>
          <a:lstStyle/>
          <a:p>
            <a:fld id="{CFE4BAC9-6D41-4691-9299-18EF07EF0177}" type="slidenum">
              <a:rPr lang="en-US" smtClean="0"/>
              <a:t>79</a:t>
            </a:fld>
            <a:endParaRPr lang="en-US"/>
          </a:p>
        </p:txBody>
      </p:sp>
    </p:spTree>
    <p:extLst>
      <p:ext uri="{BB962C8B-B14F-4D97-AF65-F5344CB8AC3E}">
        <p14:creationId xmlns:p14="http://schemas.microsoft.com/office/powerpoint/2010/main" val="894864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3CA53-2C7A-3D3B-24E1-F7BAF41919B2}"/>
              </a:ext>
            </a:extLst>
          </p:cNvPr>
          <p:cNvSpPr>
            <a:spLocks noGrp="1"/>
          </p:cNvSpPr>
          <p:nvPr>
            <p:ph type="title"/>
          </p:nvPr>
        </p:nvSpPr>
        <p:spPr/>
        <p:txBody>
          <a:bodyPr/>
          <a:lstStyle/>
          <a:p>
            <a:pPr algn="ctr"/>
            <a:r>
              <a:rPr lang="cs-CZ" dirty="0"/>
              <a:t>Územní celistvost</a:t>
            </a:r>
          </a:p>
        </p:txBody>
      </p:sp>
      <p:sp>
        <p:nvSpPr>
          <p:cNvPr id="3" name="Zástupný obsah 2">
            <a:extLst>
              <a:ext uri="{FF2B5EF4-FFF2-40B4-BE49-F238E27FC236}">
                <a16:creationId xmlns:a16="http://schemas.microsoft.com/office/drawing/2014/main" id="{C29105FF-8C8D-2C23-CEC7-00BEC7153307}"/>
              </a:ext>
            </a:extLst>
          </p:cNvPr>
          <p:cNvSpPr>
            <a:spLocks noGrp="1"/>
          </p:cNvSpPr>
          <p:nvPr>
            <p:ph idx="1"/>
          </p:nvPr>
        </p:nvSpPr>
        <p:spPr/>
        <p:txBody>
          <a:bodyPr/>
          <a:lstStyle/>
          <a:p>
            <a:r>
              <a:rPr lang="cs-CZ" sz="1800" dirty="0">
                <a:effectLst/>
                <a:latin typeface="Calibri" panose="020F0502020204030204" pitchFamily="34" charset="0"/>
                <a:ea typeface="Calibri" panose="020F0502020204030204" pitchFamily="34" charset="0"/>
              </a:rPr>
              <a:t>Hranice našeho státu jsou vymezeny ústavními zákony a jsou uznány mezinárodním společenstvím. </a:t>
            </a:r>
          </a:p>
          <a:p>
            <a:r>
              <a:rPr lang="cs-CZ" sz="1800" dirty="0">
                <a:effectLst/>
                <a:latin typeface="Calibri" panose="020F0502020204030204" pitchFamily="34" charset="0"/>
                <a:ea typeface="Calibri" panose="020F0502020204030204" pitchFamily="34" charset="0"/>
              </a:rPr>
              <a:t>Jsou potvrzeny mezinárodními smlouvami. Hodnota, kterou musíme hájit, je, aby  výkon státní moci se týkal celého území státu.</a:t>
            </a:r>
          </a:p>
          <a:p>
            <a:r>
              <a:rPr lang="cs-CZ" sz="1800" dirty="0">
                <a:effectLst/>
                <a:latin typeface="Calibri" panose="020F0502020204030204" pitchFamily="34" charset="0"/>
                <a:ea typeface="Calibri" panose="020F0502020204030204" pitchFamily="34" charset="0"/>
              </a:rPr>
              <a:t> Je nepřijatelné, aby někdo  na našem území někdo vyhlašovat nějakou novou republiku nebo jiný „státní útvar“. </a:t>
            </a:r>
          </a:p>
          <a:p>
            <a:r>
              <a:rPr lang="cs-CZ" sz="1800" dirty="0">
                <a:effectLst/>
                <a:latin typeface="Calibri" panose="020F0502020204030204" pitchFamily="34" charset="0"/>
                <a:ea typeface="Calibri" panose="020F0502020204030204" pitchFamily="34" charset="0"/>
              </a:rPr>
              <a:t>Naše území musí zůstat jednotné a celistvé. </a:t>
            </a:r>
            <a:endParaRPr lang="cs-CZ" dirty="0"/>
          </a:p>
        </p:txBody>
      </p:sp>
      <p:sp>
        <p:nvSpPr>
          <p:cNvPr id="4" name="Zástupný symbol pro datum 3">
            <a:extLst>
              <a:ext uri="{FF2B5EF4-FFF2-40B4-BE49-F238E27FC236}">
                <a16:creationId xmlns:a16="http://schemas.microsoft.com/office/drawing/2014/main" id="{A99EE48E-C26E-E7ED-B231-CC613AB41FD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F998995-7915-9D51-A987-1580FC2250C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99F0879-B8F5-9B69-0F2C-32E58D220177}"/>
              </a:ext>
            </a:extLst>
          </p:cNvPr>
          <p:cNvSpPr>
            <a:spLocks noGrp="1"/>
          </p:cNvSpPr>
          <p:nvPr>
            <p:ph type="sldNum" sz="quarter" idx="12"/>
          </p:nvPr>
        </p:nvSpPr>
        <p:spPr/>
        <p:txBody>
          <a:bodyPr/>
          <a:lstStyle/>
          <a:p>
            <a:fld id="{CFE4BAC9-6D41-4691-9299-18EF07EF0177}" type="slidenum">
              <a:rPr lang="en-US" smtClean="0"/>
              <a:t>8</a:t>
            </a:fld>
            <a:endParaRPr lang="en-US"/>
          </a:p>
        </p:txBody>
      </p:sp>
    </p:spTree>
    <p:extLst>
      <p:ext uri="{BB962C8B-B14F-4D97-AF65-F5344CB8AC3E}">
        <p14:creationId xmlns:p14="http://schemas.microsoft.com/office/powerpoint/2010/main" val="12922792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ÚZSI</a:t>
            </a:r>
          </a:p>
        </p:txBody>
      </p:sp>
      <p:sp>
        <p:nvSpPr>
          <p:cNvPr id="3" name="Zástupný symbol pro obsah 2"/>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Úřad pro zahraniční styky a informace zabezpečuje informace </a:t>
            </a:r>
            <a:r>
              <a:rPr lang="cs-CZ">
                <a:solidFill>
                  <a:srgbClr val="C00000"/>
                </a:solidFill>
                <a:latin typeface="Arial" panose="020B0604020202020204" pitchFamily="34" charset="0"/>
                <a:cs typeface="Arial" panose="020B0604020202020204" pitchFamily="34" charset="0"/>
              </a:rPr>
              <a:t>mající původ v zahraničí</a:t>
            </a:r>
            <a:r>
              <a:rPr lang="cs-CZ">
                <a:latin typeface="Arial" panose="020B0604020202020204" pitchFamily="34" charset="0"/>
                <a:cs typeface="Arial" panose="020B0604020202020204" pitchFamily="34" charset="0"/>
              </a:rPr>
              <a:t>, důležité pro bezpečnost a ochranu zahraničně politických a ekonomických zájmů České republiky.</a:t>
            </a:r>
          </a:p>
          <a:p>
            <a:r>
              <a:rPr lang="cs-CZ">
                <a:latin typeface="Arial" panose="020B0604020202020204" pitchFamily="34" charset="0"/>
                <a:cs typeface="Arial" panose="020B0604020202020204" pitchFamily="34" charset="0"/>
              </a:rPr>
              <a:t>Ředitele Úřadu pro zahraniční styky a informace jmenuje a odvolává </a:t>
            </a:r>
            <a:r>
              <a:rPr lang="cs-CZ">
                <a:solidFill>
                  <a:srgbClr val="C00000"/>
                </a:solidFill>
                <a:latin typeface="Arial" panose="020B0604020202020204" pitchFamily="34" charset="0"/>
                <a:cs typeface="Arial" panose="020B0604020202020204" pitchFamily="34" charset="0"/>
              </a:rPr>
              <a:t>ministr vnitra se souhlasem vlády</a:t>
            </a:r>
            <a:r>
              <a:rPr lang="cs-CZ">
                <a:latin typeface="Arial" panose="020B0604020202020204" pitchFamily="34" charset="0"/>
                <a:cs typeface="Arial" panose="020B0604020202020204" pitchFamily="34" charset="0"/>
              </a:rPr>
              <a:t>. Z výkonu své funkce je ředitel Úřadu pro zahraniční styky a informace odpovědný ministru vnitra.</a:t>
            </a:r>
          </a:p>
          <a:p>
            <a:endParaRPr lang="cs-CZ"/>
          </a:p>
          <a:p>
            <a:endParaRPr lang="cs-CZ"/>
          </a:p>
        </p:txBody>
      </p:sp>
      <p:sp>
        <p:nvSpPr>
          <p:cNvPr id="4" name="Zástupný symbol pro datum 3">
            <a:extLst>
              <a:ext uri="{FF2B5EF4-FFF2-40B4-BE49-F238E27FC236}">
                <a16:creationId xmlns:a16="http://schemas.microsoft.com/office/drawing/2014/main" id="{1A6D34AD-DBC1-D548-9A2D-D6955CF53A4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29C021D-6A07-4C46-9D62-5F4D9571DED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E03A0EC-9C7D-8644-9276-E93BD2B41304}"/>
              </a:ext>
            </a:extLst>
          </p:cNvPr>
          <p:cNvSpPr>
            <a:spLocks noGrp="1"/>
          </p:cNvSpPr>
          <p:nvPr>
            <p:ph type="sldNum" sz="quarter" idx="12"/>
          </p:nvPr>
        </p:nvSpPr>
        <p:spPr/>
        <p:txBody>
          <a:bodyPr/>
          <a:lstStyle/>
          <a:p>
            <a:fld id="{CFE4BAC9-6D41-4691-9299-18EF07EF0177}" type="slidenum">
              <a:rPr lang="en-US" smtClean="0"/>
              <a:t>80</a:t>
            </a:fld>
            <a:endParaRPr lang="en-US"/>
          </a:p>
        </p:txBody>
      </p:sp>
    </p:spTree>
    <p:extLst>
      <p:ext uri="{BB962C8B-B14F-4D97-AF65-F5344CB8AC3E}">
        <p14:creationId xmlns:p14="http://schemas.microsoft.com/office/powerpoint/2010/main" val="20392239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Vojenské zpravodajství </a:t>
            </a:r>
          </a:p>
        </p:txBody>
      </p:sp>
      <p:sp>
        <p:nvSpPr>
          <p:cNvPr id="3" name="Zástupný symbol pro obsah 2"/>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Zabezpečuje informace :</a:t>
            </a:r>
          </a:p>
          <a:p>
            <a:r>
              <a:rPr lang="cs-CZ">
                <a:latin typeface="Arial" panose="020B0604020202020204" pitchFamily="34" charset="0"/>
                <a:cs typeface="Arial" panose="020B0604020202020204" pitchFamily="34" charset="0"/>
              </a:rPr>
              <a:t>mající původ v zahraničí, důležité pro obranu a bezpečnost České republiky,</a:t>
            </a:r>
          </a:p>
          <a:p>
            <a:r>
              <a:rPr lang="cs-CZ">
                <a:latin typeface="Arial" panose="020B0604020202020204" pitchFamily="34" charset="0"/>
                <a:cs typeface="Arial" panose="020B0604020202020204" pitchFamily="34" charset="0"/>
              </a:rPr>
              <a:t>o zpravodajských službách cizí moci v oblasti obrany,</a:t>
            </a:r>
          </a:p>
          <a:p>
            <a:r>
              <a:rPr lang="cs-CZ">
                <a:latin typeface="Arial" panose="020B0604020202020204" pitchFamily="34" charset="0"/>
                <a:cs typeface="Arial" panose="020B0604020202020204" pitchFamily="34" charset="0"/>
              </a:rPr>
              <a:t>o záměrech a činnostech namířených proti zabezpečování obrany České republiky</a:t>
            </a:r>
          </a:p>
          <a:p>
            <a:r>
              <a:rPr lang="cs-CZ">
                <a:latin typeface="Arial" panose="020B0604020202020204" pitchFamily="34" charset="0"/>
                <a:cs typeface="Arial" panose="020B0604020202020204" pitchFamily="34" charset="0"/>
              </a:rPr>
              <a:t>o záměrech a činnostech ohrožujících utajované skutečnosti v oblasti obrany České republiky.</a:t>
            </a:r>
          </a:p>
          <a:p>
            <a:pPr marL="0" marR="0" lvl="0" indent="0" defTabSz="914400" eaLnBrk="1" fontAlgn="auto" latinLnBrk="0" hangingPunct="1">
              <a:lnSpc>
                <a:spcPct val="100000"/>
              </a:lnSpc>
              <a:spcBef>
                <a:spcPts val="0"/>
              </a:spcBef>
              <a:spcAft>
                <a:spcPts val="0"/>
              </a:spcAft>
              <a:buClrTx/>
              <a:buSzTx/>
              <a:buFontTx/>
              <a:buNone/>
              <a:tabLst/>
              <a:defRPr/>
            </a:pPr>
            <a:endParaRPr lang="cs-CZ"/>
          </a:p>
        </p:txBody>
      </p:sp>
      <p:sp>
        <p:nvSpPr>
          <p:cNvPr id="4" name="Zástupný symbol pro datum 3">
            <a:extLst>
              <a:ext uri="{FF2B5EF4-FFF2-40B4-BE49-F238E27FC236}">
                <a16:creationId xmlns:a16="http://schemas.microsoft.com/office/drawing/2014/main" id="{50D8F59C-69DF-8143-BB3A-96DE3B6FCD0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A67CF8B-722D-4E43-B7FE-36171BBBFB7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FDCE7C3-103A-F34A-BAC9-8C01D93F5607}"/>
              </a:ext>
            </a:extLst>
          </p:cNvPr>
          <p:cNvSpPr>
            <a:spLocks noGrp="1"/>
          </p:cNvSpPr>
          <p:nvPr>
            <p:ph type="sldNum" sz="quarter" idx="12"/>
          </p:nvPr>
        </p:nvSpPr>
        <p:spPr/>
        <p:txBody>
          <a:bodyPr/>
          <a:lstStyle/>
          <a:p>
            <a:fld id="{CFE4BAC9-6D41-4691-9299-18EF07EF0177}" type="slidenum">
              <a:rPr lang="en-US" smtClean="0"/>
              <a:t>81</a:t>
            </a:fld>
            <a:endParaRPr lang="en-US"/>
          </a:p>
        </p:txBody>
      </p:sp>
    </p:spTree>
    <p:extLst>
      <p:ext uri="{BB962C8B-B14F-4D97-AF65-F5344CB8AC3E}">
        <p14:creationId xmlns:p14="http://schemas.microsoft.com/office/powerpoint/2010/main" val="7364839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Ředitel VZ</a:t>
            </a:r>
          </a:p>
        </p:txBody>
      </p:sp>
      <p:sp>
        <p:nvSpPr>
          <p:cNvPr id="3" name="Zástupný symbol pro obsah 2"/>
          <p:cNvSpPr>
            <a:spLocks noGrp="1"/>
          </p:cNvSpPr>
          <p:nvPr>
            <p:ph idx="1"/>
          </p:nvPr>
        </p:nvSpPr>
        <p:spPr/>
        <p:txBody>
          <a:bodyPr/>
          <a:lstStyle/>
          <a:p>
            <a:pPr marL="0" lvl="0" indent="0">
              <a:spcBef>
                <a:spcPts val="0"/>
              </a:spcBef>
              <a:buClrTx/>
              <a:buNone/>
            </a:pPr>
            <a:r>
              <a:rPr lang="cs-CZ">
                <a:latin typeface="Arial" panose="020B0604020202020204" pitchFamily="34" charset="0"/>
                <a:cs typeface="Arial" panose="020B0604020202020204" pitchFamily="34" charset="0"/>
              </a:rPr>
              <a:t>Ředitele Vojenského zpravodajství jmenuje, po projednání ve výboru Poslanecké sněmovny Parlamentu příslušném ve věcech bezpečnosti, </a:t>
            </a:r>
            <a:r>
              <a:rPr lang="cs-CZ">
                <a:solidFill>
                  <a:srgbClr val="C00000"/>
                </a:solidFill>
                <a:latin typeface="Arial" panose="020B0604020202020204" pitchFamily="34" charset="0"/>
                <a:cs typeface="Arial" panose="020B0604020202020204" pitchFamily="34" charset="0"/>
              </a:rPr>
              <a:t>ministr obrany se souhlasem vlády. </a:t>
            </a:r>
          </a:p>
          <a:p>
            <a:pPr marL="0" lvl="0" indent="0">
              <a:spcBef>
                <a:spcPts val="0"/>
              </a:spcBef>
              <a:buClrTx/>
              <a:buNone/>
            </a:pPr>
            <a:endParaRPr lang="cs-CZ">
              <a:latin typeface="Arial" panose="020B0604020202020204" pitchFamily="34" charset="0"/>
              <a:cs typeface="Arial" panose="020B0604020202020204" pitchFamily="34" charset="0"/>
            </a:endParaRPr>
          </a:p>
          <a:p>
            <a:pPr marL="0" lvl="0" indent="0">
              <a:spcBef>
                <a:spcPts val="0"/>
              </a:spcBef>
              <a:buClrTx/>
              <a:buNone/>
            </a:pPr>
            <a:r>
              <a:rPr lang="cs-CZ">
                <a:latin typeface="Arial" panose="020B0604020202020204" pitchFamily="34" charset="0"/>
                <a:cs typeface="Arial" panose="020B0604020202020204" pitchFamily="34" charset="0"/>
              </a:rPr>
              <a:t>Z výkonu své funkce je ředitel Vojenského zpravodajství odpovědný ministru obrany, který ho též se souhlasem vlády odvolává.</a:t>
            </a:r>
          </a:p>
        </p:txBody>
      </p:sp>
      <p:sp>
        <p:nvSpPr>
          <p:cNvPr id="4" name="Zástupný symbol pro datum 3">
            <a:extLst>
              <a:ext uri="{FF2B5EF4-FFF2-40B4-BE49-F238E27FC236}">
                <a16:creationId xmlns:a16="http://schemas.microsoft.com/office/drawing/2014/main" id="{7EF843AC-ECAD-AE42-9CB5-B2C08262091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B2A97A6-DBE6-2D45-9BFD-610DDBEE4A8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CE9E96D-21B5-C54F-A484-BB9815595427}"/>
              </a:ext>
            </a:extLst>
          </p:cNvPr>
          <p:cNvSpPr>
            <a:spLocks noGrp="1"/>
          </p:cNvSpPr>
          <p:nvPr>
            <p:ph type="sldNum" sz="quarter" idx="12"/>
          </p:nvPr>
        </p:nvSpPr>
        <p:spPr/>
        <p:txBody>
          <a:bodyPr/>
          <a:lstStyle/>
          <a:p>
            <a:fld id="{CFE4BAC9-6D41-4691-9299-18EF07EF0177}" type="slidenum">
              <a:rPr lang="en-US" smtClean="0"/>
              <a:t>82</a:t>
            </a:fld>
            <a:endParaRPr lang="en-US"/>
          </a:p>
        </p:txBody>
      </p:sp>
    </p:spTree>
    <p:extLst>
      <p:ext uri="{BB962C8B-B14F-4D97-AF65-F5344CB8AC3E}">
        <p14:creationId xmlns:p14="http://schemas.microsoft.com/office/powerpoint/2010/main" val="817517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Odpovědnost za zpravodajské služby</a:t>
            </a:r>
          </a:p>
        </p:txBody>
      </p:sp>
      <p:sp>
        <p:nvSpPr>
          <p:cNvPr id="3" name="Zástupný symbol pro obsah 2"/>
          <p:cNvSpPr>
            <a:spLocks noGrp="1"/>
          </p:cNvSpPr>
          <p:nvPr>
            <p:ph idx="1"/>
          </p:nvPr>
        </p:nvSpPr>
        <p:spPr/>
        <p:txBody>
          <a:bodyPr/>
          <a:lstStyle/>
          <a:p>
            <a:pPr marL="0" indent="0">
              <a:spcBef>
                <a:spcPts val="0"/>
              </a:spcBef>
              <a:buClrTx/>
              <a:buNone/>
            </a:pPr>
            <a:r>
              <a:rPr lang="cs-CZ" dirty="0">
                <a:latin typeface="Arial" panose="020B0604020202020204" pitchFamily="34" charset="0"/>
                <a:cs typeface="Arial" panose="020B0604020202020204" pitchFamily="34" charset="0"/>
              </a:rPr>
              <a:t>Za činnost zpravodajských služeb odpovídá a koordinuje ji </a:t>
            </a:r>
            <a:r>
              <a:rPr lang="cs-CZ" dirty="0">
                <a:solidFill>
                  <a:srgbClr val="C00000"/>
                </a:solidFill>
                <a:latin typeface="Arial" panose="020B0604020202020204" pitchFamily="34" charset="0"/>
                <a:cs typeface="Arial" panose="020B0604020202020204" pitchFamily="34" charset="0"/>
              </a:rPr>
              <a:t>vláda</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416A9479-2B9C-AA42-AA58-427F1C305C9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979968E-174B-4341-9DF1-4BC9D8E53EC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8B8EE6A-785C-C14A-A30B-75D492F04B17}"/>
              </a:ext>
            </a:extLst>
          </p:cNvPr>
          <p:cNvSpPr>
            <a:spLocks noGrp="1"/>
          </p:cNvSpPr>
          <p:nvPr>
            <p:ph type="sldNum" sz="quarter" idx="12"/>
          </p:nvPr>
        </p:nvSpPr>
        <p:spPr/>
        <p:txBody>
          <a:bodyPr/>
          <a:lstStyle/>
          <a:p>
            <a:fld id="{CFE4BAC9-6D41-4691-9299-18EF07EF0177}" type="slidenum">
              <a:rPr lang="en-US" smtClean="0"/>
              <a:t>83</a:t>
            </a:fld>
            <a:endParaRPr lang="en-US"/>
          </a:p>
        </p:txBody>
      </p:sp>
    </p:spTree>
    <p:extLst>
      <p:ext uri="{BB962C8B-B14F-4D97-AF65-F5344CB8AC3E}">
        <p14:creationId xmlns:p14="http://schemas.microsoft.com/office/powerpoint/2010/main" val="4381062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Podávání zpráv</a:t>
            </a:r>
          </a:p>
        </p:txBody>
      </p:sp>
      <p:sp>
        <p:nvSpPr>
          <p:cNvPr id="3" name="Zástupný symbol pro obsah 2"/>
          <p:cNvSpPr>
            <a:spLocks noGrp="1"/>
          </p:cNvSpPr>
          <p:nvPr>
            <p:ph idx="1"/>
          </p:nvPr>
        </p:nvSpPr>
        <p:spPr/>
        <p:txBody>
          <a:bodyPr>
            <a:normAutofit/>
          </a:bodyPr>
          <a:lstStyle/>
          <a:p>
            <a:pPr fontAlgn="ctr"/>
            <a:r>
              <a:rPr lang="cs-CZ">
                <a:latin typeface="Arial" panose="020B0604020202020204" pitchFamily="34" charset="0"/>
                <a:cs typeface="Arial" panose="020B0604020202020204" pitchFamily="34" charset="0"/>
              </a:rPr>
              <a:t>Zpravodajské služby podávají prezidentu republiky a vládě </a:t>
            </a:r>
            <a:r>
              <a:rPr lang="cs-CZ">
                <a:solidFill>
                  <a:srgbClr val="C00000"/>
                </a:solidFill>
                <a:latin typeface="Arial" panose="020B0604020202020204" pitchFamily="34" charset="0"/>
                <a:cs typeface="Arial" panose="020B0604020202020204" pitchFamily="34" charset="0"/>
              </a:rPr>
              <a:t>jednou za rok </a:t>
            </a:r>
            <a:r>
              <a:rPr lang="cs-CZ">
                <a:latin typeface="Arial" panose="020B0604020202020204" pitchFamily="34" charset="0"/>
                <a:cs typeface="Arial" panose="020B0604020202020204" pitchFamily="34" charset="0"/>
              </a:rPr>
              <a:t>a </a:t>
            </a:r>
            <a:r>
              <a:rPr lang="cs-CZ">
                <a:solidFill>
                  <a:srgbClr val="C00000"/>
                </a:solidFill>
                <a:latin typeface="Arial" panose="020B0604020202020204" pitchFamily="34" charset="0"/>
                <a:cs typeface="Arial" panose="020B0604020202020204" pitchFamily="34" charset="0"/>
              </a:rPr>
              <a:t>kdykoliv</a:t>
            </a:r>
            <a:r>
              <a:rPr lang="cs-CZ">
                <a:latin typeface="Arial" panose="020B0604020202020204" pitchFamily="34" charset="0"/>
                <a:cs typeface="Arial" panose="020B0604020202020204" pitchFamily="34" charset="0"/>
              </a:rPr>
              <a:t> o to požádají </a:t>
            </a:r>
            <a:r>
              <a:rPr lang="cs-CZ">
                <a:solidFill>
                  <a:srgbClr val="C00000"/>
                </a:solidFill>
                <a:latin typeface="Arial" panose="020B0604020202020204" pitchFamily="34" charset="0"/>
                <a:cs typeface="Arial" panose="020B0604020202020204" pitchFamily="34" charset="0"/>
              </a:rPr>
              <a:t>zprávy o své činnosti</a:t>
            </a:r>
            <a:r>
              <a:rPr lang="cs-CZ">
                <a:latin typeface="Arial" panose="020B0604020202020204" pitchFamily="34" charset="0"/>
                <a:cs typeface="Arial" panose="020B0604020202020204" pitchFamily="34" charset="0"/>
              </a:rPr>
              <a:t>.</a:t>
            </a:r>
          </a:p>
          <a:p>
            <a:pPr fontAlgn="ctr"/>
            <a:r>
              <a:rPr lang="cs-CZ">
                <a:latin typeface="Arial" panose="020B0604020202020204" pitchFamily="34" charset="0"/>
                <a:cs typeface="Arial" panose="020B0604020202020204" pitchFamily="34" charset="0"/>
              </a:rPr>
              <a:t>Zpravodajské služby předávají prezidentu republiky, předsedovi vlády a příslušným členům vlády v případech zjištění</a:t>
            </a:r>
            <a:r>
              <a:rPr lang="cs-CZ">
                <a:solidFill>
                  <a:srgbClr val="C00000"/>
                </a:solidFill>
                <a:latin typeface="Arial" panose="020B0604020202020204" pitchFamily="34" charset="0"/>
                <a:cs typeface="Arial" panose="020B0604020202020204" pitchFamily="34" charset="0"/>
              </a:rPr>
              <a:t>, která nesnesou odkladu, informace bezprostředně.</a:t>
            </a:r>
          </a:p>
          <a:p>
            <a:pPr fontAlgn="ctr"/>
            <a:r>
              <a:rPr lang="cs-CZ">
                <a:latin typeface="Arial" panose="020B0604020202020204" pitchFamily="34" charset="0"/>
                <a:cs typeface="Arial" panose="020B0604020202020204" pitchFamily="34" charset="0"/>
              </a:rPr>
              <a:t> Zpravodajské služby předávají </a:t>
            </a:r>
            <a:r>
              <a:rPr lang="cs-CZ">
                <a:solidFill>
                  <a:srgbClr val="C00000"/>
                </a:solidFill>
                <a:latin typeface="Arial" panose="020B0604020202020204" pitchFamily="34" charset="0"/>
                <a:cs typeface="Arial" panose="020B0604020202020204" pitchFamily="34" charset="0"/>
              </a:rPr>
              <a:t>státním orgánům a policejním orgánům</a:t>
            </a:r>
            <a:r>
              <a:rPr lang="cs-CZ">
                <a:latin typeface="Arial" panose="020B0604020202020204" pitchFamily="34" charset="0"/>
                <a:cs typeface="Arial" panose="020B0604020202020204" pitchFamily="34" charset="0"/>
              </a:rPr>
              <a:t> informace o zjištěních, která náleží do oboru jejich působnosti; to neplatí, jestliže by poskytnutí ohrozilo důležitý zájem sledovaný příslušnou zpravodajskou službou.</a:t>
            </a:r>
          </a:p>
          <a:p>
            <a:pPr fontAlgn="ctr"/>
            <a:r>
              <a:rPr lang="cs-CZ">
                <a:solidFill>
                  <a:srgbClr val="C00000"/>
                </a:solidFill>
                <a:latin typeface="Arial" panose="020B0604020202020204" pitchFamily="34" charset="0"/>
                <a:cs typeface="Arial" panose="020B0604020202020204" pitchFamily="34" charset="0"/>
              </a:rPr>
              <a:t>Vláda a prezident republiky </a:t>
            </a:r>
            <a:r>
              <a:rPr lang="cs-CZ">
                <a:latin typeface="Arial" panose="020B0604020202020204" pitchFamily="34" charset="0"/>
                <a:cs typeface="Arial" panose="020B0604020202020204" pitchFamily="34" charset="0"/>
              </a:rPr>
              <a:t>ukládají zpravodajským službám </a:t>
            </a:r>
            <a:r>
              <a:rPr lang="cs-CZ">
                <a:solidFill>
                  <a:srgbClr val="C00000"/>
                </a:solidFill>
                <a:latin typeface="Arial" panose="020B0604020202020204" pitchFamily="34" charset="0"/>
                <a:cs typeface="Arial" panose="020B0604020202020204" pitchFamily="34" charset="0"/>
              </a:rPr>
              <a:t>úkoly v mezích působnosti těchto služeb</a:t>
            </a:r>
            <a:r>
              <a:rPr lang="cs-CZ">
                <a:latin typeface="Arial" panose="020B0604020202020204" pitchFamily="34" charset="0"/>
                <a:cs typeface="Arial" panose="020B0604020202020204" pitchFamily="34" charset="0"/>
              </a:rPr>
              <a:t>. Prezident republiky ukládá zpravodajským službám úkoly s vědomím vlády.</a:t>
            </a:r>
          </a:p>
          <a:p>
            <a:endParaRPr lang="cs-CZ"/>
          </a:p>
        </p:txBody>
      </p:sp>
      <p:sp>
        <p:nvSpPr>
          <p:cNvPr id="4" name="Zástupný symbol pro datum 3">
            <a:extLst>
              <a:ext uri="{FF2B5EF4-FFF2-40B4-BE49-F238E27FC236}">
                <a16:creationId xmlns:a16="http://schemas.microsoft.com/office/drawing/2014/main" id="{E8ADD311-DFE2-0A42-923D-9C3F4C5275F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9D6FD36-2496-3141-9505-1A497FA563D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7596F49-B34C-374B-9A58-66A960E39008}"/>
              </a:ext>
            </a:extLst>
          </p:cNvPr>
          <p:cNvSpPr>
            <a:spLocks noGrp="1"/>
          </p:cNvSpPr>
          <p:nvPr>
            <p:ph type="sldNum" sz="quarter" idx="12"/>
          </p:nvPr>
        </p:nvSpPr>
        <p:spPr/>
        <p:txBody>
          <a:bodyPr/>
          <a:lstStyle/>
          <a:p>
            <a:fld id="{CFE4BAC9-6D41-4691-9299-18EF07EF0177}" type="slidenum">
              <a:rPr lang="en-US" smtClean="0"/>
              <a:t>84</a:t>
            </a:fld>
            <a:endParaRPr lang="en-US"/>
          </a:p>
        </p:txBody>
      </p:sp>
    </p:spTree>
    <p:extLst>
      <p:ext uri="{BB962C8B-B14F-4D97-AF65-F5344CB8AC3E}">
        <p14:creationId xmlns:p14="http://schemas.microsoft.com/office/powerpoint/2010/main" val="16869860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96FA95B-C05C-A84F-8603-E7615527A8BF}"/>
              </a:ext>
            </a:extLst>
          </p:cNvPr>
          <p:cNvSpPr>
            <a:spLocks noGrp="1"/>
          </p:cNvSpPr>
          <p:nvPr>
            <p:ph type="ctrTitle"/>
          </p:nvPr>
        </p:nvSpPr>
        <p:spPr/>
        <p:txBody>
          <a:bodyPr/>
          <a:lstStyle/>
          <a:p>
            <a:r>
              <a:rPr lang="cs-CZ" dirty="0">
                <a:latin typeface="Arial" panose="020B0604020202020204" pitchFamily="34" charset="0"/>
                <a:cs typeface="Arial" panose="020B0604020202020204" pitchFamily="34" charset="0"/>
              </a:rPr>
              <a:t>Další ozbrojené sbory</a:t>
            </a:r>
          </a:p>
        </p:txBody>
      </p:sp>
      <p:sp>
        <p:nvSpPr>
          <p:cNvPr id="5" name="Podnadpis 4">
            <a:extLst>
              <a:ext uri="{FF2B5EF4-FFF2-40B4-BE49-F238E27FC236}">
                <a16:creationId xmlns:a16="http://schemas.microsoft.com/office/drawing/2014/main" id="{775E571F-50BD-BF48-BC5E-44D89C79722E}"/>
              </a:ext>
            </a:extLst>
          </p:cNvPr>
          <p:cNvSpPr>
            <a:spLocks noGrp="1"/>
          </p:cNvSpPr>
          <p:nvPr>
            <p:ph type="subTitle" idx="1"/>
          </p:nvPr>
        </p:nvSpPr>
        <p:spPr/>
        <p:txBody>
          <a:bodyPr/>
          <a:lstStyle/>
          <a:p>
            <a:r>
              <a:rPr lang="cs-CZ" dirty="0"/>
              <a:t>Přednáška CIVS</a:t>
            </a:r>
          </a:p>
        </p:txBody>
      </p:sp>
      <p:sp>
        <p:nvSpPr>
          <p:cNvPr id="2" name="Zástupný symbol pro datum 1">
            <a:extLst>
              <a:ext uri="{FF2B5EF4-FFF2-40B4-BE49-F238E27FC236}">
                <a16:creationId xmlns:a16="http://schemas.microsoft.com/office/drawing/2014/main" id="{BDB220E4-FB92-1249-9ABD-D0908AF5C0B2}"/>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5BAA4BC6-60AE-3D47-BAE3-F7B5E1BCD42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91F7771-A35E-DB48-BE91-F6439E9EC39C}"/>
              </a:ext>
            </a:extLst>
          </p:cNvPr>
          <p:cNvSpPr>
            <a:spLocks noGrp="1"/>
          </p:cNvSpPr>
          <p:nvPr>
            <p:ph type="sldNum" sz="quarter" idx="12"/>
          </p:nvPr>
        </p:nvSpPr>
        <p:spPr/>
        <p:txBody>
          <a:bodyPr/>
          <a:lstStyle/>
          <a:p>
            <a:fld id="{CFE4BAC9-6D41-4691-9299-18EF07EF0177}" type="slidenum">
              <a:rPr lang="en-US" smtClean="0"/>
              <a:t>85</a:t>
            </a:fld>
            <a:endParaRPr lang="en-US"/>
          </a:p>
        </p:txBody>
      </p:sp>
    </p:spTree>
    <p:extLst>
      <p:ext uri="{BB962C8B-B14F-4D97-AF65-F5344CB8AC3E}">
        <p14:creationId xmlns:p14="http://schemas.microsoft.com/office/powerpoint/2010/main" val="19463067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B99B02-29A5-2F48-A31D-5EAD11D0E7FF}"/>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Přehled ozbrojených sborů</a:t>
            </a:r>
          </a:p>
        </p:txBody>
      </p:sp>
      <p:sp>
        <p:nvSpPr>
          <p:cNvPr id="3" name="Zástupný symbol pro obsah 2">
            <a:extLst>
              <a:ext uri="{FF2B5EF4-FFF2-40B4-BE49-F238E27FC236}">
                <a16:creationId xmlns:a16="http://schemas.microsoft.com/office/drawing/2014/main" id="{0D7EBEA4-2008-494F-8F13-8B9795E26588}"/>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Policie ČR, </a:t>
            </a:r>
          </a:p>
          <a:p>
            <a:r>
              <a:rPr lang="cs-CZ" dirty="0">
                <a:latin typeface="Arial" panose="020B0604020202020204" pitchFamily="34" charset="0"/>
                <a:cs typeface="Arial" panose="020B0604020202020204" pitchFamily="34" charset="0"/>
              </a:rPr>
              <a:t>Vězeňská služba ČR a </a:t>
            </a:r>
          </a:p>
          <a:p>
            <a:r>
              <a:rPr lang="cs-CZ" dirty="0">
                <a:latin typeface="Arial" panose="020B0604020202020204" pitchFamily="34" charset="0"/>
                <a:cs typeface="Arial" panose="020B0604020202020204" pitchFamily="34" charset="0"/>
              </a:rPr>
              <a:t>Celní správa ČR.</a:t>
            </a:r>
          </a:p>
        </p:txBody>
      </p:sp>
      <p:sp>
        <p:nvSpPr>
          <p:cNvPr id="4" name="Zástupný symbol pro datum 3">
            <a:extLst>
              <a:ext uri="{FF2B5EF4-FFF2-40B4-BE49-F238E27FC236}">
                <a16:creationId xmlns:a16="http://schemas.microsoft.com/office/drawing/2014/main" id="{79AECC94-0942-684C-867B-71B0D3CA974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02957B9-BE33-E943-8782-1B1951C685A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99E848C-45B6-824E-AB66-917CB4E12AD1}"/>
              </a:ext>
            </a:extLst>
          </p:cNvPr>
          <p:cNvSpPr>
            <a:spLocks noGrp="1"/>
          </p:cNvSpPr>
          <p:nvPr>
            <p:ph type="sldNum" sz="quarter" idx="12"/>
          </p:nvPr>
        </p:nvSpPr>
        <p:spPr/>
        <p:txBody>
          <a:bodyPr/>
          <a:lstStyle/>
          <a:p>
            <a:fld id="{CFE4BAC9-6D41-4691-9299-18EF07EF0177}" type="slidenum">
              <a:rPr lang="en-US" smtClean="0"/>
              <a:t>86</a:t>
            </a:fld>
            <a:endParaRPr lang="en-US"/>
          </a:p>
        </p:txBody>
      </p:sp>
    </p:spTree>
    <p:extLst>
      <p:ext uri="{BB962C8B-B14F-4D97-AF65-F5344CB8AC3E}">
        <p14:creationId xmlns:p14="http://schemas.microsoft.com/office/powerpoint/2010/main" val="3393819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Policie české  republiky </a:t>
            </a:r>
          </a:p>
        </p:txBody>
      </p:sp>
      <p:sp>
        <p:nvSpPr>
          <p:cNvPr id="3" name="Zástupný symbol pro obsah 2"/>
          <p:cNvSpPr>
            <a:spLocks noGrp="1"/>
          </p:cNvSpPr>
          <p:nvPr>
            <p:ph idx="1"/>
          </p:nvPr>
        </p:nvSpPr>
        <p:spPr/>
        <p:txBody>
          <a:bodyPr/>
          <a:lstStyle/>
          <a:p>
            <a:pPr marL="457200" algn="just">
              <a:lnSpc>
                <a:spcPct val="115000"/>
              </a:lnSpc>
            </a:pPr>
            <a:r>
              <a:rPr lang="cs-C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Policie České republiky je jednotný ozbrojený sbor s pevně danými vztahy nadřízenosti a podřízenosti. Slouží veřejnosti. Jejím úkolem je chránit bezpečnost osob a majetku, chránit veřejný pořádek a předcházet trestné činnosti. Plní rovněž úkoly podle trestního řádu a další úkoly na úseku vnitřního pořádku a bezpečnosti svěřené jí zákony, předpisy Evropských společenství a mezinárodními smlouvami, které jsou součástí právního řádu České republiky.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1000"/>
              </a:spcAft>
            </a:pPr>
            <a:r>
              <a:rPr lang="cs-C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Policie české republiky  je podřízena ministerstvu vnitra. Ministerstvo vytváří podmínky pro plnění úkolů policie. Policejní prezident odpovídá za činnost policie ministrovi.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datum 3">
            <a:extLst>
              <a:ext uri="{FF2B5EF4-FFF2-40B4-BE49-F238E27FC236}">
                <a16:creationId xmlns:a16="http://schemas.microsoft.com/office/drawing/2014/main" id="{111C981A-DFD8-894C-BCCF-91F53B94B11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6EA083C-BBF9-4B4A-A61C-517D5FB9FD9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FCC54A4-D790-0F44-ADB6-2A7D075A25AF}"/>
              </a:ext>
            </a:extLst>
          </p:cNvPr>
          <p:cNvSpPr>
            <a:spLocks noGrp="1"/>
          </p:cNvSpPr>
          <p:nvPr>
            <p:ph type="sldNum" sz="quarter" idx="12"/>
          </p:nvPr>
        </p:nvSpPr>
        <p:spPr/>
        <p:txBody>
          <a:bodyPr/>
          <a:lstStyle/>
          <a:p>
            <a:fld id="{CFE4BAC9-6D41-4691-9299-18EF07EF0177}" type="slidenum">
              <a:rPr lang="en-US" smtClean="0"/>
              <a:t>87</a:t>
            </a:fld>
            <a:endParaRPr lang="en-US"/>
          </a:p>
        </p:txBody>
      </p:sp>
    </p:spTree>
    <p:extLst>
      <p:ext uri="{BB962C8B-B14F-4D97-AF65-F5344CB8AC3E}">
        <p14:creationId xmlns:p14="http://schemas.microsoft.com/office/powerpoint/2010/main" val="20947287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MV-Policie  ČR</a:t>
            </a:r>
          </a:p>
        </p:txBody>
      </p:sp>
      <p:sp>
        <p:nvSpPr>
          <p:cNvPr id="3" name="Zástupný symbol pro obsah 2"/>
          <p:cNvSpPr>
            <a:spLocks noGrp="1"/>
          </p:cNvSpPr>
          <p:nvPr>
            <p:ph idx="1"/>
          </p:nvPr>
        </p:nvSpPr>
        <p:spPr/>
        <p:txBody>
          <a:bodyPr/>
          <a:lstStyle/>
          <a:p>
            <a:r>
              <a:rPr lang="cs-CZ"/>
              <a:t>Policie je </a:t>
            </a:r>
            <a:r>
              <a:rPr lang="cs-CZ">
                <a:solidFill>
                  <a:srgbClr val="C00000"/>
                </a:solidFill>
              </a:rPr>
              <a:t>podřízena ministerstvu</a:t>
            </a:r>
            <a:r>
              <a:rPr lang="cs-CZ"/>
              <a:t>.</a:t>
            </a:r>
          </a:p>
          <a:p>
            <a:r>
              <a:rPr lang="cs-CZ"/>
              <a:t>Ministerstvo vytváří podmínky pro plnění úkolů policie.</a:t>
            </a:r>
          </a:p>
          <a:p>
            <a:r>
              <a:rPr lang="cs-CZ"/>
              <a:t>Policejní prezident odpovídá za činnost policie ministrovi.</a:t>
            </a:r>
          </a:p>
        </p:txBody>
      </p:sp>
      <p:sp>
        <p:nvSpPr>
          <p:cNvPr id="4" name="Zástupný symbol pro datum 3">
            <a:extLst>
              <a:ext uri="{FF2B5EF4-FFF2-40B4-BE49-F238E27FC236}">
                <a16:creationId xmlns:a16="http://schemas.microsoft.com/office/drawing/2014/main" id="{1D0047B0-387B-164F-8E9C-043B3F6129F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4376916-4266-D64B-8C92-086C1F436B8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9802445-7C9F-6549-B74F-A1AA27D2E24E}"/>
              </a:ext>
            </a:extLst>
          </p:cNvPr>
          <p:cNvSpPr>
            <a:spLocks noGrp="1"/>
          </p:cNvSpPr>
          <p:nvPr>
            <p:ph type="sldNum" sz="quarter" idx="12"/>
          </p:nvPr>
        </p:nvSpPr>
        <p:spPr/>
        <p:txBody>
          <a:bodyPr/>
          <a:lstStyle/>
          <a:p>
            <a:fld id="{CFE4BAC9-6D41-4691-9299-18EF07EF0177}" type="slidenum">
              <a:rPr lang="en-US" smtClean="0"/>
              <a:t>88</a:t>
            </a:fld>
            <a:endParaRPr lang="en-US"/>
          </a:p>
        </p:txBody>
      </p:sp>
    </p:spTree>
    <p:extLst>
      <p:ext uri="{BB962C8B-B14F-4D97-AF65-F5344CB8AC3E}">
        <p14:creationId xmlns:p14="http://schemas.microsoft.com/office/powerpoint/2010/main" val="6562023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08CCD2-376D-F245-B613-6DF0402FF0B7}"/>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Základní činnosti PČR</a:t>
            </a:r>
          </a:p>
        </p:txBody>
      </p:sp>
      <p:sp>
        <p:nvSpPr>
          <p:cNvPr id="3" name="Zástupný symbol pro obsah 2">
            <a:extLst>
              <a:ext uri="{FF2B5EF4-FFF2-40B4-BE49-F238E27FC236}">
                <a16:creationId xmlns:a16="http://schemas.microsoft.com/office/drawing/2014/main" id="{8F9BD715-E013-8D45-96C2-DF915D0E7170}"/>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Ochrana celospolečenských zájmů, zákonnosti</a:t>
            </a:r>
          </a:p>
          <a:p>
            <a:r>
              <a:rPr lang="cs-CZ" dirty="0">
                <a:latin typeface="Arial" panose="020B0604020202020204" pitchFamily="34" charset="0"/>
                <a:cs typeface="Arial" panose="020B0604020202020204" pitchFamily="34" charset="0"/>
              </a:rPr>
              <a:t>Ochrana fyzických osob, jejich života, zdraví a lidské důstojnosti, </a:t>
            </a:r>
          </a:p>
          <a:p>
            <a:r>
              <a:rPr lang="cs-CZ" dirty="0">
                <a:latin typeface="Arial" panose="020B0604020202020204" pitchFamily="34" charset="0"/>
                <a:cs typeface="Arial" panose="020B0604020202020204" pitchFamily="34" charset="0"/>
              </a:rPr>
              <a:t>Ochrana právnických osob</a:t>
            </a:r>
          </a:p>
          <a:p>
            <a:r>
              <a:rPr lang="cs-CZ" dirty="0">
                <a:latin typeface="Arial" panose="020B0604020202020204" pitchFamily="34" charset="0"/>
                <a:cs typeface="Arial" panose="020B0604020202020204" pitchFamily="34" charset="0"/>
              </a:rPr>
              <a:t>Ochrana majetku bez rozdílů vlastníků</a:t>
            </a:r>
          </a:p>
          <a:p>
            <a:r>
              <a:rPr lang="cs-CZ" dirty="0">
                <a:latin typeface="Arial" panose="020B0604020202020204" pitchFamily="34" charset="0"/>
                <a:cs typeface="Arial" panose="020B0604020202020204" pitchFamily="34" charset="0"/>
              </a:rPr>
              <a:t>Mezinárodní spolupráce (INTERPOL)</a:t>
            </a:r>
          </a:p>
        </p:txBody>
      </p:sp>
      <p:sp>
        <p:nvSpPr>
          <p:cNvPr id="4" name="Zástupný symbol pro datum 3">
            <a:extLst>
              <a:ext uri="{FF2B5EF4-FFF2-40B4-BE49-F238E27FC236}">
                <a16:creationId xmlns:a16="http://schemas.microsoft.com/office/drawing/2014/main" id="{45455667-7E6E-234E-8720-D7DE8C7514F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E9B8EE6-C690-B74D-A7CE-6877E3F0667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5808ED9-919F-7248-8AAF-8146452DBE00}"/>
              </a:ext>
            </a:extLst>
          </p:cNvPr>
          <p:cNvSpPr>
            <a:spLocks noGrp="1"/>
          </p:cNvSpPr>
          <p:nvPr>
            <p:ph type="sldNum" sz="quarter" idx="12"/>
          </p:nvPr>
        </p:nvSpPr>
        <p:spPr/>
        <p:txBody>
          <a:bodyPr/>
          <a:lstStyle/>
          <a:p>
            <a:fld id="{CFE4BAC9-6D41-4691-9299-18EF07EF0177}" type="slidenum">
              <a:rPr lang="en-US" smtClean="0"/>
              <a:t>89</a:t>
            </a:fld>
            <a:endParaRPr lang="en-US"/>
          </a:p>
        </p:txBody>
      </p:sp>
    </p:spTree>
    <p:extLst>
      <p:ext uri="{BB962C8B-B14F-4D97-AF65-F5344CB8AC3E}">
        <p14:creationId xmlns:p14="http://schemas.microsoft.com/office/powerpoint/2010/main" val="2928090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D3C1EB-30EC-5F2E-5FCD-7636993ADE8E}"/>
              </a:ext>
            </a:extLst>
          </p:cNvPr>
          <p:cNvSpPr>
            <a:spLocks noGrp="1"/>
          </p:cNvSpPr>
          <p:nvPr>
            <p:ph type="title"/>
          </p:nvPr>
        </p:nvSpPr>
        <p:spPr/>
        <p:txBody>
          <a:bodyPr/>
          <a:lstStyle/>
          <a:p>
            <a:pPr algn="ctr"/>
            <a:r>
              <a:rPr lang="cs-CZ" dirty="0"/>
              <a:t>Demokratické základy státu</a:t>
            </a:r>
          </a:p>
        </p:txBody>
      </p:sp>
      <p:sp>
        <p:nvSpPr>
          <p:cNvPr id="3" name="Zástupný obsah 2">
            <a:extLst>
              <a:ext uri="{FF2B5EF4-FFF2-40B4-BE49-F238E27FC236}">
                <a16:creationId xmlns:a16="http://schemas.microsoft.com/office/drawing/2014/main" id="{2CE372DE-4B97-A702-3F13-7192F8E19C84}"/>
              </a:ext>
            </a:extLst>
          </p:cNvPr>
          <p:cNvSpPr>
            <a:spLocks noGrp="1"/>
          </p:cNvSpPr>
          <p:nvPr>
            <p:ph idx="1"/>
          </p:nvPr>
        </p:nvSpPr>
        <p:spPr/>
        <p:txBody>
          <a:bodyPr/>
          <a:lstStyle/>
          <a:p>
            <a:r>
              <a:rPr lang="cs-CZ" sz="1800" dirty="0">
                <a:effectLst/>
                <a:latin typeface="Calibri" panose="020F0502020204030204" pitchFamily="34" charset="0"/>
                <a:ea typeface="Calibri" panose="020F0502020204030204" pitchFamily="34" charset="0"/>
              </a:rPr>
              <a:t>Demokracie není jen abstraktní pojem, jak by se na první pohled mohlo zdát.  </a:t>
            </a:r>
          </a:p>
          <a:p>
            <a:r>
              <a:rPr lang="cs-CZ" sz="1800" dirty="0">
                <a:effectLst/>
                <a:latin typeface="Calibri" panose="020F0502020204030204" pitchFamily="34" charset="0"/>
                <a:ea typeface="Calibri" panose="020F0502020204030204" pitchFamily="34" charset="0"/>
              </a:rPr>
              <a:t>Demokracie je politický systém založený  na svobodném a dobrovolném vzniku a volné soutěži politických stran respektujících základní demokratické principy a odmítajících násilí jako prostředek k prosazování svých zájmů. </a:t>
            </a:r>
          </a:p>
          <a:p>
            <a:r>
              <a:rPr lang="cs-CZ" sz="1800" dirty="0">
                <a:effectLst/>
                <a:latin typeface="Calibri" panose="020F0502020204030204" pitchFamily="34" charset="0"/>
                <a:ea typeface="Calibri" panose="020F0502020204030204" pitchFamily="34" charset="0"/>
              </a:rPr>
              <a:t>Demokracii je třeba bránit proti všem, kdy by usilovali o její narušení nebo nahrazení nějakým autoritativním či totalitním způsobem vládnutí</a:t>
            </a:r>
            <a:r>
              <a:rPr lang="cs-CZ" dirty="0">
                <a:effectLst/>
              </a:rPr>
              <a:t> </a:t>
            </a:r>
            <a:endParaRPr lang="cs-CZ" dirty="0"/>
          </a:p>
        </p:txBody>
      </p:sp>
      <p:sp>
        <p:nvSpPr>
          <p:cNvPr id="4" name="Zástupný symbol pro datum 3">
            <a:extLst>
              <a:ext uri="{FF2B5EF4-FFF2-40B4-BE49-F238E27FC236}">
                <a16:creationId xmlns:a16="http://schemas.microsoft.com/office/drawing/2014/main" id="{94E8EA45-C6D7-3DCA-67D6-A04CDAC5780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19285CF-4335-15E5-2E97-1A6DDECA969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EEC0105-5D20-BF5C-B506-B9B1FE827F95}"/>
              </a:ext>
            </a:extLst>
          </p:cNvPr>
          <p:cNvSpPr>
            <a:spLocks noGrp="1"/>
          </p:cNvSpPr>
          <p:nvPr>
            <p:ph type="sldNum" sz="quarter" idx="12"/>
          </p:nvPr>
        </p:nvSpPr>
        <p:spPr/>
        <p:txBody>
          <a:bodyPr/>
          <a:lstStyle/>
          <a:p>
            <a:fld id="{CFE4BAC9-6D41-4691-9299-18EF07EF0177}" type="slidenum">
              <a:rPr lang="en-US" smtClean="0"/>
              <a:t>9</a:t>
            </a:fld>
            <a:endParaRPr lang="en-US"/>
          </a:p>
        </p:txBody>
      </p:sp>
    </p:spTree>
    <p:extLst>
      <p:ext uri="{BB962C8B-B14F-4D97-AF65-F5344CB8AC3E}">
        <p14:creationId xmlns:p14="http://schemas.microsoft.com/office/powerpoint/2010/main" val="20541189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07F04A-6529-CECA-7BA5-9F0E6C46F8A5}"/>
              </a:ext>
            </a:extLst>
          </p:cNvPr>
          <p:cNvSpPr>
            <a:spLocks noGrp="1"/>
          </p:cNvSpPr>
          <p:nvPr>
            <p:ph type="title"/>
          </p:nvPr>
        </p:nvSpPr>
        <p:spPr/>
        <p:txBody>
          <a:bodyPr/>
          <a:lstStyle/>
          <a:p>
            <a:pPr algn="ctr"/>
            <a:r>
              <a:rPr lang="cs-CZ" dirty="0"/>
              <a:t>Policejní prezident</a:t>
            </a:r>
          </a:p>
        </p:txBody>
      </p:sp>
      <p:sp>
        <p:nvSpPr>
          <p:cNvPr id="3" name="Zástupný obsah 2">
            <a:extLst>
              <a:ext uri="{FF2B5EF4-FFF2-40B4-BE49-F238E27FC236}">
                <a16:creationId xmlns:a16="http://schemas.microsoft.com/office/drawing/2014/main" id="{9039E960-4709-E285-2F45-66BDC8E2322E}"/>
              </a:ext>
            </a:extLst>
          </p:cNvPr>
          <p:cNvSpPr>
            <a:spLocks noGrp="1"/>
          </p:cNvSpPr>
          <p:nvPr>
            <p:ph idx="1"/>
          </p:nvPr>
        </p:nvSpPr>
        <p:spPr/>
        <p:txBody>
          <a:bodyPr/>
          <a:lstStyle/>
          <a:p>
            <a:r>
              <a:rPr lang="cs-C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 čele Policejního prezidia České republiky stojí prezident.  Policejní prezident je představeným všech policistů, s výjimkou policistů povolaných k plnění úkolů v ministerstvu nebo v útvarech vyšetřování. </a:t>
            </a:r>
          </a:p>
          <a:p>
            <a:r>
              <a:rPr lang="cs-CZ"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Policejního prezidenta jmenuje a odvolává ministr vnitra  se souhlasem vlády. Policejní prezident odpovídá za činnost policie ministrovi.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datum 3">
            <a:extLst>
              <a:ext uri="{FF2B5EF4-FFF2-40B4-BE49-F238E27FC236}">
                <a16:creationId xmlns:a16="http://schemas.microsoft.com/office/drawing/2014/main" id="{795CBD74-52F9-4C21-4481-1C973E5B23D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6D6B533-E0E2-9334-B134-4EDB10A4AC5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41E52FB-B59F-8D0D-79EC-44DDA4B4B5B2}"/>
              </a:ext>
            </a:extLst>
          </p:cNvPr>
          <p:cNvSpPr>
            <a:spLocks noGrp="1"/>
          </p:cNvSpPr>
          <p:nvPr>
            <p:ph type="sldNum" sz="quarter" idx="12"/>
          </p:nvPr>
        </p:nvSpPr>
        <p:spPr/>
        <p:txBody>
          <a:bodyPr/>
          <a:lstStyle/>
          <a:p>
            <a:fld id="{CFE4BAC9-6D41-4691-9299-18EF07EF0177}" type="slidenum">
              <a:rPr lang="en-US" smtClean="0"/>
              <a:t>90</a:t>
            </a:fld>
            <a:endParaRPr lang="en-US"/>
          </a:p>
        </p:txBody>
      </p:sp>
    </p:spTree>
    <p:extLst>
      <p:ext uri="{BB962C8B-B14F-4D97-AF65-F5344CB8AC3E}">
        <p14:creationId xmlns:p14="http://schemas.microsoft.com/office/powerpoint/2010/main" val="36299518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448B76-2904-E049-9372-A2536CEBC42E}"/>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Struktura PČR</a:t>
            </a:r>
          </a:p>
        </p:txBody>
      </p:sp>
      <p:sp>
        <p:nvSpPr>
          <p:cNvPr id="3" name="Zástupný symbol pro obsah 2">
            <a:extLst>
              <a:ext uri="{FF2B5EF4-FFF2-40B4-BE49-F238E27FC236}">
                <a16:creationId xmlns:a16="http://schemas.microsoft.com/office/drawing/2014/main" id="{4331C024-766D-424B-942F-A0F73CFA9F7F}"/>
              </a:ext>
            </a:extLst>
          </p:cNvPr>
          <p:cNvSpPr>
            <a:spLocks noGrp="1"/>
          </p:cNvSpPr>
          <p:nvPr>
            <p:ph idx="1"/>
          </p:nvPr>
        </p:nvSpPr>
        <p:spPr/>
        <p:txBody>
          <a:bodyPr/>
          <a:lstStyle/>
          <a:p>
            <a:r>
              <a:rPr lang="cs-CZ" b="1" dirty="0">
                <a:latin typeface="Arial" panose="020B0604020202020204" pitchFamily="34" charset="0"/>
                <a:cs typeface="Arial" panose="020B0604020202020204" pitchFamily="34" charset="0"/>
              </a:rPr>
              <a:t>Policejní  prezidium </a:t>
            </a:r>
            <a:r>
              <a:rPr lang="cs-CZ" dirty="0">
                <a:latin typeface="Arial" panose="020B0604020202020204" pitchFamily="34" charset="0"/>
                <a:cs typeface="Arial" panose="020B0604020202020204" pitchFamily="34" charset="0"/>
              </a:rPr>
              <a:t>– v čele </a:t>
            </a:r>
            <a:r>
              <a:rPr lang="cs-CZ" b="1" dirty="0">
                <a:latin typeface="Arial" panose="020B0604020202020204" pitchFamily="34" charset="0"/>
                <a:cs typeface="Arial" panose="020B0604020202020204" pitchFamily="34" charset="0"/>
              </a:rPr>
              <a:t>policejní prezident </a:t>
            </a:r>
            <a:r>
              <a:rPr lang="cs-CZ" dirty="0">
                <a:latin typeface="Arial" panose="020B0604020202020204" pitchFamily="34" charset="0"/>
                <a:cs typeface="Arial" panose="020B0604020202020204" pitchFamily="34" charset="0"/>
              </a:rPr>
              <a:t>jmenovaný ministrem vnitra </a:t>
            </a:r>
          </a:p>
          <a:p>
            <a:r>
              <a:rPr lang="cs-CZ" dirty="0">
                <a:latin typeface="Arial" panose="020B0604020202020204" pitchFamily="34" charset="0"/>
                <a:cs typeface="Arial" panose="020B0604020202020204" pitchFamily="34" charset="0"/>
              </a:rPr>
              <a:t>Útvary  s působností na </a:t>
            </a:r>
            <a:r>
              <a:rPr lang="cs-CZ" b="1" dirty="0">
                <a:latin typeface="Arial" panose="020B0604020202020204" pitchFamily="34" charset="0"/>
                <a:cs typeface="Arial" panose="020B0604020202020204" pitchFamily="34" charset="0"/>
              </a:rPr>
              <a:t>celém území státu </a:t>
            </a:r>
            <a:r>
              <a:rPr lang="cs-CZ" dirty="0">
                <a:latin typeface="Arial" panose="020B0604020202020204" pitchFamily="34" charset="0"/>
                <a:cs typeface="Arial" panose="020B0604020202020204" pitchFamily="34" charset="0"/>
              </a:rPr>
              <a:t>(ÚOOZ, národní protidrogová centrála---)</a:t>
            </a:r>
          </a:p>
          <a:p>
            <a:r>
              <a:rPr lang="cs-CZ" dirty="0">
                <a:latin typeface="Arial" panose="020B0604020202020204" pitchFamily="34" charset="0"/>
                <a:cs typeface="Arial" panose="020B0604020202020204" pitchFamily="34" charset="0"/>
              </a:rPr>
              <a:t>Útvary s </a:t>
            </a:r>
            <a:r>
              <a:rPr lang="cs-CZ" b="1" dirty="0">
                <a:latin typeface="Arial" panose="020B0604020202020204" pitchFamily="34" charset="0"/>
                <a:cs typeface="Arial" panose="020B0604020202020204" pitchFamily="34" charset="0"/>
              </a:rPr>
              <a:t>územně vymezenou kompetencí </a:t>
            </a:r>
            <a:r>
              <a:rPr lang="cs-CZ" dirty="0">
                <a:latin typeface="Arial" panose="020B0604020202020204" pitchFamily="34" charset="0"/>
                <a:cs typeface="Arial" panose="020B0604020202020204" pitchFamily="34" charset="0"/>
              </a:rPr>
              <a:t>(krajská ředitelství..)</a:t>
            </a:r>
          </a:p>
        </p:txBody>
      </p:sp>
      <p:sp>
        <p:nvSpPr>
          <p:cNvPr id="4" name="Zástupný symbol pro datum 3">
            <a:extLst>
              <a:ext uri="{FF2B5EF4-FFF2-40B4-BE49-F238E27FC236}">
                <a16:creationId xmlns:a16="http://schemas.microsoft.com/office/drawing/2014/main" id="{57FE8C62-6F04-D44A-B1A6-AC1CF8E6DD5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D4441D1-5B66-C946-BC0D-EDF25ACC20C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691460D-F193-964A-BDB7-BC6C07158F29}"/>
              </a:ext>
            </a:extLst>
          </p:cNvPr>
          <p:cNvSpPr>
            <a:spLocks noGrp="1"/>
          </p:cNvSpPr>
          <p:nvPr>
            <p:ph type="sldNum" sz="quarter" idx="12"/>
          </p:nvPr>
        </p:nvSpPr>
        <p:spPr/>
        <p:txBody>
          <a:bodyPr/>
          <a:lstStyle/>
          <a:p>
            <a:fld id="{CFE4BAC9-6D41-4691-9299-18EF07EF0177}" type="slidenum">
              <a:rPr lang="en-US" smtClean="0"/>
              <a:t>91</a:t>
            </a:fld>
            <a:endParaRPr lang="en-US"/>
          </a:p>
        </p:txBody>
      </p:sp>
    </p:spTree>
    <p:extLst>
      <p:ext uri="{BB962C8B-B14F-4D97-AF65-F5344CB8AC3E}">
        <p14:creationId xmlns:p14="http://schemas.microsoft.com/office/powerpoint/2010/main" val="24929779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57177D-6753-6C40-B3D7-AF0FE8DF9E96}"/>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Obecní (městská) policie</a:t>
            </a:r>
          </a:p>
        </p:txBody>
      </p:sp>
      <p:sp>
        <p:nvSpPr>
          <p:cNvPr id="3" name="Zástupný symbol pro obsah 2">
            <a:extLst>
              <a:ext uri="{FF2B5EF4-FFF2-40B4-BE49-F238E27FC236}">
                <a16:creationId xmlns:a16="http://schemas.microsoft.com/office/drawing/2014/main" id="{516DEFCC-F26D-F646-820F-5F4FB9943614}"/>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Obecní policii řídí </a:t>
            </a:r>
            <a:r>
              <a:rPr lang="cs-CZ" b="1" dirty="0">
                <a:latin typeface="Arial" panose="020B0604020202020204" pitchFamily="34" charset="0"/>
                <a:cs typeface="Arial" panose="020B0604020202020204" pitchFamily="34" charset="0"/>
              </a:rPr>
              <a:t>starosta (primátor) obce</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Obecní policie může na základě veřejnoprávní smlouvy vykonávat svou činnost pro </a:t>
            </a:r>
            <a:r>
              <a:rPr lang="cs-CZ" b="1" dirty="0">
                <a:latin typeface="Arial" panose="020B0604020202020204" pitchFamily="34" charset="0"/>
                <a:cs typeface="Arial" panose="020B0604020202020204" pitchFamily="34" charset="0"/>
              </a:rPr>
              <a:t>více obcí najednou.</a:t>
            </a:r>
          </a:p>
          <a:p>
            <a:r>
              <a:rPr lang="cs-CZ" dirty="0">
                <a:latin typeface="Arial" panose="020B0604020202020204" pitchFamily="34" charset="0"/>
                <a:cs typeface="Arial" panose="020B0604020202020204" pitchFamily="34" charset="0"/>
              </a:rPr>
              <a:t>Obecní policie  přispívá k ochraně bezpečnosti, dohlíží  nad dodržováním  pravidel občanského soužití,  odhaluje přestupky a jiné správní delikty..</a:t>
            </a:r>
          </a:p>
        </p:txBody>
      </p:sp>
      <p:sp>
        <p:nvSpPr>
          <p:cNvPr id="4" name="Zástupný symbol pro datum 3">
            <a:extLst>
              <a:ext uri="{FF2B5EF4-FFF2-40B4-BE49-F238E27FC236}">
                <a16:creationId xmlns:a16="http://schemas.microsoft.com/office/drawing/2014/main" id="{17922F2B-7127-274C-9111-122BAC30C73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1F9B5B4-C352-F343-AC6C-4AD07CFA0D3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8FDD8B0-C703-5E43-AC09-6D4E7C8DE420}"/>
              </a:ext>
            </a:extLst>
          </p:cNvPr>
          <p:cNvSpPr>
            <a:spLocks noGrp="1"/>
          </p:cNvSpPr>
          <p:nvPr>
            <p:ph type="sldNum" sz="quarter" idx="12"/>
          </p:nvPr>
        </p:nvSpPr>
        <p:spPr/>
        <p:txBody>
          <a:bodyPr/>
          <a:lstStyle/>
          <a:p>
            <a:fld id="{CFE4BAC9-6D41-4691-9299-18EF07EF0177}" type="slidenum">
              <a:rPr lang="en-US" smtClean="0"/>
              <a:t>92</a:t>
            </a:fld>
            <a:endParaRPr lang="en-US"/>
          </a:p>
        </p:txBody>
      </p:sp>
    </p:spTree>
    <p:extLst>
      <p:ext uri="{BB962C8B-B14F-4D97-AF65-F5344CB8AC3E}">
        <p14:creationId xmlns:p14="http://schemas.microsoft.com/office/powerpoint/2010/main" val="16689887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DCE36B-62E6-1B43-BDC9-41C55F8AE090}"/>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Veřejná stráž</a:t>
            </a:r>
          </a:p>
        </p:txBody>
      </p:sp>
      <p:sp>
        <p:nvSpPr>
          <p:cNvPr id="3" name="Zástupný symbol pro obsah 2">
            <a:extLst>
              <a:ext uri="{FF2B5EF4-FFF2-40B4-BE49-F238E27FC236}">
                <a16:creationId xmlns:a16="http://schemas.microsoft.com/office/drawing/2014/main" id="{47172474-0E83-6F49-A8A0-77C1F7986526}"/>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Myslivecká stráž</a:t>
            </a:r>
          </a:p>
          <a:p>
            <a:r>
              <a:rPr lang="cs-CZ" dirty="0">
                <a:latin typeface="Arial" panose="020B0604020202020204" pitchFamily="34" charset="0"/>
                <a:cs typeface="Arial" panose="020B0604020202020204" pitchFamily="34" charset="0"/>
              </a:rPr>
              <a:t>Lesní stráž</a:t>
            </a:r>
          </a:p>
          <a:p>
            <a:r>
              <a:rPr lang="cs-CZ" dirty="0">
                <a:latin typeface="Arial" panose="020B0604020202020204" pitchFamily="34" charset="0"/>
                <a:cs typeface="Arial" panose="020B0604020202020204" pitchFamily="34" charset="0"/>
              </a:rPr>
              <a:t>Vodní stráž</a:t>
            </a:r>
          </a:p>
          <a:p>
            <a:r>
              <a:rPr lang="cs-CZ" dirty="0">
                <a:latin typeface="Arial" panose="020B0604020202020204" pitchFamily="34" charset="0"/>
                <a:cs typeface="Arial" panose="020B0604020202020204" pitchFamily="34" charset="0"/>
              </a:rPr>
              <a:t>Stráž přírody</a:t>
            </a:r>
          </a:p>
          <a:p>
            <a:pPr marL="0" indent="0">
              <a:buNone/>
            </a:pPr>
            <a:r>
              <a:rPr lang="cs-CZ" dirty="0">
                <a:latin typeface="Arial" panose="020B0604020202020204" pitchFamily="34" charset="0"/>
                <a:cs typeface="Arial" panose="020B0604020202020204" pitchFamily="34" charset="0"/>
              </a:rPr>
              <a:t>Funkce je osoby jmenována  krajským úřadem. Po jmenování je třeba složit předepsaný slib</a:t>
            </a:r>
          </a:p>
        </p:txBody>
      </p:sp>
      <p:sp>
        <p:nvSpPr>
          <p:cNvPr id="4" name="Zástupný symbol pro datum 3">
            <a:extLst>
              <a:ext uri="{FF2B5EF4-FFF2-40B4-BE49-F238E27FC236}">
                <a16:creationId xmlns:a16="http://schemas.microsoft.com/office/drawing/2014/main" id="{BC4310E4-4F10-E345-A71F-2A02C401B9E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825FC19-0B06-5245-8CE2-39F683D0A52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3050103-AAA3-5246-ADD7-F10FFFE5E5AA}"/>
              </a:ext>
            </a:extLst>
          </p:cNvPr>
          <p:cNvSpPr>
            <a:spLocks noGrp="1"/>
          </p:cNvSpPr>
          <p:nvPr>
            <p:ph type="sldNum" sz="quarter" idx="12"/>
          </p:nvPr>
        </p:nvSpPr>
        <p:spPr/>
        <p:txBody>
          <a:bodyPr/>
          <a:lstStyle/>
          <a:p>
            <a:fld id="{CFE4BAC9-6D41-4691-9299-18EF07EF0177}" type="slidenum">
              <a:rPr lang="en-US" smtClean="0"/>
              <a:t>93</a:t>
            </a:fld>
            <a:endParaRPr lang="en-US"/>
          </a:p>
        </p:txBody>
      </p:sp>
    </p:spTree>
    <p:extLst>
      <p:ext uri="{BB962C8B-B14F-4D97-AF65-F5344CB8AC3E}">
        <p14:creationId xmlns:p14="http://schemas.microsoft.com/office/powerpoint/2010/main" val="4738311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62D772-939C-8E47-A03E-C9385BC776BD}"/>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Integrovaný záchranný systém</a:t>
            </a:r>
          </a:p>
        </p:txBody>
      </p:sp>
      <p:sp>
        <p:nvSpPr>
          <p:cNvPr id="3" name="Zástupný symbol pro obsah 2">
            <a:extLst>
              <a:ext uri="{FF2B5EF4-FFF2-40B4-BE49-F238E27FC236}">
                <a16:creationId xmlns:a16="http://schemas.microsoft.com/office/drawing/2014/main" id="{3E1CF1CB-6259-F244-8756-AE4C70001F87}"/>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Základní složky IZS:</a:t>
            </a:r>
          </a:p>
          <a:p>
            <a:pPr marL="457200" indent="-457200">
              <a:buFont typeface="+mj-lt"/>
              <a:buAutoNum type="arabicPeriod"/>
            </a:pPr>
            <a:r>
              <a:rPr lang="cs-CZ" dirty="0">
                <a:latin typeface="Arial" panose="020B0604020202020204" pitchFamily="34" charset="0"/>
                <a:cs typeface="Arial" panose="020B0604020202020204" pitchFamily="34" charset="0"/>
              </a:rPr>
              <a:t>HZS ČR</a:t>
            </a:r>
          </a:p>
          <a:p>
            <a:pPr marL="457200" indent="-457200">
              <a:buFont typeface="+mj-lt"/>
              <a:buAutoNum type="arabicPeriod"/>
            </a:pPr>
            <a:r>
              <a:rPr lang="cs-CZ" dirty="0">
                <a:latin typeface="Arial" panose="020B0604020202020204" pitchFamily="34" charset="0"/>
                <a:cs typeface="Arial" panose="020B0604020202020204" pitchFamily="34" charset="0"/>
              </a:rPr>
              <a:t>Jednotky požární ochrany</a:t>
            </a:r>
          </a:p>
          <a:p>
            <a:pPr marL="457200" indent="-457200">
              <a:buFont typeface="+mj-lt"/>
              <a:buAutoNum type="arabicPeriod"/>
            </a:pPr>
            <a:r>
              <a:rPr lang="cs-CZ" dirty="0">
                <a:latin typeface="Arial" panose="020B0604020202020204" pitchFamily="34" charset="0"/>
                <a:cs typeface="Arial" panose="020B0604020202020204" pitchFamily="34" charset="0"/>
              </a:rPr>
              <a:t>Policie ČR</a:t>
            </a:r>
          </a:p>
          <a:p>
            <a:pPr marL="457200" indent="-457200">
              <a:buFont typeface="+mj-lt"/>
              <a:buAutoNum type="arabicPeriod"/>
            </a:pPr>
            <a:r>
              <a:rPr lang="cs-CZ" dirty="0">
                <a:latin typeface="Arial" panose="020B0604020202020204" pitchFamily="34" charset="0"/>
                <a:cs typeface="Arial" panose="020B0604020202020204" pitchFamily="34" charset="0"/>
              </a:rPr>
              <a:t>Zdravotní </a:t>
            </a:r>
            <a:r>
              <a:rPr lang="cs-CZ">
                <a:latin typeface="Arial" panose="020B0604020202020204" pitchFamily="34" charset="0"/>
                <a:cs typeface="Arial" panose="020B0604020202020204" pitchFamily="34" charset="0"/>
              </a:rPr>
              <a:t>záchranná služba (ZZS)</a:t>
            </a:r>
          </a:p>
          <a:p>
            <a:pPr marL="0" indent="0">
              <a:buNone/>
            </a:pPr>
            <a:endParaRPr lang="cs-CZ" dirty="0">
              <a:latin typeface="Arial" panose="020B0604020202020204" pitchFamily="34" charset="0"/>
              <a:cs typeface="Arial" panose="020B0604020202020204" pitchFamily="34" charset="0"/>
            </a:endParaRPr>
          </a:p>
          <a:p>
            <a:endParaRPr lang="cs-CZ" dirty="0"/>
          </a:p>
        </p:txBody>
      </p:sp>
      <p:sp>
        <p:nvSpPr>
          <p:cNvPr id="4" name="Zástupný symbol pro datum 3">
            <a:extLst>
              <a:ext uri="{FF2B5EF4-FFF2-40B4-BE49-F238E27FC236}">
                <a16:creationId xmlns:a16="http://schemas.microsoft.com/office/drawing/2014/main" id="{F7CEB7A3-1337-3F43-99E1-46387C7E452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001DFCC-4F1A-F44F-ADE9-B9227B91077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AA0E870-3190-BA49-8065-C5320B7E3252}"/>
              </a:ext>
            </a:extLst>
          </p:cNvPr>
          <p:cNvSpPr>
            <a:spLocks noGrp="1"/>
          </p:cNvSpPr>
          <p:nvPr>
            <p:ph type="sldNum" sz="quarter" idx="12"/>
          </p:nvPr>
        </p:nvSpPr>
        <p:spPr/>
        <p:txBody>
          <a:bodyPr/>
          <a:lstStyle/>
          <a:p>
            <a:fld id="{CFE4BAC9-6D41-4691-9299-18EF07EF0177}" type="slidenum">
              <a:rPr lang="en-US" smtClean="0"/>
              <a:t>94</a:t>
            </a:fld>
            <a:endParaRPr lang="en-US"/>
          </a:p>
        </p:txBody>
      </p:sp>
    </p:spTree>
    <p:extLst>
      <p:ext uri="{BB962C8B-B14F-4D97-AF65-F5344CB8AC3E}">
        <p14:creationId xmlns:p14="http://schemas.microsoft.com/office/powerpoint/2010/main" val="13271249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E3FB54-2A18-ED41-B3D3-515542BCA928}"/>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Dělení krizových stavů</a:t>
            </a:r>
          </a:p>
        </p:txBody>
      </p:sp>
      <p:sp>
        <p:nvSpPr>
          <p:cNvPr id="3" name="Zástupný symbol pro obsah 2">
            <a:extLst>
              <a:ext uri="{FF2B5EF4-FFF2-40B4-BE49-F238E27FC236}">
                <a16:creationId xmlns:a16="http://schemas.microsoft.com/office/drawing/2014/main" id="{F4F99857-C2D5-4640-900E-3B6F551F0B61}"/>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Nevojenské</a:t>
            </a:r>
            <a:r>
              <a:rPr lang="cs-CZ" dirty="0">
                <a:latin typeface="Arial" panose="020B0604020202020204" pitchFamily="34" charset="0"/>
                <a:cs typeface="Arial" panose="020B0604020202020204" pitchFamily="34" charset="0"/>
              </a:rPr>
              <a:t> (stav nebezpečí, nouzový stav, stav ohrožení státu)</a:t>
            </a:r>
          </a:p>
          <a:p>
            <a:pPr marL="0" indent="0">
              <a:buNone/>
            </a:pPr>
            <a:r>
              <a:rPr lang="cs-CZ" b="1" dirty="0">
                <a:latin typeface="Arial" panose="020B0604020202020204" pitchFamily="34" charset="0"/>
                <a:cs typeface="Arial" panose="020B0604020202020204" pitchFamily="34" charset="0"/>
              </a:rPr>
              <a:t>Vojenské</a:t>
            </a:r>
            <a:r>
              <a:rPr lang="cs-CZ" dirty="0">
                <a:latin typeface="Arial" panose="020B0604020202020204" pitchFamily="34" charset="0"/>
                <a:cs typeface="Arial" panose="020B0604020202020204" pitchFamily="34" charset="0"/>
              </a:rPr>
              <a:t> (stav ohrožení státu, válečný stav)</a:t>
            </a:r>
          </a:p>
        </p:txBody>
      </p:sp>
      <p:sp>
        <p:nvSpPr>
          <p:cNvPr id="4" name="Zástupný symbol pro datum 3">
            <a:extLst>
              <a:ext uri="{FF2B5EF4-FFF2-40B4-BE49-F238E27FC236}">
                <a16:creationId xmlns:a16="http://schemas.microsoft.com/office/drawing/2014/main" id="{14E1C541-BDC4-2A47-B5B1-CEF42BB99A5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1863CFE-C82D-A04C-A0AA-4622AD0131E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E7DE578-0D2A-F946-AC62-979266962772}"/>
              </a:ext>
            </a:extLst>
          </p:cNvPr>
          <p:cNvSpPr>
            <a:spLocks noGrp="1"/>
          </p:cNvSpPr>
          <p:nvPr>
            <p:ph type="sldNum" sz="quarter" idx="12"/>
          </p:nvPr>
        </p:nvSpPr>
        <p:spPr/>
        <p:txBody>
          <a:bodyPr/>
          <a:lstStyle/>
          <a:p>
            <a:fld id="{CFE4BAC9-6D41-4691-9299-18EF07EF0177}" type="slidenum">
              <a:rPr lang="en-US" smtClean="0"/>
              <a:t>95</a:t>
            </a:fld>
            <a:endParaRPr lang="en-US"/>
          </a:p>
        </p:txBody>
      </p:sp>
    </p:spTree>
    <p:extLst>
      <p:ext uri="{BB962C8B-B14F-4D97-AF65-F5344CB8AC3E}">
        <p14:creationId xmlns:p14="http://schemas.microsoft.com/office/powerpoint/2010/main" val="4771386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476172F-D077-554F-A06C-E52C056969C3}"/>
              </a:ext>
            </a:extLst>
          </p:cNvPr>
          <p:cNvSpPr>
            <a:spLocks noGrp="1"/>
          </p:cNvSpPr>
          <p:nvPr>
            <p:ph type="ctrTitle"/>
          </p:nvPr>
        </p:nvSpPr>
        <p:spPr/>
        <p:txBody>
          <a:bodyPr/>
          <a:lstStyle/>
          <a:p>
            <a:r>
              <a:rPr lang="cs-CZ" sz="4400" dirty="0">
                <a:latin typeface="Arial" panose="020B0604020202020204" pitchFamily="34" charset="0"/>
                <a:cs typeface="Arial" panose="020B0604020202020204" pitchFamily="34" charset="0"/>
              </a:rPr>
              <a:t>Mezinárodní zajištění bezpečnosti</a:t>
            </a:r>
          </a:p>
        </p:txBody>
      </p:sp>
      <p:sp>
        <p:nvSpPr>
          <p:cNvPr id="5" name="Podnadpis 4">
            <a:extLst>
              <a:ext uri="{FF2B5EF4-FFF2-40B4-BE49-F238E27FC236}">
                <a16:creationId xmlns:a16="http://schemas.microsoft.com/office/drawing/2014/main" id="{044D8CAE-3552-F447-A10B-5589F14C0DA1}"/>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E6AEA7F3-7852-B34D-8899-2BD902825687}"/>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32861FD4-5872-E940-8220-0298D85EB49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05285F1-E3BF-114A-AE66-1550FF4BFB73}"/>
              </a:ext>
            </a:extLst>
          </p:cNvPr>
          <p:cNvSpPr>
            <a:spLocks noGrp="1"/>
          </p:cNvSpPr>
          <p:nvPr>
            <p:ph type="sldNum" sz="quarter" idx="12"/>
          </p:nvPr>
        </p:nvSpPr>
        <p:spPr/>
        <p:txBody>
          <a:bodyPr/>
          <a:lstStyle/>
          <a:p>
            <a:fld id="{CFE4BAC9-6D41-4691-9299-18EF07EF0177}" type="slidenum">
              <a:rPr lang="en-US" smtClean="0"/>
              <a:t>96</a:t>
            </a:fld>
            <a:endParaRPr lang="en-US"/>
          </a:p>
        </p:txBody>
      </p:sp>
    </p:spTree>
    <p:extLst>
      <p:ext uri="{BB962C8B-B14F-4D97-AF65-F5344CB8AC3E}">
        <p14:creationId xmlns:p14="http://schemas.microsoft.com/office/powerpoint/2010/main" val="3489620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latin typeface="Arial" panose="020B0604020202020204" pitchFamily="34" charset="0"/>
                <a:cs typeface="Arial" panose="020B0604020202020204" pitchFamily="34" charset="0"/>
              </a:rPr>
              <a:t>OSN</a:t>
            </a:r>
          </a:p>
        </p:txBody>
      </p:sp>
      <p:sp>
        <p:nvSpPr>
          <p:cNvPr id="5" name="Subtitle 4"/>
          <p:cNvSpPr>
            <a:spLocks noGrp="1"/>
          </p:cNvSpPr>
          <p:nvPr>
            <p:ph type="subTitle" idx="1"/>
          </p:nvPr>
        </p:nvSpPr>
        <p:spPr/>
        <p:txBody>
          <a:bodyPr/>
          <a:lstStyle/>
          <a:p>
            <a:r>
              <a:rPr lang="en-US" dirty="0" err="1">
                <a:latin typeface="Arial" panose="020B0604020202020204" pitchFamily="34" charset="0"/>
                <a:cs typeface="Arial" panose="020B0604020202020204" pitchFamily="34" charset="0"/>
              </a:rPr>
              <a:t>Přednáška</a:t>
            </a:r>
            <a:r>
              <a:rPr lang="en-US" dirty="0">
                <a:latin typeface="Arial" panose="020B0604020202020204" pitchFamily="34" charset="0"/>
                <a:cs typeface="Arial" panose="020B0604020202020204" pitchFamily="34" charset="0"/>
              </a:rPr>
              <a:t> CIVS</a:t>
            </a:r>
          </a:p>
        </p:txBody>
      </p:sp>
      <p:sp>
        <p:nvSpPr>
          <p:cNvPr id="2" name="Zástupný symbol pro datum 1">
            <a:extLst>
              <a:ext uri="{FF2B5EF4-FFF2-40B4-BE49-F238E27FC236}">
                <a16:creationId xmlns:a16="http://schemas.microsoft.com/office/drawing/2014/main" id="{9EFA5648-C6CC-3F4D-AEA4-258C57AEF511}"/>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DBFB7054-E06F-894A-88E1-26D291D08B2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B3E5C67-8425-0F43-A4A4-AB7B85E20B95}"/>
              </a:ext>
            </a:extLst>
          </p:cNvPr>
          <p:cNvSpPr>
            <a:spLocks noGrp="1"/>
          </p:cNvSpPr>
          <p:nvPr>
            <p:ph type="sldNum" sz="quarter" idx="12"/>
          </p:nvPr>
        </p:nvSpPr>
        <p:spPr/>
        <p:txBody>
          <a:bodyPr/>
          <a:lstStyle/>
          <a:p>
            <a:fld id="{CFE4BAC9-6D41-4691-9299-18EF07EF0177}" type="slidenum">
              <a:rPr lang="en-US" smtClean="0"/>
              <a:t>97</a:t>
            </a:fld>
            <a:endParaRPr lang="en-US"/>
          </a:p>
        </p:txBody>
      </p:sp>
    </p:spTree>
    <p:extLst>
      <p:ext uri="{BB962C8B-B14F-4D97-AF65-F5344CB8AC3E}">
        <p14:creationId xmlns:p14="http://schemas.microsoft.com/office/powerpoint/2010/main" val="3394549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3E6827-04E1-434C-AAC0-18E97CD7A60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Valné shromáždění </a:t>
            </a:r>
          </a:p>
        </p:txBody>
      </p:sp>
      <p:sp>
        <p:nvSpPr>
          <p:cNvPr id="3" name="Zástupný symbol pro obsah 2">
            <a:extLst>
              <a:ext uri="{FF2B5EF4-FFF2-40B4-BE49-F238E27FC236}">
                <a16:creationId xmlns:a16="http://schemas.microsoft.com/office/drawing/2014/main" id="{B99F5B93-2D15-1E4F-B6B1-8F51856BE3C2}"/>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Každý stát bez rozdílu má jeden hlas. O důležitých otázkách, jako např. bezpečnost ve světě, rozhoduje dvoutřetinová většina, o dalších prostá většina. </a:t>
            </a:r>
          </a:p>
          <a:p>
            <a:r>
              <a:rPr lang="cs-CZ" dirty="0">
                <a:latin typeface="Arial" panose="020B0604020202020204" pitchFamily="34" charset="0"/>
                <a:cs typeface="Arial" panose="020B0604020202020204" pitchFamily="34" charset="0"/>
              </a:rPr>
              <a:t>Řádné výroční zasedání začíná vždy v září a pokračuje během celého roku. Na začátku probíhá Všeobecná rozprava, kde vystupují zpravidla nejvyšší představitelé států a vlád a prezentují názory svých zemí na důležitá mezinárodněpolitická témata. </a:t>
            </a:r>
          </a:p>
          <a:p>
            <a:r>
              <a:rPr lang="cs-CZ" dirty="0">
                <a:latin typeface="Arial" panose="020B0604020202020204" pitchFamily="34" charset="0"/>
                <a:cs typeface="Arial" panose="020B0604020202020204" pitchFamily="34" charset="0"/>
              </a:rPr>
              <a:t>V jeho čele stojí předseda, který je volen na jeden rok. V letech 2002 a 2003 funkci šéfa Valného shromáždění zastával někdejší ministr zahraničních věcí a místopředseda Vlády České republiky Jan Kavan.</a:t>
            </a:r>
          </a:p>
        </p:txBody>
      </p:sp>
      <p:sp>
        <p:nvSpPr>
          <p:cNvPr id="4" name="Zástupný symbol pro datum 3">
            <a:extLst>
              <a:ext uri="{FF2B5EF4-FFF2-40B4-BE49-F238E27FC236}">
                <a16:creationId xmlns:a16="http://schemas.microsoft.com/office/drawing/2014/main" id="{EF76E192-B023-7743-A05E-E9B0C7B55F1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758F0D5-D269-B34E-A520-DDA557C608E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B76B4DC-31A5-5F40-AC78-4800B3485831}"/>
              </a:ext>
            </a:extLst>
          </p:cNvPr>
          <p:cNvSpPr>
            <a:spLocks noGrp="1"/>
          </p:cNvSpPr>
          <p:nvPr>
            <p:ph type="sldNum" sz="quarter" idx="12"/>
          </p:nvPr>
        </p:nvSpPr>
        <p:spPr/>
        <p:txBody>
          <a:bodyPr/>
          <a:lstStyle/>
          <a:p>
            <a:fld id="{CFE4BAC9-6D41-4691-9299-18EF07EF0177}" type="slidenum">
              <a:rPr lang="en-US" smtClean="0"/>
              <a:t>98</a:t>
            </a:fld>
            <a:endParaRPr lang="en-US"/>
          </a:p>
        </p:txBody>
      </p:sp>
    </p:spTree>
    <p:extLst>
      <p:ext uri="{BB962C8B-B14F-4D97-AF65-F5344CB8AC3E}">
        <p14:creationId xmlns:p14="http://schemas.microsoft.com/office/powerpoint/2010/main" val="26862219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8B0BB2-EC5E-504B-BD68-D32ADDA66795}"/>
              </a:ext>
            </a:extLst>
          </p:cNvPr>
          <p:cNvSpPr>
            <a:spLocks noGrp="1"/>
          </p:cNvSpPr>
          <p:nvPr>
            <p:ph type="title"/>
          </p:nvPr>
        </p:nvSpPr>
        <p:spPr/>
        <p:txBody>
          <a:bodyPr/>
          <a:lstStyle/>
          <a:p>
            <a:r>
              <a:rPr lang="cs-CZ"/>
              <a:t>Rada bezpečnosti</a:t>
            </a:r>
          </a:p>
        </p:txBody>
      </p:sp>
      <p:sp>
        <p:nvSpPr>
          <p:cNvPr id="3" name="Zástupný symbol pro obsah 2">
            <a:extLst>
              <a:ext uri="{FF2B5EF4-FFF2-40B4-BE49-F238E27FC236}">
                <a16:creationId xmlns:a16="http://schemas.microsoft.com/office/drawing/2014/main" id="{CF203BF0-CB5F-6944-95E4-5626CD415F15}"/>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Rada bezpečnosti má patnáct členů, z toho pět stálých (Čína, Francie, Rusko, USA a Velká Británie). Zbývajících deset volí Valné shromáždění na dvouleté období. Jejich výběr vychází z principu rovnoměrného geografického zastoupení. Zasedá nepravidelně, schůze jsou svolávány podle potřeby, i ve velmi krátkých lhůtách. </a:t>
            </a:r>
          </a:p>
          <a:p>
            <a:r>
              <a:rPr lang="cs-CZ" dirty="0">
                <a:latin typeface="Arial" panose="020B0604020202020204" pitchFamily="34" charset="0"/>
                <a:cs typeface="Arial" panose="020B0604020202020204" pitchFamily="34" charset="0"/>
              </a:rPr>
              <a:t>Členové se střídají v předsednictví po měsíci (týká se to stálých i nestálých členů). K přijetí rezoluce musí 9 členů hlasovat pro. Pokud ale i jediný z pěti stálých členů hlasuje proti, rezoluce schválena není. Tento princip je znám jako „právo veta“</a:t>
            </a:r>
          </a:p>
        </p:txBody>
      </p:sp>
      <p:sp>
        <p:nvSpPr>
          <p:cNvPr id="4" name="Zástupný symbol pro datum 3">
            <a:extLst>
              <a:ext uri="{FF2B5EF4-FFF2-40B4-BE49-F238E27FC236}">
                <a16:creationId xmlns:a16="http://schemas.microsoft.com/office/drawing/2014/main" id="{C530A364-13D8-4648-B2CB-CA762E20D1D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11EFA8C-E667-B64B-8091-FA8BF07E47B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A7FB04D-45E0-3B44-A31E-8D49544DDF87}"/>
              </a:ext>
            </a:extLst>
          </p:cNvPr>
          <p:cNvSpPr>
            <a:spLocks noGrp="1"/>
          </p:cNvSpPr>
          <p:nvPr>
            <p:ph type="sldNum" sz="quarter" idx="12"/>
          </p:nvPr>
        </p:nvSpPr>
        <p:spPr/>
        <p:txBody>
          <a:bodyPr/>
          <a:lstStyle/>
          <a:p>
            <a:fld id="{CFE4BAC9-6D41-4691-9299-18EF07EF0177}" type="slidenum">
              <a:rPr lang="en-US" smtClean="0"/>
              <a:t>99</a:t>
            </a:fld>
            <a:endParaRPr lang="en-US"/>
          </a:p>
        </p:txBody>
      </p:sp>
    </p:spTree>
    <p:extLst>
      <p:ext uri="{BB962C8B-B14F-4D97-AF65-F5344CB8AC3E}">
        <p14:creationId xmlns:p14="http://schemas.microsoft.com/office/powerpoint/2010/main" val="8388402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řevo">
  <a:themeElements>
    <a:clrScheme name="Dřev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Dřev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řev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{E18607D2-3935-0543-A9D0-77F8BA496CF2}tf10001070</Template>
  <TotalTime>42209</TotalTime>
  <Words>23979</Words>
  <Application>Microsoft Macintosh PowerPoint</Application>
  <PresentationFormat>Předvádění na obrazovce (4:3)</PresentationFormat>
  <Paragraphs>2669</Paragraphs>
  <Slides>386</Slides>
  <Notes>11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386</vt:i4>
      </vt:variant>
    </vt:vector>
  </HeadingPairs>
  <TitlesOfParts>
    <vt:vector size="395" baseType="lpstr">
      <vt:lpstr>Arial</vt:lpstr>
      <vt:lpstr>Calibri</vt:lpstr>
      <vt:lpstr>Rockwell</vt:lpstr>
      <vt:lpstr>Rockwell Condensed</vt:lpstr>
      <vt:lpstr>Rockwell Extra Bold</vt:lpstr>
      <vt:lpstr>Symbol</vt:lpstr>
      <vt:lpstr>Times New Roman</vt:lpstr>
      <vt:lpstr>Wingdings</vt:lpstr>
      <vt:lpstr>Dřevo</vt:lpstr>
      <vt:lpstr>Bezpečnost, politika bezpečnostní politika</vt:lpstr>
      <vt:lpstr>Základní pojmy</vt:lpstr>
      <vt:lpstr>Ústavní základy</vt:lpstr>
      <vt:lpstr>Právní stát</vt:lpstr>
      <vt:lpstr>Materiální základ Ústavy</vt:lpstr>
      <vt:lpstr>Hodnota státu</vt:lpstr>
      <vt:lpstr>Státní suverenita</vt:lpstr>
      <vt:lpstr>Územní celistvost</vt:lpstr>
      <vt:lpstr>Demokratické základy státu</vt:lpstr>
      <vt:lpstr>Bezpečnost země</vt:lpstr>
      <vt:lpstr>Individuální bezpečnost</vt:lpstr>
      <vt:lpstr>Svépomoc </vt:lpstr>
      <vt:lpstr>Neutralita politická</vt:lpstr>
      <vt:lpstr>Neutralita ideologická </vt:lpstr>
      <vt:lpstr>Zajištění  bezpečnosti</vt:lpstr>
      <vt:lpstr>Ozbrojené síly</vt:lpstr>
      <vt:lpstr>Ozbrojené sbory</vt:lpstr>
      <vt:lpstr>Krizové stavy</vt:lpstr>
      <vt:lpstr>Mezinárodní bezpečnostní prostředí</vt:lpstr>
      <vt:lpstr>Hrozba</vt:lpstr>
      <vt:lpstr>Riziko </vt:lpstr>
      <vt:lpstr>Přijatelné riziko</vt:lpstr>
      <vt:lpstr>Asymetrické konflikty</vt:lpstr>
      <vt:lpstr>Cíle asymetrického konfliktu (války)</vt:lpstr>
      <vt:lpstr>Dysimetrie </vt:lpstr>
      <vt:lpstr>Zájem</vt:lpstr>
      <vt:lpstr>Principy zajištění bezpečnosti</vt:lpstr>
      <vt:lpstr>Epidemie </vt:lpstr>
      <vt:lpstr>Znaky epidemie</vt:lpstr>
      <vt:lpstr>Přístupy k zajišťování bezpečnosti </vt:lpstr>
      <vt:lpstr>Předcházení konfliktům</vt:lpstr>
      <vt:lpstr>Kolektivní bezpečnost</vt:lpstr>
      <vt:lpstr>Bezpečnostní zájmy ČR</vt:lpstr>
      <vt:lpstr>Životní zájmy</vt:lpstr>
      <vt:lpstr>Strategické zájmy</vt:lpstr>
      <vt:lpstr>Základní strategické zájmy</vt:lpstr>
      <vt:lpstr>Další strategické zájmy</vt:lpstr>
      <vt:lpstr>Příklady dalších strategických zájmů </vt:lpstr>
      <vt:lpstr>Ústavní vymezení bezpečnosti</vt:lpstr>
      <vt:lpstr>Nouzový stav</vt:lpstr>
      <vt:lpstr>Omezení práv a svobod</vt:lpstr>
      <vt:lpstr>Stav ohrožení státu</vt:lpstr>
      <vt:lpstr>Způsob vyhlášení</vt:lpstr>
      <vt:lpstr>Válečný stav</vt:lpstr>
      <vt:lpstr>Zkrácení legislativního procesu</vt:lpstr>
      <vt:lpstr>Prodloužení volebního období</vt:lpstr>
      <vt:lpstr>omezení nouzového stavu</vt:lpstr>
      <vt:lpstr>Garance prána na stávku</vt:lpstr>
      <vt:lpstr>Pravomoc prezidenta republiky</vt:lpstr>
      <vt:lpstr>Obsah pravomoci vrchního velitele ozbrojených sil</vt:lpstr>
      <vt:lpstr>Pravomoc vlády</vt:lpstr>
      <vt:lpstr>Pravomoc vlády vyslat ozbrojené síly do zahraničí</vt:lpstr>
      <vt:lpstr>Ústavní důvody pro vyslání</vt:lpstr>
      <vt:lpstr>Průjezd a přelet</vt:lpstr>
      <vt:lpstr>Pracovní orgány vlády</vt:lpstr>
      <vt:lpstr>Ústřední krizový štáb</vt:lpstr>
      <vt:lpstr>Právo Parlamentu vyslat ozbrojené síly do zahraničí</vt:lpstr>
      <vt:lpstr>Ministerstvo obrany</vt:lpstr>
      <vt:lpstr>Působnost  Ministerstva obrany</vt:lpstr>
      <vt:lpstr>Všeobecná působnost MO</vt:lpstr>
      <vt:lpstr>Ministerstvo zahraničních věcí</vt:lpstr>
      <vt:lpstr>Ministerstvo vnitra</vt:lpstr>
      <vt:lpstr>Ministerstvo financí</vt:lpstr>
      <vt:lpstr>Ministerstvo průmyslu a obchodu</vt:lpstr>
      <vt:lpstr>Správa státních hmotných rezerv</vt:lpstr>
      <vt:lpstr>Hmotné rezervy</vt:lpstr>
      <vt:lpstr>Mobilizační rezervy</vt:lpstr>
      <vt:lpstr>Pohotovostní zásoby a zásoby pro humanitární pomoc</vt:lpstr>
      <vt:lpstr>Státní úřad pro jadernou bezpečnost</vt:lpstr>
      <vt:lpstr>Český telekomunikační úřad</vt:lpstr>
      <vt:lpstr>Národní úřad pro kybernetickou a informační bezpečnost</vt:lpstr>
      <vt:lpstr>Navigační systém Galileo</vt:lpstr>
      <vt:lpstr>Poradce pro národní bezpečnost</vt:lpstr>
      <vt:lpstr>Inspektor pro kybernetickou obranu</vt:lpstr>
      <vt:lpstr>Zpravodajská komunita</vt:lpstr>
      <vt:lpstr>Poslaní zpravodajských služeb</vt:lpstr>
      <vt:lpstr>Zpravodajské služby</vt:lpstr>
      <vt:lpstr>BIS</vt:lpstr>
      <vt:lpstr>Ředitel BIS</vt:lpstr>
      <vt:lpstr>ÚZSI</vt:lpstr>
      <vt:lpstr>Vojenské zpravodajství </vt:lpstr>
      <vt:lpstr>Ředitel VZ</vt:lpstr>
      <vt:lpstr>Odpovědnost za zpravodajské služby</vt:lpstr>
      <vt:lpstr>Podávání zpráv</vt:lpstr>
      <vt:lpstr>Další ozbrojené sbory</vt:lpstr>
      <vt:lpstr>Přehled ozbrojených sborů</vt:lpstr>
      <vt:lpstr>Policie české  republiky </vt:lpstr>
      <vt:lpstr>MV-Policie  ČR</vt:lpstr>
      <vt:lpstr>Základní činnosti PČR</vt:lpstr>
      <vt:lpstr>Policejní prezident</vt:lpstr>
      <vt:lpstr>Struktura PČR</vt:lpstr>
      <vt:lpstr>Obecní (městská) policie</vt:lpstr>
      <vt:lpstr>Veřejná stráž</vt:lpstr>
      <vt:lpstr>Integrovaný záchranný systém</vt:lpstr>
      <vt:lpstr>Dělení krizových stavů</vt:lpstr>
      <vt:lpstr>Mezinárodní zajištění bezpečnosti</vt:lpstr>
      <vt:lpstr>OSN</vt:lpstr>
      <vt:lpstr>Valné shromáždění </vt:lpstr>
      <vt:lpstr>Rada bezpečnosti</vt:lpstr>
      <vt:lpstr>Pravomoc Rady bezpečnosti</vt:lpstr>
      <vt:lpstr>Závaznost rozhodnutí RB</vt:lpstr>
      <vt:lpstr>Oznamovací povinnost</vt:lpstr>
      <vt:lpstr>Ekonomická a sociální rada </vt:lpstr>
      <vt:lpstr>Poručenská rada</vt:lpstr>
      <vt:lpstr>Mezinárodní soudní dvůr </vt:lpstr>
      <vt:lpstr>Sekretariát </vt:lpstr>
      <vt:lpstr>NATO</vt:lpstr>
      <vt:lpstr>Projev W. Churchilla v Fultonu 5.3.1946</vt:lpstr>
      <vt:lpstr>Bruselská smlouva</vt:lpstr>
      <vt:lpstr>Severoatlantická aliance</vt:lpstr>
      <vt:lpstr>Podpis Washingtonské smlouvy</vt:lpstr>
      <vt:lpstr>Rozšiřování NATO do roku 1989</vt:lpstr>
      <vt:lpstr>Rozšiřování NATO po roce 1989 (31 členů)</vt:lpstr>
      <vt:lpstr>Rozšíření NATO po vypuknutí války na Ukrajině</vt:lpstr>
      <vt:lpstr>Hlavní úkoly NATO</vt:lpstr>
      <vt:lpstr>Vlastní text smlouvy</vt:lpstr>
      <vt:lpstr>Preambule smlouvy</vt:lpstr>
      <vt:lpstr>Čl. 1</vt:lpstr>
      <vt:lpstr>Čl. 2</vt:lpstr>
      <vt:lpstr>Čl. 3</vt:lpstr>
      <vt:lpstr>Čl. 4</vt:lpstr>
      <vt:lpstr>Čl. 5</vt:lpstr>
      <vt:lpstr>Čl.6 </vt:lpstr>
      <vt:lpstr>Čl. 7</vt:lpstr>
      <vt:lpstr>Čl. 8</vt:lpstr>
      <vt:lpstr>Čl. 9</vt:lpstr>
      <vt:lpstr>Čl. 10</vt:lpstr>
      <vt:lpstr>Čl. 11</vt:lpstr>
      <vt:lpstr>Čl. 12</vt:lpstr>
      <vt:lpstr>Čl. 13</vt:lpstr>
      <vt:lpstr>Čl. 14</vt:lpstr>
      <vt:lpstr>Orgány NATO</vt:lpstr>
      <vt:lpstr>Severoatlantická rada</vt:lpstr>
      <vt:lpstr>Zasedání Rady</vt:lpstr>
      <vt:lpstr>Skupina pro jaderné plánování </vt:lpstr>
      <vt:lpstr>Generální tajemník</vt:lpstr>
      <vt:lpstr>Instituce NATO v oblasti obranné infrastruktury</vt:lpstr>
      <vt:lpstr>Vojenské struktury</vt:lpstr>
      <vt:lpstr>Vojenský výbor NATO</vt:lpstr>
      <vt:lpstr>Výbor pro civilní nouzové plánování </vt:lpstr>
      <vt:lpstr>Správa pro infrastrukturu </vt:lpstr>
      <vt:lpstr>Národní instituce</vt:lpstr>
      <vt:lpstr>Rada NATO-RUSKO</vt:lpstr>
      <vt:lpstr>Parlamentní shromáždění </vt:lpstr>
      <vt:lpstr>Financování NATO</vt:lpstr>
      <vt:lpstr>Civilní rozpočet </vt:lpstr>
      <vt:lpstr>Vojenský rozpočet</vt:lpstr>
      <vt:lpstr>Nepřímé náklady</vt:lpstr>
      <vt:lpstr>Závazek příspěvku </vt:lpstr>
      <vt:lpstr>Smlouvy mezi NATO a ČR</vt:lpstr>
      <vt:lpstr>Protiraketová obrana</vt:lpstr>
      <vt:lpstr>Sjednaná smlouva</vt:lpstr>
      <vt:lpstr>Změna postoje USA</vt:lpstr>
      <vt:lpstr>Pozvání ČR do NATO</vt:lpstr>
      <vt:lpstr>Ratifikace </vt:lpstr>
      <vt:lpstr>Vstup ČR do NATO</vt:lpstr>
      <vt:lpstr>Příspěvek ČR</vt:lpstr>
      <vt:lpstr>Disciplína členských států</vt:lpstr>
      <vt:lpstr>KBSE - OBSE</vt:lpstr>
      <vt:lpstr>KBSE</vt:lpstr>
      <vt:lpstr>Summit </vt:lpstr>
      <vt:lpstr>Závěrečný akt konference  o bezpečnosti a spolupráci v Evropě</vt:lpstr>
      <vt:lpstr>10 principů KBSE</vt:lpstr>
      <vt:lpstr>10 principů KBSE</vt:lpstr>
      <vt:lpstr>Politický dopad konference</vt:lpstr>
      <vt:lpstr>Politický vliv KBSE v ČSSR</vt:lpstr>
      <vt:lpstr>Chartisti </vt:lpstr>
      <vt:lpstr>Politický dopad v Evropě</vt:lpstr>
      <vt:lpstr>Vývoj po roce 1989</vt:lpstr>
      <vt:lpstr>Prostředí po roce 1989</vt:lpstr>
      <vt:lpstr>Vývoj po roce 1989 (KBSE-OBSE)</vt:lpstr>
      <vt:lpstr>Pařížská konference</vt:lpstr>
      <vt:lpstr>OBSE</vt:lpstr>
      <vt:lpstr>Charta pro novou Evropu </vt:lpstr>
      <vt:lpstr>Zásady pro budoucnost </vt:lpstr>
      <vt:lpstr>Hlavní aktivity OBSE</vt:lpstr>
      <vt:lpstr>Konkrétní aktivity</vt:lpstr>
      <vt:lpstr>Lidskoprávní rozměr činnosti OBSE</vt:lpstr>
      <vt:lpstr>Orgány OBSE</vt:lpstr>
      <vt:lpstr>OBSE</vt:lpstr>
      <vt:lpstr>Summit </vt:lpstr>
      <vt:lpstr>Rada ministrů</vt:lpstr>
      <vt:lpstr>Stálá rada</vt:lpstr>
      <vt:lpstr>Fórum pro bezpečnostní spolupráci</vt:lpstr>
      <vt:lpstr>Instituce OBSE</vt:lpstr>
      <vt:lpstr>Výkonný předseda</vt:lpstr>
      <vt:lpstr>Předsednictví OBSE</vt:lpstr>
      <vt:lpstr>Rozpočet OBSE</vt:lpstr>
      <vt:lpstr>Společná bezpečnostní a zahraniční politika  EU</vt:lpstr>
      <vt:lpstr>Čl. 10a Ústavy ČR</vt:lpstr>
      <vt:lpstr>SFEU</vt:lpstr>
      <vt:lpstr>Vliv na SZBP</vt:lpstr>
      <vt:lpstr>Nástroje zahraniční a bezpečnostní politiky</vt:lpstr>
      <vt:lpstr>Společný postoj</vt:lpstr>
      <vt:lpstr>Operativní činnost</vt:lpstr>
      <vt:lpstr>Evropské obranné společenství (EOS)</vt:lpstr>
      <vt:lpstr>Další kroky </vt:lpstr>
      <vt:lpstr>SEU</vt:lpstr>
      <vt:lpstr>Tři pilíře</vt:lpstr>
      <vt:lpstr>Druhý pilíř</vt:lpstr>
      <vt:lpstr>Lisabonská smlouva</vt:lpstr>
      <vt:lpstr>Nástroje SZBP</vt:lpstr>
      <vt:lpstr>Smysl SZBP</vt:lpstr>
      <vt:lpstr>Společný postoj</vt:lpstr>
      <vt:lpstr>Společná akce</vt:lpstr>
      <vt:lpstr>Cíle SBZP</vt:lpstr>
      <vt:lpstr>Rozhodování o SZBP</vt:lpstr>
      <vt:lpstr>Rozhodovací pravidlo</vt:lpstr>
      <vt:lpstr>Vykonávání SZBP</vt:lpstr>
      <vt:lpstr>Zapojení Radě EU</vt:lpstr>
      <vt:lpstr>Zapojení EP</vt:lpstr>
      <vt:lpstr>Závazek členských států</vt:lpstr>
      <vt:lpstr>Operativní (společná) akce</vt:lpstr>
      <vt:lpstr>Povinnost dotčeného členského státu</vt:lpstr>
      <vt:lpstr>Nesouhlasný postoj</vt:lpstr>
      <vt:lpstr>Rozhodování Rady</vt:lpstr>
      <vt:lpstr>Blokovací menšina</vt:lpstr>
      <vt:lpstr>Povinnost konzultací</vt:lpstr>
      <vt:lpstr>Koordinace v mezinárodních organizacích</vt:lpstr>
      <vt:lpstr>Mise členských států</vt:lpstr>
      <vt:lpstr>Evropská obranná agentura</vt:lpstr>
      <vt:lpstr>Poslání evropské obranné agentury </vt:lpstr>
      <vt:lpstr>Strukturovaná spolupráce</vt:lpstr>
      <vt:lpstr>PESCO</vt:lpstr>
      <vt:lpstr>Podstata PESCO</vt:lpstr>
      <vt:lpstr>Zapojení členských států</vt:lpstr>
      <vt:lpstr>Přistoupení k PESCO</vt:lpstr>
      <vt:lpstr>Strukturovaná spolupráce</vt:lpstr>
      <vt:lpstr>Obsah spolupráce</vt:lpstr>
      <vt:lpstr>Obsahová náplň PESCO I</vt:lpstr>
      <vt:lpstr>Obsahová náplň PESCO II</vt:lpstr>
      <vt:lpstr>Rozhodnutí Rady</vt:lpstr>
      <vt:lpstr>Financování PESCO</vt:lpstr>
      <vt:lpstr>Účast ČR v PESCO</vt:lpstr>
      <vt:lpstr>Národní - vazba na mezinárodní úroveň </vt:lpstr>
      <vt:lpstr>Krajská úroveň</vt:lpstr>
      <vt:lpstr>Krizové řízení </vt:lpstr>
      <vt:lpstr>Bezpečnost země</vt:lpstr>
      <vt:lpstr>Zajištění  bezpečnosti</vt:lpstr>
      <vt:lpstr>Odpovědnost státu</vt:lpstr>
      <vt:lpstr>Vymezení bezpečnosti</vt:lpstr>
      <vt:lpstr>Bezpečnostní rada státu</vt:lpstr>
      <vt:lpstr>Složení Bezpečnostní rady státu</vt:lpstr>
      <vt:lpstr>Poslání BRS</vt:lpstr>
      <vt:lpstr>Složení BRS</vt:lpstr>
      <vt:lpstr>Pracovní orgány BRS</vt:lpstr>
      <vt:lpstr>Externí účast </vt:lpstr>
      <vt:lpstr>Ústřední krizový štáb</vt:lpstr>
      <vt:lpstr>Ústřední krizový štáb</vt:lpstr>
      <vt:lpstr>Metoda práce ÚKŠ</vt:lpstr>
      <vt:lpstr>Aktivace ÚKŠ</vt:lpstr>
      <vt:lpstr>Předseda ÚKŠ</vt:lpstr>
      <vt:lpstr>Složení ÚKŠ</vt:lpstr>
      <vt:lpstr>Předseda ÚKŠ</vt:lpstr>
      <vt:lpstr>Výbor pro civilní nouzové plánování</vt:lpstr>
      <vt:lpstr>Organizační struktura Výboru pro CNP</vt:lpstr>
      <vt:lpstr>Spolupráce s obranou</vt:lpstr>
      <vt:lpstr>Výbor pro obranné plánování</vt:lpstr>
      <vt:lpstr>Externí spolupráce</vt:lpstr>
      <vt:lpstr>Krizový zákon </vt:lpstr>
      <vt:lpstr>Omezení základní práv</vt:lpstr>
      <vt:lpstr>Omezení základních práv</vt:lpstr>
      <vt:lpstr>Krizová opatření</vt:lpstr>
      <vt:lpstr>Další pravomoc vlády</vt:lpstr>
      <vt:lpstr>Ministerstvo vnitra</vt:lpstr>
      <vt:lpstr>Ministerstvo zdravotnictví</vt:lpstr>
      <vt:lpstr>Ministerstvo dopravy</vt:lpstr>
      <vt:lpstr>Ministerstvo průmyslu a obchodu</vt:lpstr>
      <vt:lpstr>Právo fyzické osoby</vt:lpstr>
      <vt:lpstr>Povinnost fyzické osoby</vt:lpstr>
      <vt:lpstr>Poskytnutí náhrady</vt:lpstr>
      <vt:lpstr>Poskytovatel náhrady</vt:lpstr>
      <vt:lpstr>Náhrada škody</vt:lpstr>
      <vt:lpstr>Uplatnění nároku</vt:lpstr>
      <vt:lpstr>Poskytování státní podpory při haváriích nebo živelních pohromách </vt:lpstr>
      <vt:lpstr>Finanční pomoc při krizové situaci velkého rozsahu</vt:lpstr>
      <vt:lpstr>Zákon o ochraně utajovaných informací a o bezpečnostní způsobilosti</vt:lpstr>
      <vt:lpstr>Účel zákona</vt:lpstr>
      <vt:lpstr>Utajovaná informace</vt:lpstr>
      <vt:lpstr>Materiální znak</vt:lpstr>
      <vt:lpstr>Zájem české republiky</vt:lpstr>
      <vt:lpstr>Újma zájmům České republiky</vt:lpstr>
      <vt:lpstr>Vyzvědačství </vt:lpstr>
      <vt:lpstr>Ohrožení utajované informace</vt:lpstr>
      <vt:lpstr>Stupně utajení </vt:lpstr>
      <vt:lpstr>Druhy zajištění ochrany utajovaných informací </vt:lpstr>
      <vt:lpstr>Administrativní bezpečnost</vt:lpstr>
      <vt:lpstr>Personální bezpečnost</vt:lpstr>
      <vt:lpstr>Personální bezpečnost </vt:lpstr>
      <vt:lpstr>Průmyslová bezpečnost</vt:lpstr>
      <vt:lpstr>Druhy zajištění ochrany utajovaných informací</vt:lpstr>
      <vt:lpstr> Podmínky pro vydání osvědčení fyzické osoby</vt:lpstr>
      <vt:lpstr>Zvláštní přístup k utajované informaci</vt:lpstr>
      <vt:lpstr>Přístup k utajované informaci cizí moci</vt:lpstr>
      <vt:lpstr> Přístup k utajované informaci na základě uznání bezpečnostního oprávnění vydaného úřadem cizí </vt:lpstr>
      <vt:lpstr>Citlivé činnosti</vt:lpstr>
      <vt:lpstr>Role BIS</vt:lpstr>
      <vt:lpstr>Poslání VZ</vt:lpstr>
      <vt:lpstr>Zpravodajské disciplíny</vt:lpstr>
      <vt:lpstr>Seznam utajovaných informací</vt:lpstr>
      <vt:lpstr>Evropská agenda migrace</vt:lpstr>
      <vt:lpstr>Bezprostřední akce</vt:lpstr>
      <vt:lpstr>Další nástroje</vt:lpstr>
      <vt:lpstr>Okamžitá akce </vt:lpstr>
      <vt:lpstr>Zaměření se na kriminální sít pašeráků </vt:lpstr>
      <vt:lpstr>Realokace </vt:lpstr>
      <vt:lpstr>Solidarita mezi členskými státy</vt:lpstr>
      <vt:lpstr>Kvóty</vt:lpstr>
      <vt:lpstr>Realokace EU </vt:lpstr>
      <vt:lpstr>Přesidlování </vt:lpstr>
      <vt:lpstr>Pohyb přes hranice</vt:lpstr>
      <vt:lpstr>Akční plán EU Turecko</vt:lpstr>
      <vt:lpstr>Závazek Turecka</vt:lpstr>
      <vt:lpstr>Platba EU</vt:lpstr>
      <vt:lpstr>Systém  hospodářských opatření pro krizové stavy</vt:lpstr>
      <vt:lpstr> Zákon o hospodářských opatřeních pro krizové stavy</vt:lpstr>
      <vt:lpstr>Cíle systému hospodářských opatření</vt:lpstr>
      <vt:lpstr>Dva základní principy</vt:lpstr>
      <vt:lpstr>Frontex – ochrana vnějších hranic </vt:lpstr>
      <vt:lpstr>Poslání </vt:lpstr>
      <vt:lpstr>Frontex  </vt:lpstr>
      <vt:lpstr>Správní a řídicí struktura agentury</vt:lpstr>
      <vt:lpstr>Funkce správní rady</vt:lpstr>
      <vt:lpstr>Předsednictví ve správní radě</vt:lpstr>
      <vt:lpstr>Jmenování výkonného ředitele</vt:lpstr>
      <vt:lpstr>Výkonný ředitel </vt:lpstr>
      <vt:lpstr>Složení správní rady</vt:lpstr>
      <vt:lpstr>Úředník pro otázky základních práv</vt:lpstr>
      <vt:lpstr>Poradní fórum</vt:lpstr>
      <vt:lpstr>Národní koordinační centrum</vt:lpstr>
      <vt:lpstr>Zásah rychlé reakce</vt:lpstr>
      <vt:lpstr>Podpůrné týmy pro řízení migrace</vt:lpstr>
      <vt:lpstr>Kontrola veřejné správy</vt:lpstr>
      <vt:lpstr>Funkce kontroly veřejné správy</vt:lpstr>
      <vt:lpstr>Dělení kontroly</vt:lpstr>
      <vt:lpstr>Vnější kontrola veřejné správy</vt:lpstr>
      <vt:lpstr>Parlamentní kontrola</vt:lpstr>
      <vt:lpstr>Působnost sněmovny</vt:lpstr>
      <vt:lpstr>Vyslovení důvěry vládě</vt:lpstr>
      <vt:lpstr>Vyslovení nedůvěry vládě </vt:lpstr>
      <vt:lpstr>Projednání petic</vt:lpstr>
      <vt:lpstr>Vyšetřovací komise</vt:lpstr>
      <vt:lpstr>Povinnost svědčit</vt:lpstr>
      <vt:lpstr>Parlamentní kontrola podle zvláštních zákonů</vt:lpstr>
      <vt:lpstr>Stálá komise Poslanecké sněmovny pro kontrolu činnosti Bezpečnostní informační služby</vt:lpstr>
      <vt:lpstr>Stálá komise pro kontrolu činnosti Úřadu pro zahraniční styky a informace </vt:lpstr>
      <vt:lpstr>Stálá komise pro kontrolu činnosti Vojenského zpravodajství </vt:lpstr>
      <vt:lpstr>Orgán nezávislé kontroly zpravodajských služeb</vt:lpstr>
      <vt:lpstr>Stálá komise pro kontrolu činnosti Finančního analytického úřadu</vt:lpstr>
      <vt:lpstr>Základní zdroj informací od FAÚ</vt:lpstr>
      <vt:lpstr>Stálá komise pro kontrolu činnosti Generální inspekce bezpečnostních sborů</vt:lpstr>
      <vt:lpstr>Základní poslání GIBS</vt:lpstr>
      <vt:lpstr>Stálá komise pro kontrolu činnosti Národního bezpečnostního úřadu</vt:lpstr>
      <vt:lpstr>Základní poslání NBÚ</vt:lpstr>
      <vt:lpstr>Stálá komise pro kontrolu činnosti Národního úřadu pro kybernetickou a informační bezpečnost</vt:lpstr>
      <vt:lpstr>Poslání NÚKIB</vt:lpstr>
      <vt:lpstr>Navigační systém Galileo</vt:lpstr>
      <vt:lpstr>Stálá komise pro kontrolu použití odposlechu a záznamu telekomunikačního provozu, použití sledování osob a věcí a rušení provozu elektronických komunikací</vt:lpstr>
      <vt:lpstr>Orgán nezávislé kontroly zpravodajských služeb</vt:lpstr>
      <vt:lpstr>Oprávnění Orgánu nezávislé kontroly</vt:lpstr>
      <vt:lpstr>Interpelace </vt:lpstr>
      <vt:lpstr>Kontrola výkonné moci</vt:lpstr>
      <vt:lpstr>Komise Senátu</vt:lpstr>
      <vt:lpstr>Pravomoc obou komor Parlamentu</vt:lpstr>
      <vt:lpstr>Kontrola veřejností</vt:lpstr>
      <vt:lpstr>Svobodný přístup k informacím</vt:lpstr>
      <vt:lpstr>Povinnost poskytovat informace</vt:lpstr>
      <vt:lpstr>Žadatel </vt:lpstr>
      <vt:lpstr>Informace</vt:lpstr>
      <vt:lpstr>Poskytování informací</vt:lpstr>
      <vt:lpstr>Informace poskytována na základě žádosti</vt:lpstr>
      <vt:lpstr>Poskytování informací zveřejněním </vt:lpstr>
      <vt:lpstr>Všeobecné povinnosti </vt:lpstr>
      <vt:lpstr>Další všeobecné povinnosti</vt:lpstr>
      <vt:lpstr>Ústavní soud</vt:lpstr>
      <vt:lpstr>Poslaní Ústavního soudu</vt:lpstr>
      <vt:lpstr>Věcná působnost Ústavního soudu</vt:lpstr>
      <vt:lpstr>Zahájení řízení před ÚS</vt:lpstr>
      <vt:lpstr>Rozhodnutí ÚS</vt:lpstr>
      <vt:lpstr>Řízení o ústavních stížnostech</vt:lpstr>
      <vt:lpstr>Lhůta k podání ústavní stížnosti</vt:lpstr>
      <vt:lpstr>Řízení o ústavních stížnostech</vt:lpstr>
      <vt:lpstr>Lhůta pro podání stížnosti</vt:lpstr>
      <vt:lpstr>Předběžné opatření</vt:lpstr>
      <vt:lpstr>Nález Ústavního soudu</vt:lpstr>
      <vt:lpstr>Důsledky nálezu ke stížnosti FO nebo PO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Vyslání ozbrojených sil </dc:title>
  <dc:creator>Cyril Svoboda</dc:creator>
  <cp:lastModifiedBy>Cyril Svoboda</cp:lastModifiedBy>
  <cp:revision>218</cp:revision>
  <dcterms:created xsi:type="dcterms:W3CDTF">2013-02-06T19:57:20Z</dcterms:created>
  <dcterms:modified xsi:type="dcterms:W3CDTF">2023-10-02T16:27:25Z</dcterms:modified>
</cp:coreProperties>
</file>