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0" r:id="rId3"/>
    <p:sldId id="282" r:id="rId4"/>
    <p:sldId id="275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4E9BE-FB5A-45D6-961B-BAB4B3C47E4E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7368D-F06D-4081-84BC-0889BE1AF2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6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35B35-6852-4CBF-954F-8FE030990C55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C9E76-3F56-4506-97E1-4A3DD20F71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28600" y="0"/>
            <a:ext cx="9649072" cy="778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Social Contract Theory - Summary</a:t>
            </a:r>
          </a:p>
        </p:txBody>
      </p:sp>
      <p:sp useBgFill="1"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4" y="908720"/>
            <a:ext cx="8686800" cy="5661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Birth o</a:t>
            </a:r>
            <a:r>
              <a:rPr lang="cs-CZ" sz="4000" dirty="0">
                <a:solidFill>
                  <a:schemeClr val="bg1"/>
                </a:solidFill>
              </a:rPr>
              <a:t>f</a:t>
            </a:r>
            <a:r>
              <a:rPr lang="en-US" sz="4000" dirty="0">
                <a:solidFill>
                  <a:schemeClr val="bg1"/>
                </a:solidFill>
              </a:rPr>
              <a:t> Liberalism and Human Rights 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State of Nature: humans are free &amp; equal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Law of Nature. How to learn</a:t>
            </a:r>
            <a:r>
              <a:rPr lang="cs-CZ" sz="4000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and implement it?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What is Human Being? What is Society?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What is </a:t>
            </a:r>
            <a:r>
              <a:rPr lang="cs-CZ" sz="4000" dirty="0" smtClean="0">
                <a:solidFill>
                  <a:schemeClr val="bg1"/>
                </a:solidFill>
              </a:rPr>
              <a:t>Rule, </a:t>
            </a:r>
            <a:r>
              <a:rPr lang="en-US" sz="4000" dirty="0" smtClean="0">
                <a:solidFill>
                  <a:schemeClr val="bg1"/>
                </a:solidFill>
              </a:rPr>
              <a:t>Governance</a:t>
            </a:r>
            <a:r>
              <a:rPr lang="en-US" sz="4000" dirty="0">
                <a:solidFill>
                  <a:schemeClr val="bg1"/>
                </a:solidFill>
              </a:rPr>
              <a:t>, Politics?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Natural Rights Doctrine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Transformation of the Rule/State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Transformation of Legitimacy of Power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Birth of Civil Society, Public Opinion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Karel\přednášky\POL MYŠ\JJR Social contrac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812" y="49455"/>
            <a:ext cx="7956376" cy="6808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515257B-7109-49B1-A821-467EE9EE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Rousseau Jean Jacques</a:t>
            </a:r>
            <a:br>
              <a:rPr lang="cs-CZ" dirty="0"/>
            </a:br>
            <a:r>
              <a:rPr lang="cs-CZ" dirty="0"/>
              <a:t>1712 – 1778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8F4B54E9-5B98-4354-8A71-1EF60F39E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9952" y="1556792"/>
            <a:ext cx="4970848" cy="4896544"/>
          </a:xfrm>
        </p:spPr>
        <p:txBody>
          <a:bodyPr>
            <a:normAutofit/>
          </a:bodyPr>
          <a:lstStyle/>
          <a:p>
            <a:r>
              <a:rPr lang="en-US" dirty="0"/>
              <a:t>Geneva, Maverick, on the run</a:t>
            </a:r>
          </a:p>
          <a:p>
            <a:r>
              <a:rPr lang="en-US" dirty="0"/>
              <a:t>Pantheon in Paris (1794)</a:t>
            </a:r>
          </a:p>
          <a:p>
            <a:r>
              <a:rPr lang="en-US" dirty="0"/>
              <a:t>State of nature as normative guide, critique of society, civilization as decadent</a:t>
            </a:r>
          </a:p>
          <a:p>
            <a:r>
              <a:rPr lang="en-US" dirty="0"/>
              <a:t>Fault of ownership x savage </a:t>
            </a:r>
          </a:p>
          <a:p>
            <a:r>
              <a:rPr lang="en-US" dirty="0"/>
              <a:t>Morality as natural, innate</a:t>
            </a:r>
          </a:p>
          <a:p>
            <a:r>
              <a:rPr lang="en-US" dirty="0"/>
              <a:t>Instinct/emotions as its source</a:t>
            </a:r>
          </a:p>
          <a:p>
            <a:r>
              <a:rPr lang="en-US" dirty="0"/>
              <a:t>Marxism, romantics, environmentalism 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="" xmlns:a16="http://schemas.microsoft.com/office/drawing/2014/main" id="{0DF97502-BA13-42DA-9E79-3A7D9D4D80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7" y="1556792"/>
            <a:ext cx="4075085" cy="4969369"/>
          </a:xfrm>
        </p:spPr>
      </p:pic>
    </p:spTree>
    <p:extLst>
      <p:ext uri="{BB962C8B-B14F-4D97-AF65-F5344CB8AC3E}">
        <p14:creationId xmlns:p14="http://schemas.microsoft.com/office/powerpoint/2010/main" val="216759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8356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4800" dirty="0" err="1">
                <a:solidFill>
                  <a:srgbClr val="C00000"/>
                </a:solidFill>
              </a:rPr>
              <a:t>French</a:t>
            </a:r>
            <a:r>
              <a:rPr lang="cs-CZ" sz="4800" dirty="0">
                <a:solidFill>
                  <a:srgbClr val="C00000"/>
                </a:solidFill>
              </a:rPr>
              <a:t> </a:t>
            </a:r>
            <a:r>
              <a:rPr lang="cs-CZ" sz="4800" dirty="0" err="1">
                <a:solidFill>
                  <a:srgbClr val="C00000"/>
                </a:solidFill>
              </a:rPr>
              <a:t>revolution</a:t>
            </a:r>
            <a:r>
              <a:rPr lang="cs-CZ" sz="4800" dirty="0">
                <a:solidFill>
                  <a:srgbClr val="C00000"/>
                </a:solidFill>
              </a:rPr>
              <a:t> 1789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090" y="980728"/>
            <a:ext cx="8923820" cy="4525963"/>
          </a:xfrm>
          <a:noFill/>
        </p:spPr>
        <p:txBody>
          <a:bodyPr>
            <a:noAutofit/>
          </a:bodyPr>
          <a:lstStyle/>
          <a:p>
            <a:r>
              <a:rPr lang="cs-CZ" sz="3600" dirty="0" err="1">
                <a:solidFill>
                  <a:srgbClr val="C00000"/>
                </a:solidFill>
              </a:rPr>
              <a:t>Declaration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of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Independence</a:t>
            </a:r>
            <a:r>
              <a:rPr lang="cs-CZ" sz="3600" dirty="0">
                <a:solidFill>
                  <a:srgbClr val="C00000"/>
                </a:solidFill>
              </a:rPr>
              <a:t> 1776</a:t>
            </a:r>
          </a:p>
          <a:p>
            <a:r>
              <a:rPr lang="cs-CZ" sz="3600" dirty="0" err="1">
                <a:solidFill>
                  <a:srgbClr val="C00000"/>
                </a:solidFill>
              </a:rPr>
              <a:t>Declaration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of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the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Rights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of</a:t>
            </a:r>
            <a:r>
              <a:rPr lang="cs-CZ" sz="3600" dirty="0">
                <a:solidFill>
                  <a:srgbClr val="C00000"/>
                </a:solidFill>
              </a:rPr>
              <a:t> Man and </a:t>
            </a:r>
            <a:r>
              <a:rPr lang="cs-CZ" sz="3600" dirty="0" err="1">
                <a:solidFill>
                  <a:srgbClr val="C00000"/>
                </a:solidFill>
              </a:rPr>
              <a:t>of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Citizens</a:t>
            </a:r>
            <a:r>
              <a:rPr lang="cs-CZ" sz="3600" dirty="0">
                <a:solidFill>
                  <a:srgbClr val="C00000"/>
                </a:solidFill>
              </a:rPr>
              <a:t> 1789 (</a:t>
            </a:r>
            <a:r>
              <a:rPr lang="cs-CZ" sz="3600" dirty="0" err="1">
                <a:solidFill>
                  <a:srgbClr val="C00000"/>
                </a:solidFill>
              </a:rPr>
              <a:t>Lafayette</a:t>
            </a:r>
            <a:r>
              <a:rPr lang="cs-CZ" sz="3600" dirty="0">
                <a:solidFill>
                  <a:srgbClr val="C00000"/>
                </a:solidFill>
              </a:rPr>
              <a:t>, </a:t>
            </a:r>
            <a:r>
              <a:rPr lang="cs-CZ" sz="3600" dirty="0" err="1">
                <a:solidFill>
                  <a:srgbClr val="C00000"/>
                </a:solidFill>
              </a:rPr>
              <a:t>Sieyés</a:t>
            </a:r>
            <a:r>
              <a:rPr lang="cs-CZ" sz="3600" dirty="0">
                <a:solidFill>
                  <a:srgbClr val="C00000"/>
                </a:solidFill>
              </a:rPr>
              <a:t>, </a:t>
            </a:r>
            <a:r>
              <a:rPr lang="cs-CZ" sz="3600" dirty="0" err="1">
                <a:solidFill>
                  <a:srgbClr val="C00000"/>
                </a:solidFill>
              </a:rPr>
              <a:t>Mirabeau</a:t>
            </a:r>
            <a:r>
              <a:rPr lang="cs-CZ" sz="3600" dirty="0">
                <a:solidFill>
                  <a:srgbClr val="C00000"/>
                </a:solidFill>
              </a:rPr>
              <a:t>)</a:t>
            </a:r>
          </a:p>
          <a:p>
            <a:r>
              <a:rPr lang="cs-CZ" sz="3600" dirty="0" err="1">
                <a:solidFill>
                  <a:srgbClr val="C00000"/>
                </a:solidFill>
              </a:rPr>
              <a:t>Declaration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of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the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Rights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of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Woman</a:t>
            </a:r>
            <a:r>
              <a:rPr lang="cs-CZ" sz="3600" dirty="0">
                <a:solidFill>
                  <a:srgbClr val="C00000"/>
                </a:solidFill>
              </a:rPr>
              <a:t> and </a:t>
            </a:r>
            <a:r>
              <a:rPr lang="cs-CZ" sz="3600" dirty="0" err="1">
                <a:solidFill>
                  <a:srgbClr val="C00000"/>
                </a:solidFill>
              </a:rPr>
              <a:t>of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the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 smtClean="0">
                <a:solidFill>
                  <a:srgbClr val="C00000"/>
                </a:solidFill>
              </a:rPr>
              <a:t>Female</a:t>
            </a:r>
            <a:r>
              <a:rPr lang="cs-CZ" sz="3600" dirty="0" smtClean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Citizens</a:t>
            </a:r>
            <a:r>
              <a:rPr lang="cs-CZ" sz="3600" dirty="0">
                <a:solidFill>
                  <a:srgbClr val="C00000"/>
                </a:solidFill>
              </a:rPr>
              <a:t> (Olympe de </a:t>
            </a:r>
            <a:r>
              <a:rPr lang="cs-CZ" sz="3600" dirty="0" err="1">
                <a:solidFill>
                  <a:srgbClr val="C00000"/>
                </a:solidFill>
              </a:rPr>
              <a:t>Gouge</a:t>
            </a:r>
            <a:r>
              <a:rPr lang="cs-CZ" sz="3600" dirty="0">
                <a:solidFill>
                  <a:srgbClr val="C00000"/>
                </a:solidFill>
              </a:rPr>
              <a:t>) </a:t>
            </a:r>
          </a:p>
          <a:p>
            <a:r>
              <a:rPr lang="cs-CZ" sz="3600" dirty="0">
                <a:solidFill>
                  <a:srgbClr val="C00000"/>
                </a:solidFill>
              </a:rPr>
              <a:t>Napoleon: </a:t>
            </a:r>
            <a:r>
              <a:rPr lang="cs-CZ" sz="3600" dirty="0" err="1">
                <a:solidFill>
                  <a:srgbClr val="C00000"/>
                </a:solidFill>
              </a:rPr>
              <a:t>Code</a:t>
            </a:r>
            <a:r>
              <a:rPr lang="cs-CZ" sz="3600" dirty="0">
                <a:solidFill>
                  <a:srgbClr val="C00000"/>
                </a:solidFill>
              </a:rPr>
              <a:t> Civil 1804 </a:t>
            </a:r>
          </a:p>
          <a:p>
            <a:r>
              <a:rPr lang="cs-CZ" sz="3600" dirty="0" err="1">
                <a:solidFill>
                  <a:srgbClr val="C00000"/>
                </a:solidFill>
              </a:rPr>
              <a:t>Habsburgs</a:t>
            </a:r>
            <a:r>
              <a:rPr lang="cs-CZ" sz="3600" dirty="0">
                <a:solidFill>
                  <a:srgbClr val="C00000"/>
                </a:solidFill>
              </a:rPr>
              <a:t>: ABGB 1811</a:t>
            </a:r>
          </a:p>
          <a:p>
            <a:r>
              <a:rPr lang="cs-CZ" sz="3600" dirty="0" err="1">
                <a:solidFill>
                  <a:srgbClr val="C00000"/>
                </a:solidFill>
              </a:rPr>
              <a:t>Codex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Maximilianeus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Bavaricus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Civilis</a:t>
            </a:r>
            <a:r>
              <a:rPr lang="cs-CZ" sz="3600" dirty="0">
                <a:solidFill>
                  <a:srgbClr val="C00000"/>
                </a:solidFill>
              </a:rPr>
              <a:t>, 1756</a:t>
            </a:r>
          </a:p>
          <a:p>
            <a:r>
              <a:rPr lang="cs-CZ" sz="3600" dirty="0">
                <a:solidFill>
                  <a:srgbClr val="C00000"/>
                </a:solidFill>
              </a:rPr>
              <a:t>Universal </a:t>
            </a:r>
            <a:r>
              <a:rPr lang="cs-CZ" sz="3600" dirty="0" err="1">
                <a:solidFill>
                  <a:srgbClr val="C00000"/>
                </a:solidFill>
              </a:rPr>
              <a:t>Delaration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of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Human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r>
              <a:rPr lang="cs-CZ" sz="3600" dirty="0" err="1">
                <a:solidFill>
                  <a:srgbClr val="C00000"/>
                </a:solidFill>
              </a:rPr>
              <a:t>Rights</a:t>
            </a:r>
            <a:r>
              <a:rPr lang="cs-CZ" sz="3600" dirty="0">
                <a:solidFill>
                  <a:srgbClr val="C00000"/>
                </a:solidFill>
              </a:rPr>
              <a:t> 1948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9073008" cy="6480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b="1" i="1" dirty="0"/>
              <a:t>„ Until the end of the second world war and revolution in the mass media, these models of democracy clearly distinguished Anglo-American tradition from continental Europe“ (Giovanny Sartori). 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504" y="860744"/>
            <a:ext cx="8517632" cy="64087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/>
              <a:t>Rationalistic	</a:t>
            </a:r>
            <a:r>
              <a:rPr lang="cs-CZ" sz="2800" b="1" u="sng" dirty="0"/>
              <a:t> </a:t>
            </a:r>
            <a:r>
              <a:rPr lang="en-US" sz="2800" b="1" u="sng" dirty="0"/>
              <a:t>Democracy		Empirical Democracy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Enlightenment - Normative 		Empirical - Pragmatic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u="sng" dirty="0"/>
              <a:t>Ideas					Facts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Deduction				Induction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u="sng" dirty="0"/>
              <a:t>Idealism</a:t>
            </a:r>
            <a:r>
              <a:rPr lang="cs-CZ" sz="1900" b="1" u="sng" dirty="0"/>
              <a:t>, </a:t>
            </a:r>
            <a:r>
              <a:rPr lang="en-US" sz="1900" b="1" u="sng" dirty="0"/>
              <a:t>Utopian				Realism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What is Democracy?			Making Democracy Work?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Principals, Values				Procedures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Intellectuals/Writers			Politicians		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en-US" sz="1900" b="1" u="sng" dirty="0"/>
              <a:t>Revolution – a New Beginning		Evolution – H</a:t>
            </a:r>
            <a:r>
              <a:rPr lang="en-US" sz="2000" b="1" u="sng" dirty="0"/>
              <a:t>ereditary Right</a:t>
            </a:r>
            <a:endParaRPr lang="en-US" sz="1900" b="1" u="sng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Break with the Past			Continuity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u="sng" dirty="0"/>
              <a:t>Legal State (</a:t>
            </a:r>
            <a:r>
              <a:rPr lang="en-US" sz="1900" b="1" u="sng" dirty="0" err="1"/>
              <a:t>Rechtstaat</a:t>
            </a:r>
            <a:r>
              <a:rPr lang="en-US" sz="1900" b="1" u="sng" dirty="0"/>
              <a:t>)			Rule of Law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Code Law 				Case Law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Private &amp; Public Law 		 	Common Law &amp; Equity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Volk/People - Singular			We the People - Plural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u="sng" dirty="0"/>
              <a:t>Representation				Leadership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u="sng" dirty="0"/>
              <a:t>Parliamentary System			Cabinet/Presidential System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u="sng" dirty="0"/>
              <a:t>Proportional System			Majority System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Neo-Corporativism/Centralisms		Pluralism/Lobbing Regulation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Intellectually Appealing 			Unappealing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dirty="0"/>
              <a:t>Less effective				More effective 	</a:t>
            </a:r>
            <a:r>
              <a:rPr lang="en-GB" sz="1700" b="1" dirty="0"/>
              <a:t>		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7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300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1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1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19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1.2|1.4|1.3|1.4|1.6|1.2|1.1|1|1.2|0|1.2|1.2|3|1.7|2.1|1.5|1.8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212</Words>
  <Application>Microsoft Office PowerPoint</Application>
  <PresentationFormat>Předvádění na obrazovce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Social Contract Theory - Summary</vt:lpstr>
      <vt:lpstr>Prezentace aplikace PowerPoint</vt:lpstr>
      <vt:lpstr>Rousseau Jean Jacques 1712 – 1778</vt:lpstr>
      <vt:lpstr>French revolution 1789</vt:lpstr>
      <vt:lpstr>„ Until the end of the second world war and revolution in the mass media, these models of democracy clearly distinguished Anglo-American tradition from continental Europe“ (Giovanny Sartori).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Karel</dc:creator>
  <cp:lastModifiedBy>Karel Müller</cp:lastModifiedBy>
  <cp:revision>46</cp:revision>
  <dcterms:created xsi:type="dcterms:W3CDTF">2016-12-04T16:30:14Z</dcterms:created>
  <dcterms:modified xsi:type="dcterms:W3CDTF">2023-04-03T14:35:19Z</dcterms:modified>
</cp:coreProperties>
</file>