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542" r:id="rId2"/>
    <p:sldId id="543" r:id="rId3"/>
    <p:sldId id="541" r:id="rId4"/>
    <p:sldId id="490" r:id="rId5"/>
    <p:sldId id="535" r:id="rId6"/>
    <p:sldId id="548" r:id="rId7"/>
    <p:sldId id="549" r:id="rId8"/>
    <p:sldId id="550" r:id="rId9"/>
    <p:sldId id="551" r:id="rId10"/>
    <p:sldId id="552" r:id="rId11"/>
    <p:sldId id="553" r:id="rId12"/>
    <p:sldId id="554" r:id="rId13"/>
    <p:sldId id="555" r:id="rId14"/>
    <p:sldId id="556" r:id="rId15"/>
    <p:sldId id="557" r:id="rId16"/>
    <p:sldId id="558" r:id="rId17"/>
    <p:sldId id="491" r:id="rId18"/>
    <p:sldId id="297" r:id="rId19"/>
    <p:sldId id="507" r:id="rId20"/>
    <p:sldId id="506" r:id="rId21"/>
    <p:sldId id="531" r:id="rId22"/>
    <p:sldId id="532" r:id="rId23"/>
    <p:sldId id="534" r:id="rId24"/>
    <p:sldId id="533" r:id="rId25"/>
    <p:sldId id="519" r:id="rId26"/>
    <p:sldId id="517" r:id="rId27"/>
    <p:sldId id="522" r:id="rId28"/>
    <p:sldId id="536" r:id="rId29"/>
    <p:sldId id="538" r:id="rId30"/>
    <p:sldId id="537" r:id="rId31"/>
    <p:sldId id="539" r:id="rId32"/>
    <p:sldId id="329" r:id="rId33"/>
    <p:sldId id="370" r:id="rId34"/>
    <p:sldId id="412" r:id="rId35"/>
    <p:sldId id="369" r:id="rId36"/>
    <p:sldId id="408" r:id="rId37"/>
    <p:sldId id="476" r:id="rId38"/>
    <p:sldId id="299" r:id="rId39"/>
    <p:sldId id="544" r:id="rId40"/>
    <p:sldId id="392" r:id="rId41"/>
    <p:sldId id="334" r:id="rId42"/>
    <p:sldId id="309" r:id="rId43"/>
    <p:sldId id="284" r:id="rId44"/>
    <p:sldId id="304" r:id="rId45"/>
    <p:sldId id="545" r:id="rId46"/>
    <p:sldId id="546" r:id="rId47"/>
    <p:sldId id="547" r:id="rId48"/>
    <p:sldId id="371" r:id="rId49"/>
    <p:sldId id="316" r:id="rId50"/>
  </p:sldIdLst>
  <p:sldSz cx="9144000" cy="6858000" type="screen4x3"/>
  <p:notesSz cx="7099300" cy="10234613"/>
  <p:defaultTextStyle>
    <a:defPPr>
      <a:defRPr lang="cs-CZ"/>
    </a:defPPr>
    <a:lvl1pPr marL="0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3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6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09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11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14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17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20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23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44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orient="horz" pos="362">
          <p15:clr>
            <a:srgbClr val="A4A3A4"/>
          </p15:clr>
        </p15:guide>
        <p15:guide id="5" orient="horz" pos="2812">
          <p15:clr>
            <a:srgbClr val="A4A3A4"/>
          </p15:clr>
        </p15:guide>
        <p15:guide id="6" orient="horz" pos="713">
          <p15:clr>
            <a:srgbClr val="A4A3A4"/>
          </p15:clr>
        </p15:guide>
        <p15:guide id="7" pos="2880">
          <p15:clr>
            <a:srgbClr val="A4A3A4"/>
          </p15:clr>
        </p15:guide>
        <p15:guide id="8" pos="36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5A"/>
    <a:srgbClr val="CA8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700" autoAdjust="0"/>
  </p:normalViewPr>
  <p:slideViewPr>
    <p:cSldViewPr snapToGrid="0" showGuides="1">
      <p:cViewPr varScale="1">
        <p:scale>
          <a:sx n="113" d="100"/>
          <a:sy n="113" d="100"/>
        </p:scale>
        <p:origin x="1416" y="102"/>
      </p:cViewPr>
      <p:guideLst>
        <p:guide orient="horz" pos="944"/>
        <p:guide orient="horz" pos="2160"/>
        <p:guide orient="horz" pos="3974"/>
        <p:guide orient="horz" pos="362"/>
        <p:guide orient="horz" pos="2812"/>
        <p:guide orient="horz" pos="713"/>
        <p:guide pos="2880"/>
        <p:guide pos="360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Karel\Obr&#225;zky%20a%20grafy%20-%20politick&#233;\OECD%20z&#225;jem%20o%20politiku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Karel\Obr&#225;zky%20a%20grafy%20-%20politick&#233;\Graf%20presti&#382;%20povol&#225;n&#237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GACR%202014-2016\PUBLIKACE\SLON\GRAFY\GRAF%2017%20-%20Medi&#225;ln&#237;%20prostor%20v&#283;novan&#253;%20koment&#225;&#345;&#367;m%20a%20n&#225;zor&#367;m%20ob&#269;an&#367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GACR%202014-2016\DOTAZNIK%20Ipsos\vystup-srovnani%20Ond&#345;ej%20&#352;pa&#269;ek_prevazeno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456630913262984E-2"/>
          <c:y val="0.16456903281448543"/>
          <c:w val="0.76014185628372866"/>
          <c:h val="0.71217644260823365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List1!$A$3</c:f>
              <c:strCache>
                <c:ptCount val="1"/>
                <c:pt idx="0">
                  <c:v>Velmi nespokojen/a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EE-4562-8199-E81DA0DDF87E}"/>
            </c:ext>
          </c:extLst>
        </c:ser>
        <c:ser>
          <c:idx val="5"/>
          <c:order val="1"/>
          <c:tx>
            <c:strRef>
              <c:f>List1!$A$4</c:f>
              <c:strCache>
                <c:ptCount val="1"/>
                <c:pt idx="0">
                  <c:v>Spíše nespokojen/a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General</c:formatCode>
                <c:ptCount val="4"/>
                <c:pt idx="0">
                  <c:v>0.70000000000000062</c:v>
                </c:pt>
                <c:pt idx="1">
                  <c:v>0.60000000000000064</c:v>
                </c:pt>
                <c:pt idx="2">
                  <c:v>0.5</c:v>
                </c:pt>
                <c:pt idx="3">
                  <c:v>1.0999999999999961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EE-4562-8199-E81DA0DDF87E}"/>
            </c:ext>
          </c:extLst>
        </c:ser>
        <c:ser>
          <c:idx val="6"/>
          <c:order val="2"/>
          <c:tx>
            <c:strRef>
              <c:f>List1!$A$5</c:f>
              <c:strCache>
                <c:ptCount val="1"/>
                <c:pt idx="0">
                  <c:v>Ani spokojen/a ani nespokojen/a</c:v>
                </c:pt>
              </c:strCache>
            </c:strRef>
          </c:tx>
          <c:spPr>
            <a:solidFill>
              <a:srgbClr val="A1C46B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General</c:formatCode>
                <c:ptCount val="4"/>
                <c:pt idx="0">
                  <c:v>10.4</c:v>
                </c:pt>
                <c:pt idx="1">
                  <c:v>4.7</c:v>
                </c:pt>
                <c:pt idx="2">
                  <c:v>8.8000000000000025</c:v>
                </c:pt>
                <c:pt idx="3">
                  <c:v>17.399999999999999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EE-4562-8199-E81DA0DDF87E}"/>
            </c:ext>
          </c:extLst>
        </c:ser>
        <c:ser>
          <c:idx val="8"/>
          <c:order val="3"/>
          <c:tx>
            <c:strRef>
              <c:f>List1!$A$6</c:f>
              <c:strCache>
                <c:ptCount val="1"/>
                <c:pt idx="0">
                  <c:v>Spíše spokojen/a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General</c:formatCode>
                <c:ptCount val="4"/>
                <c:pt idx="0">
                  <c:v>49.9</c:v>
                </c:pt>
                <c:pt idx="1">
                  <c:v>44.2</c:v>
                </c:pt>
                <c:pt idx="2">
                  <c:v>54</c:v>
                </c:pt>
                <c:pt idx="3">
                  <c:v>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EE-4562-8199-E81DA0DDF87E}"/>
            </c:ext>
          </c:extLst>
        </c:ser>
        <c:ser>
          <c:idx val="10"/>
          <c:order val="4"/>
          <c:tx>
            <c:strRef>
              <c:f>List1!$A$7</c:f>
              <c:strCache>
                <c:ptCount val="1"/>
                <c:pt idx="0">
                  <c:v>Velmi spokojen/a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List1!$B$7:$E$7</c:f>
              <c:numCache>
                <c:formatCode>General</c:formatCode>
                <c:ptCount val="4"/>
                <c:pt idx="0">
                  <c:v>38.9</c:v>
                </c:pt>
                <c:pt idx="1">
                  <c:v>50.6</c:v>
                </c:pt>
                <c:pt idx="2">
                  <c:v>36.700000000000003</c:v>
                </c:pt>
                <c:pt idx="3">
                  <c:v>30.5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EE-4562-8199-E81DA0DDF87E}"/>
            </c:ext>
          </c:extLst>
        </c:ser>
        <c:ser>
          <c:idx val="12"/>
          <c:order val="5"/>
          <c:tx>
            <c:strRef>
              <c:f>List1!$A$8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1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List1!$B$8:$E$8</c:f>
              <c:numCache>
                <c:formatCode>General</c:formatCode>
                <c:ptCount val="4"/>
                <c:pt idx="0">
                  <c:v>88.8</c:v>
                </c:pt>
                <c:pt idx="1">
                  <c:v>94.800000000000011</c:v>
                </c:pt>
                <c:pt idx="2">
                  <c:v>90.7</c:v>
                </c:pt>
                <c:pt idx="3">
                  <c:v>81.599999999999994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FEE-4562-8199-E81DA0DDF8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214768640"/>
        <c:axId val="214774528"/>
      </c:barChart>
      <c:catAx>
        <c:axId val="214768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14774528"/>
        <c:crosses val="autoZero"/>
        <c:auto val="1"/>
        <c:lblAlgn val="ctr"/>
        <c:lblOffset val="100"/>
        <c:noMultiLvlLbl val="0"/>
      </c:catAx>
      <c:valAx>
        <c:axId val="214774528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14768640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sz="1100" b="1" i="1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</c:legendEntry>
      <c:layout>
        <c:manualLayout>
          <c:xMode val="edge"/>
          <c:yMode val="edge"/>
          <c:x val="0.84773625147250364"/>
          <c:y val="0.13504899664456521"/>
          <c:w val="0.14281492962985917"/>
          <c:h val="0.82122629659324364"/>
        </c:manualLayout>
      </c:layout>
      <c:overlay val="0"/>
      <c:txPr>
        <a:bodyPr/>
        <a:lstStyle/>
        <a:p>
          <a:pPr>
            <a:defRPr sz="110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399830520006746"/>
          <c:y val="0.15453032331466365"/>
          <c:w val="0.73014529507456705"/>
          <c:h val="0.701424742990044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rgbClr val="BABAB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List1!$B$2:$E$2</c:f>
              <c:numCache>
                <c:formatCode>0</c:formatCode>
                <c:ptCount val="4"/>
                <c:pt idx="0">
                  <c:v>11.242067089755214</c:v>
                </c:pt>
                <c:pt idx="1">
                  <c:v>11.647727272727273</c:v>
                </c:pt>
                <c:pt idx="2">
                  <c:v>11.733333333333333</c:v>
                </c:pt>
                <c:pt idx="3">
                  <c:v>10.37234042553192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DE-4255-9CE3-891885394971}"/>
            </c:ext>
          </c:extLst>
        </c:ser>
        <c:ser>
          <c:idx val="4"/>
          <c:order val="1"/>
          <c:tx>
            <c:strRef>
              <c:f>List1!$A$3</c:f>
              <c:strCache>
                <c:ptCount val="1"/>
                <c:pt idx="0">
                  <c:v>Rozhodně ne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0</c:formatCode>
                <c:ptCount val="4"/>
                <c:pt idx="0">
                  <c:v>13.055303717135086</c:v>
                </c:pt>
                <c:pt idx="1">
                  <c:v>3.4090909090909087</c:v>
                </c:pt>
                <c:pt idx="2">
                  <c:v>16</c:v>
                </c:pt>
                <c:pt idx="3">
                  <c:v>19.148936170212767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DE-4255-9CE3-891885394971}"/>
            </c:ext>
          </c:extLst>
        </c:ser>
        <c:ser>
          <c:idx val="5"/>
          <c:order val="2"/>
          <c:tx>
            <c:strRef>
              <c:f>List1!$A$4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0</c:formatCode>
                <c:ptCount val="4"/>
                <c:pt idx="0">
                  <c:v>16.591115140525829</c:v>
                </c:pt>
                <c:pt idx="1">
                  <c:v>23.295454545454547</c:v>
                </c:pt>
                <c:pt idx="2">
                  <c:v>11.733333333333333</c:v>
                </c:pt>
                <c:pt idx="3">
                  <c:v>15.159574468085104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DE-4255-9CE3-891885394971}"/>
            </c:ext>
          </c:extLst>
        </c:ser>
        <c:ser>
          <c:idx val="8"/>
          <c:order val="3"/>
          <c:tx>
            <c:strRef>
              <c:f>List1!$A$5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0</c:formatCode>
                <c:ptCount val="4"/>
                <c:pt idx="0">
                  <c:v>33.454215775158644</c:v>
                </c:pt>
                <c:pt idx="1">
                  <c:v>35.511363636363363</c:v>
                </c:pt>
                <c:pt idx="2">
                  <c:v>34.133333333333333</c:v>
                </c:pt>
                <c:pt idx="3">
                  <c:v>30.851063829787233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DE-4255-9CE3-891885394971}"/>
            </c:ext>
          </c:extLst>
        </c:ser>
        <c:ser>
          <c:idx val="10"/>
          <c:order val="4"/>
          <c:tx>
            <c:strRef>
              <c:f>List1!$A$6</c:f>
              <c:strCache>
                <c:ptCount val="1"/>
                <c:pt idx="0">
                  <c:v>Rozhodně ano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0</c:formatCode>
                <c:ptCount val="4"/>
                <c:pt idx="0">
                  <c:v>25.657298277425202</c:v>
                </c:pt>
                <c:pt idx="1">
                  <c:v>26.136363636363626</c:v>
                </c:pt>
                <c:pt idx="2">
                  <c:v>26.400000000000002</c:v>
                </c:pt>
                <c:pt idx="3">
                  <c:v>24.468085106382979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DE-4255-9CE3-891885394971}"/>
            </c:ext>
          </c:extLst>
        </c:ser>
        <c:ser>
          <c:idx val="12"/>
          <c:order val="5"/>
          <c:tx>
            <c:strRef>
              <c:f>List1!$A$7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60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0DE-4255-9CE3-89188539497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 i="1" baseline="0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List1!$B$7:$E$7</c:f>
              <c:numCache>
                <c:formatCode>0</c:formatCode>
                <c:ptCount val="4"/>
                <c:pt idx="0">
                  <c:v>59.111514052583864</c:v>
                </c:pt>
                <c:pt idx="1">
                  <c:v>61.647727272727245</c:v>
                </c:pt>
                <c:pt idx="2">
                  <c:v>60.533333333333331</c:v>
                </c:pt>
                <c:pt idx="3">
                  <c:v>55.319148936170436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0DE-4255-9CE3-8918853949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220231168"/>
        <c:axId val="220232704"/>
      </c:barChart>
      <c:catAx>
        <c:axId val="220231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="1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20232704"/>
        <c:crosses val="autoZero"/>
        <c:auto val="1"/>
        <c:lblAlgn val="ctr"/>
        <c:lblOffset val="100"/>
        <c:noMultiLvlLbl val="0"/>
      </c:catAx>
      <c:valAx>
        <c:axId val="220232704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20231168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45663091326329E-2"/>
          <c:y val="0.16456903281448587"/>
          <c:w val="0.65717789098114865"/>
          <c:h val="0.713132245752516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rgbClr val="BABAB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List1!$B$2:$E$2</c:f>
              <c:numCache>
                <c:formatCode>0</c:formatCode>
                <c:ptCount val="4"/>
                <c:pt idx="0">
                  <c:v>7.9162875341219294</c:v>
                </c:pt>
                <c:pt idx="1">
                  <c:v>10.857142857142966</c:v>
                </c:pt>
                <c:pt idx="2">
                  <c:v>6.9333333333333842</c:v>
                </c:pt>
                <c:pt idx="3">
                  <c:v>6.1497326203208553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DE-459A-85B8-B754D06E6492}"/>
            </c:ext>
          </c:extLst>
        </c:ser>
        <c:ser>
          <c:idx val="4"/>
          <c:order val="1"/>
          <c:tx>
            <c:strRef>
              <c:f>List1!$A$3</c:f>
              <c:strCache>
                <c:ptCount val="1"/>
                <c:pt idx="0">
                  <c:v>Rozhodně ne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0</c:formatCode>
                <c:ptCount val="4"/>
                <c:pt idx="0">
                  <c:v>15.286624203821656</c:v>
                </c:pt>
                <c:pt idx="1">
                  <c:v>8.2857142857142865</c:v>
                </c:pt>
                <c:pt idx="2">
                  <c:v>17.600000000000001</c:v>
                </c:pt>
                <c:pt idx="3">
                  <c:v>19.518716577539902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DE-459A-85B8-B754D06E6492}"/>
            </c:ext>
          </c:extLst>
        </c:ser>
        <c:ser>
          <c:idx val="5"/>
          <c:order val="2"/>
          <c:tx>
            <c:strRef>
              <c:f>List1!$A$4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0</c:formatCode>
                <c:ptCount val="4"/>
                <c:pt idx="0">
                  <c:v>26.660600545950789</c:v>
                </c:pt>
                <c:pt idx="1">
                  <c:v>24.857142857142829</c:v>
                </c:pt>
                <c:pt idx="2">
                  <c:v>27.466666666666669</c:v>
                </c:pt>
                <c:pt idx="3">
                  <c:v>27.540106951871589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DE-459A-85B8-B754D06E6492}"/>
            </c:ext>
          </c:extLst>
        </c:ser>
        <c:ser>
          <c:idx val="8"/>
          <c:order val="3"/>
          <c:tx>
            <c:strRef>
              <c:f>List1!$A$5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0</c:formatCode>
                <c:ptCount val="4"/>
                <c:pt idx="0">
                  <c:v>36.305732484076437</c:v>
                </c:pt>
                <c:pt idx="1">
                  <c:v>38.857142857142463</c:v>
                </c:pt>
                <c:pt idx="2">
                  <c:v>36.533333333333331</c:v>
                </c:pt>
                <c:pt idx="3">
                  <c:v>33.689839572192227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DE-459A-85B8-B754D06E6492}"/>
            </c:ext>
          </c:extLst>
        </c:ser>
        <c:ser>
          <c:idx val="10"/>
          <c:order val="4"/>
          <c:tx>
            <c:strRef>
              <c:f>List1!$A$6</c:f>
              <c:strCache>
                <c:ptCount val="1"/>
                <c:pt idx="0">
                  <c:v>Rozhodně ano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0</c:formatCode>
                <c:ptCount val="4"/>
                <c:pt idx="0">
                  <c:v>13.830755232029126</c:v>
                </c:pt>
                <c:pt idx="1">
                  <c:v>17.142857142857231</c:v>
                </c:pt>
                <c:pt idx="2">
                  <c:v>11.466666666666748</c:v>
                </c:pt>
                <c:pt idx="3">
                  <c:v>13.101604278074866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DE-459A-85B8-B754D06E6492}"/>
            </c:ext>
          </c:extLst>
        </c:ser>
        <c:ser>
          <c:idx val="12"/>
          <c:order val="5"/>
          <c:tx>
            <c:strRef>
              <c:f>List1!$A$7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 i="1" baseline="0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List1!$B$7:$E$7</c:f>
              <c:numCache>
                <c:formatCode>0</c:formatCode>
                <c:ptCount val="4"/>
                <c:pt idx="0">
                  <c:v>50.136487716105556</c:v>
                </c:pt>
                <c:pt idx="1">
                  <c:v>56</c:v>
                </c:pt>
                <c:pt idx="2">
                  <c:v>48</c:v>
                </c:pt>
                <c:pt idx="3">
                  <c:v>46.79144385026715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BDE-459A-85B8-B754D06E64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221192960"/>
        <c:axId val="221194496"/>
      </c:barChart>
      <c:catAx>
        <c:axId val="221192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200" b="1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21194496"/>
        <c:crosses val="autoZero"/>
        <c:auto val="1"/>
        <c:lblAlgn val="ctr"/>
        <c:lblOffset val="100"/>
        <c:noMultiLvlLbl val="0"/>
      </c:catAx>
      <c:valAx>
        <c:axId val="221194496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21192960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sz="1200" b="1" i="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</c:legendEntry>
      <c:layout>
        <c:manualLayout>
          <c:xMode val="edge"/>
          <c:yMode val="edge"/>
          <c:x val="0.76807586042352605"/>
          <c:y val="9.1196837389545968E-2"/>
          <c:w val="0.22199241067932396"/>
          <c:h val="0.86670051568085604"/>
        </c:manualLayout>
      </c:layout>
      <c:overlay val="0"/>
      <c:txPr>
        <a:bodyPr/>
        <a:lstStyle/>
        <a:p>
          <a:pPr>
            <a:defRPr sz="1200" b="1" i="0" baseline="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45663091326329E-2"/>
          <c:y val="0.16456903281448587"/>
          <c:w val="0.84012172869593182"/>
          <c:h val="0.712176442608233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rgbClr val="BABAB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List1!$B$2:$E$2</c:f>
              <c:numCache>
                <c:formatCode>0</c:formatCode>
                <c:ptCount val="4"/>
                <c:pt idx="0">
                  <c:v>7.8039927404718714</c:v>
                </c:pt>
                <c:pt idx="1">
                  <c:v>12</c:v>
                </c:pt>
                <c:pt idx="2">
                  <c:v>5.8355437665782475</c:v>
                </c:pt>
                <c:pt idx="3">
                  <c:v>5.8666666666666663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01-4574-ABB3-71AB56F1507C}"/>
            </c:ext>
          </c:extLst>
        </c:ser>
        <c:ser>
          <c:idx val="4"/>
          <c:order val="1"/>
          <c:tx>
            <c:strRef>
              <c:f>List1!$A$3</c:f>
              <c:strCache>
                <c:ptCount val="1"/>
                <c:pt idx="0">
                  <c:v>Rozhodně ne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0</c:formatCode>
                <c:ptCount val="4"/>
                <c:pt idx="0">
                  <c:v>19.691470054446611</c:v>
                </c:pt>
                <c:pt idx="1">
                  <c:v>20.285714285714075</c:v>
                </c:pt>
                <c:pt idx="2">
                  <c:v>17.506631299734689</c:v>
                </c:pt>
                <c:pt idx="3">
                  <c:v>21.333333333333144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01-4574-ABB3-71AB56F1507C}"/>
            </c:ext>
          </c:extLst>
        </c:ser>
        <c:ser>
          <c:idx val="5"/>
          <c:order val="2"/>
          <c:tx>
            <c:strRef>
              <c:f>List1!$A$4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0</c:formatCode>
                <c:ptCount val="4"/>
                <c:pt idx="0">
                  <c:v>21.506352087114326</c:v>
                </c:pt>
                <c:pt idx="1">
                  <c:v>26.857142857142829</c:v>
                </c:pt>
                <c:pt idx="2">
                  <c:v>19.098143236074087</c:v>
                </c:pt>
                <c:pt idx="3">
                  <c:v>18.933333333333088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01-4574-ABB3-71AB56F1507C}"/>
            </c:ext>
          </c:extLst>
        </c:ser>
        <c:ser>
          <c:idx val="8"/>
          <c:order val="3"/>
          <c:tx>
            <c:strRef>
              <c:f>List1!$A$5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0</c:formatCode>
                <c:ptCount val="4"/>
                <c:pt idx="0">
                  <c:v>27.767695099818535</c:v>
                </c:pt>
                <c:pt idx="1">
                  <c:v>33.142857142857153</c:v>
                </c:pt>
                <c:pt idx="2">
                  <c:v>27.320954907161806</c:v>
                </c:pt>
                <c:pt idx="3">
                  <c:v>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01-4574-ABB3-71AB56F1507C}"/>
            </c:ext>
          </c:extLst>
        </c:ser>
        <c:ser>
          <c:idx val="10"/>
          <c:order val="4"/>
          <c:tx>
            <c:strRef>
              <c:f>List1!$A$6</c:f>
              <c:strCache>
                <c:ptCount val="1"/>
                <c:pt idx="0">
                  <c:v>Rozhodně ano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0</c:formatCode>
                <c:ptCount val="4"/>
                <c:pt idx="0">
                  <c:v>23.230490018148821</c:v>
                </c:pt>
                <c:pt idx="1">
                  <c:v>7.7142857142857055</c:v>
                </c:pt>
                <c:pt idx="2">
                  <c:v>30.238726790450929</c:v>
                </c:pt>
                <c:pt idx="3">
                  <c:v>30.666666666666671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01-4574-ABB3-71AB56F1507C}"/>
            </c:ext>
          </c:extLst>
        </c:ser>
        <c:ser>
          <c:idx val="12"/>
          <c:order val="5"/>
          <c:tx>
            <c:strRef>
              <c:f>List1!$A$7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57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B01-4574-ABB3-71AB56F1507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 i="1" baseline="0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List1!$B$7:$E$7</c:f>
              <c:numCache>
                <c:formatCode>0</c:formatCode>
                <c:ptCount val="4"/>
                <c:pt idx="0">
                  <c:v>50.998185117967331</c:v>
                </c:pt>
                <c:pt idx="1">
                  <c:v>40.857142857142463</c:v>
                </c:pt>
                <c:pt idx="2">
                  <c:v>57.559681697612</c:v>
                </c:pt>
                <c:pt idx="3">
                  <c:v>53.866666666666127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B01-4574-ABB3-71AB56F150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221310336"/>
        <c:axId val="221357184"/>
      </c:barChart>
      <c:catAx>
        <c:axId val="221310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200" b="1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21357184"/>
        <c:crosses val="autoZero"/>
        <c:auto val="1"/>
        <c:lblAlgn val="ctr"/>
        <c:lblOffset val="100"/>
        <c:noMultiLvlLbl val="0"/>
      </c:catAx>
      <c:valAx>
        <c:axId val="221357184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2131033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456630913261819E-2"/>
          <c:y val="0.15575051846091176"/>
          <c:w val="0.76014185628372299"/>
          <c:h val="0.712176442608233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rgbClr val="BABAB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List1!$B$2:$E$2</c:f>
              <c:numCache>
                <c:formatCode>0</c:formatCode>
                <c:ptCount val="4"/>
                <c:pt idx="0">
                  <c:v>2.2706630336058127</c:v>
                </c:pt>
                <c:pt idx="1">
                  <c:v>6.2678062678062645</c:v>
                </c:pt>
                <c:pt idx="2">
                  <c:v>0.26525198938992056</c:v>
                </c:pt>
                <c:pt idx="3">
                  <c:v>0.53619302949061654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66-47AB-8157-478FAC9A0D5E}"/>
            </c:ext>
          </c:extLst>
        </c:ser>
        <c:ser>
          <c:idx val="4"/>
          <c:order val="1"/>
          <c:tx>
            <c:strRef>
              <c:f>List1!$A$3</c:f>
              <c:strCache>
                <c:ptCount val="1"/>
                <c:pt idx="0">
                  <c:v>1 - Člověk nemůže být nikdy dost opatrný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0</c:formatCode>
                <c:ptCount val="4"/>
                <c:pt idx="0">
                  <c:v>20.435967302452315</c:v>
                </c:pt>
                <c:pt idx="1">
                  <c:v>34.188034188034187</c:v>
                </c:pt>
                <c:pt idx="2">
                  <c:v>11.405835543766582</c:v>
                </c:pt>
                <c:pt idx="3">
                  <c:v>16.621983914209121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66-47AB-8157-478FAC9A0D5E}"/>
            </c:ext>
          </c:extLst>
        </c:ser>
        <c:ser>
          <c:idx val="5"/>
          <c:order val="2"/>
          <c:tx>
            <c:strRef>
              <c:f>List1!$A$4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0</c:formatCode>
                <c:ptCount val="4"/>
                <c:pt idx="0">
                  <c:v>19.709355131698466</c:v>
                </c:pt>
                <c:pt idx="1">
                  <c:v>20.797720797720789</c:v>
                </c:pt>
                <c:pt idx="2">
                  <c:v>18.832891246684351</c:v>
                </c:pt>
                <c:pt idx="3">
                  <c:v>19.571045576407506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66-47AB-8157-478FAC9A0D5E}"/>
            </c:ext>
          </c:extLst>
        </c:ser>
        <c:ser>
          <c:idx val="6"/>
          <c:order val="3"/>
          <c:tx>
            <c:strRef>
              <c:f>List1!$A$5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A1C46B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0</c:formatCode>
                <c:ptCount val="4"/>
                <c:pt idx="0">
                  <c:v>32.606721162579483</c:v>
                </c:pt>
                <c:pt idx="1">
                  <c:v>35.327635327635328</c:v>
                </c:pt>
                <c:pt idx="2">
                  <c:v>30.238726790450929</c:v>
                </c:pt>
                <c:pt idx="3">
                  <c:v>32.439678284182307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66-47AB-8157-478FAC9A0D5E}"/>
            </c:ext>
          </c:extLst>
        </c:ser>
        <c:ser>
          <c:idx val="8"/>
          <c:order val="4"/>
          <c:tx>
            <c:strRef>
              <c:f>List1!$A$6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0</c:formatCode>
                <c:ptCount val="4"/>
                <c:pt idx="0">
                  <c:v>20.345140781108082</c:v>
                </c:pt>
                <c:pt idx="1">
                  <c:v>2.8490028490028481</c:v>
                </c:pt>
                <c:pt idx="2">
                  <c:v>31.299734748010611</c:v>
                </c:pt>
                <c:pt idx="3">
                  <c:v>25.737265415549604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66-47AB-8157-478FAC9A0D5E}"/>
            </c:ext>
          </c:extLst>
        </c:ser>
        <c:ser>
          <c:idx val="10"/>
          <c:order val="5"/>
          <c:tx>
            <c:strRef>
              <c:f>List1!$A$7</c:f>
              <c:strCache>
                <c:ptCount val="1"/>
                <c:pt idx="0">
                  <c:v>5 - Většině lidí se dá důvěřovat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List1!$B$7:$E$7</c:f>
              <c:numCache>
                <c:formatCode>0</c:formatCode>
                <c:ptCount val="4"/>
                <c:pt idx="0">
                  <c:v>4.6321525885558561</c:v>
                </c:pt>
                <c:pt idx="1">
                  <c:v>0.56980056980056959</c:v>
                </c:pt>
                <c:pt idx="2">
                  <c:v>7.957559681697612</c:v>
                </c:pt>
                <c:pt idx="3">
                  <c:v>5.0938337801608595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66-47AB-8157-478FAC9A0D5E}"/>
            </c:ext>
          </c:extLst>
        </c:ser>
        <c:ser>
          <c:idx val="12"/>
          <c:order val="6"/>
          <c:tx>
            <c:strRef>
              <c:f>List1!$A$8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1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List1!$B$8:$E$8</c:f>
              <c:numCache>
                <c:formatCode>0</c:formatCode>
                <c:ptCount val="4"/>
                <c:pt idx="0">
                  <c:v>24.977293369663933</c:v>
                </c:pt>
                <c:pt idx="1">
                  <c:v>3.4188034188034178</c:v>
                </c:pt>
                <c:pt idx="2">
                  <c:v>39.257294429708203</c:v>
                </c:pt>
                <c:pt idx="3">
                  <c:v>30.831099195710461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C66-47AB-8157-478FAC9A0D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221677440"/>
        <c:axId val="221678976"/>
      </c:barChart>
      <c:catAx>
        <c:axId val="221677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21678976"/>
        <c:crosses val="autoZero"/>
        <c:auto val="1"/>
        <c:lblAlgn val="ctr"/>
        <c:lblOffset val="100"/>
        <c:noMultiLvlLbl val="0"/>
      </c:catAx>
      <c:valAx>
        <c:axId val="221678976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21677440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sz="1100" b="1" i="1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</c:legendEntry>
      <c:layout>
        <c:manualLayout>
          <c:xMode val="edge"/>
          <c:yMode val="edge"/>
          <c:x val="0.82883861367722778"/>
          <c:y val="0.13504899664456521"/>
          <c:w val="0.1617125674251349"/>
          <c:h val="0.82122629659324342"/>
        </c:manualLayout>
      </c:layout>
      <c:overlay val="0"/>
      <c:txPr>
        <a:bodyPr/>
        <a:lstStyle/>
        <a:p>
          <a:pPr>
            <a:defRPr sz="110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456630913262263E-2"/>
          <c:y val="0.16360972270517288"/>
          <c:w val="0.72581895963791931"/>
          <c:h val="0.7660173247615806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Politika je důležitá</c:v>
                </c:pt>
              </c:strCache>
            </c:strRef>
          </c:tx>
          <c:spPr>
            <a:solidFill>
              <a:srgbClr val="008BC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52.770208900999229</c:v>
                </c:pt>
                <c:pt idx="1">
                  <c:v>56.125356125356163</c:v>
                </c:pt>
                <c:pt idx="2">
                  <c:v>49.468085106382979</c:v>
                </c:pt>
                <c:pt idx="3">
                  <c:v>52.941176470588225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A3-46ED-9C0C-2884CC01501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Od politiky je lepší dát ruce pryč / politika je špinavá</c:v>
                </c:pt>
              </c:strCache>
            </c:strRef>
          </c:tx>
          <c:spPr>
            <a:solidFill>
              <a:srgbClr val="FBB04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47.229791099000913</c:v>
                </c:pt>
                <c:pt idx="1">
                  <c:v>43.874643874643667</c:v>
                </c:pt>
                <c:pt idx="2">
                  <c:v>50.531914893616914</c:v>
                </c:pt>
                <c:pt idx="3">
                  <c:v>47.058823529411754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A3-46ED-9C0C-2884CC0150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15212032"/>
        <c:axId val="215213568"/>
      </c:barChart>
      <c:catAx>
        <c:axId val="215212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15213568"/>
        <c:crosses val="autoZero"/>
        <c:auto val="1"/>
        <c:lblAlgn val="ctr"/>
        <c:lblOffset val="0"/>
        <c:tickLblSkip val="1"/>
        <c:noMultiLvlLbl val="0"/>
      </c:catAx>
      <c:valAx>
        <c:axId val="215213568"/>
        <c:scaling>
          <c:orientation val="minMax"/>
          <c:max val="1"/>
          <c:min val="0"/>
        </c:scaling>
        <c:delete val="0"/>
        <c:axPos val="l"/>
        <c:numFmt formatCode="0%" sourceLinked="1"/>
        <c:majorTickMark val="in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15212032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82052030504060958"/>
          <c:y val="0.14199528452814286"/>
          <c:w val="0.16368367536735068"/>
          <c:h val="0.75113382239480209"/>
        </c:manualLayout>
      </c:layout>
      <c:overlay val="0"/>
      <c:txPr>
        <a:bodyPr/>
        <a:lstStyle/>
        <a:p>
          <a:pPr>
            <a:defRPr sz="110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0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+mn-lt"/>
        </a:defRPr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15-29 years old</c:v>
                </c:pt>
              </c:strCache>
            </c:strRef>
          </c:tx>
          <c:invertIfNegative val="0"/>
          <c:dLbls>
            <c:spPr>
              <a:ln>
                <a:solidFill>
                  <a:srgbClr val="0070C0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List1!$A$2:$A$8</c:f>
              <c:strCache>
                <c:ptCount val="7"/>
                <c:pt idx="0">
                  <c:v>Lithuania</c:v>
                </c:pt>
                <c:pt idx="1">
                  <c:v>Czechia</c:v>
                </c:pt>
                <c:pt idx="2">
                  <c:v>Hungary</c:v>
                </c:pt>
                <c:pt idx="3">
                  <c:v>OECD</c:v>
                </c:pt>
                <c:pt idx="4">
                  <c:v>Finland</c:v>
                </c:pt>
                <c:pt idx="5">
                  <c:v>Germany</c:v>
                </c:pt>
                <c:pt idx="6">
                  <c:v>Denmark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0">
                  <c:v>59</c:v>
                </c:pt>
                <c:pt idx="1">
                  <c:v>57</c:v>
                </c:pt>
                <c:pt idx="2">
                  <c:v>49</c:v>
                </c:pt>
                <c:pt idx="3">
                  <c:v>26</c:v>
                </c:pt>
                <c:pt idx="4">
                  <c:v>13</c:v>
                </c:pt>
                <c:pt idx="5">
                  <c:v>8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A7-4BBA-884A-C2D61EE0171D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Average</c:v>
                </c:pt>
              </c:strCache>
            </c:strRef>
          </c:tx>
          <c:invertIfNegative val="0"/>
          <c:dLbls>
            <c:numFmt formatCode="General" sourceLinked="0"/>
            <c:spPr>
              <a:effectLst>
                <a:innerShdw blurRad="1117600" dist="2349500" dir="21540000">
                  <a:prstClr val="black">
                    <a:alpha val="32000"/>
                  </a:prstClr>
                </a:innerShdw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List1!$A$2:$A$8</c:f>
              <c:strCache>
                <c:ptCount val="7"/>
                <c:pt idx="0">
                  <c:v>Lithuania</c:v>
                </c:pt>
                <c:pt idx="1">
                  <c:v>Czechia</c:v>
                </c:pt>
                <c:pt idx="2">
                  <c:v>Hungary</c:v>
                </c:pt>
                <c:pt idx="3">
                  <c:v>OECD</c:v>
                </c:pt>
                <c:pt idx="4">
                  <c:v>Finland</c:v>
                </c:pt>
                <c:pt idx="5">
                  <c:v>Germany</c:v>
                </c:pt>
                <c:pt idx="6">
                  <c:v>Denmark</c:v>
                </c:pt>
              </c:strCache>
            </c:strRef>
          </c:cat>
          <c:val>
            <c:numRef>
              <c:f>List1!$C$2:$C$8</c:f>
              <c:numCache>
                <c:formatCode>General</c:formatCode>
                <c:ptCount val="7"/>
                <c:pt idx="0">
                  <c:v>32</c:v>
                </c:pt>
                <c:pt idx="1">
                  <c:v>30</c:v>
                </c:pt>
                <c:pt idx="2">
                  <c:v>36</c:v>
                </c:pt>
                <c:pt idx="3">
                  <c:v>19</c:v>
                </c:pt>
                <c:pt idx="4">
                  <c:v>8</c:v>
                </c:pt>
                <c:pt idx="5">
                  <c:v>5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A7-4BBA-884A-C2D61EE017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866304"/>
        <c:axId val="144880384"/>
      </c:barChart>
      <c:catAx>
        <c:axId val="144866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prstClr val="black">
                <a:alpha val="0"/>
              </a:prstClr>
            </a:solidFill>
          </a:ln>
        </c:spPr>
        <c:crossAx val="144880384"/>
        <c:crosses val="autoZero"/>
        <c:auto val="1"/>
        <c:lblAlgn val="ctr"/>
        <c:lblOffset val="100"/>
        <c:noMultiLvlLbl val="0"/>
      </c:catAx>
      <c:valAx>
        <c:axId val="144880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solidFill>
              <a:srgbClr val="4F81BD">
                <a:alpha val="0"/>
              </a:srgbClr>
            </a:solidFill>
          </a:ln>
        </c:spPr>
        <c:crossAx val="144866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1511653057256657"/>
          <c:y val="0.18068149203759551"/>
          <c:w val="0.29815507436570432"/>
          <c:h val="9.82129518887680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="1" i="0" baseline="0"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BA4-41E6-95D9-EB7CEBE1E391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BA4-41E6-95D9-EB7CEBE1E391}"/>
              </c:ext>
            </c:extLst>
          </c:dPt>
          <c:dPt>
            <c:idx val="2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BA4-41E6-95D9-EB7CEBE1E391}"/>
              </c:ext>
            </c:extLst>
          </c:dPt>
          <c:cat>
            <c:strRef>
              <c:f>List1!$B$3:$B$28</c:f>
              <c:strCache>
                <c:ptCount val="26"/>
                <c:pt idx="0">
                  <c:v>Lékař</c:v>
                </c:pt>
                <c:pt idx="1">
                  <c:v>Vědec</c:v>
                </c:pt>
                <c:pt idx="2">
                  <c:v>Zdravotní sestra</c:v>
                </c:pt>
                <c:pt idx="3">
                  <c:v>Učitel na vysoké škole</c:v>
                </c:pt>
                <c:pt idx="4">
                  <c:v>Učitel na základní škole</c:v>
                </c:pt>
                <c:pt idx="5">
                  <c:v>Soudce</c:v>
                </c:pt>
                <c:pt idx="6">
                  <c:v>Projektant</c:v>
                </c:pt>
                <c:pt idx="7">
                  <c:v>Programátor</c:v>
                </c:pt>
                <c:pt idx="8">
                  <c:v>Soukromý zemědělec</c:v>
                </c:pt>
                <c:pt idx="9">
                  <c:v>Policista</c:v>
                </c:pt>
                <c:pt idx="10">
                  <c:v>Starosta</c:v>
                </c:pt>
                <c:pt idx="11">
                  <c:v>Voják z povolání</c:v>
                </c:pt>
                <c:pt idx="12">
                  <c:v>Truhlář</c:v>
                </c:pt>
                <c:pt idx="13">
                  <c:v>Účetní</c:v>
                </c:pt>
                <c:pt idx="14">
                  <c:v>Majitel malého obchodu</c:v>
                </c:pt>
                <c:pt idx="15">
                  <c:v>Profesionální sportovec</c:v>
                </c:pt>
                <c:pt idx="16">
                  <c:v>Manažer</c:v>
                </c:pt>
                <c:pt idx="17">
                  <c:v>Ministr</c:v>
                </c:pt>
                <c:pt idx="18">
                  <c:v>Stavební dělník</c:v>
                </c:pt>
                <c:pt idx="19">
                  <c:v>Bankovní úředník</c:v>
                </c:pt>
                <c:pt idx="20">
                  <c:v>Novinář</c:v>
                </c:pt>
                <c:pt idx="21">
                  <c:v>Kněz</c:v>
                </c:pt>
                <c:pt idx="22">
                  <c:v>Prodavač</c:v>
                </c:pt>
                <c:pt idx="23">
                  <c:v>Sekretářka</c:v>
                </c:pt>
                <c:pt idx="24">
                  <c:v>Poslanec</c:v>
                </c:pt>
                <c:pt idx="25">
                  <c:v>Uklízečka</c:v>
                </c:pt>
              </c:strCache>
            </c:strRef>
          </c:cat>
          <c:val>
            <c:numRef>
              <c:f>List1!$C$3:$C$28</c:f>
              <c:numCache>
                <c:formatCode>General</c:formatCode>
                <c:ptCount val="26"/>
                <c:pt idx="0">
                  <c:v>90.2</c:v>
                </c:pt>
                <c:pt idx="1">
                  <c:v>77.2</c:v>
                </c:pt>
                <c:pt idx="2">
                  <c:v>72.900000000000006</c:v>
                </c:pt>
                <c:pt idx="3">
                  <c:v>72.900000000000006</c:v>
                </c:pt>
                <c:pt idx="4">
                  <c:v>70.8</c:v>
                </c:pt>
                <c:pt idx="5">
                  <c:v>64</c:v>
                </c:pt>
                <c:pt idx="6">
                  <c:v>61.2</c:v>
                </c:pt>
                <c:pt idx="7">
                  <c:v>59.7</c:v>
                </c:pt>
                <c:pt idx="8">
                  <c:v>58.2</c:v>
                </c:pt>
                <c:pt idx="9">
                  <c:v>56.3</c:v>
                </c:pt>
                <c:pt idx="10">
                  <c:v>54.1</c:v>
                </c:pt>
                <c:pt idx="11">
                  <c:v>53.6</c:v>
                </c:pt>
                <c:pt idx="12">
                  <c:v>52</c:v>
                </c:pt>
                <c:pt idx="13">
                  <c:v>50.4</c:v>
                </c:pt>
                <c:pt idx="14">
                  <c:v>50.1</c:v>
                </c:pt>
                <c:pt idx="15">
                  <c:v>49.3</c:v>
                </c:pt>
                <c:pt idx="16">
                  <c:v>48.8</c:v>
                </c:pt>
                <c:pt idx="17">
                  <c:v>46.5</c:v>
                </c:pt>
                <c:pt idx="18">
                  <c:v>44</c:v>
                </c:pt>
                <c:pt idx="19">
                  <c:v>42.4</c:v>
                </c:pt>
                <c:pt idx="20">
                  <c:v>41.2</c:v>
                </c:pt>
                <c:pt idx="21">
                  <c:v>41.2</c:v>
                </c:pt>
                <c:pt idx="22">
                  <c:v>40.300000000000004</c:v>
                </c:pt>
                <c:pt idx="23">
                  <c:v>37.300000000000004</c:v>
                </c:pt>
                <c:pt idx="24">
                  <c:v>31.2</c:v>
                </c:pt>
                <c:pt idx="25">
                  <c:v>28.9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1F-4BBD-BC50-967FC5D7A2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986112"/>
        <c:axId val="144987648"/>
      </c:barChart>
      <c:catAx>
        <c:axId val="14498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4987648"/>
        <c:crosses val="autoZero"/>
        <c:auto val="1"/>
        <c:lblAlgn val="ctr"/>
        <c:lblOffset val="100"/>
        <c:noMultiLvlLbl val="0"/>
      </c:catAx>
      <c:valAx>
        <c:axId val="144987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4986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400" dirty="0"/>
              <a:t>Mediální</a:t>
            </a:r>
            <a:r>
              <a:rPr lang="cs-CZ" sz="2400" baseline="0" dirty="0"/>
              <a:t> prostor věnovaný komentářům a názorům občanů</a:t>
            </a:r>
            <a:endParaRPr lang="cs-CZ" sz="2400" dirty="0"/>
          </a:p>
        </c:rich>
      </c:tx>
      <c:layout>
        <c:manualLayout>
          <c:xMode val="edge"/>
          <c:yMode val="edge"/>
          <c:x val="6.3695926898026667E-2"/>
          <c:y val="1.331449501195684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Černošice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List1!$A$2:$A$11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List1!$B$2:$B$11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1485</c:v>
                </c:pt>
                <c:pt idx="7">
                  <c:v>1280</c:v>
                </c:pt>
                <c:pt idx="8">
                  <c:v>1760</c:v>
                </c:pt>
                <c:pt idx="9">
                  <c:v>740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58-4018-8894-6D4A83CDFF41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Hrádek nad Nisou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cat>
            <c:numRef>
              <c:f>List1!$A$2:$A$11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List1!$C$2:$C$11</c:f>
              <c:numCache>
                <c:formatCode>General</c:formatCode>
                <c:ptCount val="10"/>
                <c:pt idx="0">
                  <c:v>824</c:v>
                </c:pt>
                <c:pt idx="1">
                  <c:v>200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100</c:v>
                </c:pt>
                <c:pt idx="8">
                  <c:v>0</c:v>
                </c:pt>
                <c:pt idx="9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58-4018-8894-6D4A83CDFF41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Semily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numRef>
              <c:f>List1!$A$2:$A$11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List1!$D$2:$D$11</c:f>
              <c:numCache>
                <c:formatCode>General</c:formatCode>
                <c:ptCount val="10"/>
                <c:pt idx="0">
                  <c:v>500</c:v>
                </c:pt>
                <c:pt idx="1">
                  <c:v>1650</c:v>
                </c:pt>
                <c:pt idx="2">
                  <c:v>1825</c:v>
                </c:pt>
                <c:pt idx="3">
                  <c:v>1850</c:v>
                </c:pt>
                <c:pt idx="4">
                  <c:v>1900</c:v>
                </c:pt>
                <c:pt idx="5">
                  <c:v>1735</c:v>
                </c:pt>
                <c:pt idx="6">
                  <c:v>1320</c:v>
                </c:pt>
                <c:pt idx="7">
                  <c:v>1800</c:v>
                </c:pt>
                <c:pt idx="8">
                  <c:v>1740</c:v>
                </c:pt>
                <c:pt idx="9">
                  <c:v>1090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958-4018-8894-6D4A83CDFF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100800"/>
        <c:axId val="145102720"/>
      </c:lineChart>
      <c:catAx>
        <c:axId val="14510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5102720"/>
        <c:crosses val="autoZero"/>
        <c:auto val="1"/>
        <c:lblAlgn val="ctr"/>
        <c:lblOffset val="100"/>
        <c:noMultiLvlLbl val="0"/>
      </c:catAx>
      <c:valAx>
        <c:axId val="145102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Plocha</a:t>
                </a:r>
                <a:r>
                  <a:rPr lang="cs-CZ" baseline="0" dirty="0"/>
                  <a:t> v cm2</a:t>
                </a:r>
                <a:endParaRPr lang="cs-CZ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@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5100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672104124676434E-2"/>
          <c:y val="5.7933921514165924E-2"/>
          <c:w val="0.51431644346006156"/>
          <c:h val="0.7383143049514505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Ano, důkladně</c:v>
                </c:pt>
              </c:strCache>
            </c:strRef>
          </c:tx>
          <c:spPr>
            <a:solidFill>
              <a:srgbClr val="008BC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22.636363636363626</c:v>
                </c:pt>
                <c:pt idx="1">
                  <c:v>26.210826210826209</c:v>
                </c:pt>
                <c:pt idx="2">
                  <c:v>19.680851063829795</c:v>
                </c:pt>
                <c:pt idx="3">
                  <c:v>22.25201072386059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D3-415A-AF97-5F83017CFFA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Ano, ale jen je letmo prolistuji</c:v>
                </c:pt>
              </c:strCache>
            </c:strRef>
          </c:tx>
          <c:spPr>
            <a:solidFill>
              <a:srgbClr val="FBB04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38.272727272727273</c:v>
                </c:pt>
                <c:pt idx="1">
                  <c:v>41.880341880341874</c:v>
                </c:pt>
                <c:pt idx="2">
                  <c:v>36.968085106382979</c:v>
                </c:pt>
                <c:pt idx="3">
                  <c:v>36.193029490616453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D3-415A-AF97-5F83017CFFA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99336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35.818181818181863</c:v>
                </c:pt>
                <c:pt idx="1">
                  <c:v>27.635327635327577</c:v>
                </c:pt>
                <c:pt idx="2">
                  <c:v>40.691489361701997</c:v>
                </c:pt>
                <c:pt idx="3">
                  <c:v>38.605898123324401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D3-415A-AF97-5F83017CFFA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Ne, nevím, že nějaké vycházejí</c:v>
                </c:pt>
              </c:strCache>
            </c:strRef>
          </c:tx>
          <c:spPr>
            <a:solidFill>
              <a:srgbClr val="18922E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3.2727272727272823</c:v>
                </c:pt>
                <c:pt idx="1">
                  <c:v>4.2735042735042725</c:v>
                </c:pt>
                <c:pt idx="2">
                  <c:v>2.6595744680851072</c:v>
                </c:pt>
                <c:pt idx="3">
                  <c:v>2.9490616621983916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D3-415A-AF97-5F83017CFF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15359488"/>
        <c:axId val="215361024"/>
      </c:barChart>
      <c:catAx>
        <c:axId val="215359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0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15361024"/>
        <c:crosses val="autoZero"/>
        <c:auto val="1"/>
        <c:lblAlgn val="ctr"/>
        <c:lblOffset val="0"/>
        <c:tickLblSkip val="1"/>
        <c:noMultiLvlLbl val="0"/>
      </c:catAx>
      <c:valAx>
        <c:axId val="215361024"/>
        <c:scaling>
          <c:orientation val="minMax"/>
          <c:max val="1"/>
          <c:min val="0"/>
        </c:scaling>
        <c:delete val="0"/>
        <c:axPos val="l"/>
        <c:numFmt formatCode="0%" sourceLinked="1"/>
        <c:majorTickMark val="in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15359488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62108434300301263"/>
          <c:y val="6.0010538199519084E-2"/>
          <c:w val="0.22144453933723199"/>
          <c:h val="0.82352893065659194"/>
        </c:manualLayout>
      </c:layout>
      <c:overlay val="0"/>
      <c:txPr>
        <a:bodyPr/>
        <a:lstStyle/>
        <a:p>
          <a:pPr>
            <a:defRPr sz="100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0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+mn-lt"/>
        </a:defRPr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456630913262943E-2"/>
          <c:y val="0.16456903281448529"/>
          <c:w val="0.44017948557905845"/>
          <c:h val="0.71217644260823365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List1!$A$2</c:f>
              <c:strCache>
                <c:ptCount val="1"/>
                <c:pt idx="0">
                  <c:v>Rozhodně ne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List1!$B$2:$E$2</c:f>
              <c:numCache>
                <c:formatCode>0</c:formatCode>
                <c:ptCount val="4"/>
                <c:pt idx="0">
                  <c:v>3.1818181818181777</c:v>
                </c:pt>
                <c:pt idx="1">
                  <c:v>1.7094017094017093</c:v>
                </c:pt>
                <c:pt idx="2">
                  <c:v>3.4574468085106385</c:v>
                </c:pt>
                <c:pt idx="3">
                  <c:v>4.2895442359249332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D3-45E3-8CB5-F2CB83984B64}"/>
            </c:ext>
          </c:extLst>
        </c:ser>
        <c:ser>
          <c:idx val="5"/>
          <c:order val="1"/>
          <c:tx>
            <c:strRef>
              <c:f>List1!$A$3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0</c:formatCode>
                <c:ptCount val="4"/>
                <c:pt idx="0">
                  <c:v>24.72727272727273</c:v>
                </c:pt>
                <c:pt idx="1">
                  <c:v>25.071225071225072</c:v>
                </c:pt>
                <c:pt idx="2">
                  <c:v>22.87234042553186</c:v>
                </c:pt>
                <c:pt idx="3">
                  <c:v>26.27345844504023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D3-45E3-8CB5-F2CB83984B64}"/>
            </c:ext>
          </c:extLst>
        </c:ser>
        <c:ser>
          <c:idx val="8"/>
          <c:order val="2"/>
          <c:tx>
            <c:strRef>
              <c:f>List1!$A$4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0</c:formatCode>
                <c:ptCount val="4"/>
                <c:pt idx="0">
                  <c:v>57.727272727272762</c:v>
                </c:pt>
                <c:pt idx="1">
                  <c:v>55.555555555555557</c:v>
                </c:pt>
                <c:pt idx="2">
                  <c:v>60.638297872340395</c:v>
                </c:pt>
                <c:pt idx="3">
                  <c:v>56.836461126005354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D3-45E3-8CB5-F2CB83984B64}"/>
            </c:ext>
          </c:extLst>
        </c:ser>
        <c:ser>
          <c:idx val="10"/>
          <c:order val="3"/>
          <c:tx>
            <c:strRef>
              <c:f>List1!$A$5</c:f>
              <c:strCache>
                <c:ptCount val="1"/>
                <c:pt idx="0">
                  <c:v>Rozhodně ano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0</c:formatCode>
                <c:ptCount val="4"/>
                <c:pt idx="0">
                  <c:v>14.363636363636406</c:v>
                </c:pt>
                <c:pt idx="1">
                  <c:v>17.663817663817721</c:v>
                </c:pt>
                <c:pt idx="2">
                  <c:v>13.031914893617023</c:v>
                </c:pt>
                <c:pt idx="3">
                  <c:v>12.600536193029525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D3-45E3-8CB5-F2CB83984B64}"/>
            </c:ext>
          </c:extLst>
        </c:ser>
        <c:ser>
          <c:idx val="12"/>
          <c:order val="4"/>
          <c:tx>
            <c:strRef>
              <c:f>List1!$A$6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1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0</c:formatCode>
                <c:ptCount val="4"/>
                <c:pt idx="0">
                  <c:v>72.090909090909093</c:v>
                </c:pt>
                <c:pt idx="1">
                  <c:v>73.219373219373225</c:v>
                </c:pt>
                <c:pt idx="2">
                  <c:v>73.670212765957444</c:v>
                </c:pt>
                <c:pt idx="3">
                  <c:v>69.436997319034788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D3-45E3-8CB5-F2CB83984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215437696"/>
        <c:axId val="215439232"/>
      </c:barChart>
      <c:catAx>
        <c:axId val="215437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05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15439232"/>
        <c:crosses val="autoZero"/>
        <c:auto val="1"/>
        <c:lblAlgn val="ctr"/>
        <c:lblOffset val="100"/>
        <c:noMultiLvlLbl val="0"/>
      </c:catAx>
      <c:valAx>
        <c:axId val="215439232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15437696"/>
        <c:crosses val="autoZero"/>
        <c:crossBetween val="between"/>
        <c:majorUnit val="1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57672828290152189"/>
          <c:y val="0.1658046936343307"/>
          <c:w val="0.26124331252283872"/>
          <c:h val="0.8341953063656693"/>
        </c:manualLayout>
      </c:layout>
      <c:overlay val="0"/>
      <c:txPr>
        <a:bodyPr/>
        <a:lstStyle/>
        <a:p>
          <a:pPr>
            <a:defRPr sz="105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'p8'!$A$5</c:f>
              <c:strCache>
                <c:ptCount val="1"/>
                <c:pt idx="0">
                  <c:v>Celkem (ČR)</c:v>
                </c:pt>
              </c:strCache>
            </c:strRef>
          </c:tx>
          <c:invertIfNegative val="0"/>
          <c:cat>
            <c:strRef>
              <c:f>'p8'!$B$4:$G$4</c:f>
              <c:strCache>
                <c:ptCount val="6"/>
                <c:pt idx="0">
                  <c:v>občanské sdružení</c:v>
                </c:pt>
                <c:pt idx="1">
                  <c:v>nadace, charita</c:v>
                </c:pt>
                <c:pt idx="2">
                  <c:v>profesní sdružení</c:v>
                </c:pt>
                <c:pt idx="3">
                  <c:v>politická strana</c:v>
                </c:pt>
                <c:pt idx="4">
                  <c:v>obecní samospráva</c:v>
                </c:pt>
                <c:pt idx="5">
                  <c:v>sportovní organizace</c:v>
                </c:pt>
              </c:strCache>
            </c:strRef>
          </c:cat>
          <c:val>
            <c:numRef>
              <c:f>'p8'!$B$5:$G$5</c:f>
              <c:numCache>
                <c:formatCode>0</c:formatCode>
                <c:ptCount val="6"/>
                <c:pt idx="0">
                  <c:v>26</c:v>
                </c:pt>
                <c:pt idx="1">
                  <c:v>15.000000000000002</c:v>
                </c:pt>
                <c:pt idx="2">
                  <c:v>10.000000000000009</c:v>
                </c:pt>
                <c:pt idx="3">
                  <c:v>3.0000000000000031</c:v>
                </c:pt>
                <c:pt idx="4">
                  <c:v>8.0000000000000071</c:v>
                </c:pt>
                <c:pt idx="5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14-4B5D-8F5F-359DE07A5351}"/>
            </c:ext>
          </c:extLst>
        </c:ser>
        <c:ser>
          <c:idx val="1"/>
          <c:order val="1"/>
          <c:tx>
            <c:strRef>
              <c:f>'p8'!$A$6</c:f>
              <c:strCache>
                <c:ptCount val="1"/>
                <c:pt idx="0">
                  <c:v>obce 5 000 - 14 999</c:v>
                </c:pt>
              </c:strCache>
            </c:strRef>
          </c:tx>
          <c:invertIfNegative val="0"/>
          <c:cat>
            <c:strRef>
              <c:f>'p8'!$B$4:$G$4</c:f>
              <c:strCache>
                <c:ptCount val="6"/>
                <c:pt idx="0">
                  <c:v>občanské sdružení</c:v>
                </c:pt>
                <c:pt idx="1">
                  <c:v>nadace, charita</c:v>
                </c:pt>
                <c:pt idx="2">
                  <c:v>profesní sdružení</c:v>
                </c:pt>
                <c:pt idx="3">
                  <c:v>politická strana</c:v>
                </c:pt>
                <c:pt idx="4">
                  <c:v>obecní samospráva</c:v>
                </c:pt>
                <c:pt idx="5">
                  <c:v>sportovní organizace</c:v>
                </c:pt>
              </c:strCache>
            </c:strRef>
          </c:cat>
          <c:val>
            <c:numRef>
              <c:f>'p8'!$B$6:$G$6</c:f>
              <c:numCache>
                <c:formatCode>0</c:formatCode>
                <c:ptCount val="6"/>
                <c:pt idx="0">
                  <c:v>31.000000000000007</c:v>
                </c:pt>
                <c:pt idx="1">
                  <c:v>17.999999999999989</c:v>
                </c:pt>
                <c:pt idx="2">
                  <c:v>7.0000000000000062</c:v>
                </c:pt>
                <c:pt idx="3">
                  <c:v>3.0000000000000031</c:v>
                </c:pt>
                <c:pt idx="4">
                  <c:v>6.0000000000000053</c:v>
                </c:pt>
                <c:pt idx="5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14-4B5D-8F5F-359DE07A5351}"/>
            </c:ext>
          </c:extLst>
        </c:ser>
        <c:ser>
          <c:idx val="2"/>
          <c:order val="2"/>
          <c:tx>
            <c:strRef>
              <c:f>'p8'!$A$7</c:f>
              <c:strCache>
                <c:ptCount val="1"/>
              </c:strCache>
            </c:strRef>
          </c:tx>
          <c:invertIfNegative val="0"/>
          <c:cat>
            <c:strRef>
              <c:f>'p8'!$B$4:$G$4</c:f>
              <c:strCache>
                <c:ptCount val="6"/>
                <c:pt idx="0">
                  <c:v>občanské sdružení</c:v>
                </c:pt>
                <c:pt idx="1">
                  <c:v>nadace, charita</c:v>
                </c:pt>
                <c:pt idx="2">
                  <c:v>profesní sdružení</c:v>
                </c:pt>
                <c:pt idx="3">
                  <c:v>politická strana</c:v>
                </c:pt>
                <c:pt idx="4">
                  <c:v>obecní samospráva</c:v>
                </c:pt>
                <c:pt idx="5">
                  <c:v>sportovní organizace</c:v>
                </c:pt>
              </c:strCache>
            </c:strRef>
          </c:cat>
          <c:val>
            <c:numRef>
              <c:f>'p8'!$B$7:$G$7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3D14-4B5D-8F5F-359DE07A5351}"/>
            </c:ext>
          </c:extLst>
        </c:ser>
        <c:ser>
          <c:idx val="3"/>
          <c:order val="3"/>
          <c:tx>
            <c:strRef>
              <c:f>'p8'!$A$8</c:f>
              <c:strCache>
                <c:ptCount val="1"/>
                <c:pt idx="0">
                  <c:v>Černošice</c:v>
                </c:pt>
              </c:strCache>
            </c:strRef>
          </c:tx>
          <c:invertIfNegative val="0"/>
          <c:cat>
            <c:strRef>
              <c:f>'p8'!$B$4:$G$4</c:f>
              <c:strCache>
                <c:ptCount val="6"/>
                <c:pt idx="0">
                  <c:v>občanské sdružení</c:v>
                </c:pt>
                <c:pt idx="1">
                  <c:v>nadace, charita</c:v>
                </c:pt>
                <c:pt idx="2">
                  <c:v>profesní sdružení</c:v>
                </c:pt>
                <c:pt idx="3">
                  <c:v>politická strana</c:v>
                </c:pt>
                <c:pt idx="4">
                  <c:v>obecní samospráva</c:v>
                </c:pt>
                <c:pt idx="5">
                  <c:v>sportovní organizace</c:v>
                </c:pt>
              </c:strCache>
            </c:strRef>
          </c:cat>
          <c:val>
            <c:numRef>
              <c:f>'p8'!$B$8:$G$8</c:f>
              <c:numCache>
                <c:formatCode>0</c:formatCode>
                <c:ptCount val="6"/>
                <c:pt idx="0">
                  <c:v>27</c:v>
                </c:pt>
                <c:pt idx="1">
                  <c:v>25</c:v>
                </c:pt>
                <c:pt idx="2">
                  <c:v>19</c:v>
                </c:pt>
                <c:pt idx="3">
                  <c:v>16</c:v>
                </c:pt>
                <c:pt idx="4">
                  <c:v>20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14-4B5D-8F5F-359DE07A5351}"/>
            </c:ext>
          </c:extLst>
        </c:ser>
        <c:ser>
          <c:idx val="4"/>
          <c:order val="4"/>
          <c:tx>
            <c:strRef>
              <c:f>'p8'!$A$9</c:f>
              <c:strCache>
                <c:ptCount val="1"/>
                <c:pt idx="0">
                  <c:v>Hrádek nad Nisou</c:v>
                </c:pt>
              </c:strCache>
            </c:strRef>
          </c:tx>
          <c:invertIfNegative val="0"/>
          <c:cat>
            <c:strRef>
              <c:f>'p8'!$B$4:$G$4</c:f>
              <c:strCache>
                <c:ptCount val="6"/>
                <c:pt idx="0">
                  <c:v>občanské sdružení</c:v>
                </c:pt>
                <c:pt idx="1">
                  <c:v>nadace, charita</c:v>
                </c:pt>
                <c:pt idx="2">
                  <c:v>profesní sdružení</c:v>
                </c:pt>
                <c:pt idx="3">
                  <c:v>politická strana</c:v>
                </c:pt>
                <c:pt idx="4">
                  <c:v>obecní samospráva</c:v>
                </c:pt>
                <c:pt idx="5">
                  <c:v>sportovní organizace</c:v>
                </c:pt>
              </c:strCache>
            </c:strRef>
          </c:cat>
          <c:val>
            <c:numRef>
              <c:f>'p8'!$B$9:$G$9</c:f>
              <c:numCache>
                <c:formatCode>0</c:formatCode>
                <c:ptCount val="6"/>
                <c:pt idx="0">
                  <c:v>23</c:v>
                </c:pt>
                <c:pt idx="1">
                  <c:v>14</c:v>
                </c:pt>
                <c:pt idx="2">
                  <c:v>11.700000000000001</c:v>
                </c:pt>
                <c:pt idx="3">
                  <c:v>4</c:v>
                </c:pt>
                <c:pt idx="4">
                  <c:v>8</c:v>
                </c:pt>
                <c:pt idx="5">
                  <c:v>20.21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14-4B5D-8F5F-359DE07A5351}"/>
            </c:ext>
          </c:extLst>
        </c:ser>
        <c:ser>
          <c:idx val="5"/>
          <c:order val="5"/>
          <c:tx>
            <c:strRef>
              <c:f>'p8'!$A$10</c:f>
              <c:strCache>
                <c:ptCount val="1"/>
                <c:pt idx="0">
                  <c:v>Semily</c:v>
                </c:pt>
              </c:strCache>
            </c:strRef>
          </c:tx>
          <c:invertIfNegative val="0"/>
          <c:cat>
            <c:strRef>
              <c:f>'p8'!$B$4:$G$4</c:f>
              <c:strCache>
                <c:ptCount val="6"/>
                <c:pt idx="0">
                  <c:v>občanské sdružení</c:v>
                </c:pt>
                <c:pt idx="1">
                  <c:v>nadace, charita</c:v>
                </c:pt>
                <c:pt idx="2">
                  <c:v>profesní sdružení</c:v>
                </c:pt>
                <c:pt idx="3">
                  <c:v>politická strana</c:v>
                </c:pt>
                <c:pt idx="4">
                  <c:v>obecní samospráva</c:v>
                </c:pt>
                <c:pt idx="5">
                  <c:v>sportovní organizace</c:v>
                </c:pt>
              </c:strCache>
            </c:strRef>
          </c:cat>
          <c:val>
            <c:numRef>
              <c:f>'p8'!$B$10:$G$10</c:f>
              <c:numCache>
                <c:formatCode>0</c:formatCode>
                <c:ptCount val="6"/>
                <c:pt idx="0">
                  <c:v>14</c:v>
                </c:pt>
                <c:pt idx="1">
                  <c:v>10.16</c:v>
                </c:pt>
                <c:pt idx="2">
                  <c:v>4.55</c:v>
                </c:pt>
                <c:pt idx="3">
                  <c:v>0.53</c:v>
                </c:pt>
                <c:pt idx="4">
                  <c:v>0.8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D14-4B5D-8F5F-359DE07A53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163776"/>
        <c:axId val="145165312"/>
      </c:barChart>
      <c:catAx>
        <c:axId val="145163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5165312"/>
        <c:crosses val="autoZero"/>
        <c:auto val="1"/>
        <c:lblAlgn val="ctr"/>
        <c:lblOffset val="100"/>
        <c:noMultiLvlLbl val="0"/>
      </c:catAx>
      <c:valAx>
        <c:axId val="14516531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45163776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84205450280379734"/>
          <c:y val="0.24945074612628126"/>
          <c:w val="0.14871877520472243"/>
          <c:h val="0.5510864564610523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45663091326329E-2"/>
          <c:y val="0.16456903281448587"/>
          <c:w val="0.66423715926090554"/>
          <c:h val="0.731607424852601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rgbClr val="BABAB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List1!$B$2:$E$2</c:f>
              <c:numCache>
                <c:formatCode>0</c:formatCode>
                <c:ptCount val="4"/>
                <c:pt idx="0">
                  <c:v>7.8039927404718714</c:v>
                </c:pt>
                <c:pt idx="1">
                  <c:v>9.3750000000000266</c:v>
                </c:pt>
                <c:pt idx="2">
                  <c:v>8</c:v>
                </c:pt>
                <c:pt idx="3">
                  <c:v>6.1333333333333524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FC-4037-B95C-1CA8632ECCA8}"/>
            </c:ext>
          </c:extLst>
        </c:ser>
        <c:ser>
          <c:idx val="4"/>
          <c:order val="1"/>
          <c:tx>
            <c:strRef>
              <c:f>List1!$A$3</c:f>
              <c:strCache>
                <c:ptCount val="1"/>
                <c:pt idx="0">
                  <c:v>Rozhodně ne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0</c:formatCode>
                <c:ptCount val="4"/>
                <c:pt idx="0">
                  <c:v>13.793103448275792</c:v>
                </c:pt>
                <c:pt idx="1">
                  <c:v>11.931818181818082</c:v>
                </c:pt>
                <c:pt idx="2">
                  <c:v>11.2</c:v>
                </c:pt>
                <c:pt idx="3">
                  <c:v>18.133333333333173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FC-4037-B95C-1CA8632ECCA8}"/>
            </c:ext>
          </c:extLst>
        </c:ser>
        <c:ser>
          <c:idx val="5"/>
          <c:order val="2"/>
          <c:tx>
            <c:strRef>
              <c:f>List1!$A$4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0</c:formatCode>
                <c:ptCount val="4"/>
                <c:pt idx="0">
                  <c:v>22.232304900181489</c:v>
                </c:pt>
                <c:pt idx="1">
                  <c:v>17.045454545454547</c:v>
                </c:pt>
                <c:pt idx="2">
                  <c:v>25.333333333333144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FC-4037-B95C-1CA8632ECCA8}"/>
            </c:ext>
          </c:extLst>
        </c:ser>
        <c:ser>
          <c:idx val="8"/>
          <c:order val="3"/>
          <c:tx>
            <c:strRef>
              <c:f>List1!$A$5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0</c:formatCode>
                <c:ptCount val="4"/>
                <c:pt idx="0">
                  <c:v>28.584392014519029</c:v>
                </c:pt>
                <c:pt idx="1">
                  <c:v>41.477272727272727</c:v>
                </c:pt>
                <c:pt idx="2">
                  <c:v>23.733333333333103</c:v>
                </c:pt>
                <c:pt idx="3">
                  <c:v>21.333333333333144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FC-4037-B95C-1CA8632ECCA8}"/>
            </c:ext>
          </c:extLst>
        </c:ser>
        <c:ser>
          <c:idx val="10"/>
          <c:order val="4"/>
          <c:tx>
            <c:strRef>
              <c:f>List1!$A$6</c:f>
              <c:strCache>
                <c:ptCount val="1"/>
                <c:pt idx="0">
                  <c:v>Rozhodně ano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0</c:formatCode>
                <c:ptCount val="4"/>
                <c:pt idx="0">
                  <c:v>27.58620689655157</c:v>
                </c:pt>
                <c:pt idx="1">
                  <c:v>20.170454545454668</c:v>
                </c:pt>
                <c:pt idx="2">
                  <c:v>31.733333333333103</c:v>
                </c:pt>
                <c:pt idx="3">
                  <c:v>30.4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FC-4037-B95C-1CA8632ECCA8}"/>
            </c:ext>
          </c:extLst>
        </c:ser>
        <c:ser>
          <c:idx val="12"/>
          <c:order val="5"/>
          <c:tx>
            <c:strRef>
              <c:f>List1!$A$7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57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FFC-4037-B95C-1CA8632ECCA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61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6FFC-4037-B95C-1CA8632ECCA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56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6FFC-4037-B95C-1CA8632ECCA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51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6FFC-4037-B95C-1CA8632ECCA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 i="1" baseline="0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List1!$B$7:$E$7</c:f>
              <c:numCache>
                <c:formatCode>0</c:formatCode>
                <c:ptCount val="4"/>
                <c:pt idx="0">
                  <c:v>56.170598911071124</c:v>
                </c:pt>
                <c:pt idx="1">
                  <c:v>61.647727272727245</c:v>
                </c:pt>
                <c:pt idx="2">
                  <c:v>55.466666666666164</c:v>
                </c:pt>
                <c:pt idx="3">
                  <c:v>51.733333333333363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FFC-4037-B95C-1CA8632ECC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215677568"/>
        <c:axId val="219742592"/>
      </c:barChart>
      <c:catAx>
        <c:axId val="215677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="1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19742592"/>
        <c:crosses val="autoZero"/>
        <c:auto val="1"/>
        <c:lblAlgn val="ctr"/>
        <c:lblOffset val="100"/>
        <c:noMultiLvlLbl val="0"/>
      </c:catAx>
      <c:valAx>
        <c:axId val="219742592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15677568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sz="1300" b="1" i="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</c:legendEntry>
      <c:layout>
        <c:manualLayout>
          <c:xMode val="edge"/>
          <c:yMode val="edge"/>
          <c:x val="0.78339981717653728"/>
          <c:y val="7.9014826143877184E-2"/>
          <c:w val="0.21295522530604169"/>
          <c:h val="0.89454567311632893"/>
        </c:manualLayout>
      </c:layout>
      <c:overlay val="0"/>
      <c:txPr>
        <a:bodyPr/>
        <a:lstStyle/>
        <a:p>
          <a:pPr>
            <a:defRPr sz="1300" b="1" i="0" baseline="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DC2C77-BC32-42B3-A6F0-6519B24667B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4641C3E-FE42-481A-81BD-5EEDC02BC44D}">
      <dgm:prSet phldrT="[Text]"/>
      <dgm:spPr/>
      <dgm:t>
        <a:bodyPr/>
        <a:lstStyle/>
        <a:p>
          <a:r>
            <a:rPr lang="cs-CZ" dirty="0"/>
            <a:t>Dobré</a:t>
          </a:r>
        </a:p>
      </dgm:t>
    </dgm:pt>
    <dgm:pt modelId="{F89BE67D-5833-4EC2-834F-7D9D8732B4D0}" type="parTrans" cxnId="{508D1BD7-EAF7-4068-955C-3C1A32999294}">
      <dgm:prSet/>
      <dgm:spPr/>
      <dgm:t>
        <a:bodyPr/>
        <a:lstStyle/>
        <a:p>
          <a:endParaRPr lang="cs-CZ"/>
        </a:p>
      </dgm:t>
    </dgm:pt>
    <dgm:pt modelId="{6FC834B3-588B-4045-8F49-E993CE00676E}" type="sibTrans" cxnId="{508D1BD7-EAF7-4068-955C-3C1A32999294}">
      <dgm:prSet/>
      <dgm:spPr/>
      <dgm:t>
        <a:bodyPr/>
        <a:lstStyle/>
        <a:p>
          <a:endParaRPr lang="cs-CZ"/>
        </a:p>
      </dgm:t>
    </dgm:pt>
    <dgm:pt modelId="{70E2BE2B-F9B0-4AB5-9AE8-5FB47B5361C1}">
      <dgm:prSet phldrT="[Text]"/>
      <dgm:spPr/>
      <dgm:t>
        <a:bodyPr/>
        <a:lstStyle/>
        <a:p>
          <a:r>
            <a:rPr lang="cs-CZ" dirty="0"/>
            <a:t>Etika</a:t>
          </a:r>
        </a:p>
      </dgm:t>
    </dgm:pt>
    <dgm:pt modelId="{17E3DBE3-890B-4B25-85C0-020EFB5BC7D8}" type="parTrans" cxnId="{4D63AD8C-63D1-42DC-A19E-96488B1CC27B}">
      <dgm:prSet/>
      <dgm:spPr/>
      <dgm:t>
        <a:bodyPr/>
        <a:lstStyle/>
        <a:p>
          <a:endParaRPr lang="cs-CZ"/>
        </a:p>
      </dgm:t>
    </dgm:pt>
    <dgm:pt modelId="{5043463D-2EC0-4508-8D88-647EDF0D57E4}" type="sibTrans" cxnId="{4D63AD8C-63D1-42DC-A19E-96488B1CC27B}">
      <dgm:prSet/>
      <dgm:spPr/>
      <dgm:t>
        <a:bodyPr/>
        <a:lstStyle/>
        <a:p>
          <a:endParaRPr lang="cs-CZ"/>
        </a:p>
      </dgm:t>
    </dgm:pt>
    <dgm:pt modelId="{A0C4F47A-D92E-43FC-9639-4C24B26269A2}">
      <dgm:prSet phldrT="[Text]"/>
      <dgm:spPr/>
      <dgm:t>
        <a:bodyPr/>
        <a:lstStyle/>
        <a:p>
          <a:r>
            <a:rPr lang="cs-CZ" dirty="0"/>
            <a:t>Morálka</a:t>
          </a:r>
        </a:p>
      </dgm:t>
    </dgm:pt>
    <dgm:pt modelId="{8A867E3D-98DB-40F9-AF9D-6A484AEE6283}" type="parTrans" cxnId="{76CCC4C3-8FBA-424A-AAFD-EDED2085BFB6}">
      <dgm:prSet/>
      <dgm:spPr/>
      <dgm:t>
        <a:bodyPr/>
        <a:lstStyle/>
        <a:p>
          <a:endParaRPr lang="cs-CZ"/>
        </a:p>
      </dgm:t>
    </dgm:pt>
    <dgm:pt modelId="{664AF42F-107A-429C-95CB-C97F529D97C4}" type="sibTrans" cxnId="{76CCC4C3-8FBA-424A-AAFD-EDED2085BFB6}">
      <dgm:prSet/>
      <dgm:spPr/>
      <dgm:t>
        <a:bodyPr/>
        <a:lstStyle/>
        <a:p>
          <a:endParaRPr lang="cs-CZ"/>
        </a:p>
      </dgm:t>
    </dgm:pt>
    <dgm:pt modelId="{95D8671B-A8AB-455D-8D6A-4AB9C15C069E}">
      <dgm:prSet phldrT="[Text]"/>
      <dgm:spPr/>
      <dgm:t>
        <a:bodyPr/>
        <a:lstStyle/>
        <a:p>
          <a:r>
            <a:rPr lang="cs-CZ" dirty="0"/>
            <a:t>Vládnutí</a:t>
          </a:r>
        </a:p>
      </dgm:t>
    </dgm:pt>
    <dgm:pt modelId="{B80DE46B-2C9B-43AA-BEFB-FCF5C478A6E0}" type="parTrans" cxnId="{E58CBF07-C1DE-4379-87DC-0E6147A98522}">
      <dgm:prSet/>
      <dgm:spPr/>
      <dgm:t>
        <a:bodyPr/>
        <a:lstStyle/>
        <a:p>
          <a:endParaRPr lang="cs-CZ"/>
        </a:p>
      </dgm:t>
    </dgm:pt>
    <dgm:pt modelId="{CFF6AF43-CFDF-4F01-895C-EC74E089C9F1}" type="sibTrans" cxnId="{E58CBF07-C1DE-4379-87DC-0E6147A98522}">
      <dgm:prSet/>
      <dgm:spPr/>
      <dgm:t>
        <a:bodyPr/>
        <a:lstStyle/>
        <a:p>
          <a:endParaRPr lang="cs-CZ"/>
        </a:p>
      </dgm:t>
    </dgm:pt>
    <dgm:pt modelId="{4D93EAC7-107A-4916-B4DE-7E824DD922B7}">
      <dgm:prSet phldrT="[Text]"/>
      <dgm:spPr/>
      <dgm:t>
        <a:bodyPr/>
        <a:lstStyle/>
        <a:p>
          <a:r>
            <a:rPr lang="cs-CZ" dirty="0"/>
            <a:t>Politika a rozhodování</a:t>
          </a:r>
        </a:p>
      </dgm:t>
    </dgm:pt>
    <dgm:pt modelId="{97D0C664-7127-4904-A2A8-307B6D9E8615}" type="parTrans" cxnId="{2E1ED7E6-6BF5-4E85-A545-306B612ADF10}">
      <dgm:prSet/>
      <dgm:spPr/>
      <dgm:t>
        <a:bodyPr/>
        <a:lstStyle/>
        <a:p>
          <a:endParaRPr lang="cs-CZ"/>
        </a:p>
      </dgm:t>
    </dgm:pt>
    <dgm:pt modelId="{BF2D45E3-C5C7-42A2-9690-64BAC5E7242A}" type="sibTrans" cxnId="{2E1ED7E6-6BF5-4E85-A545-306B612ADF10}">
      <dgm:prSet/>
      <dgm:spPr/>
      <dgm:t>
        <a:bodyPr/>
        <a:lstStyle/>
        <a:p>
          <a:endParaRPr lang="cs-CZ"/>
        </a:p>
      </dgm:t>
    </dgm:pt>
    <dgm:pt modelId="{C7B75166-88EE-4DA3-8BB5-63B9C6043E77}">
      <dgm:prSet phldrT="[Text]"/>
      <dgm:spPr/>
      <dgm:t>
        <a:bodyPr/>
        <a:lstStyle/>
        <a:p>
          <a:r>
            <a:rPr lang="cs-CZ"/>
            <a:t>Liberální demokracie</a:t>
          </a:r>
          <a:endParaRPr lang="cs-CZ" dirty="0"/>
        </a:p>
      </dgm:t>
    </dgm:pt>
    <dgm:pt modelId="{CA05F69E-9CB6-4075-97F8-6C42A6E33FFA}" type="parTrans" cxnId="{8DB2C56B-A740-43FF-8672-1FC35CA96603}">
      <dgm:prSet/>
      <dgm:spPr/>
      <dgm:t>
        <a:bodyPr/>
        <a:lstStyle/>
        <a:p>
          <a:endParaRPr lang="cs-CZ"/>
        </a:p>
      </dgm:t>
    </dgm:pt>
    <dgm:pt modelId="{D64E4F99-8D3C-41B7-81CF-AEB0FE48FF99}" type="sibTrans" cxnId="{8DB2C56B-A740-43FF-8672-1FC35CA96603}">
      <dgm:prSet/>
      <dgm:spPr/>
      <dgm:t>
        <a:bodyPr/>
        <a:lstStyle/>
        <a:p>
          <a:endParaRPr lang="cs-CZ"/>
        </a:p>
      </dgm:t>
    </dgm:pt>
    <dgm:pt modelId="{52BC74C1-3BA4-4C8C-BD43-B339D5A54652}">
      <dgm:prSet phldrT="[Text]"/>
      <dgm:spPr/>
      <dgm:t>
        <a:bodyPr/>
        <a:lstStyle/>
        <a:p>
          <a:r>
            <a:rPr lang="cs-CZ" dirty="0"/>
            <a:t>Občanské společnost</a:t>
          </a:r>
        </a:p>
      </dgm:t>
    </dgm:pt>
    <dgm:pt modelId="{3B939B6F-DB32-47A8-99B4-8B0F41B4130F}" type="parTrans" cxnId="{38BCB581-DFD0-4096-BB1F-721805DCAD01}">
      <dgm:prSet/>
      <dgm:spPr/>
      <dgm:t>
        <a:bodyPr/>
        <a:lstStyle/>
        <a:p>
          <a:endParaRPr lang="cs-CZ"/>
        </a:p>
      </dgm:t>
    </dgm:pt>
    <dgm:pt modelId="{67316C4A-7F03-4790-8BC8-2C2BE5988286}" type="sibTrans" cxnId="{38BCB581-DFD0-4096-BB1F-721805DCAD01}">
      <dgm:prSet/>
      <dgm:spPr/>
      <dgm:t>
        <a:bodyPr/>
        <a:lstStyle/>
        <a:p>
          <a:endParaRPr lang="cs-CZ"/>
        </a:p>
      </dgm:t>
    </dgm:pt>
    <dgm:pt modelId="{7D568B8E-753B-455C-941C-97CD785DD201}">
      <dgm:prSet phldrT="[Text]"/>
      <dgm:spPr/>
      <dgm:t>
        <a:bodyPr/>
        <a:lstStyle/>
        <a:p>
          <a:r>
            <a:rPr lang="cs-CZ" dirty="0"/>
            <a:t>Co je dobré? Poznání</a:t>
          </a:r>
        </a:p>
      </dgm:t>
    </dgm:pt>
    <dgm:pt modelId="{44B69F12-4624-4C47-9799-51FF32A046CA}" type="parTrans" cxnId="{F1475E2D-20FC-425F-BF96-8C56F2A6DD51}">
      <dgm:prSet/>
      <dgm:spPr/>
      <dgm:t>
        <a:bodyPr/>
        <a:lstStyle/>
        <a:p>
          <a:endParaRPr lang="cs-CZ"/>
        </a:p>
      </dgm:t>
    </dgm:pt>
    <dgm:pt modelId="{7EB7F8E3-AD22-4D07-81C3-5B4A2687DDCA}" type="sibTrans" cxnId="{F1475E2D-20FC-425F-BF96-8C56F2A6DD51}">
      <dgm:prSet/>
      <dgm:spPr/>
      <dgm:t>
        <a:bodyPr/>
        <a:lstStyle/>
        <a:p>
          <a:endParaRPr lang="cs-CZ"/>
        </a:p>
      </dgm:t>
    </dgm:pt>
    <dgm:pt modelId="{F7EA3E63-4296-4D70-8BF8-F2EBE9C66237}" type="pres">
      <dgm:prSet presAssocID="{EBDC2C77-BC32-42B3-A6F0-6519B24667BB}" presName="Name0" presStyleCnt="0">
        <dgm:presLayoutVars>
          <dgm:dir/>
          <dgm:animLvl val="lvl"/>
          <dgm:resizeHandles/>
        </dgm:presLayoutVars>
      </dgm:prSet>
      <dgm:spPr/>
    </dgm:pt>
    <dgm:pt modelId="{E36D8821-CFFE-494E-B513-1ECC5709ECBB}" type="pres">
      <dgm:prSet presAssocID="{94641C3E-FE42-481A-81BD-5EEDC02BC44D}" presName="linNode" presStyleCnt="0"/>
      <dgm:spPr/>
    </dgm:pt>
    <dgm:pt modelId="{98891B79-DDA4-41FE-B0B6-5B3031236EE7}" type="pres">
      <dgm:prSet presAssocID="{94641C3E-FE42-481A-81BD-5EEDC02BC44D}" presName="parentShp" presStyleLbl="node1" presStyleIdx="0" presStyleCnt="2">
        <dgm:presLayoutVars>
          <dgm:bulletEnabled val="1"/>
        </dgm:presLayoutVars>
      </dgm:prSet>
      <dgm:spPr/>
    </dgm:pt>
    <dgm:pt modelId="{DF31C94D-D3D8-4BC5-83EC-EA9B0A4EE452}" type="pres">
      <dgm:prSet presAssocID="{94641C3E-FE42-481A-81BD-5EEDC02BC44D}" presName="childShp" presStyleLbl="bgAccFollowNode1" presStyleIdx="0" presStyleCnt="2">
        <dgm:presLayoutVars>
          <dgm:bulletEnabled val="1"/>
        </dgm:presLayoutVars>
      </dgm:prSet>
      <dgm:spPr/>
    </dgm:pt>
    <dgm:pt modelId="{AE717A1A-4A9D-482E-AA61-E8CB87FD246B}" type="pres">
      <dgm:prSet presAssocID="{6FC834B3-588B-4045-8F49-E993CE00676E}" presName="spacing" presStyleCnt="0"/>
      <dgm:spPr/>
    </dgm:pt>
    <dgm:pt modelId="{52A0E34F-D3AB-42A3-B495-B87995E4E47B}" type="pres">
      <dgm:prSet presAssocID="{95D8671B-A8AB-455D-8D6A-4AB9C15C069E}" presName="linNode" presStyleCnt="0"/>
      <dgm:spPr/>
    </dgm:pt>
    <dgm:pt modelId="{022DBB3E-5DC3-4BC7-8A74-9C0BF15FFEBA}" type="pres">
      <dgm:prSet presAssocID="{95D8671B-A8AB-455D-8D6A-4AB9C15C069E}" presName="parentShp" presStyleLbl="node1" presStyleIdx="1" presStyleCnt="2">
        <dgm:presLayoutVars>
          <dgm:bulletEnabled val="1"/>
        </dgm:presLayoutVars>
      </dgm:prSet>
      <dgm:spPr/>
    </dgm:pt>
    <dgm:pt modelId="{CED69C33-DABD-47E4-A68B-40EADD485D9F}" type="pres">
      <dgm:prSet presAssocID="{95D8671B-A8AB-455D-8D6A-4AB9C15C069E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E58CBF07-C1DE-4379-87DC-0E6147A98522}" srcId="{EBDC2C77-BC32-42B3-A6F0-6519B24667BB}" destId="{95D8671B-A8AB-455D-8D6A-4AB9C15C069E}" srcOrd="1" destOrd="0" parTransId="{B80DE46B-2C9B-43AA-BEFB-FCF5C478A6E0}" sibTransId="{CFF6AF43-CFDF-4F01-895C-EC74E089C9F1}"/>
    <dgm:cxn modelId="{F1475E2D-20FC-425F-BF96-8C56F2A6DD51}" srcId="{94641C3E-FE42-481A-81BD-5EEDC02BC44D}" destId="{7D568B8E-753B-455C-941C-97CD785DD201}" srcOrd="2" destOrd="0" parTransId="{44B69F12-4624-4C47-9799-51FF32A046CA}" sibTransId="{7EB7F8E3-AD22-4D07-81C3-5B4A2687DDCA}"/>
    <dgm:cxn modelId="{E416512E-DDC3-4AD0-A400-19C08AF3E1D4}" type="presOf" srcId="{52BC74C1-3BA4-4C8C-BD43-B339D5A54652}" destId="{CED69C33-DABD-47E4-A68B-40EADD485D9F}" srcOrd="0" destOrd="2" presId="urn:microsoft.com/office/officeart/2005/8/layout/vList6"/>
    <dgm:cxn modelId="{E61D3B32-1AA3-483B-BCA7-1ECEA654C640}" type="presOf" srcId="{7D568B8E-753B-455C-941C-97CD785DD201}" destId="{DF31C94D-D3D8-4BC5-83EC-EA9B0A4EE452}" srcOrd="0" destOrd="2" presId="urn:microsoft.com/office/officeart/2005/8/layout/vList6"/>
    <dgm:cxn modelId="{E5879036-F0E7-4558-B4A1-14AF680171F9}" type="presOf" srcId="{C7B75166-88EE-4DA3-8BB5-63B9C6043E77}" destId="{CED69C33-DABD-47E4-A68B-40EADD485D9F}" srcOrd="0" destOrd="1" presId="urn:microsoft.com/office/officeart/2005/8/layout/vList6"/>
    <dgm:cxn modelId="{0E8BAE40-1CA4-4860-AFB0-900B7A774EE9}" type="presOf" srcId="{95D8671B-A8AB-455D-8D6A-4AB9C15C069E}" destId="{022DBB3E-5DC3-4BC7-8A74-9C0BF15FFEBA}" srcOrd="0" destOrd="0" presId="urn:microsoft.com/office/officeart/2005/8/layout/vList6"/>
    <dgm:cxn modelId="{31478845-2B9E-47A3-AC9D-913F1745AA0B}" type="presOf" srcId="{4D93EAC7-107A-4916-B4DE-7E824DD922B7}" destId="{CED69C33-DABD-47E4-A68B-40EADD485D9F}" srcOrd="0" destOrd="0" presId="urn:microsoft.com/office/officeart/2005/8/layout/vList6"/>
    <dgm:cxn modelId="{C3C22A67-08E2-4216-B824-64057CE62CA2}" type="presOf" srcId="{EBDC2C77-BC32-42B3-A6F0-6519B24667BB}" destId="{F7EA3E63-4296-4D70-8BF8-F2EBE9C66237}" srcOrd="0" destOrd="0" presId="urn:microsoft.com/office/officeart/2005/8/layout/vList6"/>
    <dgm:cxn modelId="{8DB2C56B-A740-43FF-8672-1FC35CA96603}" srcId="{95D8671B-A8AB-455D-8D6A-4AB9C15C069E}" destId="{C7B75166-88EE-4DA3-8BB5-63B9C6043E77}" srcOrd="1" destOrd="0" parTransId="{CA05F69E-9CB6-4075-97F8-6C42A6E33FFA}" sibTransId="{D64E4F99-8D3C-41B7-81CF-AEB0FE48FF99}"/>
    <dgm:cxn modelId="{9404F653-5DBF-4F20-AC57-9CE3AECE371C}" type="presOf" srcId="{A0C4F47A-D92E-43FC-9639-4C24B26269A2}" destId="{DF31C94D-D3D8-4BC5-83EC-EA9B0A4EE452}" srcOrd="0" destOrd="1" presId="urn:microsoft.com/office/officeart/2005/8/layout/vList6"/>
    <dgm:cxn modelId="{13EC3C7B-373E-4A51-BEF5-85EDEDDFE605}" type="presOf" srcId="{70E2BE2B-F9B0-4AB5-9AE8-5FB47B5361C1}" destId="{DF31C94D-D3D8-4BC5-83EC-EA9B0A4EE452}" srcOrd="0" destOrd="0" presId="urn:microsoft.com/office/officeart/2005/8/layout/vList6"/>
    <dgm:cxn modelId="{38BCB581-DFD0-4096-BB1F-721805DCAD01}" srcId="{95D8671B-A8AB-455D-8D6A-4AB9C15C069E}" destId="{52BC74C1-3BA4-4C8C-BD43-B339D5A54652}" srcOrd="2" destOrd="0" parTransId="{3B939B6F-DB32-47A8-99B4-8B0F41B4130F}" sibTransId="{67316C4A-7F03-4790-8BC8-2C2BE5988286}"/>
    <dgm:cxn modelId="{4D63AD8C-63D1-42DC-A19E-96488B1CC27B}" srcId="{94641C3E-FE42-481A-81BD-5EEDC02BC44D}" destId="{70E2BE2B-F9B0-4AB5-9AE8-5FB47B5361C1}" srcOrd="0" destOrd="0" parTransId="{17E3DBE3-890B-4B25-85C0-020EFB5BC7D8}" sibTransId="{5043463D-2EC0-4508-8D88-647EDF0D57E4}"/>
    <dgm:cxn modelId="{76CCC4C3-8FBA-424A-AAFD-EDED2085BFB6}" srcId="{94641C3E-FE42-481A-81BD-5EEDC02BC44D}" destId="{A0C4F47A-D92E-43FC-9639-4C24B26269A2}" srcOrd="1" destOrd="0" parTransId="{8A867E3D-98DB-40F9-AF9D-6A484AEE6283}" sibTransId="{664AF42F-107A-429C-95CB-C97F529D97C4}"/>
    <dgm:cxn modelId="{508D1BD7-EAF7-4068-955C-3C1A32999294}" srcId="{EBDC2C77-BC32-42B3-A6F0-6519B24667BB}" destId="{94641C3E-FE42-481A-81BD-5EEDC02BC44D}" srcOrd="0" destOrd="0" parTransId="{F89BE67D-5833-4EC2-834F-7D9D8732B4D0}" sibTransId="{6FC834B3-588B-4045-8F49-E993CE00676E}"/>
    <dgm:cxn modelId="{F8B83BE4-E397-4CB1-AE57-5CD7CF7B8A70}" type="presOf" srcId="{94641C3E-FE42-481A-81BD-5EEDC02BC44D}" destId="{98891B79-DDA4-41FE-B0B6-5B3031236EE7}" srcOrd="0" destOrd="0" presId="urn:microsoft.com/office/officeart/2005/8/layout/vList6"/>
    <dgm:cxn modelId="{2E1ED7E6-6BF5-4E85-A545-306B612ADF10}" srcId="{95D8671B-A8AB-455D-8D6A-4AB9C15C069E}" destId="{4D93EAC7-107A-4916-B4DE-7E824DD922B7}" srcOrd="0" destOrd="0" parTransId="{97D0C664-7127-4904-A2A8-307B6D9E8615}" sibTransId="{BF2D45E3-C5C7-42A2-9690-64BAC5E7242A}"/>
    <dgm:cxn modelId="{628F2A61-682A-4CC6-A25A-A2D8FA8AC7CA}" type="presParOf" srcId="{F7EA3E63-4296-4D70-8BF8-F2EBE9C66237}" destId="{E36D8821-CFFE-494E-B513-1ECC5709ECBB}" srcOrd="0" destOrd="0" presId="urn:microsoft.com/office/officeart/2005/8/layout/vList6"/>
    <dgm:cxn modelId="{0E4703A3-19EA-4994-824B-A5784135BE0A}" type="presParOf" srcId="{E36D8821-CFFE-494E-B513-1ECC5709ECBB}" destId="{98891B79-DDA4-41FE-B0B6-5B3031236EE7}" srcOrd="0" destOrd="0" presId="urn:microsoft.com/office/officeart/2005/8/layout/vList6"/>
    <dgm:cxn modelId="{FCD8BDB3-B53F-4485-8452-A7BEA9E7D247}" type="presParOf" srcId="{E36D8821-CFFE-494E-B513-1ECC5709ECBB}" destId="{DF31C94D-D3D8-4BC5-83EC-EA9B0A4EE452}" srcOrd="1" destOrd="0" presId="urn:microsoft.com/office/officeart/2005/8/layout/vList6"/>
    <dgm:cxn modelId="{4AC177E2-80C8-4D7D-9D19-0482C73A3CF5}" type="presParOf" srcId="{F7EA3E63-4296-4D70-8BF8-F2EBE9C66237}" destId="{AE717A1A-4A9D-482E-AA61-E8CB87FD246B}" srcOrd="1" destOrd="0" presId="urn:microsoft.com/office/officeart/2005/8/layout/vList6"/>
    <dgm:cxn modelId="{95FB1FDB-D14A-483E-9418-C33613676E95}" type="presParOf" srcId="{F7EA3E63-4296-4D70-8BF8-F2EBE9C66237}" destId="{52A0E34F-D3AB-42A3-B495-B87995E4E47B}" srcOrd="2" destOrd="0" presId="urn:microsoft.com/office/officeart/2005/8/layout/vList6"/>
    <dgm:cxn modelId="{3ED75CBA-5A4F-4546-A6EC-CA4C6FE2125D}" type="presParOf" srcId="{52A0E34F-D3AB-42A3-B495-B87995E4E47B}" destId="{022DBB3E-5DC3-4BC7-8A74-9C0BF15FFEBA}" srcOrd="0" destOrd="0" presId="urn:microsoft.com/office/officeart/2005/8/layout/vList6"/>
    <dgm:cxn modelId="{F043DB84-3F9F-4ED6-BF7D-BD85588D3510}" type="presParOf" srcId="{52A0E34F-D3AB-42A3-B495-B87995E4E47B}" destId="{CED69C33-DABD-47E4-A68B-40EADD485D9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CF6E09-560A-4D5E-BA7B-12B246262B1F}" type="doc">
      <dgm:prSet loTypeId="urn:microsoft.com/office/officeart/2005/8/layout/venn1" loCatId="relationship" qsTypeId="urn:microsoft.com/office/officeart/2005/8/quickstyle/simple1#1" qsCatId="simple" csTypeId="urn:microsoft.com/office/officeart/2005/8/colors/accent1_2#1" csCatId="accent1" phldr="1"/>
      <dgm:spPr/>
    </dgm:pt>
    <dgm:pt modelId="{6EA8DAA0-6FAE-4B16-84FA-5FD8A774DC05}">
      <dgm:prSet phldrT="[Text]"/>
      <dgm:spPr/>
      <dgm:t>
        <a:bodyPr/>
        <a:lstStyle/>
        <a:p>
          <a:r>
            <a:rPr lang="cs-CZ" dirty="0"/>
            <a:t>Politická moc (stát)  </a:t>
          </a:r>
          <a:r>
            <a:rPr lang="cs-CZ" b="1" i="1" dirty="0"/>
            <a:t>důvěryhodnost</a:t>
          </a:r>
        </a:p>
      </dgm:t>
    </dgm:pt>
    <dgm:pt modelId="{B3E3550A-04CD-4508-A257-F863D80A13A2}" type="parTrans" cxnId="{173C6A68-41DF-4F29-BAF6-56FC8546716A}">
      <dgm:prSet/>
      <dgm:spPr/>
      <dgm:t>
        <a:bodyPr/>
        <a:lstStyle/>
        <a:p>
          <a:endParaRPr lang="cs-CZ"/>
        </a:p>
      </dgm:t>
    </dgm:pt>
    <dgm:pt modelId="{00425C1E-B392-40F7-AB00-4F21AA46E9DC}" type="sibTrans" cxnId="{173C6A68-41DF-4F29-BAF6-56FC8546716A}">
      <dgm:prSet/>
      <dgm:spPr/>
      <dgm:t>
        <a:bodyPr/>
        <a:lstStyle/>
        <a:p>
          <a:endParaRPr lang="cs-CZ"/>
        </a:p>
      </dgm:t>
    </dgm:pt>
    <dgm:pt modelId="{51802530-7BB3-4EFA-B51C-D252D875C9AD}">
      <dgm:prSet phldrT="[Text]"/>
      <dgm:spPr/>
      <dgm:t>
        <a:bodyPr/>
        <a:lstStyle/>
        <a:p>
          <a:r>
            <a:rPr lang="cs-CZ" dirty="0"/>
            <a:t>Rodina a intimita </a:t>
          </a:r>
        </a:p>
        <a:p>
          <a:r>
            <a:rPr lang="cs-CZ" b="1" i="1" dirty="0"/>
            <a:t>láska</a:t>
          </a:r>
        </a:p>
      </dgm:t>
    </dgm:pt>
    <dgm:pt modelId="{4DAB84FB-4A95-4E40-8C14-E56EC7B8E8BD}" type="parTrans" cxnId="{38017407-3052-4309-9AF2-93502C7C9819}">
      <dgm:prSet/>
      <dgm:spPr/>
      <dgm:t>
        <a:bodyPr/>
        <a:lstStyle/>
        <a:p>
          <a:endParaRPr lang="cs-CZ"/>
        </a:p>
      </dgm:t>
    </dgm:pt>
    <dgm:pt modelId="{47794149-2A1C-492E-90C4-4310389E1FF9}" type="sibTrans" cxnId="{38017407-3052-4309-9AF2-93502C7C9819}">
      <dgm:prSet/>
      <dgm:spPr/>
      <dgm:t>
        <a:bodyPr/>
        <a:lstStyle/>
        <a:p>
          <a:endParaRPr lang="cs-CZ"/>
        </a:p>
      </dgm:t>
    </dgm:pt>
    <dgm:pt modelId="{F82DD707-62B5-461A-AD2A-734833DB5CAF}">
      <dgm:prSet phldrT="[Text]"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Veřejnost </a:t>
          </a:r>
          <a:r>
            <a:rPr lang="cs-CZ" b="1" i="1" dirty="0">
              <a:solidFill>
                <a:srgbClr val="FF0000"/>
              </a:solidFill>
            </a:rPr>
            <a:t>vědění</a:t>
          </a:r>
        </a:p>
      </dgm:t>
    </dgm:pt>
    <dgm:pt modelId="{DE57A175-56CE-4112-B627-DFEF177856C2}" type="parTrans" cxnId="{1F6020BF-0199-4250-9810-00CC0C5780CA}">
      <dgm:prSet/>
      <dgm:spPr/>
      <dgm:t>
        <a:bodyPr/>
        <a:lstStyle/>
        <a:p>
          <a:endParaRPr lang="cs-CZ"/>
        </a:p>
      </dgm:t>
    </dgm:pt>
    <dgm:pt modelId="{E605934D-AAAE-4617-8BA1-DD10E7587288}" type="sibTrans" cxnId="{1F6020BF-0199-4250-9810-00CC0C5780CA}">
      <dgm:prSet/>
      <dgm:spPr/>
      <dgm:t>
        <a:bodyPr/>
        <a:lstStyle/>
        <a:p>
          <a:endParaRPr lang="cs-CZ"/>
        </a:p>
      </dgm:t>
    </dgm:pt>
    <dgm:pt modelId="{46A4C596-ECD6-4E00-95F4-2A7139DC8A00}">
      <dgm:prSet phldrT="[Text]"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Trh</a:t>
          </a:r>
        </a:p>
        <a:p>
          <a:r>
            <a:rPr lang="cs-CZ" b="1" i="0" dirty="0">
              <a:solidFill>
                <a:srgbClr val="FF0000"/>
              </a:solidFill>
            </a:rPr>
            <a:t>peníze</a:t>
          </a:r>
        </a:p>
      </dgm:t>
    </dgm:pt>
    <dgm:pt modelId="{F9103A28-4F41-4B2E-BC39-C90C681D6029}" type="parTrans" cxnId="{B4E28FFB-B13A-4AFC-9531-988AB65B2317}">
      <dgm:prSet/>
      <dgm:spPr/>
      <dgm:t>
        <a:bodyPr/>
        <a:lstStyle/>
        <a:p>
          <a:endParaRPr lang="cs-CZ"/>
        </a:p>
      </dgm:t>
    </dgm:pt>
    <dgm:pt modelId="{5421C7AE-3E3D-4565-A0F5-470C56BA81DF}" type="sibTrans" cxnId="{B4E28FFB-B13A-4AFC-9531-988AB65B2317}">
      <dgm:prSet/>
      <dgm:spPr/>
      <dgm:t>
        <a:bodyPr/>
        <a:lstStyle/>
        <a:p>
          <a:endParaRPr lang="cs-CZ"/>
        </a:p>
      </dgm:t>
    </dgm:pt>
    <dgm:pt modelId="{CA8A9D64-6163-42CF-991B-73A67AE5306E}" type="pres">
      <dgm:prSet presAssocID="{5ECF6E09-560A-4D5E-BA7B-12B246262B1F}" presName="compositeShape" presStyleCnt="0">
        <dgm:presLayoutVars>
          <dgm:chMax val="7"/>
          <dgm:dir/>
          <dgm:resizeHandles val="exact"/>
        </dgm:presLayoutVars>
      </dgm:prSet>
      <dgm:spPr/>
    </dgm:pt>
    <dgm:pt modelId="{6F5F9CA2-563E-4754-8177-4D40F928DAAD}" type="pres">
      <dgm:prSet presAssocID="{6EA8DAA0-6FAE-4B16-84FA-5FD8A774DC05}" presName="circ1" presStyleLbl="vennNode1" presStyleIdx="0" presStyleCnt="4" custLinFactNeighborX="-814" custLinFactNeighborY="-1923"/>
      <dgm:spPr/>
    </dgm:pt>
    <dgm:pt modelId="{4666C468-3AE9-42B1-888F-068D0981B269}" type="pres">
      <dgm:prSet presAssocID="{6EA8DAA0-6FAE-4B16-84FA-5FD8A774DC0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CAA8A54-0872-4A3F-9DBF-B493E42FF604}" type="pres">
      <dgm:prSet presAssocID="{46A4C596-ECD6-4E00-95F4-2A7139DC8A00}" presName="circ2" presStyleLbl="vennNode1" presStyleIdx="1" presStyleCnt="4" custLinFactNeighborX="-6105"/>
      <dgm:spPr/>
    </dgm:pt>
    <dgm:pt modelId="{AF6B197F-1034-427B-92C0-063C1050084B}" type="pres">
      <dgm:prSet presAssocID="{46A4C596-ECD6-4E00-95F4-2A7139DC8A0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DCB87E8-A19C-46D0-BD70-17CD2E1897E6}" type="pres">
      <dgm:prSet presAssocID="{51802530-7BB3-4EFA-B51C-D252D875C9AD}" presName="circ3" presStyleLbl="vennNode1" presStyleIdx="2" presStyleCnt="4"/>
      <dgm:spPr/>
    </dgm:pt>
    <dgm:pt modelId="{AFE8AA75-9753-4702-AF5A-FAA88E977D4B}" type="pres">
      <dgm:prSet presAssocID="{51802530-7BB3-4EFA-B51C-D252D875C9A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BF2D7B5-013A-4723-B2B6-7D827FD7E4C0}" type="pres">
      <dgm:prSet presAssocID="{F82DD707-62B5-461A-AD2A-734833DB5CAF}" presName="circ4" presStyleLbl="vennNode1" presStyleIdx="3" presStyleCnt="4" custLinFactNeighborX="2849"/>
      <dgm:spPr/>
    </dgm:pt>
    <dgm:pt modelId="{70277418-AA22-4B43-8311-6AA6ACFF4F35}" type="pres">
      <dgm:prSet presAssocID="{F82DD707-62B5-461A-AD2A-734833DB5CAF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8017407-3052-4309-9AF2-93502C7C9819}" srcId="{5ECF6E09-560A-4D5E-BA7B-12B246262B1F}" destId="{51802530-7BB3-4EFA-B51C-D252D875C9AD}" srcOrd="2" destOrd="0" parTransId="{4DAB84FB-4A95-4E40-8C14-E56EC7B8E8BD}" sibTransId="{47794149-2A1C-492E-90C4-4310389E1FF9}"/>
    <dgm:cxn modelId="{02A5DF25-1292-496C-BC96-9D12BD94C38F}" type="presOf" srcId="{6EA8DAA0-6FAE-4B16-84FA-5FD8A774DC05}" destId="{6F5F9CA2-563E-4754-8177-4D40F928DAAD}" srcOrd="0" destOrd="0" presId="urn:microsoft.com/office/officeart/2005/8/layout/venn1"/>
    <dgm:cxn modelId="{B9132640-3DC5-4801-90C9-90AAB1025B3C}" type="presOf" srcId="{46A4C596-ECD6-4E00-95F4-2A7139DC8A00}" destId="{AF6B197F-1034-427B-92C0-063C1050084B}" srcOrd="1" destOrd="0" presId="urn:microsoft.com/office/officeart/2005/8/layout/venn1"/>
    <dgm:cxn modelId="{FA89BD5B-FA6C-4D37-84B5-4D0FEC2E5A49}" type="presOf" srcId="{5ECF6E09-560A-4D5E-BA7B-12B246262B1F}" destId="{CA8A9D64-6163-42CF-991B-73A67AE5306E}" srcOrd="0" destOrd="0" presId="urn:microsoft.com/office/officeart/2005/8/layout/venn1"/>
    <dgm:cxn modelId="{13425167-D87D-4AD1-ABB9-6153BC434672}" type="presOf" srcId="{51802530-7BB3-4EFA-B51C-D252D875C9AD}" destId="{AFE8AA75-9753-4702-AF5A-FAA88E977D4B}" srcOrd="1" destOrd="0" presId="urn:microsoft.com/office/officeart/2005/8/layout/venn1"/>
    <dgm:cxn modelId="{173C6A68-41DF-4F29-BAF6-56FC8546716A}" srcId="{5ECF6E09-560A-4D5E-BA7B-12B246262B1F}" destId="{6EA8DAA0-6FAE-4B16-84FA-5FD8A774DC05}" srcOrd="0" destOrd="0" parTransId="{B3E3550A-04CD-4508-A257-F863D80A13A2}" sibTransId="{00425C1E-B392-40F7-AB00-4F21AA46E9DC}"/>
    <dgm:cxn modelId="{D2A59676-B3F1-4C88-A6C1-3B961CDF2ED8}" type="presOf" srcId="{F82DD707-62B5-461A-AD2A-734833DB5CAF}" destId="{70277418-AA22-4B43-8311-6AA6ACFF4F35}" srcOrd="1" destOrd="0" presId="urn:microsoft.com/office/officeart/2005/8/layout/venn1"/>
    <dgm:cxn modelId="{A5BDC6B4-8C29-424F-A6EC-76ABD3892458}" type="presOf" srcId="{F82DD707-62B5-461A-AD2A-734833DB5CAF}" destId="{DBF2D7B5-013A-4723-B2B6-7D827FD7E4C0}" srcOrd="0" destOrd="0" presId="urn:microsoft.com/office/officeart/2005/8/layout/venn1"/>
    <dgm:cxn modelId="{1F6020BF-0199-4250-9810-00CC0C5780CA}" srcId="{5ECF6E09-560A-4D5E-BA7B-12B246262B1F}" destId="{F82DD707-62B5-461A-AD2A-734833DB5CAF}" srcOrd="3" destOrd="0" parTransId="{DE57A175-56CE-4112-B627-DFEF177856C2}" sibTransId="{E605934D-AAAE-4617-8BA1-DD10E7587288}"/>
    <dgm:cxn modelId="{8A906DCF-1439-4F9D-A700-9EA7DFBF766A}" type="presOf" srcId="{46A4C596-ECD6-4E00-95F4-2A7139DC8A00}" destId="{CCAA8A54-0872-4A3F-9DBF-B493E42FF604}" srcOrd="0" destOrd="0" presId="urn:microsoft.com/office/officeart/2005/8/layout/venn1"/>
    <dgm:cxn modelId="{464D98E1-A488-4640-8B7F-A114CDB401C2}" type="presOf" srcId="{6EA8DAA0-6FAE-4B16-84FA-5FD8A774DC05}" destId="{4666C468-3AE9-42B1-888F-068D0981B269}" srcOrd="1" destOrd="0" presId="urn:microsoft.com/office/officeart/2005/8/layout/venn1"/>
    <dgm:cxn modelId="{B4E28FFB-B13A-4AFC-9531-988AB65B2317}" srcId="{5ECF6E09-560A-4D5E-BA7B-12B246262B1F}" destId="{46A4C596-ECD6-4E00-95F4-2A7139DC8A00}" srcOrd="1" destOrd="0" parTransId="{F9103A28-4F41-4B2E-BC39-C90C681D6029}" sibTransId="{5421C7AE-3E3D-4565-A0F5-470C56BA81DF}"/>
    <dgm:cxn modelId="{CE6133FD-D8D4-42E8-B202-57F8AA1FDF24}" type="presOf" srcId="{51802530-7BB3-4EFA-B51C-D252D875C9AD}" destId="{5DCB87E8-A19C-46D0-BD70-17CD2E1897E6}" srcOrd="0" destOrd="0" presId="urn:microsoft.com/office/officeart/2005/8/layout/venn1"/>
    <dgm:cxn modelId="{BCF4E264-706A-44FD-8A4A-BF7B7669157B}" type="presParOf" srcId="{CA8A9D64-6163-42CF-991B-73A67AE5306E}" destId="{6F5F9CA2-563E-4754-8177-4D40F928DAAD}" srcOrd="0" destOrd="0" presId="urn:microsoft.com/office/officeart/2005/8/layout/venn1"/>
    <dgm:cxn modelId="{2A960637-D211-434E-9EBC-0532580D243A}" type="presParOf" srcId="{CA8A9D64-6163-42CF-991B-73A67AE5306E}" destId="{4666C468-3AE9-42B1-888F-068D0981B269}" srcOrd="1" destOrd="0" presId="urn:microsoft.com/office/officeart/2005/8/layout/venn1"/>
    <dgm:cxn modelId="{8AB4E605-2BB8-41A8-8319-142352BBDFA6}" type="presParOf" srcId="{CA8A9D64-6163-42CF-991B-73A67AE5306E}" destId="{CCAA8A54-0872-4A3F-9DBF-B493E42FF604}" srcOrd="2" destOrd="0" presId="urn:microsoft.com/office/officeart/2005/8/layout/venn1"/>
    <dgm:cxn modelId="{952C6016-4887-4EF4-96AA-6C7CD8FA617C}" type="presParOf" srcId="{CA8A9D64-6163-42CF-991B-73A67AE5306E}" destId="{AF6B197F-1034-427B-92C0-063C1050084B}" srcOrd="3" destOrd="0" presId="urn:microsoft.com/office/officeart/2005/8/layout/venn1"/>
    <dgm:cxn modelId="{F3B83611-6B6E-4E12-A886-B58C85A89596}" type="presParOf" srcId="{CA8A9D64-6163-42CF-991B-73A67AE5306E}" destId="{5DCB87E8-A19C-46D0-BD70-17CD2E1897E6}" srcOrd="4" destOrd="0" presId="urn:microsoft.com/office/officeart/2005/8/layout/venn1"/>
    <dgm:cxn modelId="{0BBA9025-B1F1-4069-AE5E-2E2D96B5721D}" type="presParOf" srcId="{CA8A9D64-6163-42CF-991B-73A67AE5306E}" destId="{AFE8AA75-9753-4702-AF5A-FAA88E977D4B}" srcOrd="5" destOrd="0" presId="urn:microsoft.com/office/officeart/2005/8/layout/venn1"/>
    <dgm:cxn modelId="{C881873A-F0A3-4131-BF0A-B90C8A9762F6}" type="presParOf" srcId="{CA8A9D64-6163-42CF-991B-73A67AE5306E}" destId="{DBF2D7B5-013A-4723-B2B6-7D827FD7E4C0}" srcOrd="6" destOrd="0" presId="urn:microsoft.com/office/officeart/2005/8/layout/venn1"/>
    <dgm:cxn modelId="{73ABD358-C729-4A78-B330-C4DCD5BF891A}" type="presParOf" srcId="{CA8A9D64-6163-42CF-991B-73A67AE5306E}" destId="{70277418-AA22-4B43-8311-6AA6ACFF4F35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31C94D-D3D8-4BC5-83EC-EA9B0A4EE452}">
      <dsp:nvSpPr>
        <dsp:cNvPr id="0" name=""/>
        <dsp:cNvSpPr/>
      </dsp:nvSpPr>
      <dsp:spPr>
        <a:xfrm>
          <a:off x="3291839" y="552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300" kern="1200" dirty="0"/>
            <a:t>Etika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300" kern="1200" dirty="0"/>
            <a:t>Morálka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300" kern="1200" dirty="0"/>
            <a:t>Co je dobré? Poznání</a:t>
          </a:r>
        </a:p>
      </dsp:txBody>
      <dsp:txXfrm>
        <a:off x="3291839" y="269889"/>
        <a:ext cx="4129750" cy="1616020"/>
      </dsp:txXfrm>
    </dsp:sp>
    <dsp:sp modelId="{98891B79-DDA4-41FE-B0B6-5B3031236EE7}">
      <dsp:nvSpPr>
        <dsp:cNvPr id="0" name=""/>
        <dsp:cNvSpPr/>
      </dsp:nvSpPr>
      <dsp:spPr>
        <a:xfrm>
          <a:off x="0" y="552"/>
          <a:ext cx="3291839" cy="2154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800" kern="1200" dirty="0"/>
            <a:t>Dobré</a:t>
          </a:r>
        </a:p>
      </dsp:txBody>
      <dsp:txXfrm>
        <a:off x="105183" y="105735"/>
        <a:ext cx="3081473" cy="1944328"/>
      </dsp:txXfrm>
    </dsp:sp>
    <dsp:sp modelId="{CED69C33-DABD-47E4-A68B-40EADD485D9F}">
      <dsp:nvSpPr>
        <dsp:cNvPr id="0" name=""/>
        <dsp:cNvSpPr/>
      </dsp:nvSpPr>
      <dsp:spPr>
        <a:xfrm>
          <a:off x="3291839" y="2370716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300" kern="1200" dirty="0"/>
            <a:t>Politika a rozhodování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300" kern="1200"/>
            <a:t>Liberální demokracie</a:t>
          </a:r>
          <a:endParaRPr lang="cs-CZ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300" kern="1200" dirty="0"/>
            <a:t>Občanské společnost</a:t>
          </a:r>
        </a:p>
      </dsp:txBody>
      <dsp:txXfrm>
        <a:off x="3291839" y="2640053"/>
        <a:ext cx="4129750" cy="1616020"/>
      </dsp:txXfrm>
    </dsp:sp>
    <dsp:sp modelId="{022DBB3E-5DC3-4BC7-8A74-9C0BF15FFEBA}">
      <dsp:nvSpPr>
        <dsp:cNvPr id="0" name=""/>
        <dsp:cNvSpPr/>
      </dsp:nvSpPr>
      <dsp:spPr>
        <a:xfrm>
          <a:off x="0" y="2370716"/>
          <a:ext cx="3291839" cy="2154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800" kern="1200" dirty="0"/>
            <a:t>Vládnutí</a:t>
          </a:r>
        </a:p>
      </dsp:txBody>
      <dsp:txXfrm>
        <a:off x="105183" y="2475899"/>
        <a:ext cx="3081473" cy="19443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F9CA2-563E-4754-8177-4D40F928DAAD}">
      <dsp:nvSpPr>
        <dsp:cNvPr id="0" name=""/>
        <dsp:cNvSpPr/>
      </dsp:nvSpPr>
      <dsp:spPr>
        <a:xfrm>
          <a:off x="952169" y="189707"/>
          <a:ext cx="2100072" cy="21000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Politická moc (stát)  </a:t>
          </a:r>
          <a:r>
            <a:rPr lang="cs-CZ" sz="1600" b="1" i="1" kern="1200" dirty="0"/>
            <a:t>důvěryhodnost</a:t>
          </a:r>
        </a:p>
      </dsp:txBody>
      <dsp:txXfrm>
        <a:off x="1194485" y="472409"/>
        <a:ext cx="1615440" cy="666369"/>
      </dsp:txXfrm>
    </dsp:sp>
    <dsp:sp modelId="{CCAA8A54-0872-4A3F-9DBF-B493E42FF604}">
      <dsp:nvSpPr>
        <dsp:cNvPr id="0" name=""/>
        <dsp:cNvSpPr/>
      </dsp:nvSpPr>
      <dsp:spPr>
        <a:xfrm>
          <a:off x="1769932" y="1158969"/>
          <a:ext cx="2100072" cy="21000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rgbClr val="FF0000"/>
              </a:solidFill>
            </a:rPr>
            <a:t>Trh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i="0" kern="1200" dirty="0">
              <a:solidFill>
                <a:srgbClr val="FF0000"/>
              </a:solidFill>
            </a:rPr>
            <a:t>peníze</a:t>
          </a:r>
        </a:p>
      </dsp:txBody>
      <dsp:txXfrm>
        <a:off x="2900740" y="1401286"/>
        <a:ext cx="807720" cy="1615440"/>
      </dsp:txXfrm>
    </dsp:sp>
    <dsp:sp modelId="{5DCB87E8-A19C-46D0-BD70-17CD2E1897E6}">
      <dsp:nvSpPr>
        <dsp:cNvPr id="0" name=""/>
        <dsp:cNvSpPr/>
      </dsp:nvSpPr>
      <dsp:spPr>
        <a:xfrm>
          <a:off x="969263" y="2087848"/>
          <a:ext cx="2100072" cy="21000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Rodina a intimita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i="1" kern="1200" dirty="0"/>
            <a:t>láska</a:t>
          </a:r>
        </a:p>
      </dsp:txBody>
      <dsp:txXfrm>
        <a:off x="1211580" y="3238849"/>
        <a:ext cx="1615440" cy="666369"/>
      </dsp:txXfrm>
    </dsp:sp>
    <dsp:sp modelId="{DBF2D7B5-013A-4723-B2B6-7D827FD7E4C0}">
      <dsp:nvSpPr>
        <dsp:cNvPr id="0" name=""/>
        <dsp:cNvSpPr/>
      </dsp:nvSpPr>
      <dsp:spPr>
        <a:xfrm>
          <a:off x="100217" y="1158969"/>
          <a:ext cx="2100072" cy="21000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rgbClr val="FF0000"/>
              </a:solidFill>
            </a:rPr>
            <a:t>Veřejnost </a:t>
          </a:r>
          <a:r>
            <a:rPr lang="cs-CZ" sz="1600" b="1" i="1" kern="1200" dirty="0">
              <a:solidFill>
                <a:srgbClr val="FF0000"/>
              </a:solidFill>
            </a:rPr>
            <a:t>vědění</a:t>
          </a:r>
        </a:p>
      </dsp:txBody>
      <dsp:txXfrm>
        <a:off x="261761" y="1401286"/>
        <a:ext cx="807720" cy="1615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294" y="1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r">
              <a:defRPr sz="1300"/>
            </a:lvl1pPr>
          </a:lstStyle>
          <a:p>
            <a:fld id="{C843B205-5F2E-431B-94EC-215C205723AE}" type="datetimeFigureOut">
              <a:rPr lang="cs-CZ" smtClean="0"/>
              <a:t>01.03.2024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r">
              <a:defRPr sz="1300"/>
            </a:lvl1pPr>
          </a:lstStyle>
          <a:p>
            <a:fld id="{80B2CEF8-4FD8-4A45-8902-8764F2597A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8000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5631" cy="512222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979" y="0"/>
            <a:ext cx="3075631" cy="512222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r">
              <a:defRPr sz="1300"/>
            </a:lvl1pPr>
          </a:lstStyle>
          <a:p>
            <a:fld id="{5B2EA291-8051-4A67-8B93-158A6AD6296B}" type="datetimeFigureOut">
              <a:rPr lang="cs-CZ" smtClean="0"/>
              <a:t>01.03.2024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91" tIns="47745" rIns="95491" bIns="4774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761" y="4862015"/>
            <a:ext cx="5679778" cy="4605085"/>
          </a:xfrm>
          <a:prstGeom prst="rect">
            <a:avLst/>
          </a:prstGeom>
        </p:spPr>
        <p:txBody>
          <a:bodyPr vert="horz" lIns="95491" tIns="47745" rIns="95491" bIns="4774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0755"/>
            <a:ext cx="3075631" cy="512222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979" y="9720755"/>
            <a:ext cx="3075631" cy="512222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r">
              <a:defRPr sz="1300"/>
            </a:lvl1pPr>
          </a:lstStyle>
          <a:p>
            <a:fld id="{083E0DFE-E2AE-45E2-AE1C-0C02FFD680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789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/>
          <p:nvPr userDrawn="1"/>
        </p:nvSpPr>
        <p:spPr>
          <a:xfrm>
            <a:off x="5395596" y="-1"/>
            <a:ext cx="3749252" cy="1131889"/>
          </a:xfrm>
          <a:custGeom>
            <a:avLst/>
            <a:gdLst>
              <a:gd name="connsiteX0" fmla="*/ 0 w 1908175"/>
              <a:gd name="connsiteY0" fmla="*/ 574675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4675 h 581025"/>
              <a:gd name="connsiteX0" fmla="*/ 0 w 1908175"/>
              <a:gd name="connsiteY0" fmla="*/ 577850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7850 h 581025"/>
              <a:gd name="connsiteX0" fmla="*/ 0 w 1908175"/>
              <a:gd name="connsiteY0" fmla="*/ 628650 h 631825"/>
              <a:gd name="connsiteX1" fmla="*/ 149225 w 1908175"/>
              <a:gd name="connsiteY1" fmla="*/ 0 h 631825"/>
              <a:gd name="connsiteX2" fmla="*/ 1892300 w 1908175"/>
              <a:gd name="connsiteY2" fmla="*/ 50800 h 631825"/>
              <a:gd name="connsiteX3" fmla="*/ 1908175 w 1908175"/>
              <a:gd name="connsiteY3" fmla="*/ 631825 h 631825"/>
              <a:gd name="connsiteX4" fmla="*/ 0 w 1908175"/>
              <a:gd name="connsiteY4" fmla="*/ 628650 h 631825"/>
              <a:gd name="connsiteX0" fmla="*/ 0 w 1933575"/>
              <a:gd name="connsiteY0" fmla="*/ 628650 h 631825"/>
              <a:gd name="connsiteX1" fmla="*/ 149225 w 1933575"/>
              <a:gd name="connsiteY1" fmla="*/ 0 h 631825"/>
              <a:gd name="connsiteX2" fmla="*/ 1933575 w 1933575"/>
              <a:gd name="connsiteY2" fmla="*/ 0 h 631825"/>
              <a:gd name="connsiteX3" fmla="*/ 1908175 w 1933575"/>
              <a:gd name="connsiteY3" fmla="*/ 631825 h 631825"/>
              <a:gd name="connsiteX4" fmla="*/ 0 w 1933575"/>
              <a:gd name="connsiteY4" fmla="*/ 628650 h 631825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33575 w 1968500"/>
              <a:gd name="connsiteY2" fmla="*/ 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94535"/>
              <a:gd name="connsiteY0" fmla="*/ 628650 h 628650"/>
              <a:gd name="connsiteX1" fmla="*/ 149225 w 1994535"/>
              <a:gd name="connsiteY1" fmla="*/ 0 h 628650"/>
              <a:gd name="connsiteX2" fmla="*/ 1994535 w 1994535"/>
              <a:gd name="connsiteY2" fmla="*/ 53975 h 628650"/>
              <a:gd name="connsiteX3" fmla="*/ 1968500 w 1994535"/>
              <a:gd name="connsiteY3" fmla="*/ 628650 h 628650"/>
              <a:gd name="connsiteX4" fmla="*/ 0 w 1994535"/>
              <a:gd name="connsiteY4" fmla="*/ 628650 h 628650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65960 w 1968500"/>
              <a:gd name="connsiteY2" fmla="*/ 635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68500"/>
              <a:gd name="connsiteY0" fmla="*/ 622300 h 622300"/>
              <a:gd name="connsiteX1" fmla="*/ 134937 w 1968500"/>
              <a:gd name="connsiteY1" fmla="*/ 47625 h 622300"/>
              <a:gd name="connsiteX2" fmla="*/ 1965960 w 1968500"/>
              <a:gd name="connsiteY2" fmla="*/ 0 h 622300"/>
              <a:gd name="connsiteX3" fmla="*/ 1968500 w 1968500"/>
              <a:gd name="connsiteY3" fmla="*/ 622300 h 622300"/>
              <a:gd name="connsiteX4" fmla="*/ 0 w 1968500"/>
              <a:gd name="connsiteY4" fmla="*/ 622300 h 622300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33338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0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883621"/>
              <a:gd name="connsiteY0" fmla="*/ 574675 h 574675"/>
              <a:gd name="connsiteX1" fmla="*/ 134937 w 1883621"/>
              <a:gd name="connsiteY1" fmla="*/ 0 h 574675"/>
              <a:gd name="connsiteX2" fmla="*/ 1882774 w 1883621"/>
              <a:gd name="connsiteY2" fmla="*/ 0 h 574675"/>
              <a:gd name="connsiteX3" fmla="*/ 1882774 w 1883621"/>
              <a:gd name="connsiteY3" fmla="*/ 574675 h 574675"/>
              <a:gd name="connsiteX4" fmla="*/ 0 w 1883621"/>
              <a:gd name="connsiteY4" fmla="*/ 574675 h 574675"/>
              <a:gd name="connsiteX0" fmla="*/ 0 w 3758141"/>
              <a:gd name="connsiteY0" fmla="*/ 1135380 h 1135380"/>
              <a:gd name="connsiteX1" fmla="*/ 2009457 w 3758141"/>
              <a:gd name="connsiteY1" fmla="*/ 0 h 1135380"/>
              <a:gd name="connsiteX2" fmla="*/ 3757294 w 3758141"/>
              <a:gd name="connsiteY2" fmla="*/ 0 h 1135380"/>
              <a:gd name="connsiteX3" fmla="*/ 3757294 w 3758141"/>
              <a:gd name="connsiteY3" fmla="*/ 574675 h 1135380"/>
              <a:gd name="connsiteX4" fmla="*/ 0 w 3758141"/>
              <a:gd name="connsiteY4" fmla="*/ 1135380 h 1135380"/>
              <a:gd name="connsiteX0" fmla="*/ 0 w 3758141"/>
              <a:gd name="connsiteY0" fmla="*/ 1135381 h 1135381"/>
              <a:gd name="connsiteX1" fmla="*/ 336233 w 3758141"/>
              <a:gd name="connsiteY1" fmla="*/ 0 h 1135381"/>
              <a:gd name="connsiteX2" fmla="*/ 3757294 w 3758141"/>
              <a:gd name="connsiteY2" fmla="*/ 1 h 1135381"/>
              <a:gd name="connsiteX3" fmla="*/ 3757294 w 3758141"/>
              <a:gd name="connsiteY3" fmla="*/ 574676 h 1135381"/>
              <a:gd name="connsiteX4" fmla="*/ 0 w 3758141"/>
              <a:gd name="connsiteY4" fmla="*/ 1135381 h 1135381"/>
              <a:gd name="connsiteX0" fmla="*/ 0 w 3575261"/>
              <a:gd name="connsiteY0" fmla="*/ 1131889 h 1131889"/>
              <a:gd name="connsiteX1" fmla="*/ 153353 w 3575261"/>
              <a:gd name="connsiteY1" fmla="*/ 0 h 1131889"/>
              <a:gd name="connsiteX2" fmla="*/ 3574414 w 3575261"/>
              <a:gd name="connsiteY2" fmla="*/ 1 h 1131889"/>
              <a:gd name="connsiteX3" fmla="*/ 3574414 w 3575261"/>
              <a:gd name="connsiteY3" fmla="*/ 574676 h 1131889"/>
              <a:gd name="connsiteX4" fmla="*/ 0 w 3575261"/>
              <a:gd name="connsiteY4" fmla="*/ 1131889 h 1131889"/>
              <a:gd name="connsiteX0" fmla="*/ 0 w 3695911"/>
              <a:gd name="connsiteY0" fmla="*/ 1131889 h 1131889"/>
              <a:gd name="connsiteX1" fmla="*/ 274003 w 3695911"/>
              <a:gd name="connsiteY1" fmla="*/ 0 h 1131889"/>
              <a:gd name="connsiteX2" fmla="*/ 3695064 w 3695911"/>
              <a:gd name="connsiteY2" fmla="*/ 1 h 1131889"/>
              <a:gd name="connsiteX3" fmla="*/ 3695064 w 3695911"/>
              <a:gd name="connsiteY3" fmla="*/ 574676 h 1131889"/>
              <a:gd name="connsiteX4" fmla="*/ 0 w 3695911"/>
              <a:gd name="connsiteY4" fmla="*/ 1131889 h 1131889"/>
              <a:gd name="connsiteX0" fmla="*/ 0 w 3748405"/>
              <a:gd name="connsiteY0" fmla="*/ 1131889 h 1131889"/>
              <a:gd name="connsiteX1" fmla="*/ 274003 w 3748405"/>
              <a:gd name="connsiteY1" fmla="*/ 0 h 1131889"/>
              <a:gd name="connsiteX2" fmla="*/ 3695064 w 3748405"/>
              <a:gd name="connsiteY2" fmla="*/ 1 h 1131889"/>
              <a:gd name="connsiteX3" fmla="*/ 3748405 w 3748405"/>
              <a:gd name="connsiteY3" fmla="*/ 1131889 h 1131889"/>
              <a:gd name="connsiteX4" fmla="*/ 0 w 3748405"/>
              <a:gd name="connsiteY4" fmla="*/ 1131889 h 1131889"/>
              <a:gd name="connsiteX0" fmla="*/ 0 w 3749252"/>
              <a:gd name="connsiteY0" fmla="*/ 1131889 h 1131889"/>
              <a:gd name="connsiteX1" fmla="*/ 274003 w 3749252"/>
              <a:gd name="connsiteY1" fmla="*/ 0 h 1131889"/>
              <a:gd name="connsiteX2" fmla="*/ 3748405 w 3749252"/>
              <a:gd name="connsiteY2" fmla="*/ 1 h 1131889"/>
              <a:gd name="connsiteX3" fmla="*/ 3748405 w 3749252"/>
              <a:gd name="connsiteY3" fmla="*/ 1131889 h 1131889"/>
              <a:gd name="connsiteX4" fmla="*/ 0 w 3749252"/>
              <a:gd name="connsiteY4" fmla="*/ 1131889 h 113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9252" h="1131889">
                <a:moveTo>
                  <a:pt x="0" y="1131889"/>
                </a:moveTo>
                <a:lnTo>
                  <a:pt x="274003" y="0"/>
                </a:lnTo>
                <a:lnTo>
                  <a:pt x="3748405" y="1"/>
                </a:lnTo>
                <a:cubicBezTo>
                  <a:pt x="3749252" y="207434"/>
                  <a:pt x="3747558" y="924456"/>
                  <a:pt x="3748405" y="1131889"/>
                </a:cubicBezTo>
                <a:lnTo>
                  <a:pt x="0" y="1131889"/>
                </a:lnTo>
                <a:close/>
              </a:path>
            </a:pathLst>
          </a:custGeom>
          <a:solidFill>
            <a:srgbClr val="002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 descr="Cevro institut_doplnkove_rgb_neg_cz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35244" y="290218"/>
            <a:ext cx="2976981" cy="6051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01.03.2024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01.03.2024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obsah - 1 radek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7584" y="188640"/>
            <a:ext cx="7921130" cy="44884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83568" y="1340768"/>
            <a:ext cx="8065145" cy="482508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64000" y="764704"/>
            <a:ext cx="7884713" cy="344128"/>
          </a:xfr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000" i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000" y="6213600"/>
            <a:ext cx="7884713" cy="166712"/>
          </a:xfr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1300"/>
              </a:lnSpc>
              <a:buNone/>
              <a:defRPr sz="1000" i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646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Čty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10000"/>
            <a:ext cx="5198400" cy="21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799600" y="1710000"/>
            <a:ext cx="2880000" cy="21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obsah 2"/>
          <p:cNvSpPr>
            <a:spLocks noGrp="1"/>
          </p:cNvSpPr>
          <p:nvPr>
            <p:ph sz="half" idx="13"/>
          </p:nvPr>
        </p:nvSpPr>
        <p:spPr>
          <a:xfrm>
            <a:off x="3488400" y="4021200"/>
            <a:ext cx="5198400" cy="21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9" name="Zástupný symbol pro obsah 3"/>
          <p:cNvSpPr>
            <a:spLocks noGrp="1"/>
          </p:cNvSpPr>
          <p:nvPr>
            <p:ph sz="half" idx="14"/>
          </p:nvPr>
        </p:nvSpPr>
        <p:spPr>
          <a:xfrm>
            <a:off x="457200" y="4021200"/>
            <a:ext cx="2880000" cy="21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79314-834E-4C40-A8F8-785DA682B135}" type="datetime1">
              <a:rPr lang="cs-CZ" smtClean="0"/>
              <a:t>01.03.2024</a:t>
            </a:fld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DE3C7-DA8F-4F76-9838-3AE5EB2780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1056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10000"/>
            <a:ext cx="5198400" cy="21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799600" y="1710000"/>
            <a:ext cx="2880000" cy="21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obsah 2"/>
          <p:cNvSpPr>
            <a:spLocks noGrp="1"/>
          </p:cNvSpPr>
          <p:nvPr>
            <p:ph sz="half" idx="13"/>
          </p:nvPr>
        </p:nvSpPr>
        <p:spPr>
          <a:xfrm>
            <a:off x="457200" y="4021200"/>
            <a:ext cx="8229600" cy="210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3DE9F-B165-481E-A2EE-1DF40B85A17E}" type="datetime1">
              <a:rPr lang="cs-CZ" smtClean="0"/>
              <a:t>01.03.2024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57511-08D2-432D-A332-61AC772928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6498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74674"/>
            <a:ext cx="9144000" cy="923926"/>
          </a:xfrm>
        </p:spPr>
        <p:txBody>
          <a:bodyPr lIns="252000" rIns="252000">
            <a:normAutofit/>
          </a:bodyPr>
          <a:lstStyle>
            <a:lvl1pPr algn="l">
              <a:defRPr sz="6600">
                <a:solidFill>
                  <a:srgbClr val="CA8A64"/>
                </a:solidFill>
                <a:latin typeface="+mn-lt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Volný tvar 6"/>
          <p:cNvSpPr/>
          <p:nvPr userDrawn="1"/>
        </p:nvSpPr>
        <p:spPr>
          <a:xfrm>
            <a:off x="7261225" y="0"/>
            <a:ext cx="1883621" cy="574675"/>
          </a:xfrm>
          <a:custGeom>
            <a:avLst/>
            <a:gdLst>
              <a:gd name="connsiteX0" fmla="*/ 0 w 1908175"/>
              <a:gd name="connsiteY0" fmla="*/ 574675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4675 h 581025"/>
              <a:gd name="connsiteX0" fmla="*/ 0 w 1908175"/>
              <a:gd name="connsiteY0" fmla="*/ 577850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7850 h 581025"/>
              <a:gd name="connsiteX0" fmla="*/ 0 w 1908175"/>
              <a:gd name="connsiteY0" fmla="*/ 628650 h 631825"/>
              <a:gd name="connsiteX1" fmla="*/ 149225 w 1908175"/>
              <a:gd name="connsiteY1" fmla="*/ 0 h 631825"/>
              <a:gd name="connsiteX2" fmla="*/ 1892300 w 1908175"/>
              <a:gd name="connsiteY2" fmla="*/ 50800 h 631825"/>
              <a:gd name="connsiteX3" fmla="*/ 1908175 w 1908175"/>
              <a:gd name="connsiteY3" fmla="*/ 631825 h 631825"/>
              <a:gd name="connsiteX4" fmla="*/ 0 w 1908175"/>
              <a:gd name="connsiteY4" fmla="*/ 628650 h 631825"/>
              <a:gd name="connsiteX0" fmla="*/ 0 w 1933575"/>
              <a:gd name="connsiteY0" fmla="*/ 628650 h 631825"/>
              <a:gd name="connsiteX1" fmla="*/ 149225 w 1933575"/>
              <a:gd name="connsiteY1" fmla="*/ 0 h 631825"/>
              <a:gd name="connsiteX2" fmla="*/ 1933575 w 1933575"/>
              <a:gd name="connsiteY2" fmla="*/ 0 h 631825"/>
              <a:gd name="connsiteX3" fmla="*/ 1908175 w 1933575"/>
              <a:gd name="connsiteY3" fmla="*/ 631825 h 631825"/>
              <a:gd name="connsiteX4" fmla="*/ 0 w 1933575"/>
              <a:gd name="connsiteY4" fmla="*/ 628650 h 631825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33575 w 1968500"/>
              <a:gd name="connsiteY2" fmla="*/ 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94535"/>
              <a:gd name="connsiteY0" fmla="*/ 628650 h 628650"/>
              <a:gd name="connsiteX1" fmla="*/ 149225 w 1994535"/>
              <a:gd name="connsiteY1" fmla="*/ 0 h 628650"/>
              <a:gd name="connsiteX2" fmla="*/ 1994535 w 1994535"/>
              <a:gd name="connsiteY2" fmla="*/ 53975 h 628650"/>
              <a:gd name="connsiteX3" fmla="*/ 1968500 w 1994535"/>
              <a:gd name="connsiteY3" fmla="*/ 628650 h 628650"/>
              <a:gd name="connsiteX4" fmla="*/ 0 w 1994535"/>
              <a:gd name="connsiteY4" fmla="*/ 628650 h 628650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65960 w 1968500"/>
              <a:gd name="connsiteY2" fmla="*/ 635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68500"/>
              <a:gd name="connsiteY0" fmla="*/ 622300 h 622300"/>
              <a:gd name="connsiteX1" fmla="*/ 134937 w 1968500"/>
              <a:gd name="connsiteY1" fmla="*/ 47625 h 622300"/>
              <a:gd name="connsiteX2" fmla="*/ 1965960 w 1968500"/>
              <a:gd name="connsiteY2" fmla="*/ 0 h 622300"/>
              <a:gd name="connsiteX3" fmla="*/ 1968500 w 1968500"/>
              <a:gd name="connsiteY3" fmla="*/ 622300 h 622300"/>
              <a:gd name="connsiteX4" fmla="*/ 0 w 1968500"/>
              <a:gd name="connsiteY4" fmla="*/ 622300 h 622300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33338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0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883621"/>
              <a:gd name="connsiteY0" fmla="*/ 574675 h 574675"/>
              <a:gd name="connsiteX1" fmla="*/ 134937 w 1883621"/>
              <a:gd name="connsiteY1" fmla="*/ 0 h 574675"/>
              <a:gd name="connsiteX2" fmla="*/ 1882774 w 1883621"/>
              <a:gd name="connsiteY2" fmla="*/ 0 h 574675"/>
              <a:gd name="connsiteX3" fmla="*/ 1882774 w 1883621"/>
              <a:gd name="connsiteY3" fmla="*/ 574675 h 574675"/>
              <a:gd name="connsiteX4" fmla="*/ 0 w 1883621"/>
              <a:gd name="connsiteY4" fmla="*/ 574675 h 57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621" h="574675">
                <a:moveTo>
                  <a:pt x="0" y="574675"/>
                </a:moveTo>
                <a:lnTo>
                  <a:pt x="134937" y="0"/>
                </a:lnTo>
                <a:lnTo>
                  <a:pt x="1882774" y="0"/>
                </a:lnTo>
                <a:cubicBezTo>
                  <a:pt x="1883621" y="207433"/>
                  <a:pt x="1881927" y="367242"/>
                  <a:pt x="1882774" y="574675"/>
                </a:cubicBezTo>
                <a:lnTo>
                  <a:pt x="0" y="574675"/>
                </a:lnTo>
                <a:close/>
              </a:path>
            </a:pathLst>
          </a:custGeom>
          <a:solidFill>
            <a:srgbClr val="002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7"/>
          <p:cNvSpPr/>
          <p:nvPr userDrawn="1"/>
        </p:nvSpPr>
        <p:spPr>
          <a:xfrm>
            <a:off x="7114540" y="6308726"/>
            <a:ext cx="2030307" cy="549274"/>
          </a:xfrm>
          <a:custGeom>
            <a:avLst/>
            <a:gdLst>
              <a:gd name="connsiteX0" fmla="*/ 0 w 1908175"/>
              <a:gd name="connsiteY0" fmla="*/ 574675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4675 h 581025"/>
              <a:gd name="connsiteX0" fmla="*/ 0 w 1908175"/>
              <a:gd name="connsiteY0" fmla="*/ 577850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7850 h 581025"/>
              <a:gd name="connsiteX0" fmla="*/ 0 w 1908175"/>
              <a:gd name="connsiteY0" fmla="*/ 628650 h 631825"/>
              <a:gd name="connsiteX1" fmla="*/ 149225 w 1908175"/>
              <a:gd name="connsiteY1" fmla="*/ 0 h 631825"/>
              <a:gd name="connsiteX2" fmla="*/ 1892300 w 1908175"/>
              <a:gd name="connsiteY2" fmla="*/ 50800 h 631825"/>
              <a:gd name="connsiteX3" fmla="*/ 1908175 w 1908175"/>
              <a:gd name="connsiteY3" fmla="*/ 631825 h 631825"/>
              <a:gd name="connsiteX4" fmla="*/ 0 w 1908175"/>
              <a:gd name="connsiteY4" fmla="*/ 628650 h 631825"/>
              <a:gd name="connsiteX0" fmla="*/ 0 w 1933575"/>
              <a:gd name="connsiteY0" fmla="*/ 628650 h 631825"/>
              <a:gd name="connsiteX1" fmla="*/ 149225 w 1933575"/>
              <a:gd name="connsiteY1" fmla="*/ 0 h 631825"/>
              <a:gd name="connsiteX2" fmla="*/ 1933575 w 1933575"/>
              <a:gd name="connsiteY2" fmla="*/ 0 h 631825"/>
              <a:gd name="connsiteX3" fmla="*/ 1908175 w 1933575"/>
              <a:gd name="connsiteY3" fmla="*/ 631825 h 631825"/>
              <a:gd name="connsiteX4" fmla="*/ 0 w 1933575"/>
              <a:gd name="connsiteY4" fmla="*/ 628650 h 631825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33575 w 1968500"/>
              <a:gd name="connsiteY2" fmla="*/ 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94535"/>
              <a:gd name="connsiteY0" fmla="*/ 628650 h 628650"/>
              <a:gd name="connsiteX1" fmla="*/ 149225 w 1994535"/>
              <a:gd name="connsiteY1" fmla="*/ 0 h 628650"/>
              <a:gd name="connsiteX2" fmla="*/ 1994535 w 1994535"/>
              <a:gd name="connsiteY2" fmla="*/ 53975 h 628650"/>
              <a:gd name="connsiteX3" fmla="*/ 1968500 w 1994535"/>
              <a:gd name="connsiteY3" fmla="*/ 628650 h 628650"/>
              <a:gd name="connsiteX4" fmla="*/ 0 w 1994535"/>
              <a:gd name="connsiteY4" fmla="*/ 628650 h 628650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65960 w 1968500"/>
              <a:gd name="connsiteY2" fmla="*/ 635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2030307"/>
              <a:gd name="connsiteY0" fmla="*/ 705485 h 705485"/>
              <a:gd name="connsiteX1" fmla="*/ 149225 w 2030307"/>
              <a:gd name="connsiteY1" fmla="*/ 76835 h 705485"/>
              <a:gd name="connsiteX2" fmla="*/ 2029460 w 2030307"/>
              <a:gd name="connsiteY2" fmla="*/ 0 h 705485"/>
              <a:gd name="connsiteX3" fmla="*/ 1968500 w 2030307"/>
              <a:gd name="connsiteY3" fmla="*/ 705485 h 705485"/>
              <a:gd name="connsiteX4" fmla="*/ 0 w 2030307"/>
              <a:gd name="connsiteY4" fmla="*/ 705485 h 705485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6 h 628650"/>
              <a:gd name="connsiteX3" fmla="*/ 196850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5 h 628650"/>
              <a:gd name="connsiteX3" fmla="*/ 196850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5 h 628650"/>
              <a:gd name="connsiteX3" fmla="*/ 202946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5 h 628650"/>
              <a:gd name="connsiteX3" fmla="*/ 202946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31031 h 631031"/>
              <a:gd name="connsiteX1" fmla="*/ 149225 w 2030307"/>
              <a:gd name="connsiteY1" fmla="*/ 2381 h 631031"/>
              <a:gd name="connsiteX2" fmla="*/ 2029460 w 2030307"/>
              <a:gd name="connsiteY2" fmla="*/ 0 h 631031"/>
              <a:gd name="connsiteX3" fmla="*/ 2029460 w 2030307"/>
              <a:gd name="connsiteY3" fmla="*/ 631031 h 631031"/>
              <a:gd name="connsiteX4" fmla="*/ 0 w 2030307"/>
              <a:gd name="connsiteY4" fmla="*/ 631031 h 631031"/>
              <a:gd name="connsiteX0" fmla="*/ 0 w 2030307"/>
              <a:gd name="connsiteY0" fmla="*/ 631031 h 631031"/>
              <a:gd name="connsiteX1" fmla="*/ 132556 w 2030307"/>
              <a:gd name="connsiteY1" fmla="*/ 81757 h 631031"/>
              <a:gd name="connsiteX2" fmla="*/ 2029460 w 2030307"/>
              <a:gd name="connsiteY2" fmla="*/ 0 h 631031"/>
              <a:gd name="connsiteX3" fmla="*/ 2029460 w 2030307"/>
              <a:gd name="connsiteY3" fmla="*/ 631031 h 631031"/>
              <a:gd name="connsiteX4" fmla="*/ 0 w 2030307"/>
              <a:gd name="connsiteY4" fmla="*/ 631031 h 631031"/>
              <a:gd name="connsiteX0" fmla="*/ 0 w 2030307"/>
              <a:gd name="connsiteY0" fmla="*/ 549274 h 549274"/>
              <a:gd name="connsiteX1" fmla="*/ 132556 w 2030307"/>
              <a:gd name="connsiteY1" fmla="*/ 0 h 549274"/>
              <a:gd name="connsiteX2" fmla="*/ 2029460 w 2030307"/>
              <a:gd name="connsiteY2" fmla="*/ 0 h 549274"/>
              <a:gd name="connsiteX3" fmla="*/ 2029460 w 2030307"/>
              <a:gd name="connsiteY3" fmla="*/ 549274 h 549274"/>
              <a:gd name="connsiteX4" fmla="*/ 0 w 2030307"/>
              <a:gd name="connsiteY4" fmla="*/ 549274 h 549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307" h="549274">
                <a:moveTo>
                  <a:pt x="0" y="549274"/>
                </a:moveTo>
                <a:lnTo>
                  <a:pt x="132556" y="0"/>
                </a:lnTo>
                <a:lnTo>
                  <a:pt x="2029460" y="0"/>
                </a:lnTo>
                <a:cubicBezTo>
                  <a:pt x="2030307" y="207433"/>
                  <a:pt x="2028613" y="341841"/>
                  <a:pt x="2029460" y="549274"/>
                </a:cubicBezTo>
                <a:lnTo>
                  <a:pt x="0" y="549274"/>
                </a:lnTo>
                <a:close/>
              </a:path>
            </a:pathLst>
          </a:custGeom>
          <a:solidFill>
            <a:srgbClr val="CA8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 descr="Cevro institut_doplnkove_rgb_neg_cz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45789" y="150518"/>
            <a:ext cx="1474386" cy="299699"/>
          </a:xfrm>
          <a:prstGeom prst="rect">
            <a:avLst/>
          </a:prstGeom>
        </p:spPr>
      </p:pic>
      <p:pic>
        <p:nvPicPr>
          <p:cNvPr id="10" name="Obrázek 9" descr="CEVRO_we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02865" y="6519270"/>
            <a:ext cx="1617310" cy="1625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01.03.2024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01.03.2024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3" indent="0">
              <a:buNone/>
              <a:defRPr sz="2000" b="1"/>
            </a:lvl2pPr>
            <a:lvl3pPr marL="914206" indent="0">
              <a:buNone/>
              <a:defRPr sz="1800" b="1"/>
            </a:lvl3pPr>
            <a:lvl4pPr marL="1371309" indent="0">
              <a:buNone/>
              <a:defRPr sz="1600" b="1"/>
            </a:lvl4pPr>
            <a:lvl5pPr marL="1828411" indent="0">
              <a:buNone/>
              <a:defRPr sz="1600" b="1"/>
            </a:lvl5pPr>
            <a:lvl6pPr marL="2285514" indent="0">
              <a:buNone/>
              <a:defRPr sz="1600" b="1"/>
            </a:lvl6pPr>
            <a:lvl7pPr marL="2742617" indent="0">
              <a:buNone/>
              <a:defRPr sz="1600" b="1"/>
            </a:lvl7pPr>
            <a:lvl8pPr marL="3199720" indent="0">
              <a:buNone/>
              <a:defRPr sz="1600" b="1"/>
            </a:lvl8pPr>
            <a:lvl9pPr marL="3656823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3" indent="0">
              <a:buNone/>
              <a:defRPr sz="2000" b="1"/>
            </a:lvl2pPr>
            <a:lvl3pPr marL="914206" indent="0">
              <a:buNone/>
              <a:defRPr sz="1800" b="1"/>
            </a:lvl3pPr>
            <a:lvl4pPr marL="1371309" indent="0">
              <a:buNone/>
              <a:defRPr sz="1600" b="1"/>
            </a:lvl4pPr>
            <a:lvl5pPr marL="1828411" indent="0">
              <a:buNone/>
              <a:defRPr sz="1600" b="1"/>
            </a:lvl5pPr>
            <a:lvl6pPr marL="2285514" indent="0">
              <a:buNone/>
              <a:defRPr sz="1600" b="1"/>
            </a:lvl6pPr>
            <a:lvl7pPr marL="2742617" indent="0">
              <a:buNone/>
              <a:defRPr sz="1600" b="1"/>
            </a:lvl7pPr>
            <a:lvl8pPr marL="3199720" indent="0">
              <a:buNone/>
              <a:defRPr sz="1600" b="1"/>
            </a:lvl8pPr>
            <a:lvl9pPr marL="3656823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01.03.2024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01.03.2024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01.03.2024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3" indent="0">
              <a:buNone/>
              <a:defRPr sz="1200"/>
            </a:lvl2pPr>
            <a:lvl3pPr marL="914206" indent="0">
              <a:buNone/>
              <a:defRPr sz="1000"/>
            </a:lvl3pPr>
            <a:lvl4pPr marL="1371309" indent="0">
              <a:buNone/>
              <a:defRPr sz="900"/>
            </a:lvl4pPr>
            <a:lvl5pPr marL="1828411" indent="0">
              <a:buNone/>
              <a:defRPr sz="900"/>
            </a:lvl5pPr>
            <a:lvl6pPr marL="2285514" indent="0">
              <a:buNone/>
              <a:defRPr sz="900"/>
            </a:lvl6pPr>
            <a:lvl7pPr marL="2742617" indent="0">
              <a:buNone/>
              <a:defRPr sz="900"/>
            </a:lvl7pPr>
            <a:lvl8pPr marL="3199720" indent="0">
              <a:buNone/>
              <a:defRPr sz="900"/>
            </a:lvl8pPr>
            <a:lvl9pPr marL="3656823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01.03.2024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3" indent="0">
              <a:buNone/>
              <a:defRPr sz="2800"/>
            </a:lvl2pPr>
            <a:lvl3pPr marL="914206" indent="0">
              <a:buNone/>
              <a:defRPr sz="2400"/>
            </a:lvl3pPr>
            <a:lvl4pPr marL="1371309" indent="0">
              <a:buNone/>
              <a:defRPr sz="2000"/>
            </a:lvl4pPr>
            <a:lvl5pPr marL="1828411" indent="0">
              <a:buNone/>
              <a:defRPr sz="2000"/>
            </a:lvl5pPr>
            <a:lvl6pPr marL="2285514" indent="0">
              <a:buNone/>
              <a:defRPr sz="2000"/>
            </a:lvl6pPr>
            <a:lvl7pPr marL="2742617" indent="0">
              <a:buNone/>
              <a:defRPr sz="2000"/>
            </a:lvl7pPr>
            <a:lvl8pPr marL="3199720" indent="0">
              <a:buNone/>
              <a:defRPr sz="2000"/>
            </a:lvl8pPr>
            <a:lvl9pPr marL="3656823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3" indent="0">
              <a:buNone/>
              <a:defRPr sz="1200"/>
            </a:lvl2pPr>
            <a:lvl3pPr marL="914206" indent="0">
              <a:buNone/>
              <a:defRPr sz="1000"/>
            </a:lvl3pPr>
            <a:lvl4pPr marL="1371309" indent="0">
              <a:buNone/>
              <a:defRPr sz="900"/>
            </a:lvl4pPr>
            <a:lvl5pPr marL="1828411" indent="0">
              <a:buNone/>
              <a:defRPr sz="900"/>
            </a:lvl5pPr>
            <a:lvl6pPr marL="2285514" indent="0">
              <a:buNone/>
              <a:defRPr sz="900"/>
            </a:lvl6pPr>
            <a:lvl7pPr marL="2742617" indent="0">
              <a:buNone/>
              <a:defRPr sz="900"/>
            </a:lvl7pPr>
            <a:lvl8pPr marL="3199720" indent="0">
              <a:buNone/>
              <a:defRPr sz="900"/>
            </a:lvl8pPr>
            <a:lvl9pPr marL="3656823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01.03.2024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0" tIns="45710" rIns="91420" bIns="4571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4174D-E7E7-45B3-A872-4B12C218382D}" type="datetimeFigureOut">
              <a:rPr lang="cs-CZ" smtClean="0"/>
              <a:pPr/>
              <a:t>01.03.2024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xStyles>
    <p:titleStyle>
      <a:lvl1pPr algn="ctr" defTabSz="91420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7" indent="-342827" algn="l" defTabSz="91420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92" indent="-285689" algn="l" defTabSz="91420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57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60" indent="-228552" algn="l" defTabSz="91420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63" indent="-228552" algn="l" defTabSz="91420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66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8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72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74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3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6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9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11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14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17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20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23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lainvalmistelu.finlex.fi/en/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152680"/>
            <a:ext cx="7772400" cy="1020535"/>
          </a:xfrm>
        </p:spPr>
        <p:txBody>
          <a:bodyPr>
            <a:normAutofit fontScale="90000"/>
          </a:bodyPr>
          <a:lstStyle/>
          <a:p>
            <a:r>
              <a:rPr lang="cs-CZ" sz="2800" b="1" dirty="0">
                <a:solidFill>
                  <a:srgbClr val="002D5A"/>
                </a:solidFill>
              </a:rPr>
              <a:t>1. setkání, 1. 3. 2024</a:t>
            </a:r>
            <a:br>
              <a:rPr lang="cs-CZ" sz="2800" b="1" dirty="0">
                <a:solidFill>
                  <a:srgbClr val="002D5A"/>
                </a:solidFill>
              </a:rPr>
            </a:br>
            <a:r>
              <a:rPr lang="cs-CZ" sz="2800" b="1" dirty="0">
                <a:solidFill>
                  <a:srgbClr val="002D5A"/>
                </a:solidFill>
              </a:rPr>
              <a:t>Karel B. Müller</a:t>
            </a:r>
            <a:br>
              <a:rPr lang="cs-CZ" sz="2800" b="1" dirty="0">
                <a:solidFill>
                  <a:srgbClr val="002D5A"/>
                </a:solidFill>
              </a:rPr>
            </a:br>
            <a:r>
              <a:rPr lang="cs-CZ" sz="2800" b="1" dirty="0">
                <a:solidFill>
                  <a:srgbClr val="002D5A"/>
                </a:solidFill>
              </a:rPr>
              <a:t>www.karelmuller.eu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04965" y="2142700"/>
            <a:ext cx="8284191" cy="2402004"/>
          </a:xfrm>
          <a:prstGeom prst="rect">
            <a:avLst/>
          </a:prstGeom>
          <a:noFill/>
        </p:spPr>
        <p:txBody>
          <a:bodyPr wrap="none" lIns="252000" tIns="0" rIns="252000" bIns="36000" rtlCol="0" anchor="t" anchorCtr="0">
            <a:noAutofit/>
          </a:bodyPr>
          <a:lstStyle/>
          <a:p>
            <a:pPr algn="ctr"/>
            <a:r>
              <a:rPr lang="pl-PL" sz="5400" b="1" cap="all" dirty="0">
                <a:solidFill>
                  <a:srgbClr val="CA8A64"/>
                </a:solidFill>
                <a:latin typeface="+mj-lt"/>
              </a:rPr>
              <a:t>Dobré vládnutí </a:t>
            </a:r>
          </a:p>
          <a:p>
            <a:pPr algn="ctr"/>
            <a:r>
              <a:rPr lang="pl-PL" sz="5400" b="1" cap="all" dirty="0">
                <a:solidFill>
                  <a:srgbClr val="CA8A64"/>
                </a:solidFill>
                <a:latin typeface="+mj-lt"/>
              </a:rPr>
              <a:t>v teorii a praxi</a:t>
            </a:r>
            <a:endParaRPr lang="pl-PL" sz="2800" b="1" i="1" cap="all" dirty="0">
              <a:solidFill>
                <a:srgbClr val="CA8A64"/>
              </a:solidFill>
              <a:latin typeface="+mj-lt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684785"/>
            <a:ext cx="4572000" cy="557213"/>
          </a:xfrm>
          <a:prstGeom prst="rect">
            <a:avLst/>
          </a:prstGeom>
          <a:noFill/>
        </p:spPr>
        <p:txBody>
          <a:bodyPr wrap="none" lIns="252000" tIns="0" rIns="252000" bIns="36000" rtlCol="0" anchor="t" anchorCtr="0">
            <a:noAutofit/>
          </a:bodyPr>
          <a:lstStyle/>
          <a:p>
            <a:endParaRPr lang="cs-CZ" sz="2800" b="1" dirty="0">
              <a:solidFill>
                <a:srgbClr val="002D5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0" y="1844824"/>
            <a:ext cx="8604448" cy="4824536"/>
          </a:xfrm>
        </p:spPr>
        <p:txBody>
          <a:bodyPr/>
          <a:lstStyle/>
          <a:p>
            <a:pPr lvl="1">
              <a:buFont typeface="Wingdings" pitchFamily="2" charset="2"/>
              <a:buChar char="Ø"/>
              <a:defRPr/>
            </a:pPr>
            <a:endParaRPr lang="cs-CZ" altLang="cs-CZ" sz="1800" dirty="0"/>
          </a:p>
          <a:p>
            <a:pPr lvl="1">
              <a:buFont typeface="Wingdings" pitchFamily="2" charset="2"/>
              <a:buChar char="Ø"/>
              <a:defRPr/>
            </a:pPr>
            <a:r>
              <a:rPr lang="cs-CZ" altLang="cs-CZ" u="sng" dirty="0"/>
              <a:t>2 etiky a 3 racionality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cs-CZ" altLang="cs-CZ" u="sng" dirty="0"/>
              <a:t>Etika smýšlení x etika odpovědnosti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cs-CZ" altLang="cs-CZ" u="sng" dirty="0"/>
              <a:t>Hodnotová, účelová, expresivní racionalita 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cs-CZ" altLang="cs-CZ" u="sng" dirty="0"/>
              <a:t>Modernizace a její důsledky</a:t>
            </a:r>
            <a:r>
              <a:rPr lang="cs-CZ" altLang="cs-CZ" dirty="0"/>
              <a:t>: sociální změna, dělba práce, sekularizace, anomie, nacionalismus, třídní zášť, odcizení  aj. (Marx, </a:t>
            </a:r>
            <a:r>
              <a:rPr lang="cs-CZ" altLang="cs-CZ" dirty="0" err="1"/>
              <a:t>Durkheim</a:t>
            </a:r>
            <a:r>
              <a:rPr lang="cs-CZ" altLang="cs-CZ" dirty="0"/>
              <a:t>, Masaryk…)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cs-CZ" altLang="cs-CZ" u="sng" dirty="0"/>
              <a:t>Nezamýšlené důsledky</a:t>
            </a:r>
            <a:r>
              <a:rPr lang="cs-CZ" altLang="cs-CZ" dirty="0"/>
              <a:t>, význam sociálních věd, ambivalence/dilemata, preventivní obezřetnost, postmoderní kritiky …</a:t>
            </a:r>
          </a:p>
          <a:p>
            <a:pPr lvl="1">
              <a:buFont typeface="Wingdings" pitchFamily="2" charset="2"/>
              <a:buChar char="Ø"/>
              <a:defRPr/>
            </a:pPr>
            <a:endParaRPr lang="cs-CZ" altLang="cs-CZ" sz="1800" dirty="0"/>
          </a:p>
          <a:p>
            <a:pPr lvl="1">
              <a:buFont typeface="Wingdings" pitchFamily="2" charset="2"/>
              <a:buChar char="Ø"/>
              <a:defRPr/>
            </a:pPr>
            <a:endParaRPr lang="cs-CZ" dirty="0"/>
          </a:p>
        </p:txBody>
      </p:sp>
      <p:pic>
        <p:nvPicPr>
          <p:cNvPr id="5" name="Zástupný symbol pro obsah 8" descr="web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67575" y="0"/>
            <a:ext cx="1876425" cy="2428875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67544" y="701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Max Weber (</a:t>
            </a:r>
            <a:r>
              <a:rPr lang="cs-CZ" altLang="cs-CZ" dirty="0"/>
              <a:t>† 1920)</a:t>
            </a:r>
            <a:br>
              <a:rPr lang="cs-CZ" altLang="cs-CZ" dirty="0"/>
            </a:b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041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66CA02-E223-472C-9CCC-0C864FA56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926"/>
          </a:xfrm>
        </p:spPr>
        <p:txBody>
          <a:bodyPr>
            <a:normAutofit fontScale="90000"/>
          </a:bodyPr>
          <a:lstStyle/>
          <a:p>
            <a:r>
              <a:rPr lang="cs-CZ" dirty="0"/>
              <a:t>Etická dilemata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B8F2013-41E6-4F97-A773-53FE5A16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942214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/>
              <a:t>Je Green </a:t>
            </a:r>
            <a:r>
              <a:rPr lang="cs-CZ" sz="2400" dirty="0" err="1"/>
              <a:t>Deal</a:t>
            </a:r>
            <a:r>
              <a:rPr lang="cs-CZ" sz="2400" dirty="0"/>
              <a:t> dobrý?</a:t>
            </a:r>
          </a:p>
          <a:p>
            <a:r>
              <a:rPr lang="cs-CZ" sz="2400" dirty="0"/>
              <a:t>Bylo by dobré legalizovat manželství stejnopohlavních párů?</a:t>
            </a:r>
          </a:p>
          <a:p>
            <a:r>
              <a:rPr lang="cs-CZ" sz="2400" dirty="0"/>
              <a:t>Bylo by dobré legalizovat euthanasii?</a:t>
            </a:r>
          </a:p>
          <a:p>
            <a:r>
              <a:rPr lang="cs-CZ" sz="2400" dirty="0"/>
              <a:t>Bylo zabytí Reinharda Heydricha dobré?</a:t>
            </a:r>
          </a:p>
          <a:p>
            <a:r>
              <a:rPr lang="cs-CZ" sz="2400" dirty="0"/>
              <a:t>Je dobré zakázat potraty? Bylo by dobré rozpustit V4? </a:t>
            </a:r>
          </a:p>
          <a:p>
            <a:r>
              <a:rPr lang="cs-CZ" sz="2400" dirty="0"/>
              <a:t>Bylo by dobré zakázat sexistickou reklamu?</a:t>
            </a:r>
          </a:p>
          <a:p>
            <a:endParaRPr lang="cs-CZ" sz="2400" dirty="0"/>
          </a:p>
        </p:txBody>
      </p:sp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717F9D74-5A38-4F6F-BB19-E19D9ABFD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" y="3601299"/>
            <a:ext cx="2871216" cy="1664182"/>
          </a:xfrm>
          <a:prstGeom prst="rect">
            <a:avLst/>
          </a:prstGeom>
        </p:spPr>
      </p:pic>
      <p:pic>
        <p:nvPicPr>
          <p:cNvPr id="5" name="Picture 2" descr="Image result for Operation Anthropoid">
            <a:extLst>
              <a:ext uri="{FF2B5EF4-FFF2-40B4-BE49-F238E27FC236}">
                <a16:creationId xmlns:a16="http://schemas.microsoft.com/office/drawing/2014/main" id="{189FB811-3ED7-4973-BC04-9AF1B7030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1" y="5280470"/>
            <a:ext cx="2858455" cy="160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ata:image/jpeg;base64,/9j/4AAQSkZJRgABAQAAAQABAAD/2wCEAAkGBxMTEhUSEhMWFRUXFRUVFRUYGBYVFRUVFRUXFxYVFhYYHyggGB0lGxgXIjEhJSkrLy4uFx8zODMtNygtLisBCgoKDg0OGxAQGi0lHiUrLS0tLS0tLS0tLi0vLSsvLy0tLS0tLS0tLS0tLSstLS0tKy0tLS0tLS0tLS8tLS0tLf/AABEIAKoBKQMBIgACEQEDEQH/xAAcAAABBQEBAQAAAAAAAAAAAAAEAQIDBQYHAAj/xABFEAACAQIDBQYDBQcBBgYDAAABAgMAEQQSIQUTMUFRBiJhcYGRMqGxQlLB0fAHFBUjcoKS4SRTYqKy8TR0g7TCwyUzQ//EABoBAAMBAQEBAAAAAAAAAAAAAAECBAMABQb/xAAxEQACAgEDAwIFAwIHAAAAAAAAAQIRAwQSIRMxQSJRFDJhcYEFofBCkRUjM3KxweH/2gAMAwEAAhEDEQA/ALpoSKaY6Ka5pojo0incwR8MaamHqwtUuHgLEKoJJ4AUboABqOVPw6yMe4jN5DT3rQTbOjhXPiDc8owf+o/lXPO13beYlUiCxxZioOgXu/FkX7VrgE8LmsnPmlyzr8mybCyIM0hSMf8AE6j6XpRa18yMDzVlb6a1zSy4r43d8iljdjrwGo4KBxtpQfZ/tIuGmAYl4y3fA4poVuOuh+VqamKsi8nWDApqLcAcKfGyOoeNgysAVI4EHgahkBFaJBTJ0pxFCxk0mO2gsJjDBjvGyi1tDcDW58absLPJGCthBjqMwXr2G2ijzth0VmKXzuLZBbiL3ve+nDjeodr7biw8gjkDklQxKgEKCSNbkdKG5C/FY1Hc3xdEhwdQSYCrTa0ywRGRwxFwvcALd7QEX0qi7N7aEkohd5ZHfRbxoiqFUklrMSSbceHhSudM6erhCag3yxsuANQHZ5qwx3aKCOR4zHKTGxViFUgWNr/FwqxinhbDtiUJaNVYtYd4ZRcqQeBrlM6OqxSbSl2M+NnmlGBNO2XtlJcTlzSZX7saZECqbalmzEnhy61oceqQxtK4OVRc2FzxA0v513UDi1MMkXJPhGbbAmoZMAat9nbdw0rrGA6M2iZ1ADHkAQTXtqbbw8ErQushZbXyqpGoDCxLdDXLKD4vDt3blRRnZ7U07PPStJitpQRwR4hlfJIbKABmv3uIvYfCedM2XtKDEMUTMrgXyuuUkeFiRTdZndfE5KO7lmZfAGh5MIRWi2vtSCFzGczMPiCgHL5kkVGFSVM8Zup9wehHI08cwY5ccpOMWrRmHiqIpV9NhKXC7FaQ90aXsTrby04nwFa9VJWxnAz1qcorczdn4oU1Uu1rljYkeUZ0/Gszi4spDBVkjJ1ZO6w9tAfAj1qf/EMe6uTukwRBUypRmKwITKynMjC6m1vMEciKHqmM1JWjqoYY6ieOpjJUTPTKwcA7LTCKlZqjJp0I6G16lr1GxTqAwR6VKNnk1qBAp5U792FeWa7zKx7LZmyj1PIDqas5sTFhUKpq1tW5n8h4U/a7tGtl0B4nr0HlWTiDYidYQbZibt0UakjxrCeR3tRolat9hmID4piSTkvqfwFco7VSb/HiJNEV0w0YHBQHCkj+4k+1fRONwceHgdwAFijd/wDBS2vtXzVs6TPNH/vDIhBP3iw19xWkYbUzOUtzSO0RbNhgQRxxKBlsTbU+dc87b9n4gGmjUI662HBhfW4rYYDZ06tIWfMMhKgXUAgX+G9qye19nu0TyB+7kbMpGYlhf7R1qSMnuuyqUbVUE/si22GZsHIeN3hPiNXT27w/urqTbNFfNuxdoNDiIpl0MbhhbwOo9RpX1FC+ZQw1DAMD4EXFXt0RxZXps0VmP2gYZl/dcnxGUhf6u5l+dbsUPj9kwzmMypmMbZ07zLZtNe6RfgONK22qMtTjeTG4oyf7P1CPiMLIAJ1csx4l10HE8QDr/eDWd25PvZsawikkGkauoJWMRMLsxtoDkPua6l/BIDiBishEwFs4ZhcWy6qDY6dRyHSkwGwIIUkjjSyyElwWZs1xY3LEnhQ8URy0k5QWO+E3/wCf8lFsvbaLs9MTIb5YwpHNnU5MvmSPnegewsSsz4uaRDiJicqZlzKnQLe4vbh0UVeydlMLuf3fdndB94Fzvo1rXve/DlQmE7KYWGRZY4iHU3U53Nja3Am3OhuNVhzOUG6aS9/Pv2Kjs3PGmN2iZGVVzG5YgC2d78eNV3Zsf7FtFlFoyHyDyRj9CtX2O7L4WSRpXjJZmLN33AJPHQHSjmw0e6MAQLGVKlV7os3Hhr611ix0eX+quN1fkzPYxsQEh/2iHcXf+Tdd7qX0+G/xa8eFXXa7/wAHN/SP+paFw/ZrDRusiRkMpDKc7HUcNCaNxsYlRo3F1YWIvbnfiKK7GuHT5I4Xjl3r3vx+xmtj7MxGI/dGkCJDDZkIPfcXB1Fzr3R0tSY9pf4nMYJI43yL3pLZcuSO41B14exrSYWMRoqJoqiwF76edAY7YOHmcySKSxtc5mHAADQeAptvBjPRSWNKL5tN8+yoD7cMxwUGdld94uZktlLZJLkWA0pdhs77Sc4qwmWIZQg7hFhre9z3W+vSrCbY0DQpAVO7Q5lGY3BObnx+0afLhY98MRY7xRlBuQLWI1HA6E0dvJz0uTqKf+3i/b+cFR2RZBLjBKQJM5vmt8OZ83Hle1/Sg+yiXWcr8G8GT5/hlq02rsvDzPnde9zINr26/nT4ckaBIwFUcvxJ5mmjB2Nh084TjdVG/u7BZ0qwwsgYiNNDGLm3G54n3oOSUUkMpgxzpa4lUkeYDPb/AJTU2sv0o9THyRbXjlvmRi3W9Zwq6sSrWL3uvLOPDodQRWlwu0Gm3w3bAopa5UqrXNrAXJ50BHgSw7zszcQAbKht9lRoKhUKs37ll2fKYiMxNpmFweOVqpMRhmVmVuKkg+YNq0/YyC0rQsBYKZb21Jvb8qC7SKBiZP7CfMopNejoJNJrwTZeJGeaKozDVgbUxhXo7jIrmhphiqxZajKUdwOAHd0mSjDHXt3RsB3kLS2pa9UACs2/h80RI5a+lc42ijIwljJVlOYEciK6yRfSuf8AarZhhLEC6NfKen/Calzxd7kUYZf0kHaDtbHPsnFMWCyCMxuh++bWA8GB+dcC2fixFiYZmPdWVGbyDan2vV92tjeORspIST4uhI1HtWVxKnpzNbwe6PJlNbZcHfcVjcyBkXeKw+JTcWtoRbjfzrJbfxWTCOCMmpWxOve5/Wk/Z+CuGyZiLanzOpFUHbbZs0jF1YuF1y3+g61FBLftLpT9FpcmXBFvG9fSXYDFGXZ+HY6kJk/wJA+QFfNC8/1qK75+xbHZsCU+5KfZgCPxq6fYgj3N1Y1IhNLvaXeisrHJo2rP7O7ZRy4xsHu2Vg0iByRlJjvew465TV8klcgeUxPLjVFzHj5B6SBz+HzopkWszSxOLXbz9joOxO18WJxL4ZI2BXeEOSCrBGC3AGut71W/tA28sDpAGlQ2WV2iy5slyuW5Pdvbjryqn7HYTcbQwqHi2DznrmkzyG/65UDt/EPiMVj2SFplCiHMvCERspzHTXWIn3okktTkeHl8t1+1nUkwilQRqCBY8bi2hueNZrtDt6LDSiARSTSkZsiC9lN7X8dDoBVj2F2hvcDCearuz5xnKPlY+tUPbXAoJziYcYmHxKRglGYLnUA2y35kaWsQdOFLRblzz6KnDzX9vpYRjdtqmETFtDIFZspTuh11YXN+V1+Ypm2NqRwrA2Vn39t2Ftc3C2Ov9S+9TYKd9o7Kk3gG8KuoIFgzx2ZGA5agA25g1meyUhxeJwSH4cNCxbzV2yf/AFe1GjGWryXFRfzJVx9ef2Lvb21I8MyoQzyN8MaC7W4XPr703Ym048SWVQyOnxIwsw1tfx19qjxjpDtvNOQqNEN2zaKCYwvE6DUOPWk2OVl21M8JDRiPvMuqk5UU6jQ973ymim0H4mfU78bttf8AY7A7SWZZmVWG6JDXtrYE6W8qHwWK38YlUEAkixtfTyofs7iY4k2ikrqjBpLKxAJ0kWyg8TewsOoqy7DYInAoSOLSEeWa31Bpuo0Pp88skopvw7/Dor5VNQkGtLPs7woVtnHpTLOj0NhRGOq7tdLMsuHxCHVQp82XiPWxFalsAelRYrBZkVWF8r5h5cx+uprHUz3RteB8ap8kb47MSy3KulgFtc3sdSeFufrVfh8wfU6X6anoB4ePGi1wDRnucDr1F+elB7SmYnuoARpp14VHztto3i0+EFYTbMUGJzMwGZAl+QObNr7ULtTHR4meWSF1kXMFupDWyqF1t5Vi+0UbqrsT8K3PgToPnat92L2CMNhIlYfzGXO/gz629NB6VRiyvGrRjlinIqmiI46U3Iavtoi3EXqvaMcuHKq8Wp38eTKePbyAFKTJR+7pN3W+8zoB3dJu6P3dJkrt51HYEkpS9BxmnFqjUjtpOZhQ+MEcilHAKnlUclBY3ErGpdjYAXrrb4G2pcnCf2izRriNzHfuSOuvMKbXHUXuPSsxsvBtiGyDiCGPgALH8Kk7WbR/ecXNiBohfJELcQoyjL9T/VXR/wBnfY54o9/iAEZ9Qp4gcrjr4UWtkaiBPdK5BGx9kmKMKAOHAi/vUj4AFgGVdeAsOXE+X+laDEOB3VGvU8hyNhVO+JOYs2jEnjxAB0XwsKkljcOZFKyb+EZftN2NzAyIAH42Gl6tf2MTmGTEYZ9CyrIoPPISD8mHtV6kucUHh8EEmXEKDeNxe33JTu3uP7g39taY8l+liTh5Oi74Um9FVgl8akEtNRlZZLIKDTYuGyPHuUKO2d1NyGf7xuajE1SiawJ6An2pkJJRfdBH8Oh3yz5BvVXIr63C2Ita9uBPvSYDZcMIcRRhRIbvqTmOvG5PU+9Y3D9vXKb04N9yDlaRXzZTpoe6BzHMcavNq9pkiwi4uNd6jFQBfJxve+hsQQQRRJo6jA05Lxz2/cuNl7Ohw6lIUCKTmIBJF7AX1J5AULtPs5hcQ+8miDPYDNdgSBwBykXqp2R2tMk64ebDvA7rmS5zBhYnoLXAOvhQvb7b26yQDeAsN4xifduFDWAzZTYE318K6jp5sHSuk0vFeTZYWJY1CRqEVRZVAsAPAUFszYuHw7M8MQRm0Ygsbi97anTXpUGK2lkwomijaYZEKoCxdlbKBrYkmxvfXhWQ7O9oHTFLC8eJLSEIqzSk7pCxYtlKgtYX7za2XjRoOTPjhKKa+30NxtfZMGJULPGHtwOoZb8bMLEU7ZOzIcMpSCMIDqbXJbpdjqappe1iLPiInTKII85fNfNollC20JLgcajg7Us2EfFtAVVfhXOCXFwt75dBc/KuGWXDub4vnxzwWW0uzGDnk3ssILniQWXNb7wUgGrKONEUIihVUAKoFgAOAArL7R7WbrCx4ndkiQqMmYAjMrNxtr8PTnR8m0tL+FBqx8Txbnsq+7/JbsoqMqvhVDJtQ0NLtI9aTplO40jKnhQ7xJ4VlZtqsOdWOx5mKmV+B0UeHM/h6GhKFK2cpW6Gdqtorg8NJMBdgO4Dr3zooHqRWe7P7KMcCrIS0rFpJCTrvH1b5n60T2wQzYrBYbiplaZ/FYFzWPgSRV1hMN39fOspdkjWHDswvbXZoRYIzrv8TFGx8C3/AGroG/Bd0H2LC3geH0rH/tWUiCKVeMU6OPOzW+dqkm2wN+s6G6SKpNvuOAflx9K6SqKOXqmy+2hHfWquM8R6/nWgnQFARqCAb+B4VSzRZTeljLZJMZrdGiFjUbSClklF7VExFeipIhs80wpu+prLTclHcjrOnrNpTDiKEM+lD7+vOU2V7UWgnrH/ALT8VkwMhB1tYf3EL+N/Sr4T1mf2h97BtcXsyn/mAt8wfSmx5KmhJx9Jhv2Ydkt5JFip/gW7RoR8TKSBx5A2bTjp410za+NtfLyA101uQB+PtQvZx2GFhjsgVY40GnPdjMfPSvYsi5uT1uADqOFwfPrVPWinRl05NAcmKGvUm3+OpoHbsveJ5kkjyOv40RLhF5SgaW1HXidSNaB2rhSqtJcNkS5HMhF5egFJm9ceB8Xpl6iPs9j7u8R4qR7MLj8fatFgH/m5TwcFD6iuQ9ndstFjRJIe7KSj9F4ZT5A2HkTXV5VtZumtYyg8bRspKaYq7QYGx5G3tRcWPNVO2ltIHHwyDN/d9oe+v91DR4mg50yRunRpkxtErie6fI/Ss1FiqOgxgro5Dm00UuwNsxRbOnjdhncyBU5nPGqg+Avz8Klx0LJsZFcEEyh7HiAzMR7jX1q1w2GwykMIYwRwOUaeVGYqeOVcsiq63vZhcXHDSteojz46Oe2pNfLSKbY4dNoxDEvvWMA3L8AoKmwyjThnHrehdszSz4zFmKLehYjBxAyDTv68SGVtK0DvEWVyqlk0RraqOgPKlw0kcZYoqqWN2IFsx11PXifem3oL0bcdl8Xf17EXZjb6ps4SOb7nMhHMkHuKPMMooDsbj4TK+JnlT94mbKq81UmwA6X0A8FHWjVjw4QxiNMjEErYWJHAkUkWFwqkMsMYIIIIUXBGoIo7xlgy3DlelfXv7/2M92iwTzYzGCM/CgkZfvhUj7o8efpWhnx4xGynKAAiLKyjgpjykgDpYXHgRRCSRB2lCqHYWZrd4jTQn0HtUeFaKIERqqA8QBYH0odRAhpJRlJ3813+exmtr7Qjk2fhoUYGQMgKD4hlV11HmRbretXO1gB4D6VWrhoFbOkSBuIIHA9QOA9KbPjPGh1Ea6fDKDbk12S4+hJI9DyS0JLiqGkxFI8tFDYbh4jLIsY5nU9BxJ9q0m1JlRMg0AFgPACwoHszh8iGZuLaL/SDqfUj5VW7cx1zaknNtclOGNK2F7OkE20I5B//ACwkmbwaWVAB7I1XLTKjl3dUVVNyxAGpFtTXPG2vLAW3T5CwUNYKSctyNSDa2Y+9UuOx7OczsXbqxJPz4Vfh0TnGMm6Rk9QldI0Xb3tNDNE2HhBcNa8hBVRlYN3QdWNx4DzrGYPbLRqI3XMi6AjRgPoaFxeJoPDxPLIscalndgqqOJJ/XHlVEtPiUdtGayzu0de7CbeSeNoQxJjAIvoQhNrG/Q/rSjNoTXYqKg2LsdcDhhELGRrNM/3ntwH/AAjgPfiTUWpN68XLt3VHsXwtq2Q4tbZT1Fj5j/S1D5zVjIlwBbhc+9r/AEqFoa5Zq4I8i9ToD3hr29NENDTN1T9Uzo2TNpUV6UmoWQ1LGSLmwgNQO2sOJojH1ZfkakKGmMrCmTSd2KT4LDZYAOFrH1Ki9C4qKrkD+WAOgPvUD4e48q2lywxMltHQGqpJQI5tdcjC3LUGtJtHDA1R4rBWB5D2GnWlj3GnzF0YDaGBtEGtqZCetlKiw/GuidktoGSExubtFZb8SyH4T8iPQdazeJjBHl+Vq6A+y8jjdAAaaDS4zsMp8LSk/wBg6VTOakqJMMvUD4yIvA6jUr/MT0+JfUX9QKyoxtb6Fctj0NQYPDLHNJHlFr3GgOhFx8jWNcD5sW6VpmLXHeNSLtHxrom4X7q+wpRAv3V9hS0jPoP3Oe/xM9aadqnrXRhAlvhFuZsPYU5YF45VudALDQUUjui/c5r/ABY9aX+LnrXTBCv3V8NB5ClaBfur7Dy/XlTg6T9zmP8AFT1px2oetdJaJde6vDoPKsZ+z9ATNcA6R8Re18/+lGxXBqSV9ynO1D1r38VPWuj/ALuv3R7D9eHpSLCo+yPYUu4foP3Ocnah61Gdo+NdIdF+6PYfq1NCr90egH5ilbR3Qfuc3ONvzpcPJndUv8TKv+RA/GujtGtuCj0H0HH3rwiBGigEa68f6j+VK6B8O/cixiMq5YxcKtgnDQCwt41hZcSHlsxyDNYk37utjccdK3e7+XP6n9eNCy4UHkK60ymaco7UZTafZpXJ3eI74+yyWF/MMbexrIba2TiMOueWMhT9oHMvhcj4b+Nq6RjNlfaTQ/lpUWHxgsY5PUHXTyNW49bkiq7oR4IPtwcr2TsjEYyTdwRlyPiPBEHV3Og+vQGun9nthw7OUkES4lhZpPsoOaR9B1PE/KiMXtWKGPIhSGPmBljBPkOJrLbQ7ZRLpErSN1PdX3Op9q7Jly5uILg6MIQ5kzTzz3u8jAAakk2AH4VT4PtLC+IEQ+D750DNcAADprxNYbae2ppz/Mbu8kXRB6cz4m9Bq1jccq1w6GKVz5YmTO3xE7v+50hwQpuxdpLNCjg6lRmB0Ia2txy6+tG5hXkygoScX3GVMBOAFN/h4o/OKTOKHAaRXDFUoxdVoelz06gguRarjKVsWKqg1eLUHjQrkafDG6q9/sW+f+lQDFqqsWIAHEnQVkMd2nfD5kChgACPiBAa9zoDcX8qzm0doyzWZ2OUHVRonDp6Dqda9DDpJTpvsCWojFcdy52z2oLEiFdL/G3A+Q51lto4qWX43ZvDgo/tGlSSThtRe3DpQrOL6g/WvQhgxw7IlllnLuy12UpkUBmsdQb68PrXUsBOGFccXaG7FwOGprpPZzEXA/X6FQavGoyteTfBVMup040LidMUPGNPpb8KNxTadNOFUu08fbEwlLMGMUZ48+NvGpl2KJOlZocw6j1FNM44A5j91R9akKLzX5UPtLENFDJIii6ozC4sLgaaDWkA3SClXgW9FH61p4H66eAobZ0rSRxueLIrG3MsoJA6CifL36eXjROFv+vqfQV4n9fT5fjVbsTHNMrswHdlkQWFhlUjKPPrVjb9eP6/GjYFyrKHa/aHdS7gRlmbKLlsq9/QciTYmmdmdiths+ZgxfKNL2GXNzPG4YVNtzYMcjNPmdZEW4IIt/LW4uCOoobsntWSdX3liVyWIFuObU8vlzoMyXz+r8GgI9/19fqKaflS38PMdf1+uNMlewJ8L35W/Xz86V0bnsn+nX0/XvSMo5kX8bX+YFB7FxrSwJI4F2BJsDbQkcNfx9KOEgtodPl+IruDlyrI7gcGX0y/60iG3XXrfX31PnQWzce0jzBjokmRbdLc7DU+1GE/rX53196Vs6LtCMLfrhSKP19B+NBNiycSIbArut5wNywfLa9/h9KP8fO3iebVwU7ANsY5YI85UsLhQBpyPG/lXN+1WO3rb0LktZdDc211vYeFdM2jgUlXJIDa4OhtYjhr4Cuf9odmhHkhW5Fha9r3Kg8vGttPNRmmTZ9y+xi5XvqdT1OtDk0yQEG1Khr278GVDlFPtSCnCigF32W20cNLx7jaOPDr5j8+tdLGK5g1xqugdk8bnw6gm5Tunlp9keOmnpXl/qeC11F+Royo0pxJpP3k0GZBSbwV43I24aqmnBDRoAp6gVp8QaAaxmnbo0ZpSGRRQ67YDK9oI8sgJFwyW8dCbj51RopLCMk2JvWo7Ryg5bC9gf1wpnZ/s5LOm+ARRmZUzEgmwsWFhw4j0PSvo9LP/Ii5E0lcnRn8acvdsLDpm/RqtmP61rR43s3PmPdHHje3rrVVi9izKCchNuJXWtZZYPygKD9imxh7p8q2Oz4pMsYV2BKoNGI4gdKz+J7PzkZSApPUi9uthetjHZVJB73BR00+I+leZqsibVM2UHaT4LfEPkQIGJsLEkksepuaze0C28uCfslbE6Gw1HQ3q1x0pJ4c7UE4zWPhUl0U6mNY1QEcVN/vZP8ANvzqN5ZDoXYjoWYj5mjTFTd1Q3kFMDWRxoGYf3H86dvpPvv/AJN+dF7unCGu6gKAFZxwZhz0JGvWl3r/AH2/yNFYlLLep8fNh4d0pwu8Jw8EjOZ5lJaSJXbRTYamtMdz7C5Jxxx3SdIrTK/32/yNIjEcGI8iR9Kn/iuFvb9yF7A/+In4G4HPwNaLshDs7FybmTDtFIQSlp5WV8ouRqbg2ueegNadJ+5nHUYpSUVLlmY3j/eb/I17O/3m9zUmAGZFJ4lQT6iiNxU3URuADMOZ9zSa9TR5gFJuBXdRAARfkT7mlDN1PuaN3NLuqHUO5AQzA3ub8L3PDp5VJ+8SfePTieHTWid1SbqjvsKlJdmDiWT77/5Gm4iTKpdjew4k3v0F6LEdUu28Vc7scBx8630+N5cij48g5ZmseQWJvqSSRa3GhVqwmiB4H0/70K0BHKvbcaZomeFOFRhTTgp61xw8VfdkJiJWXkUv6gj8zWfC1c9ll/n/ANjfhWOq/wBGX2AzZk0lJlNeymvnNwtsNOINMM5pVWnbsUicV4KWM3xr2YmpN1TglNvQobsrYEc6lpC3xZQAco0AJJPE8flVxOBEojjAVEFlXU8OBOup/Ol2GcsN/E2+WtBY2eq1llsSsqxwVXQHiWve/Mgm2h05X6cfeoYIixypp18qbLJc2FGomRMo+JuJ6DpWcp0rkaSagrK7Fxrey624t18ugofdVYmKmFKw6tkMm5O2ByRE+/px1+VNEFG5aQrReRhnNz7ge6r26ospSZKXcZ0C7mnbup8letXbgUV20E7poHtL8cP/AJTCf+3SrbHjumqztPEwaBirBThMJZrHKbYdL2PA2q3Su0yL9Qi3h49ygLAObkDur9WrZfs22VJLi0mUHdRZmZ/s3yMoQHmbn2BrLSYmeLDYh4HljYyYNc0ZdGI/2okXXW3DTyrR/sX2pi5cdIs82IkT92kIWV5GXNnjsQHNr2J+dWpeTHTaJPblk/bj7A2x4/5Sf0r9BR26pmxo/wCUn9K/QUfu68ScuWenQEY6bu6P3dNMVJvOoC3de3dG7uvbujvBQFuq9uqOEdKIqdSA0U21ZxFGX58F8WPD8/SsQZSTfjVz2vxueXdj4U082+1+XoazpI56V9FocXTx2+7CkEPIOYqJgvI2poZuRBpjuPtLbyqxs4RlPWkr2nJvQ140oRRWg7GRXmY9Iz82X8qzwrXdhI9JW/pH1J/CpNdLbp5AZpt3Xt3Uter5axQRJalWSq5XqVJKocCmw8SVKhuQBxOg8zQSPVpsRbvmPBBf1Og/H2pVG3QYq3ReTEIioPsi3meZ96osXPRWPxVVca526DiT0FVl8VSCsBHxc8AL1IZr61PjFyxBR9oj2Av9bVXC9T53zRHmlboLD0tDKamU1OzEfkppipytUgcUNxwPkpwWiRalyiu3AA5dBeisXsadIt8VUpZWJDAkK3AkdNaG2gvdNqs+0u0FjVY0iJlmwsEbylu6IgT3QnX4tfGqsEISTcgFXjdnsqMzZcqyCIkNfvlA+nUWNB/vOIRAExMyqoAVRI1goFgAL6ACtXjMKS7xxiMf/k0yh1vGAMErG6ra/A6czaq3tkLpA9jmeOTMSgiZsrDKSg+HQ6A62tet5YnjTcWcD43Z204o96+JlKaElZmJUNaxI9RQEePxPPFzn/1X/OtF2kxwVxh44hvZ48Kjyux3eQN3VKjzNzpoaLx6HNh2eEysuJljISJYrqInN40Zu8qsoIzHXKSOVayhJv0yZxlMEg0RSq6cSbKAoJJJ6ACp1B3Qm0yM5QG+uYC50q+jhkGJeUMjAx4Un/Zz+8fzXKgGMkCMm3eYjQW0FqNweDQJMihQ4xWJGGVgCm8aLMO74ANasvg7TtnGWDV6m4U3GvHnUpWvOZxGRXstOIpBXAPBanwuFMjZQbcdbXsOtqhvR+BlVELHi2nkB/r9K1wrdJIaEN0qMBt3sRiEJaNlmHHQ5X9jp7GshiYHjOV1KnowIrtjy3qn2rgkktmANj7+HlXtr9QlFXJG88MUrs5Jcc1I8RShujX8DXSMXsLDycYlB6r3D/y2qmxXY1T/APrlI8HAYe4tT4/1PDLva/n0JLMc3ivqKZccqvcT2WxCcFDf0N/8WtVNiYHQ2dSp/wCIFashmxz+VphQq1uuxUVoCfvOT6AAfgawKNXTOzsBTDRgixsSf7iT+NQ/qkqw17sDLGvV6vV89QpTKKkVajSplqlspJIxVrgJAqML63v6W0/GqtKJg40sH6jTE6kgmYX1pskZEJYcnGb+mxt8zT+VGbKHeYcipuOR0qpFrdDcdJdY/wCk/UULmp8/wRf0n61BUWf52QZPmZKGFOFCmpErJozJ70m8ppphoHE6y0/e0KKWmoBM7341G7ZuJJsLC5JsBwAvwFRtTRRSASOCdc7XzB/ib4wLBuPG3PjTjc/EzNqT3iW1OpOvWm16jul7nCzLm+Ikm1rkkmw4DWmtnJDGVyQQwJdiQwFgwN+NtL9KWmGipP3AeaNizNvHzOLO2ZruOjG+o8DSZHvfePcHMDna4a1s178baXqSOpa7fL3OGITTy9MpppDh5kpN7URpjUyidYTvKljYsMoquNE7PPf9DWuNVI0wyqaC0QjjQU7m5vViKA2oP5n9q/StcquJtqX6SHNThUS1IKlZCLXiiniBXqa/41phdSKdK6nQXh8Mi2IRQeoUA+4FR4n4j6fQUTF8I8qhxo1Hl+Na5+Ym2pXpB69SivVKQH//2Q==">
            <a:extLst>
              <a:ext uri="{FF2B5EF4-FFF2-40B4-BE49-F238E27FC236}">
                <a16:creationId xmlns:a16="http://schemas.microsoft.com/office/drawing/2014/main" id="{C5EEA7E4-5F0C-454B-B8D7-4B4773FB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966" y="5229986"/>
            <a:ext cx="3436034" cy="162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sexistická reklama">
            <a:extLst>
              <a:ext uri="{FF2B5EF4-FFF2-40B4-BE49-F238E27FC236}">
                <a16:creationId xmlns:a16="http://schemas.microsoft.com/office/drawing/2014/main" id="{21FFC9BF-875F-40FA-B974-0889B6027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867" y="3601298"/>
            <a:ext cx="3534144" cy="16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E97B743-56BB-43C3-A92B-B824044CB5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977" y="3588309"/>
            <a:ext cx="2737890" cy="1641678"/>
          </a:xfrm>
          <a:prstGeom prst="rect">
            <a:avLst/>
          </a:prstGeom>
        </p:spPr>
      </p:pic>
      <p:pic>
        <p:nvPicPr>
          <p:cNvPr id="4102" name="Picture 6" descr="Image result for euthanazie">
            <a:extLst>
              <a:ext uri="{FF2B5EF4-FFF2-40B4-BE49-F238E27FC236}">
                <a16:creationId xmlns:a16="http://schemas.microsoft.com/office/drawing/2014/main" id="{19095223-A66C-4624-B672-94C13AF01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467" y="5248275"/>
            <a:ext cx="285750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10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776" y="1268760"/>
            <a:ext cx="4288536" cy="1143000"/>
          </a:xfrm>
        </p:spPr>
        <p:txBody>
          <a:bodyPr>
            <a:normAutofit fontScale="90000"/>
          </a:bodyPr>
          <a:lstStyle/>
          <a:p>
            <a:pPr marL="357188" lvl="2" indent="-342900">
              <a:tabLst>
                <a:tab pos="358775" algn="l"/>
              </a:tabLst>
            </a:pPr>
            <a:r>
              <a:rPr lang="cs-CZ" sz="3100" dirty="0"/>
              <a:t>Praktická makro/rovina:</a:t>
            </a:r>
            <a:br>
              <a:rPr lang="cs-CZ" sz="3100" dirty="0"/>
            </a:br>
            <a:br>
              <a:rPr lang="cs-CZ" sz="3100" dirty="0"/>
            </a:br>
            <a:r>
              <a:rPr lang="cs-CZ" sz="3200" dirty="0"/>
              <a:t>Jak usilovat o dobré vládnutí?</a:t>
            </a:r>
            <a:br>
              <a:rPr lang="cs-CZ" sz="3200" dirty="0"/>
            </a:br>
            <a:br>
              <a:rPr lang="cs-CZ" sz="3200" dirty="0"/>
            </a:br>
            <a:r>
              <a:rPr lang="cs-CZ" sz="3200" dirty="0"/>
              <a:t>Jak můžeme ovlivňovat morálku?</a:t>
            </a:r>
          </a:p>
        </p:txBody>
      </p:sp>
      <p:pic>
        <p:nvPicPr>
          <p:cNvPr id="6" name="Zástupný symbol pro obsah 5" descr="large-multi-gen-travel-1280x6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49" y="4112511"/>
            <a:ext cx="5059114" cy="2529557"/>
          </a:xfrm>
        </p:spPr>
      </p:pic>
      <p:pic>
        <p:nvPicPr>
          <p:cNvPr id="8" name="Zástupný symbol pro obsah 7" descr="FA19D4-FMP-dear-dee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892141" y="1268760"/>
            <a:ext cx="3243510" cy="2601565"/>
          </a:xfrm>
        </p:spPr>
      </p:pic>
      <p:pic>
        <p:nvPicPr>
          <p:cNvPr id="7" name="Zástupný symbol pro obsah 6" descr="best-mobile-phone-family-plans-uk.jpg"/>
          <p:cNvPicPr>
            <a:picLocks noGrp="1" noChangeAspect="1"/>
          </p:cNvPicPr>
          <p:nvPr>
            <p:ph sz="half" idx="13"/>
          </p:nvPr>
        </p:nvPicPr>
        <p:blipFill>
          <a:blip r:embed="rId4" cstate="print"/>
          <a:stretch>
            <a:fillRect/>
          </a:stretch>
        </p:blipFill>
        <p:spPr>
          <a:xfrm>
            <a:off x="5322827" y="4158298"/>
            <a:ext cx="3812824" cy="2540890"/>
          </a:xfrm>
        </p:spPr>
      </p:pic>
    </p:spTree>
    <p:extLst>
      <p:ext uri="{BB962C8B-B14F-4D97-AF65-F5344CB8AC3E}">
        <p14:creationId xmlns:p14="http://schemas.microsoft.com/office/powerpoint/2010/main" val="539780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Kodifikace/Kodexy</a:t>
            </a:r>
          </a:p>
        </p:txBody>
      </p:sp>
      <p:pic>
        <p:nvPicPr>
          <p:cNvPr id="6" name="Picture 7" descr="Výsledek obrázku pro zák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772816"/>
            <a:ext cx="4038600" cy="4320480"/>
          </a:xfrm>
          <a:noFill/>
        </p:spPr>
      </p:pic>
      <p:pic>
        <p:nvPicPr>
          <p:cNvPr id="7" name="Zástupný symbol pro obsah 6" descr="ETICKY KODEX Florbal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5976" y="1844824"/>
            <a:ext cx="4788024" cy="4104456"/>
          </a:xfrm>
        </p:spPr>
      </p:pic>
    </p:spTree>
    <p:extLst>
      <p:ext uri="{BB962C8B-B14F-4D97-AF65-F5344CB8AC3E}">
        <p14:creationId xmlns:p14="http://schemas.microsoft.com/office/powerpoint/2010/main" val="130082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Typy autority/poznání </a:t>
            </a:r>
            <a:br>
              <a:rPr lang="cs-CZ" dirty="0"/>
            </a:br>
            <a:r>
              <a:rPr lang="cs-CZ" sz="3600" dirty="0"/>
              <a:t>(</a:t>
            </a:r>
            <a:r>
              <a:rPr lang="cs-CZ" sz="3600" dirty="0" err="1"/>
              <a:t>Herrschaft</a:t>
            </a:r>
            <a:r>
              <a:rPr lang="cs-CZ" sz="3600" dirty="0"/>
              <a:t>, Weber/</a:t>
            </a:r>
            <a:r>
              <a:rPr lang="cs-CZ" sz="3600" dirty="0" err="1"/>
              <a:t>Habermas</a:t>
            </a:r>
            <a:r>
              <a:rPr lang="cs-CZ" sz="3600" dirty="0"/>
              <a:t>)</a:t>
            </a:r>
            <a:br>
              <a:rPr lang="cs-CZ" sz="3600" dirty="0"/>
            </a:b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98600"/>
            <a:ext cx="8229600" cy="4998556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Panství/vládnutí – legitimní legalita/morální právo </a:t>
            </a:r>
          </a:p>
          <a:p>
            <a:r>
              <a:rPr lang="cs-CZ" dirty="0"/>
              <a:t>Právo/pravidla/</a:t>
            </a:r>
            <a:r>
              <a:rPr lang="cs-CZ" dirty="0" err="1"/>
              <a:t>pravedlnost</a:t>
            </a:r>
            <a:r>
              <a:rPr lang="cs-CZ" dirty="0"/>
              <a:t>/pravda/pravit/právník/pravítko/napravo/nalevo … PRAVDA/LEŽ, DOBRO/ZLO, </a:t>
            </a:r>
          </a:p>
          <a:p>
            <a:pPr marL="0" indent="0">
              <a:buNone/>
            </a:pPr>
            <a:r>
              <a:rPr lang="cs-CZ" dirty="0"/>
              <a:t>Legální autorita/</a:t>
            </a:r>
            <a:r>
              <a:rPr lang="cs-CZ" dirty="0" err="1"/>
              <a:t>adekvační</a:t>
            </a:r>
            <a:r>
              <a:rPr lang="cs-CZ" dirty="0"/>
              <a:t> režim pravdy</a:t>
            </a:r>
          </a:p>
          <a:p>
            <a:pPr lvl="1"/>
            <a:r>
              <a:rPr lang="cs-CZ" dirty="0"/>
              <a:t>Vláda práva, racionální, neosobní, formální</a:t>
            </a:r>
          </a:p>
          <a:p>
            <a:pPr lvl="1"/>
            <a:r>
              <a:rPr lang="cs-CZ" dirty="0"/>
              <a:t>Kodifikace, byrokratizace, past pravidel (?)</a:t>
            </a:r>
          </a:p>
          <a:p>
            <a:pPr lvl="1"/>
            <a:r>
              <a:rPr lang="cs-CZ" dirty="0"/>
              <a:t>Efektivita, široký záběr, stabilita, přenositelnost</a:t>
            </a:r>
          </a:p>
          <a:p>
            <a:pPr lvl="1"/>
            <a:r>
              <a:rPr lang="cs-CZ" dirty="0"/>
              <a:t>Otevřená společnost (</a:t>
            </a:r>
            <a:r>
              <a:rPr lang="cs-CZ" dirty="0" err="1"/>
              <a:t>Popper</a:t>
            </a:r>
            <a:r>
              <a:rPr lang="cs-CZ" dirty="0"/>
              <a:t>) a reflexivita </a:t>
            </a:r>
          </a:p>
          <a:p>
            <a:pPr marL="0" indent="0">
              <a:buNone/>
            </a:pPr>
            <a:r>
              <a:rPr lang="cs-CZ" dirty="0"/>
              <a:t>Tradiční autorita/intersubjektivní režim pravdy</a:t>
            </a:r>
          </a:p>
          <a:p>
            <a:pPr lvl="1"/>
            <a:r>
              <a:rPr lang="cs-CZ" dirty="0"/>
              <a:t>Závaznost tradice, sociálního řádu</a:t>
            </a:r>
          </a:p>
          <a:p>
            <a:pPr marL="0" indent="0">
              <a:buNone/>
            </a:pPr>
            <a:r>
              <a:rPr lang="cs-CZ" dirty="0"/>
              <a:t>Charismatická autorita/kongruentní režim pravdy</a:t>
            </a:r>
          </a:p>
          <a:p>
            <a:pPr lvl="1"/>
            <a:r>
              <a:rPr lang="cs-CZ" dirty="0"/>
              <a:t>Víra v mimořádné vlastnosti vůdce</a:t>
            </a:r>
          </a:p>
          <a:p>
            <a:pPr lvl="1"/>
            <a:r>
              <a:rPr lang="cs-CZ" dirty="0"/>
              <a:t>Neformální, nestabilní</a:t>
            </a:r>
          </a:p>
          <a:p>
            <a:pPr lvl="1">
              <a:buNone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353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4400" dirty="0">
                <a:solidFill>
                  <a:srgbClr val="FF0000"/>
                </a:solidFill>
              </a:rPr>
              <a:t>PRANÝŘ/TREST )-:</a:t>
            </a:r>
          </a:p>
        </p:txBody>
      </p:sp>
      <p:pic>
        <p:nvPicPr>
          <p:cNvPr id="12291" name="Zástupný symbol pro obsah 3" descr="shutterstock_8282473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1700213"/>
            <a:ext cx="1828800" cy="1030287"/>
          </a:xfrm>
        </p:spPr>
      </p:pic>
      <p:pic>
        <p:nvPicPr>
          <p:cNvPr id="12292" name="Picture 2" descr="Výsledek obrázku pro pranýř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1617" y="1498600"/>
            <a:ext cx="4500562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Výsledek obrázku pro pranýř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3068638"/>
            <a:ext cx="230505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805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350" y="0"/>
            <a:ext cx="7467600" cy="1143000"/>
          </a:xfrm>
        </p:spPr>
        <p:txBody>
          <a:bodyPr/>
          <a:lstStyle/>
          <a:p>
            <a:pPr algn="ctr">
              <a:defRPr/>
            </a:pPr>
            <a:r>
              <a:rPr lang="cs-CZ" sz="5400" dirty="0">
                <a:solidFill>
                  <a:srgbClr val="00B0F0"/>
                </a:solidFill>
              </a:rPr>
              <a:t>VZORY (-:</a:t>
            </a:r>
          </a:p>
        </p:txBody>
      </p:sp>
      <p:pic>
        <p:nvPicPr>
          <p:cNvPr id="13315" name="Picture 4" descr="Image result for role mod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3347864" cy="467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Image result for role mode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92" y="4769347"/>
            <a:ext cx="4270250" cy="208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8" descr="Image result for role mode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0537" y="3733776"/>
            <a:ext cx="47625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0" descr="Image result for role model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2891" y="1196752"/>
            <a:ext cx="4495345" cy="2537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239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535E14-1317-49E3-8489-9A7FCCEA0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1026" name="Picture 2" descr="Image result for UN logo">
            <a:extLst>
              <a:ext uri="{FF2B5EF4-FFF2-40B4-BE49-F238E27FC236}">
                <a16:creationId xmlns:a16="http://schemas.microsoft.com/office/drawing/2014/main" id="{C277B5DE-5663-4D72-AD65-F71DEBC876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67"/>
            <a:ext cx="4304729" cy="338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MF logo">
            <a:extLst>
              <a:ext uri="{FF2B5EF4-FFF2-40B4-BE49-F238E27FC236}">
                <a16:creationId xmlns:a16="http://schemas.microsoft.com/office/drawing/2014/main" id="{E65F3ECE-1C65-4141-942F-890C4E9AB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" y="3182112"/>
            <a:ext cx="3544158" cy="361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world bank logo">
            <a:extLst>
              <a:ext uri="{FF2B5EF4-FFF2-40B4-BE49-F238E27FC236}">
                <a16:creationId xmlns:a16="http://schemas.microsoft.com/office/drawing/2014/main" id="{7FF8C0A5-6BFF-4C80-A222-57CAB1D02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09" y="3429000"/>
            <a:ext cx="4675140" cy="263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oecd logo">
            <a:extLst>
              <a:ext uri="{FF2B5EF4-FFF2-40B4-BE49-F238E27FC236}">
                <a16:creationId xmlns:a16="http://schemas.microsoft.com/office/drawing/2014/main" id="{F55C6A1F-7EA4-43C3-888E-797CCA2BA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729" y="0"/>
            <a:ext cx="2762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97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28" y="6911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000" b="1" dirty="0"/>
              <a:t>Cíle udržitelného rozvoje </a:t>
            </a:r>
            <a:br>
              <a:rPr lang="cs-CZ" sz="4000" b="1" dirty="0"/>
            </a:br>
            <a:r>
              <a:rPr lang="cs-CZ" sz="4000" b="1" dirty="0"/>
              <a:t>Agendy 2030, OSN</a:t>
            </a:r>
            <a:br>
              <a:rPr lang="cs-CZ" dirty="0"/>
            </a:br>
            <a:endParaRPr lang="cs-CZ" dirty="0"/>
          </a:p>
        </p:txBody>
      </p:sp>
      <p:pic>
        <p:nvPicPr>
          <p:cNvPr id="5" name="Obrázek 1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" t="7666" r="5423" b="13373"/>
          <a:stretch/>
        </p:blipFill>
        <p:spPr bwMode="auto">
          <a:xfrm>
            <a:off x="845872" y="1748808"/>
            <a:ext cx="7677760" cy="44180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B32722-77D1-459E-B83D-53A676439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4944"/>
          </a:xfrm>
        </p:spPr>
        <p:txBody>
          <a:bodyPr>
            <a:normAutofit fontScale="90000"/>
          </a:bodyPr>
          <a:lstStyle/>
          <a:p>
            <a:r>
              <a:rPr lang="cs-CZ" dirty="0"/>
              <a:t>Dobré vládnutí/UN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B46837F-8AF1-4263-990F-E53941102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93352"/>
            <a:ext cx="8229600" cy="6370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2400" b="1" u="sng" dirty="0"/>
              <a:t>Politika: </a:t>
            </a:r>
            <a:r>
              <a:rPr lang="cs-CZ" sz="2400" b="1" u="sng" dirty="0" err="1"/>
              <a:t>Politics</a:t>
            </a:r>
            <a:r>
              <a:rPr lang="cs-CZ" sz="2400" b="1" u="sng" dirty="0"/>
              <a:t>/</a:t>
            </a:r>
            <a:r>
              <a:rPr lang="cs-CZ" sz="2400" b="1" u="sng" dirty="0" err="1"/>
              <a:t>Policy</a:t>
            </a:r>
            <a:r>
              <a:rPr lang="cs-CZ" sz="2400" b="1" u="sng" dirty="0"/>
              <a:t>/Polity (Polis)</a:t>
            </a:r>
          </a:p>
          <a:p>
            <a:pPr marL="0" indent="0">
              <a:buNone/>
            </a:pPr>
            <a:r>
              <a:rPr lang="cs-CZ" sz="2400" b="1" u="sng" dirty="0"/>
              <a:t>Lib dem: Institucionalizovaná pochybnost (</a:t>
            </a:r>
            <a:r>
              <a:rPr lang="cs-CZ" sz="2400" b="1" u="sng" dirty="0" err="1"/>
              <a:t>Popper</a:t>
            </a:r>
            <a:r>
              <a:rPr lang="cs-CZ" sz="2400" b="1" u="sng" dirty="0"/>
              <a:t>)</a:t>
            </a:r>
          </a:p>
          <a:p>
            <a:r>
              <a:rPr lang="en-US" sz="2400" b="1" u="sng" dirty="0"/>
              <a:t>Participation</a:t>
            </a:r>
            <a:r>
              <a:rPr lang="cs-CZ" sz="2400" b="1" u="sng" dirty="0"/>
              <a:t> (UN)</a:t>
            </a:r>
            <a:r>
              <a:rPr lang="en-US" sz="2400" u="sng" dirty="0"/>
              <a:t> </a:t>
            </a:r>
            <a:endParaRPr lang="cs-CZ" sz="2400" u="sng" dirty="0"/>
          </a:p>
          <a:p>
            <a:pPr marL="0" indent="0">
              <a:buNone/>
            </a:pPr>
            <a:r>
              <a:rPr lang="en-US" sz="800" dirty="0"/>
              <a:t>People should be able to voice their own opinions through legitimate immediate organizations or representatives.</a:t>
            </a:r>
          </a:p>
          <a:p>
            <a:r>
              <a:rPr lang="en-US" sz="2400" b="1" u="sng" dirty="0"/>
              <a:t>Rule of Law </a:t>
            </a:r>
            <a:r>
              <a:rPr lang="cs-CZ" sz="2400" b="1" u="sng" dirty="0"/>
              <a:t>(UN)</a:t>
            </a:r>
          </a:p>
          <a:p>
            <a:pPr marL="0" indent="0">
              <a:buNone/>
            </a:pPr>
            <a:r>
              <a:rPr lang="en-US" sz="800" dirty="0"/>
              <a:t>Legal framework should be enforced impartially, especially on human right laws</a:t>
            </a:r>
          </a:p>
          <a:p>
            <a:r>
              <a:rPr lang="en-US" sz="2400" b="1" u="sng" dirty="0"/>
              <a:t>Transparency</a:t>
            </a:r>
            <a:r>
              <a:rPr lang="cs-CZ" sz="2400" b="1" u="sng" dirty="0"/>
              <a:t> (UN)</a:t>
            </a:r>
          </a:p>
          <a:p>
            <a:pPr marL="0" indent="0">
              <a:buNone/>
            </a:pPr>
            <a:r>
              <a:rPr lang="en-US" sz="800" dirty="0"/>
              <a:t>Information should be accessible to the public and should be understandable and monitored.</a:t>
            </a:r>
          </a:p>
          <a:p>
            <a:r>
              <a:rPr lang="en-US" sz="2400" b="1" u="sng" dirty="0"/>
              <a:t>Consensus Oriented </a:t>
            </a:r>
            <a:r>
              <a:rPr lang="cs-CZ" sz="2400" b="1" u="sng" dirty="0"/>
              <a:t>(UN)</a:t>
            </a:r>
          </a:p>
          <a:p>
            <a:pPr marL="0" indent="0">
              <a:buNone/>
            </a:pPr>
            <a:r>
              <a:rPr lang="en-US" sz="800" dirty="0"/>
              <a:t>Mediates differing interests to meet the broad consensus on the best interests of a community.</a:t>
            </a:r>
          </a:p>
          <a:p>
            <a:r>
              <a:rPr lang="en-US" sz="2400" b="1" u="sng" dirty="0"/>
              <a:t>Equity and Inclusiveness </a:t>
            </a:r>
            <a:r>
              <a:rPr lang="cs-CZ" sz="2400" b="1" u="sng" dirty="0"/>
              <a:t>(UN)</a:t>
            </a:r>
          </a:p>
          <a:p>
            <a:pPr marL="0" indent="0">
              <a:buNone/>
            </a:pPr>
            <a:r>
              <a:rPr lang="en-US" sz="800" dirty="0"/>
              <a:t>People should have opportunities to improve or maintain their well-being.</a:t>
            </a:r>
          </a:p>
          <a:p>
            <a:r>
              <a:rPr lang="en-US" sz="2400" b="1" u="sng" dirty="0"/>
              <a:t>Effectiveness and Efficiency </a:t>
            </a:r>
            <a:r>
              <a:rPr lang="cs-CZ" sz="2400" b="1" u="sng" dirty="0"/>
              <a:t>(UN)</a:t>
            </a:r>
          </a:p>
          <a:p>
            <a:pPr marL="0" indent="0" algn="just">
              <a:buNone/>
            </a:pPr>
            <a:r>
              <a:rPr lang="en-US" sz="800" dirty="0"/>
              <a:t>Processes and institutions should be able to produce results that meet the needs of their community while making the best of their resources.</a:t>
            </a:r>
            <a:endParaRPr lang="cs-CZ" sz="800" dirty="0"/>
          </a:p>
          <a:p>
            <a:pPr marL="0" indent="0">
              <a:buNone/>
            </a:pPr>
            <a:r>
              <a:rPr lang="en-US" sz="800" i="1" dirty="0"/>
              <a:t>Being effective is about doing the right things, while being efficient is about doing things right.</a:t>
            </a:r>
          </a:p>
          <a:p>
            <a:r>
              <a:rPr lang="en-US" sz="2400" b="1" u="sng" dirty="0"/>
              <a:t>Accountability </a:t>
            </a:r>
            <a:r>
              <a:rPr lang="cs-CZ" sz="2400" b="1" u="sng" dirty="0"/>
              <a:t>(UN)</a:t>
            </a:r>
          </a:p>
          <a:p>
            <a:pPr marL="0" indent="0">
              <a:buNone/>
            </a:pPr>
            <a:r>
              <a:rPr lang="en-US" sz="800" dirty="0"/>
              <a:t>Governmental institutions, private sectors, and civil society organizations should be held accountable to the public and institutional stakeholders.</a:t>
            </a:r>
          </a:p>
          <a:p>
            <a:r>
              <a:rPr lang="en-US" sz="2400" b="1" u="sng" dirty="0"/>
              <a:t>Responsiveness </a:t>
            </a:r>
            <a:r>
              <a:rPr lang="cs-CZ" sz="2400" b="1" u="sng" dirty="0"/>
              <a:t>(UN)</a:t>
            </a:r>
          </a:p>
          <a:p>
            <a:pPr marL="0" indent="0">
              <a:buNone/>
            </a:pPr>
            <a:r>
              <a:rPr lang="en-US" sz="800" dirty="0"/>
              <a:t>Institutions and processes should serve all stakeholders.</a:t>
            </a:r>
            <a:endParaRPr lang="cs-CZ" sz="800" dirty="0"/>
          </a:p>
          <a:p>
            <a:endParaRPr lang="cs-CZ" dirty="0"/>
          </a:p>
        </p:txBody>
      </p:sp>
      <p:pic>
        <p:nvPicPr>
          <p:cNvPr id="5" name="Picture 2" descr="Image result for UN logo">
            <a:extLst>
              <a:ext uri="{FF2B5EF4-FFF2-40B4-BE49-F238E27FC236}">
                <a16:creationId xmlns:a16="http://schemas.microsoft.com/office/drawing/2014/main" id="{B914B9CA-F260-40A5-8361-C18BCF3A2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373" y="828159"/>
            <a:ext cx="1624453" cy="127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84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8560C8-FD7F-40D2-97D4-97893673A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Zdroje/atestace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D3FF0877-2FDE-41C7-BAA5-1F74746DE5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42" y="1498600"/>
            <a:ext cx="3681438" cy="4784726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027C5E02-BCA0-4E88-96F4-0DBB6818AEA2}"/>
              </a:ext>
            </a:extLst>
          </p:cNvPr>
          <p:cNvSpPr/>
          <p:nvPr/>
        </p:nvSpPr>
        <p:spPr>
          <a:xfrm>
            <a:off x="521207" y="1968665"/>
            <a:ext cx="45146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Aktivní účast na přednáškách 20%</a:t>
            </a:r>
          </a:p>
          <a:p>
            <a:endParaRPr lang="cs-CZ" sz="2800" dirty="0"/>
          </a:p>
          <a:p>
            <a:r>
              <a:rPr lang="cs-CZ" sz="2800" dirty="0"/>
              <a:t>Seminární práce</a:t>
            </a:r>
          </a:p>
          <a:p>
            <a:r>
              <a:rPr lang="cs-CZ" sz="2800" dirty="0"/>
              <a:t>2-3 tisíce slov </a:t>
            </a:r>
          </a:p>
          <a:p>
            <a:r>
              <a:rPr lang="cs-CZ" sz="2800" dirty="0"/>
              <a:t>30% (není povinná)</a:t>
            </a:r>
          </a:p>
          <a:p>
            <a:endParaRPr lang="cs-CZ" sz="2800" dirty="0"/>
          </a:p>
          <a:p>
            <a:r>
              <a:rPr lang="cs-CZ" sz="2800" dirty="0"/>
              <a:t>Závěrečný test </a:t>
            </a:r>
          </a:p>
          <a:p>
            <a:r>
              <a:rPr lang="cs-CZ" sz="2800" dirty="0"/>
              <a:t>50%, resp. 80%</a:t>
            </a:r>
          </a:p>
        </p:txBody>
      </p:sp>
    </p:spTree>
    <p:extLst>
      <p:ext uri="{BB962C8B-B14F-4D97-AF65-F5344CB8AC3E}">
        <p14:creationId xmlns:p14="http://schemas.microsoft.com/office/powerpoint/2010/main" val="328967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EF3D52-D5A5-4052-8A8D-DC10D9997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926"/>
          </a:xfrm>
        </p:spPr>
        <p:txBody>
          <a:bodyPr>
            <a:normAutofit fontScale="90000"/>
          </a:bodyPr>
          <a:lstStyle/>
          <a:p>
            <a:r>
              <a:rPr lang="cs-CZ" dirty="0"/>
              <a:t>Dobré vládnutí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BA90BEA-526C-462E-8EBA-086A6FE15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06424"/>
            <a:ext cx="8229600" cy="5468112"/>
          </a:xfrm>
        </p:spPr>
        <p:txBody>
          <a:bodyPr>
            <a:normAutofit/>
          </a:bodyPr>
          <a:lstStyle/>
          <a:p>
            <a:r>
              <a:rPr lang="en-US" sz="5500" b="1" u="sng" dirty="0"/>
              <a:t>Environment of Trust (OECD</a:t>
            </a:r>
            <a:r>
              <a:rPr lang="cs-CZ" sz="5500" b="1" u="sng" dirty="0"/>
              <a:t>)</a:t>
            </a:r>
          </a:p>
          <a:p>
            <a:r>
              <a:rPr lang="cs-CZ" sz="5500" b="1" u="sng" dirty="0"/>
              <a:t>Stability and </a:t>
            </a:r>
            <a:r>
              <a:rPr lang="en-US" sz="5500" b="1" u="sng" dirty="0"/>
              <a:t>Absence of Violence </a:t>
            </a:r>
            <a:r>
              <a:rPr lang="cs-CZ" sz="5500" b="1" u="sng" dirty="0"/>
              <a:t>(WB)</a:t>
            </a:r>
          </a:p>
          <a:p>
            <a:endParaRPr lang="cs-CZ" sz="5100" b="1" u="sng" dirty="0"/>
          </a:p>
          <a:p>
            <a:endParaRPr lang="cs-CZ" dirty="0"/>
          </a:p>
        </p:txBody>
      </p:sp>
      <p:pic>
        <p:nvPicPr>
          <p:cNvPr id="4" name="Picture 8" descr="Image result for oecd logo">
            <a:extLst>
              <a:ext uri="{FF2B5EF4-FFF2-40B4-BE49-F238E27FC236}">
                <a16:creationId xmlns:a16="http://schemas.microsoft.com/office/drawing/2014/main" id="{0E8D8999-5FA0-4831-91E7-942671CBA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479" y="1297196"/>
            <a:ext cx="1294631" cy="133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world bank logo">
            <a:extLst>
              <a:ext uri="{FF2B5EF4-FFF2-40B4-BE49-F238E27FC236}">
                <a16:creationId xmlns:a16="http://schemas.microsoft.com/office/drawing/2014/main" id="{3E512C06-BAC3-4F9F-B2F0-9E543487F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80" y="3943093"/>
            <a:ext cx="1547620" cy="8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51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4769D6-609D-4DBA-9B66-930F2868B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854" y="74481"/>
            <a:ext cx="9144000" cy="592269"/>
          </a:xfrm>
        </p:spPr>
        <p:txBody>
          <a:bodyPr>
            <a:noAutofit/>
          </a:bodyPr>
          <a:lstStyle/>
          <a:p>
            <a:r>
              <a:rPr lang="cs-CZ" sz="2800" b="1" dirty="0" err="1"/>
              <a:t>European</a:t>
            </a:r>
            <a:r>
              <a:rPr lang="cs-CZ" sz="2800" b="1" dirty="0"/>
              <a:t> </a:t>
            </a:r>
            <a:r>
              <a:rPr lang="cs-CZ" sz="2800" b="1" dirty="0" err="1"/>
              <a:t>Governance</a:t>
            </a:r>
            <a:r>
              <a:rPr lang="cs-CZ" sz="2800" b="1" dirty="0"/>
              <a:t>, </a:t>
            </a:r>
            <a:r>
              <a:rPr lang="cs-CZ" sz="2800" b="1" dirty="0" err="1"/>
              <a:t>White</a:t>
            </a:r>
            <a:r>
              <a:rPr lang="cs-CZ" sz="2800" b="1" dirty="0"/>
              <a:t> </a:t>
            </a:r>
            <a:r>
              <a:rPr lang="cs-CZ" sz="2800" b="1" dirty="0" err="1"/>
              <a:t>Paper</a:t>
            </a:r>
            <a:r>
              <a:rPr lang="cs-CZ" sz="2800" b="1" dirty="0"/>
              <a:t>, EC 2001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C5DE1D1-486D-4220-9F5E-922674C88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08" y="906593"/>
            <a:ext cx="8229600" cy="587692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1" i="0" u="none" strike="noStrike" baseline="0" dirty="0">
                <a:latin typeface="EUAlbertina-Bold"/>
              </a:rPr>
              <a:t>Openness</a:t>
            </a:r>
            <a:r>
              <a:rPr lang="cs-CZ" sz="2400" b="1" i="0" u="none" strike="noStrike" baseline="0" dirty="0">
                <a:latin typeface="EUAlbertina-Bold"/>
              </a:rPr>
              <a:t>:</a:t>
            </a:r>
            <a:r>
              <a:rPr lang="cs-CZ" sz="2000" b="1" i="0" u="none" strike="noStrike" baseline="0" dirty="0">
                <a:latin typeface="EUAlbertina-Bold"/>
              </a:rPr>
              <a:t> </a:t>
            </a:r>
            <a:r>
              <a:rPr lang="en-US" sz="2000" b="0" i="0" u="none" strike="noStrike" baseline="0" dirty="0">
                <a:latin typeface="EUAlbertina-Regu"/>
              </a:rPr>
              <a:t>The institutions should work in a </a:t>
            </a:r>
            <a:r>
              <a:rPr lang="en-US" sz="2000" b="0" i="0" u="sng" strike="noStrike" baseline="0" dirty="0">
                <a:latin typeface="EUAlbertina-Regu"/>
              </a:rPr>
              <a:t>more open manner</a:t>
            </a:r>
            <a:r>
              <a:rPr lang="en-US" sz="2000" b="0" i="0" u="none" strike="noStrike" baseline="0" dirty="0">
                <a:latin typeface="EUAlbertina-Regu"/>
              </a:rPr>
              <a:t>. Together with the Member States,</a:t>
            </a:r>
            <a:r>
              <a:rPr lang="cs-CZ" sz="2000" b="0" i="0" u="none" strike="noStrike" baseline="0" dirty="0">
                <a:latin typeface="EUAlbertina-Regu"/>
              </a:rPr>
              <a:t> </a:t>
            </a:r>
            <a:r>
              <a:rPr lang="en-US" sz="2000" b="0" i="0" u="none" strike="noStrike" baseline="0" dirty="0">
                <a:latin typeface="EUAlbertina-Regu"/>
              </a:rPr>
              <a:t>they should actively communicate what the EU does and the decisions it takes. They should use</a:t>
            </a:r>
            <a:r>
              <a:rPr lang="cs-CZ" sz="2000" b="0" i="0" u="none" strike="noStrike" baseline="0" dirty="0">
                <a:latin typeface="EUAlbertina-Regu"/>
              </a:rPr>
              <a:t> </a:t>
            </a:r>
            <a:r>
              <a:rPr lang="en-US" sz="2000" b="0" i="0" u="none" strike="noStrike" baseline="0" dirty="0">
                <a:latin typeface="EUAlbertina-Regu"/>
              </a:rPr>
              <a:t>language that is </a:t>
            </a:r>
            <a:r>
              <a:rPr lang="en-US" sz="2000" b="0" i="0" u="sng" strike="noStrike" baseline="0" dirty="0">
                <a:latin typeface="EUAlbertina-Regu"/>
              </a:rPr>
              <a:t>accessible and understandable </a:t>
            </a:r>
            <a:r>
              <a:rPr lang="en-US" sz="2000" b="0" i="0" u="none" strike="noStrike" baseline="0" dirty="0">
                <a:latin typeface="EUAlbertina-Regu"/>
              </a:rPr>
              <a:t>for the general public. This is of particular importance</a:t>
            </a:r>
            <a:r>
              <a:rPr lang="cs-CZ" sz="2000" b="0" i="0" u="none" strike="noStrike" baseline="0" dirty="0">
                <a:latin typeface="EUAlbertina-Regu"/>
              </a:rPr>
              <a:t> </a:t>
            </a:r>
            <a:r>
              <a:rPr lang="en-US" sz="2000" b="0" i="0" u="none" strike="noStrike" baseline="0" dirty="0">
                <a:latin typeface="EUAlbertina-Regu"/>
              </a:rPr>
              <a:t>in order to </a:t>
            </a:r>
            <a:r>
              <a:rPr lang="en-US" sz="2000" b="0" i="0" u="sng" strike="noStrike" baseline="0" dirty="0">
                <a:latin typeface="EUAlbertina-Regu"/>
              </a:rPr>
              <a:t>improve the confidence</a:t>
            </a:r>
            <a:r>
              <a:rPr lang="en-US" sz="2000" b="0" i="0" u="none" strike="noStrike" baseline="0" dirty="0">
                <a:latin typeface="EUAlbertina-Regu"/>
              </a:rPr>
              <a:t> in complex </a:t>
            </a:r>
            <a:r>
              <a:rPr lang="en-US" sz="2000" b="0" i="0" u="sng" strike="noStrike" baseline="0" dirty="0">
                <a:latin typeface="EUAlbertina-Regu"/>
              </a:rPr>
              <a:t>institutions</a:t>
            </a:r>
            <a:r>
              <a:rPr lang="en-US" sz="2000" b="0" i="0" u="none" strike="noStrike" baseline="0" dirty="0">
                <a:latin typeface="EUAlbertina-Regu"/>
              </a:rPr>
              <a:t>.</a:t>
            </a:r>
            <a:endParaRPr lang="cs-CZ" sz="2000" b="0" i="0" u="none" strike="noStrike" baseline="0" dirty="0">
              <a:latin typeface="EUAlbertina-Regu"/>
            </a:endParaRPr>
          </a:p>
          <a:p>
            <a:pPr marL="0" indent="0" algn="just">
              <a:buNone/>
            </a:pPr>
            <a:r>
              <a:rPr lang="en-US" sz="2400" b="1" i="0" u="none" strike="noStrike" baseline="0" dirty="0">
                <a:latin typeface="EUAlbertina-Bold"/>
              </a:rPr>
              <a:t>Participation</a:t>
            </a:r>
            <a:r>
              <a:rPr lang="cs-CZ" sz="2400" b="1" i="0" u="none" strike="noStrike" baseline="0" dirty="0">
                <a:latin typeface="EUAlbertina-Bold"/>
              </a:rPr>
              <a:t>: </a:t>
            </a:r>
            <a:r>
              <a:rPr lang="en-US" sz="2000" b="0" i="0" u="none" strike="noStrike" baseline="0" dirty="0">
                <a:latin typeface="EUAlbertina-Regu"/>
              </a:rPr>
              <a:t>The quality, relevance and effectiveness of EU policies depend on ensuring </a:t>
            </a:r>
            <a:r>
              <a:rPr lang="en-US" sz="2000" b="0" i="0" u="sng" strike="noStrike" baseline="0" dirty="0">
                <a:latin typeface="EUAlbertina-Regu"/>
              </a:rPr>
              <a:t>wide</a:t>
            </a:r>
            <a:r>
              <a:rPr lang="cs-CZ" sz="2000" b="0" i="0" u="sng" strike="noStrike" baseline="0" dirty="0">
                <a:latin typeface="EUAlbertina-Regu"/>
              </a:rPr>
              <a:t> </a:t>
            </a:r>
            <a:r>
              <a:rPr lang="en-US" sz="2000" b="0" i="0" u="sng" strike="noStrike" baseline="0" dirty="0">
                <a:latin typeface="EUAlbertina-Regu"/>
              </a:rPr>
              <a:t>participation throughout the policy chain </a:t>
            </a:r>
            <a:r>
              <a:rPr lang="en-US" sz="2000" b="0" i="0" u="none" strike="noStrike" baseline="0" dirty="0">
                <a:latin typeface="EUAlbertina-Regu"/>
              </a:rPr>
              <a:t>— from conception to implementation. Improved</a:t>
            </a:r>
            <a:r>
              <a:rPr lang="cs-CZ" sz="2000" b="0" i="0" u="none" strike="noStrike" baseline="0" dirty="0">
                <a:latin typeface="EUAlbertina-Regu"/>
              </a:rPr>
              <a:t> </a:t>
            </a:r>
            <a:r>
              <a:rPr lang="en-US" sz="2000" b="0" i="0" u="none" strike="noStrike" baseline="0" dirty="0">
                <a:latin typeface="EUAlbertina-Regu"/>
              </a:rPr>
              <a:t>participation is likely to create more </a:t>
            </a:r>
            <a:r>
              <a:rPr lang="en-US" sz="2000" b="0" i="0" u="sng" strike="noStrike" baseline="0" dirty="0">
                <a:latin typeface="EUAlbertina-Regu"/>
              </a:rPr>
              <a:t>confidence in the end result and in the institutions</a:t>
            </a:r>
            <a:r>
              <a:rPr lang="en-US" sz="2000" b="0" i="0" u="none" strike="noStrike" baseline="0" dirty="0">
                <a:latin typeface="EUAlbertina-Regu"/>
              </a:rPr>
              <a:t> which</a:t>
            </a:r>
            <a:r>
              <a:rPr lang="cs-CZ" sz="2000" b="0" i="0" u="none" strike="noStrike" baseline="0" dirty="0">
                <a:latin typeface="EUAlbertina-Regu"/>
              </a:rPr>
              <a:t> </a:t>
            </a:r>
            <a:r>
              <a:rPr lang="en-US" sz="2000" b="0" i="0" u="none" strike="noStrike" baseline="0" dirty="0">
                <a:latin typeface="EUAlbertina-Regu"/>
              </a:rPr>
              <a:t>deliver policies. Participation crucially depends on central governments following an inclusive</a:t>
            </a:r>
            <a:r>
              <a:rPr lang="cs-CZ" sz="2000" b="0" i="0" u="none" strike="noStrike" baseline="0" dirty="0">
                <a:latin typeface="EUAlbertina-Regu"/>
              </a:rPr>
              <a:t> </a:t>
            </a:r>
            <a:r>
              <a:rPr lang="en-US" sz="2000" b="0" i="0" u="none" strike="noStrike" baseline="0" dirty="0">
                <a:latin typeface="EUAlbertina-Regu"/>
              </a:rPr>
              <a:t>approach when developing and implementing EU policies.</a:t>
            </a:r>
            <a:r>
              <a:rPr lang="en-US" sz="2000" b="1" dirty="0">
                <a:latin typeface="EUAlbertina-Bold"/>
              </a:rPr>
              <a:t> </a:t>
            </a:r>
            <a:endParaRPr lang="cs-CZ" sz="2000" b="1" dirty="0">
              <a:latin typeface="EUAlbertina-Bold"/>
            </a:endParaRPr>
          </a:p>
          <a:p>
            <a:pPr marL="0" indent="0" algn="just">
              <a:buNone/>
            </a:pPr>
            <a:r>
              <a:rPr lang="en-US" sz="2400" b="1" dirty="0">
                <a:latin typeface="EUAlbertina-Bold"/>
              </a:rPr>
              <a:t>Accountability</a:t>
            </a:r>
            <a:r>
              <a:rPr lang="cs-CZ" sz="2400" b="1" dirty="0">
                <a:latin typeface="EUAlbertina-Bold"/>
              </a:rPr>
              <a:t>:</a:t>
            </a:r>
            <a:r>
              <a:rPr lang="en-US" sz="2000" dirty="0">
                <a:latin typeface="EUAlbertina-Regu"/>
              </a:rPr>
              <a:t> </a:t>
            </a:r>
            <a:r>
              <a:rPr lang="en-US" sz="2000" u="sng" dirty="0">
                <a:latin typeface="EUAlbertina-Regu"/>
              </a:rPr>
              <a:t>Roles in the legislative and executive processes </a:t>
            </a:r>
            <a:r>
              <a:rPr lang="en-US" sz="2000" dirty="0">
                <a:latin typeface="EUAlbertina-Regu"/>
              </a:rPr>
              <a:t>need to be </a:t>
            </a:r>
            <a:r>
              <a:rPr lang="en-US" sz="2000" u="sng" dirty="0">
                <a:latin typeface="EUAlbertina-Regu"/>
              </a:rPr>
              <a:t>clearer</a:t>
            </a:r>
            <a:r>
              <a:rPr lang="en-US" sz="2000" dirty="0">
                <a:latin typeface="EUAlbertina-Regu"/>
              </a:rPr>
              <a:t>. Each of the EU</a:t>
            </a:r>
            <a:r>
              <a:rPr lang="cs-CZ" sz="2000" dirty="0">
                <a:latin typeface="EUAlbertina-Regu"/>
              </a:rPr>
              <a:t> </a:t>
            </a:r>
            <a:r>
              <a:rPr lang="en-US" sz="2000" dirty="0">
                <a:latin typeface="EUAlbertina-Regu"/>
              </a:rPr>
              <a:t>institutions must explain and take responsibility for what it does in Europe. But there is also a need</a:t>
            </a:r>
            <a:r>
              <a:rPr lang="cs-CZ" sz="2000" dirty="0">
                <a:latin typeface="EUAlbertina-Regu"/>
              </a:rPr>
              <a:t> </a:t>
            </a:r>
            <a:r>
              <a:rPr lang="en-US" sz="2000" dirty="0">
                <a:latin typeface="EUAlbertina-Regu"/>
              </a:rPr>
              <a:t>for </a:t>
            </a:r>
            <a:r>
              <a:rPr lang="en-US" sz="2000" u="sng" dirty="0">
                <a:latin typeface="EUAlbertina-Regu"/>
              </a:rPr>
              <a:t>greater clarity and responsibility </a:t>
            </a:r>
            <a:r>
              <a:rPr lang="en-US" sz="2000" dirty="0">
                <a:latin typeface="EUAlbertina-Regu"/>
              </a:rPr>
              <a:t>from Member States and all those involved in developing and</a:t>
            </a:r>
            <a:r>
              <a:rPr lang="cs-CZ" sz="2000" dirty="0">
                <a:latin typeface="EUAlbertina-Regu"/>
              </a:rPr>
              <a:t> i</a:t>
            </a:r>
            <a:r>
              <a:rPr lang="en-US" sz="2000" dirty="0" err="1">
                <a:latin typeface="EUAlbertina-Regu"/>
              </a:rPr>
              <a:t>mplementing</a:t>
            </a:r>
            <a:r>
              <a:rPr lang="en-US" sz="2000" dirty="0">
                <a:latin typeface="EUAlbertina-Regu"/>
              </a:rPr>
              <a:t> EU policy at whatever level.</a:t>
            </a:r>
            <a:endParaRPr lang="cs-CZ" sz="2000" dirty="0">
              <a:latin typeface="EUAlbertina-Regu"/>
            </a:endParaRPr>
          </a:p>
          <a:p>
            <a:pPr marL="0" indent="0" algn="just">
              <a:buNone/>
            </a:pPr>
            <a:endParaRPr lang="en-US" sz="1800" b="0" i="0" u="none" strike="noStrike" baseline="0" dirty="0">
              <a:latin typeface="EUAlbertina-Regu"/>
            </a:endParaRP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26688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5573D4-2221-41BB-A5D7-A895B7425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EG in EC WP 2001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84D328-1DC1-418D-BE4C-DA93FBD78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947" y="1552576"/>
            <a:ext cx="8724550" cy="53054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1" i="0" u="none" strike="noStrike" baseline="0" dirty="0">
                <a:latin typeface="EUAlbertina-Bold"/>
              </a:rPr>
              <a:t>Effectiveness</a:t>
            </a:r>
            <a:r>
              <a:rPr lang="cs-CZ" sz="2400" b="1" i="0" u="none" strike="noStrike" baseline="0" dirty="0">
                <a:latin typeface="EUAlbertina-Bold"/>
              </a:rPr>
              <a:t>:</a:t>
            </a:r>
            <a:r>
              <a:rPr lang="en-US" sz="2400" b="0" i="0" u="none" strike="noStrike" baseline="0" dirty="0">
                <a:latin typeface="EUAlbertina-Regu"/>
              </a:rPr>
              <a:t> </a:t>
            </a:r>
            <a:r>
              <a:rPr lang="en-US" sz="2200" b="0" i="0" u="none" strike="noStrike" baseline="0" dirty="0">
                <a:latin typeface="EUAlbertina-Regu"/>
              </a:rPr>
              <a:t>Policies must be </a:t>
            </a:r>
            <a:r>
              <a:rPr lang="en-US" sz="2200" b="0" i="0" u="sng" strike="noStrike" baseline="0" dirty="0">
                <a:latin typeface="EUAlbertina-Regu"/>
              </a:rPr>
              <a:t>effective</a:t>
            </a:r>
            <a:r>
              <a:rPr lang="en-US" sz="2200" b="0" i="0" u="none" strike="noStrike" baseline="0" dirty="0">
                <a:latin typeface="EUAlbertina-Regu"/>
              </a:rPr>
              <a:t> and </a:t>
            </a:r>
            <a:r>
              <a:rPr lang="en-US" sz="2200" b="0" i="0" u="sng" strike="noStrike" baseline="0" dirty="0">
                <a:latin typeface="EUAlbertina-Regu"/>
              </a:rPr>
              <a:t>timely</a:t>
            </a:r>
            <a:r>
              <a:rPr lang="en-US" sz="2200" b="0" i="0" u="none" strike="noStrike" baseline="0" dirty="0">
                <a:latin typeface="EUAlbertina-Regu"/>
              </a:rPr>
              <a:t>, delivering what is needed on the basis of </a:t>
            </a:r>
            <a:r>
              <a:rPr lang="en-US" sz="2200" b="0" i="0" u="sng" strike="noStrike" baseline="0" dirty="0">
                <a:latin typeface="EUAlbertina-Regu"/>
              </a:rPr>
              <a:t>clear</a:t>
            </a:r>
            <a:r>
              <a:rPr lang="cs-CZ" sz="2200" b="0" i="0" u="sng" strike="noStrike" baseline="0" dirty="0">
                <a:latin typeface="EUAlbertina-Regu"/>
              </a:rPr>
              <a:t> </a:t>
            </a:r>
            <a:r>
              <a:rPr lang="en-US" sz="2200" b="0" i="0" u="sng" strike="noStrike" baseline="0" dirty="0">
                <a:latin typeface="EUAlbertina-Regu"/>
              </a:rPr>
              <a:t>objectives</a:t>
            </a:r>
            <a:r>
              <a:rPr lang="en-US" sz="2200" b="0" i="0" u="none" strike="noStrike" baseline="0" dirty="0">
                <a:latin typeface="EUAlbertina-Regu"/>
              </a:rPr>
              <a:t>, an </a:t>
            </a:r>
            <a:r>
              <a:rPr lang="en-US" sz="2200" b="0" i="0" u="sng" strike="noStrike" baseline="0" dirty="0">
                <a:latin typeface="EUAlbertina-Regu"/>
              </a:rPr>
              <a:t>evaluation of future impact and, where available, of past experience</a:t>
            </a:r>
            <a:r>
              <a:rPr lang="en-US" sz="2200" b="0" i="0" u="none" strike="noStrike" baseline="0" dirty="0">
                <a:latin typeface="EUAlbertina-Regu"/>
              </a:rPr>
              <a:t>. Effectiveness also</a:t>
            </a:r>
            <a:r>
              <a:rPr lang="cs-CZ" sz="2200" b="0" i="0" u="none" strike="noStrike" baseline="0" dirty="0">
                <a:latin typeface="EUAlbertina-Regu"/>
              </a:rPr>
              <a:t> </a:t>
            </a:r>
            <a:r>
              <a:rPr lang="en-US" sz="2200" b="0" i="0" u="none" strike="noStrike" baseline="0" dirty="0">
                <a:latin typeface="EUAlbertina-Regu"/>
              </a:rPr>
              <a:t>depends on implementing EU policies </a:t>
            </a:r>
            <a:r>
              <a:rPr lang="en-US" sz="2200" b="0" i="0" u="sng" strike="noStrike" baseline="0" dirty="0">
                <a:latin typeface="EUAlbertina-Regu"/>
              </a:rPr>
              <a:t>in a proportionate manner </a:t>
            </a:r>
            <a:r>
              <a:rPr lang="en-US" sz="2200" b="0" i="0" u="none" strike="noStrike" baseline="0" dirty="0">
                <a:latin typeface="EUAlbertina-Regu"/>
              </a:rPr>
              <a:t>and on </a:t>
            </a:r>
            <a:r>
              <a:rPr lang="en-US" sz="2200" b="0" i="0" u="sng" strike="noStrike" baseline="0" dirty="0">
                <a:latin typeface="EUAlbertina-Regu"/>
              </a:rPr>
              <a:t>taking decisions at the</a:t>
            </a:r>
            <a:r>
              <a:rPr lang="cs-CZ" sz="2200" b="0" i="0" u="sng" strike="noStrike" baseline="0" dirty="0">
                <a:latin typeface="EUAlbertina-Regu"/>
              </a:rPr>
              <a:t> most </a:t>
            </a:r>
            <a:r>
              <a:rPr lang="cs-CZ" sz="2200" b="0" i="0" u="sng" strike="noStrike" baseline="0" dirty="0" err="1">
                <a:latin typeface="EUAlbertina-Regu"/>
              </a:rPr>
              <a:t>appropriate</a:t>
            </a:r>
            <a:r>
              <a:rPr lang="cs-CZ" sz="2200" b="0" i="0" u="sng" strike="noStrike" baseline="0" dirty="0">
                <a:latin typeface="EUAlbertina-Regu"/>
              </a:rPr>
              <a:t> level</a:t>
            </a:r>
            <a:r>
              <a:rPr lang="cs-CZ" sz="2200" b="0" i="0" u="none" strike="noStrike" baseline="0" dirty="0">
                <a:latin typeface="EUAlbertina-Regu"/>
              </a:rPr>
              <a:t>.</a:t>
            </a:r>
            <a:r>
              <a:rPr lang="en-US" sz="2200" b="1" i="0" u="none" strike="noStrike" baseline="0" dirty="0">
                <a:latin typeface="EUAlbertina-Bold"/>
              </a:rPr>
              <a:t> </a:t>
            </a:r>
            <a:endParaRPr lang="cs-CZ" sz="2200" b="1" i="0" u="none" strike="noStrike" baseline="0" dirty="0">
              <a:latin typeface="EUAlbertina-Bold"/>
            </a:endParaRPr>
          </a:p>
          <a:p>
            <a:pPr marL="0" indent="0" algn="just">
              <a:buNone/>
            </a:pPr>
            <a:r>
              <a:rPr lang="en-US" sz="2400" b="1" i="0" u="none" strike="noStrike" baseline="0" dirty="0">
                <a:latin typeface="EUAlbertina-Bold"/>
              </a:rPr>
              <a:t>Coherence</a:t>
            </a:r>
            <a:r>
              <a:rPr lang="cs-CZ" sz="2400" b="1" i="0" u="none" strike="noStrike" baseline="0" dirty="0">
                <a:latin typeface="EUAlbertina-Bold"/>
              </a:rPr>
              <a:t>:</a:t>
            </a:r>
            <a:r>
              <a:rPr lang="en-US" sz="2200" b="0" i="0" u="none" strike="noStrike" baseline="0" dirty="0">
                <a:latin typeface="EUAlbertina-Regu"/>
              </a:rPr>
              <a:t> Policies and action must be </a:t>
            </a:r>
            <a:r>
              <a:rPr lang="en-US" sz="2200" b="0" i="0" u="sng" strike="noStrike" baseline="0" dirty="0">
                <a:latin typeface="EUAlbertina-Regu"/>
              </a:rPr>
              <a:t>coherent and easily understood</a:t>
            </a:r>
            <a:r>
              <a:rPr lang="en-US" sz="2200" b="0" i="0" u="none" strike="noStrike" baseline="0" dirty="0">
                <a:latin typeface="EUAlbertina-Regu"/>
              </a:rPr>
              <a:t>. The need for coherence in</a:t>
            </a:r>
            <a:r>
              <a:rPr lang="cs-CZ" sz="2200" b="0" i="0" u="none" strike="noStrike" baseline="0" dirty="0">
                <a:latin typeface="EUAlbertina-Regu"/>
              </a:rPr>
              <a:t> </a:t>
            </a:r>
            <a:r>
              <a:rPr lang="en-US" sz="2200" b="0" i="0" u="none" strike="noStrike" baseline="0" dirty="0">
                <a:latin typeface="EUAlbertina-Regu"/>
              </a:rPr>
              <a:t>the Union is increasing: the range of tasks has grown; </a:t>
            </a:r>
            <a:r>
              <a:rPr lang="cs-CZ" sz="2200" b="0" i="0" u="none" strike="noStrike" baseline="0" dirty="0">
                <a:latin typeface="EUAlbertina-Regu"/>
              </a:rPr>
              <a:t> e</a:t>
            </a:r>
            <a:r>
              <a:rPr lang="en-US" sz="2200" b="0" i="0" u="none" strike="noStrike" baseline="0" dirty="0" err="1">
                <a:latin typeface="EUAlbertina-Regu"/>
              </a:rPr>
              <a:t>nlargement</a:t>
            </a:r>
            <a:r>
              <a:rPr lang="en-US" sz="2200" b="0" i="0" u="none" strike="noStrike" baseline="0" dirty="0">
                <a:latin typeface="EUAlbertina-Regu"/>
              </a:rPr>
              <a:t> will increase diversity; challenges</a:t>
            </a:r>
            <a:r>
              <a:rPr lang="cs-CZ" sz="2200" b="0" i="0" u="none" strike="noStrike" baseline="0" dirty="0">
                <a:latin typeface="EUAlbertina-Regu"/>
              </a:rPr>
              <a:t> </a:t>
            </a:r>
            <a:r>
              <a:rPr lang="en-US" sz="2200" b="0" i="0" u="none" strike="noStrike" baseline="0" dirty="0">
                <a:latin typeface="EUAlbertina-Regu"/>
              </a:rPr>
              <a:t>such as climate and demographic change cross the boundaries of the sectoral policies on which the</a:t>
            </a:r>
            <a:r>
              <a:rPr lang="cs-CZ" sz="2200" b="0" i="0" u="none" strike="noStrike" baseline="0" dirty="0">
                <a:latin typeface="EUAlbertina-Regu"/>
              </a:rPr>
              <a:t> </a:t>
            </a:r>
            <a:r>
              <a:rPr lang="en-US" sz="2200" b="0" i="0" u="none" strike="noStrike" baseline="0" dirty="0">
                <a:latin typeface="EUAlbertina-Regu"/>
              </a:rPr>
              <a:t>Union has been built; </a:t>
            </a:r>
            <a:r>
              <a:rPr lang="en-US" sz="2200" b="0" i="0" u="sng" strike="noStrike" baseline="0" dirty="0">
                <a:latin typeface="EUAlbertina-Regu"/>
              </a:rPr>
              <a:t>regional and local authorities are increasingly involved </a:t>
            </a:r>
            <a:r>
              <a:rPr lang="en-US" sz="2200" b="0" i="0" u="none" strike="noStrike" baseline="0" dirty="0">
                <a:latin typeface="EUAlbertina-Regu"/>
              </a:rPr>
              <a:t>in EU policies.</a:t>
            </a:r>
            <a:r>
              <a:rPr lang="cs-CZ" sz="2200" b="0" i="0" u="none" strike="noStrike" baseline="0" dirty="0">
                <a:latin typeface="EUAlbertina-Regu"/>
              </a:rPr>
              <a:t> </a:t>
            </a:r>
            <a:r>
              <a:rPr lang="en-US" sz="2200" b="0" i="0" u="none" strike="noStrike" baseline="0" dirty="0">
                <a:latin typeface="EUAlbertina-Regu"/>
              </a:rPr>
              <a:t>Coherence requires </a:t>
            </a:r>
            <a:r>
              <a:rPr lang="en-US" sz="2200" b="0" i="0" u="sng" strike="noStrike" baseline="0" dirty="0">
                <a:latin typeface="EUAlbertina-Regu"/>
              </a:rPr>
              <a:t>political leadership and a strong responsibility </a:t>
            </a:r>
            <a:r>
              <a:rPr lang="en-US" sz="2200" b="0" i="0" u="none" strike="noStrike" baseline="0" dirty="0">
                <a:latin typeface="EUAlbertina-Regu"/>
              </a:rPr>
              <a:t>on the part of the institutions to</a:t>
            </a:r>
            <a:r>
              <a:rPr lang="cs-CZ" sz="2200" b="0" i="0" u="none" strike="noStrike" baseline="0" dirty="0">
                <a:latin typeface="EUAlbertina-Regu"/>
              </a:rPr>
              <a:t> </a:t>
            </a:r>
            <a:r>
              <a:rPr lang="en-US" sz="2200" b="0" i="0" u="none" strike="noStrike" baseline="0" dirty="0">
                <a:latin typeface="EUAlbertina-Regu"/>
              </a:rPr>
              <a:t>ensure a </a:t>
            </a:r>
            <a:r>
              <a:rPr lang="en-US" sz="2200" b="0" i="0" u="sng" strike="noStrike" baseline="0" dirty="0">
                <a:latin typeface="EUAlbertina-Regu"/>
              </a:rPr>
              <a:t>consistent</a:t>
            </a:r>
            <a:r>
              <a:rPr lang="en-US" sz="2200" b="0" i="0" u="none" strike="noStrike" baseline="0" dirty="0">
                <a:latin typeface="EUAlbertina-Regu"/>
              </a:rPr>
              <a:t> approach within a complex system.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6384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Policy</a:t>
            </a:r>
            <a:r>
              <a:rPr lang="cs-CZ" dirty="0"/>
              <a:t> </a:t>
            </a:r>
            <a:r>
              <a:rPr lang="cs-CZ" dirty="0" err="1"/>
              <a:t>making</a:t>
            </a:r>
            <a:r>
              <a:rPr lang="cs-CZ" dirty="0"/>
              <a:t> </a:t>
            </a:r>
            <a:r>
              <a:rPr lang="cs-CZ" dirty="0" err="1"/>
              <a:t>process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Charles </a:t>
            </a:r>
            <a:r>
              <a:rPr lang="cs-CZ" dirty="0" err="1"/>
              <a:t>Lindblom</a:t>
            </a:r>
            <a:r>
              <a:rPr lang="cs-CZ" dirty="0"/>
              <a:t>, 1968</a:t>
            </a:r>
          </a:p>
          <a:p>
            <a:r>
              <a:rPr lang="cs-CZ" dirty="0"/>
              <a:t>Blanka </a:t>
            </a:r>
            <a:r>
              <a:rPr lang="cs-CZ" dirty="0" err="1"/>
              <a:t>Říchová</a:t>
            </a:r>
            <a:r>
              <a:rPr lang="cs-CZ" dirty="0"/>
              <a:t>, Arnošt Veselý</a:t>
            </a:r>
          </a:p>
          <a:p>
            <a:r>
              <a:rPr lang="cs-CZ" b="1" dirty="0"/>
              <a:t>Artikulace</a:t>
            </a:r>
            <a:r>
              <a:rPr lang="cs-CZ" dirty="0"/>
              <a:t> (iniciace), agenda </a:t>
            </a:r>
            <a:r>
              <a:rPr lang="cs-CZ" dirty="0" err="1"/>
              <a:t>setting</a:t>
            </a:r>
            <a:endParaRPr lang="cs-CZ" dirty="0"/>
          </a:p>
          <a:p>
            <a:r>
              <a:rPr lang="cs-CZ" b="1" dirty="0" err="1"/>
              <a:t>Estimace</a:t>
            </a:r>
            <a:r>
              <a:rPr lang="cs-CZ" b="1" dirty="0"/>
              <a:t>, selekce </a:t>
            </a:r>
            <a:r>
              <a:rPr lang="cs-CZ" dirty="0"/>
              <a:t>(formulace problému, postup řešení), RIA a priori</a:t>
            </a:r>
          </a:p>
          <a:p>
            <a:r>
              <a:rPr lang="cs-CZ" b="1" dirty="0"/>
              <a:t>Legitimizace</a:t>
            </a:r>
            <a:r>
              <a:rPr lang="cs-CZ" dirty="0"/>
              <a:t> (politicky a právně)</a:t>
            </a:r>
          </a:p>
          <a:p>
            <a:r>
              <a:rPr lang="cs-CZ" b="1" dirty="0"/>
              <a:t>Implementace</a:t>
            </a:r>
          </a:p>
          <a:p>
            <a:r>
              <a:rPr lang="cs-CZ" b="1" dirty="0"/>
              <a:t>Monitoring a</a:t>
            </a:r>
            <a:r>
              <a:rPr lang="cs-CZ" dirty="0"/>
              <a:t> </a:t>
            </a:r>
            <a:r>
              <a:rPr lang="cs-CZ" b="1" dirty="0"/>
              <a:t>re-evaluace</a:t>
            </a:r>
            <a:r>
              <a:rPr lang="cs-CZ" dirty="0"/>
              <a:t>, RIA a posteriori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590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3664" y="692697"/>
            <a:ext cx="8316664" cy="840053"/>
          </a:xfrm>
        </p:spPr>
        <p:txBody>
          <a:bodyPr/>
          <a:lstStyle/>
          <a:p>
            <a:r>
              <a:rPr lang="fi-FI" dirty="0" err="1"/>
              <a:t>Legislative</a:t>
            </a:r>
            <a:r>
              <a:rPr lang="fi-FI" dirty="0"/>
              <a:t> </a:t>
            </a:r>
            <a:r>
              <a:rPr lang="fi-FI" dirty="0" err="1"/>
              <a:t>Drafting</a:t>
            </a:r>
            <a:r>
              <a:rPr lang="fi-FI" dirty="0"/>
              <a:t> </a:t>
            </a:r>
            <a:r>
              <a:rPr lang="fi-FI" dirty="0" err="1"/>
              <a:t>Process</a:t>
            </a:r>
            <a:r>
              <a:rPr lang="fi-FI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19" y="1611784"/>
            <a:ext cx="8580953" cy="47525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11806" y="6165303"/>
            <a:ext cx="3258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hlinkClick r:id="rId3"/>
              </a:rPr>
              <a:t>http://lainvalmistelu.finlex.fi/en/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503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DAC978-5E65-4DE6-B0D2-BA3415530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i="1" dirty="0"/>
              <a:t>DOBRÉ VLÁDNUTÍ </a:t>
            </a:r>
            <a:br>
              <a:rPr lang="cs-CZ" sz="2800" i="1" dirty="0"/>
            </a:br>
            <a:r>
              <a:rPr lang="cs-CZ" sz="2800" i="1" dirty="0"/>
              <a:t>z </a:t>
            </a:r>
            <a:r>
              <a:rPr lang="cs-CZ" sz="2800" i="1" dirty="0" err="1"/>
              <a:t>Tocquevillovské</a:t>
            </a:r>
            <a:r>
              <a:rPr lang="cs-CZ" sz="2800" i="1" dirty="0"/>
              <a:t> perspektivy </a:t>
            </a:r>
            <a:r>
              <a:rPr lang="cs-CZ" sz="2800" b="1" u="sng" dirty="0"/>
              <a:t>občanské společnosti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53AB1CD-24AD-4258-9769-2CADC5A9C5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Funkce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A65CFD3-59A5-444A-B741-AFE2D6F454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Rizika (umenšovat)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FD443CE-308A-4A43-A491-CDAB8D9152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2502679"/>
            <a:ext cx="4041775" cy="3951288"/>
          </a:xfrm>
        </p:spPr>
        <p:txBody>
          <a:bodyPr/>
          <a:lstStyle/>
          <a:p>
            <a:r>
              <a:rPr lang="cs-CZ" dirty="0"/>
              <a:t>Zneužívání moci, ale i slabý stát  …</a:t>
            </a:r>
          </a:p>
          <a:p>
            <a:r>
              <a:rPr lang="cs-CZ" dirty="0"/>
              <a:t>Pasivita, apatie, ale i nadbytek participace</a:t>
            </a:r>
          </a:p>
          <a:p>
            <a:r>
              <a:rPr lang="cs-CZ" dirty="0"/>
              <a:t>Krize důvěry, ale i nekritická důvěra</a:t>
            </a:r>
          </a:p>
          <a:p>
            <a:r>
              <a:rPr lang="cs-CZ" dirty="0"/>
              <a:t>Atomizace, anomie, ale i nacionalismus</a:t>
            </a:r>
          </a:p>
        </p:txBody>
      </p:sp>
      <p:pic>
        <p:nvPicPr>
          <p:cNvPr id="7" name="Picture 2" descr="C:\Karel\schemata\Scheme 1 final.jpg">
            <a:extLst>
              <a:ext uri="{FF2B5EF4-FFF2-40B4-BE49-F238E27FC236}">
                <a16:creationId xmlns:a16="http://schemas.microsoft.com/office/drawing/2014/main" id="{47DACDBF-8BD7-4ED3-9782-EB05B374573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46" y="2350813"/>
            <a:ext cx="4103154" cy="41031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696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F93D27-AEB9-4C5A-8FB3-EE560A8B0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 zajistit dobré vládnutí?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2C27CE-7883-4909-80CA-FC5E619DF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540" y="1600200"/>
            <a:ext cx="844526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u="sng" dirty="0"/>
              <a:t>Ochranná funkce</a:t>
            </a:r>
          </a:p>
          <a:p>
            <a:pPr marL="457103" lvl="1" indent="0">
              <a:buNone/>
            </a:pPr>
            <a:r>
              <a:rPr lang="cs-CZ" i="1" dirty="0"/>
              <a:t>Férová pravidla, soutěž, dělba a omezování moci</a:t>
            </a:r>
          </a:p>
          <a:p>
            <a:pPr marL="457103" lvl="1" indent="0">
              <a:buNone/>
            </a:pPr>
            <a:r>
              <a:rPr lang="cs-CZ" i="1" dirty="0"/>
              <a:t>Ochrana, podpora opozice, kontrolní výbory, svoboda slova</a:t>
            </a:r>
          </a:p>
          <a:p>
            <a:pPr marL="457103" lvl="1" indent="0">
              <a:buNone/>
            </a:pPr>
            <a:r>
              <a:rPr lang="cs-CZ" i="1" dirty="0"/>
              <a:t>Média – pluralita zdrojů, nezávislá radniční periodika</a:t>
            </a:r>
          </a:p>
          <a:p>
            <a:pPr marL="457103" lvl="1" indent="0">
              <a:buNone/>
            </a:pPr>
            <a:r>
              <a:rPr lang="cs-CZ" i="1" dirty="0"/>
              <a:t>Péče o hodnoty právního státu a lidská práva</a:t>
            </a:r>
          </a:p>
          <a:p>
            <a:pPr marL="0" lvl="1" indent="0">
              <a:buNone/>
            </a:pPr>
            <a:r>
              <a:rPr lang="cs-CZ" sz="3200" u="sng" dirty="0"/>
              <a:t>Participační funkce</a:t>
            </a:r>
          </a:p>
          <a:p>
            <a:pPr marL="361950" lvl="1" indent="0">
              <a:buNone/>
            </a:pPr>
            <a:r>
              <a:rPr lang="cs-CZ" i="1" dirty="0"/>
              <a:t>Volební, nevolební; věcná, střídmá, smysluplná kampaň </a:t>
            </a:r>
          </a:p>
          <a:p>
            <a:pPr marL="361950" lvl="1" indent="0">
              <a:buNone/>
            </a:pPr>
            <a:r>
              <a:rPr lang="cs-CZ" i="1" dirty="0"/>
              <a:t>Struktura otevřených příležitostí (hodiny, kanceláře, informovanost, komise, výbory, přístup do médií)</a:t>
            </a:r>
          </a:p>
          <a:p>
            <a:pPr marL="361950" lvl="1" indent="0">
              <a:buNone/>
            </a:pPr>
            <a:r>
              <a:rPr lang="cs-CZ" i="1" dirty="0"/>
              <a:t>Participační inovace (rozpočet, </a:t>
            </a:r>
            <a:r>
              <a:rPr lang="cs-CZ" i="1" dirty="0" err="1"/>
              <a:t>deliberativní</a:t>
            </a:r>
            <a:r>
              <a:rPr lang="cs-CZ" i="1" dirty="0"/>
              <a:t> fóra, referenda)</a:t>
            </a:r>
          </a:p>
          <a:p>
            <a:pPr marL="361950" lvl="1" indent="0">
              <a:buNone/>
            </a:pPr>
            <a:r>
              <a:rPr lang="cs-CZ" i="1" dirty="0"/>
              <a:t>Výchova k aktivnímu občanství, gramotnost, </a:t>
            </a:r>
            <a:r>
              <a:rPr lang="cs-CZ" i="1" dirty="0" err="1"/>
              <a:t>skills</a:t>
            </a:r>
            <a:r>
              <a:rPr lang="cs-CZ" i="1" dirty="0"/>
              <a:t>/kompetence</a:t>
            </a:r>
          </a:p>
          <a:p>
            <a:pPr marL="361950" lvl="1" indent="0">
              <a:buNone/>
            </a:pPr>
            <a:r>
              <a:rPr lang="cs-CZ" i="1" dirty="0"/>
              <a:t>Právo na občanskou neposlušnost</a:t>
            </a:r>
          </a:p>
        </p:txBody>
      </p:sp>
    </p:spTree>
    <p:extLst>
      <p:ext uri="{BB962C8B-B14F-4D97-AF65-F5344CB8AC3E}">
        <p14:creationId xmlns:p14="http://schemas.microsoft.com/office/powerpoint/2010/main" val="117442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071EF1-59A1-42AE-ADC8-DECEBFA2D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926"/>
          </a:xfrm>
        </p:spPr>
        <p:txBody>
          <a:bodyPr>
            <a:normAutofit/>
          </a:bodyPr>
          <a:lstStyle/>
          <a:p>
            <a:r>
              <a:rPr lang="cs-CZ" sz="5400" dirty="0"/>
              <a:t>Jak zajistit dobré vládnutí?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5C0CB8-B899-49E5-B882-3998E0938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559" y="1037820"/>
            <a:ext cx="8229600" cy="572362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u="sng" dirty="0"/>
              <a:t>Legitimizační funkce (krize důvěry)</a:t>
            </a:r>
          </a:p>
          <a:p>
            <a:pPr marL="0" indent="0">
              <a:buNone/>
            </a:pPr>
            <a:r>
              <a:rPr lang="cs-CZ" dirty="0"/>
              <a:t>Volby, dělba a omezení moci</a:t>
            </a:r>
          </a:p>
          <a:p>
            <a:pPr marL="0" indent="0">
              <a:buNone/>
            </a:pPr>
            <a:r>
              <a:rPr lang="cs-CZ" i="1" dirty="0"/>
              <a:t>Včasná informovanost, konzultace (i opakované)</a:t>
            </a:r>
          </a:p>
          <a:p>
            <a:pPr marL="0" indent="0">
              <a:buNone/>
            </a:pPr>
            <a:r>
              <a:rPr lang="cs-CZ" i="1" dirty="0"/>
              <a:t>Transparentnost (</a:t>
            </a:r>
            <a:r>
              <a:rPr lang="cs-CZ" i="1" dirty="0" err="1"/>
              <a:t>rozklikávací</a:t>
            </a:r>
            <a:r>
              <a:rPr lang="cs-CZ" i="1" dirty="0"/>
              <a:t> rozpočet)</a:t>
            </a:r>
          </a:p>
          <a:p>
            <a:pPr marL="0" indent="0">
              <a:buNone/>
            </a:pPr>
            <a:r>
              <a:rPr lang="cs-CZ" i="1" dirty="0"/>
              <a:t>Přístupové body, vstřícná komunikace</a:t>
            </a:r>
          </a:p>
          <a:p>
            <a:pPr marL="0" indent="0">
              <a:buNone/>
            </a:pPr>
            <a:r>
              <a:rPr lang="cs-CZ" i="1" dirty="0"/>
              <a:t>Vyvarovat se arogance, přehlíživosti, vrchnostenství</a:t>
            </a:r>
          </a:p>
          <a:p>
            <a:pPr marL="0" indent="0">
              <a:buNone/>
            </a:pPr>
            <a:r>
              <a:rPr lang="cs-CZ" u="sng" dirty="0"/>
              <a:t>Integrační funkce (atomizace, anomie)</a:t>
            </a:r>
          </a:p>
          <a:p>
            <a:pPr marL="0" indent="0">
              <a:buNone/>
            </a:pPr>
            <a:r>
              <a:rPr lang="cs-CZ" i="1" dirty="0"/>
              <a:t>Rodinná politika, ontologické bezpečí a péče o děti, potírání domácího násilí… </a:t>
            </a:r>
          </a:p>
          <a:p>
            <a:pPr marL="0" indent="0">
              <a:buNone/>
            </a:pPr>
            <a:r>
              <a:rPr lang="cs-CZ" i="1" dirty="0"/>
              <a:t>Podpora škol a školek (finanční, materiální, symbolická)</a:t>
            </a:r>
          </a:p>
          <a:p>
            <a:pPr marL="0" indent="0">
              <a:buNone/>
            </a:pPr>
            <a:r>
              <a:rPr lang="cs-CZ" i="1" dirty="0"/>
              <a:t>Podpora spolkového života: legislativa, granty …</a:t>
            </a:r>
          </a:p>
          <a:p>
            <a:pPr marL="0" indent="0">
              <a:buNone/>
            </a:pPr>
            <a:r>
              <a:rPr lang="cs-CZ" i="1" dirty="0"/>
              <a:t>Péče o bezpečí, veřejný prostor, hřiště, parky …</a:t>
            </a:r>
          </a:p>
          <a:p>
            <a:pPr marL="0" indent="0">
              <a:buNone/>
            </a:pPr>
            <a:r>
              <a:rPr lang="cs-CZ" i="1" dirty="0"/>
              <a:t>Zajištění bezbariérovosti, podpora sociálně slabých, ohrožených, vylučovaných…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24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áhled obráz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7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áhled obráz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85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F885E8-92BB-4046-B66D-37BA5D55B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71E8C6-2B35-4D0F-B54F-2FFF19F0E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je vlastně </a:t>
            </a:r>
            <a:r>
              <a:rPr lang="cs-CZ" b="1" dirty="0"/>
              <a:t>dobré</a:t>
            </a:r>
            <a:r>
              <a:rPr lang="cs-CZ" dirty="0"/>
              <a:t> vládnutí?</a:t>
            </a:r>
          </a:p>
          <a:p>
            <a:r>
              <a:rPr lang="cs-CZ" dirty="0"/>
              <a:t>Co je dobré, správné/dobro, spravedlnost?</a:t>
            </a:r>
          </a:p>
          <a:p>
            <a:r>
              <a:rPr lang="cs-CZ" dirty="0"/>
              <a:t>Co znamená vládnutí?</a:t>
            </a:r>
          </a:p>
          <a:p>
            <a:r>
              <a:rPr lang="cs-CZ" dirty="0"/>
              <a:t>Jak zajistit dobré vládnutí?</a:t>
            </a:r>
          </a:p>
          <a:p>
            <a:r>
              <a:rPr lang="cs-CZ" dirty="0"/>
              <a:t>Jak udržet dobré vládnutí?</a:t>
            </a:r>
          </a:p>
        </p:txBody>
      </p:sp>
    </p:spTree>
    <p:extLst>
      <p:ext uri="{BB962C8B-B14F-4D97-AF65-F5344CB8AC3E}">
        <p14:creationId xmlns:p14="http://schemas.microsoft.com/office/powerpoint/2010/main" val="329742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áhled obráz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62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áhled obráz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áhled obrázk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6" y="0"/>
            <a:ext cx="5184774" cy="388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Náhled obrázk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618" y="3429000"/>
            <a:ext cx="4633382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38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i="1" dirty="0"/>
              <a:t>DOBRÉ VLÁDNUTÍ </a:t>
            </a:r>
            <a:br>
              <a:rPr lang="cs-CZ" sz="2400" i="1" dirty="0"/>
            </a:br>
            <a:r>
              <a:rPr lang="cs-CZ" sz="2400" i="1" dirty="0"/>
              <a:t>z </a:t>
            </a:r>
            <a:r>
              <a:rPr lang="cs-CZ" sz="2400" i="1" dirty="0" err="1"/>
              <a:t>Luhmannovské</a:t>
            </a:r>
            <a:r>
              <a:rPr lang="cs-CZ" sz="2400" i="1" dirty="0"/>
              <a:t> perspektivy sociálních systémů</a:t>
            </a:r>
            <a:br>
              <a:rPr lang="cs-CZ" sz="2400" i="1" dirty="0"/>
            </a:br>
            <a:endParaRPr lang="cs-CZ" sz="14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pic>
        <p:nvPicPr>
          <p:cNvPr id="35842" name="Picture 2" descr="C:\Karel\schemata\Scheme 1 fina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3960440" cy="4464496"/>
          </a:xfrm>
          <a:prstGeom prst="rect">
            <a:avLst/>
          </a:prstGeom>
          <a:noFill/>
        </p:spPr>
      </p:pic>
      <p:graphicFrame>
        <p:nvGraphicFramePr>
          <p:cNvPr id="7" name="Zástupný symbol pro obsah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58484666"/>
              </p:ext>
            </p:extLst>
          </p:nvPr>
        </p:nvGraphicFramePr>
        <p:xfrm>
          <a:off x="4648200" y="1709738"/>
          <a:ext cx="4038600" cy="4418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084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7034" y="0"/>
            <a:ext cx="8479766" cy="1233182"/>
          </a:xfrm>
        </p:spPr>
        <p:txBody>
          <a:bodyPr>
            <a:normAutofit/>
          </a:bodyPr>
          <a:lstStyle/>
          <a:p>
            <a:r>
              <a:rPr lang="cs-CZ" sz="4800" dirty="0"/>
              <a:t>Vědění jako médium moci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7034" y="1337094"/>
            <a:ext cx="8229600" cy="49860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600" dirty="0"/>
              <a:t>Vědecké vědění nahradí běžné vědění, poznání nahradí nevědomost, pravda vystrnadí omyl (A. </a:t>
            </a:r>
            <a:r>
              <a:rPr lang="cs-CZ" sz="2600" dirty="0" err="1"/>
              <a:t>Comte</a:t>
            </a:r>
            <a:r>
              <a:rPr lang="cs-CZ" sz="2600" dirty="0"/>
              <a:t>, †1857) </a:t>
            </a:r>
          </a:p>
          <a:p>
            <a:pPr marL="0" indent="0">
              <a:buNone/>
            </a:pPr>
            <a:r>
              <a:rPr lang="cs-CZ" sz="2600" dirty="0" err="1"/>
              <a:t>Scientia</a:t>
            </a:r>
            <a:r>
              <a:rPr lang="cs-CZ" sz="2600" dirty="0"/>
              <a:t> </a:t>
            </a:r>
            <a:r>
              <a:rPr lang="cs-CZ" sz="2600" dirty="0" err="1"/>
              <a:t>est</a:t>
            </a:r>
            <a:r>
              <a:rPr lang="cs-CZ" sz="2600" dirty="0"/>
              <a:t> </a:t>
            </a:r>
            <a:r>
              <a:rPr lang="cs-CZ" sz="2600" dirty="0" err="1"/>
              <a:t>potentia</a:t>
            </a:r>
            <a:r>
              <a:rPr lang="cs-CZ" sz="2600" dirty="0"/>
              <a:t> (Fr. Bacon, †1626)</a:t>
            </a:r>
          </a:p>
          <a:p>
            <a:pPr marL="0" indent="0">
              <a:buNone/>
            </a:pPr>
            <a:r>
              <a:rPr lang="cs-CZ" sz="2600" u="sng" dirty="0"/>
              <a:t>Alternativní média moci</a:t>
            </a:r>
            <a:r>
              <a:rPr lang="cs-CZ" sz="2600" dirty="0"/>
              <a:t>: peníze, důvěryhodnost, láska …</a:t>
            </a:r>
          </a:p>
          <a:p>
            <a:pPr marL="0" indent="0">
              <a:buNone/>
            </a:pPr>
            <a:r>
              <a:rPr lang="cs-CZ" sz="2600" dirty="0"/>
              <a:t>Omezení „vědění“ jako zdroje moci (mobilita, akumulace, institucionalizace, komodifikace, </a:t>
            </a:r>
            <a:r>
              <a:rPr lang="cs-CZ" sz="2600" u="sng" dirty="0"/>
              <a:t>vědění nejsou informace</a:t>
            </a:r>
            <a:r>
              <a:rPr lang="cs-CZ" sz="2600" dirty="0"/>
              <a:t>) </a:t>
            </a:r>
          </a:p>
          <a:p>
            <a:pPr marL="0" indent="0">
              <a:buNone/>
            </a:pPr>
            <a:r>
              <a:rPr lang="cs-CZ" sz="2600" u="sng" dirty="0"/>
              <a:t>Režimy pravdy</a:t>
            </a:r>
            <a:r>
              <a:rPr lang="cs-CZ" sz="2600" dirty="0"/>
              <a:t>/vědění/legitimity (J. </a:t>
            </a:r>
            <a:r>
              <a:rPr lang="cs-CZ" sz="2600" dirty="0" err="1"/>
              <a:t>Habermas</a:t>
            </a:r>
            <a:r>
              <a:rPr lang="cs-CZ" sz="2600" dirty="0"/>
              <a:t>)</a:t>
            </a:r>
          </a:p>
          <a:p>
            <a:r>
              <a:rPr lang="cs-CZ" sz="2600" dirty="0"/>
              <a:t>Faktické (atomizované vědění), vědecké, formální, explicitní, diskursivní</a:t>
            </a:r>
          </a:p>
          <a:p>
            <a:r>
              <a:rPr lang="cs-CZ" sz="2600" dirty="0"/>
              <a:t>Intersubjektivní (kolektivistické vědění), tradiční, sdílené, běžné, implicitní, rutina</a:t>
            </a:r>
          </a:p>
          <a:p>
            <a:r>
              <a:rPr lang="cs-CZ" sz="2600" dirty="0"/>
              <a:t>Kongruentní (charismatické, spasitelské vědění)</a:t>
            </a:r>
          </a:p>
          <a:p>
            <a:pPr marL="0" indent="0">
              <a:buNone/>
            </a:pPr>
            <a:r>
              <a:rPr lang="cs-CZ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53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832451-D05C-4A57-8FF7-32390F582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Ne/vědění a jednání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7C6347-B919-4612-8DB0-208ABE20A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085"/>
            <a:ext cx="8229600" cy="441801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Vědění je vztahový pojem, aktivita, receptory, komunikátory, popularizátory, média</a:t>
            </a:r>
          </a:p>
          <a:p>
            <a:r>
              <a:rPr lang="cs-CZ" dirty="0"/>
              <a:t>Šíření vědeckého vědění je omezené</a:t>
            </a:r>
          </a:p>
          <a:p>
            <a:r>
              <a:rPr lang="cs-CZ" dirty="0"/>
              <a:t>Informační přetíženost a úpadek vědění</a:t>
            </a:r>
          </a:p>
          <a:p>
            <a:r>
              <a:rPr lang="cs-CZ" dirty="0"/>
              <a:t>Meze vědění jsou dány omezením našeho jednání </a:t>
            </a:r>
          </a:p>
          <a:p>
            <a:r>
              <a:rPr lang="cs-CZ" dirty="0"/>
              <a:t>Jak vzbudit zájem o vědění? Nabídnou příležitosti k jednání! Role institucí a vzdělání </a:t>
            </a:r>
          </a:p>
          <a:p>
            <a:r>
              <a:rPr lang="cs-CZ" dirty="0"/>
              <a:t>Sociální funkce ignorance: dobrovolná, pohodlná, útěšná, tlumící, psycholog. ochrana</a:t>
            </a:r>
          </a:p>
          <a:p>
            <a:r>
              <a:rPr lang="cs-CZ" dirty="0"/>
              <a:t>Vědění (běžné a odborné) a vládnutí</a:t>
            </a:r>
          </a:p>
        </p:txBody>
      </p:sp>
    </p:spTree>
    <p:extLst>
      <p:ext uri="{BB962C8B-B14F-4D97-AF65-F5344CB8AC3E}">
        <p14:creationId xmlns:p14="http://schemas.microsoft.com/office/powerpoint/2010/main" val="418651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161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Prostý rozum</a:t>
            </a:r>
            <a:br>
              <a:rPr lang="cs-CZ" dirty="0"/>
            </a:br>
            <a:r>
              <a:rPr lang="cs-CZ" sz="3200" i="1" dirty="0"/>
              <a:t>reflexivita mezi rutinou a vědou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Běžné vědění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6684" y="2282400"/>
            <a:ext cx="4040188" cy="4368566"/>
          </a:xfrm>
        </p:spPr>
        <p:txBody>
          <a:bodyPr>
            <a:normAutofit/>
          </a:bodyPr>
          <a:lstStyle/>
          <a:p>
            <a:r>
              <a:rPr lang="cs-CZ" u="sng" dirty="0"/>
              <a:t>Počasí – tady a teď</a:t>
            </a:r>
          </a:p>
          <a:p>
            <a:r>
              <a:rPr lang="cs-CZ" dirty="0"/>
              <a:t>Orientace na smyslovost, konkrétní zkušenost</a:t>
            </a:r>
          </a:p>
          <a:p>
            <a:r>
              <a:rPr lang="cs-CZ" dirty="0"/>
              <a:t>Každodennost, rutina</a:t>
            </a:r>
          </a:p>
          <a:p>
            <a:r>
              <a:rPr lang="cs-CZ" dirty="0"/>
              <a:t>Samozřejmost, stereotypní</a:t>
            </a:r>
          </a:p>
          <a:p>
            <a:r>
              <a:rPr lang="cs-CZ" dirty="0"/>
              <a:t>Zaměřené k jednání, rozhodování </a:t>
            </a:r>
          </a:p>
          <a:p>
            <a:r>
              <a:rPr lang="cs-CZ" dirty="0"/>
              <a:t>Sdílené vědění, konformita</a:t>
            </a:r>
          </a:p>
          <a:p>
            <a:r>
              <a:rPr lang="cs-CZ" u="sng" dirty="0"/>
              <a:t>Snadno se šíří (netřeba ověřovat)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Odborné vědění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4"/>
            <a:ext cx="4041775" cy="4476091"/>
          </a:xfrm>
        </p:spPr>
        <p:txBody>
          <a:bodyPr>
            <a:normAutofit lnSpcReduction="10000"/>
          </a:bodyPr>
          <a:lstStyle/>
          <a:p>
            <a:r>
              <a:rPr lang="cs-CZ" u="sng" dirty="0"/>
              <a:t>Klima – univerzalita</a:t>
            </a:r>
          </a:p>
          <a:p>
            <a:r>
              <a:rPr lang="cs-CZ" dirty="0"/>
              <a:t>Abstraktní, vytržené z kontextu</a:t>
            </a:r>
          </a:p>
          <a:p>
            <a:r>
              <a:rPr lang="cs-CZ" dirty="0"/>
              <a:t>Pochybování, kritika</a:t>
            </a:r>
          </a:p>
          <a:p>
            <a:r>
              <a:rPr lang="cs-CZ" dirty="0"/>
              <a:t>Diskursivní proces, polemika</a:t>
            </a:r>
          </a:p>
          <a:p>
            <a:r>
              <a:rPr lang="cs-CZ" dirty="0"/>
              <a:t>Odtržené od běžné zkušenosti, porozumění</a:t>
            </a:r>
          </a:p>
          <a:p>
            <a:r>
              <a:rPr lang="cs-CZ" dirty="0"/>
              <a:t>Specializované, rozptýlené, nerovnoměrné</a:t>
            </a:r>
          </a:p>
          <a:p>
            <a:r>
              <a:rPr lang="cs-CZ" u="sng" dirty="0"/>
              <a:t>Omezené šíření (potřeba dvojí hermeneutiky)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754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E97A39-FD13-46E1-AC4E-E6A37FE29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926"/>
          </a:xfrm>
        </p:spPr>
        <p:txBody>
          <a:bodyPr>
            <a:normAutofit fontScale="90000"/>
          </a:bodyPr>
          <a:lstStyle/>
          <a:p>
            <a:r>
              <a:rPr lang="cs-CZ" dirty="0"/>
              <a:t>Vládnutí a vědění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130CBCA-37A7-49B3-8B79-F494CCE0C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305"/>
            <a:ext cx="8229600" cy="5579748"/>
          </a:xfrm>
        </p:spPr>
        <p:txBody>
          <a:bodyPr>
            <a:normAutofit fontScale="92500"/>
          </a:bodyPr>
          <a:lstStyle/>
          <a:p>
            <a:r>
              <a:rPr lang="cs-CZ" sz="2800" i="1" dirty="0"/>
              <a:t>Politika jako povolání </a:t>
            </a:r>
            <a:r>
              <a:rPr lang="cs-CZ" sz="2800" dirty="0"/>
              <a:t>(Max Weber, 1919)</a:t>
            </a:r>
          </a:p>
          <a:p>
            <a:r>
              <a:rPr lang="cs-CZ" sz="2800" dirty="0"/>
              <a:t>Politik stanovuje cíle/ideje, úředník postupy/metodu</a:t>
            </a:r>
          </a:p>
          <a:p>
            <a:r>
              <a:rPr lang="cs-CZ" sz="2800" dirty="0"/>
              <a:t>Racionalita hodnot (ideologie) x účelů (technokracie)</a:t>
            </a:r>
          </a:p>
          <a:p>
            <a:pPr marL="357188" indent="-357188"/>
            <a:r>
              <a:rPr lang="cs-CZ" sz="2800" dirty="0"/>
              <a:t>Byrokracie (nezávislá na veřejném mínění) zajišťuje </a:t>
            </a:r>
            <a:r>
              <a:rPr lang="cs-CZ" sz="2800" u="sng" dirty="0"/>
              <a:t>přenosy vědeckého vědění do rozhodování</a:t>
            </a:r>
          </a:p>
          <a:p>
            <a:r>
              <a:rPr lang="cs-CZ" sz="2800" dirty="0"/>
              <a:t>Politik pomáhá přenosům </a:t>
            </a:r>
            <a:r>
              <a:rPr lang="cs-CZ" sz="2800" u="sng" dirty="0"/>
              <a:t>odborného vědění do běžného vědění</a:t>
            </a:r>
            <a:r>
              <a:rPr lang="cs-CZ" sz="2800" dirty="0"/>
              <a:t>, zdůvodňuje politiky, síla symbolů </a:t>
            </a:r>
          </a:p>
          <a:p>
            <a:r>
              <a:rPr lang="cs-CZ" sz="2800" u="sng" dirty="0"/>
              <a:t>Deliberativní demokracie </a:t>
            </a:r>
          </a:p>
          <a:p>
            <a:pPr marL="0" indent="0">
              <a:buNone/>
            </a:pPr>
            <a:r>
              <a:rPr lang="cs-CZ" sz="2800" dirty="0"/>
              <a:t>(orientace na argumenty, na druhé, na budoucnost)</a:t>
            </a:r>
          </a:p>
          <a:p>
            <a:r>
              <a:rPr lang="cs-CZ" sz="2800" dirty="0"/>
              <a:t>K čemu je politika? Jak formovat leadership? </a:t>
            </a:r>
          </a:p>
          <a:p>
            <a:r>
              <a:rPr lang="cs-CZ" sz="2800" dirty="0"/>
              <a:t>Pochybnost (</a:t>
            </a:r>
            <a:r>
              <a:rPr lang="cs-CZ" sz="2800" dirty="0" err="1"/>
              <a:t>Popper</a:t>
            </a:r>
            <a:r>
              <a:rPr lang="cs-CZ" sz="2800" dirty="0"/>
              <a:t>) a zvládání rizik (</a:t>
            </a:r>
            <a:r>
              <a:rPr lang="cs-CZ" sz="2800" dirty="0" err="1"/>
              <a:t>Schmitt</a:t>
            </a:r>
            <a:r>
              <a:rPr lang="cs-CZ" sz="2800" dirty="0"/>
              <a:t>, Beck)</a:t>
            </a:r>
          </a:p>
          <a:p>
            <a:r>
              <a:rPr lang="cs-CZ" sz="2800" dirty="0"/>
              <a:t>Instituce: chránit a potlačovat, sloužit a povzbuzovat… </a:t>
            </a:r>
          </a:p>
        </p:txBody>
      </p:sp>
      <p:pic>
        <p:nvPicPr>
          <p:cNvPr id="4" name="Zástupný symbol pro obsah 8" descr="weber.jpg">
            <a:extLst>
              <a:ext uri="{FF2B5EF4-FFF2-40B4-BE49-F238E27FC236}">
                <a16:creationId xmlns:a16="http://schemas.microsoft.com/office/drawing/2014/main" id="{28A1A87C-142E-421C-84ED-3AB1FB1F83C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9874" y="3909274"/>
            <a:ext cx="1484126" cy="192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2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obré vládnutí ve veřejném nezájmu">
            <a:extLst>
              <a:ext uri="{FF2B5EF4-FFF2-40B4-BE49-F238E27FC236}">
                <a16:creationId xmlns:a16="http://schemas.microsoft.com/office/drawing/2014/main" id="{FF88B95A-70CC-444A-858B-00896F122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22" y="632948"/>
            <a:ext cx="4591665" cy="594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66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Spokojenost se životem v místě bydliště </a:t>
            </a:r>
            <a:br>
              <a:rPr lang="cs-CZ" sz="3200" dirty="0"/>
            </a:br>
            <a:r>
              <a:rPr lang="cs-CZ" sz="2200" dirty="0"/>
              <a:t>ČR 2012 – 2015: 15,7 % velmi spokojených, zdroj CVVM a IPSOS </a:t>
            </a:r>
          </a:p>
        </p:txBody>
      </p:sp>
      <p:graphicFrame>
        <p:nvGraphicFramePr>
          <p:cNvPr id="4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4465" y="275303"/>
            <a:ext cx="8424249" cy="1497513"/>
          </a:xfrm>
        </p:spPr>
        <p:txBody>
          <a:bodyPr>
            <a:normAutofit fontScale="90000"/>
          </a:bodyPr>
          <a:lstStyle/>
          <a:p>
            <a:pPr algn="l"/>
            <a:br>
              <a:rPr lang="cs-CZ" sz="2200" i="1" dirty="0">
                <a:solidFill>
                  <a:srgbClr val="FF0000"/>
                </a:solidFill>
              </a:rPr>
            </a:br>
            <a:r>
              <a:rPr lang="cs-CZ" dirty="0"/>
              <a:t>Vysoká stigmatizace politické činnosti </a:t>
            </a:r>
            <a:r>
              <a:rPr lang="cs-CZ" sz="2200" dirty="0"/>
              <a:t>IPSOS 2014 </a:t>
            </a:r>
            <a:br>
              <a:rPr lang="cs-CZ" dirty="0">
                <a:solidFill>
                  <a:srgbClr val="002060"/>
                </a:solidFill>
              </a:rPr>
            </a:br>
            <a:endParaRPr lang="cs-CZ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10" name="Content Placeholder 4"/>
          <p:cNvGraphicFramePr>
            <a:graphicFrameLocks noGrp="1"/>
          </p:cNvGraphicFramePr>
          <p:nvPr>
            <p:ph sz="quarter" idx="13"/>
          </p:nvPr>
        </p:nvGraphicFramePr>
        <p:xfrm>
          <a:off x="127819" y="2131046"/>
          <a:ext cx="8620894" cy="4525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864000" y="1988840"/>
            <a:ext cx="7884713" cy="190240"/>
          </a:xfrm>
        </p:spPr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P5. Jaký je váš postoj k politice – k jakému z následujících výroků se přikláníte?</a:t>
            </a:r>
          </a:p>
        </p:txBody>
      </p:sp>
    </p:spTree>
    <p:extLst>
      <p:ext uri="{BB962C8B-B14F-4D97-AF65-F5344CB8AC3E}">
        <p14:creationId xmlns:p14="http://schemas.microsoft.com/office/powerpoint/2010/main" val="3885054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C71730-F3AE-47BF-A783-61CF9DF59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0186"/>
            <a:ext cx="9144000" cy="923926"/>
          </a:xfrm>
        </p:spPr>
        <p:txBody>
          <a:bodyPr>
            <a:noAutofit/>
          </a:bodyPr>
          <a:lstStyle/>
          <a:p>
            <a:r>
              <a:rPr lang="cs-CZ" sz="4400" dirty="0"/>
              <a:t>Teorie (pohled) &amp; Praxe (jednání)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48E9C400-40D9-4A5D-B67C-C4E8762272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36977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097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2700" i="1" dirty="0"/>
              <a:t>„</a:t>
            </a:r>
            <a:r>
              <a:rPr lang="en-US" sz="2700" i="1" dirty="0"/>
              <a:t>Not at all interested in politics</a:t>
            </a:r>
            <a:r>
              <a:rPr lang="cs-CZ" sz="2700" i="1" dirty="0"/>
              <a:t>“ </a:t>
            </a:r>
            <a:br>
              <a:rPr lang="cs-CZ" sz="2700" dirty="0"/>
            </a:br>
            <a:r>
              <a:rPr lang="cs-CZ" sz="1350" i="1" dirty="0"/>
              <a:t>zdroj: OECD 2016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34224" y="1375795"/>
          <a:ext cx="8489659" cy="4689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683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Vocational Prestige (2004 – 2016)  (source: CVVM)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37FA066D-9FF3-43BC-8ACB-491E86DF418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1670" y="1498600"/>
          <a:ext cx="8892330" cy="4935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75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206F794A-2D33-4ADE-AF56-DE31CF48813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404664"/>
          <a:ext cx="8229600" cy="5723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491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91640"/>
            <a:ext cx="8497194" cy="974940"/>
          </a:xfrm>
        </p:spPr>
        <p:txBody>
          <a:bodyPr>
            <a:normAutofit fontScale="90000"/>
          </a:bodyPr>
          <a:lstStyle/>
          <a:p>
            <a:br>
              <a:rPr lang="cs-CZ" dirty="0">
                <a:latin typeface="+mj-lt"/>
              </a:rPr>
            </a:br>
            <a:br>
              <a:rPr lang="cs-CZ" sz="2200" i="1" dirty="0">
                <a:solidFill>
                  <a:srgbClr val="FF0000"/>
                </a:solidFill>
              </a:rPr>
            </a:br>
            <a:r>
              <a:rPr lang="cs-CZ" dirty="0"/>
              <a:t>Informovanost obyvatel o dění v obci</a:t>
            </a:r>
            <a:br>
              <a:rPr lang="cs-CZ" dirty="0"/>
            </a:br>
            <a:endParaRPr lang="cs-CZ" sz="2800" dirty="0">
              <a:latin typeface="+mj-lt"/>
            </a:endParaRPr>
          </a:p>
        </p:txBody>
      </p:sp>
      <p:graphicFrame>
        <p:nvGraphicFramePr>
          <p:cNvPr id="12" name="Content Placeholder 4"/>
          <p:cNvGraphicFramePr>
            <a:graphicFrameLocks noGrp="1"/>
          </p:cNvGraphicFramePr>
          <p:nvPr>
            <p:ph sz="quarter" idx="13"/>
          </p:nvPr>
        </p:nvGraphicFramePr>
        <p:xfrm>
          <a:off x="4572000" y="2172562"/>
          <a:ext cx="5327650" cy="1897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107504" y="1880090"/>
            <a:ext cx="8065145" cy="209142"/>
          </a:xfrm>
        </p:spPr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P16. Máte dostatek informací o politickém dění v obci?</a:t>
            </a:r>
          </a:p>
        </p:txBody>
      </p:sp>
      <p:sp>
        <p:nvSpPr>
          <p:cNvPr id="3" name="Obdélník 2"/>
          <p:cNvSpPr/>
          <p:nvPr/>
        </p:nvSpPr>
        <p:spPr>
          <a:xfrm>
            <a:off x="4860032" y="181724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P18. Čtete pravidelně radniční noviny / noviny, které vydává radnice?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347864" y="2132856"/>
            <a:ext cx="11839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solidFill>
                  <a:srgbClr val="003399"/>
                </a:solidFill>
              </a:rPr>
              <a:t>Rozhodně a spíše ano  </a:t>
            </a:r>
          </a:p>
        </p:txBody>
      </p:sp>
      <p:graphicFrame>
        <p:nvGraphicFramePr>
          <p:cNvPr id="11" name="Zástupný symbol pro obsah 5"/>
          <p:cNvGraphicFramePr>
            <a:graphicFrameLocks/>
          </p:cNvGraphicFramePr>
          <p:nvPr/>
        </p:nvGraphicFramePr>
        <p:xfrm>
          <a:off x="0" y="1994880"/>
          <a:ext cx="5544318" cy="2144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Tabulka 12"/>
          <p:cNvGraphicFramePr>
            <a:graphicFrameLocks noGrp="1"/>
          </p:cNvGraphicFramePr>
          <p:nvPr/>
        </p:nvGraphicFramePr>
        <p:xfrm>
          <a:off x="0" y="4437113"/>
          <a:ext cx="9144002" cy="24208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2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4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4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4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42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9469">
                <a:tc>
                  <a:txBody>
                    <a:bodyPr/>
                    <a:lstStyle/>
                    <a:p>
                      <a:pPr algn="r"/>
                      <a:r>
                        <a:rPr lang="cs-CZ" sz="1050" dirty="0">
                          <a:solidFill>
                            <a:schemeClr val="bg1"/>
                          </a:solidFill>
                          <a:latin typeface="+mn-lt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 err="1">
                          <a:solidFill>
                            <a:schemeClr val="bg1"/>
                          </a:solidFill>
                          <a:latin typeface="+mn-lt"/>
                        </a:rPr>
                        <a:t>Total</a:t>
                      </a:r>
                      <a:r>
                        <a:rPr lang="cs-CZ" sz="1050" baseline="0" dirty="0">
                          <a:solidFill>
                            <a:schemeClr val="bg1"/>
                          </a:solidFill>
                          <a:latin typeface="+mn-lt"/>
                        </a:rPr>
                        <a:t> (n=1101)</a:t>
                      </a:r>
                      <a:endParaRPr lang="cs-CZ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>
                          <a:solidFill>
                            <a:schemeClr val="bg1"/>
                          </a:solidFill>
                          <a:latin typeface="+mn-lt"/>
                        </a:rPr>
                        <a:t>Černošice (n=351)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>
                          <a:solidFill>
                            <a:schemeClr val="bg1"/>
                          </a:solidFill>
                          <a:latin typeface="+mn-lt"/>
                        </a:rPr>
                        <a:t>Hrádek (n=376)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>
                          <a:solidFill>
                            <a:schemeClr val="bg1"/>
                          </a:solidFill>
                          <a:latin typeface="+mn-lt"/>
                        </a:rPr>
                        <a:t>Semily (n=374)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30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Rodinní příslušníci a příbuzní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30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0" i="0" u="none" strike="noStrike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Známí, přátelé, sousedi, spolupracovníci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30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Média (rozhlas, noviny, vývěsky apod.)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30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Schůze, různá shromáždění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30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kern="120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Restaurace, kavárny, vinárny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15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0" i="0" u="none" strike="noStrike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Jiní, dobře informovaní lidé, kterým věříte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30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0" i="0" u="none" strike="noStrike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Členové městského či obecního zastupitelstva, úřadu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15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kern="120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Návštěvy kulturních a společenských akcí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730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Politické strany či organizace, jichž jste členem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2286000" y="4183196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 sz="1050" b="0" i="0" u="none" strike="noStrike" kern="1200" baseline="0">
                <a:solidFill>
                  <a:srgbClr val="003399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cs-CZ" sz="1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P19. Vyberte prosím 3 nejdůležitější zdroje informací o dění ve Vaší obci.</a:t>
            </a:r>
          </a:p>
        </p:txBody>
      </p:sp>
    </p:spTree>
    <p:extLst>
      <p:ext uri="{BB962C8B-B14F-4D97-AF65-F5344CB8AC3E}">
        <p14:creationId xmlns:p14="http://schemas.microsoft.com/office/powerpoint/2010/main" val="11280248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Participace tří měst </a:t>
            </a:r>
            <a:br>
              <a:rPr lang="cs-CZ" dirty="0"/>
            </a:br>
            <a:r>
              <a:rPr lang="cs-CZ" sz="2000" dirty="0"/>
              <a:t>zdroj: CVVM a IPSOS, 2014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07504" y="1846263"/>
          <a:ext cx="8856984" cy="4319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250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l"/>
            <a:r>
              <a:rPr lang="cs-CZ" sz="4000" dirty="0"/>
              <a:t>Diskursivní kultura, veřejný zájem …</a:t>
            </a:r>
            <a:br>
              <a:rPr lang="cs-CZ" sz="4000" dirty="0"/>
            </a:br>
            <a:r>
              <a:rPr lang="cs-CZ" sz="2000" dirty="0"/>
              <a:t>IPSOS 2014</a:t>
            </a:r>
          </a:p>
        </p:txBody>
      </p:sp>
      <p:sp>
        <p:nvSpPr>
          <p:cNvPr id="9" name="Zástupný symbol pro text 8"/>
          <p:cNvSpPr txBox="1">
            <a:spLocks noGrp="1"/>
          </p:cNvSpPr>
          <p:nvPr>
            <p:ph type="body" idx="1"/>
          </p:nvPr>
        </p:nvSpPr>
        <p:spPr>
          <a:xfrm>
            <a:off x="575149" y="2136631"/>
            <a:ext cx="4040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</a:rPr>
              <a:t>„</a:t>
            </a:r>
            <a:r>
              <a:rPr lang="cs-CZ" sz="2000" b="1" i="1" dirty="0">
                <a:solidFill>
                  <a:srgbClr val="FF0000"/>
                </a:solidFill>
              </a:rPr>
              <a:t>Veřejná diskuze je dobrou cestou pro řešení obecních problémů</a:t>
            </a:r>
            <a:r>
              <a:rPr lang="cs-CZ" sz="2000" b="1" dirty="0">
                <a:solidFill>
                  <a:srgbClr val="FF0000"/>
                </a:solidFill>
              </a:rPr>
              <a:t>“</a:t>
            </a:r>
          </a:p>
        </p:txBody>
      </p:sp>
      <p:graphicFrame>
        <p:nvGraphicFramePr>
          <p:cNvPr id="7" name="Zástupný symbol pro obsah 5"/>
          <p:cNvGraphicFramePr>
            <a:graphicFrameLocks noGrp="1"/>
          </p:cNvGraphicFramePr>
          <p:nvPr>
            <p:ph sz="half" idx="2"/>
          </p:nvPr>
        </p:nvGraphicFramePr>
        <p:xfrm>
          <a:off x="457200" y="3062718"/>
          <a:ext cx="4690864" cy="3795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Zástupný symbol pro text 9"/>
          <p:cNvSpPr txBox="1">
            <a:spLocks noGrp="1"/>
          </p:cNvSpPr>
          <p:nvPr>
            <p:ph type="body" sz="quarter" idx="3"/>
          </p:nvPr>
        </p:nvSpPr>
        <p:spPr>
          <a:xfrm>
            <a:off x="4860032" y="1982742"/>
            <a:ext cx="4041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FF0000"/>
                </a:solidFill>
              </a:rPr>
              <a:t>„</a:t>
            </a:r>
            <a:r>
              <a:rPr lang="cs-CZ" sz="2000" b="1" i="1" dirty="0">
                <a:solidFill>
                  <a:srgbClr val="FF0000"/>
                </a:solidFill>
              </a:rPr>
              <a:t>Pokud má člověk dobrý záměr, je dobré ho realizovat rovnou, bez dlouhého schůzování</a:t>
            </a:r>
            <a:r>
              <a:rPr lang="cs-CZ" sz="2000" b="1" dirty="0">
                <a:solidFill>
                  <a:srgbClr val="FF0000"/>
                </a:solidFill>
              </a:rPr>
              <a:t>“</a:t>
            </a:r>
          </a:p>
        </p:txBody>
      </p:sp>
      <p:graphicFrame>
        <p:nvGraphicFramePr>
          <p:cNvPr id="8" name="Zástupný symbol pro obsah 5"/>
          <p:cNvGraphicFramePr>
            <a:graphicFrameLocks noGrp="1"/>
          </p:cNvGraphicFramePr>
          <p:nvPr>
            <p:ph sz="quarter" idx="4"/>
          </p:nvPr>
        </p:nvGraphicFramePr>
        <p:xfrm>
          <a:off x="4960711" y="3062718"/>
          <a:ext cx="4041775" cy="3795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l"/>
            <a:r>
              <a:rPr lang="cs-CZ" dirty="0"/>
              <a:t>Management konfliktnosti …</a:t>
            </a:r>
            <a:br>
              <a:rPr lang="cs-CZ" i="1" dirty="0"/>
            </a:br>
            <a:r>
              <a:rPr lang="cs-CZ" sz="2000" dirty="0"/>
              <a:t>IPSOS 2014</a:t>
            </a:r>
          </a:p>
        </p:txBody>
      </p:sp>
      <p:sp>
        <p:nvSpPr>
          <p:cNvPr id="9" name="Zástupný symbol pro text 8"/>
          <p:cNvSpPr txBox="1">
            <a:spLocks noGrp="1"/>
          </p:cNvSpPr>
          <p:nvPr>
            <p:ph type="body" idx="1"/>
          </p:nvPr>
        </p:nvSpPr>
        <p:spPr>
          <a:xfrm>
            <a:off x="323528" y="1927080"/>
            <a:ext cx="4040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i="1" dirty="0">
                <a:solidFill>
                  <a:srgbClr val="FF0000"/>
                </a:solidFill>
              </a:rPr>
              <a:t>„Konfliktní diskuze je zásadní překážkou při pokusech řešit problémy“</a:t>
            </a:r>
          </a:p>
        </p:txBody>
      </p:sp>
      <p:graphicFrame>
        <p:nvGraphicFramePr>
          <p:cNvPr id="7" name="Zástupný symbol pro obsah 5"/>
          <p:cNvGraphicFramePr>
            <a:graphicFrameLocks noGrp="1"/>
          </p:cNvGraphicFramePr>
          <p:nvPr>
            <p:ph sz="half" idx="2"/>
          </p:nvPr>
        </p:nvGraphicFramePr>
        <p:xfrm>
          <a:off x="323528" y="2699792"/>
          <a:ext cx="4680520" cy="4158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Zástupný symbol pro text 11"/>
          <p:cNvSpPr txBox="1">
            <a:spLocks noGrp="1"/>
          </p:cNvSpPr>
          <p:nvPr>
            <p:ph type="body" sz="quarter" idx="3"/>
          </p:nvPr>
        </p:nvSpPr>
        <p:spPr>
          <a:xfrm>
            <a:off x="4860032" y="2080968"/>
            <a:ext cx="4041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i="1" dirty="0">
                <a:solidFill>
                  <a:srgbClr val="FF0000"/>
                </a:solidFill>
              </a:rPr>
              <a:t>„Jsou-li lidé slušní a rozumní, dojdou vždy k jednomyslnému stanovisku“</a:t>
            </a:r>
          </a:p>
        </p:txBody>
      </p:sp>
      <p:graphicFrame>
        <p:nvGraphicFramePr>
          <p:cNvPr id="8" name="Zástupný symbol pro obsah 5"/>
          <p:cNvGraphicFramePr>
            <a:graphicFrameLocks noGrp="1"/>
          </p:cNvGraphicFramePr>
          <p:nvPr>
            <p:ph sz="quarter" idx="4"/>
          </p:nvPr>
        </p:nvGraphicFramePr>
        <p:xfrm>
          <a:off x="5076056" y="2720696"/>
          <a:ext cx="4040188" cy="4137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5D00A1-A284-403B-B8A6-6F70001C3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dirty="0"/>
              <a:t>Opozice jako veřejný statek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68E02D-5AF9-43B4-87D0-EB547A0FA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3EEB90D-1107-4518-AF82-B21CCDF33F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37" t="16401" r="17247" b="52402"/>
          <a:stretch/>
        </p:blipFill>
        <p:spPr>
          <a:xfrm>
            <a:off x="-10926" y="1713170"/>
            <a:ext cx="9154926" cy="4953000"/>
          </a:xfrm>
          <a:prstGeom prst="rect">
            <a:avLst/>
          </a:prstGeom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815DBF9F-50D4-42A0-B1C0-17D0A8A6E28F}"/>
              </a:ext>
            </a:extLst>
          </p:cNvPr>
          <p:cNvCxnSpPr>
            <a:cxnSpLocks/>
          </p:cNvCxnSpPr>
          <p:nvPr/>
        </p:nvCxnSpPr>
        <p:spPr>
          <a:xfrm>
            <a:off x="7164288" y="2780928"/>
            <a:ext cx="0" cy="104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94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418" y="295420"/>
            <a:ext cx="7921130" cy="597524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>
                <a:latin typeface="+mj-lt"/>
              </a:rPr>
              <a:t>Míra důvěry při jednání </a:t>
            </a:r>
            <a:br>
              <a:rPr lang="cs-CZ" dirty="0">
                <a:latin typeface="+mj-lt"/>
              </a:rPr>
            </a:br>
            <a:r>
              <a:rPr lang="cs-CZ" dirty="0">
                <a:latin typeface="+mj-lt"/>
              </a:rPr>
              <a:t>s ostatními lidmi </a:t>
            </a:r>
            <a:endParaRPr lang="cs-CZ" sz="2800" dirty="0">
              <a:latin typeface="+mj-lt"/>
            </a:endParaRPr>
          </a:p>
        </p:txBody>
      </p:sp>
      <p:sp>
        <p:nvSpPr>
          <p:cNvPr id="26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845791" y="1640672"/>
            <a:ext cx="7884713" cy="805793"/>
          </a:xfrm>
        </p:spPr>
        <p:txBody>
          <a:bodyPr/>
          <a:lstStyle/>
          <a:p>
            <a:r>
              <a:rPr lang="cs-CZ" sz="2000" b="1" cap="all" dirty="0"/>
              <a:t>G17B. </a:t>
            </a:r>
            <a:r>
              <a:rPr lang="cs-CZ" sz="2000" dirty="0"/>
              <a:t>Obecně vzato, řekl/a byste, že se většině lidí dá důvěřovat, nebo že nemůže být člověk při jednání s</a:t>
            </a:r>
            <a:r>
              <a:rPr lang="cs-CZ" sz="2000" cap="all" dirty="0"/>
              <a:t> </a:t>
            </a:r>
            <a:r>
              <a:rPr lang="cs-CZ" sz="2000" dirty="0"/>
              <a:t>lidmi nikdy dost opatrný?</a:t>
            </a:r>
          </a:p>
          <a:p>
            <a:endParaRPr lang="cs-CZ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7645323" y="2820998"/>
            <a:ext cx="895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rgbClr val="003399"/>
                </a:solidFill>
              </a:rPr>
              <a:t>Důvěra – 5+4 na škále</a:t>
            </a:r>
          </a:p>
        </p:txBody>
      </p:sp>
      <p:graphicFrame>
        <p:nvGraphicFramePr>
          <p:cNvPr id="12" name="Zástupný symbol pro obsah 5"/>
          <p:cNvGraphicFramePr>
            <a:graphicFrameLocks noGrp="1"/>
          </p:cNvGraphicFramePr>
          <p:nvPr>
            <p:ph sz="quarter" idx="13"/>
          </p:nvPr>
        </p:nvGraphicFramePr>
        <p:xfrm>
          <a:off x="206748" y="2043568"/>
          <a:ext cx="8730503" cy="4582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24005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40377"/>
            <a:ext cx="9144000" cy="923926"/>
          </a:xfrm>
        </p:spPr>
        <p:txBody>
          <a:bodyPr>
            <a:normAutofit fontScale="90000"/>
          </a:bodyPr>
          <a:lstStyle/>
          <a:p>
            <a:r>
              <a:rPr lang="cs-CZ" dirty="0"/>
              <a:t>Depolitizace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33832"/>
            <a:ext cx="7658100" cy="5250426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Nezájem o politiku</a:t>
            </a:r>
          </a:p>
          <a:p>
            <a:pPr lvl="1"/>
            <a:r>
              <a:rPr lang="cs-CZ" sz="2100" dirty="0"/>
              <a:t>Omezený </a:t>
            </a:r>
            <a:r>
              <a:rPr lang="cs-CZ" sz="2100" dirty="0" err="1"/>
              <a:t>rekrutační</a:t>
            </a:r>
            <a:r>
              <a:rPr lang="cs-CZ" sz="2100" dirty="0"/>
              <a:t> rezervoár politických elit</a:t>
            </a:r>
          </a:p>
          <a:p>
            <a:pPr lvl="1"/>
            <a:r>
              <a:rPr lang="cs-CZ" sz="2100" dirty="0"/>
              <a:t>Slabá veřejná kontrola politických institucí</a:t>
            </a:r>
          </a:p>
          <a:p>
            <a:pPr lvl="1"/>
            <a:r>
              <a:rPr lang="cs-CZ" sz="2100" dirty="0"/>
              <a:t>Nedostatek (absence) zpětných vazeb</a:t>
            </a:r>
          </a:p>
          <a:p>
            <a:r>
              <a:rPr lang="cs-CZ" b="1" dirty="0"/>
              <a:t>Stigmatizace politiky</a:t>
            </a:r>
          </a:p>
          <a:p>
            <a:pPr lvl="1"/>
            <a:r>
              <a:rPr lang="cs-CZ" sz="2100" dirty="0"/>
              <a:t>Dominance negativních zpětných vazeb</a:t>
            </a:r>
          </a:p>
          <a:p>
            <a:pPr lvl="1"/>
            <a:r>
              <a:rPr lang="cs-CZ" sz="2100" dirty="0"/>
              <a:t>Obranný efekt uzavírání se, vyhoření, zcyničtění</a:t>
            </a:r>
          </a:p>
          <a:p>
            <a:pPr lvl="1"/>
            <a:r>
              <a:rPr lang="cs-CZ" sz="2100" dirty="0"/>
              <a:t>Začarovaný kruh stigmatizace, negativní selekce</a:t>
            </a:r>
          </a:p>
          <a:p>
            <a:r>
              <a:rPr lang="cs-CZ" b="1" dirty="0"/>
              <a:t>Despekt k diskusi a nerealistická očekávání</a:t>
            </a:r>
          </a:p>
          <a:p>
            <a:pPr lvl="1"/>
            <a:r>
              <a:rPr lang="cs-CZ" sz="2100" dirty="0"/>
              <a:t>Frustrace, deziluze na straně veřejnosti</a:t>
            </a:r>
          </a:p>
          <a:p>
            <a:pPr lvl="1"/>
            <a:r>
              <a:rPr lang="cs-CZ" sz="2100" dirty="0"/>
              <a:t>Omezená reflexivita, efektivita institucí</a:t>
            </a:r>
          </a:p>
          <a:p>
            <a:pPr lvl="1"/>
            <a:r>
              <a:rPr lang="cs-CZ" sz="2100" dirty="0"/>
              <a:t>Manipulativní, demonstrativní publicita, krize legitimity  </a:t>
            </a:r>
          </a:p>
          <a:p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Tři principy „DOBRA“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Ctnost (Aristoteles)</a:t>
            </a:r>
          </a:p>
          <a:p>
            <a:r>
              <a:rPr lang="cs-CZ" dirty="0"/>
              <a:t>Mravní povinnost (I. Kant)</a:t>
            </a:r>
          </a:p>
          <a:p>
            <a:r>
              <a:rPr lang="cs-CZ" dirty="0"/>
              <a:t>Užitek (J. </a:t>
            </a:r>
            <a:r>
              <a:rPr lang="cs-CZ" dirty="0" err="1"/>
              <a:t>Bentham</a:t>
            </a:r>
            <a:r>
              <a:rPr lang="cs-CZ" dirty="0"/>
              <a:t>, J. S. </a:t>
            </a:r>
            <a:r>
              <a:rPr lang="cs-CZ" dirty="0" err="1"/>
              <a:t>Mill</a:t>
            </a:r>
            <a:r>
              <a:rPr lang="cs-CZ" dirty="0"/>
              <a:t>)</a:t>
            </a:r>
          </a:p>
        </p:txBody>
      </p:sp>
      <p:pic>
        <p:nvPicPr>
          <p:cNvPr id="4" name="Zástupný symbol pro obsah 7" descr="Aristote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53673"/>
            <a:ext cx="2236465" cy="290626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537" y="3997698"/>
            <a:ext cx="2297011" cy="286224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553" y="3975685"/>
            <a:ext cx="2108447" cy="286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7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152" y="7937"/>
            <a:ext cx="9144000" cy="923926"/>
          </a:xfrm>
        </p:spPr>
        <p:txBody>
          <a:bodyPr>
            <a:normAutofit fontScale="90000"/>
          </a:bodyPr>
          <a:lstStyle/>
          <a:p>
            <a:r>
              <a:rPr lang="cs-CZ" altLang="cs-CZ" sz="6000" b="1" dirty="0"/>
              <a:t>Etika ctnosti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20" y="1084263"/>
            <a:ext cx="8531225" cy="5392737"/>
          </a:xfrm>
        </p:spPr>
        <p:txBody>
          <a:bodyPr>
            <a:normAutofit lnSpcReduction="10000"/>
          </a:bodyPr>
          <a:lstStyle/>
          <a:p>
            <a:pPr lvl="1">
              <a:buFont typeface="Wingdings" pitchFamily="2" charset="2"/>
              <a:buChar char="Ø"/>
              <a:defRPr/>
            </a:pPr>
            <a:r>
              <a:rPr lang="cs-CZ" altLang="cs-CZ" sz="2000" dirty="0"/>
              <a:t>Nauka o dobrém životě (Aristoteles, †322 BC)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cs-CZ" altLang="cs-CZ" sz="2000" i="1" dirty="0"/>
              <a:t>Etika </a:t>
            </a:r>
            <a:r>
              <a:rPr lang="cs-CZ" altLang="cs-CZ" sz="2000" i="1" dirty="0" err="1"/>
              <a:t>Níkomachova</a:t>
            </a:r>
            <a:r>
              <a:rPr lang="cs-CZ" altLang="cs-CZ" sz="2000" i="1" dirty="0"/>
              <a:t>, Politika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cs-CZ" altLang="cs-CZ" sz="2000" dirty="0"/>
              <a:t>Jak dobře/správně žít? Co je správné? 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cs-CZ" altLang="cs-CZ" sz="2000" dirty="0" err="1"/>
              <a:t>Telos</a:t>
            </a:r>
            <a:r>
              <a:rPr lang="cs-CZ" altLang="cs-CZ" sz="2000" dirty="0"/>
              <a:t>/teleologie/účel /osud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cs-CZ" altLang="cs-CZ" sz="2000" dirty="0"/>
              <a:t>Člověk je </a:t>
            </a:r>
            <a:r>
              <a:rPr lang="cs-CZ" altLang="cs-CZ" sz="2000" dirty="0" err="1"/>
              <a:t>zóon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politikon</a:t>
            </a:r>
            <a:r>
              <a:rPr lang="cs-CZ" altLang="cs-CZ" sz="2000" dirty="0"/>
              <a:t>: </a:t>
            </a:r>
            <a:r>
              <a:rPr lang="cs-CZ" altLang="cs-CZ" sz="2000" u="sng" dirty="0" err="1"/>
              <a:t>jazyk</a:t>
            </a:r>
            <a:r>
              <a:rPr lang="cs-CZ" altLang="cs-CZ" sz="2000" u="sng" dirty="0" err="1">
                <a:sym typeface="Wingdings" panose="05000000000000000000" pitchFamily="2" charset="2"/>
              </a:rPr>
              <a:t></a:t>
            </a:r>
            <a:r>
              <a:rPr lang="cs-CZ" altLang="cs-CZ" sz="2000" u="sng" dirty="0" err="1"/>
              <a:t>komunikace</a:t>
            </a:r>
            <a:r>
              <a:rPr lang="cs-CZ" altLang="cs-CZ" sz="2000" u="sng" dirty="0" err="1">
                <a:sym typeface="Wingdings" panose="05000000000000000000" pitchFamily="2" charset="2"/>
              </a:rPr>
              <a:t>polis</a:t>
            </a:r>
            <a:endParaRPr lang="cs-CZ" altLang="cs-CZ" sz="2000" u="sng" dirty="0"/>
          </a:p>
          <a:p>
            <a:pPr lvl="1">
              <a:buFont typeface="Wingdings" pitchFamily="2" charset="2"/>
              <a:buChar char="Ø"/>
              <a:defRPr/>
            </a:pPr>
            <a:r>
              <a:rPr lang="cs-CZ" altLang="cs-CZ" sz="2000" dirty="0"/>
              <a:t>Člověk je </a:t>
            </a:r>
            <a:r>
              <a:rPr lang="cs-CZ" altLang="cs-CZ" sz="2000" u="sng" dirty="0"/>
              <a:t>v podstatě dobrý, </a:t>
            </a:r>
            <a:r>
              <a:rPr lang="cs-CZ" altLang="cs-CZ" sz="2000" dirty="0"/>
              <a:t>zlo je plodem nevědomosti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cs-CZ" altLang="cs-CZ" sz="2000" dirty="0"/>
              <a:t>Ctnostné je správné? Ctnostná (statečnost, uměřenost, spravedlnost, štědrost …) je </a:t>
            </a:r>
            <a:r>
              <a:rPr lang="cs-CZ" altLang="cs-CZ" sz="2000" u="sng" dirty="0"/>
              <a:t>střední míra</a:t>
            </a:r>
            <a:r>
              <a:rPr lang="cs-CZ" altLang="cs-CZ" sz="2000" dirty="0"/>
              <a:t> mezi dvěma společenskými extrémy, nedostatkem a nadbytkem (oligarchie x demokracie), empirický přístup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cs-CZ" altLang="cs-CZ" sz="2000" dirty="0"/>
              <a:t>Rozhoduje úsudek rozumného člověka </a:t>
            </a:r>
          </a:p>
          <a:p>
            <a:pPr lvl="2">
              <a:buFont typeface="Wingdings" pitchFamily="2" charset="2"/>
              <a:buChar char="Ø"/>
              <a:defRPr/>
            </a:pPr>
            <a:r>
              <a:rPr lang="cs-CZ" altLang="cs-CZ" sz="1200" dirty="0"/>
              <a:t>Statečnost – zbabělost/lehkovážná nebojácnost</a:t>
            </a:r>
          </a:p>
          <a:p>
            <a:pPr lvl="2">
              <a:buFont typeface="Wingdings" pitchFamily="2" charset="2"/>
              <a:buChar char="Ø"/>
              <a:defRPr/>
            </a:pPr>
            <a:r>
              <a:rPr lang="cs-CZ" altLang="cs-CZ" sz="1200" dirty="0"/>
              <a:t>Štědrost – lakota/marnotratnost</a:t>
            </a:r>
          </a:p>
          <a:p>
            <a:pPr lvl="2">
              <a:buFont typeface="Wingdings" pitchFamily="2" charset="2"/>
              <a:buChar char="Ø"/>
              <a:defRPr/>
            </a:pPr>
            <a:r>
              <a:rPr lang="cs-CZ" altLang="cs-CZ" sz="1200" dirty="0"/>
              <a:t>Vtipnost – </a:t>
            </a:r>
            <a:r>
              <a:rPr lang="cs-CZ" altLang="cs-CZ" sz="1200" dirty="0" err="1"/>
              <a:t>mrzoutství</a:t>
            </a:r>
            <a:r>
              <a:rPr lang="cs-CZ" altLang="cs-CZ" sz="1200" dirty="0"/>
              <a:t>/</a:t>
            </a:r>
            <a:r>
              <a:rPr lang="cs-CZ" altLang="cs-CZ" sz="1200" dirty="0" err="1"/>
              <a:t>šaškovství</a:t>
            </a:r>
            <a:r>
              <a:rPr lang="cs-CZ" altLang="cs-CZ" sz="1200" dirty="0"/>
              <a:t> 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cs-CZ" altLang="cs-CZ" sz="2000" dirty="0" err="1"/>
              <a:t>Ethos</a:t>
            </a:r>
            <a:r>
              <a:rPr lang="cs-CZ" altLang="cs-CZ" sz="2000" dirty="0"/>
              <a:t>/</a:t>
            </a:r>
            <a:r>
              <a:rPr lang="cs-CZ" altLang="cs-CZ" sz="2000" dirty="0" err="1"/>
              <a:t>ethnos</a:t>
            </a:r>
            <a:r>
              <a:rPr lang="cs-CZ" altLang="cs-CZ" sz="2000" dirty="0"/>
              <a:t>, (občanské) ctnosti se učíme tréninkem, jednáním, návykem, ve vztazích… Osamocený člověk je zvířetem nebo bohem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cs-CZ" altLang="cs-CZ" sz="2000" dirty="0" err="1"/>
              <a:t>Komunitaristická</a:t>
            </a:r>
            <a:r>
              <a:rPr lang="cs-CZ" altLang="cs-CZ" sz="2000" dirty="0"/>
              <a:t> etika (80. léta 20. st., recepce Aristotela, etika péče, (občan.) vzájemnosti, sociálních vazeb, obecné blaho: </a:t>
            </a:r>
            <a:r>
              <a:rPr lang="cs-CZ" altLang="cs-CZ" sz="2000" u="sng" dirty="0"/>
              <a:t>kritika liberalismu</a:t>
            </a:r>
            <a:r>
              <a:rPr lang="cs-CZ" altLang="cs-CZ" sz="2000" dirty="0"/>
              <a:t>)</a:t>
            </a:r>
          </a:p>
          <a:p>
            <a:pPr lvl="1">
              <a:buFont typeface="Wingdings" pitchFamily="2" charset="2"/>
              <a:buChar char="Ø"/>
              <a:defRPr/>
            </a:pPr>
            <a:endParaRPr lang="cs-CZ" altLang="cs-CZ" sz="2000" dirty="0"/>
          </a:p>
          <a:p>
            <a:pPr lvl="2">
              <a:buFont typeface="Wingdings" pitchFamily="2" charset="2"/>
              <a:buChar char="Ø"/>
              <a:defRPr/>
            </a:pPr>
            <a:endParaRPr lang="cs-CZ" altLang="cs-CZ" sz="1400" dirty="0"/>
          </a:p>
          <a:p>
            <a:pPr lvl="1">
              <a:buFont typeface="Wingdings" pitchFamily="2" charset="2"/>
              <a:buChar char="Ø"/>
              <a:defRPr/>
            </a:pPr>
            <a:endParaRPr lang="cs-CZ" altLang="cs-CZ" sz="1800" dirty="0"/>
          </a:p>
          <a:p>
            <a:endParaRPr lang="cs-CZ" dirty="0"/>
          </a:p>
        </p:txBody>
      </p:sp>
      <p:pic>
        <p:nvPicPr>
          <p:cNvPr id="4" name="Zástupný symbol pro obsah 7" descr="Aristote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99014" y="-6464"/>
            <a:ext cx="2144985" cy="2787392"/>
          </a:xfrm>
          <a:prstGeom prst="rect">
            <a:avLst/>
          </a:prstGeom>
        </p:spPr>
      </p:pic>
      <p:sp>
        <p:nvSpPr>
          <p:cNvPr id="5" name="AutoShape 2" descr="Image result for k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Image result for ka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8" descr="data:image/jpeg;base64,/9j/4AAQSkZJRgABAQAAAQABAAD/2wCEAAkGBxANCQ4OCw4QEA4JCwoLCwoKCxsIFQ0KIB0iIiAdHx8kKCgsJCYlJx8fLTEtMSk3Li4uIyszODMsNzQtLisBCgoKBQUFDgUFDisZExkrKysrKysrKysrKysrKysrKysrKysrKysrKysrKysrKysrKysrKysrKysrKysrKysrK//AABEIAO4AvwMBIgACEQEDEQH/xAAcAAACAwEBAQEAAAAAAAAAAAADBAECBQYABwj/xAA/EAABAgUCAwUGBAYCAgEFAAABAhEAAxIhMQRBIlFhBRNxgZEGMkKhwfBSsdHhFCMzYnLxB4IVkrIkNENzov/EABQBAQAAAAAAAAAAAAAAAAAAAAD/xAAUEQEAAAAAAAAAAAAAAAAAAAAA/9oADAMBAAIRAxEAPwD5ItJKi6veKvziyJZfxu5NoIUufJR+WYIiX6K9M5gBoluMZGfKLBDcrZDwZAt4DJwIIRYYsMvVygFUIPz9I8ZZ/wB8O0NADz2+EZaKrl/l+kADu/lU8Wp3P9xtB2G2ws+d4nGfAAC28ABSR+gPlAwnFvXyhgovycpDH5xYSw3UXYYOIBcp3/xPhFhLtnpcxZIHpu1LYi42YOx8yqACJdqjvYXzaIbnvzFTZtBidxti8eWSThyasecAMF3f+7Jvu0VCf0v+K8MUC9vxDPjePd3/ALOYAIT8ov3bj/1J+UXQA4+o6wRAvf8AtF+LlALCX08osuSNvl5w2b4y3LLCKLR8gr6wCgBZ2wVM2BmPEqCgylBuSqd/GGFD8lPyyYDMRuNjygPKWuo/zV2Cv/ynbzisnVzAf6ix17w49YtNlsopIdlKcsUurkIWSm/k+L7QB0AZ/tyPDMGCb+aiL5xAE/mEu78jB5Jw+CGt5QFkpfHNnBp5x5ctr+vKDIF/Dc7ZjzP5B39IAKEXt/bv1MStDf8ArZoMAU42s4/C5gbW8rktyEANQAZ+Shi9V4knkPxEB75MWexHIK97G8VKTsRlQGLZgINsc/MR4nHSl2GU2iJt/M5GDeKoB5WxSN8QFVjk1wnw2gsuXdg3IfE8XlgU4uRbkLCJBI2/EPv0gIMnz4Xtwg2iCg3sfiLDzgoJbhwE2dm3jyF5q+GrxwYATWwb/F6xKASrG+DvmDlAa3NWT4xdEsF2OC7jZV7QAWtjNyB+FxEoluQRte7scQzKlu1ja4bJuMxVMo//ABYF7KtAD7i1hYjb8TRBk7f5C5qfPTpDYTwm3uC3WxiypebGxZh5wGeuWXx8iwuYGQxuPeNLkc2/WNEpYORgp2gKwKvApLjygElkle1ym46gCAJTl8sAWh3uha3u2BbwY+rQFCf3dNvW8AugfLI9YYlJBPX/AFaBggJ5c+tjFkX89x4iAaBfO4sCehi5LbZCaQTeBISW8BlsWghHFfa12TyEBRYc58ADjJzFO8LEK8HexTaLKPjw3z4xRYc+NmbGIDwP6n4ucTNDblk7gW3xFWJ86m/yiq1FKW24ifnAVbJJ93ApyqGNHplzjTKQskByycY9I2uwPZhepl/xM/gk8Rl1Kp7xQLeQ2jsuyewwohGmIVw1zDLNDIYlgdrDObwHG6L2YWoDvVoSCE8I4z16bfONFHsxLAc1KSE1FAyGy7feY6mR7JzlKJmLSO7LhKeLhBxc7O8W1vY0yRLrmzECSyq5il0UJLm4a7s0Bxc7sdAURLQxUEhKigsbYF384XmdjEMzcdRJcqCVF9vP8o3pE6qZUp0hApSpwsh2sBdz92htfYi+6BDMKlNZBmkub8h45gORmdngOUqcCoEAG3iTveKI01KxVZxksoFPTnHXDsxQIUplLISyUopASNhzFs2jLnulRrSk34UJSEgqvk/eIDLRp0g7XpwArcRdEk7BJo3eoVWv84Z7mm4HCoskqdXKIJdO5dOBvYQCipIAfpl6SbGwiy5bbC96d6S93aCGdY59274OYHNU67CxNTAlICnPWADMR4O6QTyuIUWj3XOSi4ZJ2hozDZt6TnGL+MLAnhfYoJSd025QAZgZWd2txNaAJUCovzw8Nz0sbH3FfD4GEZqhln5fCRcwCyjbkw+n7wdJvbY+t/2hc+PR35CCBX6uPEwDAncILY58O0WK3s1/lmKII35KIfwgpIHu7/8AYm8AOWOvEE772ixGNy/w8PK8VJ/JsXNo8+L/ABXDdd4AYzn8LNxDaNT2b7MOs7RlST7ilVTlfh04uT6RmqI2ybMPLEdr/wAaaZR/i1oSUq7vTyu8UaaZJJqbxZvOA7jT6ROrUApDaSWlHdSQCnvUgsCwuAQBaNMdjplcWlSZS+7Ui6ioKQcC+MQbs6UTR+GXTSkEe61o20N6lmJgOQ7T1OvpTK0kgqWsJSZ5ISlCWckk7m3qYRkezOq1c3vO0tSopK7abTjvBRlirYeDx3xlJaw3chzEd2NrNgNiAxNB2BIk/wBGSgU1FK1PMIV0JxE63TSlBSO7Dm6pss0kKLnfp6RqrSEpKmuzBKE5+/GMbX6ghC1NtSgAUsvGRAc9O082VbSXQR/UUq4VyLnPJ3GYyddolXACVFm70ioCzMGHNxaOk7JC5sjUqJpSVSpSSEWWkXIHWEe1ZqEy1qCqnpCUWTytcgvzzAcHrgZSlXBq/qAvw4D/AC8YsuSj4SFBkkmkKews5hX2g1LLpSkIJWqupfekKy74ePaF16ZNizqCrZ6/OAtNlsm7D3jwt1ERRxOTuogOEkpf94KqVbi/ucAX3zePJTwe7ationKnH7wC4SHA5lLBwn8MCmSrWBxkcT2DflDKEcTjYOeth1+2gc225slVt8YF+kAnNRdX+Krndwf1hHVIprYsymYZNz1jUmt3hFxwqTSk3Ni2+LNCGuluhTc8WYBxAZxP3vFhbbJfrvFbPgsPnBFIDhtg4v4wF0Emx2s3pByB4bFldTA0e7thnD+6wi1P6WHjAVIA5evSKvxDdjd+Hc7xYgWLZ6eEDIc8/eNz4wGh2B2f/EalI4WRUpSphslAAcnwjtPZtaZWunIlThMlr7oKU1PeJBNy1hc4EcZ7OIr1YQ9CJnDMIN1IcFvOOs1AkaTXoloKUqmTKSUICRSQGe9mP5mA+s6Mfy0lrskukhIqbPnDiH9Ra/30jD7G7ckTJqZImjvAKBLmNKK2tbnG8TSfm/KAlK+vqfiiq1sl+XX6xHe5AYl9msloikNxYG5x6QChmKdlAFKwoFW8cv23qzMmmUg2lVFSgLJm4+XKOunO3AMKSbJ+kfO+29QiVqZtKiSpSq5b1Ok3x5QHTSFjTypMpI4ESqiGKiVkOT1Jf5Ry/bij3iitiPeSQmwScOfpDJ1apmmlKE0VSxWFFVRSoG6T0a8Znb2orlOF0IRfvO8KxXfDC4vh9xAcV2+t9Spx4XqdQA2cwbQ6unSgFBKUlZVMakJc84BONamRdddKihNIKbc8RbUa3+UuhHC1KygVJCsfv5wDy1hRFBcKFQUTlJJvj5R4zCkilmNIBPGDcQLTym06Bukpa3N8XxBQBbrkA5x84AZmFr8k0lwkhTCALLgvgBItspjf1H5wVKgnNhw7jkNjFZ4spmAZibMc/fnAC1Jecw4UmaoJvXSlzYm0Jag2LORcXxS4aHZ6x3nFlcxThRKSXJdozNSQEHkGSQGxZoBM3V53tF0DLbfE8CWoP52aLpNt7FwfegDywAGJz1ttBhhuVxjrCqVPncf5PaGZaqf+4uBk5gJMpNL8ikEDyeB0Zb4ct5xdc0bcnJ5qtFXY2+Ll+G8BbSzyhYVUxppCvea4jaRrirVaZXdpVNVO0qJkyoKM1IIAfkGtfIaOfAc53djGv7KyAvtXSoIcGbWpJ+JgCxG+IDpO2fac6iWqXqZg0zpUNOmX2arWLlqG4UCKcHAJAjW9mfa/WSJidPr5yZktJQhSdVJOlnS3LAl8+Y6x03a/Yen1CEd5pwUyFJ1KJUtpFarODa4LC+YzdT2AntDUr1GqkuFS1pVMXqzPqUQQEhgBYl2Bsw6uHYjUpCVLUpApTXVUEgeZ8I46V7fz9RqVJ0WiE6VLqCJv8cjSmY1iQlRdQHQRPtdpgJfZuh1BWNNMmyjrFS5hR3klIApfIuSTGZ7Q+wkhUvu6pSFzJ6pun1EyRRLRp2ACAwVZLOHy5cveAIf+QZy1r7zTmUZakpZKjqUom7pmAAEPe7eEY/tH2hJn6tE+QD/NlpKwQXQsOCg9Ri8MdqdmyZWvUvRzEy0aXTIlz5WjUFhbBgJhIIBUQGAc5LBoa7a9nRK0vfpmLeYlC1SJgDyknYndnaA59cyYhNMpRA94OqgVkWffch49o+x9V2ktVIlCWjhM+ZLqPUgBnIcOfnEzpiQi6XIpEtKlWrDgH5QgrVzZaKpKVJIlzUGcJtCZaVAAv4gNtAaU72MmaZRXNUmf3ZSruZa/4auU2RvsefjCvbEySNGE6eSEAlI7v3iFEXBJd73B68xGRqO0NQqZWubwplKlImGbWAki4AGCb2YQ32UU6lS1TBUZEpFHwssCxIAZzAOStOlEiWMkSkDhZ97bxVZZj/jwh7K4ekGC2VxYCmIANrnrzgK5gZyDxFLE/h4XA84BaaeFuQUzEsLCATFli/wpUC72zBCq+HAuzi+doHN3De8WJt7t/rAVnhpjHZeHxfMITPdJwyR8N9ofm/1HLuZigyWU9x+sIrNi4wE8PkIDNLPjNTfOCyz5NcdcRUAv889f3i4PL+2wHQQF0Y+9oK1/NwTsl4AZjfkLU8NxEpmcvxP+HlAEIbbZyW+K0VWWdiBdyX8YgzPna5xb9oqFl9rm/wAXOAkKch9g293aH/Z7ViR2lp5inIlzQ6TuksIQBD/+ottiPU2ty/y5QH6G0+qlzUIVUDWlyGrZ+Q5flDk+cKpKHAKrS5bUinoPOPnfs1q5qpKFSgTVSpIKioIUTg9L9LR1kuXM0+oTqJizNSsJRMW4QJLAkAA7EkXz4QHKf8g66YrttCAClEtMkSlLFPES5IHLA8jHb6ArTo5SZ/EUy08QFXDsTzYbx819qe3tNN1S1ldc3TyJUqWFpqBmguQPBwPWO47M7VTP0ctQsFS0qlrPCaWuPL6QDGo7Kl6hlTFJUAtKyhEoSwtQILnc3HKOe9ue0UplplIIJmUlmqFQe999ovN16wpQSspcq4kmk0u7nlnbqdo4/tHUGZqVmoqYoSgvUQk5N856wCKiVJBuzpYEVP8AoHg+q01Ulq0y5a0pqUUFZqDWyGGST0iZoSEmp7JqAH1jGn9pTFp7iYUlIvUl0hW7QFJ2pTWtCUVoUlKATwmsb2+kbXZEpP8ACqMpJBUpPfB7VAFm3b6vGNIkTu7qlSAuWupIUGnsrY5cecbHY2kXLMxc5NPeSlJpUzqXcgttgwDqkAl+WQpvefY5gMxNTFviTnJsMMYaWzm16nBA6h9swqs8uaC1PuqAFoBOZLAJ53PhY5H3iF5wdTbg2JN8npD80M+bFbi/XeENSrivUylMQ2UuesBKxdj+JxfCXEZ89IpLHlgnpDsyZxl9lpIvfaE5hLf9U2en0gEVgAfKz9IhAD9d32sYnUflUL8XOKpDnJyp38c/OAIgX/yNul/3jzkDz+E9BEolVfEwG4HhFyjL+Ici1jmAo5CehDFz4xULL9Dct4/vBky2JSObZtmCytMCoqUr8Ipu5dsQC8kFTP8A22tbEHEhk5Ygb/kPveDrlpSAJbubJD943icO23rBlilBSb1lmSyuFrN0/MwHX+xmpK+zUaeSspWta5Xfd0ZplbuRiwLiOule0MuVKmydcky0yEUTdaojUyzaxIyKhcA82uY4z/j+SqbL1kjTEDVpErWaYTCZYmpDhSSRjIh5Gk1k2aZshSE1cE2XqQXSpJLAEBixG4MAh2jouw9Wpep0sxUikuUTJRkJWoC5Awx5fKNPs7teV/4kDT1o7rUKlyUzJZld9KcOUndnD2tGV232H2hOmBc5chSlFJUteqMwpSMBKSEi3nmAdmSTpZwnKncejM0SpST3qUqU4JOMudthAaPtEtaCVywQmZLVNdR93a7i99o53S8UwUMS7KAN7vfny8IKdUueESXP8xVa1E/0tO5YNs+epaNEd1odKJswByP5SC6jNX1w489mgMf2gnFFMgWUpKZk93SSrYMcDeMJa+EDZRUbE+8/ygurnKnTFzJrlcxSlKClFTdPSEll1GlmTs1NXlAGlzlIUVoqTSWEyWaCOlvrHWdndoHUaMLUXXJpRNJ4XsSCeTj5gxxqJhbF9yPxQSRqVylBclZSoVOAceANj4QHXuVF8XvarcdIULDrZ8FLWEW7K1/8TLc++hSUzQl01JcMbGwN7c4ssf8A8pc1IKnS2OuICqwCPdZ6xSAUge9g8oVnl2fZSQzDnv6wZSCHyxrKQBcp4gIXUDUP/wBiSX8R+sAMh85SU3Lq5QpqAztsq7eJ5Q/OACi+xRkDp9+cJa2yfBhYUtc2gM+efmXx8X2YGg2+hGMRM083bhZjFUBvSxtAOS5lKBa4s5xj9oJcr34ilydrmPSZLjiLPZgArictvDiAEgf9mJUUmrxa3ygBo0n43NKroB9HO358oLMIAswCuEF6fHF/TzO0eExuVsMe7Ay/03L9YgKqfZikCplHfBa334QFpEqpZqJsndnpAGwsPoPEOSYg1WTfAbhJU3T7HrEBTDkRsoYxm3P08YtpwVEpCnWaUoQkhBU5AIB2y9w2bXMBbsXXTez9dL1MoCvSzEkSyr3kGxBGWIfbrHee1Xtzo5MqVqdHOrmdpSytegMrvRKUGBJIIpL2a75GY4VclgzMlv5SpYLr073UUi7KYBxgDDGI9nvZJfaleoKxLkS5plylIQJ6ps3kzhgL3I6NyC/bPtmuenhKRZ0pVLMtlZtZt+cPdk+yE/tOUNRpNZI1iplCtTJ08/8AhlafkFJUAzYw3J4zu1fY2dKUf4VaJ6QF95LmEdmTJCxYhQUQDYgggkGND2C9mu15GsGt0nd6RElMwajUa5YoVIAcgpBJUC1iPEG0A7212T/4TToXqigztRUZGm06ioBQDOpRZwOQjhtXrpk+YZk9ZUo2YmmlOw8BHTf8k+0B1/aKAaKNLKoaWSxWbkhwD67RyRFyeQd/7oCZs6lLC6jknBT+cDANPJw8ElSCtVyL2xfENz9OEoDHIdSQnPWASkySq3mA+M39WihJFuRsH++UasmWnu9hUWbfpd+sIplipXxMbOyX8b/KAns/XGTPTM/xC0FVIWhwSH+8R0+mnJmyqpRKqkqcWSApjYh3eOTnSWJYAU2KXqGIFLB2sdlJyG8IDsVlnBykqIqFzcsICQ6bCzpLPexBjN7O7VWZgRPU9RZM6z5wefTeNKeSghKwnKLLdJ+HZnGN4AOoNlAAXQqoBQs4DZx4QlqFAFT4FILcPE5h3UzHUXYViwaoXffaM7WKcKZmezO5ubvAZ88cTchcfUQfs+XUtztgDBVf5QKagqNt7YxGlpJbAN8IYkcY8w/5j6QDqZLpG/vBmCuIeTwFYpF34VKBIFL9cj7zDF0pADdQDj94U15IWM3Sks1LKffrjMBVZBYAOVBTWCnS3W4H6ZhlKbctlB6nV+eT9nFdEkqQpbYCZaXJWP0+/OCpAcdLW4R1b1b/AGxCizzD+6wGPltkfU5hZYOQ4BKmWDTkXHPBZoaWmo8PKzio1eHX9IlctgbPT7xAppd3sQ+ATAK6eVqdTqpWn71CE6qdJkmaEU0OQl+lLsGblvH2fT6NOg0MrR6VI/8AplJkqWlInGYHPEWDiouXJszYj5Hopx08+TPI/wDtJkmcUOUldJBYHDuGePsHZCZet0UvWJXNl/xiUzJKkkrWEhyQoGxbD2dvCAR7c0hX3VMoJWtKAZ6QErKnwCcAEbF23jO1fY69PImqmCZWNOucSJhUZyQAS/O1gL4jsuzlTEHu5q5a0KW0qbLWGC7sFAnJIaz36Q0oIXNlVqDomAU1hNaDlJD28OkB+ZJ0+uYtV3mLUQVAK4fsCLS5LkA4IdSv7cx0Xtv7PHQ9pTwgAyBMeWqVxBL3HhYxhgcPvXwkkB6fJzAXkIaaLfhASDTwtn0MMy0lfvJYA3pzThmimmlEJZ2JLD4fzhqWk45C9vnYwFVgMzAMPw9Tf8ozkF1JDM8xCbpsLgkn8ofWoiYXLniL2UT1+bxmTJjEC1pigyh0f6QEqSVKUk/EtyDkJG59IMnThZUTYJsFBn8tvvziJSjXMLtxUMkhPL9YblkUsLUmmtIp4r/P9doDHnyyiaql2ClM/wCHN41tBqzMaXOVxmnulLNRqDW8bQFYsVqF3YF6W6fnGauYa/8Ask8Sr5fEBvTxxlhsoW8DgfZjN1YcKI5uHOA5/WGZU0zHoLkIVUQPiYnf7sYW1RICrE/S8BRAuahfLE8ofkB8eLniZXlCco+6Vc3uKn+7/rDklQF2DAPfizy3fzgGAuxqcil83p3vCOtfgG7qSlgb3cWx6QUzWU6fUfMYfI3gZUFTpL3Cl1KAA5X6c4DQQAEBNP8ATQlnF6tzb7+cXCQfDJ4QoVW2wR9+MSy9z8WbFI8Pv9oMGfx4bJq3+/vIJqASroCp+EKdN78vvrFzOFFSJhPdqUlAEzuwHJAJBdrAkjqINMHK1I4FEWFz92/aEZ3Z8tSsJdSrFS6Abt53IEBOi06tbPl6WQpv4qYsmYUi0oBySBlrs2Y+t9g6hOj7M0+l0suZqFaWUsmd/DmQlLk3JJYE2LOY5b/jWTLTrJxpHfo0SzpVkU92xBWXzgjyB5x2iNTaZLlBc2laSJqjRLSzWfobjqzQGbN7Ondp6unVqWiTLSqZNlaQ91SkZDs4JwwuXN46Obpe6MiRppSBp1yrS0SQoJWAwBcWfm22YypHb8jSiidMMybNmKE5UnhTLbDk2JL7ftGX7Q+2moRp5kzRpQhMiUogzx360LdqrEB8WIbe8B0PbadOuTOVq006Ls2XXqWBSFgB6Q2blm3xvHwdeqQrUzFSUd3KXMmrly3q7uUTYOcsCOeIt7Qe0er7Qm162eVOR/JlkypSW5IFgXu+XvCWlIKgfdqqwafS/wBYDZljhDPjcD5/YixNIJ5XAYWUL2/3FJMs0AgXps4vTyMQSXPQJduLh6mAFPmcYswUGYAJw/0aEtWGptcqzztfruYc1TMWeoL4WSFeQvzI+bQhqVOhCmwdz0x0uPnAF0yjQ+RUtRS1irYRoIkkoShnPEVu1/Mev65jL0hrIvaWmwpF1kbxqoVSkXxyyMX+72aAFPRbl7xqtdT46n75xl62SK3NqrGplEKaNeZMfbF3eolLWZoz9aP5arXNO35fe0BTTzGmuS3eJUzqqB4cW3f84nUA3LNbFlbiF5SuIvlmHp+pg6yVyiTlgSRzcfeIA0hLo8DQSGYKyPCDg0pDi6Sk3GGhPvaZgJNlpvUOkNu4+HpxlTJvzgAzVELKXqEwOjipAU72O3haK6Y/zqjsLPwskkbece1APdl8pum9PF5x7TEqmOd5bP8A1GU4zAacpTIBb8KQUpwqDgm3UZDq4m/392C6JjC+yWcCjhd8NzEXXOIYueEVW4iE7k+vj4sIC6uJhlyzXv8AX75wWVLUugLCSFK7tXeK7sJSQAAQCSLgFzd4USa8sHDkKNhbk334QBernywtA7pzSmsoo4agRcWcN8zAP6vtGZp1Im6SZMl6iQEzZM6WkpIQSzMSSQQTY55R9M0faa//AAum1OqUrvdXKTqVy5aQkztUSGASGywLAWc4j5h7KyyrtnT96UlWo1PdhShSkLIISLXABIx0j6bPlq0UoU/z9VPUjR6NE1Xermziwe5sEu9rMIBbsns6pKZ+r0MwI1KVrTp9LMLy0A2LEsHYuHs4MIe0aETNPq+5lmXJlaBRTLmLCyhbOXbe35R2mp1cmQvupk+RL7lEqTM7+elJFmcgl75Zt7xw/tf7X6BMrUydGtU+cqUuV3kuQJcpE4gpsSQSQHZgRc84D5fNHEQfEWgmik8VyzUuTw/pASDl3/tScJ8Yb0hxSBh0ikKNf1gNeV7nU3KSaW/UWgRGM2qB4anuYuSoXJylN2p26MHtAiX6lYsRwn084AcynifcXVyu334xlamXS6diUzEBTeBeHtSOEtvhT9R6/lGfOmhQ4ncXSo7+MA12aw97DqYjip6jAh5cwfDdzYtdXi0ZmjUKXBwcE4v4fQwfvCVMlVzlQ4qb38fvwgGVqIN+eRxEjpaFNaQUeK0Eq/X1iFqckh2FQdrnru3P9oFNU43DFJHENz+0AqlbTOjqSD/a5vjzghmHumfAYOKgA4tEmxf+5JBBuWO3jA1zRSqnCdjzJEA2EhSQlQuBZx+1/URMg8ITumk9CkbW84ook0053F0kJtfZ3iypJUl1K90WJNRH5mAKTdxhQuHqIgPZ80JmHol3p6xekplKBSRxOmxanBLPjygMg0JJINyrz2x6wD6JrAHFnJVw9MiDqVa7WPvcvOM064iwCQlRuAam9IsjV7lLVD3gLHoHHy/2AOqYpJ4VY5Gk5yPQ/d4IvVrlcMtaQtctK1TaBUHuACQSOpAvzhYzwqz5FyxUyvH7684pPBy5PdppFBpdI2IHLEA1K1KzMrXMU4FUuapdSk5IbctflH1bRaWeuRJWvUV6nVaBEoaucP6KVpBcEF3CSz9Dzj40qabpQ4CwlC1KSUkoBdo6DRe1Wo0eiQiRMAVJCkhSwNS6CXAu9hYAfSA6b28lq0UgGQlKJUyUmWFzGmzFzgRcnPFc3vc8o+YrnqNtgXCX+I5J6mNPtPtTW6yWn+O1MxaUKXNly9TNCWUQLgWszN8oQlSwldwSoFLJBCXVygLadJWPGzXbyjU0p7ssoXWlKUD3aUH7HKBoWrCES0pSLBTqJ8SM/fhHgCx7wg+8WSSn5HwgGlT3PKo7nH3mBqW+wtYh6ak354hVRL8mKbJFPTzzHkrLgOBsH4R5n0+XjAX1EwMm+ynuFMp/2O8Z867qawKgWIS/LaLz51+E73bH3aE1qfxgGJCyEqZ8uGOE889IPINMp24phsOaesIIURj4rWh6VxBOLBrH7MAVZ4CGuQ5LfbQBYb3rbkrBVhyYNNUGb0IF6ukLyi69mVzHxNnl9ICk0BJtsUEdX2gQBDk4Lux3eGQQpQfFSXF1ux/SKT7JVZnAZhi4gLTAbEfElwQA1PpBgir3l33I4fEs8WN2f8KWcXw1rRVCgnPg6h4C+IAhSqmxdjzpeEgOIPcMpV/QvDqZzhlYfBGOkCmoGw93/twwF0Tmb4bNw8PFzglT58RUzK8eULAP9QD8ogpdO97Kb4vv9IAq0y3FTAtUAnhFJPy+flAzMlJwVqIwKillDw/OPJABHXZ7H/bRKyMHwKQaoCitQpfupHSoCL6YYC2FU5BPCEgpY8+u0VBUrFhk3q4RFCTSbvQUrJ90BWH9YCCSVBRDlanUWCcH0EeBZYy9Vy+UxCyo2KQSAkBSN7xUS1qu3gXpgHgeIl88VhTteIqHmMD78oTIUGCj8sRYrPkm5cFMA0pZFgC+LcPFygE0rN2CeJrHwgaZylFuV3D+l4kFi61eARgqgKTJbO+SbMYCTsObm+VRZZqO9yqIQAw9WMBaWM9Aq2xhyQq5S34f/XMLykOpKfxKS/X7eG+0JZSUqAIuxO5v42gJmBtzYXHL7t+kLrtYZIVwqP53ggLCpVtkpA5Wb7v4R6UCVBRPvJVxJFWxt4wFdCP5j4YqPQq6dI9NSwUDh04eGJU2lVsBN7YyLbjf9oqviBJIuciAr3hLf9cCplRZACncYuD7r/lFUkAAN7we20EUWtuLWxaAjuGAbcq4QoX8ohaiRYGyWB3HlBpc26XwCw5gRKVgkC/ES9htALiXdzl7tt98otNAt/2IPvcv3hlKgGITkVHazxdCai4sCFljdkhrQCBkk9AymU3wwFcq/m9TVA+eI0igM5fiQJrZ4T9ft4qZYBCW/qJqBfYOb9bQGeSSzWGAbJMeQh5ZSHeZMlClIKiVMbdYcCBk/hJFIyPsdYKdAQJhBDyWlLNRDEkAkW8M9YBE6VaU/AGKXQiclSqmJw5O0UXMPqLuKnV+sH7gS3QQ4dILKp+keUkBdLMSAsGqpifIQCxmEpsWKcnzxHlKVhyw/EMw6NMO7q50DqHEBMvuyCbuiobcLYMAmK3yoAlrcMDCGy/rlMPIVUqnnZms8UVKYPYgvkMQzD6wCo+QyocUEAcu3qKesSMW22OIKgMT/bQkki5Ud/lAX0iP5wB5KLJPxbfnDWtDpYkO3C4sOsAVMoVbKrPyAESl1Ek7CkvkkloCiTUwa5LljcpHO/18oKp0UUgAu7rZHFy8IWUpgoofgcKJyCC1ueekBTqF2vugB+TvAMpUtxwgF0Ck/wAvx+3gYCiOIgAc9oaEt1JCj79ABSOYeLz5AQVgXMoA8skDzz0g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132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8156" y="764704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cs-CZ" sz="2800" dirty="0"/>
              <a:t>Slabiny: Co je lidská přirozenost? Co je společnost?</a:t>
            </a:r>
            <a:br>
              <a:rPr lang="cs-CZ" sz="2800" dirty="0"/>
            </a:br>
            <a:endParaRPr lang="cs-CZ" sz="2800" i="1" dirty="0"/>
          </a:p>
        </p:txBody>
      </p:sp>
      <p:pic>
        <p:nvPicPr>
          <p:cNvPr id="7" name="Zástupný symbol pro obsah 6" descr="auschiwtz-photos-bodies_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300192" y="1628800"/>
            <a:ext cx="2578340" cy="2160587"/>
          </a:xfrm>
        </p:spPr>
      </p:pic>
      <p:pic>
        <p:nvPicPr>
          <p:cNvPr id="8" name="Zástupný symbol pro obsah 7" descr="104027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07504" y="1628800"/>
            <a:ext cx="2808728" cy="2160587"/>
          </a:xfrm>
        </p:spPr>
      </p:pic>
      <p:pic>
        <p:nvPicPr>
          <p:cNvPr id="14" name="Zástupný symbol pro obsah 13" descr="SS-auxiliaries-poses-at-a-resort-for-Auschwitz-personnel.-From-laughing-at-Auschwitz-c.-1942.jpg"/>
          <p:cNvPicPr>
            <a:picLocks noGrp="1" noChangeAspect="1"/>
          </p:cNvPicPr>
          <p:nvPr>
            <p:ph sz="half" idx="13"/>
          </p:nvPr>
        </p:nvPicPr>
        <p:blipFill>
          <a:blip r:embed="rId4" cstate="print"/>
          <a:stretch>
            <a:fillRect/>
          </a:stretch>
        </p:blipFill>
        <p:spPr>
          <a:xfrm>
            <a:off x="0" y="4005064"/>
            <a:ext cx="3995936" cy="2736304"/>
          </a:xfrm>
        </p:spPr>
      </p:pic>
      <p:pic>
        <p:nvPicPr>
          <p:cNvPr id="9" name="Zástupný symbol pro obsah 8" descr="Mengele kids.png"/>
          <p:cNvPicPr>
            <a:picLocks noGrp="1" noChangeAspect="1"/>
          </p:cNvPicPr>
          <p:nvPr>
            <p:ph sz="half" idx="14"/>
          </p:nvPr>
        </p:nvPicPr>
        <p:blipFill>
          <a:blip r:embed="rId5" cstate="print"/>
          <a:stretch>
            <a:fillRect/>
          </a:stretch>
        </p:blipFill>
        <p:spPr>
          <a:xfrm>
            <a:off x="2915816" y="1556792"/>
            <a:ext cx="3456384" cy="223224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005064"/>
            <a:ext cx="4211960" cy="272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5085184"/>
            <a:ext cx="2520279" cy="165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284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dirty="0"/>
              <a:t>Deontologická etika (povinnosti) 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60704"/>
            <a:ext cx="8421624" cy="5650992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  <a:defRPr/>
            </a:pPr>
            <a:r>
              <a:rPr lang="cs-CZ" altLang="cs-CZ" sz="1800" dirty="0"/>
              <a:t>Immanuel Kant (†1804), </a:t>
            </a:r>
            <a:r>
              <a:rPr lang="cs-CZ" altLang="cs-CZ" sz="1800" dirty="0" err="1"/>
              <a:t>Königsberg</a:t>
            </a:r>
            <a:r>
              <a:rPr lang="cs-CZ" altLang="cs-CZ" sz="1800" dirty="0"/>
              <a:t>, </a:t>
            </a:r>
            <a:r>
              <a:rPr lang="cs-CZ" altLang="cs-CZ" sz="1800" i="1" dirty="0"/>
              <a:t>Základy metafyziky mravů </a:t>
            </a:r>
            <a:r>
              <a:rPr lang="cs-CZ" altLang="cs-CZ" sz="1800" dirty="0"/>
              <a:t>(1785)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cs-CZ" altLang="cs-CZ" sz="1800" dirty="0"/>
              <a:t>Vrchol evropského </a:t>
            </a:r>
            <a:r>
              <a:rPr lang="cs-CZ" altLang="cs-CZ" sz="1800" u="sng" dirty="0"/>
              <a:t>osvícenství – </a:t>
            </a:r>
            <a:r>
              <a:rPr lang="cs-CZ" altLang="cs-CZ" sz="1800" dirty="0"/>
              <a:t>reakce na náboženské války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cs-CZ" altLang="cs-CZ" sz="1800" dirty="0"/>
              <a:t>Etika – soubor požadavků, jak jednat správně, mravouka </a:t>
            </a:r>
            <a:r>
              <a:rPr lang="cs-CZ" altLang="cs-CZ" sz="1800" u="sng" dirty="0"/>
              <a:t>porozumění zákonům svobody</a:t>
            </a:r>
            <a:r>
              <a:rPr lang="cs-CZ" altLang="cs-CZ" sz="1800" dirty="0"/>
              <a:t> … Jak jednat </a:t>
            </a:r>
            <a:r>
              <a:rPr lang="cs-CZ" altLang="cs-CZ" sz="1800" u="sng" dirty="0"/>
              <a:t>autonomně</a:t>
            </a:r>
            <a:r>
              <a:rPr lang="cs-CZ" altLang="cs-CZ" sz="1800" dirty="0"/>
              <a:t>? Jak užívat vlastní </a:t>
            </a:r>
            <a:r>
              <a:rPr lang="cs-CZ" altLang="cs-CZ" sz="1800" u="sng" dirty="0"/>
              <a:t>rozum</a:t>
            </a:r>
            <a:r>
              <a:rPr lang="cs-CZ" altLang="cs-CZ" sz="1800" dirty="0"/>
              <a:t>! (x lenost)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cs-CZ" altLang="cs-CZ" sz="1800" dirty="0"/>
              <a:t>Co je jistě správné? Dobrá vůle, motiv jednání (nikoli důsledky, ty mohou být nahodilé), tj. </a:t>
            </a:r>
            <a:r>
              <a:rPr lang="cs-CZ" altLang="cs-CZ" sz="1800" u="sng" dirty="0"/>
              <a:t>etika smýšlení/hodnot x etika důsledků/účelů (Max Weber)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cs-CZ" altLang="cs-CZ" sz="1800" u="sng" dirty="0"/>
              <a:t>Liberalismus: l</a:t>
            </a:r>
            <a:r>
              <a:rPr lang="cs-CZ" altLang="cs-CZ" sz="1800" dirty="0"/>
              <a:t>idé jsou svobodní a vzájemně si rovní (vliv přirozeně-právní doktríny), emancipace individuálního zájmu, (fiktivní) </a:t>
            </a:r>
            <a:r>
              <a:rPr lang="cs-CZ" altLang="cs-CZ" sz="1800" u="sng" dirty="0"/>
              <a:t>společenská smlouva</a:t>
            </a:r>
            <a:r>
              <a:rPr lang="cs-CZ" altLang="cs-CZ" sz="1800" dirty="0"/>
              <a:t> </a:t>
            </a:r>
            <a:endParaRPr lang="cs-CZ" altLang="cs-CZ" sz="1800" u="sng" dirty="0"/>
          </a:p>
          <a:p>
            <a:pPr lvl="1">
              <a:buFont typeface="Wingdings" pitchFamily="2" charset="2"/>
              <a:buChar char="Ø"/>
              <a:defRPr/>
            </a:pPr>
            <a:r>
              <a:rPr lang="cs-CZ" altLang="cs-CZ" sz="1800" dirty="0"/>
              <a:t>Z (</a:t>
            </a:r>
            <a:r>
              <a:rPr lang="cs-CZ" altLang="cs-CZ" sz="1800" u="sng" dirty="0"/>
              <a:t>čistého praktického</a:t>
            </a:r>
            <a:r>
              <a:rPr lang="cs-CZ" altLang="cs-CZ" sz="1800" dirty="0"/>
              <a:t>) rozumu vyplývají (morální) práva a povinnosti (</a:t>
            </a:r>
            <a:r>
              <a:rPr lang="cs-CZ" altLang="cs-CZ" sz="1800" dirty="0" err="1"/>
              <a:t>pflicht</a:t>
            </a:r>
            <a:r>
              <a:rPr lang="cs-CZ" altLang="cs-CZ" sz="1800" dirty="0"/>
              <a:t>)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cs-CZ" altLang="cs-CZ" sz="1800" u="sng" dirty="0"/>
              <a:t>Hodnotová racionalita: m</a:t>
            </a:r>
            <a:r>
              <a:rPr lang="cs-CZ" altLang="cs-CZ" sz="1800" dirty="0"/>
              <a:t>etafyzika mravů, </a:t>
            </a:r>
            <a:r>
              <a:rPr lang="cs-CZ" altLang="cs-CZ" sz="1800" u="sng" dirty="0"/>
              <a:t>dobře/mravně jednáme z poznané povinnosti </a:t>
            </a:r>
            <a:r>
              <a:rPr lang="cs-CZ" altLang="cs-CZ" sz="1800" dirty="0"/>
              <a:t>(čistého rozumu), nikoli z náklonosti na základě výhodnosti či užitečnosti 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cs-CZ" altLang="cs-CZ" sz="1800" u="sng" dirty="0"/>
              <a:t>Kategorický</a:t>
            </a:r>
            <a:r>
              <a:rPr lang="cs-CZ" altLang="cs-CZ" sz="1800" dirty="0"/>
              <a:t> /nepodmíněný (x hypotetický) imperativ</a:t>
            </a:r>
          </a:p>
          <a:p>
            <a:pPr lvl="2">
              <a:buFont typeface="Wingdings" pitchFamily="2" charset="2"/>
              <a:buChar char="Ø"/>
              <a:defRPr/>
            </a:pPr>
            <a:r>
              <a:rPr lang="cs-CZ" altLang="cs-CZ" sz="1400" dirty="0"/>
              <a:t>universalita, reversibilita, humanita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cs-CZ" altLang="cs-CZ" sz="1800" u="sng" dirty="0"/>
              <a:t>Slabiny</a:t>
            </a:r>
            <a:r>
              <a:rPr lang="cs-CZ" altLang="cs-CZ" sz="1800" dirty="0"/>
              <a:t>: 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cs-CZ" altLang="cs-CZ" sz="1800" dirty="0"/>
              <a:t>Často nejasné jak aplikovat? Jak </a:t>
            </a:r>
            <a:r>
              <a:rPr lang="cs-CZ" altLang="cs-CZ" sz="1800" u="sng" dirty="0"/>
              <a:t>řešit střet morálních práv</a:t>
            </a:r>
            <a:r>
              <a:rPr lang="cs-CZ" altLang="cs-CZ" sz="1800" dirty="0"/>
              <a:t>? Předpokládá nestrannou a ne-zainteresovanou osobu, nebere v úvahu význam emocí, </a:t>
            </a:r>
            <a:r>
              <a:rPr lang="cs-CZ" altLang="cs-CZ" sz="1800" u="sng" dirty="0"/>
              <a:t>přecenění</a:t>
            </a:r>
            <a:r>
              <a:rPr lang="cs-CZ" altLang="cs-CZ" sz="1800" dirty="0"/>
              <a:t> lidské racionality v každodenním životě. </a:t>
            </a:r>
            <a:r>
              <a:rPr lang="cs-CZ" altLang="cs-CZ" sz="1800" u="sng" dirty="0"/>
              <a:t>Jak účinně bránit zlu</a:t>
            </a:r>
            <a:r>
              <a:rPr lang="cs-CZ" altLang="cs-CZ" sz="1800" dirty="0"/>
              <a:t>?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923" y="4197096"/>
            <a:ext cx="1607077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8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cs-CZ" altLang="cs-CZ" dirty="0"/>
              <a:t>Utilitaristická etika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64992" y="2180107"/>
            <a:ext cx="8908855" cy="4418012"/>
          </a:xfrm>
        </p:spPr>
        <p:txBody>
          <a:bodyPr>
            <a:normAutofit fontScale="85000" lnSpcReduction="20000"/>
          </a:bodyPr>
          <a:lstStyle/>
          <a:p>
            <a:pPr lvl="1">
              <a:buFont typeface="Wingdings" pitchFamily="2" charset="2"/>
              <a:buChar char="Ø"/>
              <a:defRPr/>
            </a:pPr>
            <a:r>
              <a:rPr lang="cs-CZ" altLang="cs-CZ" sz="2200" dirty="0" err="1"/>
              <a:t>Jeremy</a:t>
            </a:r>
            <a:r>
              <a:rPr lang="cs-CZ" altLang="cs-CZ" sz="2200" dirty="0"/>
              <a:t> </a:t>
            </a:r>
            <a:r>
              <a:rPr lang="cs-CZ" altLang="cs-CZ" sz="2200" dirty="0" err="1"/>
              <a:t>Bentham</a:t>
            </a:r>
            <a:r>
              <a:rPr lang="cs-CZ" altLang="cs-CZ" sz="2200" dirty="0"/>
              <a:t>, †1832, John </a:t>
            </a:r>
            <a:r>
              <a:rPr lang="cs-CZ" altLang="cs-CZ" sz="2200" dirty="0" err="1"/>
              <a:t>Stuart</a:t>
            </a:r>
            <a:r>
              <a:rPr lang="cs-CZ" altLang="cs-CZ" sz="2200" dirty="0"/>
              <a:t> </a:t>
            </a:r>
            <a:r>
              <a:rPr lang="cs-CZ" altLang="cs-CZ" sz="2200" dirty="0" err="1"/>
              <a:t>Mill</a:t>
            </a:r>
            <a:r>
              <a:rPr lang="cs-CZ" altLang="cs-CZ" sz="2200" dirty="0"/>
              <a:t> †1873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cs-CZ" altLang="cs-CZ" sz="2200" i="1" dirty="0"/>
              <a:t>Úvod do principů morálky a zákonodárství </a:t>
            </a:r>
            <a:r>
              <a:rPr lang="cs-CZ" altLang="cs-CZ" sz="2200" dirty="0"/>
              <a:t>(1780) 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cs-CZ" altLang="cs-CZ" sz="2200" i="1" dirty="0"/>
              <a:t>O svobodě </a:t>
            </a:r>
            <a:r>
              <a:rPr lang="cs-CZ" altLang="cs-CZ" sz="2200" dirty="0"/>
              <a:t>(1895) 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cs-CZ" altLang="cs-CZ" sz="2200" u="sng" dirty="0"/>
              <a:t>Maximalizace užitku/blaha/štěstí </a:t>
            </a:r>
            <a:r>
              <a:rPr lang="cs-CZ" altLang="cs-CZ" sz="2200" dirty="0"/>
              <a:t>x bolest a utrpení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cs-CZ" altLang="cs-CZ" sz="2200" dirty="0"/>
              <a:t>Vychází z anglosaského empirického přístupu (Hobbes, </a:t>
            </a:r>
            <a:r>
              <a:rPr lang="cs-CZ" altLang="cs-CZ" sz="2200" dirty="0" err="1"/>
              <a:t>Hume</a:t>
            </a:r>
            <a:r>
              <a:rPr lang="cs-CZ" altLang="cs-CZ" sz="2200" dirty="0"/>
              <a:t>, Locke)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cs-CZ" altLang="cs-CZ" sz="2200" dirty="0"/>
              <a:t>Založena na </a:t>
            </a:r>
            <a:r>
              <a:rPr lang="cs-CZ" altLang="cs-CZ" sz="2200" u="sng" dirty="0" err="1"/>
              <a:t>konsekvencialismu</a:t>
            </a:r>
            <a:r>
              <a:rPr lang="cs-CZ" altLang="cs-CZ" sz="2200" dirty="0"/>
              <a:t>, etika odpovědnosti/důsledků (Weber)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cs-CZ" altLang="cs-CZ" sz="2200" dirty="0" err="1"/>
              <a:t>Costs</a:t>
            </a:r>
            <a:r>
              <a:rPr lang="cs-CZ" altLang="cs-CZ" sz="2200" dirty="0"/>
              <a:t> x </a:t>
            </a:r>
            <a:r>
              <a:rPr lang="cs-CZ" altLang="cs-CZ" sz="2200" dirty="0" err="1"/>
              <a:t>benefits</a:t>
            </a:r>
            <a:r>
              <a:rPr lang="cs-CZ" altLang="cs-CZ" sz="2200" dirty="0"/>
              <a:t> rozbor, ekonomie coby soc. věda</a:t>
            </a:r>
          </a:p>
          <a:p>
            <a:pPr lvl="1">
              <a:buFont typeface="Wingdings" pitchFamily="2" charset="2"/>
              <a:buChar char="Ø"/>
              <a:defRPr/>
            </a:pPr>
            <a:endParaRPr lang="cs-CZ" altLang="cs-CZ" sz="2200" u="sng" dirty="0"/>
          </a:p>
          <a:p>
            <a:pPr lvl="1">
              <a:buFont typeface="Wingdings" pitchFamily="2" charset="2"/>
              <a:buChar char="Ø"/>
              <a:defRPr/>
            </a:pPr>
            <a:r>
              <a:rPr lang="cs-CZ" altLang="cs-CZ" sz="2200" u="sng" dirty="0"/>
              <a:t>Slabiny</a:t>
            </a:r>
            <a:r>
              <a:rPr lang="cs-CZ" altLang="cs-CZ" sz="2200" dirty="0"/>
              <a:t>: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cs-CZ" altLang="cs-CZ" sz="2200" dirty="0"/>
              <a:t>Co znamená užitek/blaho/štěstí?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cs-CZ" altLang="cs-CZ" sz="2200" dirty="0"/>
              <a:t>Užitek pro koho? Aktér, ne/přímo začlenění ?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cs-CZ" altLang="cs-CZ" sz="2200" dirty="0"/>
              <a:t>Jak dalekosáhlé důsledky?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cs-CZ" altLang="cs-CZ" sz="2200" dirty="0"/>
              <a:t>Dnes ale nárůst </a:t>
            </a:r>
            <a:r>
              <a:rPr lang="cs-CZ" altLang="cs-CZ" sz="2200" u="sng" dirty="0"/>
              <a:t>nezamýšlených důsledků</a:t>
            </a:r>
            <a:r>
              <a:rPr lang="cs-CZ" altLang="cs-CZ" sz="2200" dirty="0"/>
              <a:t> jednání (?)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cs-CZ" altLang="cs-CZ" sz="2200" dirty="0"/>
              <a:t>Třeba probrat všechny alternativy (?)!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cs-CZ" altLang="cs-CZ" sz="2200" dirty="0"/>
              <a:t>Víra v rozum (?)</a:t>
            </a:r>
          </a:p>
          <a:p>
            <a:endParaRPr lang="cs-CZ" sz="22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882" y="4005065"/>
            <a:ext cx="2008467" cy="285293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12" y="-65504"/>
            <a:ext cx="2075687" cy="281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38.7|52.6"/>
</p:tagLst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8274</TotalTime>
  <Words>2581</Words>
  <Application>Microsoft Office PowerPoint</Application>
  <PresentationFormat>Předvádění na obrazovce (4:3)</PresentationFormat>
  <Paragraphs>328</Paragraphs>
  <Slides>49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5" baseType="lpstr">
      <vt:lpstr>Arial</vt:lpstr>
      <vt:lpstr>Calibri</vt:lpstr>
      <vt:lpstr>EUAlbertina-Bold</vt:lpstr>
      <vt:lpstr>EUAlbertina-Regu</vt:lpstr>
      <vt:lpstr>Wingdings</vt:lpstr>
      <vt:lpstr>Motiv sady Office</vt:lpstr>
      <vt:lpstr>1. setkání, 1. 3. 2024 Karel B. Müller www.karelmuller.eu</vt:lpstr>
      <vt:lpstr>Zdroje/atestace</vt:lpstr>
      <vt:lpstr>Otázky</vt:lpstr>
      <vt:lpstr>Teorie (pohled) &amp; Praxe (jednání)</vt:lpstr>
      <vt:lpstr>Tři principy „DOBRA“</vt:lpstr>
      <vt:lpstr>Etika ctnosti</vt:lpstr>
      <vt:lpstr>Slabiny: Co je lidská přirozenost? Co je společnost? </vt:lpstr>
      <vt:lpstr>Deontologická etika (povinnosti) </vt:lpstr>
      <vt:lpstr>Utilitaristická etika</vt:lpstr>
      <vt:lpstr>Max Weber († 1920) </vt:lpstr>
      <vt:lpstr>Etická dilemata</vt:lpstr>
      <vt:lpstr>Praktická makro/rovina:  Jak usilovat o dobré vládnutí?  Jak můžeme ovlivňovat morálku?</vt:lpstr>
      <vt:lpstr>Kodifikace/Kodexy</vt:lpstr>
      <vt:lpstr>Typy autority/poznání  (Herrschaft, Weber/Habermas) </vt:lpstr>
      <vt:lpstr>PRANÝŘ/TREST )-:</vt:lpstr>
      <vt:lpstr>VZORY (-:</vt:lpstr>
      <vt:lpstr>Prezentace aplikace PowerPoint</vt:lpstr>
      <vt:lpstr>Cíle udržitelného rozvoje  Agendy 2030, OSN </vt:lpstr>
      <vt:lpstr>Dobré vládnutí/UN</vt:lpstr>
      <vt:lpstr>Dobré vládnutí</vt:lpstr>
      <vt:lpstr>European Governance, White Paper, EC 2001</vt:lpstr>
      <vt:lpstr>EG in EC WP 2001</vt:lpstr>
      <vt:lpstr>Policy making process</vt:lpstr>
      <vt:lpstr>Legislative Drafting Process </vt:lpstr>
      <vt:lpstr>DOBRÉ VLÁDNUTÍ  z Tocquevillovské perspektivy občanské společnosti</vt:lpstr>
      <vt:lpstr>Jak zajistit dobré vládnutí?</vt:lpstr>
      <vt:lpstr>Jak zajistit dobré vládnutí?</vt:lpstr>
      <vt:lpstr>Prezentace aplikace PowerPoint</vt:lpstr>
      <vt:lpstr>Prezentace aplikace PowerPoint</vt:lpstr>
      <vt:lpstr>Prezentace aplikace PowerPoint</vt:lpstr>
      <vt:lpstr>Prezentace aplikace PowerPoint</vt:lpstr>
      <vt:lpstr>DOBRÉ VLÁDNUTÍ  z Luhmannovské perspektivy sociálních systémů </vt:lpstr>
      <vt:lpstr>Vědění jako médium moci</vt:lpstr>
      <vt:lpstr>Ne/vědění a jednání</vt:lpstr>
      <vt:lpstr>Prostý rozum reflexivita mezi rutinou a vědou</vt:lpstr>
      <vt:lpstr>Vládnutí a vědění</vt:lpstr>
      <vt:lpstr>Prezentace aplikace PowerPoint</vt:lpstr>
      <vt:lpstr>Spokojenost se životem v místě bydliště  ČR 2012 – 2015: 15,7 % velmi spokojených, zdroj CVVM a IPSOS </vt:lpstr>
      <vt:lpstr> Vysoká stigmatizace politické činnosti IPSOS 2014  </vt:lpstr>
      <vt:lpstr>„Not at all interested in politics“  zdroj: OECD 2016</vt:lpstr>
      <vt:lpstr>Vocational Prestige (2004 – 2016)  (source: CVVM)</vt:lpstr>
      <vt:lpstr>Prezentace aplikace PowerPoint</vt:lpstr>
      <vt:lpstr>  Informovanost obyvatel o dění v obci </vt:lpstr>
      <vt:lpstr>Participace tří měst  zdroj: CVVM a IPSOS, 2014</vt:lpstr>
      <vt:lpstr>Diskursivní kultura, veřejný zájem … IPSOS 2014</vt:lpstr>
      <vt:lpstr>Management konfliktnosti … IPSOS 2014</vt:lpstr>
      <vt:lpstr>Opozice jako veřejný statek</vt:lpstr>
      <vt:lpstr>Míra důvěry při jednání  s ostatními lidmi </vt:lpstr>
      <vt:lpstr>Depolitizace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xmas</dc:creator>
  <cp:lastModifiedBy>Karel Müller</cp:lastModifiedBy>
  <cp:revision>289</cp:revision>
  <cp:lastPrinted>2015-09-30T07:58:45Z</cp:lastPrinted>
  <dcterms:created xsi:type="dcterms:W3CDTF">2015-06-02T07:24:49Z</dcterms:created>
  <dcterms:modified xsi:type="dcterms:W3CDTF">2024-03-01T12:57:54Z</dcterms:modified>
</cp:coreProperties>
</file>