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40" r:id="rId23"/>
    <p:sldId id="328" r:id="rId24"/>
    <p:sldId id="329" r:id="rId25"/>
    <p:sldId id="330" r:id="rId26"/>
    <p:sldId id="331" r:id="rId27"/>
    <p:sldId id="332" r:id="rId28"/>
    <p:sldId id="333" r:id="rId29"/>
    <p:sldId id="341" r:id="rId30"/>
    <p:sldId id="342" r:id="rId31"/>
    <p:sldId id="335" r:id="rId32"/>
    <p:sldId id="337" r:id="rId33"/>
    <p:sldId id="339" r:id="rId34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13.12.2020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Klepněte a vložte poznámky.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A0C6D1-326B-484B-87BE-2855DB7F84C3}" type="slidenum">
              <a:rPr lang="cs-CZ" altLang="cs-CZ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odpovědnost</a:t>
            </a:r>
          </a:p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právnických osob</a:t>
            </a: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Ph.D.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soud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Trestný čin PO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Trestným činem </a:t>
            </a:r>
            <a:r>
              <a:rPr lang="cs-CZ" sz="3100" dirty="0"/>
              <a:t>PO je protiprávní čin spáchaný v jejím zájmu nebo v rámci její činnosti, jednal(a)-li tak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statutární orgán </a:t>
            </a:r>
            <a:r>
              <a:rPr lang="cs-CZ" dirty="0"/>
              <a:t>nebo jeho člen anebo jiná osoba ve vedoucím postavení v rámci PO, která je oprávněna jednat jménem PO nebo za ni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osoba </a:t>
            </a:r>
            <a:r>
              <a:rPr lang="cs-CZ" dirty="0">
                <a:solidFill>
                  <a:srgbClr val="7030A0"/>
                </a:solidFill>
              </a:rPr>
              <a:t>ve vedoucím postavení </a:t>
            </a:r>
            <a:r>
              <a:rPr lang="cs-CZ" dirty="0"/>
              <a:t>v rámci PO, která u této PO vykonává řídící nebo kontrolní činnost, i když není v předchozím postavení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ten, kdo vykonává </a:t>
            </a:r>
            <a:r>
              <a:rPr lang="cs-CZ" dirty="0">
                <a:solidFill>
                  <a:srgbClr val="7030A0"/>
                </a:solidFill>
              </a:rPr>
              <a:t>rozhodující vliv </a:t>
            </a:r>
            <a:r>
              <a:rPr lang="cs-CZ" dirty="0"/>
              <a:t>na řízení PO, jestliže jeho jednání je alespoň jednou z podmínek pro vznik následku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zaměstnanec </a:t>
            </a:r>
            <a:r>
              <a:rPr lang="cs-CZ" dirty="0"/>
              <a:t>nebo osoba v obdobném postavení při plnění pracovních úkolů (i když nejde o předchozí kategorie osob)</a:t>
            </a:r>
          </a:p>
        </p:txBody>
      </p:sp>
    </p:spTree>
    <p:extLst>
      <p:ext uri="{BB962C8B-B14F-4D97-AF65-F5344CB8AC3E}">
        <p14:creationId xmlns:p14="http://schemas.microsoft.com/office/powerpoint/2010/main" val="426153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Přičitatelnost trestného činu PO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Spáchání trestného činu lze </a:t>
            </a:r>
            <a:r>
              <a:rPr lang="cs-CZ" dirty="0">
                <a:solidFill>
                  <a:srgbClr val="FF0000"/>
                </a:solidFill>
              </a:rPr>
              <a:t>přičítat právnické osobě</a:t>
            </a:r>
            <a:r>
              <a:rPr lang="cs-CZ" dirty="0"/>
              <a:t>, jestliže tento čin byl spáchán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jednáním </a:t>
            </a:r>
            <a:r>
              <a:rPr lang="cs-CZ" dirty="0">
                <a:solidFill>
                  <a:srgbClr val="7030A0"/>
                </a:solidFill>
              </a:rPr>
              <a:t>orgánů PO </a:t>
            </a:r>
            <a:r>
              <a:rPr lang="cs-CZ" dirty="0"/>
              <a:t>nebo </a:t>
            </a:r>
            <a:r>
              <a:rPr lang="cs-CZ" dirty="0">
                <a:solidFill>
                  <a:srgbClr val="7030A0"/>
                </a:solidFill>
              </a:rPr>
              <a:t>jiných osob </a:t>
            </a:r>
            <a:r>
              <a:rPr lang="cs-CZ" dirty="0"/>
              <a:t>uvedených v § 8 odst. 1 písm. a) až c) ZTOPO – bez dalšího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zaměstnancem</a:t>
            </a:r>
            <a:r>
              <a:rPr lang="cs-CZ" dirty="0"/>
              <a:t> PO při plnění pracovních úkolů, a to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když jednal na podkladě rozhodnutí, schválení nebo pokynu orgánů PO nebo dalších osob uvedených v § 8 odst. 1 písm. a) až c) ZTOPO, nebo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jestliže orgány PO či další osoby uvedené v § 8 odst. 1 písm. a) až c) ZTOPO neprovedly potřebná opatření, zejména kontrolu nad podřízenými zaměstnanci, anebo neučinily nezbytná opatření k zamezení nebo odvrácení následků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2499797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Přičitatelnost trestného činu PO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Trestní odpovědnosti PO nebrání, </a:t>
            </a:r>
            <a:r>
              <a:rPr lang="cs-CZ" sz="3100" dirty="0">
                <a:solidFill>
                  <a:srgbClr val="FF0000"/>
                </a:solidFill>
              </a:rPr>
              <a:t>nebyla-li zjištěna </a:t>
            </a:r>
            <a:r>
              <a:rPr lang="cs-CZ" sz="3100" dirty="0"/>
              <a:t>konkrétní fyzická osoba, která jednala způsobem podle § 8 odst. 1, 2 ZTOPO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Ustanovení § 8 odst. 1, 2 ZTOPO se užijí i tehdy, když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jednání došlo před vznikem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 vznikla, ale soud rozhodl o neplatnosti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právní úkon zakládající oprávnění jednat za PO je neplatný nebo neúčinný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jednající fyzická osoba není trestně odpovědná za spáchaný trestný čin</a:t>
            </a:r>
          </a:p>
          <a:p>
            <a:pPr>
              <a:lnSpc>
                <a:spcPct val="120000"/>
              </a:lnSpc>
              <a:defRPr/>
            </a:pPr>
            <a:r>
              <a:rPr lang="cs-CZ" sz="3200" dirty="0"/>
              <a:t>Možnost </a:t>
            </a:r>
            <a:r>
              <a:rPr lang="cs-CZ" sz="3200" dirty="0">
                <a:solidFill>
                  <a:srgbClr val="FF0000"/>
                </a:solidFill>
              </a:rPr>
              <a:t>zproštění se </a:t>
            </a:r>
            <a:r>
              <a:rPr lang="cs-CZ" sz="3200" dirty="0"/>
              <a:t>odpovědnosti podle § 8 odst. 5 ZTOPO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vynaložila-li PO veškeré úsilí, které na ní bylo možno spravedlivě požadovat, aby zabránila spáchání protiprávního činu osobami uvedenými v § 8 odst. 1 ZTOPO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význam tzv. compliance programů</a:t>
            </a:r>
          </a:p>
        </p:txBody>
      </p:sp>
    </p:spTree>
    <p:extLst>
      <p:ext uri="{BB962C8B-B14F-4D97-AF65-F5344CB8AC3E}">
        <p14:creationId xmlns:p14="http://schemas.microsoft.com/office/powerpoint/2010/main" val="416468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otázky trestní odpovědnosti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 může být (§ 9 ZTOPO):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pachatelem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jeho spolupachatelem nebo 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účastníkem na trestném činu jiného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odpovědnost PO (§ 10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přechází na všechny její právní nástupce 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může být i více takových právních nástupců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odpovědnosti PO zaniká (resp. nevzniká)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účinnou lítostí (§ 11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promlčením trestní odpovědnosti (§ 12 a § 13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zvláštním důvodem zproštění podle § 8 odst. 5 ZTOPO</a:t>
            </a:r>
          </a:p>
        </p:txBody>
      </p:sp>
    </p:spTree>
    <p:extLst>
      <p:ext uri="{BB962C8B-B14F-4D97-AF65-F5344CB8AC3E}">
        <p14:creationId xmlns:p14="http://schemas.microsoft.com/office/powerpoint/2010/main" val="203888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ukládané PO za tr. činy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Tresty</a:t>
            </a:r>
            <a:r>
              <a:rPr lang="cs-CZ" sz="2800" dirty="0"/>
              <a:t> (§ 16 až § 23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druhy trestů vyjmenované taxativně v § 15 odst. 1 ZTOPO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lze uložit i více druhů vedle sebe (s výjimkami podle § 15 odst. 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zánik výkonu trestu promlčením (§ 24 a § 25 ZTOPO)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Ochranná opatření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zabrání věci (§ 26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zabrání části majetku (§ 26a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ukládají se za podmínek stanovených v § 101 a § 102a TZ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možnost zabrání náhradní hodnoty, spisů a zařízení (§ 102 a § 103 TZ)</a:t>
            </a:r>
          </a:p>
        </p:txBody>
      </p:sp>
    </p:spTree>
    <p:extLst>
      <p:ext uri="{BB962C8B-B14F-4D97-AF65-F5344CB8AC3E}">
        <p14:creationId xmlns:p14="http://schemas.microsoft.com/office/powerpoint/2010/main" val="63664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Tresty ukládané PO za tr. činy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Druhy trestů </a:t>
            </a:r>
            <a:r>
              <a:rPr lang="cs-CZ" dirty="0"/>
              <a:t>ukládaných PO: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zrušení právnické osoby (§ 16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propadnutí majetku (§ 17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peněžitý trest (§ 18 ZTOPO, § 68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propadnutí věci (§ 19 ZTOPO, § 70 až § 72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činnosti (§ 20 ZTOPO, § 73 a § 74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držení a chovu zvířat (§ 20a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plnění veřejných zakázek nebo účasti ve veřejné soutěži (§ 21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přijímání dotací a subvencí (§ 22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uveřejnění rozsudku (§ 23 ZTOPO)</a:t>
            </a:r>
          </a:p>
        </p:txBody>
      </p:sp>
    </p:spTree>
    <p:extLst>
      <p:ext uri="{BB962C8B-B14F-4D97-AF65-F5344CB8AC3E}">
        <p14:creationId xmlns:p14="http://schemas.microsoft.com/office/powerpoint/2010/main" val="1357710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Tresty ukládané PO za tr. činy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5009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Tresty </a:t>
            </a:r>
            <a:r>
              <a:rPr lang="cs-CZ" sz="3400" dirty="0">
                <a:solidFill>
                  <a:srgbClr val="FF0000"/>
                </a:solidFill>
              </a:rPr>
              <a:t>stejné</a:t>
            </a:r>
            <a:r>
              <a:rPr lang="cs-CZ" sz="3400" dirty="0"/>
              <a:t> jako u fyzických osob: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propadnutí majetku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peněžitý trest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propadnutí věci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činnosti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držení a chovu zvířat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Tresty ukládané </a:t>
            </a:r>
            <a:r>
              <a:rPr lang="cs-CZ" sz="3400" dirty="0">
                <a:solidFill>
                  <a:srgbClr val="FF0000"/>
                </a:solidFill>
              </a:rPr>
              <a:t>jen právnickým </a:t>
            </a:r>
            <a:r>
              <a:rPr lang="cs-CZ" sz="3400" dirty="0"/>
              <a:t>osobám: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zrušení právnické osoby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plnění veřejných zakázek nebo účasti ve veřejné soutěži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přijímání dotací a subvencí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uveřejnění rozsudku</a:t>
            </a:r>
          </a:p>
        </p:txBody>
      </p:sp>
    </p:spTree>
    <p:extLst>
      <p:ext uri="{BB962C8B-B14F-4D97-AF65-F5344CB8AC3E}">
        <p14:creationId xmlns:p14="http://schemas.microsoft.com/office/powerpoint/2010/main" val="127739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Zrušení právnické osoby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Nejpřísnější druh trestu, jen PO se sídlem v ČR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Lze ho uložit, pokud činnost PO spočívala zcela nebo převážně v páchání trestného(ých) činu(ů)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Nelze ho uložit, vylučuje-li to povaha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Některá omezení pro uložení tohoto trestu u bank, dalších finančních institucí a komoditní burzy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Po právní moci rozsudku ukládajícího tento trest vstupuje PO do likvidace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Jsou stanovena pravidla pro uspokojení závazků zrušené PO</a:t>
            </a:r>
          </a:p>
        </p:txBody>
      </p:sp>
    </p:spTree>
    <p:extLst>
      <p:ext uri="{BB962C8B-B14F-4D97-AF65-F5344CB8AC3E}">
        <p14:creationId xmlns:p14="http://schemas.microsoft.com/office/powerpoint/2010/main" val="824598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majetku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Lze ho uložit ve dvou případech: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je-li PO odsouzena za zvlášť závažný zločin (§ 14 odst. 3 TZ), jímž získala nebo se snažila získat pro sebe nebo pro jiného majetkový prospěch, nebo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bez těchto podmínek tam, kde trestní zákoník výslovně dovoluje jeho uložení za spáchaný zločin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Postihuje celý majetek PO nebo určenou část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Určitá omezení v možnosti uložení tohoto trestu u bank a jiných finančních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1598815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Peněžitý trest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Lze ho uložit za jakýkoli trestný čin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Denní sazba </a:t>
            </a:r>
            <a:r>
              <a:rPr lang="cs-CZ" dirty="0"/>
              <a:t>od 1000 Kč do 2 000 000 Kč (§ 18 odst. 2 ZTOPO)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Počet</a:t>
            </a:r>
            <a:r>
              <a:rPr lang="cs-CZ" dirty="0"/>
              <a:t> denních sazeb od 20 do 730 (§ 68 odst. 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Rozpětí tedy od </a:t>
            </a:r>
            <a:r>
              <a:rPr lang="cs-CZ" dirty="0">
                <a:solidFill>
                  <a:srgbClr val="FF0000"/>
                </a:solidFill>
              </a:rPr>
              <a:t>20 000 </a:t>
            </a:r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1 460 000 000 Kč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Nutno zohlednit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majetkové poměry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uložení PT nesmí být na újmu práv poškozeného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Omezena možnost uložení tohoto trestu u bank a jiných finančních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169740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cs-CZ" alt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Nutnost zavedení TOPO</a:t>
            </a:r>
          </a:p>
        </p:txBody>
      </p:sp>
      <p:sp>
        <p:nvSpPr>
          <p:cNvPr id="71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5180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/>
              <a:t>Mezinárodní závazky České republiky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některé novější smlouvy OSN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další smlouvy a dokumenty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právo Evropské unie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Potřeba postihovat všechny možné způsoby páchání určitých typů kriminality, a to i prostřednictvím právnických osob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Požadavky na mezinárodní spolupráci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Jde zejména o preventivní působení na PO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věci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/>
              <a:t>Podle § 70 až § 72 TZ se uloží, pokud </a:t>
            </a:r>
            <a:r>
              <a:rPr lang="cs-CZ" sz="3100" dirty="0">
                <a:solidFill>
                  <a:srgbClr val="FF0000"/>
                </a:solidFill>
              </a:rPr>
              <a:t>věc</a:t>
            </a:r>
            <a:r>
              <a:rPr lang="cs-CZ" sz="3100" dirty="0"/>
              <a:t>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bezprostředním výnosem z trestné činnosti (§ 70 odst. 1, 135b odst. 2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nástrojem trestné činnosti [§ 70 odst. 2 písm. a), § 135a TZ]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zprostředkovaným výnosem z trestné činnosti, není-li zde nepoměr hodnot [§ 70 odst. 2 písm. b), § 135b odst. 3 TZ]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Musí jít o věc </a:t>
            </a:r>
            <a:r>
              <a:rPr lang="cs-CZ" sz="3100" dirty="0">
                <a:solidFill>
                  <a:srgbClr val="FF0000"/>
                </a:solidFill>
              </a:rPr>
              <a:t>náležející PO </a:t>
            </a:r>
            <a:r>
              <a:rPr lang="cs-CZ" sz="3100" dirty="0"/>
              <a:t>(pachateli – § 135 TZ)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Lze uložit propadnutí náhradní hodnoty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byla‑li věc, na niž by se trest vztahoval, zničena, zcizena apod. (§ 71 TZ)</a:t>
            </a:r>
          </a:p>
        </p:txBody>
      </p:sp>
    </p:spTree>
    <p:extLst>
      <p:ext uri="{BB962C8B-B14F-4D97-AF65-F5344CB8AC3E}">
        <p14:creationId xmlns:p14="http://schemas.microsoft.com/office/powerpoint/2010/main" val="2670171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činnosti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Lze ho uložit, byl-li trestný čin spáchán </a:t>
            </a:r>
            <a:r>
              <a:rPr lang="cs-CZ" dirty="0">
                <a:solidFill>
                  <a:srgbClr val="FF0000"/>
                </a:solidFill>
              </a:rPr>
              <a:t>v souvislosti</a:t>
            </a:r>
            <a:r>
              <a:rPr lang="cs-CZ" dirty="0"/>
              <a:t> s určitou činností PO, ke které je třeba zvláštní oprávnění (povolení, koncese …)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např. s podnikáním PO v určitém oboru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Výměra trestu je od </a:t>
            </a:r>
            <a:r>
              <a:rPr lang="cs-CZ" dirty="0">
                <a:solidFill>
                  <a:srgbClr val="FF0000"/>
                </a:solidFill>
              </a:rPr>
              <a:t>1 roku </a:t>
            </a:r>
            <a:r>
              <a:rPr lang="cs-CZ" dirty="0"/>
              <a:t>do</a:t>
            </a:r>
            <a:r>
              <a:rPr lang="cs-CZ" dirty="0">
                <a:solidFill>
                  <a:srgbClr val="FF0000"/>
                </a:solidFill>
              </a:rPr>
              <a:t> 20 let</a:t>
            </a:r>
            <a:endParaRPr lang="cs-CZ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Omezení možnosti uložení u bank nebo jiných finančních institucí</a:t>
            </a:r>
          </a:p>
          <a:p>
            <a:pPr>
              <a:lnSpc>
                <a:spcPct val="110000"/>
              </a:lnSpc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(§ 22a ZTOPO)</a:t>
            </a:r>
          </a:p>
        </p:txBody>
      </p:sp>
    </p:spTree>
    <p:extLst>
      <p:ext uri="{BB962C8B-B14F-4D97-AF65-F5344CB8AC3E}">
        <p14:creationId xmlns:p14="http://schemas.microsoft.com/office/powerpoint/2010/main" val="2621743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41855-FE00-4C90-BAE8-1D0AEAD7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Zákaz držení a chovu zvířat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AADC5-41DD-4C57-A5B8-9FAFA341F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cs-CZ" dirty="0">
                <a:solidFill>
                  <a:srgbClr val="000000"/>
                </a:solidFill>
                <a:latin typeface="Arial"/>
              </a:rPr>
              <a:t>Lze ho uložit, b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yl-li trestný čin spáchán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souvislosti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 držením, chovem nebo péčí o zvíře</a:t>
            </a:r>
          </a:p>
          <a:p>
            <a:pPr marL="692150" marR="0" lvl="1" indent="-3476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např. </a:t>
            </a:r>
            <a:r>
              <a:rPr lang="cs-CZ" dirty="0">
                <a:solidFill>
                  <a:srgbClr val="000000"/>
                </a:solidFill>
                <a:latin typeface="Arial"/>
              </a:rPr>
              <a:t>jde-li o tzv. nelegální množírnu určitých zvířat (psů, koček atd.)</a:t>
            </a:r>
            <a:endParaRPr kumimoji="0" lang="cs-CZ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-47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Výměra trestu je od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roku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 let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lang="cs-CZ" dirty="0">
              <a:solidFill>
                <a:srgbClr val="FF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(§ 22a ZTOPO)</a:t>
            </a:r>
          </a:p>
        </p:txBody>
      </p:sp>
    </p:spTree>
    <p:extLst>
      <p:ext uri="{BB962C8B-B14F-4D97-AF65-F5344CB8AC3E}">
        <p14:creationId xmlns:p14="http://schemas.microsoft.com/office/powerpoint/2010/main" val="266463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plnění veřejných zakázek nebo účasti ve veřejné soutěži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Lze ho uložit, dopustila-li se PO trestného činu </a:t>
            </a:r>
            <a:r>
              <a:rPr lang="cs-CZ" sz="2600" dirty="0">
                <a:solidFill>
                  <a:srgbClr val="FF0000"/>
                </a:solidFill>
              </a:rPr>
              <a:t>v souvislosti </a:t>
            </a:r>
            <a:r>
              <a:rPr lang="cs-CZ" sz="2600" dirty="0"/>
              <a:t>s uzavíráním smluv na plnění veřejných zakázek nebo s jejich plněním, s účastí v zadávacím řízení nebo ve veřejné soutěži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Výměra na </a:t>
            </a:r>
            <a:r>
              <a:rPr lang="cs-CZ" sz="2600" dirty="0">
                <a:solidFill>
                  <a:srgbClr val="FF0000"/>
                </a:solidFill>
              </a:rPr>
              <a:t>1 rok </a:t>
            </a:r>
            <a:r>
              <a:rPr lang="cs-CZ" sz="2600" dirty="0"/>
              <a:t>až </a:t>
            </a:r>
            <a:r>
              <a:rPr lang="cs-CZ" sz="2600" dirty="0">
                <a:solidFill>
                  <a:srgbClr val="FF0000"/>
                </a:solidFill>
              </a:rPr>
              <a:t>20 let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Po dobu výkonu tohoto trestu se PO zakazuje v soudem stanoveném rozsahu </a:t>
            </a:r>
            <a:r>
              <a:rPr lang="cs-CZ" sz="2600" dirty="0">
                <a:solidFill>
                  <a:srgbClr val="FF0000"/>
                </a:solidFill>
              </a:rPr>
              <a:t>uzavírat smlouvy</a:t>
            </a:r>
            <a:r>
              <a:rPr lang="cs-CZ" sz="2600" dirty="0"/>
              <a:t> na plnění veřejných zakázek, </a:t>
            </a:r>
            <a:r>
              <a:rPr lang="cs-CZ" sz="2600" dirty="0">
                <a:solidFill>
                  <a:srgbClr val="FF0000"/>
                </a:solidFill>
              </a:rPr>
              <a:t>účastnit se </a:t>
            </a:r>
            <a:r>
              <a:rPr lang="cs-CZ" sz="2600" dirty="0"/>
              <a:t>zadávacího řízení nebo veřejné soutěže podle jiných právních předpisů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/>
              <a:t>např. podle zákona č. 134/2016 Sb., o zadávání veřejných zakázek,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lang="cs-CZ" sz="2600" dirty="0">
                <a:effectLst/>
                <a:ea typeface="Calibri" panose="020F0502020204030204" pitchFamily="34" charset="0"/>
              </a:rPr>
              <a:t>§ 22a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ZTOPO)</a:t>
            </a:r>
          </a:p>
        </p:txBody>
      </p:sp>
    </p:spTree>
    <p:extLst>
      <p:ext uri="{BB962C8B-B14F-4D97-AF65-F5344CB8AC3E}">
        <p14:creationId xmlns:p14="http://schemas.microsoft.com/office/powerpoint/2010/main" val="297724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přijímání dotací a subvencí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Lze ho uložit, dopustila-li se PO trestného činu </a:t>
            </a:r>
            <a:r>
              <a:rPr lang="cs-CZ" sz="2400" dirty="0">
                <a:solidFill>
                  <a:srgbClr val="FF0000"/>
                </a:solidFill>
              </a:rPr>
              <a:t>v souvislosti </a:t>
            </a:r>
            <a:r>
              <a:rPr lang="cs-CZ" sz="2400" dirty="0"/>
              <a:t>s podáváním nebo vyřizováním žádosti o dotaci, subvenci, návratnou finanční výpomoc nebo příspěvek, s jejich poskytováním nebo využíváním, anebo s poskytováním nebo využíváním jakékoliv jiné veřejné podpory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Výměra od </a:t>
            </a:r>
            <a:r>
              <a:rPr lang="cs-CZ" sz="2400" dirty="0">
                <a:solidFill>
                  <a:srgbClr val="FF0000"/>
                </a:solidFill>
              </a:rPr>
              <a:t>1 roku </a:t>
            </a:r>
            <a:r>
              <a:rPr lang="cs-CZ" sz="2400" dirty="0"/>
              <a:t>do </a:t>
            </a:r>
            <a:r>
              <a:rPr lang="cs-CZ" sz="2400" dirty="0">
                <a:solidFill>
                  <a:srgbClr val="FF0000"/>
                </a:solidFill>
              </a:rPr>
              <a:t>20 let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Po dobu výkonu tohoto trestu se PO zakazuje v soudem stanoveném rozsahu </a:t>
            </a:r>
            <a:r>
              <a:rPr lang="cs-CZ" sz="2400" dirty="0">
                <a:solidFill>
                  <a:srgbClr val="FF0000"/>
                </a:solidFill>
              </a:rPr>
              <a:t>ucházet se</a:t>
            </a:r>
            <a:r>
              <a:rPr lang="cs-CZ" sz="2400" dirty="0"/>
              <a:t> o veškeré dotace, subvence, návratné finanční výpomoci, příspěvky nebo jakékoliv veřejné podpory podle jiných právních předpisů, jakož i </a:t>
            </a:r>
            <a:r>
              <a:rPr lang="cs-CZ" sz="2400" dirty="0">
                <a:solidFill>
                  <a:srgbClr val="FF0000"/>
                </a:solidFill>
              </a:rPr>
              <a:t>přijímat </a:t>
            </a:r>
            <a:r>
              <a:rPr lang="cs-CZ" sz="2400" dirty="0"/>
              <a:t>takové dotace, subvence, návratné finanční výpomoci, příspěvky nebo jakékoliv jiné veřejné podpory</a:t>
            </a:r>
          </a:p>
          <a:p>
            <a:pPr>
              <a:lnSpc>
                <a:spcPct val="120000"/>
              </a:lnSpc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lang="cs-CZ" sz="2400" dirty="0">
                <a:effectLst/>
                <a:ea typeface="Calibri" panose="020F0502020204030204" pitchFamily="34" charset="0"/>
              </a:rPr>
              <a:t>§ 22a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ZTOPO)</a:t>
            </a:r>
          </a:p>
        </p:txBody>
      </p:sp>
    </p:spTree>
    <p:extLst>
      <p:ext uri="{BB962C8B-B14F-4D97-AF65-F5344CB8AC3E}">
        <p14:creationId xmlns:p14="http://schemas.microsoft.com/office/powerpoint/2010/main" val="3981107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Uveřejnění rozsudku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5009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Může jít o dvě situace, kdy se uloží: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je-li třeba veřejnost seznámit s odsuzujícím rozsudkem, zejména vzhledem k povaze a závažnosti spáchaného trestného činu PO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vyžaduje-li to zájem na ochraně a bezpečnosti lidí nebo majetku, popřípadě společnosti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Soud</a:t>
            </a:r>
            <a:r>
              <a:rPr lang="cs-CZ" sz="2600" dirty="0"/>
              <a:t> určí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druh veřejného sdělovacího prostředku, v němž má být rozsudek uveřejněn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rozsah jeho uveřejnění a 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lhůtu určenou PO k uveřejnění rozsudku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PO nechá </a:t>
            </a:r>
            <a:r>
              <a:rPr lang="cs-CZ" sz="2600" dirty="0">
                <a:solidFill>
                  <a:srgbClr val="FF0000"/>
                </a:solidFill>
              </a:rPr>
              <a:t>na své náklady</a:t>
            </a:r>
            <a:r>
              <a:rPr lang="cs-CZ" sz="2600" dirty="0"/>
              <a:t> uveřejnit pravomocný odsuzující rozsudek nebo jeho vymezené části v určeném druhu veřejného sdělovacího prostředku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musí být uveřejněny údaje o obchodní firmě nebo názvu PO a jejím sídle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údaje jiných PO a FO musí být anonymizovány</a:t>
            </a:r>
          </a:p>
        </p:txBody>
      </p:sp>
    </p:spTree>
    <p:extLst>
      <p:ext uri="{BB962C8B-B14F-4D97-AF65-F5344CB8AC3E}">
        <p14:creationId xmlns:p14="http://schemas.microsoft.com/office/powerpoint/2010/main" val="241767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odsouzení PO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Zákon č. 269/1994 Sb., o Rejstříku trestů, ve znění pozdějších předpisů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Každé odsouzení PO se </a:t>
            </a:r>
            <a:r>
              <a:rPr lang="cs-CZ" sz="2800" dirty="0">
                <a:solidFill>
                  <a:srgbClr val="FF0000"/>
                </a:solidFill>
              </a:rPr>
              <a:t>zapisuje do evidence </a:t>
            </a:r>
            <a:r>
              <a:rPr lang="cs-CZ" sz="2800" dirty="0"/>
              <a:t>Rejstříku trestů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Údaje z této evidence týkající se PO, které se uvádějí ve výpisu z evidence Rejstříku trestů, jsou veřejně přístupné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dostupné i na https://eservice.po.rejtr.justice.cz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Údaje o odsouzení PO budou v této evidenci až do zániku účinků odsouzení (§ 27 ZTOPO), tj.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konce výkonu některých trestů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prominutí výkonu uloženého trestu nebo jeho zbytku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uplynutí doby promlčení výkonu trestu podle § 24 ZTOPO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100" dirty="0"/>
              <a:t>5 let až 30 let od pravomocného odsouzení podle druhu a výměry uloženého trestu</a:t>
            </a:r>
          </a:p>
        </p:txBody>
      </p:sp>
    </p:spTree>
    <p:extLst>
      <p:ext uri="{BB962C8B-B14F-4D97-AF65-F5344CB8AC3E}">
        <p14:creationId xmlns:p14="http://schemas.microsoft.com/office/powerpoint/2010/main" val="1218799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trestního řízení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407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Odchylky od obecné úpravy podle trestního řádu, která se uplatní subsidiárně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není-li zvláštní úprava a nevylučuje-li to povaha PO, postupuje se v řízení proti ní podle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 ZTOPO některé </a:t>
            </a:r>
            <a:r>
              <a:rPr lang="cs-CZ" sz="3100" dirty="0">
                <a:solidFill>
                  <a:srgbClr val="FF0000"/>
                </a:solidFill>
              </a:rPr>
              <a:t>zvláštnosti </a:t>
            </a:r>
            <a:r>
              <a:rPr lang="cs-CZ" sz="3100" dirty="0"/>
              <a:t>týkající se řízení proti právnické osobě, včetně řízení vykonávacího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Podobně jsou stanoveny jen drobné odchylky v právním styku s cizinou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jinak se použije zákon č. 104/2013 Sb., o mezinárodní justiční spolupráci ve věcech trestních,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050833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trestního řízení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/>
              <a:t>Místní příslušnost soudu</a:t>
            </a:r>
          </a:p>
          <a:p>
            <a:pPr eaLnBrk="1" hangingPunct="1">
              <a:defRPr/>
            </a:pPr>
            <a:r>
              <a:rPr lang="cs-CZ" sz="2800" dirty="0"/>
              <a:t>Je možné společné řízení proti PO i FO</a:t>
            </a:r>
          </a:p>
          <a:p>
            <a:pPr eaLnBrk="1" hangingPunct="1">
              <a:defRPr/>
            </a:pPr>
            <a:r>
              <a:rPr lang="cs-CZ" sz="2800" dirty="0"/>
              <a:t>Postup při zrušení, zániku a přeměně PO</a:t>
            </a:r>
          </a:p>
          <a:p>
            <a:pPr eaLnBrk="1" hangingPunct="1">
              <a:defRPr/>
            </a:pPr>
            <a:r>
              <a:rPr lang="cs-CZ" sz="2800" dirty="0"/>
              <a:t>Zajišťovací opatření proti PO</a:t>
            </a:r>
          </a:p>
          <a:p>
            <a:pPr eaLnBrk="1" hangingPunct="1">
              <a:defRPr/>
            </a:pPr>
            <a:r>
              <a:rPr lang="cs-CZ" sz="2800" dirty="0"/>
              <a:t>Provádění procesních úkonů za PO</a:t>
            </a:r>
          </a:p>
          <a:p>
            <a:pPr eaLnBrk="1" hangingPunct="1">
              <a:defRPr/>
            </a:pPr>
            <a:r>
              <a:rPr lang="cs-CZ" sz="2800" dirty="0"/>
              <a:t>Obhajoba PO, předvolání, předvedení, pořádková pokuta, výslech a závěrečná řeč</a:t>
            </a:r>
          </a:p>
          <a:p>
            <a:pPr eaLnBrk="1" hangingPunct="1">
              <a:defRPr/>
            </a:pPr>
            <a:r>
              <a:rPr lang="cs-CZ" sz="2800" dirty="0"/>
              <a:t>Vydání trestního příkazu proti PO</a:t>
            </a:r>
          </a:p>
          <a:p>
            <a:pPr eaLnBrk="1" hangingPunct="1">
              <a:defRPr/>
            </a:pPr>
            <a:r>
              <a:rPr lang="cs-CZ" sz="2800" dirty="0"/>
              <a:t>Výkon specifických trestů ukládaných jen PO</a:t>
            </a:r>
          </a:p>
        </p:txBody>
      </p:sp>
    </p:spTree>
    <p:extLst>
      <p:ext uri="{BB962C8B-B14F-4D97-AF65-F5344CB8AC3E}">
        <p14:creationId xmlns:p14="http://schemas.microsoft.com/office/powerpoint/2010/main" val="2331570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B90B2-BE4D-402B-A549-B74098ED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Osoba obviněného v řízení proti PO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63C77-176E-4BEE-AE97-70DD4DCF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Podle § 34 odst. 6 ZTOPO má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postavení obviněného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(obžalovaného) v řízení proti PO fyzická osoba, která je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oprávněna činit úkony za PO podle OSŘ (§ 34 odst. 1 ZTOPO); touto osobou je podle § 21 odst. 1 až 3 OSŘ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statutární orgán PO (jeho předseda, resp. pověřený člen)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zaměstnanec (člen) pověřený k tomu statutárním orgánem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vedoucí odštěpného závodu nebo jiné organizační složky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prokurista, může-li jednat samostatně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osoby podle zvláštního zákona (např. podle ZOK)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nucený správce nebo jím pověřený zaměstnanec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zmocněncem PO (§ 34 odst. 2 ZTOPO)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opatrovníkem PO (§ 34 odst. 5 ZTOPO)</a:t>
            </a:r>
          </a:p>
        </p:txBody>
      </p:sp>
    </p:spTree>
    <p:extLst>
      <p:ext uri="{BB962C8B-B14F-4D97-AF65-F5344CB8AC3E}">
        <p14:creationId xmlns:p14="http://schemas.microsoft.com/office/powerpoint/2010/main" val="257480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Nutnost zavedení TOPO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Není nezbytné a výslovně se nepožaduje, aby šlo o pravou trestní odpovědnost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Je však třeba právnickým osobám (PO) ukládat sankce, které jsou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účinné přiměřené a odrazující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Může jít o sankce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trestní, správní nebo civilní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Je ovšem nezbytné zajistit splnění všech požadavků včetně procesních záruk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S ohledem na tehdejší stav správního trestání byla u nás zvolena </a:t>
            </a:r>
            <a:r>
              <a:rPr lang="cs-CZ" sz="3200" dirty="0">
                <a:solidFill>
                  <a:srgbClr val="FF0000"/>
                </a:solidFill>
              </a:rPr>
              <a:t>pravá trestní odpovědnost</a:t>
            </a:r>
            <a:r>
              <a:rPr lang="cs-CZ" sz="3200" dirty="0"/>
              <a:t> PO</a:t>
            </a:r>
          </a:p>
        </p:txBody>
      </p:sp>
    </p:spTree>
    <p:extLst>
      <p:ext uri="{BB962C8B-B14F-4D97-AF65-F5344CB8AC3E}">
        <p14:creationId xmlns:p14="http://schemas.microsoft.com/office/powerpoint/2010/main" val="76977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33871-4761-4B4F-BA04-D5F3B411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Další zvláštnosti v řízení proti</a:t>
            </a:r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PO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BC6EA-5FA3-4F07-B149-74E4ADDB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/>
              <a:t>Podle § 32 ZTOPO jsou </a:t>
            </a:r>
            <a:r>
              <a:rPr lang="cs-CZ" sz="3100" dirty="0">
                <a:solidFill>
                  <a:srgbClr val="FF0000"/>
                </a:solidFill>
              </a:rPr>
              <a:t>omezeny</a:t>
            </a:r>
            <a:r>
              <a:rPr lang="cs-CZ" sz="3100" dirty="0"/>
              <a:t> možnosti zrušení, zániku a přeměny PO v době po zahájení trestního stíhání PO 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Podle § 33 ZTOPO lze uložit obviněné PO </a:t>
            </a:r>
            <a:r>
              <a:rPr lang="cs-CZ" sz="3100" dirty="0">
                <a:solidFill>
                  <a:srgbClr val="FF0000"/>
                </a:solidFill>
              </a:rPr>
              <a:t>zajišťovací opatření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hrozí-li obava, že PO bude opakovat trestnou činnost, nebo ji dokoná [§ 67 písm. c) TŘ]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může jít o dvě zajišťovací opatření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dočasné pozastavení výkonu jednoho nebo více předmětů činnosti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omezení v nakládání s majetkem PO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Podle § 35 ZTOPO si obviněná PO může zvolit </a:t>
            </a:r>
            <a:r>
              <a:rPr lang="cs-CZ" sz="3100" dirty="0">
                <a:solidFill>
                  <a:srgbClr val="FF0000"/>
                </a:solidFill>
              </a:rPr>
              <a:t>obhájce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nevztahují se však na ni ustanovení o nutné obhajobě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046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341"/>
            <a:ext cx="75438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odsuzujících rozhodnutí proti PO ze soudní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Trestné činy dotačního podvodu podle § 212 TZ a poškození finančních zájmů Evropské unie podle § 260 TZ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odsouzení spolku, za nějž jednala jeho předsedkyně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 neoprávněně čerpala finanční prostředky na zaměstnance z dotace MPSV (z rozpočtu ČR i EU)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Pomoc k trestnému činu úvěrového podvodu podle § 24 odst. 1 písm. c) a § 211 TZ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odsouzení společnosti s ručením omezeným, za kterou vystupoval její jednatel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 vystavila nepravdivé potvrzení o zaměstnání a výši příjmů FO pro účely poskytnutí úvěru této FO od banky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050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Příklady odsuzujících rozhodnutí proti PO ze soudní praxe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5009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3400" dirty="0"/>
              <a:t>Trestný čin neodvedení daně, pojistného na sociální zabezpečení a podobné povinné platby podle </a:t>
            </a:r>
            <a:r>
              <a:rPr lang="cs-CZ" sz="3400" dirty="0"/>
              <a:t>§ 241</a:t>
            </a:r>
            <a:r>
              <a:rPr lang="cs-CZ" altLang="cs-CZ" sz="3400" dirty="0"/>
              <a:t> TZ</a:t>
            </a:r>
          </a:p>
          <a:p>
            <a:pPr lvl="1">
              <a:lnSpc>
                <a:spcPct val="120000"/>
              </a:lnSpc>
              <a:defRPr/>
            </a:pPr>
            <a:r>
              <a:rPr lang="cs-CZ" altLang="cs-CZ" sz="2900" dirty="0"/>
              <a:t>odsouzení společnosti s ručením omezeným, za kterou vystupovali její jednatel a ředitel</a:t>
            </a:r>
          </a:p>
          <a:p>
            <a:pPr lvl="1">
              <a:lnSpc>
                <a:spcPct val="120000"/>
              </a:lnSpc>
              <a:defRPr/>
            </a:pPr>
            <a:r>
              <a:rPr lang="cs-CZ" altLang="cs-CZ" sz="2900" dirty="0"/>
              <a:t>PO neodváděla za své zaměstnance pojistné na zdravotní pojištění a na sociální zabezpečení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3400" dirty="0"/>
              <a:t>Trestný čin podvodu podle § 209 TZ</a:t>
            </a:r>
          </a:p>
          <a:p>
            <a:pPr lvl="1">
              <a:lnSpc>
                <a:spcPct val="120000"/>
              </a:lnSpc>
              <a:defRPr/>
            </a:pPr>
            <a:r>
              <a:rPr lang="cs-CZ" altLang="cs-CZ" sz="2900" dirty="0"/>
              <a:t>odsouzení společnosti s ručením omezeným, za kterou jednala nezjištěná fyzická osoba v postavení jednatele nebo zaměstnance</a:t>
            </a:r>
          </a:p>
          <a:p>
            <a:pPr lvl="1">
              <a:lnSpc>
                <a:spcPct val="120000"/>
              </a:lnSpc>
              <a:defRPr/>
            </a:pPr>
            <a:r>
              <a:rPr lang="cs-CZ" altLang="cs-CZ" sz="2900" dirty="0"/>
              <a:t>PO po opravách a úpravách motorových vozidel pozměnila (snížila) vykazovaný stav ujetých kilometrů a poté je prodávala zájemcům za vyšší ceny, než jaké odpovídaly skutečnému stavu vozidel</a:t>
            </a:r>
          </a:p>
        </p:txBody>
      </p:sp>
    </p:spTree>
    <p:extLst>
      <p:ext uri="{BB962C8B-B14F-4D97-AF65-F5344CB8AC3E}">
        <p14:creationId xmlns:p14="http://schemas.microsoft.com/office/powerpoint/2010/main" val="4062284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Zkratky</a:t>
            </a:r>
          </a:p>
          <a:p>
            <a:pPr lvl="1">
              <a:defRPr/>
            </a:pPr>
            <a:r>
              <a:rPr lang="cs-CZ" dirty="0"/>
              <a:t>TZ: zákon č. 40/2009 Sb., trestní zákoník, ve znění pozdějších předpisů</a:t>
            </a:r>
          </a:p>
          <a:p>
            <a:pPr lvl="1">
              <a:defRPr/>
            </a:pPr>
            <a:r>
              <a:rPr lang="cs-CZ" dirty="0"/>
              <a:t>TŘ: zákon č. 141/1961 Sb., trestní řád, ve znění pozdějších předpisů</a:t>
            </a:r>
          </a:p>
          <a:p>
            <a:pPr lvl="1">
              <a:defRPr/>
            </a:pPr>
            <a:r>
              <a:rPr lang="cs-CZ" dirty="0"/>
              <a:t>ZTOPO: zákon č. 418/2011 Sb., o trestní odpovědnosti právnických osob a řízení proti nim</a:t>
            </a:r>
          </a:p>
          <a:p>
            <a:pPr lvl="1">
              <a:defRPr/>
            </a:pPr>
            <a:r>
              <a:rPr lang="cs-CZ" dirty="0"/>
              <a:t>PO: právnická osoba</a:t>
            </a:r>
          </a:p>
          <a:p>
            <a:pPr lvl="1">
              <a:defRPr/>
            </a:pPr>
            <a:r>
              <a:rPr lang="cs-CZ" dirty="0"/>
              <a:t>FO: fyzická osoba</a:t>
            </a:r>
          </a:p>
        </p:txBody>
      </p:sp>
    </p:spTree>
    <p:extLst>
      <p:ext uri="{BB962C8B-B14F-4D97-AF65-F5344CB8AC3E}">
        <p14:creationId xmlns:p14="http://schemas.microsoft.com/office/powerpoint/2010/main" val="44639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TOPO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Zákon </a:t>
            </a:r>
            <a:r>
              <a:rPr lang="cs-CZ" sz="2800" dirty="0">
                <a:solidFill>
                  <a:srgbClr val="FF0000"/>
                </a:solidFill>
              </a:rPr>
              <a:t>č. 418/2011 Sb. </a:t>
            </a:r>
            <a:r>
              <a:rPr lang="cs-CZ" sz="2800" dirty="0"/>
              <a:t>(ve zkratce „ZTOPO“)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Doprovodný zákon č. 420/2011 Sb. novelizující řadu dalších zákonů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Subsidiární uplatnění trestního zákoníku a trestního řádu a zákona o mezinárodní justiční spolupráci ve věcech trestních (§ 1 odst. 2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/>
              <a:t>tam, kde ZTOPO nemá zvláštní úpravu a kde to nevylučuje povaha PO, použije se trestní zákoník a trestní řád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Inspirace některými cizími úpravami, návaznost na neschválený návrh z roku 2004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Souvislost i s určitými mezinárodními projekty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/>
              <a:t>např. Corpus Iuris (čl. 13)</a:t>
            </a:r>
          </a:p>
        </p:txBody>
      </p:sp>
    </p:spTree>
    <p:extLst>
      <p:ext uri="{BB962C8B-B14F-4D97-AF65-F5344CB8AC3E}">
        <p14:creationId xmlns:p14="http://schemas.microsoft.com/office/powerpoint/2010/main" val="10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TOPO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3000" dirty="0"/>
              <a:t>Má celkem 5 základních částí a v 6. části stanovenou účinnost od 1. 1. 2012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3000" dirty="0">
                <a:solidFill>
                  <a:srgbClr val="FF0000"/>
                </a:solidFill>
              </a:rPr>
              <a:t>Základní části</a:t>
            </a:r>
            <a:r>
              <a:rPr lang="cs-CZ" sz="3000" dirty="0"/>
              <a:t> (obsah) zákona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obecná ustanovení (§ 1 až § 6)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základy trestní odpovědnosti PO (§ 7 až § 13)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tresty a ochranná opatření (§ 14 až § 27)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zvláštní ustanovení o řízení proti PO (§ 28 až § 41)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zvláštní ustanovení o právním styku s cizinou (původně § 42 až § 47, nyní jen § 42)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3000" dirty="0"/>
              <a:t>Zatím dalších 11 novel ZTOPO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500" dirty="0"/>
              <a:t>podstatná je novela provedená zákonem č. 183/2016 Sb.</a:t>
            </a:r>
          </a:p>
        </p:txBody>
      </p:sp>
    </p:spTree>
    <p:extLst>
      <p:ext uri="{BB962C8B-B14F-4D97-AF65-F5344CB8AC3E}">
        <p14:creationId xmlns:p14="http://schemas.microsoft.com/office/powerpoint/2010/main" val="86323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ustanovení ZTOPO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Předmět úpravy a vztah k jiným zákonům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TZ a TŘ se použijí, pokud ZTOPO nestanoví jinak a není-li to vyloučeno povahou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Místní působnost zákona o TOPO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Vyloučení trestní odpovědnosti některých PO za trestný čin (§ 6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Česká republika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územní samosprávné celky při výkonu veřejné moci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Jejich majetková účast na jiných PO nevylučuje trestní odpovědnost těchto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např. státních akciových společností</a:t>
            </a:r>
          </a:p>
        </p:txBody>
      </p:sp>
    </p:spTree>
    <p:extLst>
      <p:ext uri="{BB962C8B-B14F-4D97-AF65-F5344CB8AC3E}">
        <p14:creationId xmlns:p14="http://schemas.microsoft.com/office/powerpoint/2010/main" val="18010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000" dirty="0"/>
              <a:t>Trestní odpovědnost mohou nést právnické osoby (s výjimkou podle § 6 odst. 1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působící v oblasti </a:t>
            </a:r>
            <a:r>
              <a:rPr lang="cs-CZ" dirty="0">
                <a:solidFill>
                  <a:srgbClr val="FF0000"/>
                </a:solidFill>
              </a:rPr>
              <a:t>soukromého práva</a:t>
            </a:r>
            <a:r>
              <a:rPr lang="cs-CZ" dirty="0"/>
              <a:t> (např. obchodní společnosti a družstva) i </a:t>
            </a:r>
            <a:r>
              <a:rPr lang="cs-CZ" dirty="0">
                <a:solidFill>
                  <a:srgbClr val="FF0000"/>
                </a:solidFill>
              </a:rPr>
              <a:t>veřejného práva </a:t>
            </a:r>
            <a:r>
              <a:rPr lang="cs-CZ" dirty="0"/>
              <a:t>(např. zdravotní pojišťovny, veřejné vysoké školy)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se sídlem </a:t>
            </a:r>
            <a:r>
              <a:rPr lang="cs-CZ" dirty="0">
                <a:solidFill>
                  <a:srgbClr val="FF0000"/>
                </a:solidFill>
              </a:rPr>
              <a:t>v České republice i v cizině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podnikající i nepodnikající </a:t>
            </a:r>
            <a:r>
              <a:rPr lang="cs-CZ" dirty="0"/>
              <a:t>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/>
              <a:t>Trestní odpovědnost nese též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právnická osoba, která vznikla, ale soud rozhodl o její neplatnosti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právní nástupce právnické osoby, která spáchala tr. čin</a:t>
            </a:r>
          </a:p>
        </p:txBody>
      </p:sp>
    </p:spTree>
    <p:extLst>
      <p:ext uri="{BB962C8B-B14F-4D97-AF65-F5344CB8AC3E}">
        <p14:creationId xmlns:p14="http://schemas.microsoft.com/office/powerpoint/2010/main" val="100536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S účinností od 1. 12. 2016 odpovídá PO podle § 7 ZTOPO</a:t>
            </a:r>
          </a:p>
          <a:p>
            <a:pPr lvl="1">
              <a:defRPr/>
            </a:pPr>
            <a:r>
              <a:rPr lang="cs-CZ" dirty="0">
                <a:solidFill>
                  <a:srgbClr val="FF0000"/>
                </a:solidFill>
              </a:rPr>
              <a:t>za všechny </a:t>
            </a:r>
            <a:r>
              <a:rPr lang="cs-CZ" dirty="0"/>
              <a:t>trestné činy kromě těch, které jsou zde výslovně a taxativně vyjmenované</a:t>
            </a:r>
          </a:p>
          <a:p>
            <a:pPr lvl="1">
              <a:defRPr/>
            </a:pPr>
            <a:r>
              <a:rPr lang="cs-CZ" dirty="0"/>
              <a:t>při posuzování, o jaký trestný čin jde, se vychází ze zvláštní části </a:t>
            </a:r>
            <a:r>
              <a:rPr lang="cs-CZ" dirty="0">
                <a:solidFill>
                  <a:srgbClr val="FF0000"/>
                </a:solidFill>
              </a:rPr>
              <a:t>trestního zákoníku </a:t>
            </a:r>
            <a:r>
              <a:rPr lang="cs-CZ" dirty="0"/>
              <a:t>(nikoli ze ZTOPO)</a:t>
            </a:r>
          </a:p>
          <a:p>
            <a:pPr lvl="1">
              <a:defRPr/>
            </a:pPr>
            <a:r>
              <a:rPr lang="cs-CZ" dirty="0"/>
              <a:t>PO může spáchat všechny trestné činy proti majetku a téměř všechny hospodářské (mimo trestného činu podle § 248 odst. 2 TZ)</a:t>
            </a:r>
          </a:p>
        </p:txBody>
      </p:sp>
    </p:spTree>
    <p:extLst>
      <p:ext uri="{BB962C8B-B14F-4D97-AF65-F5344CB8AC3E}">
        <p14:creationId xmlns:p14="http://schemas.microsoft.com/office/powerpoint/2010/main" val="369428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Trestní odpovědnost PO je založena 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jednání</a:t>
            </a:r>
            <a:r>
              <a:rPr lang="cs-CZ" dirty="0"/>
              <a:t> určité </a:t>
            </a:r>
            <a:r>
              <a:rPr lang="cs-CZ" dirty="0">
                <a:solidFill>
                  <a:srgbClr val="FF0000"/>
                </a:solidFill>
              </a:rPr>
              <a:t>fyzické osoby</a:t>
            </a:r>
            <a:r>
              <a:rPr lang="cs-CZ" dirty="0"/>
              <a:t> v rámci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přičitatelnosti</a:t>
            </a:r>
            <a:r>
              <a:rPr lang="cs-CZ" dirty="0"/>
              <a:t> tohoto jednání právnické osobě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neomezení trestní odpovědnosti PO tím, že nebyla zjištěna konkrétní jednající fyzická osoba nebo že tato není trestně odpovědná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tom, že je možné uplatnění trestní odpovědnosti vůči fyzické osobě, která nevylučuje trestní odpovědnost právnické osoby, a naopak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Nejde o kolektivní trestní odpovědnost všech členů (společníků, zaměstnanců) trestně odpovědné PO</a:t>
            </a:r>
          </a:p>
        </p:txBody>
      </p:sp>
    </p:spTree>
    <p:extLst>
      <p:ext uri="{BB962C8B-B14F-4D97-AF65-F5344CB8AC3E}">
        <p14:creationId xmlns:p14="http://schemas.microsoft.com/office/powerpoint/2010/main" val="2765533553"/>
      </p:ext>
    </p:extLst>
  </p:cSld>
  <p:clrMapOvr>
    <a:masterClrMapping/>
  </p:clrMapOvr>
</p:sld>
</file>

<file path=ppt/theme/theme1.xml><?xml version="1.0" encoding="utf-8"?>
<a:theme xmlns:a="http://schemas.openxmlformats.org/drawingml/2006/main" name="Prevence HK - 1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Prevence HK - 1</Template>
  <TotalTime>381</TotalTime>
  <Words>2860</Words>
  <Application>Microsoft Office PowerPoint</Application>
  <PresentationFormat>Předvádění na obrazovce (4:3)</PresentationFormat>
  <Paragraphs>271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Wingdings</vt:lpstr>
      <vt:lpstr>Prevence HK - 1</vt:lpstr>
      <vt:lpstr>Prevence hospodářské kriminality 9</vt:lpstr>
      <vt:lpstr>Nutnost zavedení TOPO</vt:lpstr>
      <vt:lpstr>Nutnost zavedení TOPO</vt:lpstr>
      <vt:lpstr>Zákon o TOPO</vt:lpstr>
      <vt:lpstr>Zákon o TOPO</vt:lpstr>
      <vt:lpstr>Obecná ustanovení ZTOPO</vt:lpstr>
      <vt:lpstr>Základy tr. odpovědnosti PO</vt:lpstr>
      <vt:lpstr>Základy tr. odpovědnosti PO</vt:lpstr>
      <vt:lpstr>Základy tr. odpovědnosti PO</vt:lpstr>
      <vt:lpstr>Trestný čin PO</vt:lpstr>
      <vt:lpstr>Přičitatelnost trestného činu PO</vt:lpstr>
      <vt:lpstr>Přičitatelnost trestného činu PO</vt:lpstr>
      <vt:lpstr>Další otázky trestní odpovědnosti </vt:lpstr>
      <vt:lpstr>Sankce ukládané PO za tr. činy</vt:lpstr>
      <vt:lpstr>Tresty ukládané PO za tr. činy</vt:lpstr>
      <vt:lpstr>Tresty ukládané PO za tr. činy</vt:lpstr>
      <vt:lpstr>Zrušení právnické osoby</vt:lpstr>
      <vt:lpstr>Propadnutí majetku</vt:lpstr>
      <vt:lpstr>Peněžitý trest</vt:lpstr>
      <vt:lpstr>Propadnutí věci</vt:lpstr>
      <vt:lpstr>Zákaz činnosti</vt:lpstr>
      <vt:lpstr>Zákaz držení a chovu zvířat</vt:lpstr>
      <vt:lpstr>Zákaz plnění veřejných zakázek nebo účasti ve veřejné soutěži</vt:lpstr>
      <vt:lpstr>Zákaz přijímání dotací a subvencí</vt:lpstr>
      <vt:lpstr>Uveřejnění rozsudku</vt:lpstr>
      <vt:lpstr>Evidence odsouzení PO</vt:lpstr>
      <vt:lpstr>Zvláštnosti trestního řízení</vt:lpstr>
      <vt:lpstr>Zvláštnosti trestního řízení</vt:lpstr>
      <vt:lpstr>Osoba obviněného v řízení proti PO</vt:lpstr>
      <vt:lpstr>Další zvláštnosti v řízení proti PO</vt:lpstr>
      <vt:lpstr>Příklady odsuzujících rozhodnutí proti PO ze soudní praxe</vt:lpstr>
      <vt:lpstr>Příklady odsuzujících rozhodnutí proti PO ze soudní praxe</vt:lpstr>
      <vt:lpstr>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hospodářské kriminality 9</dc:title>
  <dc:creator>František Púry</dc:creator>
  <cp:lastModifiedBy>František Púry</cp:lastModifiedBy>
  <cp:revision>28</cp:revision>
  <dcterms:created xsi:type="dcterms:W3CDTF">2019-11-29T22:16:53Z</dcterms:created>
  <dcterms:modified xsi:type="dcterms:W3CDTF">2020-12-13T16:34:07Z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