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9" r:id="rId5"/>
    <p:sldId id="259" r:id="rId6"/>
    <p:sldId id="266" r:id="rId7"/>
    <p:sldId id="272" r:id="rId8"/>
    <p:sldId id="260" r:id="rId9"/>
    <p:sldId id="270" r:id="rId10"/>
    <p:sldId id="261" r:id="rId11"/>
    <p:sldId id="271" r:id="rId12"/>
    <p:sldId id="267" r:id="rId13"/>
    <p:sldId id="268" r:id="rId14"/>
    <p:sldId id="273" r:id="rId15"/>
    <p:sldId id="274" r:id="rId16"/>
    <p:sldId id="275" r:id="rId17"/>
    <p:sldId id="276" r:id="rId18"/>
    <p:sldId id="277" r:id="rId19"/>
    <p:sldId id="262"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26"/>
  </p:normalViewPr>
  <p:slideViewPr>
    <p:cSldViewPr snapToGrid="0" snapToObjects="1">
      <p:cViewPr varScale="1">
        <p:scale>
          <a:sx n="121" d="100"/>
          <a:sy n="121" d="100"/>
        </p:scale>
        <p:origin x="7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1340-0ADC-1E40-A154-59D3A50526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DE2C0B-0A7F-6C4F-AEBD-CF4C4104D7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EB46AD-5651-8D42-9ACC-94B4DE578BB9}"/>
              </a:ext>
            </a:extLst>
          </p:cNvPr>
          <p:cNvSpPr>
            <a:spLocks noGrp="1"/>
          </p:cNvSpPr>
          <p:nvPr>
            <p:ph type="dt" sz="half" idx="10"/>
          </p:nvPr>
        </p:nvSpPr>
        <p:spPr/>
        <p:txBody>
          <a:bodyPr/>
          <a:lstStyle/>
          <a:p>
            <a:fld id="{DC180BE4-D8AD-E141-BDB8-B27C781C68FB}" type="datetimeFigureOut">
              <a:rPr lang="en-US" smtClean="0"/>
              <a:t>10/18/21</a:t>
            </a:fld>
            <a:endParaRPr lang="en-US"/>
          </a:p>
        </p:txBody>
      </p:sp>
      <p:sp>
        <p:nvSpPr>
          <p:cNvPr id="5" name="Footer Placeholder 4">
            <a:extLst>
              <a:ext uri="{FF2B5EF4-FFF2-40B4-BE49-F238E27FC236}">
                <a16:creationId xmlns:a16="http://schemas.microsoft.com/office/drawing/2014/main" id="{BE094F8A-F5A2-8940-A421-E5F2DD758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3D666-3921-3349-85F1-CA1844882344}"/>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163424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AC5A-DAF5-7F44-8201-DC631F475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AE39F9-CF77-F448-8C73-78C28D5E6C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9BE09-E512-3C44-8004-615477A53754}"/>
              </a:ext>
            </a:extLst>
          </p:cNvPr>
          <p:cNvSpPr>
            <a:spLocks noGrp="1"/>
          </p:cNvSpPr>
          <p:nvPr>
            <p:ph type="dt" sz="half" idx="10"/>
          </p:nvPr>
        </p:nvSpPr>
        <p:spPr/>
        <p:txBody>
          <a:bodyPr/>
          <a:lstStyle/>
          <a:p>
            <a:fld id="{DC180BE4-D8AD-E141-BDB8-B27C781C68FB}" type="datetimeFigureOut">
              <a:rPr lang="en-US" smtClean="0"/>
              <a:t>10/18/21</a:t>
            </a:fld>
            <a:endParaRPr lang="en-US"/>
          </a:p>
        </p:txBody>
      </p:sp>
      <p:sp>
        <p:nvSpPr>
          <p:cNvPr id="5" name="Footer Placeholder 4">
            <a:extLst>
              <a:ext uri="{FF2B5EF4-FFF2-40B4-BE49-F238E27FC236}">
                <a16:creationId xmlns:a16="http://schemas.microsoft.com/office/drawing/2014/main" id="{683FFA73-9550-2F4A-93EA-3B8C9D500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01FBA-C516-B54E-9E91-8DBBCB224DE4}"/>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268873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9B2CD7-AC7E-4F4C-83CA-33AC5A62A8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EA0786-4B9F-2540-9CA8-3505FD7B2D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15B5-C38C-5646-8921-402E64FD417B}"/>
              </a:ext>
            </a:extLst>
          </p:cNvPr>
          <p:cNvSpPr>
            <a:spLocks noGrp="1"/>
          </p:cNvSpPr>
          <p:nvPr>
            <p:ph type="dt" sz="half" idx="10"/>
          </p:nvPr>
        </p:nvSpPr>
        <p:spPr/>
        <p:txBody>
          <a:bodyPr/>
          <a:lstStyle/>
          <a:p>
            <a:fld id="{DC180BE4-D8AD-E141-BDB8-B27C781C68FB}" type="datetimeFigureOut">
              <a:rPr lang="en-US" smtClean="0"/>
              <a:t>10/18/21</a:t>
            </a:fld>
            <a:endParaRPr lang="en-US"/>
          </a:p>
        </p:txBody>
      </p:sp>
      <p:sp>
        <p:nvSpPr>
          <p:cNvPr id="5" name="Footer Placeholder 4">
            <a:extLst>
              <a:ext uri="{FF2B5EF4-FFF2-40B4-BE49-F238E27FC236}">
                <a16:creationId xmlns:a16="http://schemas.microsoft.com/office/drawing/2014/main" id="{56A0F2F4-4BB9-1241-B869-8447BA77E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951C5-720F-D941-963A-B8E6E41D049E}"/>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393730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87BC-E676-0649-86A2-19D138C66A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B92201-99EE-6C40-A6E5-F66E9D656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48A5-5B26-D649-9858-220BE97BD004}"/>
              </a:ext>
            </a:extLst>
          </p:cNvPr>
          <p:cNvSpPr>
            <a:spLocks noGrp="1"/>
          </p:cNvSpPr>
          <p:nvPr>
            <p:ph type="dt" sz="half" idx="10"/>
          </p:nvPr>
        </p:nvSpPr>
        <p:spPr/>
        <p:txBody>
          <a:bodyPr/>
          <a:lstStyle/>
          <a:p>
            <a:fld id="{DC180BE4-D8AD-E141-BDB8-B27C781C68FB}" type="datetimeFigureOut">
              <a:rPr lang="en-US" smtClean="0"/>
              <a:t>10/18/21</a:t>
            </a:fld>
            <a:endParaRPr lang="en-US"/>
          </a:p>
        </p:txBody>
      </p:sp>
      <p:sp>
        <p:nvSpPr>
          <p:cNvPr id="5" name="Footer Placeholder 4">
            <a:extLst>
              <a:ext uri="{FF2B5EF4-FFF2-40B4-BE49-F238E27FC236}">
                <a16:creationId xmlns:a16="http://schemas.microsoft.com/office/drawing/2014/main" id="{01FC615E-B8BD-2B43-B8AE-4B9397FC5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80E8D-EBFC-7642-8A23-881734855A45}"/>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1092544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B4CA-D1BB-394D-B729-FE1FD25905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3AA031-7810-3247-B1F9-835041A0D2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FDE772-A76C-EB4F-8DD4-88A23476A4FE}"/>
              </a:ext>
            </a:extLst>
          </p:cNvPr>
          <p:cNvSpPr>
            <a:spLocks noGrp="1"/>
          </p:cNvSpPr>
          <p:nvPr>
            <p:ph type="dt" sz="half" idx="10"/>
          </p:nvPr>
        </p:nvSpPr>
        <p:spPr/>
        <p:txBody>
          <a:bodyPr/>
          <a:lstStyle/>
          <a:p>
            <a:fld id="{DC180BE4-D8AD-E141-BDB8-B27C781C68FB}" type="datetimeFigureOut">
              <a:rPr lang="en-US" smtClean="0"/>
              <a:t>10/18/21</a:t>
            </a:fld>
            <a:endParaRPr lang="en-US"/>
          </a:p>
        </p:txBody>
      </p:sp>
      <p:sp>
        <p:nvSpPr>
          <p:cNvPr id="5" name="Footer Placeholder 4">
            <a:extLst>
              <a:ext uri="{FF2B5EF4-FFF2-40B4-BE49-F238E27FC236}">
                <a16:creationId xmlns:a16="http://schemas.microsoft.com/office/drawing/2014/main" id="{2B69629F-FB53-E24E-9B05-A330A9DC3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76DB4-4E8B-A44E-ABFE-5357A5AB97F9}"/>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2233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FD49-4EBE-E043-B1F2-662E7839B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503F55-200F-CF43-8E9B-979713E768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83225B-7638-904F-8306-FDD01E3151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FB68A3-D115-DF4C-8522-8233CB7D7BBA}"/>
              </a:ext>
            </a:extLst>
          </p:cNvPr>
          <p:cNvSpPr>
            <a:spLocks noGrp="1"/>
          </p:cNvSpPr>
          <p:nvPr>
            <p:ph type="dt" sz="half" idx="10"/>
          </p:nvPr>
        </p:nvSpPr>
        <p:spPr/>
        <p:txBody>
          <a:bodyPr/>
          <a:lstStyle/>
          <a:p>
            <a:fld id="{DC180BE4-D8AD-E141-BDB8-B27C781C68FB}" type="datetimeFigureOut">
              <a:rPr lang="en-US" smtClean="0"/>
              <a:t>10/18/21</a:t>
            </a:fld>
            <a:endParaRPr lang="en-US"/>
          </a:p>
        </p:txBody>
      </p:sp>
      <p:sp>
        <p:nvSpPr>
          <p:cNvPr id="6" name="Footer Placeholder 5">
            <a:extLst>
              <a:ext uri="{FF2B5EF4-FFF2-40B4-BE49-F238E27FC236}">
                <a16:creationId xmlns:a16="http://schemas.microsoft.com/office/drawing/2014/main" id="{D6B2DE62-E7D8-E944-B5BA-4A59FADEC4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80A6B-EC96-834D-81E3-25D9E1B1B5C8}"/>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4286237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3E294-4632-7748-A991-AF644E81A0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09E08F-14D5-F641-B86F-45156C5648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448618-69E9-DA41-9D20-1ECD042C87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0D98C4-9D7A-7349-AA0A-304CCC8EC0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E80DEA-4274-474A-B0E4-6D13B02E8C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2D383A-2FD8-B149-9F0F-47F62188901B}"/>
              </a:ext>
            </a:extLst>
          </p:cNvPr>
          <p:cNvSpPr>
            <a:spLocks noGrp="1"/>
          </p:cNvSpPr>
          <p:nvPr>
            <p:ph type="dt" sz="half" idx="10"/>
          </p:nvPr>
        </p:nvSpPr>
        <p:spPr/>
        <p:txBody>
          <a:bodyPr/>
          <a:lstStyle/>
          <a:p>
            <a:fld id="{DC180BE4-D8AD-E141-BDB8-B27C781C68FB}" type="datetimeFigureOut">
              <a:rPr lang="en-US" smtClean="0"/>
              <a:t>10/18/21</a:t>
            </a:fld>
            <a:endParaRPr lang="en-US"/>
          </a:p>
        </p:txBody>
      </p:sp>
      <p:sp>
        <p:nvSpPr>
          <p:cNvPr id="8" name="Footer Placeholder 7">
            <a:extLst>
              <a:ext uri="{FF2B5EF4-FFF2-40B4-BE49-F238E27FC236}">
                <a16:creationId xmlns:a16="http://schemas.microsoft.com/office/drawing/2014/main" id="{1FB204BC-472E-E94B-A46E-10CF9D3B56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427F90-4867-3E4C-8DBE-848DDA0FA7E7}"/>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286185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CCA8-FA24-6145-B20D-8AA53E5FBE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8E7B75-B228-C041-98A9-84AFC4AEDE30}"/>
              </a:ext>
            </a:extLst>
          </p:cNvPr>
          <p:cNvSpPr>
            <a:spLocks noGrp="1"/>
          </p:cNvSpPr>
          <p:nvPr>
            <p:ph type="dt" sz="half" idx="10"/>
          </p:nvPr>
        </p:nvSpPr>
        <p:spPr/>
        <p:txBody>
          <a:bodyPr/>
          <a:lstStyle/>
          <a:p>
            <a:fld id="{DC180BE4-D8AD-E141-BDB8-B27C781C68FB}" type="datetimeFigureOut">
              <a:rPr lang="en-US" smtClean="0"/>
              <a:t>10/18/21</a:t>
            </a:fld>
            <a:endParaRPr lang="en-US"/>
          </a:p>
        </p:txBody>
      </p:sp>
      <p:sp>
        <p:nvSpPr>
          <p:cNvPr id="4" name="Footer Placeholder 3">
            <a:extLst>
              <a:ext uri="{FF2B5EF4-FFF2-40B4-BE49-F238E27FC236}">
                <a16:creationId xmlns:a16="http://schemas.microsoft.com/office/drawing/2014/main" id="{7570BEB7-F662-B142-86FA-E3B740F0B7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098DA2-2DCD-0744-929C-48F24A6FD186}"/>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2338129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DE0E6-2B16-5C4E-9F91-F17605523FBF}"/>
              </a:ext>
            </a:extLst>
          </p:cNvPr>
          <p:cNvSpPr>
            <a:spLocks noGrp="1"/>
          </p:cNvSpPr>
          <p:nvPr>
            <p:ph type="dt" sz="half" idx="10"/>
          </p:nvPr>
        </p:nvSpPr>
        <p:spPr/>
        <p:txBody>
          <a:bodyPr/>
          <a:lstStyle/>
          <a:p>
            <a:fld id="{DC180BE4-D8AD-E141-BDB8-B27C781C68FB}" type="datetimeFigureOut">
              <a:rPr lang="en-US" smtClean="0"/>
              <a:t>10/18/21</a:t>
            </a:fld>
            <a:endParaRPr lang="en-US"/>
          </a:p>
        </p:txBody>
      </p:sp>
      <p:sp>
        <p:nvSpPr>
          <p:cNvPr id="3" name="Footer Placeholder 2">
            <a:extLst>
              <a:ext uri="{FF2B5EF4-FFF2-40B4-BE49-F238E27FC236}">
                <a16:creationId xmlns:a16="http://schemas.microsoft.com/office/drawing/2014/main" id="{3FF6E3C8-5178-B641-8E97-B8BCD2BD9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A2B833-C6FD-3C47-B5B5-795EA97DA6D5}"/>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297889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4533-10CC-FA45-BBE4-A836B5DF92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FA97E0-808A-6343-97A6-4DB77507EE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B911FC-7F20-8C4C-AAA9-373B4831C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AFA2F5-2E2F-B54B-9988-55F3DF9575BC}"/>
              </a:ext>
            </a:extLst>
          </p:cNvPr>
          <p:cNvSpPr>
            <a:spLocks noGrp="1"/>
          </p:cNvSpPr>
          <p:nvPr>
            <p:ph type="dt" sz="half" idx="10"/>
          </p:nvPr>
        </p:nvSpPr>
        <p:spPr/>
        <p:txBody>
          <a:bodyPr/>
          <a:lstStyle/>
          <a:p>
            <a:fld id="{DC180BE4-D8AD-E141-BDB8-B27C781C68FB}" type="datetimeFigureOut">
              <a:rPr lang="en-US" smtClean="0"/>
              <a:t>10/18/21</a:t>
            </a:fld>
            <a:endParaRPr lang="en-US"/>
          </a:p>
        </p:txBody>
      </p:sp>
      <p:sp>
        <p:nvSpPr>
          <p:cNvPr id="6" name="Footer Placeholder 5">
            <a:extLst>
              <a:ext uri="{FF2B5EF4-FFF2-40B4-BE49-F238E27FC236}">
                <a16:creationId xmlns:a16="http://schemas.microsoft.com/office/drawing/2014/main" id="{673EF484-1F98-1F4A-8232-D4B3D0448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FBEC05-9030-3243-88C8-D51C9F920777}"/>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104310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D73F-3BE4-3D4F-95A7-9F82696D32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8403D2-26BC-F440-B23E-B36563C9DB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D266A3-7623-1B4E-9097-5EB26BB96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34AC94-2718-2646-A62F-6FDAC01B9C1B}"/>
              </a:ext>
            </a:extLst>
          </p:cNvPr>
          <p:cNvSpPr>
            <a:spLocks noGrp="1"/>
          </p:cNvSpPr>
          <p:nvPr>
            <p:ph type="dt" sz="half" idx="10"/>
          </p:nvPr>
        </p:nvSpPr>
        <p:spPr/>
        <p:txBody>
          <a:bodyPr/>
          <a:lstStyle/>
          <a:p>
            <a:fld id="{DC180BE4-D8AD-E141-BDB8-B27C781C68FB}" type="datetimeFigureOut">
              <a:rPr lang="en-US" smtClean="0"/>
              <a:t>10/18/21</a:t>
            </a:fld>
            <a:endParaRPr lang="en-US"/>
          </a:p>
        </p:txBody>
      </p:sp>
      <p:sp>
        <p:nvSpPr>
          <p:cNvPr id="6" name="Footer Placeholder 5">
            <a:extLst>
              <a:ext uri="{FF2B5EF4-FFF2-40B4-BE49-F238E27FC236}">
                <a16:creationId xmlns:a16="http://schemas.microsoft.com/office/drawing/2014/main" id="{35BE9815-66D6-B14C-ABD8-0B123681ED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711714-9CFA-6948-B2D2-B54272806EB6}"/>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310046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00374F-9311-7142-8F57-6F72F26AB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D40A84-8C99-734A-9B67-7E6452BF38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9553C-D317-5444-BD1A-97FE933BCC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80BE4-D8AD-E141-BDB8-B27C781C68FB}" type="datetimeFigureOut">
              <a:rPr lang="en-US" smtClean="0"/>
              <a:t>10/18/21</a:t>
            </a:fld>
            <a:endParaRPr lang="en-US"/>
          </a:p>
        </p:txBody>
      </p:sp>
      <p:sp>
        <p:nvSpPr>
          <p:cNvPr id="5" name="Footer Placeholder 4">
            <a:extLst>
              <a:ext uri="{FF2B5EF4-FFF2-40B4-BE49-F238E27FC236}">
                <a16:creationId xmlns:a16="http://schemas.microsoft.com/office/drawing/2014/main" id="{D55BB3D8-B082-1243-A1A8-AD35ECAECD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82B3F-113E-E440-9E65-3045853F3F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8F879-5B94-884C-90A8-41BC372D4C9F}" type="slidenum">
              <a:rPr lang="en-US" smtClean="0"/>
              <a:t>‹#›</a:t>
            </a:fld>
            <a:endParaRPr lang="en-US"/>
          </a:p>
        </p:txBody>
      </p:sp>
    </p:spTree>
    <p:extLst>
      <p:ext uri="{BB962C8B-B14F-4D97-AF65-F5344CB8AC3E}">
        <p14:creationId xmlns:p14="http://schemas.microsoft.com/office/powerpoint/2010/main" val="4033750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ritannica.com/place/China" TargetMode="External"/><Relationship Id="rId2" Type="http://schemas.openxmlformats.org/officeDocument/2006/relationships/hyperlink" Target="https://www.britannica.com/place/Iran"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en.wikipedia.org/wiki/Emirate_of_Afghanistan" TargetMode="External"/><Relationship Id="rId4" Type="http://schemas.openxmlformats.org/officeDocument/2006/relationships/hyperlink" Target="https://en.wikipedia.org/wiki/British_Empi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7" name="Rectangle 26">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D7E00FA-D05B-0A4E-B151-8EEAA3726E84}"/>
              </a:ext>
            </a:extLst>
          </p:cNvPr>
          <p:cNvSpPr/>
          <p:nvPr/>
        </p:nvSpPr>
        <p:spPr>
          <a:xfrm>
            <a:off x="992206" y="1608667"/>
            <a:ext cx="2823275" cy="4501127"/>
          </a:xfrm>
          <a:prstGeom prst="rect">
            <a:avLst/>
          </a:prstGeom>
        </p:spPr>
        <p:txBody>
          <a:bodyPr vert="horz" lIns="91440" tIns="45720" rIns="91440" bIns="45720" rtlCol="0" anchor="t">
            <a:normAutofit/>
          </a:bodyPr>
          <a:lstStyle/>
          <a:p>
            <a:pPr algn="r">
              <a:lnSpc>
                <a:spcPct val="90000"/>
              </a:lnSpc>
              <a:spcBef>
                <a:spcPct val="0"/>
              </a:spcBef>
              <a:spcAft>
                <a:spcPts val="600"/>
              </a:spcAft>
            </a:pPr>
            <a:r>
              <a:rPr lang="en-US" sz="3200" b="0" kern="1200" cap="none" spc="0">
                <a:ln w="0"/>
                <a:solidFill>
                  <a:srgbClr val="FFFFFF"/>
                </a:solidFill>
                <a:effectLst>
                  <a:outerShdw blurRad="38100" dist="25400" dir="5400000" algn="ctr" rotWithShape="0">
                    <a:srgbClr val="6E747A">
                      <a:alpha val="43000"/>
                    </a:srgbClr>
                  </a:outerShdw>
                </a:effectLst>
                <a:latin typeface="+mj-lt"/>
                <a:ea typeface="+mj-ea"/>
                <a:cs typeface="+mj-cs"/>
              </a:rPr>
              <a:t>AFGHANISTAN </a:t>
            </a:r>
          </a:p>
        </p:txBody>
      </p:sp>
      <p:sp>
        <p:nvSpPr>
          <p:cNvPr id="3" name="Subtitle 2">
            <a:extLst>
              <a:ext uri="{FF2B5EF4-FFF2-40B4-BE49-F238E27FC236}">
                <a16:creationId xmlns:a16="http://schemas.microsoft.com/office/drawing/2014/main" id="{49215711-DC38-6A4E-A692-79BD3DBC66EC}"/>
              </a:ext>
            </a:extLst>
          </p:cNvPr>
          <p:cNvSpPr>
            <a:spLocks noGrp="1"/>
          </p:cNvSpPr>
          <p:nvPr>
            <p:ph type="subTitle" idx="1"/>
          </p:nvPr>
        </p:nvSpPr>
        <p:spPr>
          <a:xfrm>
            <a:off x="4547698" y="1608667"/>
            <a:ext cx="3421958" cy="4501127"/>
          </a:xfrm>
        </p:spPr>
        <p:txBody>
          <a:bodyPr vert="horz" lIns="91440" tIns="45720" rIns="91440" bIns="45720" rtlCol="0">
            <a:normAutofit/>
          </a:bodyPr>
          <a:lstStyle/>
          <a:p>
            <a:pPr indent="-228600" algn="l">
              <a:buFont typeface="Arial" panose="020B0604020202020204" pitchFamily="34" charset="0"/>
              <a:buChar char="•"/>
            </a:pPr>
            <a:r>
              <a:rPr lang="en-US" sz="2000">
                <a:ln w="0"/>
                <a:effectLst>
                  <a:outerShdw blurRad="38100" dist="19050" dir="2700000" algn="tl" rotWithShape="0">
                    <a:schemeClr val="dk1">
                      <a:alpha val="40000"/>
                    </a:schemeClr>
                  </a:outerShdw>
                </a:effectLst>
              </a:rPr>
              <a:t>General Information </a:t>
            </a:r>
          </a:p>
          <a:p>
            <a:pPr indent="-228600" algn="l">
              <a:buFont typeface="Arial" panose="020B0604020202020204" pitchFamily="34" charset="0"/>
              <a:buChar char="•"/>
            </a:pPr>
            <a:r>
              <a:rPr lang="en-US" sz="2000">
                <a:ln w="0"/>
                <a:effectLst>
                  <a:outerShdw blurRad="38100" dist="19050" dir="2700000" algn="tl" rotWithShape="0">
                    <a:schemeClr val="dk1">
                      <a:alpha val="40000"/>
                    </a:schemeClr>
                  </a:outerShdw>
                </a:effectLst>
              </a:rPr>
              <a:t>History</a:t>
            </a:r>
          </a:p>
          <a:p>
            <a:pPr indent="-228600" algn="l">
              <a:buFont typeface="Arial" panose="020B0604020202020204" pitchFamily="34" charset="0"/>
              <a:buChar char="•"/>
            </a:pPr>
            <a:r>
              <a:rPr lang="en-US" sz="2000">
                <a:ln w="0"/>
                <a:effectLst>
                  <a:outerShdw blurRad="38100" dist="19050" dir="2700000" algn="tl" rotWithShape="0">
                    <a:schemeClr val="dk1">
                      <a:alpha val="40000"/>
                    </a:schemeClr>
                  </a:outerShdw>
                </a:effectLst>
              </a:rPr>
              <a:t>Long War</a:t>
            </a:r>
          </a:p>
          <a:p>
            <a:pPr indent="-228600" algn="l">
              <a:buFont typeface="Arial" panose="020B0604020202020204" pitchFamily="34" charset="0"/>
              <a:buChar char="•"/>
            </a:pPr>
            <a:r>
              <a:rPr lang="en-US" sz="2000">
                <a:ln w="0"/>
                <a:effectLst>
                  <a:outerShdw blurRad="38100" dist="19050" dir="2700000" algn="tl" rotWithShape="0">
                    <a:schemeClr val="dk1">
                      <a:alpha val="40000"/>
                    </a:schemeClr>
                  </a:outerShdw>
                </a:effectLst>
              </a:rPr>
              <a:t>Terrorism</a:t>
            </a:r>
          </a:p>
          <a:p>
            <a:pPr indent="-228600" algn="l">
              <a:buFont typeface="Arial" panose="020B0604020202020204" pitchFamily="34" charset="0"/>
              <a:buChar char="•"/>
            </a:pPr>
            <a:r>
              <a:rPr lang="en-US" sz="2000">
                <a:ln w="0"/>
                <a:effectLst>
                  <a:outerShdw blurRad="38100" dist="19050" dir="2700000" algn="tl" rotWithShape="0">
                    <a:schemeClr val="dk1">
                      <a:alpha val="40000"/>
                    </a:schemeClr>
                  </a:outerShdw>
                </a:effectLst>
              </a:rPr>
              <a:t>Current Situation </a:t>
            </a:r>
            <a:endParaRPr lang="en-US" sz="2000" dirty="0">
              <a:ln w="0"/>
              <a:effectLst>
                <a:outerShdw blurRad="38100" dist="19050" dir="2700000" algn="tl" rotWithShape="0">
                  <a:schemeClr val="dk1">
                    <a:alpha val="40000"/>
                  </a:schemeClr>
                </a:outerShdw>
              </a:effectLst>
            </a:endParaRPr>
          </a:p>
        </p:txBody>
      </p:sp>
      <p:sp>
        <p:nvSpPr>
          <p:cNvPr id="6" name="Subtitle 2">
            <a:extLst>
              <a:ext uri="{FF2B5EF4-FFF2-40B4-BE49-F238E27FC236}">
                <a16:creationId xmlns:a16="http://schemas.microsoft.com/office/drawing/2014/main" id="{914144CF-1BD3-E944-BB09-91E97628C0EA}"/>
              </a:ext>
            </a:extLst>
          </p:cNvPr>
          <p:cNvSpPr txBox="1">
            <a:spLocks/>
          </p:cNvSpPr>
          <p:nvPr/>
        </p:nvSpPr>
        <p:spPr>
          <a:xfrm>
            <a:off x="8289696" y="1608667"/>
            <a:ext cx="3421957" cy="45011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sz="2000" b="1">
                <a:ln w="0"/>
                <a:effectLst>
                  <a:outerShdw blurRad="38100" dist="19050" dir="2700000" algn="tl" rotWithShape="0">
                    <a:schemeClr val="dk1">
                      <a:alpha val="40000"/>
                    </a:schemeClr>
                  </a:outerShdw>
                </a:effectLst>
              </a:rPr>
              <a:t>Presentation by: </a:t>
            </a:r>
          </a:p>
          <a:p>
            <a:pPr indent="-228600" algn="l">
              <a:buFont typeface="Arial" panose="020B0604020202020204" pitchFamily="34" charset="0"/>
              <a:buChar char="•"/>
            </a:pPr>
            <a:r>
              <a:rPr lang="en-US" sz="2000">
                <a:ln w="0"/>
                <a:effectLst>
                  <a:outerShdw blurRad="38100" dist="19050" dir="2700000" algn="tl" rotWithShape="0">
                    <a:schemeClr val="dk1">
                      <a:alpha val="40000"/>
                    </a:schemeClr>
                  </a:outerShdw>
                </a:effectLst>
              </a:rPr>
              <a:t>Shahzad Aryobee</a:t>
            </a:r>
          </a:p>
        </p:txBody>
      </p:sp>
    </p:spTree>
    <p:extLst>
      <p:ext uri="{BB962C8B-B14F-4D97-AF65-F5344CB8AC3E}">
        <p14:creationId xmlns:p14="http://schemas.microsoft.com/office/powerpoint/2010/main" val="21732142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4C7F-3F0F-DD4E-856C-D4B3E0072B97}"/>
              </a:ext>
            </a:extLst>
          </p:cNvPr>
          <p:cNvSpPr>
            <a:spLocks noGrp="1"/>
          </p:cNvSpPr>
          <p:nvPr>
            <p:ph type="title"/>
          </p:nvPr>
        </p:nvSpPr>
        <p:spPr>
          <a:xfrm>
            <a:off x="838200" y="365126"/>
            <a:ext cx="10515600" cy="833054"/>
          </a:xfrm>
        </p:spPr>
        <p:txBody>
          <a:bodyPr/>
          <a:lstStyle/>
          <a:p>
            <a:r>
              <a:rPr lang="en-US" b="1" dirty="0">
                <a:latin typeface="Abadi MT Condensed Light" panose="020B0306030101010103" pitchFamily="34" charset="77"/>
                <a:cs typeface="Arial" panose="020B0604020202020204" pitchFamily="34" charset="0"/>
              </a:rPr>
              <a:t>TE</a:t>
            </a:r>
            <a:r>
              <a:rPr lang="en-US" sz="3200" b="1" dirty="0">
                <a:latin typeface="Abadi MT Condensed Light" panose="020B0306030101010103" pitchFamily="34" charset="77"/>
                <a:cs typeface="Arial" panose="020B0604020202020204" pitchFamily="34" charset="0"/>
              </a:rPr>
              <a:t>RRORISM AND THE NATURE OF THREAT IN AFGHANISTAN  </a:t>
            </a:r>
            <a:endParaRPr lang="en-US" sz="3200" dirty="0"/>
          </a:p>
        </p:txBody>
      </p:sp>
      <p:sp>
        <p:nvSpPr>
          <p:cNvPr id="3" name="Content Placeholder 2">
            <a:extLst>
              <a:ext uri="{FF2B5EF4-FFF2-40B4-BE49-F238E27FC236}">
                <a16:creationId xmlns:a16="http://schemas.microsoft.com/office/drawing/2014/main" id="{E59730E5-FC9B-8D45-9836-95E1822002C0}"/>
              </a:ext>
            </a:extLst>
          </p:cNvPr>
          <p:cNvSpPr>
            <a:spLocks noGrp="1"/>
          </p:cNvSpPr>
          <p:nvPr>
            <p:ph idx="1"/>
          </p:nvPr>
        </p:nvSpPr>
        <p:spPr>
          <a:xfrm>
            <a:off x="838199" y="1061545"/>
            <a:ext cx="11206656" cy="5675586"/>
          </a:xfrm>
        </p:spPr>
        <p:txBody>
          <a:bodyPr>
            <a:normAutofit fontScale="25000" lnSpcReduction="20000"/>
          </a:bodyPr>
          <a:lstStyle/>
          <a:p>
            <a:pPr marL="0" indent="0" algn="just">
              <a:lnSpc>
                <a:spcPct val="110000"/>
              </a:lnSpc>
              <a:buNone/>
            </a:pPr>
            <a:endParaRPr lang="en-US" sz="9600" dirty="0">
              <a:latin typeface="Abadi MT Condensed Light" panose="020B0306030101010103" pitchFamily="34" charset="77"/>
              <a:cs typeface="Arial" panose="020B0604020202020204" pitchFamily="34" charset="0"/>
            </a:endParaRPr>
          </a:p>
          <a:p>
            <a:pPr marL="0" indent="0" algn="just">
              <a:lnSpc>
                <a:spcPct val="110000"/>
              </a:lnSpc>
              <a:buNone/>
            </a:pPr>
            <a:r>
              <a:rPr lang="en-US" sz="9600" dirty="0">
                <a:latin typeface="Abadi MT Condensed Light" panose="020B0306030101010103" pitchFamily="34" charset="77"/>
                <a:cs typeface="Arial" panose="020B0604020202020204" pitchFamily="34" charset="0"/>
              </a:rPr>
              <a:t>with Daesh when they have joint objectives in operation in some part of the country but fight each other as well where they have competing objectives. Daesh has strong international network and have experts that brings technology and training from outside, uses the breeding ground that the Taliban provide, and pursue their objectives. Furthermore, numerous other small groups are active in various part of the country, which most of them are connected the terror groups are operating and active inside Pakistan. </a:t>
            </a:r>
          </a:p>
          <a:p>
            <a:pPr marL="0" indent="0" algn="just">
              <a:lnSpc>
                <a:spcPct val="110000"/>
              </a:lnSpc>
              <a:buNone/>
            </a:pPr>
            <a:endParaRPr lang="en-US" sz="9600" dirty="0">
              <a:latin typeface="Abadi MT Condensed Light" panose="020B0306030101010103" pitchFamily="34" charset="77"/>
              <a:cs typeface="Arial" panose="020B0604020202020204" pitchFamily="34" charset="0"/>
            </a:endParaRPr>
          </a:p>
          <a:p>
            <a:pPr marL="0" indent="0" algn="just">
              <a:lnSpc>
                <a:spcPct val="110000"/>
              </a:lnSpc>
              <a:buNone/>
            </a:pPr>
            <a:r>
              <a:rPr lang="en-US" sz="9600" dirty="0">
                <a:latin typeface="Abadi MT Condensed Light" panose="020B0306030101010103" pitchFamily="34" charset="77"/>
                <a:cs typeface="Arial" panose="020B0604020202020204" pitchFamily="34" charset="0"/>
              </a:rPr>
              <a:t>To see and analysis these terror groups from every aspect the relationship between the Taliban and Al-Qaeda are stronger than the relationship between Daesh and the Taliban. Al-Qaeda promote the objective, recruit and brings international terrorist expertise for the Taliban, and the Taliban provide them space for planning attacks abroad. It needs to be noted that Al Qaeda is not dead in Afghanistan and it can re-emerge every-where. Al Qaeda, the Haqqani Network, or Daesh and of course these are strategic threats in the country. In North Eastern provinces of Afghanistan there are Daesh fighters who were composed of ETIM of China, IMU of Uzbekistan, and Jundullah of Tajikistan. </a:t>
            </a:r>
            <a:endParaRPr lang="en-US" dirty="0"/>
          </a:p>
        </p:txBody>
      </p:sp>
    </p:spTree>
    <p:extLst>
      <p:ext uri="{BB962C8B-B14F-4D97-AF65-F5344CB8AC3E}">
        <p14:creationId xmlns:p14="http://schemas.microsoft.com/office/powerpoint/2010/main" val="4023828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04C7F-3F0F-DD4E-856C-D4B3E0072B97}"/>
              </a:ext>
            </a:extLst>
          </p:cNvPr>
          <p:cNvSpPr>
            <a:spLocks noGrp="1"/>
          </p:cNvSpPr>
          <p:nvPr>
            <p:ph type="title"/>
          </p:nvPr>
        </p:nvSpPr>
        <p:spPr>
          <a:xfrm>
            <a:off x="210065" y="345810"/>
            <a:ext cx="5748697" cy="1325563"/>
          </a:xfrm>
        </p:spPr>
        <p:txBody>
          <a:bodyPr>
            <a:normAutofit/>
          </a:bodyPr>
          <a:lstStyle/>
          <a:p>
            <a:r>
              <a:rPr lang="en-US" b="1" dirty="0"/>
              <a:t>Pakistani Terrorist Groups and Networks</a:t>
            </a:r>
            <a:r>
              <a:rPr lang="en-US" b="1" dirty="0">
                <a:latin typeface="Abadi MT Condensed Light" panose="020B0306030101010103" pitchFamily="34" charset="77"/>
                <a:cs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E59730E5-FC9B-8D45-9836-95E1822002C0}"/>
              </a:ext>
            </a:extLst>
          </p:cNvPr>
          <p:cNvSpPr>
            <a:spLocks noGrp="1"/>
          </p:cNvSpPr>
          <p:nvPr>
            <p:ph idx="1"/>
          </p:nvPr>
        </p:nvSpPr>
        <p:spPr>
          <a:xfrm>
            <a:off x="183290" y="1825625"/>
            <a:ext cx="6364655" cy="4859380"/>
          </a:xfrm>
        </p:spPr>
        <p:txBody>
          <a:bodyPr>
            <a:normAutofit/>
          </a:bodyPr>
          <a:lstStyle/>
          <a:p>
            <a:pPr marL="0" lvl="0" indent="0">
              <a:buNone/>
            </a:pPr>
            <a:r>
              <a:rPr lang="en-US" sz="2000" dirty="0"/>
              <a:t>Recent TLBN development and control over Afghanistan have been fully supported by Pakistan ISI. </a:t>
            </a:r>
          </a:p>
          <a:p>
            <a:r>
              <a:rPr lang="en-US" sz="2000" dirty="0"/>
              <a:t>Until now, Pakistan's ISI was dispatching its proxies to Afghanistan in an unorganized manner. </a:t>
            </a:r>
          </a:p>
          <a:p>
            <a:pPr lvl="0"/>
            <a:r>
              <a:rPr lang="en-US" sz="2000" dirty="0"/>
              <a:t>Withdrawal of US forces from </a:t>
            </a:r>
            <a:r>
              <a:rPr lang="en-US" sz="2000" dirty="0" err="1"/>
              <a:t>Afg</a:t>
            </a:r>
            <a:r>
              <a:rPr lang="en-US" sz="2000" dirty="0"/>
              <a:t> provided TLBN and their Pakistan supporters time to strengthen their network. </a:t>
            </a:r>
          </a:p>
          <a:p>
            <a:pPr lvl="0"/>
            <a:r>
              <a:rPr lang="en-US" sz="2000" dirty="0"/>
              <a:t>Pakistani terrorist groups seek to join merge the TLBN with the Haqqani network and AQ for joint activities.</a:t>
            </a:r>
          </a:p>
          <a:p>
            <a:pPr lvl="0"/>
            <a:r>
              <a:rPr lang="en-US" sz="2000" dirty="0"/>
              <a:t>Recently, LET, JEM, </a:t>
            </a:r>
            <a:r>
              <a:rPr lang="en-US" sz="2000" dirty="0" err="1"/>
              <a:t>Tanzeem</a:t>
            </a:r>
            <a:r>
              <a:rPr lang="en-US" sz="2000" dirty="0"/>
              <a:t> Al-</a:t>
            </a:r>
            <a:r>
              <a:rPr lang="en-US" sz="2000" dirty="0" err="1"/>
              <a:t>Badr</a:t>
            </a:r>
            <a:r>
              <a:rPr lang="en-US" sz="2000" dirty="0"/>
              <a:t>, and other Pakistani terrorist groups have established large new camps in Pakistan to train by name of ISIS-k. </a:t>
            </a:r>
          </a:p>
          <a:p>
            <a:pPr lvl="0"/>
            <a:r>
              <a:rPr lang="en-US" sz="2000" dirty="0"/>
              <a:t>Pakistani terrorist groups, including TTP, LET, LEI, JEM, JUA, TAB, LEJ </a:t>
            </a:r>
          </a:p>
        </p:txBody>
      </p:sp>
      <p:sp>
        <p:nvSpPr>
          <p:cNvPr id="27" name="Oval 2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A picture containing text, person, military uniform, dressed&#10;&#10;Description automatically generated">
            <a:extLst>
              <a:ext uri="{FF2B5EF4-FFF2-40B4-BE49-F238E27FC236}">
                <a16:creationId xmlns:a16="http://schemas.microsoft.com/office/drawing/2014/main" id="{B7942B54-782D-3F40-B85D-2AA651E13717}"/>
              </a:ext>
            </a:extLst>
          </p:cNvPr>
          <p:cNvPicPr>
            <a:picLocks noChangeAspect="1"/>
          </p:cNvPicPr>
          <p:nvPr/>
        </p:nvPicPr>
        <p:blipFill rotWithShape="1">
          <a:blip r:embed="rId2"/>
          <a:srcRect t="1874" b="8484"/>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9" name="Arc 2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A group of people in military uniforms holding guns&#10;&#10;Description automatically generated with low confidence">
            <a:extLst>
              <a:ext uri="{FF2B5EF4-FFF2-40B4-BE49-F238E27FC236}">
                <a16:creationId xmlns:a16="http://schemas.microsoft.com/office/drawing/2014/main" id="{0ADEA05E-994B-CC42-A45C-21D4263F4584}"/>
              </a:ext>
            </a:extLst>
          </p:cNvPr>
          <p:cNvPicPr>
            <a:picLocks noChangeAspect="1"/>
          </p:cNvPicPr>
          <p:nvPr/>
        </p:nvPicPr>
        <p:blipFill rotWithShape="1">
          <a:blip r:embed="rId3"/>
          <a:srcRect l="6741" r="27443"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665926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C077E2D-3982-D94A-A110-2FAEBF9FCF7F}"/>
              </a:ext>
            </a:extLst>
          </p:cNvPr>
          <p:cNvSpPr>
            <a:spLocks noGrp="1"/>
          </p:cNvSpPr>
          <p:nvPr>
            <p:ph type="title"/>
          </p:nvPr>
        </p:nvSpPr>
        <p:spPr>
          <a:xfrm>
            <a:off x="731520" y="731520"/>
            <a:ext cx="6089904" cy="1426464"/>
          </a:xfrm>
        </p:spPr>
        <p:txBody>
          <a:bodyPr>
            <a:normAutofit fontScale="90000"/>
          </a:bodyPr>
          <a:lstStyle/>
          <a:p>
            <a:r>
              <a:rPr lang="en-US" b="1" dirty="0">
                <a:solidFill>
                  <a:srgbClr val="FFFFFF"/>
                </a:solidFill>
              </a:rPr>
              <a:t>Last twenty years in Afghanistan spent and loses  </a:t>
            </a:r>
            <a:r>
              <a:rPr lang="en-US" dirty="0">
                <a:solidFill>
                  <a:srgbClr val="FFFFFF"/>
                </a:solidFill>
              </a:rPr>
              <a:t> </a:t>
            </a:r>
          </a:p>
        </p:txBody>
      </p:sp>
      <p:sp>
        <p:nvSpPr>
          <p:cNvPr id="22"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B17297-72B1-3B4B-B0AB-60AFF24D117E}"/>
              </a:ext>
            </a:extLst>
          </p:cNvPr>
          <p:cNvSpPr>
            <a:spLocks noGrp="1"/>
          </p:cNvSpPr>
          <p:nvPr>
            <p:ph idx="1"/>
          </p:nvPr>
        </p:nvSpPr>
        <p:spPr>
          <a:xfrm>
            <a:off x="468875" y="2480955"/>
            <a:ext cx="11264206" cy="3923064"/>
          </a:xfrm>
        </p:spPr>
        <p:txBody>
          <a:bodyPr anchor="ctr">
            <a:normAutofit fontScale="55000" lnSpcReduction="20000"/>
          </a:bodyPr>
          <a:lstStyle/>
          <a:p>
            <a:pPr marL="0" indent="0">
              <a:buNone/>
            </a:pPr>
            <a:r>
              <a:rPr lang="en-US" sz="2900" dirty="0">
                <a:latin typeface="Abadi MT Condensed Light" panose="020B0306030101010103" pitchFamily="34" charset="77"/>
                <a:cs typeface="Arial" panose="020B0604020202020204" pitchFamily="34" charset="0"/>
              </a:rPr>
              <a:t>The U.S. spent $145 billion (security forces, civilian government institutions, economy, and civil society). </a:t>
            </a:r>
          </a:p>
          <a:p>
            <a:pPr marL="0" indent="0">
              <a:buNone/>
            </a:pPr>
            <a:r>
              <a:rPr lang="en-US" sz="2900" dirty="0">
                <a:latin typeface="Abadi MT Condensed Light" panose="020B0306030101010103" pitchFamily="34" charset="77"/>
                <a:cs typeface="Arial" panose="020B0604020202020204" pitchFamily="34" charset="0"/>
              </a:rPr>
              <a:t>The Department of Defense has also spent $837 billion on warfighting, </a:t>
            </a:r>
          </a:p>
          <a:p>
            <a:pPr marL="0" indent="0">
              <a:buNone/>
            </a:pPr>
            <a:r>
              <a:rPr lang="en-US" sz="2900" dirty="0">
                <a:latin typeface="Abadi MT Condensed Light" panose="020B0306030101010103" pitchFamily="34" charset="77"/>
                <a:cs typeface="Arial" panose="020B0604020202020204" pitchFamily="34" charset="0"/>
              </a:rPr>
              <a:t>2,443 American troops killed </a:t>
            </a:r>
          </a:p>
          <a:p>
            <a:pPr marL="0" indent="0">
              <a:buNone/>
            </a:pPr>
            <a:r>
              <a:rPr lang="en-US" sz="2900" dirty="0">
                <a:latin typeface="Abadi MT Condensed Light" panose="020B0306030101010103" pitchFamily="34" charset="77"/>
                <a:cs typeface="Arial" panose="020B0604020202020204" pitchFamily="34" charset="0"/>
              </a:rPr>
              <a:t>1,144 allied troops killed </a:t>
            </a:r>
          </a:p>
          <a:p>
            <a:pPr marL="0" indent="0">
              <a:buNone/>
            </a:pPr>
            <a:r>
              <a:rPr lang="en-US" sz="2900" dirty="0">
                <a:latin typeface="Abadi MT Condensed Light" panose="020B0306030101010103" pitchFamily="34" charset="77"/>
                <a:cs typeface="Arial" panose="020B0604020202020204" pitchFamily="34" charset="0"/>
              </a:rPr>
              <a:t>20,666 U.S. troops injured.</a:t>
            </a:r>
          </a:p>
          <a:p>
            <a:pPr marL="0" indent="0">
              <a:buNone/>
            </a:pPr>
            <a:r>
              <a:rPr lang="en-US" sz="2900" dirty="0">
                <a:latin typeface="Abadi MT Condensed Light" panose="020B0306030101010103" pitchFamily="34" charset="77"/>
                <a:cs typeface="Arial" panose="020B0604020202020204" pitchFamily="34" charset="0"/>
              </a:rPr>
              <a:t>At least 66,000 Afghan troops killed. </a:t>
            </a:r>
          </a:p>
          <a:p>
            <a:pPr marL="0" indent="0">
              <a:buNone/>
            </a:pPr>
            <a:r>
              <a:rPr lang="en-US" sz="2900" dirty="0">
                <a:latin typeface="Abadi MT Condensed Light" panose="020B0306030101010103" pitchFamily="34" charset="77"/>
                <a:cs typeface="Arial" panose="020B0604020202020204" pitchFamily="34" charset="0"/>
              </a:rPr>
              <a:t>More than 48,000 Afghan civilians killed</a:t>
            </a:r>
          </a:p>
          <a:p>
            <a:pPr marL="0" indent="0">
              <a:buNone/>
            </a:pPr>
            <a:r>
              <a:rPr lang="en-US" sz="2900" dirty="0">
                <a:latin typeface="Abadi MT Condensed Light" panose="020B0306030101010103" pitchFamily="34" charset="77"/>
                <a:cs typeface="Arial" panose="020B0604020202020204" pitchFamily="34" charset="0"/>
              </a:rPr>
              <a:t>at least 75,000 have been injured since 2001 </a:t>
            </a:r>
          </a:p>
          <a:p>
            <a:pPr marL="0" indent="0">
              <a:buNone/>
            </a:pPr>
            <a:r>
              <a:rPr lang="en-US" sz="2900" dirty="0">
                <a:latin typeface="Abadi MT Condensed Light" panose="020B0306030101010103" pitchFamily="34" charset="77"/>
                <a:cs typeface="Arial" panose="020B0604020202020204" pitchFamily="34" charset="0"/>
              </a:rPr>
              <a:t>(likely significant underestimations) Data from SIGAR report </a:t>
            </a:r>
          </a:p>
          <a:p>
            <a:pPr marL="0" indent="0" fontAlgn="base">
              <a:buNone/>
            </a:pPr>
            <a:r>
              <a:rPr lang="en-US" sz="2900" dirty="0">
                <a:latin typeface="Abadi MT Condensed Light" panose="020B0306030101010103" pitchFamily="34" charset="77"/>
                <a:cs typeface="Arial" panose="020B0604020202020204" pitchFamily="34" charset="0"/>
              </a:rPr>
              <a:t>Other countries were also part of the foreign troop presence in the country, including other members of the NATO alliance.</a:t>
            </a:r>
          </a:p>
          <a:p>
            <a:pPr marL="0" indent="0" fontAlgn="base">
              <a:buNone/>
            </a:pPr>
            <a:r>
              <a:rPr lang="en-US" sz="2900" dirty="0">
                <a:latin typeface="Abadi MT Condensed Light" panose="020B0306030101010103" pitchFamily="34" charset="77"/>
                <a:cs typeface="Arial" panose="020B0604020202020204" pitchFamily="34" charset="0"/>
              </a:rPr>
              <a:t>But the US had by far the biggest single contingent.</a:t>
            </a:r>
          </a:p>
          <a:p>
            <a:pPr marL="0" indent="0" fontAlgn="base">
              <a:buNone/>
            </a:pPr>
            <a:r>
              <a:rPr lang="en-US" sz="2900" dirty="0">
                <a:latin typeface="Abadi MT Condensed Light" panose="020B0306030101010103" pitchFamily="34" charset="77"/>
                <a:cs typeface="Arial" panose="020B0604020202020204" pitchFamily="34" charset="0"/>
              </a:rPr>
              <a:t>The UK and Germany - who had the largest numbers of troops in Afghanistan after the US - spent an estimated $30bn and $19bn respectively over the course of the war.</a:t>
            </a:r>
            <a:endParaRPr lang="en-US" sz="1100" dirty="0">
              <a:latin typeface="Abadi MT Condensed Light" panose="020B0306030101010103" pitchFamily="34" charset="77"/>
              <a:cs typeface="Arial" panose="020B0604020202020204" pitchFamily="34" charset="0"/>
            </a:endParaRPr>
          </a:p>
        </p:txBody>
      </p:sp>
      <p:sp>
        <p:nvSpPr>
          <p:cNvPr id="4" name="TextBox 3">
            <a:extLst>
              <a:ext uri="{FF2B5EF4-FFF2-40B4-BE49-F238E27FC236}">
                <a16:creationId xmlns:a16="http://schemas.microsoft.com/office/drawing/2014/main" id="{8A893053-1B9F-D842-8887-016557B1DF4E}"/>
              </a:ext>
            </a:extLst>
          </p:cNvPr>
          <p:cNvSpPr txBox="1"/>
          <p:nvPr/>
        </p:nvSpPr>
        <p:spPr>
          <a:xfrm>
            <a:off x="7420304" y="1082564"/>
            <a:ext cx="1502979" cy="369332"/>
          </a:xfrm>
          <a:prstGeom prst="rect">
            <a:avLst/>
          </a:prstGeom>
          <a:noFill/>
        </p:spPr>
        <p:txBody>
          <a:bodyPr wrap="square" rtlCol="0">
            <a:spAutoFit/>
          </a:bodyPr>
          <a:lstStyle/>
          <a:p>
            <a:pPr algn="ctr"/>
            <a:r>
              <a:rPr lang="en-US" dirty="0"/>
              <a:t>Troops </a:t>
            </a:r>
          </a:p>
        </p:txBody>
      </p:sp>
      <p:sp>
        <p:nvSpPr>
          <p:cNvPr id="9" name="TextBox 8">
            <a:extLst>
              <a:ext uri="{FF2B5EF4-FFF2-40B4-BE49-F238E27FC236}">
                <a16:creationId xmlns:a16="http://schemas.microsoft.com/office/drawing/2014/main" id="{F098F65D-CC80-AF44-A0D3-705A01C56431}"/>
              </a:ext>
            </a:extLst>
          </p:cNvPr>
          <p:cNvSpPr txBox="1"/>
          <p:nvPr/>
        </p:nvSpPr>
        <p:spPr>
          <a:xfrm>
            <a:off x="9895482" y="1056292"/>
            <a:ext cx="1502979" cy="369332"/>
          </a:xfrm>
          <a:prstGeom prst="rect">
            <a:avLst/>
          </a:prstGeom>
          <a:noFill/>
        </p:spPr>
        <p:txBody>
          <a:bodyPr wrap="square" rtlCol="0">
            <a:spAutoFit/>
          </a:bodyPr>
          <a:lstStyle/>
          <a:p>
            <a:r>
              <a:rPr lang="en-US" dirty="0"/>
              <a:t>Civilians  </a:t>
            </a:r>
          </a:p>
        </p:txBody>
      </p:sp>
    </p:spTree>
    <p:extLst>
      <p:ext uri="{BB962C8B-B14F-4D97-AF65-F5344CB8AC3E}">
        <p14:creationId xmlns:p14="http://schemas.microsoft.com/office/powerpoint/2010/main" val="185659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5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77E2D-3982-D94A-A110-2FAEBF9FCF7F}"/>
              </a:ext>
            </a:extLst>
          </p:cNvPr>
          <p:cNvSpPr>
            <a:spLocks noGrp="1"/>
          </p:cNvSpPr>
          <p:nvPr>
            <p:ph type="title"/>
          </p:nvPr>
        </p:nvSpPr>
        <p:spPr>
          <a:xfrm>
            <a:off x="838200" y="365125"/>
            <a:ext cx="10515600" cy="1284999"/>
          </a:xfrm>
        </p:spPr>
        <p:txBody>
          <a:bodyPr vert="horz" lIns="91440" tIns="45720" rIns="91440" bIns="45720" rtlCol="0" anchor="ctr">
            <a:normAutofit fontScale="90000"/>
          </a:bodyPr>
          <a:lstStyle/>
          <a:p>
            <a:r>
              <a:rPr lang="en-US" sz="3300" b="1" kern="1200" dirty="0">
                <a:solidFill>
                  <a:srgbClr val="FF0000"/>
                </a:solidFill>
                <a:latin typeface="+mj-lt"/>
                <a:ea typeface="+mj-ea"/>
                <a:cs typeface="+mj-cs"/>
              </a:rPr>
              <a:t>Who to blame </a:t>
            </a:r>
            <a:r>
              <a:rPr lang="en-US" sz="3300" b="1" kern="1200" dirty="0">
                <a:solidFill>
                  <a:schemeClr val="tx1"/>
                </a:solidFill>
                <a:latin typeface="+mj-lt"/>
                <a:ea typeface="+mj-ea"/>
                <a:cs typeface="+mj-cs"/>
              </a:rPr>
              <a:t>f</a:t>
            </a:r>
            <a:r>
              <a:rPr lang="en-US" sz="3300" kern="1200" dirty="0">
                <a:solidFill>
                  <a:schemeClr val="tx1"/>
                </a:solidFill>
                <a:latin typeface="+mj-lt"/>
                <a:ea typeface="+mj-ea"/>
                <a:cs typeface="+mj-cs"/>
              </a:rPr>
              <a:t>or the swift collapse of the democratically elected Afghan Government after 20 years of war, spend and loses? </a:t>
            </a:r>
          </a:p>
        </p:txBody>
      </p:sp>
      <p:sp>
        <p:nvSpPr>
          <p:cNvPr id="29" name="Content Placeholder 2">
            <a:extLst>
              <a:ext uri="{FF2B5EF4-FFF2-40B4-BE49-F238E27FC236}">
                <a16:creationId xmlns:a16="http://schemas.microsoft.com/office/drawing/2014/main" id="{E1B17297-72B1-3B4B-B0AB-60AFF24D117E}"/>
              </a:ext>
            </a:extLst>
          </p:cNvPr>
          <p:cNvSpPr>
            <a:spLocks noGrp="1"/>
          </p:cNvSpPr>
          <p:nvPr>
            <p:ph idx="1"/>
          </p:nvPr>
        </p:nvSpPr>
        <p:spPr>
          <a:xfrm>
            <a:off x="838200" y="2227942"/>
            <a:ext cx="5158427" cy="4264933"/>
          </a:xfrm>
        </p:spPr>
        <p:txBody>
          <a:bodyPr vert="horz" lIns="91440" tIns="45720" rIns="91440" bIns="45720" rtlCol="0">
            <a:normAutofit/>
          </a:bodyPr>
          <a:lstStyle/>
          <a:p>
            <a:pPr marL="0" fontAlgn="base"/>
            <a:r>
              <a:rPr lang="en-US" sz="2000" dirty="0"/>
              <a:t>United States President Joe Biden, </a:t>
            </a:r>
          </a:p>
          <a:p>
            <a:pPr marL="0" fontAlgn="base"/>
            <a:r>
              <a:rPr lang="en-US" sz="2000" dirty="0"/>
              <a:t>Former President Donald Trump, </a:t>
            </a:r>
          </a:p>
          <a:p>
            <a:pPr marL="0" fontAlgn="base"/>
            <a:r>
              <a:rPr lang="en-US" sz="2000" dirty="0"/>
              <a:t>Ambassador </a:t>
            </a:r>
            <a:r>
              <a:rPr lang="en-US" sz="2000" dirty="0" err="1"/>
              <a:t>Zalmai</a:t>
            </a:r>
            <a:r>
              <a:rPr lang="en-US" sz="2000" dirty="0"/>
              <a:t> Khalilzad, </a:t>
            </a:r>
          </a:p>
          <a:p>
            <a:pPr marL="0" fontAlgn="base"/>
            <a:r>
              <a:rPr lang="en-US" sz="2000" dirty="0"/>
              <a:t>Pakistan's military, </a:t>
            </a:r>
          </a:p>
          <a:p>
            <a:pPr marL="0" fontAlgn="base"/>
            <a:r>
              <a:rPr lang="en-US" sz="2000" dirty="0"/>
              <a:t>The exiled Afghan Government, </a:t>
            </a:r>
          </a:p>
          <a:p>
            <a:pPr marL="0" fontAlgn="base"/>
            <a:r>
              <a:rPr lang="en-US" sz="2000" dirty="0"/>
              <a:t>The Taliban, </a:t>
            </a:r>
          </a:p>
          <a:p>
            <a:pPr marL="0" fontAlgn="base"/>
            <a:r>
              <a:rPr lang="en-US" sz="2000" dirty="0"/>
              <a:t>Or the other members of the international community, who now appear to have walked away.  </a:t>
            </a:r>
          </a:p>
        </p:txBody>
      </p:sp>
      <p:sp>
        <p:nvSpPr>
          <p:cNvPr id="18" name="TextBox 17">
            <a:extLst>
              <a:ext uri="{FF2B5EF4-FFF2-40B4-BE49-F238E27FC236}">
                <a16:creationId xmlns:a16="http://schemas.microsoft.com/office/drawing/2014/main" id="{CA713F8C-E1F7-9B4E-8411-A16B837AFCF0}"/>
              </a:ext>
            </a:extLst>
          </p:cNvPr>
          <p:cNvSpPr txBox="1"/>
          <p:nvPr/>
        </p:nvSpPr>
        <p:spPr>
          <a:xfrm>
            <a:off x="5602014" y="2193569"/>
            <a:ext cx="6484883" cy="4585603"/>
          </a:xfrm>
          <a:prstGeom prst="rect">
            <a:avLst/>
          </a:prstGeom>
        </p:spPr>
        <p:txBody>
          <a:bodyPr vert="horz" lIns="91440" tIns="45720" rIns="91440" bIns="45720" rtlCol="0">
            <a:normAutofit fontScale="62500" lnSpcReduction="20000"/>
          </a:bodyPr>
          <a:lstStyle/>
          <a:p>
            <a:pPr fontAlgn="base">
              <a:lnSpc>
                <a:spcPct val="90000"/>
              </a:lnSpc>
              <a:spcAft>
                <a:spcPts val="600"/>
              </a:spcAft>
            </a:pPr>
            <a:r>
              <a:rPr lang="en-US" sz="2900" dirty="0"/>
              <a:t>Afghans are now experiencing one of the worst humanitarian and economical crises in the world.  </a:t>
            </a:r>
          </a:p>
          <a:p>
            <a:pPr fontAlgn="base">
              <a:lnSpc>
                <a:spcPct val="90000"/>
              </a:lnSpc>
              <a:spcAft>
                <a:spcPts val="600"/>
              </a:spcAft>
            </a:pPr>
            <a:endParaRPr lang="en-US" sz="2900" dirty="0"/>
          </a:p>
          <a:p>
            <a:pPr fontAlgn="base">
              <a:lnSpc>
                <a:spcPct val="90000"/>
              </a:lnSpc>
              <a:spcAft>
                <a:spcPts val="600"/>
              </a:spcAft>
            </a:pPr>
            <a:r>
              <a:rPr lang="en-US" sz="2900" dirty="0"/>
              <a:t>Who is responsible for the current humanitarian and economic crisis in the country? </a:t>
            </a:r>
          </a:p>
          <a:p>
            <a:pPr indent="-228600" fontAlgn="base">
              <a:lnSpc>
                <a:spcPct val="90000"/>
              </a:lnSpc>
              <a:spcAft>
                <a:spcPts val="600"/>
              </a:spcAft>
              <a:buFont typeface="Arial" panose="020B0604020202020204" pitchFamily="34" charset="0"/>
              <a:buChar char="•"/>
            </a:pPr>
            <a:endParaRPr lang="en-US" sz="1400" dirty="0"/>
          </a:p>
          <a:p>
            <a:pPr indent="-342900" fontAlgn="base">
              <a:lnSpc>
                <a:spcPct val="90000"/>
              </a:lnSpc>
              <a:spcAft>
                <a:spcPts val="600"/>
              </a:spcAft>
              <a:buFont typeface="Arial" panose="020B0604020202020204" pitchFamily="34" charset="0"/>
              <a:buChar char="•"/>
            </a:pPr>
            <a:r>
              <a:rPr lang="en-US" sz="2500" dirty="0"/>
              <a:t>It is clear that Pakistan fueled the war in Afghanistan and played a double game and had a duel policy with the Afghanistan and IC. </a:t>
            </a:r>
          </a:p>
          <a:p>
            <a:pPr indent="-342900" fontAlgn="base">
              <a:lnSpc>
                <a:spcPct val="90000"/>
              </a:lnSpc>
              <a:spcAft>
                <a:spcPts val="600"/>
              </a:spcAft>
              <a:buFont typeface="Arial" panose="020B0604020202020204" pitchFamily="34" charset="0"/>
              <a:buChar char="•"/>
            </a:pPr>
            <a:endParaRPr lang="en-US" sz="2500" dirty="0"/>
          </a:p>
          <a:p>
            <a:pPr indent="-342900" fontAlgn="base">
              <a:lnSpc>
                <a:spcPct val="90000"/>
              </a:lnSpc>
              <a:spcAft>
                <a:spcPts val="600"/>
              </a:spcAft>
              <a:buFont typeface="Arial" panose="020B0604020202020204" pitchFamily="34" charset="0"/>
              <a:buChar char="•"/>
            </a:pPr>
            <a:r>
              <a:rPr lang="en-US" sz="2500" dirty="0"/>
              <a:t>Pakistan’s intervention severely ruined the country's government system, the Afghan National Army, and achievements of the last twenty years.  </a:t>
            </a:r>
          </a:p>
          <a:p>
            <a:pPr indent="-342900" fontAlgn="base">
              <a:lnSpc>
                <a:spcPct val="90000"/>
              </a:lnSpc>
              <a:spcAft>
                <a:spcPts val="600"/>
              </a:spcAft>
              <a:buFont typeface="Arial" panose="020B0604020202020204" pitchFamily="34" charset="0"/>
              <a:buChar char="•"/>
            </a:pPr>
            <a:endParaRPr lang="en-US" sz="2500" dirty="0"/>
          </a:p>
          <a:p>
            <a:pPr indent="-342900" fontAlgn="base">
              <a:lnSpc>
                <a:spcPct val="90000"/>
              </a:lnSpc>
              <a:spcAft>
                <a:spcPts val="600"/>
              </a:spcAft>
              <a:buFont typeface="Arial" panose="020B0604020202020204" pitchFamily="34" charset="0"/>
              <a:buChar char="•"/>
            </a:pPr>
            <a:r>
              <a:rPr lang="en-US" sz="2500" dirty="0"/>
              <a:t>At the same time, the so-called Doha agreement between the United States and the Taliban paved the way for the Taliban to gain false credibility and legitimacy and pernicious effect on the Afghan Government and military. </a:t>
            </a:r>
          </a:p>
          <a:p>
            <a:pPr indent="-342900" fontAlgn="base">
              <a:lnSpc>
                <a:spcPct val="90000"/>
              </a:lnSpc>
              <a:spcAft>
                <a:spcPts val="600"/>
              </a:spcAft>
              <a:buFont typeface="Arial" panose="020B0604020202020204" pitchFamily="34" charset="0"/>
              <a:buChar char="•"/>
            </a:pPr>
            <a:endParaRPr lang="en-US" sz="2500" dirty="0"/>
          </a:p>
          <a:p>
            <a:pPr indent="-342900" fontAlgn="base">
              <a:lnSpc>
                <a:spcPct val="90000"/>
              </a:lnSpc>
              <a:spcAft>
                <a:spcPts val="600"/>
              </a:spcAft>
              <a:buFont typeface="Arial" panose="020B0604020202020204" pitchFamily="34" charset="0"/>
              <a:buChar char="•"/>
            </a:pPr>
            <a:r>
              <a:rPr lang="en-US" sz="2500" dirty="0"/>
              <a:t>Finally, immediate and irresponsible withdrawal announcements caused the catastrophe, which impacted millions of people to suffer and undergo sacrifices.</a:t>
            </a:r>
          </a:p>
        </p:txBody>
      </p:sp>
    </p:spTree>
    <p:extLst>
      <p:ext uri="{BB962C8B-B14F-4D97-AF65-F5344CB8AC3E}">
        <p14:creationId xmlns:p14="http://schemas.microsoft.com/office/powerpoint/2010/main" val="648467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04C7F-3F0F-DD4E-856C-D4B3E0072B97}"/>
              </a:ext>
            </a:extLst>
          </p:cNvPr>
          <p:cNvSpPr>
            <a:spLocks noGrp="1"/>
          </p:cNvSpPr>
          <p:nvPr>
            <p:ph type="title"/>
          </p:nvPr>
        </p:nvSpPr>
        <p:spPr>
          <a:xfrm>
            <a:off x="640080" y="325369"/>
            <a:ext cx="4368602" cy="1956841"/>
          </a:xfrm>
        </p:spPr>
        <p:txBody>
          <a:bodyPr anchor="b">
            <a:normAutofit/>
          </a:bodyPr>
          <a:lstStyle/>
          <a:p>
            <a:r>
              <a:rPr lang="en-US" sz="5400" b="1">
                <a:latin typeface="Abadi MT Condensed Light" panose="020B0306030101010103" pitchFamily="34" charset="77"/>
                <a:cs typeface="Arial" panose="020B0604020202020204" pitchFamily="34" charset="0"/>
              </a:rPr>
              <a:t>Current Situation </a:t>
            </a:r>
            <a:endParaRPr lang="en-US" sz="54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9730E5-FC9B-8D45-9836-95E1822002C0}"/>
              </a:ext>
            </a:extLst>
          </p:cNvPr>
          <p:cNvSpPr>
            <a:spLocks noGrp="1"/>
          </p:cNvSpPr>
          <p:nvPr>
            <p:ph idx="1"/>
          </p:nvPr>
        </p:nvSpPr>
        <p:spPr>
          <a:xfrm>
            <a:off x="640080" y="2660146"/>
            <a:ext cx="4895747" cy="4050067"/>
          </a:xfrm>
        </p:spPr>
        <p:txBody>
          <a:bodyPr>
            <a:normAutofit/>
          </a:bodyPr>
          <a:lstStyle/>
          <a:p>
            <a:pPr marL="0" indent="0">
              <a:buNone/>
            </a:pPr>
            <a:r>
              <a:rPr lang="en-US" sz="1800" dirty="0">
                <a:latin typeface="Abadi MT Condensed Light" panose="020B0306030101010103" pitchFamily="34" charset="77"/>
                <a:cs typeface="Arial" panose="020B0604020202020204" pitchFamily="34" charset="0"/>
              </a:rPr>
              <a:t>It has been more than a month and a half since the Taliban took over power in Afghanistan. The situation in Afghanistan become extremely worrying and is in highly critical. </a:t>
            </a:r>
          </a:p>
          <a:p>
            <a:pPr marL="0" indent="0">
              <a:buNone/>
            </a:pPr>
            <a:r>
              <a:rPr lang="en-US" sz="1800" dirty="0">
                <a:latin typeface="Abadi MT Condensed Light" panose="020B0306030101010103" pitchFamily="34" charset="77"/>
                <a:cs typeface="Arial" panose="020B0604020202020204" pitchFamily="34" charset="0"/>
              </a:rPr>
              <a:t>Unemployment has risen, </a:t>
            </a:r>
          </a:p>
          <a:p>
            <a:pPr marL="0" indent="0">
              <a:buNone/>
            </a:pPr>
            <a:r>
              <a:rPr lang="en-US" sz="1800" dirty="0">
                <a:latin typeface="Abadi MT Condensed Light" panose="020B0306030101010103" pitchFamily="34" charset="77"/>
                <a:cs typeface="Arial" panose="020B0604020202020204" pitchFamily="34" charset="0"/>
              </a:rPr>
              <a:t>Hunger has become very frustrating. </a:t>
            </a:r>
          </a:p>
          <a:p>
            <a:pPr marL="0" indent="0">
              <a:buNone/>
            </a:pPr>
            <a:r>
              <a:rPr lang="en-US" sz="1800" dirty="0">
                <a:latin typeface="Abadi MT Condensed Light" panose="020B0306030101010103" pitchFamily="34" charset="77"/>
                <a:cs typeface="Arial" panose="020B0604020202020204" pitchFamily="34" charset="0"/>
              </a:rPr>
              <a:t>Various statistics show that more than 90% of people struggle with hunger. </a:t>
            </a:r>
          </a:p>
          <a:p>
            <a:pPr marL="0" indent="0">
              <a:buNone/>
            </a:pPr>
            <a:r>
              <a:rPr lang="en-US" sz="1800" dirty="0">
                <a:latin typeface="Abadi MT Condensed Light" panose="020B0306030101010103" pitchFamily="34" charset="77"/>
                <a:cs typeface="Arial" panose="020B0604020202020204" pitchFamily="34" charset="0"/>
              </a:rPr>
              <a:t>The poverty rate is spiraling, the basic public services are almost close to collapse and at the same time, Afghanistan faces a severe drought –</a:t>
            </a:r>
          </a:p>
          <a:p>
            <a:pPr marL="0" indent="0">
              <a:buNone/>
            </a:pPr>
            <a:r>
              <a:rPr lang="en-US" sz="1800" dirty="0">
                <a:latin typeface="Abadi MT Condensed Light" panose="020B0306030101010103" pitchFamily="34" charset="77"/>
                <a:cs typeface="Arial" panose="020B0604020202020204" pitchFamily="34" charset="0"/>
              </a:rPr>
              <a:t> The second to hit the country in four years. Many people have already run out of food items while the winter is approaching</a:t>
            </a:r>
            <a:r>
              <a:rPr lang="en-US" sz="1800" dirty="0"/>
              <a:t>. </a:t>
            </a:r>
          </a:p>
        </p:txBody>
      </p:sp>
      <p:pic>
        <p:nvPicPr>
          <p:cNvPr id="5" name="Picture 4" descr="A picture containing ground, outdoor, beach, sand&#10;&#10;Description automatically generated">
            <a:extLst>
              <a:ext uri="{FF2B5EF4-FFF2-40B4-BE49-F238E27FC236}">
                <a16:creationId xmlns:a16="http://schemas.microsoft.com/office/drawing/2014/main" id="{CC57CD58-9CF9-444E-9735-F9885461E62F}"/>
              </a:ext>
            </a:extLst>
          </p:cNvPr>
          <p:cNvPicPr>
            <a:picLocks noChangeAspect="1"/>
          </p:cNvPicPr>
          <p:nvPr/>
        </p:nvPicPr>
        <p:blipFill rotWithShape="1">
          <a:blip r:embed="rId2"/>
          <a:srcRect l="19491" r="3035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3289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04C7F-3F0F-DD4E-856C-D4B3E0072B97}"/>
              </a:ext>
            </a:extLst>
          </p:cNvPr>
          <p:cNvSpPr>
            <a:spLocks noGrp="1"/>
          </p:cNvSpPr>
          <p:nvPr>
            <p:ph type="title"/>
          </p:nvPr>
        </p:nvSpPr>
        <p:spPr>
          <a:xfrm>
            <a:off x="589560" y="856180"/>
            <a:ext cx="4560584" cy="1128068"/>
          </a:xfrm>
        </p:spPr>
        <p:txBody>
          <a:bodyPr anchor="ctr">
            <a:normAutofit/>
          </a:bodyPr>
          <a:lstStyle/>
          <a:p>
            <a:r>
              <a:rPr lang="en-US" sz="4000" b="1">
                <a:latin typeface="Abadi MT Condensed Light" panose="020B0306030101010103" pitchFamily="34" charset="77"/>
                <a:cs typeface="Arial" panose="020B0604020202020204" pitchFamily="34" charset="0"/>
              </a:rPr>
              <a:t>Current Situation </a:t>
            </a:r>
            <a:endParaRPr lang="en-US" sz="4000"/>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9730E5-FC9B-8D45-9836-95E1822002C0}"/>
              </a:ext>
            </a:extLst>
          </p:cNvPr>
          <p:cNvSpPr>
            <a:spLocks noGrp="1"/>
          </p:cNvSpPr>
          <p:nvPr>
            <p:ph idx="1"/>
          </p:nvPr>
        </p:nvSpPr>
        <p:spPr>
          <a:xfrm>
            <a:off x="590719" y="2330505"/>
            <a:ext cx="4945108" cy="4218576"/>
          </a:xfrm>
        </p:spPr>
        <p:txBody>
          <a:bodyPr anchor="ctr">
            <a:normAutofit/>
          </a:bodyPr>
          <a:lstStyle/>
          <a:p>
            <a:pPr marL="0" indent="0">
              <a:buNone/>
            </a:pPr>
            <a:r>
              <a:rPr lang="en-US" sz="2400" dirty="0"/>
              <a:t>As per the UN-OCHA reports, recurrent natural disasters, chronic poverty, drought and the COVID-19 pandemic have left more than 18 million people in Afghanistan in need of humanitarian assistance. The recent escalation in conflict and the resulting upheaval have exacerbated needs and further complicated an extremely challenging operational context.</a:t>
            </a:r>
          </a:p>
        </p:txBody>
      </p:sp>
      <p:sp>
        <p:nvSpPr>
          <p:cNvPr id="25" name="Rectangle 2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animals walking in a desert&#10;&#10;Description automatically generated with low confidence">
            <a:extLst>
              <a:ext uri="{FF2B5EF4-FFF2-40B4-BE49-F238E27FC236}">
                <a16:creationId xmlns:a16="http://schemas.microsoft.com/office/drawing/2014/main" id="{04C005CC-941C-5C44-99BF-55AD4D600EE2}"/>
              </a:ext>
            </a:extLst>
          </p:cNvPr>
          <p:cNvPicPr>
            <a:picLocks noChangeAspect="1"/>
          </p:cNvPicPr>
          <p:nvPr/>
        </p:nvPicPr>
        <p:blipFill rotWithShape="1">
          <a:blip r:embed="rId2"/>
          <a:srcRect l="20688" r="17985" b="1"/>
          <a:stretch/>
        </p:blipFill>
        <p:spPr>
          <a:xfrm>
            <a:off x="5977788" y="799352"/>
            <a:ext cx="5425410" cy="5259296"/>
          </a:xfrm>
          <a:prstGeom prst="rect">
            <a:avLst/>
          </a:prstGeom>
        </p:spPr>
      </p:pic>
    </p:spTree>
    <p:extLst>
      <p:ext uri="{BB962C8B-B14F-4D97-AF65-F5344CB8AC3E}">
        <p14:creationId xmlns:p14="http://schemas.microsoft.com/office/powerpoint/2010/main" val="366746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04C7F-3F0F-DD4E-856C-D4B3E0072B97}"/>
              </a:ext>
            </a:extLst>
          </p:cNvPr>
          <p:cNvSpPr>
            <a:spLocks noGrp="1"/>
          </p:cNvSpPr>
          <p:nvPr>
            <p:ph type="title"/>
          </p:nvPr>
        </p:nvSpPr>
        <p:spPr>
          <a:xfrm>
            <a:off x="589560" y="856180"/>
            <a:ext cx="4560584" cy="1128068"/>
          </a:xfrm>
        </p:spPr>
        <p:txBody>
          <a:bodyPr anchor="ctr">
            <a:normAutofit/>
          </a:bodyPr>
          <a:lstStyle/>
          <a:p>
            <a:r>
              <a:rPr lang="en-US" sz="4000" b="1">
                <a:latin typeface="Abadi MT Condensed Light" panose="020B0306030101010103" pitchFamily="34" charset="77"/>
                <a:cs typeface="Arial" panose="020B0604020202020204" pitchFamily="34" charset="0"/>
              </a:rPr>
              <a:t>Current Situation </a:t>
            </a:r>
            <a:endParaRPr lang="en-US" sz="4000"/>
          </a:p>
        </p:txBody>
      </p:sp>
      <p:grpSp>
        <p:nvGrpSpPr>
          <p:cNvPr id="34" name="Group 3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5" name="Rectangle 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9730E5-FC9B-8D45-9836-95E1822002C0}"/>
              </a:ext>
            </a:extLst>
          </p:cNvPr>
          <p:cNvSpPr>
            <a:spLocks noGrp="1"/>
          </p:cNvSpPr>
          <p:nvPr>
            <p:ph idx="1"/>
          </p:nvPr>
        </p:nvSpPr>
        <p:spPr>
          <a:xfrm>
            <a:off x="590719" y="2330505"/>
            <a:ext cx="4982178" cy="4166431"/>
          </a:xfrm>
        </p:spPr>
        <p:txBody>
          <a:bodyPr anchor="ctr">
            <a:normAutofit/>
          </a:bodyPr>
          <a:lstStyle/>
          <a:p>
            <a:pPr marL="0" indent="0">
              <a:buNone/>
            </a:pPr>
            <a:r>
              <a:rPr lang="en-US" sz="2400" dirty="0"/>
              <a:t>The UNICEF reported that the humanitarian situation in Afghanistan has deteriorated in recent months due to the conflict with the political power shift, COVID-19, and drought. Even at the onset of 2021, nearly 10 million children need humanitarian assistance. </a:t>
            </a:r>
          </a:p>
        </p:txBody>
      </p:sp>
      <p:sp>
        <p:nvSpPr>
          <p:cNvPr id="40" name="Rectangle 3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a photo&#10;&#10;Description automatically generated">
            <a:extLst>
              <a:ext uri="{FF2B5EF4-FFF2-40B4-BE49-F238E27FC236}">
                <a16:creationId xmlns:a16="http://schemas.microsoft.com/office/drawing/2014/main" id="{9941F35B-17F8-F346-81F4-8FD132FBA21F}"/>
              </a:ext>
            </a:extLst>
          </p:cNvPr>
          <p:cNvPicPr>
            <a:picLocks noChangeAspect="1"/>
          </p:cNvPicPr>
          <p:nvPr/>
        </p:nvPicPr>
        <p:blipFill rotWithShape="1">
          <a:blip r:embed="rId2"/>
          <a:srcRect l="39191" r="6650" b="-1"/>
          <a:stretch/>
        </p:blipFill>
        <p:spPr>
          <a:xfrm>
            <a:off x="5977788" y="799352"/>
            <a:ext cx="5425410" cy="5259296"/>
          </a:xfrm>
          <a:prstGeom prst="rect">
            <a:avLst/>
          </a:prstGeom>
        </p:spPr>
      </p:pic>
    </p:spTree>
    <p:extLst>
      <p:ext uri="{BB962C8B-B14F-4D97-AF65-F5344CB8AC3E}">
        <p14:creationId xmlns:p14="http://schemas.microsoft.com/office/powerpoint/2010/main" val="3882770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04C7F-3F0F-DD4E-856C-D4B3E0072B97}"/>
              </a:ext>
            </a:extLst>
          </p:cNvPr>
          <p:cNvSpPr>
            <a:spLocks noGrp="1"/>
          </p:cNvSpPr>
          <p:nvPr>
            <p:ph type="title"/>
          </p:nvPr>
        </p:nvSpPr>
        <p:spPr>
          <a:xfrm>
            <a:off x="589560" y="856180"/>
            <a:ext cx="4560584" cy="1128068"/>
          </a:xfrm>
        </p:spPr>
        <p:txBody>
          <a:bodyPr anchor="ctr">
            <a:normAutofit/>
          </a:bodyPr>
          <a:lstStyle/>
          <a:p>
            <a:r>
              <a:rPr lang="en-US" sz="4000" b="1">
                <a:latin typeface="Abadi MT Condensed Light" panose="020B0306030101010103" pitchFamily="34" charset="77"/>
                <a:cs typeface="Arial" panose="020B0604020202020204" pitchFamily="34" charset="0"/>
              </a:rPr>
              <a:t>Current Situation </a:t>
            </a:r>
            <a:endParaRPr lang="en-US" sz="4000"/>
          </a:p>
        </p:txBody>
      </p:sp>
      <p:grpSp>
        <p:nvGrpSpPr>
          <p:cNvPr id="49" name="Group 4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0" name="Rectangle 4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9730E5-FC9B-8D45-9836-95E1822002C0}"/>
              </a:ext>
            </a:extLst>
          </p:cNvPr>
          <p:cNvSpPr>
            <a:spLocks noGrp="1"/>
          </p:cNvSpPr>
          <p:nvPr>
            <p:ph idx="1"/>
          </p:nvPr>
        </p:nvSpPr>
        <p:spPr>
          <a:xfrm>
            <a:off x="590719" y="2330505"/>
            <a:ext cx="4559425" cy="3979585"/>
          </a:xfrm>
        </p:spPr>
        <p:txBody>
          <a:bodyPr anchor="ctr">
            <a:normAutofit/>
          </a:bodyPr>
          <a:lstStyle/>
          <a:p>
            <a:pPr marL="0" indent="0">
              <a:buNone/>
            </a:pPr>
            <a:r>
              <a:rPr lang="en-US" sz="1900"/>
              <a:t>Due to an escalation of conflict across the country, many people were displaced in Kabul and other large cities, seeking safety from the conflict and other threats. In addition, UNHCR published a report that the newest wave of conflict has forced more than half a million people from their homes so far in 2021.  The crisis is taking a heavy toll on women and children, who make up 80% of Afghanistan's internally displaced people. Alongside homelessness and the threat of violence, displaced Afghans are facing drought, food scarcity, COVID-19 and a health system at breaking point.</a:t>
            </a:r>
          </a:p>
        </p:txBody>
      </p:sp>
      <p:sp>
        <p:nvSpPr>
          <p:cNvPr id="55" name="Rectangle 5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ky, outdoor, person, people&#10;&#10;Description automatically generated">
            <a:extLst>
              <a:ext uri="{FF2B5EF4-FFF2-40B4-BE49-F238E27FC236}">
                <a16:creationId xmlns:a16="http://schemas.microsoft.com/office/drawing/2014/main" id="{59BF59CE-29F5-7D49-971F-046A722D80A6}"/>
              </a:ext>
            </a:extLst>
          </p:cNvPr>
          <p:cNvPicPr>
            <a:picLocks noChangeAspect="1"/>
          </p:cNvPicPr>
          <p:nvPr/>
        </p:nvPicPr>
        <p:blipFill rotWithShape="1">
          <a:blip r:embed="rId2"/>
          <a:srcRect l="22523" r="19451" b="2"/>
          <a:stretch/>
        </p:blipFill>
        <p:spPr>
          <a:xfrm>
            <a:off x="5977788" y="799352"/>
            <a:ext cx="5425410" cy="5259296"/>
          </a:xfrm>
          <a:prstGeom prst="rect">
            <a:avLst/>
          </a:prstGeom>
        </p:spPr>
      </p:pic>
    </p:spTree>
    <p:extLst>
      <p:ext uri="{BB962C8B-B14F-4D97-AF65-F5344CB8AC3E}">
        <p14:creationId xmlns:p14="http://schemas.microsoft.com/office/powerpoint/2010/main" val="312449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04C7F-3F0F-DD4E-856C-D4B3E0072B97}"/>
              </a:ext>
            </a:extLst>
          </p:cNvPr>
          <p:cNvSpPr>
            <a:spLocks noGrp="1"/>
          </p:cNvSpPr>
          <p:nvPr>
            <p:ph type="title"/>
          </p:nvPr>
        </p:nvSpPr>
        <p:spPr>
          <a:xfrm>
            <a:off x="645064" y="525982"/>
            <a:ext cx="4282983" cy="1200361"/>
          </a:xfrm>
        </p:spPr>
        <p:txBody>
          <a:bodyPr anchor="b">
            <a:normAutofit/>
          </a:bodyPr>
          <a:lstStyle/>
          <a:p>
            <a:r>
              <a:rPr lang="en-US" sz="3600" b="1">
                <a:latin typeface="Abadi MT Condensed Light" panose="020B0306030101010103" pitchFamily="34" charset="77"/>
                <a:cs typeface="Arial" panose="020B0604020202020204" pitchFamily="34" charset="0"/>
              </a:rPr>
              <a:t>Current Situation </a:t>
            </a:r>
            <a:endParaRPr lang="en-US" sz="3600"/>
          </a:p>
        </p:txBody>
      </p:sp>
      <p:sp>
        <p:nvSpPr>
          <p:cNvPr id="71" name="Rectangle 7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9730E5-FC9B-8D45-9836-95E1822002C0}"/>
              </a:ext>
            </a:extLst>
          </p:cNvPr>
          <p:cNvSpPr>
            <a:spLocks noGrp="1"/>
          </p:cNvSpPr>
          <p:nvPr>
            <p:ph idx="1"/>
          </p:nvPr>
        </p:nvSpPr>
        <p:spPr>
          <a:xfrm>
            <a:off x="645066" y="2031101"/>
            <a:ext cx="4282984" cy="3511943"/>
          </a:xfrm>
        </p:spPr>
        <p:txBody>
          <a:bodyPr anchor="ctr">
            <a:normAutofit/>
          </a:bodyPr>
          <a:lstStyle/>
          <a:p>
            <a:r>
              <a:rPr lang="en-US" sz="1500"/>
              <a:t>ICRC officials warned of a collapse of the health system in Afghanistan and more than 2,000 health facilities have been closed.  Afghanistan is also in dire need of medicines.</a:t>
            </a:r>
          </a:p>
          <a:p>
            <a:r>
              <a:rPr lang="en-US" sz="1500"/>
              <a:t>A Norwegian aid agency reported that Afghanistan's economy is on the verge of collapse. </a:t>
            </a:r>
          </a:p>
          <a:p>
            <a:r>
              <a:rPr lang="en-US" sz="1500"/>
              <a:t>In addition, the European Union reported that Afghanistan's economic and social systems are on the brink of collapse and warns that a humanitarian catastrophe could occur if economic problems are not appropriately addressed. </a:t>
            </a:r>
          </a:p>
        </p:txBody>
      </p:sp>
      <p:sp>
        <p:nvSpPr>
          <p:cNvPr id="73" name="Rectangle 7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bar chart&#10;&#10;Description automatically generated">
            <a:extLst>
              <a:ext uri="{FF2B5EF4-FFF2-40B4-BE49-F238E27FC236}">
                <a16:creationId xmlns:a16="http://schemas.microsoft.com/office/drawing/2014/main" id="{AC09A16D-810B-504D-B263-3B75B44360F1}"/>
              </a:ext>
            </a:extLst>
          </p:cNvPr>
          <p:cNvPicPr>
            <a:picLocks noChangeAspect="1"/>
          </p:cNvPicPr>
          <p:nvPr/>
        </p:nvPicPr>
        <p:blipFill rotWithShape="1">
          <a:blip r:embed="rId2"/>
          <a:srcRect l="5890" r="2554" b="-1"/>
          <a:stretch/>
        </p:blipFill>
        <p:spPr>
          <a:xfrm>
            <a:off x="5987738" y="1729677"/>
            <a:ext cx="5628018" cy="3165775"/>
          </a:xfrm>
          <a:prstGeom prst="rect">
            <a:avLst/>
          </a:prstGeom>
        </p:spPr>
      </p:pic>
    </p:spTree>
    <p:extLst>
      <p:ext uri="{BB962C8B-B14F-4D97-AF65-F5344CB8AC3E}">
        <p14:creationId xmlns:p14="http://schemas.microsoft.com/office/powerpoint/2010/main" val="2662188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3C59E7F-DB80-554D-9782-36AB2E1BB31B}"/>
              </a:ext>
            </a:extLst>
          </p:cNvPr>
          <p:cNvSpPr txBox="1"/>
          <p:nvPr/>
        </p:nvSpPr>
        <p:spPr>
          <a:xfrm>
            <a:off x="630936" y="640080"/>
            <a:ext cx="4818888" cy="148132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200" kern="1200">
                <a:solidFill>
                  <a:schemeClr val="tx1"/>
                </a:solidFill>
                <a:latin typeface="+mj-lt"/>
                <a:ea typeface="+mj-ea"/>
                <a:cs typeface="+mj-cs"/>
              </a:rPr>
              <a:t>Peace is the main demand of Afghanistan's people, which the people of Afghanistan suffering for several decades. </a:t>
            </a:r>
          </a:p>
          <a:p>
            <a:pPr>
              <a:lnSpc>
                <a:spcPct val="90000"/>
              </a:lnSpc>
              <a:spcBef>
                <a:spcPct val="0"/>
              </a:spcBef>
              <a:spcAft>
                <a:spcPts val="600"/>
              </a:spcAft>
            </a:pPr>
            <a:endParaRPr lang="en-US" sz="2200" kern="1200">
              <a:solidFill>
                <a:schemeClr val="tx1"/>
              </a:solidFill>
              <a:latin typeface="+mj-lt"/>
              <a:ea typeface="+mj-ea"/>
              <a:cs typeface="+mj-cs"/>
            </a:endParaRPr>
          </a:p>
        </p:txBody>
      </p:sp>
      <p:sp>
        <p:nvSpPr>
          <p:cNvPr id="2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EDA13E-06BD-F246-B316-D05F049A5A21}"/>
              </a:ext>
            </a:extLst>
          </p:cNvPr>
          <p:cNvSpPr>
            <a:spLocks noGrp="1"/>
          </p:cNvSpPr>
          <p:nvPr>
            <p:ph idx="1"/>
          </p:nvPr>
        </p:nvSpPr>
        <p:spPr>
          <a:xfrm>
            <a:off x="210065" y="2660904"/>
            <a:ext cx="6218831" cy="3882740"/>
          </a:xfrm>
        </p:spPr>
        <p:txBody>
          <a:bodyPr vert="horz" lIns="91440" tIns="45720" rIns="91440" bIns="45720" rtlCol="0" anchor="t">
            <a:normAutofit/>
          </a:bodyPr>
          <a:lstStyle/>
          <a:p>
            <a:pPr marL="0"/>
            <a:endParaRPr lang="en-US" sz="1400" dirty="0"/>
          </a:p>
          <a:p>
            <a:pPr marL="0" indent="0">
              <a:buNone/>
            </a:pPr>
            <a:r>
              <a:rPr lang="en-US" sz="1600" dirty="0"/>
              <a:t>• Failed….. because has no clear nation-building strategy in Afghanistan, but the nation-building process has suffered dramatically. </a:t>
            </a:r>
          </a:p>
          <a:p>
            <a:pPr marL="0"/>
            <a:endParaRPr lang="en-US" sz="1600" dirty="0"/>
          </a:p>
          <a:p>
            <a:pPr marL="0" indent="0">
              <a:buNone/>
            </a:pPr>
            <a:r>
              <a:rPr lang="en-US" sz="1600" dirty="0"/>
              <a:t>• Reasons…. Foreign interference, ideological, cultural and intelligence aggression was seen as a major obstacle to the unity of the Afghan nation. </a:t>
            </a:r>
          </a:p>
          <a:p>
            <a:pPr marL="0" indent="0">
              <a:buNone/>
            </a:pPr>
            <a:r>
              <a:rPr lang="en-US" sz="1600" dirty="0"/>
              <a:t>Result: In view of this fact, failed to build the fundamental of nation-building in Afghanistan.. </a:t>
            </a:r>
          </a:p>
          <a:p>
            <a:endParaRPr lang="en-US" sz="1400" dirty="0"/>
          </a:p>
        </p:txBody>
      </p:sp>
      <p:pic>
        <p:nvPicPr>
          <p:cNvPr id="7" name="Picture 6" descr="Text&#10;&#10;Description automatically generated">
            <a:extLst>
              <a:ext uri="{FF2B5EF4-FFF2-40B4-BE49-F238E27FC236}">
                <a16:creationId xmlns:a16="http://schemas.microsoft.com/office/drawing/2014/main" id="{CF7037B9-64AB-1F4C-9C22-9911E20194C7}"/>
              </a:ext>
            </a:extLst>
          </p:cNvPr>
          <p:cNvPicPr>
            <a:picLocks noChangeAspect="1"/>
          </p:cNvPicPr>
          <p:nvPr/>
        </p:nvPicPr>
        <p:blipFill>
          <a:blip r:embed="rId2"/>
          <a:stretch>
            <a:fillRect/>
          </a:stretch>
        </p:blipFill>
        <p:spPr>
          <a:xfrm>
            <a:off x="6580964" y="1893665"/>
            <a:ext cx="5458968" cy="3070669"/>
          </a:xfrm>
          <a:prstGeom prst="rect">
            <a:avLst/>
          </a:prstGeom>
        </p:spPr>
      </p:pic>
    </p:spTree>
    <p:extLst>
      <p:ext uri="{BB962C8B-B14F-4D97-AF65-F5344CB8AC3E}">
        <p14:creationId xmlns:p14="http://schemas.microsoft.com/office/powerpoint/2010/main" val="2400331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9226CF-8A53-9F45-9B5B-96376489DCE7}"/>
              </a:ext>
            </a:extLst>
          </p:cNvPr>
          <p:cNvSpPr>
            <a:spLocks noGrp="1"/>
          </p:cNvSpPr>
          <p:nvPr>
            <p:ph type="title"/>
          </p:nvPr>
        </p:nvSpPr>
        <p:spPr>
          <a:xfrm>
            <a:off x="649270" y="506727"/>
            <a:ext cx="3885141" cy="1526741"/>
          </a:xfrm>
        </p:spPr>
        <p:txBody>
          <a:bodyPr vert="horz" lIns="91440" tIns="45720" rIns="91440" bIns="45720" rtlCol="0" anchor="ctr">
            <a:normAutofit/>
          </a:bodyPr>
          <a:lstStyle/>
          <a:p>
            <a:pPr algn="ctr"/>
            <a:r>
              <a:rPr lang="en-US" sz="3000" b="1" dirty="0">
                <a:solidFill>
                  <a:schemeClr val="bg1"/>
                </a:solidFill>
              </a:rPr>
              <a:t>Afghanistan </a:t>
            </a:r>
          </a:p>
        </p:txBody>
      </p:sp>
      <p:cxnSp>
        <p:nvCxnSpPr>
          <p:cNvPr id="34" name="Straight Connector 33">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1">
            <a:extLst>
              <a:ext uri="{FF2B5EF4-FFF2-40B4-BE49-F238E27FC236}">
                <a16:creationId xmlns:a16="http://schemas.microsoft.com/office/drawing/2014/main" id="{EEE3F6A7-1AA2-2149-8A0D-5446B9769668}"/>
              </a:ext>
            </a:extLst>
          </p:cNvPr>
          <p:cNvSpPr>
            <a:spLocks noChangeArrowheads="1"/>
          </p:cNvSpPr>
          <p:nvPr/>
        </p:nvSpPr>
        <p:spPr bwMode="auto">
          <a:xfrm>
            <a:off x="4945336" y="506727"/>
            <a:ext cx="6609921" cy="152674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a:ln>
                  <a:noFill/>
                </a:ln>
                <a:solidFill>
                  <a:schemeClr val="bg1"/>
                </a:solidFill>
                <a:effectLst/>
              </a:rPr>
              <a:t>GENERAL INFORMATION: </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2200" b="0" i="0" u="none" strike="noStrike" cap="none" normalizeH="0" baseline="0">
              <a:ln>
                <a:noFill/>
              </a:ln>
              <a:solidFill>
                <a:schemeClr val="bg1"/>
              </a:solidFill>
              <a:effectLst/>
            </a:endParaRPr>
          </a:p>
        </p:txBody>
      </p:sp>
      <p:pic>
        <p:nvPicPr>
          <p:cNvPr id="6" name="Picture 5" descr="Text, calendar&#10;&#10;Description automatically generated">
            <a:extLst>
              <a:ext uri="{FF2B5EF4-FFF2-40B4-BE49-F238E27FC236}">
                <a16:creationId xmlns:a16="http://schemas.microsoft.com/office/drawing/2014/main" id="{88C40369-234B-7241-BB13-C808207195BB}"/>
              </a:ext>
            </a:extLst>
          </p:cNvPr>
          <p:cNvPicPr>
            <a:picLocks noChangeAspect="1"/>
          </p:cNvPicPr>
          <p:nvPr/>
        </p:nvPicPr>
        <p:blipFill>
          <a:blip r:embed="rId2"/>
          <a:stretch>
            <a:fillRect/>
          </a:stretch>
        </p:blipFill>
        <p:spPr>
          <a:xfrm>
            <a:off x="393308" y="2542959"/>
            <a:ext cx="5559480" cy="3710951"/>
          </a:xfrm>
          <a:prstGeom prst="rect">
            <a:avLst/>
          </a:prstGeom>
        </p:spPr>
      </p:pic>
      <p:graphicFrame>
        <p:nvGraphicFramePr>
          <p:cNvPr id="4" name="Content Placeholder 3">
            <a:extLst>
              <a:ext uri="{FF2B5EF4-FFF2-40B4-BE49-F238E27FC236}">
                <a16:creationId xmlns:a16="http://schemas.microsoft.com/office/drawing/2014/main" id="{9C60618D-5B78-C84D-9B9A-E20757ECAB18}"/>
              </a:ext>
            </a:extLst>
          </p:cNvPr>
          <p:cNvGraphicFramePr>
            <a:graphicFrameLocks noGrp="1"/>
          </p:cNvGraphicFramePr>
          <p:nvPr>
            <p:ph idx="1"/>
            <p:extLst>
              <p:ext uri="{D42A27DB-BD31-4B8C-83A1-F6EECF244321}">
                <p14:modId xmlns:p14="http://schemas.microsoft.com/office/powerpoint/2010/main" val="3725720643"/>
              </p:ext>
            </p:extLst>
          </p:nvPr>
        </p:nvGraphicFramePr>
        <p:xfrm>
          <a:off x="6251736" y="2829960"/>
          <a:ext cx="5546956" cy="3145117"/>
        </p:xfrm>
        <a:graphic>
          <a:graphicData uri="http://schemas.openxmlformats.org/drawingml/2006/table">
            <a:tbl>
              <a:tblPr firstRow="1" firstCol="1" bandRow="1">
                <a:solidFill>
                  <a:srgbClr val="F7F7F7"/>
                </a:solidFill>
                <a:tableStyleId>{7DF18680-E054-41AD-8BC1-D1AEF772440D}</a:tableStyleId>
              </a:tblPr>
              <a:tblGrid>
                <a:gridCol w="1574809">
                  <a:extLst>
                    <a:ext uri="{9D8B030D-6E8A-4147-A177-3AD203B41FA5}">
                      <a16:colId xmlns:a16="http://schemas.microsoft.com/office/drawing/2014/main" val="1480536093"/>
                    </a:ext>
                  </a:extLst>
                </a:gridCol>
                <a:gridCol w="3972147">
                  <a:extLst>
                    <a:ext uri="{9D8B030D-6E8A-4147-A177-3AD203B41FA5}">
                      <a16:colId xmlns:a16="http://schemas.microsoft.com/office/drawing/2014/main" val="4247541140"/>
                    </a:ext>
                  </a:extLst>
                </a:gridCol>
              </a:tblGrid>
              <a:tr h="520277">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300" b="1" kern="1200" cap="all" spc="60">
                          <a:solidFill>
                            <a:schemeClr val="tx1"/>
                          </a:solidFill>
                        </a:rPr>
                        <a:t>Area:</a:t>
                      </a:r>
                      <a:endParaRPr lang="en-US" sz="1300" b="1" kern="1200" cap="all" spc="60">
                        <a:solidFill>
                          <a:schemeClr val="tx1"/>
                        </a:solidFill>
                        <a:latin typeface="Abadi MT Condensed Light" panose="020B0306030101010103" pitchFamily="34" charset="77"/>
                        <a:ea typeface="+mn-ea"/>
                        <a:cs typeface="Arial" panose="020B0604020202020204" pitchFamily="34" charset="0"/>
                      </a:endParaRPr>
                    </a:p>
                  </a:txBody>
                  <a:tcPr marL="147268" marR="147268" marT="147268" marB="147268" anchor="b">
                    <a:lnL w="12700" cmpd="sng">
                      <a:noFill/>
                      <a:prstDash val="solid"/>
                    </a:lnL>
                    <a:lnR w="12700" cmpd="sng">
                      <a:noFill/>
                      <a:prstDash val="solid"/>
                    </a:lnR>
                    <a:lnT w="12700" cmpd="sng">
                      <a:noFill/>
                    </a:lnT>
                    <a:lnB w="12700" cmpd="sng">
                      <a:noFill/>
                      <a:prstDash val="solid"/>
                    </a:lnB>
                    <a:noFill/>
                  </a:tcPr>
                </a:tc>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300" b="1" kern="1200" cap="all" spc="60">
                          <a:solidFill>
                            <a:schemeClr val="tx1"/>
                          </a:solidFill>
                        </a:rPr>
                        <a:t>652,237 sq. km</a:t>
                      </a:r>
                      <a:endParaRPr lang="en-US" sz="1300" b="1" kern="1200" cap="all" spc="60">
                        <a:solidFill>
                          <a:schemeClr val="tx1"/>
                        </a:solidFill>
                        <a:latin typeface="Abadi MT Condensed Light" panose="020B0306030101010103" pitchFamily="34" charset="77"/>
                        <a:ea typeface="+mn-ea"/>
                        <a:cs typeface="Arial" panose="020B0604020202020204" pitchFamily="34" charset="0"/>
                      </a:endParaRPr>
                    </a:p>
                  </a:txBody>
                  <a:tcPr marL="147268" marR="147268" marT="147268" marB="147268" anchor="b">
                    <a:lnL w="12700" cmpd="sng">
                      <a:noFill/>
                      <a:prstDash val="solid"/>
                    </a:lnL>
                    <a:lnR w="12700" cmpd="sng">
                      <a:noFill/>
                      <a:prstDash val="solid"/>
                    </a:lnR>
                    <a:lnT w="12700" cmpd="sng">
                      <a:noFill/>
                    </a:lnT>
                    <a:lnB w="12700" cmpd="sng">
                      <a:noFill/>
                      <a:prstDash val="solid"/>
                    </a:lnB>
                    <a:noFill/>
                  </a:tcPr>
                </a:tc>
                <a:extLst>
                  <a:ext uri="{0D108BD9-81ED-4DB2-BD59-A6C34878D82A}">
                    <a16:rowId xmlns:a16="http://schemas.microsoft.com/office/drawing/2014/main" val="156225314"/>
                  </a:ext>
                </a:extLst>
              </a:tr>
              <a:tr h="399435">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300" b="1" kern="1200" cap="none" spc="0">
                          <a:solidFill>
                            <a:schemeClr val="tx1"/>
                          </a:solidFill>
                        </a:rPr>
                        <a:t>Population:</a:t>
                      </a:r>
                      <a:endParaRPr lang="en-US" sz="1300" b="1" kern="1200" cap="none" spc="0">
                        <a:solidFill>
                          <a:schemeClr val="tx1"/>
                        </a:solidFill>
                        <a:latin typeface="Abadi MT Condensed Light" panose="020B0306030101010103" pitchFamily="34" charset="77"/>
                        <a:ea typeface="+mn-ea"/>
                        <a:cs typeface="Arial" panose="020B0604020202020204" pitchFamily="34" charset="0"/>
                      </a:endParaRPr>
                    </a:p>
                  </a:txBody>
                  <a:tcPr marL="90866" marR="189304" marT="25963" marB="98179">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700" kern="1200" cap="none" spc="0">
                          <a:solidFill>
                            <a:schemeClr val="tx1"/>
                          </a:solidFill>
                        </a:rPr>
                        <a:t>35.53 (according to 2017 WB)</a:t>
                      </a:r>
                      <a:endParaRPr lang="en-US" sz="1700" kern="1200" cap="none" spc="0">
                        <a:solidFill>
                          <a:schemeClr val="tx1"/>
                        </a:solidFill>
                        <a:latin typeface="Abadi MT Condensed Light" panose="020B0306030101010103" pitchFamily="34" charset="77"/>
                        <a:ea typeface="+mn-ea"/>
                        <a:cs typeface="Arial" panose="020B0604020202020204" pitchFamily="34" charset="0"/>
                      </a:endParaRPr>
                    </a:p>
                  </a:txBody>
                  <a:tcPr marL="90866" marR="189304" marT="25963" marB="98179">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847928739"/>
                  </a:ext>
                </a:extLst>
              </a:tr>
              <a:tr h="531575">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300" b="1" kern="1200" cap="none" spc="0">
                          <a:solidFill>
                            <a:schemeClr val="tx1"/>
                          </a:solidFill>
                        </a:rPr>
                        <a:t>Official language:</a:t>
                      </a:r>
                      <a:endParaRPr lang="en-US" sz="1300" b="1" kern="1200" cap="none" spc="0">
                        <a:solidFill>
                          <a:schemeClr val="tx1"/>
                        </a:solidFill>
                        <a:latin typeface="Abadi MT Condensed Light" panose="020B0306030101010103" pitchFamily="34" charset="77"/>
                        <a:ea typeface="+mn-ea"/>
                        <a:cs typeface="Arial" panose="020B0604020202020204" pitchFamily="34" charset="0"/>
                      </a:endParaRPr>
                    </a:p>
                  </a:txBody>
                  <a:tcPr marL="90866" marR="189304" marT="25963" marB="98179">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700" kern="1200" cap="none" spc="0">
                          <a:solidFill>
                            <a:schemeClr val="tx1"/>
                          </a:solidFill>
                        </a:rPr>
                        <a:t>Pashto/Dari</a:t>
                      </a:r>
                      <a:endParaRPr lang="en-US" sz="1700" kern="1200" cap="none" spc="0">
                        <a:solidFill>
                          <a:schemeClr val="tx1"/>
                        </a:solidFill>
                        <a:latin typeface="Abadi MT Condensed Light" panose="020B0306030101010103" pitchFamily="34" charset="77"/>
                        <a:ea typeface="+mn-ea"/>
                        <a:cs typeface="Arial" panose="020B0604020202020204" pitchFamily="34" charset="0"/>
                      </a:endParaRPr>
                    </a:p>
                  </a:txBody>
                  <a:tcPr marL="90866" marR="189304" marT="25963" marB="98179">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4092810551"/>
                  </a:ext>
                </a:extLst>
              </a:tr>
              <a:tr h="531575">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300" b="1" kern="1200" cap="none" spc="0">
                          <a:solidFill>
                            <a:schemeClr val="tx1"/>
                          </a:solidFill>
                        </a:rPr>
                        <a:t>Political system:</a:t>
                      </a:r>
                      <a:endParaRPr lang="en-US" sz="1300" b="1" kern="1200" cap="none" spc="0">
                        <a:solidFill>
                          <a:schemeClr val="tx1"/>
                        </a:solidFill>
                        <a:latin typeface="Abadi MT Condensed Light" panose="020B0306030101010103" pitchFamily="34" charset="77"/>
                        <a:ea typeface="+mn-ea"/>
                        <a:cs typeface="Arial" panose="020B0604020202020204" pitchFamily="34" charset="0"/>
                      </a:endParaRPr>
                    </a:p>
                  </a:txBody>
                  <a:tcPr marL="90866" marR="189304" marT="25963" marB="98179">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700" kern="1200" cap="none" spc="0" dirty="0">
                          <a:solidFill>
                            <a:schemeClr val="tx1"/>
                          </a:solidFill>
                        </a:rPr>
                        <a:t>Islamic republic/Islamic Emirate? </a:t>
                      </a:r>
                      <a:endParaRPr lang="en-US" sz="1700" kern="1200" cap="none" spc="0" dirty="0">
                        <a:solidFill>
                          <a:schemeClr val="tx1"/>
                        </a:solidFill>
                        <a:latin typeface="Abadi MT Condensed Light" panose="020B0306030101010103" pitchFamily="34" charset="77"/>
                        <a:ea typeface="+mn-ea"/>
                        <a:cs typeface="Arial" panose="020B0604020202020204" pitchFamily="34" charset="0"/>
                      </a:endParaRPr>
                    </a:p>
                  </a:txBody>
                  <a:tcPr marL="90866" marR="189304" marT="25963" marB="98179">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4102203775"/>
                  </a:ext>
                </a:extLst>
              </a:tr>
              <a:tr h="531575">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300" b="1" kern="1200" cap="none" spc="0">
                          <a:solidFill>
                            <a:schemeClr val="tx1"/>
                          </a:solidFill>
                        </a:rPr>
                        <a:t>Administrative divisions:</a:t>
                      </a:r>
                      <a:endParaRPr lang="en-US" sz="1300" b="1" kern="1200" cap="none" spc="0">
                        <a:solidFill>
                          <a:schemeClr val="tx1"/>
                        </a:solidFill>
                        <a:latin typeface="Abadi MT Condensed Light" panose="020B0306030101010103" pitchFamily="34" charset="77"/>
                        <a:ea typeface="+mn-ea"/>
                        <a:cs typeface="Arial" panose="020B0604020202020204" pitchFamily="34" charset="0"/>
                      </a:endParaRPr>
                    </a:p>
                  </a:txBody>
                  <a:tcPr marL="90866" marR="189304" marT="25963" marB="98179">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700" kern="1200" cap="none" spc="0">
                          <a:solidFill>
                            <a:schemeClr val="tx1"/>
                          </a:solidFill>
                        </a:rPr>
                        <a:t>34 Province </a:t>
                      </a:r>
                      <a:endParaRPr lang="en-US" sz="1700" kern="1200" cap="none" spc="0">
                        <a:solidFill>
                          <a:schemeClr val="tx1"/>
                        </a:solidFill>
                        <a:latin typeface="Abadi MT Condensed Light" panose="020B0306030101010103" pitchFamily="34" charset="77"/>
                        <a:ea typeface="+mn-ea"/>
                        <a:cs typeface="Arial" panose="020B0604020202020204" pitchFamily="34" charset="0"/>
                      </a:endParaRPr>
                    </a:p>
                  </a:txBody>
                  <a:tcPr marL="90866" marR="189304" marT="25963" marB="98179">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2197774596"/>
                  </a:ext>
                </a:extLst>
              </a:tr>
              <a:tr h="630680">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300" b="1" kern="1200" cap="none" spc="0">
                          <a:solidFill>
                            <a:schemeClr val="tx1"/>
                          </a:solidFill>
                        </a:rPr>
                        <a:t>Religions:</a:t>
                      </a:r>
                      <a:endParaRPr lang="en-US" sz="1300" b="1" kern="1200" cap="none" spc="0">
                        <a:solidFill>
                          <a:schemeClr val="tx1"/>
                        </a:solidFill>
                        <a:latin typeface="Abadi MT Condensed Light" panose="020B0306030101010103" pitchFamily="34" charset="77"/>
                        <a:ea typeface="+mn-ea"/>
                        <a:cs typeface="Arial" panose="020B0604020202020204" pitchFamily="34" charset="0"/>
                      </a:endParaRPr>
                    </a:p>
                  </a:txBody>
                  <a:tcPr marL="90866" marR="189304" marT="25963" marB="98179">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700" kern="1200" cap="none" spc="0" dirty="0">
                          <a:solidFill>
                            <a:schemeClr val="tx1"/>
                          </a:solidFill>
                        </a:rPr>
                        <a:t>Suni Muslim (84%), Shia Muslim (15%), others (1%)</a:t>
                      </a:r>
                      <a:endParaRPr lang="en-US" sz="1700" kern="1200" cap="none" spc="0" dirty="0">
                        <a:solidFill>
                          <a:schemeClr val="tx1"/>
                        </a:solidFill>
                        <a:latin typeface="Abadi MT Condensed Light" panose="020B0306030101010103" pitchFamily="34" charset="77"/>
                        <a:ea typeface="+mn-ea"/>
                        <a:cs typeface="Arial" panose="020B0604020202020204" pitchFamily="34" charset="0"/>
                      </a:endParaRPr>
                    </a:p>
                  </a:txBody>
                  <a:tcPr marL="90866" marR="189304" marT="25963" marB="98179">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458539287"/>
                  </a:ext>
                </a:extLst>
              </a:tr>
            </a:tbl>
          </a:graphicData>
        </a:graphic>
      </p:graphicFrame>
    </p:spTree>
    <p:extLst>
      <p:ext uri="{BB962C8B-B14F-4D97-AF65-F5344CB8AC3E}">
        <p14:creationId xmlns:p14="http://schemas.microsoft.com/office/powerpoint/2010/main" val="1115561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046F35-2BFC-004D-81F4-F66E416742C9}"/>
              </a:ext>
            </a:extLst>
          </p:cNvPr>
          <p:cNvSpPr>
            <a:spLocks noGrp="1"/>
          </p:cNvSpPr>
          <p:nvPr>
            <p:ph idx="1"/>
          </p:nvPr>
        </p:nvSpPr>
        <p:spPr>
          <a:xfrm>
            <a:off x="911772" y="1142451"/>
            <a:ext cx="10376338" cy="3124749"/>
          </a:xfrm>
        </p:spPr>
        <p:txBody>
          <a:bodyPr>
            <a:normAutofit/>
          </a:bodyPr>
          <a:lstStyle/>
          <a:p>
            <a:pPr marL="0" indent="0">
              <a:buNone/>
            </a:pPr>
            <a:endParaRPr lang="en-US" sz="2500" dirty="0">
              <a:latin typeface="Abadi MT Condensed Light" panose="020B0306030101010103" pitchFamily="34" charset="77"/>
              <a:cs typeface="Arial" panose="020B0604020202020204" pitchFamily="34" charset="0"/>
            </a:endParaRPr>
          </a:p>
          <a:p>
            <a:pPr marL="0" indent="0">
              <a:buNone/>
            </a:pPr>
            <a:endParaRPr lang="en-US" sz="2500" dirty="0">
              <a:latin typeface="Abadi MT Condensed Light" panose="020B0306030101010103" pitchFamily="34" charset="77"/>
              <a:cs typeface="Arial" panose="020B0604020202020204" pitchFamily="34" charset="0"/>
            </a:endParaRPr>
          </a:p>
          <a:p>
            <a:pPr marL="0" indent="0">
              <a:buNone/>
            </a:pPr>
            <a:endParaRPr lang="en-US" sz="2500" dirty="0">
              <a:latin typeface="Abadi MT Condensed Light" panose="020B0306030101010103" pitchFamily="34" charset="77"/>
              <a:cs typeface="Arial" panose="020B0604020202020204" pitchFamily="34" charset="0"/>
            </a:endParaRPr>
          </a:p>
          <a:p>
            <a:pPr marL="0" indent="0" algn="ctr">
              <a:buNone/>
            </a:pPr>
            <a:r>
              <a:rPr lang="en-US" sz="4000" dirty="0">
                <a:latin typeface="Abadi MT Condensed Light" panose="020B0306030101010103" pitchFamily="34" charset="77"/>
                <a:cs typeface="Arial" panose="020B0604020202020204" pitchFamily="34" charset="0"/>
              </a:rPr>
              <a:t>Thank you for the attention</a:t>
            </a:r>
          </a:p>
          <a:p>
            <a:pPr marL="0" indent="0" algn="ctr">
              <a:buNone/>
            </a:pPr>
            <a:r>
              <a:rPr lang="en-US" sz="4000" dirty="0">
                <a:latin typeface="Abadi MT Condensed Light" panose="020B0306030101010103" pitchFamily="34" charset="77"/>
                <a:cs typeface="Arial" panose="020B0604020202020204" pitchFamily="34" charset="0"/>
              </a:rPr>
              <a:t>Any Question  </a:t>
            </a:r>
          </a:p>
        </p:txBody>
      </p:sp>
    </p:spTree>
    <p:extLst>
      <p:ext uri="{BB962C8B-B14F-4D97-AF65-F5344CB8AC3E}">
        <p14:creationId xmlns:p14="http://schemas.microsoft.com/office/powerpoint/2010/main" val="279579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537E5A-7F91-8342-8DA0-C80F4C4ECC70}"/>
              </a:ext>
            </a:extLst>
          </p:cNvPr>
          <p:cNvSpPr>
            <a:spLocks noGrp="1"/>
          </p:cNvSpPr>
          <p:nvPr>
            <p:ph type="title"/>
          </p:nvPr>
        </p:nvSpPr>
        <p:spPr>
          <a:xfrm>
            <a:off x="284104" y="115616"/>
            <a:ext cx="6001093" cy="1164969"/>
          </a:xfrm>
        </p:spPr>
        <p:txBody>
          <a:bodyPr anchor="b">
            <a:normAutofit/>
          </a:bodyPr>
          <a:lstStyle/>
          <a:p>
            <a:r>
              <a:rPr lang="en-US" sz="2400" b="1" dirty="0"/>
              <a:t>LOCATION, POPULATION AND ETHNIC GROUPS </a:t>
            </a:r>
            <a:br>
              <a:rPr lang="en-US" sz="3000" dirty="0"/>
            </a:br>
            <a:endParaRPr lang="en-US" sz="3000" dirty="0"/>
          </a:p>
        </p:txBody>
      </p:sp>
      <p:sp>
        <p:nvSpPr>
          <p:cNvPr id="2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15E1FE-3167-0A44-8DFF-C7A8E3B3C8B3}"/>
              </a:ext>
            </a:extLst>
          </p:cNvPr>
          <p:cNvSpPr>
            <a:spLocks noGrp="1"/>
          </p:cNvSpPr>
          <p:nvPr>
            <p:ph idx="1"/>
          </p:nvPr>
        </p:nvSpPr>
        <p:spPr>
          <a:xfrm>
            <a:off x="347164" y="2598367"/>
            <a:ext cx="6495070" cy="4074281"/>
          </a:xfrm>
        </p:spPr>
        <p:txBody>
          <a:bodyPr anchor="t">
            <a:noAutofit/>
          </a:bodyPr>
          <a:lstStyle/>
          <a:p>
            <a:pPr marL="0" indent="0">
              <a:buNone/>
            </a:pPr>
            <a:r>
              <a:rPr lang="en-US" sz="2200" dirty="0">
                <a:latin typeface="Abadi MT Condensed Light" panose="020B0306030101010103" pitchFamily="34" charset="77"/>
                <a:cs typeface="Arial" panose="020B0604020202020204" pitchFamily="34" charset="0"/>
              </a:rPr>
              <a:t>Afghanistan is a land-locked country which is situated in heart of south-central Asia. The capital of Afghanistan is its largest city, Kabul. Afghanistan is bounded to the east and south by Pakistan, to the west by </a:t>
            </a:r>
            <a:r>
              <a:rPr lang="en-US" sz="2200" dirty="0">
                <a:latin typeface="Abadi MT Condensed Light" panose="020B0306030101010103" pitchFamily="34" charset="77"/>
                <a:cs typeface="Arial" panose="020B0604020202020204" pitchFamily="34" charset="0"/>
                <a:hlinkClick r:id="rId2">
                  <a:extLst>
                    <a:ext uri="{A12FA001-AC4F-418D-AE19-62706E023703}">
                      <ahyp:hlinkClr xmlns:ahyp="http://schemas.microsoft.com/office/drawing/2018/hyperlinkcolor" val="tx"/>
                    </a:ext>
                  </a:extLst>
                </a:hlinkClick>
              </a:rPr>
              <a:t>Iran</a:t>
            </a:r>
            <a:r>
              <a:rPr lang="en-US" sz="2200" dirty="0">
                <a:latin typeface="Abadi MT Condensed Light" panose="020B0306030101010103" pitchFamily="34" charset="77"/>
                <a:cs typeface="Arial" panose="020B0604020202020204" pitchFamily="34" charset="0"/>
              </a:rPr>
              <a:t>, and to the north by the Central Asian states of Turkmenistan, Uzbekistan, and Tajikistan. It also has a short border with Xinjiang, </a:t>
            </a:r>
            <a:r>
              <a:rPr lang="en-US" sz="2200" dirty="0">
                <a:latin typeface="Abadi MT Condensed Light" panose="020B0306030101010103" pitchFamily="34" charset="77"/>
                <a:cs typeface="Arial" panose="020B0604020202020204" pitchFamily="34" charset="0"/>
                <a:hlinkClick r:id="rId3">
                  <a:extLst>
                    <a:ext uri="{A12FA001-AC4F-418D-AE19-62706E023703}">
                      <ahyp:hlinkClr xmlns:ahyp="http://schemas.microsoft.com/office/drawing/2018/hyperlinkcolor" val="tx"/>
                    </a:ext>
                  </a:extLst>
                </a:hlinkClick>
              </a:rPr>
              <a:t>China</a:t>
            </a:r>
            <a:r>
              <a:rPr lang="en-US" sz="2200" dirty="0">
                <a:latin typeface="Abadi MT Condensed Light" panose="020B0306030101010103" pitchFamily="34" charset="77"/>
                <a:cs typeface="Arial" panose="020B0604020202020204" pitchFamily="34" charset="0"/>
              </a:rPr>
              <a:t>, at the end of the long Wakhan Corridor.</a:t>
            </a:r>
          </a:p>
          <a:p>
            <a:pPr marL="0" indent="0">
              <a:buNone/>
            </a:pPr>
            <a:r>
              <a:rPr lang="en-US" sz="2200" dirty="0">
                <a:latin typeface="Abadi MT Condensed Light" panose="020B0306030101010103" pitchFamily="34" charset="77"/>
                <a:cs typeface="Arial" panose="020B0604020202020204" pitchFamily="34" charset="0"/>
              </a:rPr>
              <a:t>Current population estimates are therefore rough approximations, which show that Pashtuns comprise above 50 percent, Tajiks are about 20 percent, while Hazara are about 8 percent, Uzbek are about 7 percent, the rest Turkman, </a:t>
            </a:r>
            <a:r>
              <a:rPr lang="en-US" sz="2200" dirty="0" err="1">
                <a:latin typeface="Abadi MT Condensed Light" panose="020B0306030101010103" pitchFamily="34" charset="77"/>
                <a:cs typeface="Arial" panose="020B0604020202020204" pitchFamily="34" charset="0"/>
              </a:rPr>
              <a:t>Aimak</a:t>
            </a:r>
            <a:r>
              <a:rPr lang="en-US" sz="2200" dirty="0">
                <a:latin typeface="Abadi MT Condensed Light" panose="020B0306030101010103" pitchFamily="34" charset="77"/>
                <a:cs typeface="Arial" panose="020B0604020202020204" pitchFamily="34" charset="0"/>
              </a:rPr>
              <a:t>, and other ethnic groups each account for small portions of the population. </a:t>
            </a:r>
          </a:p>
        </p:txBody>
      </p:sp>
      <p:pic>
        <p:nvPicPr>
          <p:cNvPr id="4" name="Picture 3">
            <a:extLst>
              <a:ext uri="{FF2B5EF4-FFF2-40B4-BE49-F238E27FC236}">
                <a16:creationId xmlns:a16="http://schemas.microsoft.com/office/drawing/2014/main" id="{2D669A60-0BF0-9741-BC0A-E94E3E176A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93" r="17360" b="-1"/>
          <a:stretch/>
        </p:blipFill>
        <p:spPr bwMode="auto">
          <a:xfrm>
            <a:off x="6705835" y="1186607"/>
            <a:ext cx="5254378" cy="557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32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537E5A-7F91-8342-8DA0-C80F4C4ECC70}"/>
              </a:ext>
            </a:extLst>
          </p:cNvPr>
          <p:cNvSpPr>
            <a:spLocks noGrp="1"/>
          </p:cNvSpPr>
          <p:nvPr>
            <p:ph type="title"/>
          </p:nvPr>
        </p:nvSpPr>
        <p:spPr>
          <a:xfrm>
            <a:off x="263078" y="-1051"/>
            <a:ext cx="8828369" cy="1481328"/>
          </a:xfrm>
        </p:spPr>
        <p:txBody>
          <a:bodyPr anchor="b">
            <a:normAutofit/>
          </a:bodyPr>
          <a:lstStyle/>
          <a:p>
            <a:r>
              <a:rPr lang="en-US" sz="3800" b="1" dirty="0"/>
              <a:t>PLACES, REGIONS AND PHYSICAL SYSTEM  </a:t>
            </a:r>
            <a:endParaRPr lang="en-US" sz="3800" dirty="0"/>
          </a:p>
        </p:txBody>
      </p:sp>
      <p:sp>
        <p:nvSpPr>
          <p:cNvPr id="4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15E1FE-3167-0A44-8DFF-C7A8E3B3C8B3}"/>
              </a:ext>
            </a:extLst>
          </p:cNvPr>
          <p:cNvSpPr>
            <a:spLocks noGrp="1"/>
          </p:cNvSpPr>
          <p:nvPr>
            <p:ph idx="1"/>
          </p:nvPr>
        </p:nvSpPr>
        <p:spPr>
          <a:xfrm>
            <a:off x="220717" y="2372868"/>
            <a:ext cx="5735239" cy="4312632"/>
          </a:xfrm>
        </p:spPr>
        <p:txBody>
          <a:bodyPr anchor="t">
            <a:noAutofit/>
          </a:bodyPr>
          <a:lstStyle/>
          <a:p>
            <a:pPr marL="0" indent="0">
              <a:buNone/>
            </a:pPr>
            <a:r>
              <a:rPr lang="en-US" altLang="en-US" sz="2100" dirty="0">
                <a:latin typeface="Abadi MT Condensed Light" panose="020B0306030101010103" pitchFamily="34" charset="77"/>
                <a:cs typeface="Arial" panose="020B0604020202020204" pitchFamily="34" charset="0"/>
              </a:rPr>
              <a:t>Afghanistan lies at the crossroads of three major regions.</a:t>
            </a:r>
            <a:br>
              <a:rPr lang="en-US" altLang="en-US" sz="2100" dirty="0">
                <a:latin typeface="Abadi MT Condensed Light" panose="020B0306030101010103" pitchFamily="34" charset="77"/>
                <a:cs typeface="Arial" panose="020B0604020202020204" pitchFamily="34" charset="0"/>
              </a:rPr>
            </a:br>
            <a:endParaRPr lang="en-US" altLang="en-US" sz="2100" dirty="0">
              <a:latin typeface="Abadi MT Condensed Light" panose="020B0306030101010103" pitchFamily="34" charset="77"/>
              <a:cs typeface="Arial" panose="020B0604020202020204" pitchFamily="34" charset="0"/>
            </a:endParaRPr>
          </a:p>
          <a:p>
            <a:pPr marL="0" lvl="1" indent="0">
              <a:spcBef>
                <a:spcPts val="1000"/>
              </a:spcBef>
              <a:buNone/>
            </a:pPr>
            <a:r>
              <a:rPr lang="en-US" altLang="en-US" sz="2100" b="1" dirty="0">
                <a:latin typeface="Abadi MT Condensed Light" panose="020B0306030101010103" pitchFamily="34" charset="77"/>
                <a:cs typeface="Arial" panose="020B0604020202020204" pitchFamily="34" charset="0"/>
              </a:rPr>
              <a:t>South Asia </a:t>
            </a:r>
            <a:r>
              <a:rPr lang="en-US" altLang="en-US" sz="2100" dirty="0">
                <a:latin typeface="Abadi MT Condensed Light" panose="020B0306030101010103" pitchFamily="34" charset="77"/>
                <a:cs typeface="Arial" panose="020B0604020202020204" pitchFamily="34" charset="0"/>
              </a:rPr>
              <a:t>- Pakistan and India lie to the east</a:t>
            </a:r>
          </a:p>
          <a:p>
            <a:pPr marL="0" lvl="1" indent="0">
              <a:spcBef>
                <a:spcPts val="1000"/>
              </a:spcBef>
              <a:buNone/>
            </a:pPr>
            <a:r>
              <a:rPr lang="en-US" altLang="en-US" sz="2100" b="1" dirty="0">
                <a:latin typeface="Abadi MT Condensed Light" panose="020B0306030101010103" pitchFamily="34" charset="77"/>
                <a:cs typeface="Arial" panose="020B0604020202020204" pitchFamily="34" charset="0"/>
              </a:rPr>
              <a:t>Southwest Asia/Middle East </a:t>
            </a:r>
            <a:r>
              <a:rPr lang="en-US" altLang="en-US" sz="2100" dirty="0">
                <a:latin typeface="Abadi MT Condensed Light" panose="020B0306030101010103" pitchFamily="34" charset="77"/>
                <a:cs typeface="Arial" panose="020B0604020202020204" pitchFamily="34" charset="0"/>
              </a:rPr>
              <a:t>- Iran, Iraq, and the Persian gulf lie to the west.</a:t>
            </a:r>
          </a:p>
          <a:p>
            <a:pPr marL="0" lvl="1" indent="0">
              <a:spcBef>
                <a:spcPts val="1000"/>
              </a:spcBef>
              <a:buNone/>
            </a:pPr>
            <a:r>
              <a:rPr lang="en-US" altLang="en-US" sz="2100" b="1" dirty="0">
                <a:latin typeface="Abadi MT Condensed Light" panose="020B0306030101010103" pitchFamily="34" charset="77"/>
                <a:cs typeface="Arial" panose="020B0604020202020204" pitchFamily="34" charset="0"/>
              </a:rPr>
              <a:t>Central Asia </a:t>
            </a:r>
            <a:r>
              <a:rPr lang="en-US" altLang="en-US" sz="2100" dirty="0">
                <a:latin typeface="Abadi MT Condensed Light" panose="020B0306030101010103" pitchFamily="34" charset="77"/>
                <a:cs typeface="Arial" panose="020B0604020202020204" pitchFamily="34" charset="0"/>
              </a:rPr>
              <a:t>- five republics of the former Soviet Union lie to the north: Turkmenistan, Uzbekistan, Tajikistan, Kyrgyzstan, and Kazakhstan.</a:t>
            </a:r>
            <a:endParaRPr lang="en-US" sz="2100" dirty="0">
              <a:latin typeface="Abadi MT Condensed Light" panose="020B0306030101010103" pitchFamily="34" charset="77"/>
              <a:cs typeface="Arial" panose="020B0604020202020204" pitchFamily="34" charset="0"/>
            </a:endParaRPr>
          </a:p>
          <a:p>
            <a:pPr marL="0" indent="0">
              <a:buNone/>
            </a:pPr>
            <a:r>
              <a:rPr lang="en-US" sz="2100" dirty="0">
                <a:latin typeface="Abadi MT Condensed Light" panose="020B0306030101010103" pitchFamily="34" charset="77"/>
                <a:cs typeface="Arial" panose="020B0604020202020204" pitchFamily="34" charset="0"/>
              </a:rPr>
              <a:t>Afghanistan is mainly mountainous with steep isolated valleys. The Hindu Kush Mountains extend northeast to southeast through Afghanistan. The </a:t>
            </a:r>
            <a:r>
              <a:rPr lang="en-US" sz="2100" dirty="0" err="1">
                <a:latin typeface="Abadi MT Condensed Light" panose="020B0306030101010103" pitchFamily="34" charset="77"/>
                <a:cs typeface="Arial" panose="020B0604020202020204" pitchFamily="34" charset="0"/>
              </a:rPr>
              <a:t>Paropamisus</a:t>
            </a:r>
            <a:r>
              <a:rPr lang="en-US" sz="2100" dirty="0">
                <a:latin typeface="Abadi MT Condensed Light" panose="020B0306030101010103" pitchFamily="34" charset="77"/>
                <a:cs typeface="Arial" panose="020B0604020202020204" pitchFamily="34" charset="0"/>
              </a:rPr>
              <a:t> lie in the Northwest. </a:t>
            </a:r>
          </a:p>
          <a:p>
            <a:pPr marL="0" indent="0">
              <a:buNone/>
            </a:pPr>
            <a:r>
              <a:rPr lang="en-US" sz="2100" dirty="0">
                <a:latin typeface="Abadi MT Condensed Light" panose="020B0306030101010103" pitchFamily="34" charset="77"/>
                <a:cs typeface="Arial" panose="020B0604020202020204" pitchFamily="34" charset="0"/>
              </a:rPr>
              <a:t>Several peaks rise to an elevation of over 20,000 feet. </a:t>
            </a:r>
          </a:p>
        </p:txBody>
      </p:sp>
      <p:pic>
        <p:nvPicPr>
          <p:cNvPr id="5" name="Picture 4" descr="Map&#10;&#10;Description automatically generated">
            <a:extLst>
              <a:ext uri="{FF2B5EF4-FFF2-40B4-BE49-F238E27FC236}">
                <a16:creationId xmlns:a16="http://schemas.microsoft.com/office/drawing/2014/main" id="{C93B1DBC-5089-3943-9874-CEB396D87248}"/>
              </a:ext>
            </a:extLst>
          </p:cNvPr>
          <p:cNvPicPr>
            <a:picLocks noChangeAspect="1"/>
          </p:cNvPicPr>
          <p:nvPr/>
        </p:nvPicPr>
        <p:blipFill>
          <a:blip r:embed="rId2"/>
          <a:stretch>
            <a:fillRect/>
          </a:stretch>
        </p:blipFill>
        <p:spPr>
          <a:xfrm>
            <a:off x="6099048" y="2166614"/>
            <a:ext cx="5458968" cy="2524772"/>
          </a:xfrm>
          <a:prstGeom prst="rect">
            <a:avLst/>
          </a:prstGeom>
        </p:spPr>
      </p:pic>
    </p:spTree>
    <p:extLst>
      <p:ext uri="{BB962C8B-B14F-4D97-AF65-F5344CB8AC3E}">
        <p14:creationId xmlns:p14="http://schemas.microsoft.com/office/powerpoint/2010/main" val="1048163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utdoor, mountain, snow, person&#10;&#10;Description automatically generated">
            <a:extLst>
              <a:ext uri="{FF2B5EF4-FFF2-40B4-BE49-F238E27FC236}">
                <a16:creationId xmlns:a16="http://schemas.microsoft.com/office/drawing/2014/main" id="{5334B84A-2C85-7441-8AB2-97776E5151B9}"/>
              </a:ext>
            </a:extLst>
          </p:cNvPr>
          <p:cNvPicPr>
            <a:picLocks noChangeAspect="1"/>
          </p:cNvPicPr>
          <p:nvPr/>
        </p:nvPicPr>
        <p:blipFill rotWithShape="1">
          <a:blip r:embed="rId2"/>
          <a:srcRect t="25639" r="-2" b="353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descr="A picture containing mountain, outdoor, nature, people&#10;&#10;Description automatically generated">
            <a:extLst>
              <a:ext uri="{FF2B5EF4-FFF2-40B4-BE49-F238E27FC236}">
                <a16:creationId xmlns:a16="http://schemas.microsoft.com/office/drawing/2014/main" id="{64D59AC6-7FBB-7F45-8E42-30853DE288D3}"/>
              </a:ext>
            </a:extLst>
          </p:cNvPr>
          <p:cNvPicPr>
            <a:picLocks noChangeAspect="1"/>
          </p:cNvPicPr>
          <p:nvPr/>
        </p:nvPicPr>
        <p:blipFill rotWithShape="1">
          <a:blip r:embed="rId3"/>
          <a:srcRect t="30769"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C077E2D-3982-D94A-A110-2FAEBF9FCF7F}"/>
              </a:ext>
            </a:extLst>
          </p:cNvPr>
          <p:cNvSpPr>
            <a:spLocks noGrp="1"/>
          </p:cNvSpPr>
          <p:nvPr>
            <p:ph type="title"/>
          </p:nvPr>
        </p:nvSpPr>
        <p:spPr>
          <a:xfrm>
            <a:off x="448056" y="859536"/>
            <a:ext cx="4832802" cy="1243584"/>
          </a:xfrm>
        </p:spPr>
        <p:txBody>
          <a:bodyPr>
            <a:normAutofit/>
          </a:bodyPr>
          <a:lstStyle/>
          <a:p>
            <a:r>
              <a:rPr lang="en-US" sz="3400" b="1" dirty="0"/>
              <a:t>HISTORY</a:t>
            </a:r>
            <a:r>
              <a:rPr lang="en-US" sz="3400" dirty="0"/>
              <a:t> </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1B17297-72B1-3B4B-B0AB-60AFF24D117E}"/>
              </a:ext>
            </a:extLst>
          </p:cNvPr>
          <p:cNvSpPr>
            <a:spLocks noGrp="1"/>
          </p:cNvSpPr>
          <p:nvPr>
            <p:ph idx="1"/>
          </p:nvPr>
        </p:nvSpPr>
        <p:spPr>
          <a:xfrm>
            <a:off x="448056" y="2194561"/>
            <a:ext cx="5427227" cy="4411402"/>
          </a:xfrm>
        </p:spPr>
        <p:txBody>
          <a:bodyPr>
            <a:normAutofit/>
          </a:bodyPr>
          <a:lstStyle/>
          <a:p>
            <a:pPr marL="0" indent="0">
              <a:buNone/>
            </a:pPr>
            <a:r>
              <a:rPr lang="en-US" altLang="en-US" sz="2000" dirty="0">
                <a:latin typeface="Abadi MT Condensed Light" panose="020B0306030101010103" pitchFamily="34" charset="77"/>
                <a:cs typeface="Arial" panose="020B0604020202020204" pitchFamily="34" charset="0"/>
              </a:rPr>
              <a:t>Afghanistan has had a long history of internal and external conflicts, including two wars:</a:t>
            </a:r>
          </a:p>
          <a:p>
            <a:pPr marL="0" indent="0">
              <a:buNone/>
            </a:pPr>
            <a:r>
              <a:rPr lang="en-US" sz="2000" dirty="0">
                <a:latin typeface="Abadi MT Condensed Light" panose="020B0306030101010103" pitchFamily="34" charset="77"/>
                <a:cs typeface="Arial" panose="020B0604020202020204" pitchFamily="34" charset="0"/>
              </a:rPr>
              <a:t>The First Anglo-Afghan War</a:t>
            </a:r>
            <a:r>
              <a:rPr lang="fa-IR" sz="2000" dirty="0">
                <a:latin typeface="Abadi MT Condensed Light" panose="020B0306030101010103" pitchFamily="34" charset="77"/>
                <a:cs typeface="Arial" panose="020B0604020202020204" pitchFamily="34" charset="0"/>
              </a:rPr>
              <a:t> </a:t>
            </a:r>
            <a:r>
              <a:rPr lang="en-US" sz="2000" dirty="0">
                <a:latin typeface="Abadi MT Condensed Light" panose="020B0306030101010103" pitchFamily="34" charset="77"/>
                <a:cs typeface="Arial" panose="020B0604020202020204" pitchFamily="34" charset="0"/>
              </a:rPr>
              <a:t>also known by the British as the Disaster in Afghanistan was fought between the </a:t>
            </a:r>
            <a:r>
              <a:rPr lang="en-US" sz="2000" dirty="0">
                <a:latin typeface="Abadi MT Condensed Light" panose="020B0306030101010103" pitchFamily="34" charset="77"/>
                <a:cs typeface="Arial" panose="020B0604020202020204" pitchFamily="34" charset="0"/>
                <a:hlinkClick r:id="rId4" tooltip="British Empire">
                  <a:extLst>
                    <a:ext uri="{A12FA001-AC4F-418D-AE19-62706E023703}">
                      <ahyp:hlinkClr xmlns:ahyp="http://schemas.microsoft.com/office/drawing/2018/hyperlinkcolor" val="tx"/>
                    </a:ext>
                  </a:extLst>
                </a:hlinkClick>
              </a:rPr>
              <a:t>British Empire</a:t>
            </a:r>
            <a:r>
              <a:rPr lang="en-US" sz="2000" dirty="0">
                <a:latin typeface="Abadi MT Condensed Light" panose="020B0306030101010103" pitchFamily="34" charset="77"/>
                <a:cs typeface="Arial" panose="020B0604020202020204" pitchFamily="34" charset="0"/>
              </a:rPr>
              <a:t> and the </a:t>
            </a:r>
            <a:r>
              <a:rPr lang="en-US" sz="2000" dirty="0">
                <a:latin typeface="Abadi MT Condensed Light" panose="020B0306030101010103" pitchFamily="34" charset="77"/>
                <a:cs typeface="Arial" panose="020B0604020202020204" pitchFamily="34" charset="0"/>
                <a:hlinkClick r:id="rId5" tooltip="Emirate of Afghanistan">
                  <a:extLst>
                    <a:ext uri="{A12FA001-AC4F-418D-AE19-62706E023703}">
                      <ahyp:hlinkClr xmlns:ahyp="http://schemas.microsoft.com/office/drawing/2018/hyperlinkcolor" val="tx"/>
                    </a:ext>
                  </a:extLst>
                </a:hlinkClick>
              </a:rPr>
              <a:t>Emirate of Afghanistan</a:t>
            </a:r>
            <a:r>
              <a:rPr lang="en-US" sz="2000" dirty="0">
                <a:latin typeface="Abadi MT Condensed Light" panose="020B0306030101010103" pitchFamily="34" charset="77"/>
                <a:cs typeface="Arial" panose="020B0604020202020204" pitchFamily="34" charset="0"/>
              </a:rPr>
              <a:t> from 1839 to 1842. </a:t>
            </a:r>
          </a:p>
          <a:p>
            <a:pPr marL="0" indent="0">
              <a:buNone/>
            </a:pPr>
            <a:endParaRPr lang="en-US" altLang="en-US" sz="2000" dirty="0">
              <a:latin typeface="Abadi MT Condensed Light" panose="020B0306030101010103" pitchFamily="34" charset="77"/>
              <a:cs typeface="Arial" panose="020B0604020202020204" pitchFamily="34" charset="0"/>
            </a:endParaRPr>
          </a:p>
          <a:p>
            <a:pPr marL="0" indent="0">
              <a:buNone/>
            </a:pPr>
            <a:r>
              <a:rPr lang="en-US" sz="2000" dirty="0">
                <a:latin typeface="Abadi MT Condensed Light" panose="020B0306030101010103" pitchFamily="34" charset="77"/>
                <a:cs typeface="Arial" panose="020B0604020202020204" pitchFamily="34" charset="0"/>
              </a:rPr>
              <a:t>Since the fall of the royal system in 1973, Afghanistan has faced repeatedly failure or at least crisis of political leadership.</a:t>
            </a:r>
            <a:endParaRPr lang="en-US" altLang="en-US" sz="2000" dirty="0">
              <a:latin typeface="Abadi MT Condensed Light" panose="020B0306030101010103" pitchFamily="34" charset="77"/>
              <a:cs typeface="Arial" panose="020B0604020202020204" pitchFamily="34" charset="0"/>
            </a:endParaRPr>
          </a:p>
          <a:p>
            <a:pPr marL="0" indent="0">
              <a:buNone/>
            </a:pPr>
            <a:r>
              <a:rPr lang="en-US" altLang="en-US" sz="2000" dirty="0">
                <a:latin typeface="Abadi MT Condensed Light" panose="020B0306030101010103" pitchFamily="34" charset="77"/>
                <a:cs typeface="Arial" panose="020B0604020202020204" pitchFamily="34" charset="0"/>
              </a:rPr>
              <a:t>Second an invasion by the Soviet Union in 1979. Since the Soviets left in 1989, Afghanistan has experienced many internal conflicts over control of the country.</a:t>
            </a:r>
          </a:p>
          <a:p>
            <a:pPr marL="0" indent="0">
              <a:buNone/>
            </a:pPr>
            <a:endParaRPr lang="en-US" altLang="en-US" sz="2000" dirty="0">
              <a:latin typeface="Abadi MT Condensed Light" panose="020B0306030101010103" pitchFamily="34" charset="77"/>
              <a:cs typeface="Arial" panose="020B0604020202020204" pitchFamily="34" charset="0"/>
            </a:endParaRPr>
          </a:p>
          <a:p>
            <a:pPr marL="0" indent="0">
              <a:buNone/>
            </a:pPr>
            <a:endParaRPr lang="en-US" sz="2000" dirty="0">
              <a:latin typeface="Abadi MT Condensed Light" panose="020B0306030101010103" pitchFamily="34" charset="77"/>
              <a:cs typeface="Arial" panose="020B0604020202020204" pitchFamily="34" charset="0"/>
            </a:endParaRPr>
          </a:p>
          <a:p>
            <a:endParaRPr lang="en-US" sz="2000" dirty="0"/>
          </a:p>
        </p:txBody>
      </p:sp>
    </p:spTree>
    <p:extLst>
      <p:ext uri="{BB962C8B-B14F-4D97-AF65-F5344CB8AC3E}">
        <p14:creationId xmlns:p14="http://schemas.microsoft.com/office/powerpoint/2010/main" val="333232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road, building, outdoor&#10;&#10;Description automatically generated">
            <a:extLst>
              <a:ext uri="{FF2B5EF4-FFF2-40B4-BE49-F238E27FC236}">
                <a16:creationId xmlns:a16="http://schemas.microsoft.com/office/drawing/2014/main" id="{8360A61F-D3AE-F949-953C-24D29626ECF1}"/>
              </a:ext>
            </a:extLst>
          </p:cNvPr>
          <p:cNvPicPr>
            <a:picLocks noChangeAspect="1"/>
          </p:cNvPicPr>
          <p:nvPr/>
        </p:nvPicPr>
        <p:blipFill rotWithShape="1">
          <a:blip r:embed="rId2"/>
          <a:srcRect t="19581" r="-2" b="22869"/>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descr="A picture containing sky, mountain, snow, outdoor&#10;&#10;Description automatically generated">
            <a:extLst>
              <a:ext uri="{FF2B5EF4-FFF2-40B4-BE49-F238E27FC236}">
                <a16:creationId xmlns:a16="http://schemas.microsoft.com/office/drawing/2014/main" id="{085244DF-7C1E-D447-A0BA-934611A57F4A}"/>
              </a:ext>
            </a:extLst>
          </p:cNvPr>
          <p:cNvPicPr>
            <a:picLocks noChangeAspect="1"/>
          </p:cNvPicPr>
          <p:nvPr/>
        </p:nvPicPr>
        <p:blipFill rotWithShape="1">
          <a:blip r:embed="rId3"/>
          <a:srcRect t="13965" r="-2" b="16277"/>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9" name="Freeform: Shape 2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C077E2D-3982-D94A-A110-2FAEBF9FCF7F}"/>
              </a:ext>
            </a:extLst>
          </p:cNvPr>
          <p:cNvSpPr>
            <a:spLocks noGrp="1"/>
          </p:cNvSpPr>
          <p:nvPr>
            <p:ph type="title"/>
          </p:nvPr>
        </p:nvSpPr>
        <p:spPr>
          <a:xfrm>
            <a:off x="448056" y="859536"/>
            <a:ext cx="4832802" cy="1243584"/>
          </a:xfrm>
        </p:spPr>
        <p:txBody>
          <a:bodyPr>
            <a:normAutofit/>
          </a:bodyPr>
          <a:lstStyle/>
          <a:p>
            <a:r>
              <a:rPr lang="en-US" sz="3400" b="1" dirty="0"/>
              <a:t>HISTORY</a:t>
            </a:r>
            <a:r>
              <a:rPr lang="en-US" sz="3400" dirty="0"/>
              <a:t> </a:t>
            </a:r>
          </a:p>
        </p:txBody>
      </p:sp>
      <p:sp>
        <p:nvSpPr>
          <p:cNvPr id="33" name="Rectangle 3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5" name="Rectangle 3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1B17297-72B1-3B4B-B0AB-60AFF24D117E}"/>
              </a:ext>
            </a:extLst>
          </p:cNvPr>
          <p:cNvSpPr>
            <a:spLocks noGrp="1"/>
          </p:cNvSpPr>
          <p:nvPr>
            <p:ph idx="1"/>
          </p:nvPr>
        </p:nvSpPr>
        <p:spPr>
          <a:xfrm>
            <a:off x="203819" y="1687349"/>
            <a:ext cx="6087332" cy="4493170"/>
          </a:xfrm>
        </p:spPr>
        <p:txBody>
          <a:bodyPr>
            <a:noAutofit/>
          </a:bodyPr>
          <a:lstStyle/>
          <a:p>
            <a:pPr marL="0" indent="0">
              <a:buNone/>
            </a:pPr>
            <a:r>
              <a:rPr lang="en-US" sz="2200" dirty="0">
                <a:latin typeface="Abadi MT Condensed Light" panose="020B0306030101010103" pitchFamily="34" charset="77"/>
                <a:cs typeface="Arial" panose="020B0604020202020204" pitchFamily="34" charset="0"/>
              </a:rPr>
              <a:t>Modern Afghanistan became a pawn in struggles over political ideology and commercial influence. In the last quarter of the 20th century, Afghanistan suffered the ruinous effects of civil war greatly exacerbated by a military invasion and occupation by the Soviet Union. In subsequent armed struggles, a surviving Afghan communist regime held out against Islamic insurgents and, following a brief rule by mujahideen groups, an austere movement—the Taliban. </a:t>
            </a:r>
          </a:p>
          <a:p>
            <a:pPr marL="0" indent="0">
              <a:buNone/>
            </a:pPr>
            <a:r>
              <a:rPr lang="en-US" sz="2400" dirty="0">
                <a:latin typeface="Abadi MT Condensed Light" panose="020B0306030101010103" pitchFamily="34" charset="77"/>
                <a:cs typeface="Arial" panose="020B0604020202020204" pitchFamily="34" charset="0"/>
              </a:rPr>
              <a:t>By 1998, first time the Taliban were in control of almost 90% of Afghanistan.</a:t>
            </a:r>
            <a:endParaRPr lang="en-US" sz="2200" dirty="0">
              <a:latin typeface="Abadi MT Condensed Light" panose="020B0306030101010103" pitchFamily="34" charset="77"/>
              <a:cs typeface="Arial" panose="020B0604020202020204" pitchFamily="34" charset="0"/>
            </a:endParaRPr>
          </a:p>
          <a:p>
            <a:pPr marL="0" indent="0">
              <a:buNone/>
            </a:pPr>
            <a:r>
              <a:rPr lang="en-US" sz="2200" dirty="0">
                <a:latin typeface="Abadi MT Condensed Light" panose="020B0306030101010103" pitchFamily="34" charset="77"/>
                <a:cs typeface="Arial" panose="020B0604020202020204" pitchFamily="34" charset="0"/>
              </a:rPr>
              <a:t>The Taliban regime collapsed in December 2001. Soon thereafter, anti-Taliban forces agreed to a period of transitional leadership and an administration that would lead to a new constitution and the establishment of a democratically elected government.</a:t>
            </a:r>
          </a:p>
          <a:p>
            <a:endParaRPr lang="en-US" sz="2200" dirty="0"/>
          </a:p>
        </p:txBody>
      </p:sp>
    </p:spTree>
    <p:extLst>
      <p:ext uri="{BB962C8B-B14F-4D97-AF65-F5344CB8AC3E}">
        <p14:creationId xmlns:p14="http://schemas.microsoft.com/office/powerpoint/2010/main" val="1921354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77E2D-3982-D94A-A110-2FAEBF9FCF7F}"/>
              </a:ext>
            </a:extLst>
          </p:cNvPr>
          <p:cNvSpPr>
            <a:spLocks noGrp="1"/>
          </p:cNvSpPr>
          <p:nvPr>
            <p:ph type="title"/>
          </p:nvPr>
        </p:nvSpPr>
        <p:spPr>
          <a:xfrm>
            <a:off x="640080" y="325369"/>
            <a:ext cx="4368602" cy="1956841"/>
          </a:xfrm>
        </p:spPr>
        <p:txBody>
          <a:bodyPr anchor="b">
            <a:normAutofit/>
          </a:bodyPr>
          <a:lstStyle/>
          <a:p>
            <a:r>
              <a:rPr lang="en-US" sz="5400" b="1" dirty="0"/>
              <a:t>HISTORY</a:t>
            </a:r>
            <a:r>
              <a:rPr lang="en-US" sz="5400" dirty="0"/>
              <a:t> </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B17297-72B1-3B4B-B0AB-60AFF24D117E}"/>
              </a:ext>
            </a:extLst>
          </p:cNvPr>
          <p:cNvSpPr>
            <a:spLocks noGrp="1"/>
          </p:cNvSpPr>
          <p:nvPr>
            <p:ph idx="1"/>
          </p:nvPr>
        </p:nvSpPr>
        <p:spPr>
          <a:xfrm>
            <a:off x="640080" y="2761488"/>
            <a:ext cx="4908104" cy="3819225"/>
          </a:xfrm>
        </p:spPr>
        <p:txBody>
          <a:bodyPr>
            <a:normAutofit/>
          </a:bodyPr>
          <a:lstStyle/>
          <a:p>
            <a:pPr marL="0" indent="0">
              <a:buNone/>
            </a:pPr>
            <a:r>
              <a:rPr lang="en-US" sz="2000" dirty="0">
                <a:latin typeface="Abadi MT Condensed Light" panose="020B0306030101010103" pitchFamily="34" charset="77"/>
                <a:cs typeface="Arial" panose="020B0604020202020204" pitchFamily="34" charset="0"/>
              </a:rPr>
              <a:t>Even since 2002 after the end of Afghanistan’s isolation and excessive foreign grants, funding and investment in building institutions, strange things that happened in Afghanistan. </a:t>
            </a:r>
          </a:p>
          <a:p>
            <a:pPr marL="0" indent="0">
              <a:buNone/>
            </a:pPr>
            <a:r>
              <a:rPr lang="en-US" sz="2000" dirty="0">
                <a:latin typeface="Abadi MT Condensed Light" panose="020B0306030101010103" pitchFamily="34" charset="77"/>
                <a:cs typeface="Arial" panose="020B0604020202020204" pitchFamily="34" charset="0"/>
              </a:rPr>
              <a:t>The most significant change; Taliban's takeover of Afghanistan, the national flag changed from black, red and green to white. </a:t>
            </a:r>
          </a:p>
          <a:p>
            <a:pPr marL="0" indent="0">
              <a:buNone/>
            </a:pPr>
            <a:r>
              <a:rPr lang="en-US" sz="2000" dirty="0">
                <a:latin typeface="Abadi MT Condensed Light" panose="020B0306030101010103" pitchFamily="34" charset="77"/>
                <a:cs typeface="Arial" panose="020B0604020202020204" pitchFamily="34" charset="0"/>
              </a:rPr>
              <a:t>These significant changes were hard to imagine until three months ago.  </a:t>
            </a:r>
          </a:p>
        </p:txBody>
      </p:sp>
      <p:pic>
        <p:nvPicPr>
          <p:cNvPr id="5" name="Picture 4" descr="A picture containing text, sky, outdoor, marketplace&#10;&#10;Description automatically generated">
            <a:extLst>
              <a:ext uri="{FF2B5EF4-FFF2-40B4-BE49-F238E27FC236}">
                <a16:creationId xmlns:a16="http://schemas.microsoft.com/office/drawing/2014/main" id="{EDA697CB-69E5-6142-B26D-8B609D0AB31A}"/>
              </a:ext>
            </a:extLst>
          </p:cNvPr>
          <p:cNvPicPr>
            <a:picLocks noChangeAspect="1"/>
          </p:cNvPicPr>
          <p:nvPr/>
        </p:nvPicPr>
        <p:blipFill rotWithShape="1">
          <a:blip r:embed="rId2"/>
          <a:srcRect l="17783" r="1476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4701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3" name="Rectangle 12">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C8E966E-6D51-6141-950D-C3DB396C6AE6}"/>
              </a:ext>
            </a:extLst>
          </p:cNvPr>
          <p:cNvSpPr>
            <a:spLocks noGrp="1"/>
          </p:cNvSpPr>
          <p:nvPr>
            <p:ph type="title"/>
          </p:nvPr>
        </p:nvSpPr>
        <p:spPr>
          <a:xfrm>
            <a:off x="643467" y="321734"/>
            <a:ext cx="10905066" cy="1135737"/>
          </a:xfrm>
        </p:spPr>
        <p:txBody>
          <a:bodyPr>
            <a:normAutofit/>
          </a:bodyPr>
          <a:lstStyle/>
          <a:p>
            <a:pPr>
              <a:spcBef>
                <a:spcPts val="1000"/>
              </a:spcBef>
            </a:pPr>
            <a:r>
              <a:rPr lang="en-US" sz="3600" b="1" dirty="0">
                <a:latin typeface="Abadi MT Condensed Light" panose="020B0306030101010103" pitchFamily="34" charset="77"/>
                <a:ea typeface="+mn-ea"/>
                <a:cs typeface="Arial" panose="020B0604020202020204" pitchFamily="34" charset="0"/>
              </a:rPr>
              <a:t>TERRORISM  </a:t>
            </a:r>
          </a:p>
        </p:txBody>
      </p:sp>
      <p:sp>
        <p:nvSpPr>
          <p:cNvPr id="3" name="Content Placeholder 2">
            <a:extLst>
              <a:ext uri="{FF2B5EF4-FFF2-40B4-BE49-F238E27FC236}">
                <a16:creationId xmlns:a16="http://schemas.microsoft.com/office/drawing/2014/main" id="{939EA4B1-5174-CA44-8BB4-59FE97D342C3}"/>
              </a:ext>
            </a:extLst>
          </p:cNvPr>
          <p:cNvSpPr>
            <a:spLocks noGrp="1"/>
          </p:cNvSpPr>
          <p:nvPr>
            <p:ph idx="1"/>
          </p:nvPr>
        </p:nvSpPr>
        <p:spPr>
          <a:xfrm>
            <a:off x="643468" y="1782981"/>
            <a:ext cx="7488849" cy="4954150"/>
          </a:xfrm>
        </p:spPr>
        <p:txBody>
          <a:bodyPr>
            <a:noAutofit/>
          </a:bodyPr>
          <a:lstStyle/>
          <a:p>
            <a:pPr marL="0" indent="0">
              <a:buNone/>
            </a:pPr>
            <a:r>
              <a:rPr lang="en-US" sz="2000" dirty="0">
                <a:latin typeface="Abadi MT Condensed Light" panose="020B0306030101010103" pitchFamily="34" charset="77"/>
                <a:cs typeface="Arial" panose="020B0604020202020204" pitchFamily="34" charset="0"/>
              </a:rPr>
              <a:t>The most common roots of terrorism in the region are in Pakistan. Further some more terrorism causes are including civilizations or culture clashes, globalization, religion, conflicts such as Israeli with Palestinian, Kashmir issue between Pakistan and India, the conflict in Iraq and in Afghanistan started from the invasion and occupation of Russian. More personal or individual-based reasons for terrorism are frustration, deprivation, negative identity, narcissistic rage, and/or moral disengagement.</a:t>
            </a:r>
          </a:p>
          <a:p>
            <a:pPr marL="0" indent="0">
              <a:buNone/>
            </a:pPr>
            <a:r>
              <a:rPr lang="en-US" sz="2000" b="1" dirty="0">
                <a:latin typeface="Abadi MT Condensed Light" panose="020B0306030101010103" pitchFamily="34" charset="77"/>
                <a:cs typeface="Arial" panose="020B0604020202020204" pitchFamily="34" charset="0"/>
              </a:rPr>
              <a:t>There are Five Types of Terrorism Identified in the Glob. </a:t>
            </a:r>
            <a:endParaRPr lang="en-US" sz="2000" dirty="0">
              <a:latin typeface="Abadi MT Condensed Light" panose="020B0306030101010103" pitchFamily="34" charset="77"/>
              <a:cs typeface="Arial" panose="020B0604020202020204" pitchFamily="34" charset="0"/>
            </a:endParaRPr>
          </a:p>
          <a:p>
            <a:pPr marL="0" indent="0">
              <a:buNone/>
            </a:pPr>
            <a:r>
              <a:rPr lang="en-US" sz="2000" b="1" dirty="0">
                <a:latin typeface="Abadi MT Condensed Light" panose="020B0306030101010103" pitchFamily="34" charset="77"/>
                <a:cs typeface="Arial" panose="020B0604020202020204" pitchFamily="34" charset="0"/>
              </a:rPr>
              <a:t>State-Sponsored terrorism</a:t>
            </a:r>
            <a:r>
              <a:rPr lang="en-US" sz="2000" dirty="0">
                <a:latin typeface="Abadi MT Condensed Light" panose="020B0306030101010103" pitchFamily="34" charset="77"/>
                <a:cs typeface="Arial" panose="020B0604020202020204" pitchFamily="34" charset="0"/>
              </a:rPr>
              <a:t>, which consists of terrorist acts on a state or government by a state or government.</a:t>
            </a:r>
          </a:p>
          <a:p>
            <a:pPr marL="0" indent="0">
              <a:buNone/>
            </a:pPr>
            <a:r>
              <a:rPr lang="en-US" sz="2000" b="1" dirty="0">
                <a:latin typeface="Abadi MT Condensed Light" panose="020B0306030101010103" pitchFamily="34" charset="77"/>
                <a:cs typeface="Arial" panose="020B0604020202020204" pitchFamily="34" charset="0"/>
              </a:rPr>
              <a:t>Dissent terrorism</a:t>
            </a:r>
            <a:r>
              <a:rPr lang="en-US" sz="2000" dirty="0">
                <a:latin typeface="Abadi MT Condensed Light" panose="020B0306030101010103" pitchFamily="34" charset="77"/>
                <a:cs typeface="Arial" panose="020B0604020202020204" pitchFamily="34" charset="0"/>
              </a:rPr>
              <a:t>, which are terrorist groups which have rebelled against their government.</a:t>
            </a:r>
          </a:p>
          <a:p>
            <a:pPr marL="0" indent="0">
              <a:buNone/>
            </a:pPr>
            <a:r>
              <a:rPr lang="en-US" sz="2000" b="1" dirty="0">
                <a:latin typeface="Abadi MT Condensed Light" panose="020B0306030101010103" pitchFamily="34" charset="77"/>
                <a:cs typeface="Arial" panose="020B0604020202020204" pitchFamily="34" charset="0"/>
              </a:rPr>
              <a:t>Terrorists and the Left and Right</a:t>
            </a:r>
            <a:r>
              <a:rPr lang="en-US" sz="2000" dirty="0">
                <a:latin typeface="Abadi MT Condensed Light" panose="020B0306030101010103" pitchFamily="34" charset="77"/>
                <a:cs typeface="Arial" panose="020B0604020202020204" pitchFamily="34" charset="0"/>
              </a:rPr>
              <a:t>, which are groups rooted in political ideology.</a:t>
            </a:r>
          </a:p>
          <a:p>
            <a:pPr marL="0" indent="0">
              <a:buNone/>
            </a:pPr>
            <a:r>
              <a:rPr lang="en-US" sz="2000" b="1" dirty="0">
                <a:latin typeface="Abadi MT Condensed Light" panose="020B0306030101010103" pitchFamily="34" charset="77"/>
                <a:cs typeface="Arial" panose="020B0604020202020204" pitchFamily="34" charset="0"/>
              </a:rPr>
              <a:t>Religious terrorism</a:t>
            </a:r>
            <a:r>
              <a:rPr lang="en-US" sz="2000" dirty="0">
                <a:latin typeface="Abadi MT Condensed Light" panose="020B0306030101010103" pitchFamily="34" charset="77"/>
                <a:cs typeface="Arial" panose="020B0604020202020204" pitchFamily="34" charset="0"/>
              </a:rPr>
              <a:t>, are terrorist groups which are extremely religiously motivated and</a:t>
            </a:r>
          </a:p>
          <a:p>
            <a:pPr marL="0" indent="0">
              <a:buNone/>
            </a:pPr>
            <a:r>
              <a:rPr lang="en-US" sz="2000" b="1" dirty="0">
                <a:latin typeface="Abadi MT Condensed Light" panose="020B0306030101010103" pitchFamily="34" charset="77"/>
                <a:cs typeface="Arial" panose="020B0604020202020204" pitchFamily="34" charset="0"/>
              </a:rPr>
              <a:t>Criminal Terrorism</a:t>
            </a:r>
            <a:r>
              <a:rPr lang="en-US" sz="2000" dirty="0">
                <a:latin typeface="Abadi MT Condensed Light" panose="020B0306030101010103" pitchFamily="34" charset="77"/>
                <a:cs typeface="Arial" panose="020B0604020202020204" pitchFamily="34" charset="0"/>
              </a:rPr>
              <a:t>, which are terrorists’ acts used to aid in crime and criminal profit.</a:t>
            </a:r>
          </a:p>
        </p:txBody>
      </p:sp>
      <p:grpSp>
        <p:nvGrpSpPr>
          <p:cNvPr id="16" name="Group 1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Logo&#10;&#10;Description automatically generated">
            <a:extLst>
              <a:ext uri="{FF2B5EF4-FFF2-40B4-BE49-F238E27FC236}">
                <a16:creationId xmlns:a16="http://schemas.microsoft.com/office/drawing/2014/main" id="{5274D9E1-CC49-2748-966B-A16914BEB107}"/>
              </a:ext>
            </a:extLst>
          </p:cNvPr>
          <p:cNvPicPr>
            <a:picLocks noChangeAspect="1"/>
          </p:cNvPicPr>
          <p:nvPr/>
        </p:nvPicPr>
        <p:blipFill>
          <a:blip r:embed="rId2"/>
          <a:stretch>
            <a:fillRect/>
          </a:stretch>
        </p:blipFill>
        <p:spPr>
          <a:xfrm>
            <a:off x="8132318" y="1782981"/>
            <a:ext cx="3416214" cy="3693204"/>
          </a:xfrm>
          <a:prstGeom prst="rect">
            <a:avLst/>
          </a:prstGeom>
        </p:spPr>
      </p:pic>
    </p:spTree>
    <p:extLst>
      <p:ext uri="{BB962C8B-B14F-4D97-AF65-F5344CB8AC3E}">
        <p14:creationId xmlns:p14="http://schemas.microsoft.com/office/powerpoint/2010/main" val="239278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966E-6D51-6141-950D-C3DB396C6AE6}"/>
              </a:ext>
            </a:extLst>
          </p:cNvPr>
          <p:cNvSpPr>
            <a:spLocks noGrp="1"/>
          </p:cNvSpPr>
          <p:nvPr>
            <p:ph type="title"/>
          </p:nvPr>
        </p:nvSpPr>
        <p:spPr>
          <a:xfrm>
            <a:off x="838200" y="365125"/>
            <a:ext cx="10515600" cy="927647"/>
          </a:xfrm>
        </p:spPr>
        <p:txBody>
          <a:bodyPr>
            <a:noAutofit/>
          </a:bodyPr>
          <a:lstStyle/>
          <a:p>
            <a:pPr algn="just">
              <a:spcBef>
                <a:spcPts val="1000"/>
              </a:spcBef>
            </a:pPr>
            <a:r>
              <a:rPr lang="en-US" sz="3600" b="1" dirty="0">
                <a:latin typeface="Abadi MT Condensed Light" panose="020B0306030101010103" pitchFamily="34" charset="77"/>
                <a:ea typeface="+mn-ea"/>
                <a:cs typeface="Arial" panose="020B0604020202020204" pitchFamily="34" charset="0"/>
              </a:rPr>
              <a:t>TERRORISM AND THE NATURE OF THREAT IN AFGHANISTAN </a:t>
            </a:r>
          </a:p>
        </p:txBody>
      </p:sp>
      <p:sp>
        <p:nvSpPr>
          <p:cNvPr id="3" name="Content Placeholder 2">
            <a:extLst>
              <a:ext uri="{FF2B5EF4-FFF2-40B4-BE49-F238E27FC236}">
                <a16:creationId xmlns:a16="http://schemas.microsoft.com/office/drawing/2014/main" id="{939EA4B1-5174-CA44-8BB4-59FE97D342C3}"/>
              </a:ext>
            </a:extLst>
          </p:cNvPr>
          <p:cNvSpPr>
            <a:spLocks noGrp="1"/>
          </p:cNvSpPr>
          <p:nvPr>
            <p:ph idx="1"/>
          </p:nvPr>
        </p:nvSpPr>
        <p:spPr>
          <a:xfrm>
            <a:off x="838200" y="1397876"/>
            <a:ext cx="10515600" cy="4779087"/>
          </a:xfrm>
        </p:spPr>
        <p:txBody>
          <a:bodyPr/>
          <a:lstStyle/>
          <a:p>
            <a:pPr marL="0" indent="0" algn="just">
              <a:buNone/>
            </a:pPr>
            <a:r>
              <a:rPr lang="en-US" sz="2600" dirty="0">
                <a:latin typeface="Abadi MT Condensed Light" panose="020B0306030101010103" pitchFamily="34" charset="77"/>
                <a:cs typeface="Arial" panose="020B0604020202020204" pitchFamily="34" charset="0"/>
              </a:rPr>
              <a:t>Afghanistan has entered again to a critical time in its history. To study the ongoing conflict, the last over twenty years of war and strategically analysis the security threats, security situation and nature of threat in Afghanistan, there are three umbrella terrorist organizations operating and active in Afghanistan: </a:t>
            </a:r>
          </a:p>
          <a:p>
            <a:pPr marL="0" indent="0" algn="just">
              <a:buNone/>
            </a:pPr>
            <a:endParaRPr lang="en-US" sz="2600" dirty="0">
              <a:latin typeface="Abadi MT Condensed Light" panose="020B0306030101010103" pitchFamily="34" charset="77"/>
              <a:cs typeface="Arial" panose="020B0604020202020204" pitchFamily="34" charset="0"/>
            </a:endParaRPr>
          </a:p>
          <a:p>
            <a:pPr marL="0" lvl="0" indent="0" algn="just">
              <a:buNone/>
            </a:pPr>
            <a:r>
              <a:rPr lang="en-US" sz="2600" b="1" dirty="0">
                <a:latin typeface="Abadi MT Condensed Light" panose="020B0306030101010103" pitchFamily="34" charset="77"/>
                <a:cs typeface="Arial" panose="020B0604020202020204" pitchFamily="34" charset="0"/>
              </a:rPr>
              <a:t>The Taliban, 2. Al-Qaeda and 3. Daesh (ISIS):</a:t>
            </a:r>
          </a:p>
          <a:p>
            <a:pPr marL="0" lvl="0" indent="0" algn="just">
              <a:buNone/>
            </a:pPr>
            <a:endParaRPr lang="en-US" sz="2600" dirty="0">
              <a:latin typeface="Abadi MT Condensed Light" panose="020B0306030101010103" pitchFamily="34" charset="77"/>
              <a:cs typeface="Arial" panose="020B0604020202020204" pitchFamily="34" charset="0"/>
            </a:endParaRPr>
          </a:p>
          <a:p>
            <a:pPr marL="0" indent="0" algn="just">
              <a:buNone/>
            </a:pPr>
            <a:r>
              <a:rPr lang="en-US" sz="2600" dirty="0">
                <a:latin typeface="Abadi MT Condensed Light" panose="020B0306030101010103" pitchFamily="34" charset="77"/>
                <a:cs typeface="Arial" panose="020B0604020202020204" pitchFamily="34" charset="0"/>
              </a:rPr>
              <a:t>Taliban are the main umbrella organization in Afghanistan that provides an ecosystem for Daesh and Al Qaeda. Part of the Taliban a threatening group is the Haqqani Network, which receive all kind of support and undertaking operation in close cooperation of ISI Pakistan. Taliban cooperate…</a:t>
            </a:r>
          </a:p>
          <a:p>
            <a:endParaRPr lang="en-US" dirty="0"/>
          </a:p>
        </p:txBody>
      </p:sp>
    </p:spTree>
    <p:extLst>
      <p:ext uri="{BB962C8B-B14F-4D97-AF65-F5344CB8AC3E}">
        <p14:creationId xmlns:p14="http://schemas.microsoft.com/office/powerpoint/2010/main" val="924193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2105</Words>
  <Application>Microsoft Macintosh PowerPoint</Application>
  <PresentationFormat>Widescreen</PresentationFormat>
  <Paragraphs>135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Abadi MT Condensed Light</vt:lpstr>
      <vt:lpstr>Arial</vt:lpstr>
      <vt:lpstr>Calibri</vt:lpstr>
      <vt:lpstr>Calibri Light</vt:lpstr>
      <vt:lpstr>Office Theme</vt:lpstr>
      <vt:lpstr>PowerPoint Presentation</vt:lpstr>
      <vt:lpstr>Afghanistan </vt:lpstr>
      <vt:lpstr>LOCATION, POPULATION AND ETHNIC GROUPS  </vt:lpstr>
      <vt:lpstr>PLACES, REGIONS AND PHYSICAL SYSTEM  </vt:lpstr>
      <vt:lpstr>HISTORY </vt:lpstr>
      <vt:lpstr>HISTORY </vt:lpstr>
      <vt:lpstr>HISTORY </vt:lpstr>
      <vt:lpstr>TERRORISM  </vt:lpstr>
      <vt:lpstr>TERRORISM AND THE NATURE OF THREAT IN AFGHANISTAN </vt:lpstr>
      <vt:lpstr>TERRORISM AND THE NATURE OF THREAT IN AFGHANISTAN  </vt:lpstr>
      <vt:lpstr>Pakistani Terrorist Groups and Networks </vt:lpstr>
      <vt:lpstr>Last twenty years in Afghanistan spent and loses   </vt:lpstr>
      <vt:lpstr>Who to blame for the swift collapse of the democratically elected Afghan Government after 20 years of war, spend and loses? </vt:lpstr>
      <vt:lpstr>Current Situation </vt:lpstr>
      <vt:lpstr>Current Situation </vt:lpstr>
      <vt:lpstr>Current Situation </vt:lpstr>
      <vt:lpstr>Current Situation </vt:lpstr>
      <vt:lpstr>Current Situation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Shahzad Aryobee</dc:creator>
  <cp:lastModifiedBy>Afghanistan Embassy</cp:lastModifiedBy>
  <cp:revision>15</cp:revision>
  <dcterms:created xsi:type="dcterms:W3CDTF">2020-09-29T09:20:19Z</dcterms:created>
  <dcterms:modified xsi:type="dcterms:W3CDTF">2021-10-18T10:18:44Z</dcterms:modified>
</cp:coreProperties>
</file>