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10"/>
    <p:restoredTop sz="95794"/>
  </p:normalViewPr>
  <p:slideViewPr>
    <p:cSldViewPr snapToGrid="0" snapToObjects="1">
      <p:cViewPr varScale="1">
        <p:scale>
          <a:sx n="97" d="100"/>
          <a:sy n="97" d="100"/>
        </p:scale>
        <p:origin x="224" y="4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11/28/21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11/28/21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a:p>
        </p:txBody>
      </p:sp>
      <p:sp>
        <p:nvSpPr>
          <p:cNvPr id="10" name="Title 9"/>
          <p:cNvSpPr>
            <a:spLocks noGrp="1"/>
          </p:cNvSpPr>
          <p:nvPr>
            <p:ph type="title"/>
          </p:nvPr>
        </p:nvSpPr>
        <p:spPr/>
        <p:txBody>
          <a:bodyPr/>
          <a:lstStyle/>
          <a:p>
            <a:r>
              <a:rPr lang="pt-PT"/>
              <a:t>Clique para editar o estilo de título do Modelo Global</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ó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11/28/21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a:p>
        </p:txBody>
      </p:sp>
      <p:sp>
        <p:nvSpPr>
          <p:cNvPr id="6" name="Title 5"/>
          <p:cNvSpPr>
            <a:spLocks noGrp="1"/>
          </p:cNvSpPr>
          <p:nvPr>
            <p:ph type="title"/>
          </p:nvPr>
        </p:nvSpPr>
        <p:spPr/>
        <p:txBody>
          <a:bodyPr/>
          <a:lstStyle/>
          <a:p>
            <a:r>
              <a:rPr lang="pt-PT"/>
              <a:t>Clique para editar o estilo de título do Modelo Global</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t-PT"/>
              <a:t>Clique para editar o estilo de título do Modelo Global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DA16AA21-1863-4931-97CB-99D0A168701B}" type="datetimeFigureOut">
              <a:rPr lang="en-US" smtClean="0"/>
              <a:t>11/28/21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t-PT"/>
              <a:t>Clique para editar o estilo de título do Modelo Global</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3772C379-9A7C-4C87-A116-CBE9F58B04C5}" type="datetimeFigureOut">
              <a:rPr lang="en-US" smtClean="0"/>
              <a:t>11/28/21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11/28/21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hyperlink" Target="https://blogs.lse.ac.uk/latamcaribbean/2021/02/02/trust-in-the-media-in-latin-america-the-same-old-story/" TargetMode="External"/><Relationship Id="rId7" Type="http://schemas.openxmlformats.org/officeDocument/2006/relationships/hyperlink" Target="http://dx.doi.org/10.16997/wpcc.184" TargetMode="External"/><Relationship Id="rId2" Type="http://schemas.openxmlformats.org/officeDocument/2006/relationships/hyperlink" Target="https://rsf.org/en/news/latin-american-media-under-control-families-economic-and-political-elites" TargetMode="External"/><Relationship Id="rId1" Type="http://schemas.openxmlformats.org/officeDocument/2006/relationships/slideLayout" Target="../slideLayouts/slideLayout2.xml"/><Relationship Id="rId6" Type="http://schemas.openxmlformats.org/officeDocument/2006/relationships/hyperlink" Target="https://www.rcmediafreedom.eu/Tools/Monitoring-tools/Media-Ownership-Monitor-Reporters-without-Borders" TargetMode="External"/><Relationship Id="rId5" Type="http://schemas.openxmlformats.org/officeDocument/2006/relationships/hyperlink" Target="https://www.statista.com/topics/8083/news-in-latin-america/" TargetMode="External"/><Relationship Id="rId4" Type="http://schemas.openxmlformats.org/officeDocument/2006/relationships/hyperlink" Target="https://rsf.org/pt/relacoes/imprensa-brasileira-verdadeiro-saco-de-pancadas-da-familia-bolsonaro-uma-tendencia-que-se"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2B1D85-37F7-5944-974E-D05EBE1D8623}"/>
              </a:ext>
            </a:extLst>
          </p:cNvPr>
          <p:cNvSpPr>
            <a:spLocks noGrp="1"/>
          </p:cNvSpPr>
          <p:nvPr>
            <p:ph type="ctrTitle"/>
          </p:nvPr>
        </p:nvSpPr>
        <p:spPr>
          <a:xfrm>
            <a:off x="6556100" y="1360493"/>
            <a:ext cx="4972511" cy="3106732"/>
          </a:xfrm>
        </p:spPr>
        <p:txBody>
          <a:bodyPr anchor="b">
            <a:normAutofit/>
          </a:bodyPr>
          <a:lstStyle/>
          <a:p>
            <a:r>
              <a:rPr lang="pt-PT" sz="7200" dirty="0"/>
              <a:t>Media in </a:t>
            </a:r>
            <a:r>
              <a:rPr lang="en-US" sz="7200" dirty="0"/>
              <a:t>Latin</a:t>
            </a:r>
            <a:r>
              <a:rPr lang="pt-PT" sz="7200" dirty="0"/>
              <a:t> </a:t>
            </a:r>
            <a:r>
              <a:rPr lang="en-US" sz="7200" dirty="0"/>
              <a:t>America</a:t>
            </a:r>
          </a:p>
        </p:txBody>
      </p:sp>
      <p:sp>
        <p:nvSpPr>
          <p:cNvPr id="3" name="Subtítulo 2">
            <a:extLst>
              <a:ext uri="{FF2B5EF4-FFF2-40B4-BE49-F238E27FC236}">
                <a16:creationId xmlns:a16="http://schemas.microsoft.com/office/drawing/2014/main" id="{CF16FE14-15F3-E744-8023-9D98EBD64EBE}"/>
              </a:ext>
            </a:extLst>
          </p:cNvPr>
          <p:cNvSpPr>
            <a:spLocks noGrp="1"/>
          </p:cNvSpPr>
          <p:nvPr>
            <p:ph type="subTitle" idx="1"/>
          </p:nvPr>
        </p:nvSpPr>
        <p:spPr>
          <a:xfrm>
            <a:off x="6556100" y="4687316"/>
            <a:ext cx="4972512" cy="1517088"/>
          </a:xfrm>
        </p:spPr>
        <p:txBody>
          <a:bodyPr>
            <a:normAutofit/>
          </a:bodyPr>
          <a:lstStyle/>
          <a:p>
            <a:r>
              <a:rPr lang="pt-PT"/>
              <a:t>Leonor Ramos</a:t>
            </a:r>
          </a:p>
          <a:p>
            <a:r>
              <a:rPr lang="pt-PT"/>
              <a:t>30/11/2021</a:t>
            </a:r>
          </a:p>
        </p:txBody>
      </p:sp>
      <p:pic>
        <p:nvPicPr>
          <p:cNvPr id="1026" name="Picture 2" descr="Latam Has Highest Social Media User Growth Rate; Facebook widely used in Latin  America |">
            <a:extLst>
              <a:ext uri="{FF2B5EF4-FFF2-40B4-BE49-F238E27FC236}">
                <a16:creationId xmlns:a16="http://schemas.microsoft.com/office/drawing/2014/main" id="{675B91D7-173C-5E46-8589-64649AF8AC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8119"/>
          <a:stretch/>
        </p:blipFill>
        <p:spPr bwMode="auto">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8"/>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Tree>
    <p:extLst>
      <p:ext uri="{BB962C8B-B14F-4D97-AF65-F5344CB8AC3E}">
        <p14:creationId xmlns:p14="http://schemas.microsoft.com/office/powerpoint/2010/main" val="274892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63AD45-F025-4500-8898-7DE237E4C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5BEDA9B-5F2F-3844-A7D1-EFBB3E5E7F5D}"/>
              </a:ext>
            </a:extLst>
          </p:cNvPr>
          <p:cNvSpPr>
            <a:spLocks noGrp="1"/>
          </p:cNvSpPr>
          <p:nvPr>
            <p:ph type="title"/>
          </p:nvPr>
        </p:nvSpPr>
        <p:spPr>
          <a:xfrm>
            <a:off x="382280" y="484632"/>
            <a:ext cx="6743844" cy="1609344"/>
          </a:xfrm>
        </p:spPr>
        <p:txBody>
          <a:bodyPr>
            <a:normAutofit/>
          </a:bodyPr>
          <a:lstStyle/>
          <a:p>
            <a:r>
              <a:rPr lang="pt-PT" sz="4800"/>
              <a:t>Freedom of speech, media and information</a:t>
            </a:r>
          </a:p>
        </p:txBody>
      </p:sp>
      <p:sp>
        <p:nvSpPr>
          <p:cNvPr id="3" name="Marcador de Posição de Conteúdo 2">
            <a:extLst>
              <a:ext uri="{FF2B5EF4-FFF2-40B4-BE49-F238E27FC236}">
                <a16:creationId xmlns:a16="http://schemas.microsoft.com/office/drawing/2014/main" id="{1BE4936C-181F-D049-B051-23820B689324}"/>
              </a:ext>
            </a:extLst>
          </p:cNvPr>
          <p:cNvSpPr>
            <a:spLocks noGrp="1"/>
          </p:cNvSpPr>
          <p:nvPr>
            <p:ph idx="1"/>
          </p:nvPr>
        </p:nvSpPr>
        <p:spPr>
          <a:xfrm>
            <a:off x="400715" y="2636089"/>
            <a:ext cx="6743845" cy="4050792"/>
          </a:xfrm>
        </p:spPr>
        <p:txBody>
          <a:bodyPr>
            <a:normAutofit/>
          </a:bodyPr>
          <a:lstStyle/>
          <a:p>
            <a:pPr algn="just"/>
            <a:r>
              <a:rPr lang="en-US" sz="1800" dirty="0"/>
              <a:t>Freedom of speech, media and information are all necessary so that the various forms of media can operate freely in society without government control, restriction or censorship. A free press is fundamental to a democratic society. The press provides the platform for a multiplicity of voices to be heard, which means there’s a high need of preserving these rights and freedoms, so society can keep functioning as a free space where everyone’s opinion has a place. </a:t>
            </a:r>
            <a:endParaRPr lang="pt-PT" sz="1800" dirty="0"/>
          </a:p>
          <a:p>
            <a:endParaRPr lang="pt-PT" sz="1800" dirty="0"/>
          </a:p>
        </p:txBody>
      </p:sp>
      <p:grpSp>
        <p:nvGrpSpPr>
          <p:cNvPr id="11" name="Group 10">
            <a:extLst>
              <a:ext uri="{FF2B5EF4-FFF2-40B4-BE49-F238E27FC236}">
                <a16:creationId xmlns:a16="http://schemas.microsoft.com/office/drawing/2014/main" id="{639A5BF8-72C2-43E2-A19E-D54875260B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892693D9-6EE8-42C4-B9CB-C347A34A5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6EB50024-24B3-46AB-9E69-716EE1883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0" name="Imagem 9" descr="Uma imagem com mapa&#10;&#10;Descrição gerada automaticamente">
            <a:extLst>
              <a:ext uri="{FF2B5EF4-FFF2-40B4-BE49-F238E27FC236}">
                <a16:creationId xmlns:a16="http://schemas.microsoft.com/office/drawing/2014/main" id="{F5DAAC5C-6742-6647-9A48-E53B377DB74C}"/>
              </a:ext>
            </a:extLst>
          </p:cNvPr>
          <p:cNvPicPr/>
          <p:nvPr/>
        </p:nvPicPr>
        <p:blipFill rotWithShape="1">
          <a:blip r:embed="rId4" cstate="print">
            <a:extLst>
              <a:ext uri="{28A0092B-C50C-407E-A947-70E740481C1C}">
                <a14:useLocalDpi xmlns:a14="http://schemas.microsoft.com/office/drawing/2010/main" val="0"/>
              </a:ext>
            </a:extLst>
          </a:blip>
          <a:srcRect b="28531"/>
          <a:stretch/>
        </p:blipFill>
        <p:spPr bwMode="auto">
          <a:xfrm>
            <a:off x="7545274" y="882315"/>
            <a:ext cx="4646726" cy="47645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5342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CFE1AC-64B3-014F-BE02-38E339227110}"/>
              </a:ext>
            </a:extLst>
          </p:cNvPr>
          <p:cNvSpPr>
            <a:spLocks noGrp="1"/>
          </p:cNvSpPr>
          <p:nvPr>
            <p:ph type="title"/>
          </p:nvPr>
        </p:nvSpPr>
        <p:spPr>
          <a:xfrm>
            <a:off x="8156350" y="484632"/>
            <a:ext cx="3544035" cy="1609344"/>
          </a:xfrm>
          <a:ln>
            <a:noFill/>
          </a:ln>
        </p:spPr>
        <p:txBody>
          <a:bodyPr>
            <a:normAutofit/>
          </a:bodyPr>
          <a:lstStyle/>
          <a:p>
            <a:r>
              <a:rPr lang="pt-PT" sz="3200"/>
              <a:t>A closer look at... </a:t>
            </a:r>
            <a:br>
              <a:rPr lang="pt-PT" sz="3200"/>
            </a:br>
            <a:r>
              <a:rPr lang="pt-PT" sz="3200"/>
              <a:t>Brazil </a:t>
            </a:r>
          </a:p>
        </p:txBody>
      </p:sp>
      <p:pic>
        <p:nvPicPr>
          <p:cNvPr id="4" name="Imagem 3">
            <a:extLst>
              <a:ext uri="{FF2B5EF4-FFF2-40B4-BE49-F238E27FC236}">
                <a16:creationId xmlns:a16="http://schemas.microsoft.com/office/drawing/2014/main" id="{58AF1930-64AE-0C47-8816-0D43DB060C9F}"/>
              </a:ext>
            </a:extLst>
          </p:cNvPr>
          <p:cNvPicPr/>
          <p:nvPr/>
        </p:nvPicPr>
        <p:blipFill rotWithShape="1">
          <a:blip r:embed="rId4" cstate="print">
            <a:extLst>
              <a:ext uri="{28A0092B-C50C-407E-A947-70E740481C1C}">
                <a14:useLocalDpi xmlns:a14="http://schemas.microsoft.com/office/drawing/2010/main" val="0"/>
              </a:ext>
            </a:extLst>
          </a:blip>
          <a:srcRect t="4441" b="9384"/>
          <a:stretch/>
        </p:blipFill>
        <p:spPr>
          <a:xfrm>
            <a:off x="227600" y="1754306"/>
            <a:ext cx="7275636" cy="3242400"/>
          </a:xfrm>
          <a:prstGeom prst="rect">
            <a:avLst/>
          </a:prstGeom>
        </p:spPr>
      </p:pic>
      <p:sp>
        <p:nvSpPr>
          <p:cNvPr id="3" name="Marcador de Posição de Conteúdo 2">
            <a:extLst>
              <a:ext uri="{FF2B5EF4-FFF2-40B4-BE49-F238E27FC236}">
                <a16:creationId xmlns:a16="http://schemas.microsoft.com/office/drawing/2014/main" id="{57E5A8D1-39C4-0D4A-AD1C-AB92964AFFE0}"/>
              </a:ext>
            </a:extLst>
          </p:cNvPr>
          <p:cNvSpPr>
            <a:spLocks noGrp="1"/>
          </p:cNvSpPr>
          <p:nvPr>
            <p:ph idx="1"/>
          </p:nvPr>
        </p:nvSpPr>
        <p:spPr>
          <a:xfrm>
            <a:off x="8116646" y="2201219"/>
            <a:ext cx="3795016" cy="4801242"/>
          </a:xfrm>
        </p:spPr>
        <p:txBody>
          <a:bodyPr>
            <a:normAutofit/>
          </a:bodyPr>
          <a:lstStyle/>
          <a:p>
            <a:pPr algn="just"/>
            <a:r>
              <a:rPr lang="en-US" sz="1600" dirty="0"/>
              <a:t>Like other countries in the region more than 50 years ago, Brazil was marked by inequality, although there was some economic development. Consequently, media reflected this reality.</a:t>
            </a:r>
            <a:endParaRPr lang="pt-PT" sz="1600" dirty="0"/>
          </a:p>
          <a:p>
            <a:pPr algn="just"/>
            <a:r>
              <a:rPr lang="en-US" sz="1600" dirty="0"/>
              <a:t>Throughout the last decades, Brazil has gone through a genuine process of democratization, but one where most elements of the elite could keep their wealth and power; there was political change, but society kept the same divisions and distinctions. </a:t>
            </a:r>
            <a:endParaRPr lang="pt-PT" sz="1600" dirty="0"/>
          </a:p>
          <a:p>
            <a:endParaRPr lang="pt-PT" sz="1200" dirty="0"/>
          </a:p>
        </p:txBody>
      </p:sp>
      <p:grpSp>
        <p:nvGrpSpPr>
          <p:cNvPr id="11" name="Group 10">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429530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FF3E1A3-E81D-2942-8F99-4427B8E033C2}"/>
              </a:ext>
            </a:extLst>
          </p:cNvPr>
          <p:cNvSpPr>
            <a:spLocks noGrp="1"/>
          </p:cNvSpPr>
          <p:nvPr>
            <p:ph type="title"/>
          </p:nvPr>
        </p:nvSpPr>
        <p:spPr>
          <a:xfrm>
            <a:off x="8156350" y="484632"/>
            <a:ext cx="3544035" cy="1609344"/>
          </a:xfrm>
          <a:ln>
            <a:noFill/>
          </a:ln>
        </p:spPr>
        <p:txBody>
          <a:bodyPr>
            <a:normAutofit/>
          </a:bodyPr>
          <a:lstStyle/>
          <a:p>
            <a:r>
              <a:rPr lang="en-US" sz="3200" dirty="0"/>
              <a:t>Freedom of speech in</a:t>
            </a:r>
            <a:br>
              <a:rPr lang="en-US" sz="3200" dirty="0"/>
            </a:br>
            <a:r>
              <a:rPr lang="en-US" sz="3200" dirty="0"/>
              <a:t>brazil</a:t>
            </a:r>
          </a:p>
        </p:txBody>
      </p:sp>
      <p:pic>
        <p:nvPicPr>
          <p:cNvPr id="20" name="Imagem 19">
            <a:extLst>
              <a:ext uri="{FF2B5EF4-FFF2-40B4-BE49-F238E27FC236}">
                <a16:creationId xmlns:a16="http://schemas.microsoft.com/office/drawing/2014/main" id="{91828147-C1A0-034F-8BD9-8EC539151B0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33999" y="1223202"/>
            <a:ext cx="6882269" cy="4421856"/>
          </a:xfrm>
          <a:prstGeom prst="rect">
            <a:avLst/>
          </a:prstGeom>
        </p:spPr>
      </p:pic>
      <p:sp>
        <p:nvSpPr>
          <p:cNvPr id="3" name="Marcador de Posição de Conteúdo 2">
            <a:extLst>
              <a:ext uri="{FF2B5EF4-FFF2-40B4-BE49-F238E27FC236}">
                <a16:creationId xmlns:a16="http://schemas.microsoft.com/office/drawing/2014/main" id="{45DF4430-182D-BC45-BDC1-2DE7C2A61C47}"/>
              </a:ext>
            </a:extLst>
          </p:cNvPr>
          <p:cNvSpPr>
            <a:spLocks noGrp="1"/>
          </p:cNvSpPr>
          <p:nvPr>
            <p:ph idx="1"/>
          </p:nvPr>
        </p:nvSpPr>
        <p:spPr>
          <a:xfrm>
            <a:off x="8156349" y="2478824"/>
            <a:ext cx="3702575" cy="2077678"/>
          </a:xfrm>
        </p:spPr>
        <p:txBody>
          <a:bodyPr>
            <a:normAutofit/>
          </a:bodyPr>
          <a:lstStyle/>
          <a:p>
            <a:pPr algn="just"/>
            <a:r>
              <a:rPr lang="en-US" sz="1800" dirty="0"/>
              <a:t>Freedom of speech has been getting increasingly worse and it is currently classified as a “difficult situation”, especially since 2018, when President Bolsonaro was elected, like this graph shows.</a:t>
            </a:r>
            <a:endParaRPr lang="pt-PT" sz="1800" dirty="0"/>
          </a:p>
        </p:txBody>
      </p:sp>
      <p:grpSp>
        <p:nvGrpSpPr>
          <p:cNvPr id="41" name="Group 40">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2" name="Oval 41">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3" name="Oval 42">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86591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96A521-346D-8646-B401-AEE19EED4286}"/>
              </a:ext>
            </a:extLst>
          </p:cNvPr>
          <p:cNvSpPr>
            <a:spLocks noGrp="1"/>
          </p:cNvSpPr>
          <p:nvPr>
            <p:ph type="title"/>
          </p:nvPr>
        </p:nvSpPr>
        <p:spPr>
          <a:xfrm>
            <a:off x="1066800" y="4511898"/>
            <a:ext cx="10058400" cy="1609344"/>
          </a:xfrm>
        </p:spPr>
        <p:txBody>
          <a:bodyPr>
            <a:normAutofit/>
          </a:bodyPr>
          <a:lstStyle/>
          <a:p>
            <a:r>
              <a:rPr lang="pt-PT" dirty="0"/>
              <a:t>The media and the brazilian government</a:t>
            </a:r>
          </a:p>
        </p:txBody>
      </p:sp>
      <p:pic>
        <p:nvPicPr>
          <p:cNvPr id="4" name="Imagem 3">
            <a:extLst>
              <a:ext uri="{FF2B5EF4-FFF2-40B4-BE49-F238E27FC236}">
                <a16:creationId xmlns:a16="http://schemas.microsoft.com/office/drawing/2014/main" id="{239DC6CF-2A96-E746-B28A-925C8BFE6015}"/>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088136" y="646467"/>
            <a:ext cx="6135454" cy="3451191"/>
          </a:xfrm>
          <a:prstGeom prst="rect">
            <a:avLst/>
          </a:prstGeom>
          <a:noFill/>
        </p:spPr>
      </p:pic>
      <p:sp>
        <p:nvSpPr>
          <p:cNvPr id="3" name="Marcador de Posição de Conteúdo 2">
            <a:extLst>
              <a:ext uri="{FF2B5EF4-FFF2-40B4-BE49-F238E27FC236}">
                <a16:creationId xmlns:a16="http://schemas.microsoft.com/office/drawing/2014/main" id="{0AB2087B-882C-AD4C-BA6D-8A1775B243E1}"/>
              </a:ext>
            </a:extLst>
          </p:cNvPr>
          <p:cNvSpPr>
            <a:spLocks noGrp="1"/>
          </p:cNvSpPr>
          <p:nvPr>
            <p:ph idx="1"/>
          </p:nvPr>
        </p:nvSpPr>
        <p:spPr>
          <a:xfrm>
            <a:off x="7454444" y="715020"/>
            <a:ext cx="4352545" cy="3451191"/>
          </a:xfrm>
        </p:spPr>
        <p:txBody>
          <a:bodyPr>
            <a:normAutofit lnSpcReduction="10000"/>
          </a:bodyPr>
          <a:lstStyle/>
          <a:p>
            <a:pPr algn="just"/>
            <a:r>
              <a:rPr lang="en-US" sz="1800" dirty="0"/>
              <a:t>Since Jair Bolsonaro was elected President in 2018, the relationship between the government and the media has been really troubled. On his campaign for the Presidency, he already took advantage of social media to spread his ideas and intentions. According to a study from the Reporters without Borders, on the first six months of 2021, the number of attacks from the President increased 74% in comparison with the last semester of 2020, counting with 87 attacks to the Brazilian press. </a:t>
            </a:r>
            <a:endParaRPr lang="pt-PT" sz="1800" dirty="0"/>
          </a:p>
          <a:p>
            <a:endParaRPr lang="pt-PT" sz="1400" dirty="0"/>
          </a:p>
          <a:p>
            <a:pPr marL="0" indent="0">
              <a:buNone/>
            </a:pPr>
            <a:endParaRPr lang="pt-PT" sz="1400" dirty="0"/>
          </a:p>
        </p:txBody>
      </p:sp>
      <p:sp>
        <p:nvSpPr>
          <p:cNvPr id="9" name="Rectangle 8">
            <a:extLst>
              <a:ext uri="{FF2B5EF4-FFF2-40B4-BE49-F238E27FC236}">
                <a16:creationId xmlns:a16="http://schemas.microsoft.com/office/drawing/2014/main" id="{CAC6F186-990E-4A9E-9C75-88580953E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4431215"/>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798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584D65-A106-D944-9AC1-77DC9146AE68}"/>
              </a:ext>
            </a:extLst>
          </p:cNvPr>
          <p:cNvSpPr>
            <a:spLocks noGrp="1"/>
          </p:cNvSpPr>
          <p:nvPr>
            <p:ph type="title"/>
          </p:nvPr>
        </p:nvSpPr>
        <p:spPr>
          <a:xfrm>
            <a:off x="1069848" y="511136"/>
            <a:ext cx="10058400" cy="1609344"/>
          </a:xfrm>
        </p:spPr>
        <p:txBody>
          <a:bodyPr/>
          <a:lstStyle/>
          <a:p>
            <a:r>
              <a:rPr lang="en-US" dirty="0"/>
              <a:t>Brazil and the fake news </a:t>
            </a:r>
          </a:p>
        </p:txBody>
      </p:sp>
      <p:sp>
        <p:nvSpPr>
          <p:cNvPr id="3" name="Marcador de Posição de Conteúdo 2">
            <a:extLst>
              <a:ext uri="{FF2B5EF4-FFF2-40B4-BE49-F238E27FC236}">
                <a16:creationId xmlns:a16="http://schemas.microsoft.com/office/drawing/2014/main" id="{619FF723-6269-BE47-A4B6-18EA4DD275B7}"/>
              </a:ext>
            </a:extLst>
          </p:cNvPr>
          <p:cNvSpPr>
            <a:spLocks noGrp="1"/>
          </p:cNvSpPr>
          <p:nvPr>
            <p:ph idx="1"/>
          </p:nvPr>
        </p:nvSpPr>
        <p:spPr/>
        <p:txBody>
          <a:bodyPr/>
          <a:lstStyle/>
          <a:p>
            <a:pPr algn="just"/>
            <a:r>
              <a:rPr lang="en-US" dirty="0"/>
              <a:t>Social media like Twitter and Facebook are the preferred means for Bolsonaro’s offensive words, where he blocks several journalists’ accounts frequently and was already banned a few times for disrespecting COVID recommendations or whenever he verbally assaults journalists </a:t>
            </a:r>
            <a:r>
              <a:rPr lang="pt-PT" dirty="0"/>
              <a:t>online.</a:t>
            </a:r>
          </a:p>
          <a:p>
            <a:pPr algn="just"/>
            <a:r>
              <a:rPr lang="en-US" dirty="0"/>
              <a:t>Bolsonaro has built his </a:t>
            </a:r>
            <a:r>
              <a:rPr lang="en-US" i="1" dirty="0"/>
              <a:t>persona</a:t>
            </a:r>
            <a:r>
              <a:rPr lang="en-US" dirty="0"/>
              <a:t> and collected supporters through the media and now Brazilians believe he won’t be re-elected in 2022. </a:t>
            </a:r>
            <a:endParaRPr lang="pt-PT" dirty="0"/>
          </a:p>
          <a:p>
            <a:pPr algn="just"/>
            <a:r>
              <a:rPr lang="en-US" dirty="0"/>
              <a:t>Since he assumed the Presidency, the problem of fake news, which was already a problematic issue in Brazil, got much worse. The government tries purposely to spread inaccurate information, which has, in fact, also affected the country’s response to the pandemic. </a:t>
            </a:r>
            <a:endParaRPr lang="pt-PT" dirty="0"/>
          </a:p>
        </p:txBody>
      </p:sp>
    </p:spTree>
    <p:extLst>
      <p:ext uri="{BB962C8B-B14F-4D97-AF65-F5344CB8AC3E}">
        <p14:creationId xmlns:p14="http://schemas.microsoft.com/office/powerpoint/2010/main" val="3076726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9447FB9-3419-314B-8774-ED5B349EEE18}"/>
              </a:ext>
            </a:extLst>
          </p:cNvPr>
          <p:cNvSpPr>
            <a:spLocks noGrp="1"/>
          </p:cNvSpPr>
          <p:nvPr>
            <p:ph type="title"/>
          </p:nvPr>
        </p:nvSpPr>
        <p:spPr>
          <a:xfrm>
            <a:off x="6597410" y="604588"/>
            <a:ext cx="4869179" cy="1517984"/>
          </a:xfrm>
        </p:spPr>
        <p:txBody>
          <a:bodyPr>
            <a:normAutofit/>
          </a:bodyPr>
          <a:lstStyle/>
          <a:p>
            <a:r>
              <a:rPr lang="en-US" sz="4800" dirty="0">
                <a:solidFill>
                  <a:srgbClr val="000000"/>
                </a:solidFill>
              </a:rPr>
              <a:t>A closer look at...</a:t>
            </a:r>
            <a:br>
              <a:rPr lang="en-US" sz="4800" dirty="0">
                <a:solidFill>
                  <a:srgbClr val="000000"/>
                </a:solidFill>
              </a:rPr>
            </a:br>
            <a:r>
              <a:rPr lang="en-US" sz="4800" dirty="0">
                <a:solidFill>
                  <a:srgbClr val="000000"/>
                </a:solidFill>
              </a:rPr>
              <a:t>Mexico</a:t>
            </a:r>
          </a:p>
        </p:txBody>
      </p:sp>
      <p:pic>
        <p:nvPicPr>
          <p:cNvPr id="6146" name="Picture 2" descr="México Archives - Page 7 of 22 - Committee to Protect Journalists">
            <a:extLst>
              <a:ext uri="{FF2B5EF4-FFF2-40B4-BE49-F238E27FC236}">
                <a16:creationId xmlns:a16="http://schemas.microsoft.com/office/drawing/2014/main" id="{1909CF13-24E2-2B48-8825-3AA69B5127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11" r="16379" b="1"/>
          <a:stretch/>
        </p:blipFill>
        <p:spPr bwMode="auto">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Marcador de Posição de Conteúdo 2">
            <a:extLst>
              <a:ext uri="{FF2B5EF4-FFF2-40B4-BE49-F238E27FC236}">
                <a16:creationId xmlns:a16="http://schemas.microsoft.com/office/drawing/2014/main" id="{CFAC98B9-FC69-5643-8F77-96030501E511}"/>
              </a:ext>
            </a:extLst>
          </p:cNvPr>
          <p:cNvSpPr>
            <a:spLocks noGrp="1"/>
          </p:cNvSpPr>
          <p:nvPr>
            <p:ph idx="1"/>
          </p:nvPr>
        </p:nvSpPr>
        <p:spPr>
          <a:xfrm>
            <a:off x="6320589" y="2151765"/>
            <a:ext cx="5146000" cy="3921490"/>
          </a:xfrm>
        </p:spPr>
        <p:txBody>
          <a:bodyPr anchor="t">
            <a:normAutofit lnSpcReduction="10000"/>
          </a:bodyPr>
          <a:lstStyle/>
          <a:p>
            <a:pPr algn="just"/>
            <a:r>
              <a:rPr lang="en-US" sz="1500" dirty="0">
                <a:solidFill>
                  <a:srgbClr val="000000"/>
                </a:solidFill>
              </a:rPr>
              <a:t>Mexico differs from Brazil in many aspects regarding media and press transitions. First, there was a long-term civilian government with a formal process of periodic elections. However, the PRI (Institutional Revolutionary Party), used force and coercion to stay in power, leaving only in 2000 when they lost the presidential election. </a:t>
            </a:r>
            <a:endParaRPr lang="pt-PT" sz="1500" dirty="0">
              <a:solidFill>
                <a:srgbClr val="000000"/>
              </a:solidFill>
            </a:endParaRPr>
          </a:p>
          <a:p>
            <a:pPr algn="just"/>
            <a:r>
              <a:rPr lang="en-US" sz="1500" dirty="0">
                <a:solidFill>
                  <a:srgbClr val="000000"/>
                </a:solidFill>
              </a:rPr>
              <a:t>Mexico came from a reality of the PRI trying to dominate the media landscape, to a reality where there’s a lot more pluralism and the media system can be considered a democratic one and there’s more improvement:</a:t>
            </a:r>
          </a:p>
          <a:p>
            <a:pPr algn="just">
              <a:buFontTx/>
              <a:buChar char="-"/>
            </a:pPr>
            <a:r>
              <a:rPr lang="en-US" sz="1500" dirty="0">
                <a:solidFill>
                  <a:srgbClr val="000000"/>
                </a:solidFill>
              </a:rPr>
              <a:t>The political elite has no longer direct control over the content of the media</a:t>
            </a:r>
          </a:p>
          <a:p>
            <a:pPr algn="just">
              <a:buFontTx/>
              <a:buChar char="-"/>
            </a:pPr>
            <a:r>
              <a:rPr lang="en-US" sz="1500" dirty="0">
                <a:solidFill>
                  <a:srgbClr val="000000"/>
                </a:solidFill>
              </a:rPr>
              <a:t>There is much less censorship </a:t>
            </a:r>
            <a:endParaRPr lang="pt-PT" sz="1500" dirty="0">
              <a:solidFill>
                <a:srgbClr val="000000"/>
              </a:solidFill>
            </a:endParaRPr>
          </a:p>
          <a:p>
            <a:pPr algn="just">
              <a:buFontTx/>
              <a:buChar char="-"/>
            </a:pPr>
            <a:r>
              <a:rPr lang="en-US" sz="1500" dirty="0">
                <a:solidFill>
                  <a:srgbClr val="000000"/>
                </a:solidFill>
              </a:rPr>
              <a:t>There is more room for criticism of the political elite</a:t>
            </a:r>
            <a:endParaRPr lang="pt-PT" sz="1500" dirty="0">
              <a:solidFill>
                <a:srgbClr val="000000"/>
              </a:solidFill>
            </a:endParaRPr>
          </a:p>
          <a:p>
            <a:endParaRPr lang="pt-PT" sz="1100" dirty="0">
              <a:solidFill>
                <a:srgbClr val="000000"/>
              </a:solidFill>
            </a:endParaRPr>
          </a:p>
        </p:txBody>
      </p:sp>
      <p:grpSp>
        <p:nvGrpSpPr>
          <p:cNvPr id="75" name="Group 74">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6" name="Oval 75">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77" name="Oval 76">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3919688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54A35A0-126B-5E40-AA09-1476216C7535}"/>
              </a:ext>
            </a:extLst>
          </p:cNvPr>
          <p:cNvSpPr>
            <a:spLocks noGrp="1"/>
          </p:cNvSpPr>
          <p:nvPr>
            <p:ph type="title"/>
          </p:nvPr>
        </p:nvSpPr>
        <p:spPr>
          <a:xfrm>
            <a:off x="8156350" y="484632"/>
            <a:ext cx="3544035" cy="1609344"/>
          </a:xfrm>
          <a:ln>
            <a:noFill/>
          </a:ln>
        </p:spPr>
        <p:txBody>
          <a:bodyPr>
            <a:normAutofit/>
          </a:bodyPr>
          <a:lstStyle/>
          <a:p>
            <a:r>
              <a:rPr lang="pt-PT" sz="3200" dirty="0"/>
              <a:t>Media ownership in mexico</a:t>
            </a:r>
          </a:p>
        </p:txBody>
      </p:sp>
      <p:pic>
        <p:nvPicPr>
          <p:cNvPr id="12" name="Imagem 11">
            <a:extLst>
              <a:ext uri="{FF2B5EF4-FFF2-40B4-BE49-F238E27FC236}">
                <a16:creationId xmlns:a16="http://schemas.microsoft.com/office/drawing/2014/main" id="{4B36597E-5E91-5241-BA7C-693BC8403685}"/>
              </a:ext>
            </a:extLst>
          </p:cNvPr>
          <p:cNvPicPr/>
          <p:nvPr/>
        </p:nvPicPr>
        <p:blipFill rotWithShape="1">
          <a:blip r:embed="rId4" cstate="print">
            <a:extLst>
              <a:ext uri="{28A0092B-C50C-407E-A947-70E740481C1C}">
                <a14:useLocalDpi xmlns:a14="http://schemas.microsoft.com/office/drawing/2010/main" val="0"/>
              </a:ext>
            </a:extLst>
          </a:blip>
          <a:srcRect t="5355"/>
          <a:stretch/>
        </p:blipFill>
        <p:spPr>
          <a:xfrm>
            <a:off x="304801" y="1921789"/>
            <a:ext cx="7211468" cy="3060851"/>
          </a:xfrm>
          <a:prstGeom prst="rect">
            <a:avLst/>
          </a:prstGeom>
        </p:spPr>
      </p:pic>
      <p:sp>
        <p:nvSpPr>
          <p:cNvPr id="8" name="Content Placeholder 7">
            <a:extLst>
              <a:ext uri="{FF2B5EF4-FFF2-40B4-BE49-F238E27FC236}">
                <a16:creationId xmlns:a16="http://schemas.microsoft.com/office/drawing/2014/main" id="{43842D8A-EBC3-4B74-8F71-299E7F44B178}"/>
              </a:ext>
            </a:extLst>
          </p:cNvPr>
          <p:cNvSpPr>
            <a:spLocks noGrp="1"/>
          </p:cNvSpPr>
          <p:nvPr>
            <p:ph idx="1"/>
          </p:nvPr>
        </p:nvSpPr>
        <p:spPr>
          <a:xfrm>
            <a:off x="7836310" y="2121408"/>
            <a:ext cx="4355689" cy="4050792"/>
          </a:xfrm>
        </p:spPr>
        <p:txBody>
          <a:bodyPr>
            <a:normAutofit/>
          </a:bodyPr>
          <a:lstStyle/>
          <a:p>
            <a:pPr algn="just"/>
            <a:r>
              <a:rPr lang="en-US" dirty="0"/>
              <a:t>At the same time, and like Brazil, the ownership and control of the Mexican media, particularly regarding television, remains in almost the same people and continues to have a decent relation with the power elite. </a:t>
            </a:r>
            <a:endParaRPr lang="pt-PT" dirty="0"/>
          </a:p>
          <a:p>
            <a:pPr algn="just"/>
            <a:r>
              <a:rPr lang="en-US" dirty="0"/>
              <a:t>Nowadays, Mexico’s media still faces many challenges. On most indicators of risk to media pluralism, the country either has no data or there’s a confirmed high risk</a:t>
            </a:r>
            <a:r>
              <a:rPr lang="pt-PT" sz="1600" dirty="0"/>
              <a:t>.</a:t>
            </a:r>
            <a:endParaRPr lang="en-US" sz="1600" dirty="0"/>
          </a:p>
        </p:txBody>
      </p:sp>
      <p:grpSp>
        <p:nvGrpSpPr>
          <p:cNvPr id="24" name="Group 23">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5" name="Oval 24">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6" name="Oval 25">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0404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B750B01-58A8-6047-A899-DC43DD4092C1}"/>
              </a:ext>
            </a:extLst>
          </p:cNvPr>
          <p:cNvSpPr>
            <a:spLocks noGrp="1"/>
          </p:cNvSpPr>
          <p:nvPr>
            <p:ph type="title"/>
          </p:nvPr>
        </p:nvSpPr>
        <p:spPr>
          <a:xfrm>
            <a:off x="382280" y="484632"/>
            <a:ext cx="6743844" cy="1609344"/>
          </a:xfrm>
        </p:spPr>
        <p:txBody>
          <a:bodyPr>
            <a:normAutofit/>
          </a:bodyPr>
          <a:lstStyle/>
          <a:p>
            <a:r>
              <a:rPr lang="en-US" sz="4800" dirty="0"/>
              <a:t>Freedom of press in Mexico </a:t>
            </a:r>
          </a:p>
        </p:txBody>
      </p:sp>
      <p:sp>
        <p:nvSpPr>
          <p:cNvPr id="3" name="Marcador de Posição de Conteúdo 2">
            <a:extLst>
              <a:ext uri="{FF2B5EF4-FFF2-40B4-BE49-F238E27FC236}">
                <a16:creationId xmlns:a16="http://schemas.microsoft.com/office/drawing/2014/main" id="{F5D66D09-E1B7-4440-AF2B-0BB32C251FBB}"/>
              </a:ext>
            </a:extLst>
          </p:cNvPr>
          <p:cNvSpPr>
            <a:spLocks noGrp="1"/>
          </p:cNvSpPr>
          <p:nvPr>
            <p:ph idx="1"/>
          </p:nvPr>
        </p:nvSpPr>
        <p:spPr>
          <a:xfrm>
            <a:off x="400715" y="2093976"/>
            <a:ext cx="6743845" cy="4050792"/>
          </a:xfrm>
        </p:spPr>
        <p:txBody>
          <a:bodyPr>
            <a:normAutofit fontScale="92500"/>
          </a:bodyPr>
          <a:lstStyle/>
          <a:p>
            <a:pPr algn="just"/>
            <a:r>
              <a:rPr lang="en-US" dirty="0"/>
              <a:t>Although there was the approval of a Freedom of Information Law in 2002 and then an amendment in 2007, there are still many problems like: journalists and media outlets are frequently harassed, intimidated and attacked and the status of the freedom of press is not free. </a:t>
            </a:r>
          </a:p>
          <a:p>
            <a:pPr algn="just"/>
            <a:r>
              <a:rPr lang="en-US" dirty="0"/>
              <a:t>According to the 2021 World Press Freedom Index, Mexico’s ranking is 143, which makes it one of the world’s most dangerous countries for the media. Some of the journalists who cover sensitive political stories or crime are warned, threatened and then killed, while others are abducted or can escape. Andrés Manuel López Obrador, the president since 2018, didn’t took any particular action or had declared some measures towards this violence against journalist and lack of freedoms. </a:t>
            </a:r>
            <a:endParaRPr lang="pt-PT" dirty="0"/>
          </a:p>
          <a:p>
            <a:pPr algn="just"/>
            <a:endParaRPr lang="en-US" dirty="0"/>
          </a:p>
          <a:p>
            <a:pPr algn="just"/>
            <a:endParaRPr lang="pt-PT" dirty="0"/>
          </a:p>
          <a:p>
            <a:endParaRPr lang="pt-PT" sz="1800" dirty="0"/>
          </a:p>
        </p:txBody>
      </p:sp>
      <p:pic>
        <p:nvPicPr>
          <p:cNvPr id="4" name="Imagem 3" descr="Infographic | Freedom of the Press in Mexico | Wilson Center">
            <a:extLst>
              <a:ext uri="{FF2B5EF4-FFF2-40B4-BE49-F238E27FC236}">
                <a16:creationId xmlns:a16="http://schemas.microsoft.com/office/drawing/2014/main" id="{31143399-B417-1142-87DE-FE60B7A90236}"/>
              </a:ext>
            </a:extLst>
          </p:cNvPr>
          <p:cNvPicPr/>
          <p:nvPr/>
        </p:nvPicPr>
        <p:blipFill rotWithShape="1">
          <a:blip r:embed="rId4" cstate="print">
            <a:extLst>
              <a:ext uri="{28A0092B-C50C-407E-A947-70E740481C1C}">
                <a14:useLocalDpi xmlns:a14="http://schemas.microsoft.com/office/drawing/2010/main" val="0"/>
              </a:ext>
            </a:extLst>
          </a:blip>
          <a:srcRect r="2858"/>
          <a:stretch/>
        </p:blipFill>
        <p:spPr bwMode="auto">
          <a:xfrm>
            <a:off x="7545274" y="10"/>
            <a:ext cx="4646726" cy="6857990"/>
          </a:xfrm>
          <a:prstGeom prst="rect">
            <a:avLst/>
          </a:prstGeom>
          <a:noFill/>
        </p:spPr>
      </p:pic>
      <p:grpSp>
        <p:nvGrpSpPr>
          <p:cNvPr id="11" name="Group 10">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930948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9B17EBD-A23C-D648-B5CB-EB082C5EA275}"/>
              </a:ext>
            </a:extLst>
          </p:cNvPr>
          <p:cNvSpPr>
            <a:spLocks noGrp="1"/>
          </p:cNvSpPr>
          <p:nvPr>
            <p:ph type="title"/>
          </p:nvPr>
        </p:nvSpPr>
        <p:spPr>
          <a:xfrm>
            <a:off x="6400800" y="484632"/>
            <a:ext cx="5299586" cy="1609344"/>
          </a:xfrm>
          <a:ln>
            <a:noFill/>
          </a:ln>
        </p:spPr>
        <p:txBody>
          <a:bodyPr>
            <a:normAutofit/>
          </a:bodyPr>
          <a:lstStyle/>
          <a:p>
            <a:r>
              <a:rPr lang="pt-PT" sz="4000"/>
              <a:t>Do Latin Americans trust the media?</a:t>
            </a:r>
          </a:p>
        </p:txBody>
      </p:sp>
      <p:pic>
        <p:nvPicPr>
          <p:cNvPr id="4" name="Imagem 3" descr="Trust in the media in Latin America: the same old story? | LSE Latin America  and Caribbean">
            <a:extLst>
              <a:ext uri="{FF2B5EF4-FFF2-40B4-BE49-F238E27FC236}">
                <a16:creationId xmlns:a16="http://schemas.microsoft.com/office/drawing/2014/main" id="{F744C7FE-BCF5-8948-B776-D4317E52FC1A}"/>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247973" y="1286360"/>
            <a:ext cx="5498487" cy="4039382"/>
          </a:xfrm>
          <a:prstGeom prst="rect">
            <a:avLst/>
          </a:prstGeom>
          <a:noFill/>
        </p:spPr>
      </p:pic>
      <p:sp>
        <p:nvSpPr>
          <p:cNvPr id="3" name="Marcador de Posição de Conteúdo 2">
            <a:extLst>
              <a:ext uri="{FF2B5EF4-FFF2-40B4-BE49-F238E27FC236}">
                <a16:creationId xmlns:a16="http://schemas.microsoft.com/office/drawing/2014/main" id="{A29D3BB1-94D3-C846-9131-BCF0A3EA74F4}"/>
              </a:ext>
            </a:extLst>
          </p:cNvPr>
          <p:cNvSpPr>
            <a:spLocks noGrp="1"/>
          </p:cNvSpPr>
          <p:nvPr>
            <p:ph idx="1"/>
          </p:nvPr>
        </p:nvSpPr>
        <p:spPr>
          <a:xfrm>
            <a:off x="6400800" y="2429520"/>
            <a:ext cx="5299585" cy="4913111"/>
          </a:xfrm>
        </p:spPr>
        <p:txBody>
          <a:bodyPr>
            <a:normAutofit/>
          </a:bodyPr>
          <a:lstStyle/>
          <a:p>
            <a:pPr algn="just"/>
            <a:r>
              <a:rPr lang="en-US" sz="1700" dirty="0"/>
              <a:t>Large drops in trust in news between 2019 and 2020 are often linked to a broader socio-political context, like mass protests in Chile, because media became also targets during massive demonstrations against inequality. </a:t>
            </a:r>
          </a:p>
          <a:p>
            <a:pPr algn="just"/>
            <a:r>
              <a:rPr lang="en-US" sz="1700" dirty="0"/>
              <a:t>Trust in news is often connected with trust in institutions, so there’s no surprise when there’s attacks on the media by politicians, for example, by Jair Bolsonaro, that this has contributed to decreases in trust. </a:t>
            </a:r>
            <a:endParaRPr lang="pt-PT" sz="1700" dirty="0"/>
          </a:p>
          <a:p>
            <a:endParaRPr lang="pt-PT" sz="1700" dirty="0"/>
          </a:p>
        </p:txBody>
      </p:sp>
      <p:grpSp>
        <p:nvGrpSpPr>
          <p:cNvPr id="11" name="Group 10">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167234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001E8A-506F-2046-8C48-4B4F12CCB3F4}"/>
              </a:ext>
            </a:extLst>
          </p:cNvPr>
          <p:cNvSpPr>
            <a:spLocks noGrp="1"/>
          </p:cNvSpPr>
          <p:nvPr>
            <p:ph type="title"/>
          </p:nvPr>
        </p:nvSpPr>
        <p:spPr/>
        <p:txBody>
          <a:bodyPr/>
          <a:lstStyle/>
          <a:p>
            <a:r>
              <a:rPr lang="pt-PT" dirty="0"/>
              <a:t>Media in latin america today</a:t>
            </a:r>
          </a:p>
        </p:txBody>
      </p:sp>
      <p:sp>
        <p:nvSpPr>
          <p:cNvPr id="3" name="Marcador de Posição de Conteúdo 2">
            <a:extLst>
              <a:ext uri="{FF2B5EF4-FFF2-40B4-BE49-F238E27FC236}">
                <a16:creationId xmlns:a16="http://schemas.microsoft.com/office/drawing/2014/main" id="{88748024-A52F-0C41-B9AB-FACA7F19170B}"/>
              </a:ext>
            </a:extLst>
          </p:cNvPr>
          <p:cNvSpPr>
            <a:spLocks noGrp="1"/>
          </p:cNvSpPr>
          <p:nvPr>
            <p:ph idx="1"/>
          </p:nvPr>
        </p:nvSpPr>
        <p:spPr/>
        <p:txBody>
          <a:bodyPr/>
          <a:lstStyle/>
          <a:p>
            <a:pPr lvl="0" algn="just"/>
            <a:r>
              <a:rPr lang="en-US" dirty="0"/>
              <a:t>Oppositional and alternative media decreased after the establishment of democracy in Latin America in general and have been like that ever since.</a:t>
            </a:r>
            <a:endParaRPr lang="pt-PT" dirty="0"/>
          </a:p>
          <a:p>
            <a:pPr lvl="0" algn="just"/>
            <a:r>
              <a:rPr lang="en-US" dirty="0"/>
              <a:t>Internet takes a heavy role now as a new way of spreading and exchanging information with social media being a very popular option for users to catch up with the news. Between 50% and 60% of people surveyed in Brazil, Argentina, Colombia and Mexico said they see the news on social networks through links posted by people they know, so there’s a probability of those not being legitimate or even true.  </a:t>
            </a:r>
            <a:endParaRPr lang="pt-PT" dirty="0"/>
          </a:p>
          <a:p>
            <a:pPr lvl="0" algn="just"/>
            <a:r>
              <a:rPr lang="en-US" dirty="0"/>
              <a:t>Media are now more prepared to expose and investigate political scandals and corruption, since there’s no more control or censorship like it used to in the military regimes on most of the countries from this region.</a:t>
            </a:r>
            <a:endParaRPr lang="pt-PT" dirty="0"/>
          </a:p>
          <a:p>
            <a:endParaRPr lang="pt-PT" dirty="0"/>
          </a:p>
        </p:txBody>
      </p:sp>
    </p:spTree>
    <p:extLst>
      <p:ext uri="{BB962C8B-B14F-4D97-AF65-F5344CB8AC3E}">
        <p14:creationId xmlns:p14="http://schemas.microsoft.com/office/powerpoint/2010/main" val="144784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BD202095-6E42-084B-8B50-814AA3F2275F}"/>
              </a:ext>
            </a:extLst>
          </p:cNvPr>
          <p:cNvSpPr>
            <a:spLocks noGrp="1"/>
          </p:cNvSpPr>
          <p:nvPr>
            <p:ph type="title"/>
          </p:nvPr>
        </p:nvSpPr>
        <p:spPr>
          <a:xfrm>
            <a:off x="1069848" y="484632"/>
            <a:ext cx="10058400" cy="1609344"/>
          </a:xfrm>
        </p:spPr>
        <p:txBody>
          <a:bodyPr>
            <a:normAutofit/>
          </a:bodyPr>
          <a:lstStyle/>
          <a:p>
            <a:r>
              <a:rPr lang="pt-PT" dirty="0"/>
              <a:t>Introduction </a:t>
            </a:r>
          </a:p>
        </p:txBody>
      </p:sp>
      <p:pic>
        <p:nvPicPr>
          <p:cNvPr id="2050" name="Picture 2" descr="Importance of Media">
            <a:extLst>
              <a:ext uri="{FF2B5EF4-FFF2-40B4-BE49-F238E27FC236}">
                <a16:creationId xmlns:a16="http://schemas.microsoft.com/office/drawing/2014/main" id="{3DBB43B5-3F4A-D74E-A753-265071A91D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84" r="4681" b="3"/>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Posição de Conteúdo 2">
            <a:extLst>
              <a:ext uri="{FF2B5EF4-FFF2-40B4-BE49-F238E27FC236}">
                <a16:creationId xmlns:a16="http://schemas.microsoft.com/office/drawing/2014/main" id="{F8ADE6E8-9938-FA4E-B565-385D35F70845}"/>
              </a:ext>
            </a:extLst>
          </p:cNvPr>
          <p:cNvSpPr>
            <a:spLocks noGrp="1"/>
          </p:cNvSpPr>
          <p:nvPr>
            <p:ph idx="1"/>
          </p:nvPr>
        </p:nvSpPr>
        <p:spPr>
          <a:xfrm>
            <a:off x="6496217" y="2497720"/>
            <a:ext cx="4632031" cy="3851787"/>
          </a:xfrm>
        </p:spPr>
        <p:txBody>
          <a:bodyPr anchor="ctr">
            <a:normAutofit/>
          </a:bodyPr>
          <a:lstStyle/>
          <a:p>
            <a:pPr algn="just"/>
            <a:r>
              <a:rPr lang="en-US" sz="2400" dirty="0"/>
              <a:t>Mass media influences how facts are viewed and debated in a society, contributing to crafting its public opinion. Independence and pluralism of media, freedom of opinions and views, including criticism of people in power, are the safeguard of a healthy democratic system. </a:t>
            </a:r>
            <a:endParaRPr lang="pt-PT" sz="2400" dirty="0"/>
          </a:p>
          <a:p>
            <a:endParaRPr lang="pt-PT" dirty="0"/>
          </a:p>
        </p:txBody>
      </p:sp>
      <p:sp>
        <p:nvSpPr>
          <p:cNvPr id="79" name="Oval 7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49476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EE6C75A5-F4B8-415F-B4EA-A9AD45087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2" name="Oval 71">
              <a:extLst>
                <a:ext uri="{FF2B5EF4-FFF2-40B4-BE49-F238E27FC236}">
                  <a16:creationId xmlns:a16="http://schemas.microsoft.com/office/drawing/2014/main" id="{3D9CC178-C06A-480F-AAFC-127638C29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73" name="Oval 72">
              <a:extLst>
                <a:ext uri="{FF2B5EF4-FFF2-40B4-BE49-F238E27FC236}">
                  <a16:creationId xmlns:a16="http://schemas.microsoft.com/office/drawing/2014/main" id="{77235C6D-8D65-4BC6-AE0E-523AB3C8D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10242" name="Picture 2" descr="Ask a question - A FAITH BASED HUMANITARIAN AND EVANGELICAL ORGANISATION">
            <a:extLst>
              <a:ext uri="{FF2B5EF4-FFF2-40B4-BE49-F238E27FC236}">
                <a16:creationId xmlns:a16="http://schemas.microsoft.com/office/drawing/2014/main" id="{011B8461-D89E-F94A-B5DC-DDB3312484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368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3F44F1-5FFE-C14E-AB80-EEACE64208B8}"/>
              </a:ext>
            </a:extLst>
          </p:cNvPr>
          <p:cNvSpPr>
            <a:spLocks noGrp="1"/>
          </p:cNvSpPr>
          <p:nvPr>
            <p:ph type="title"/>
          </p:nvPr>
        </p:nvSpPr>
        <p:spPr>
          <a:xfrm>
            <a:off x="1066800" y="-123554"/>
            <a:ext cx="10058400" cy="1609344"/>
          </a:xfrm>
        </p:spPr>
        <p:txBody>
          <a:bodyPr/>
          <a:lstStyle/>
          <a:p>
            <a:r>
              <a:rPr lang="pt-PT" dirty="0"/>
              <a:t>Sources </a:t>
            </a:r>
          </a:p>
        </p:txBody>
      </p:sp>
      <p:sp>
        <p:nvSpPr>
          <p:cNvPr id="3" name="Marcador de Posição de Conteúdo 2">
            <a:extLst>
              <a:ext uri="{FF2B5EF4-FFF2-40B4-BE49-F238E27FC236}">
                <a16:creationId xmlns:a16="http://schemas.microsoft.com/office/drawing/2014/main" id="{A9C910F8-10F5-554B-AE40-8123A3D551BC}"/>
              </a:ext>
            </a:extLst>
          </p:cNvPr>
          <p:cNvSpPr>
            <a:spLocks noGrp="1"/>
          </p:cNvSpPr>
          <p:nvPr>
            <p:ph idx="1"/>
          </p:nvPr>
        </p:nvSpPr>
        <p:spPr>
          <a:xfrm>
            <a:off x="1353684" y="1149914"/>
            <a:ext cx="10058400" cy="5429306"/>
          </a:xfrm>
        </p:spPr>
        <p:txBody>
          <a:bodyPr>
            <a:normAutofit lnSpcReduction="10000"/>
          </a:bodyPr>
          <a:lstStyle/>
          <a:p>
            <a:r>
              <a:rPr lang="en-US" sz="1800" dirty="0"/>
              <a:t>“Latin American media: under control of families, economic and political elites”. 2021. </a:t>
            </a:r>
            <a:r>
              <a:rPr lang="en-US" sz="1800" i="1" dirty="0"/>
              <a:t>RSF</a:t>
            </a:r>
            <a:r>
              <a:rPr lang="en-US" sz="1800" dirty="0"/>
              <a:t>. </a:t>
            </a:r>
            <a:r>
              <a:rPr lang="en-US" sz="1800" dirty="0">
                <a:hlinkClick r:id="rId2"/>
              </a:rPr>
              <a:t>https://rsf.org/en/news/latin-american-media-under-control-families-economic-and-political-elites</a:t>
            </a:r>
            <a:r>
              <a:rPr lang="en-US" sz="1800" dirty="0"/>
              <a:t>. </a:t>
            </a:r>
          </a:p>
          <a:p>
            <a:r>
              <a:rPr lang="en-US" sz="1800" dirty="0" err="1"/>
              <a:t>Mont'Alverne</a:t>
            </a:r>
            <a:r>
              <a:rPr lang="en-US" sz="1800" dirty="0"/>
              <a:t>, Camila, Amy Ross Arguedas, Benjamin Toff, and Sumitra </a:t>
            </a:r>
            <a:r>
              <a:rPr lang="en-US" sz="1800" dirty="0" err="1"/>
              <a:t>Badrinathan</a:t>
            </a:r>
            <a:r>
              <a:rPr lang="en-US" sz="1800" dirty="0"/>
              <a:t>. 2021. "Trust In The Media In Latin America: The Same Old Story? | LSE Latin America And Caribbean". </a:t>
            </a:r>
            <a:r>
              <a:rPr lang="en-US" sz="1800" i="1" dirty="0"/>
              <a:t>LSE Latin America And Caribbean Blog</a:t>
            </a:r>
            <a:r>
              <a:rPr lang="en-US" sz="1800" dirty="0"/>
              <a:t>. </a:t>
            </a:r>
            <a:r>
              <a:rPr lang="en-US" sz="1800" dirty="0">
                <a:hlinkClick r:id="rId3"/>
              </a:rPr>
              <a:t>https://blogs.lse.ac.uk/latamcaribbean/2021/02/02/trust-in-the-media-in-latin-america-the-same-old-story/</a:t>
            </a:r>
            <a:r>
              <a:rPr lang="en-US" sz="1800" dirty="0"/>
              <a:t>. </a:t>
            </a:r>
          </a:p>
          <a:p>
            <a:r>
              <a:rPr lang="en-US" sz="1800" dirty="0"/>
              <a:t>"</a:t>
            </a:r>
            <a:r>
              <a:rPr lang="en-US" sz="1800" dirty="0" err="1"/>
              <a:t>Imprensa</a:t>
            </a:r>
            <a:r>
              <a:rPr lang="en-US" sz="1800" dirty="0"/>
              <a:t> </a:t>
            </a:r>
            <a:r>
              <a:rPr lang="en-US" sz="1800" dirty="0" err="1"/>
              <a:t>Brasileira</a:t>
            </a:r>
            <a:r>
              <a:rPr lang="en-US" sz="1800" dirty="0"/>
              <a:t>, </a:t>
            </a:r>
            <a:r>
              <a:rPr lang="en-US" sz="1800" dirty="0" err="1"/>
              <a:t>Verdadeiro</a:t>
            </a:r>
            <a:r>
              <a:rPr lang="en-US" sz="1800" dirty="0"/>
              <a:t> Saco De </a:t>
            </a:r>
            <a:r>
              <a:rPr lang="en-US" sz="1800" dirty="0" err="1"/>
              <a:t>Pancadas</a:t>
            </a:r>
            <a:r>
              <a:rPr lang="en-US" sz="1800" dirty="0"/>
              <a:t> Da </a:t>
            </a:r>
            <a:r>
              <a:rPr lang="en-US" sz="1800" dirty="0" err="1"/>
              <a:t>Família</a:t>
            </a:r>
            <a:r>
              <a:rPr lang="en-US" sz="1800" dirty="0"/>
              <a:t> Bolsonaro: Uma </a:t>
            </a:r>
            <a:r>
              <a:rPr lang="en-US" sz="1800" dirty="0" err="1"/>
              <a:t>Tendência</a:t>
            </a:r>
            <a:r>
              <a:rPr lang="en-US" sz="1800" dirty="0"/>
              <a:t> Que Se </a:t>
            </a:r>
            <a:r>
              <a:rPr lang="en-US" sz="1800" dirty="0" err="1"/>
              <a:t>Intensifica</a:t>
            </a:r>
            <a:r>
              <a:rPr lang="en-US" sz="1800" dirty="0"/>
              <a:t> </a:t>
            </a:r>
            <a:r>
              <a:rPr lang="en-US" sz="1800" dirty="0" err="1"/>
              <a:t>Em</a:t>
            </a:r>
            <a:r>
              <a:rPr lang="en-US" sz="1800" dirty="0"/>
              <a:t> 2021 | Reporters Sans </a:t>
            </a:r>
            <a:r>
              <a:rPr lang="en-US" sz="1800" dirty="0" err="1"/>
              <a:t>Frontières</a:t>
            </a:r>
            <a:r>
              <a:rPr lang="en-US" sz="1800" dirty="0"/>
              <a:t>". 2021. </a:t>
            </a:r>
            <a:r>
              <a:rPr lang="en-US" sz="1800" i="1" dirty="0"/>
              <a:t>RSF</a:t>
            </a:r>
            <a:r>
              <a:rPr lang="en-US" sz="1800" dirty="0"/>
              <a:t>. </a:t>
            </a:r>
            <a:r>
              <a:rPr lang="en-US" sz="1800" dirty="0">
                <a:hlinkClick r:id="rId4"/>
              </a:rPr>
              <a:t>https://rsf.org/pt/relacoes/imprensa-brasileira-verdadeiro-saco-de-pancadas-da-familia-bolsonaro-uma-tendencia-que-se</a:t>
            </a:r>
            <a:r>
              <a:rPr lang="en-US" sz="1800" dirty="0"/>
              <a:t>. </a:t>
            </a:r>
          </a:p>
          <a:p>
            <a:r>
              <a:rPr lang="en-US" sz="1800" dirty="0"/>
              <a:t>Watson, Amy. 2021. "Topic: News In Latin America". </a:t>
            </a:r>
            <a:r>
              <a:rPr lang="en-US" sz="1800" i="1" dirty="0"/>
              <a:t>Statista</a:t>
            </a:r>
            <a:r>
              <a:rPr lang="en-US" sz="1800" dirty="0"/>
              <a:t>. </a:t>
            </a:r>
            <a:r>
              <a:rPr lang="en-US" sz="1800" dirty="0">
                <a:hlinkClick r:id="rId5"/>
              </a:rPr>
              <a:t>https://www.statista.com/topics/8083/news-in-latin-america/</a:t>
            </a:r>
            <a:r>
              <a:rPr lang="en-US" sz="1800" dirty="0"/>
              <a:t>.</a:t>
            </a:r>
          </a:p>
          <a:p>
            <a:r>
              <a:rPr lang="en-US" sz="1800" dirty="0"/>
              <a:t>“Media </a:t>
            </a:r>
            <a:r>
              <a:rPr lang="en-US" sz="1800" dirty="0" err="1"/>
              <a:t>Ownsership</a:t>
            </a:r>
            <a:r>
              <a:rPr lang="en-US" sz="1800" dirty="0"/>
              <a:t> Monitor – Reporters without Borders.” </a:t>
            </a:r>
            <a:r>
              <a:rPr lang="en-US" sz="1800" i="1" dirty="0"/>
              <a:t>Resource Centre on Media Freedom in Europe.</a:t>
            </a:r>
            <a:r>
              <a:rPr lang="en-US" sz="1800" dirty="0"/>
              <a:t> </a:t>
            </a:r>
            <a:r>
              <a:rPr lang="en-US" sz="1800" dirty="0">
                <a:hlinkClick r:id="rId6"/>
              </a:rPr>
              <a:t>https://www.rcmediafreedom.eu/Tools/Monitoring-tools/Media-Ownership-Monitor-Reporters-without-Borders</a:t>
            </a:r>
            <a:r>
              <a:rPr lang="en-US" sz="1800" dirty="0"/>
              <a:t>. </a:t>
            </a:r>
          </a:p>
          <a:p>
            <a:r>
              <a:rPr lang="en-US" sz="1800" dirty="0"/>
              <a:t>Sparks, Colin. October 2011. “Media and Transition in Latin America.” </a:t>
            </a:r>
            <a:r>
              <a:rPr lang="en-US" sz="1800" i="1" dirty="0"/>
              <a:t>Westminster Papers in Communication and Culture</a:t>
            </a:r>
            <a:r>
              <a:rPr lang="en-US" sz="1800" dirty="0"/>
              <a:t>, 8(2):3. DOI: </a:t>
            </a:r>
            <a:r>
              <a:rPr lang="en-US" sz="1800" dirty="0">
                <a:hlinkClick r:id="rId7"/>
              </a:rPr>
              <a:t>http://dx.doi.org/10.16997/wpcc.184</a:t>
            </a:r>
            <a:r>
              <a:rPr lang="en-US" sz="1800" dirty="0"/>
              <a:t>. </a:t>
            </a:r>
          </a:p>
          <a:p>
            <a:endParaRPr lang="pt-PT" dirty="0"/>
          </a:p>
        </p:txBody>
      </p:sp>
    </p:spTree>
    <p:extLst>
      <p:ext uri="{BB962C8B-B14F-4D97-AF65-F5344CB8AC3E}">
        <p14:creationId xmlns:p14="http://schemas.microsoft.com/office/powerpoint/2010/main" val="79176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78E395A-86B5-8A4C-9E1F-5EAEDE895B8A}"/>
              </a:ext>
            </a:extLst>
          </p:cNvPr>
          <p:cNvSpPr>
            <a:spLocks noGrp="1"/>
          </p:cNvSpPr>
          <p:nvPr>
            <p:ph type="title"/>
          </p:nvPr>
        </p:nvSpPr>
        <p:spPr>
          <a:xfrm>
            <a:off x="6400800" y="484632"/>
            <a:ext cx="5299586" cy="1609344"/>
          </a:xfrm>
          <a:ln>
            <a:noFill/>
          </a:ln>
        </p:spPr>
        <p:txBody>
          <a:bodyPr>
            <a:normAutofit/>
          </a:bodyPr>
          <a:lstStyle/>
          <a:p>
            <a:r>
              <a:rPr lang="en-GB" sz="3400" dirty="0"/>
              <a:t>A background on latin America's transitional process </a:t>
            </a:r>
          </a:p>
        </p:txBody>
      </p:sp>
      <p:pic>
        <p:nvPicPr>
          <p:cNvPr id="3074" name="Picture 2" descr="The Catalyst - Promoting Democracy and National Security Go Together">
            <a:extLst>
              <a:ext uri="{FF2B5EF4-FFF2-40B4-BE49-F238E27FC236}">
                <a16:creationId xmlns:a16="http://schemas.microsoft.com/office/drawing/2014/main" id="{A23140B7-875D-214D-BA34-20362BF7A56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70" y="304705"/>
            <a:ext cx="6061131" cy="6248588"/>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Posição de Conteúdo 2">
            <a:extLst>
              <a:ext uri="{FF2B5EF4-FFF2-40B4-BE49-F238E27FC236}">
                <a16:creationId xmlns:a16="http://schemas.microsoft.com/office/drawing/2014/main" id="{E755BE58-3AFB-884C-89B0-06FE1AB685C4}"/>
              </a:ext>
            </a:extLst>
          </p:cNvPr>
          <p:cNvSpPr>
            <a:spLocks noGrp="1"/>
          </p:cNvSpPr>
          <p:nvPr>
            <p:ph idx="1"/>
          </p:nvPr>
        </p:nvSpPr>
        <p:spPr>
          <a:xfrm>
            <a:off x="6234693" y="2432489"/>
            <a:ext cx="5815618" cy="4425511"/>
          </a:xfrm>
        </p:spPr>
        <p:txBody>
          <a:bodyPr>
            <a:normAutofit/>
          </a:bodyPr>
          <a:lstStyle/>
          <a:p>
            <a:pPr algn="just">
              <a:lnSpc>
                <a:spcPct val="100000"/>
              </a:lnSpc>
            </a:pPr>
            <a:r>
              <a:rPr lang="en-US" dirty="0"/>
              <a:t>Latin America represents the strongest evidence for the argument that the world has been experiencing a steady progress towards democratic government, accompanied by market economies and supported by free media. Since the 1970s, when the Portuguese and the Spanish left the continent, there has been occurring a wave of democratization – the so-called third wave of democratization – seen on almost every country of the continent. </a:t>
            </a:r>
            <a:endParaRPr lang="pt-PT" dirty="0"/>
          </a:p>
          <a:p>
            <a:endParaRPr lang="pt-PT" sz="1800" dirty="0"/>
          </a:p>
        </p:txBody>
      </p:sp>
      <p:grpSp>
        <p:nvGrpSpPr>
          <p:cNvPr id="73" name="Group 72">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87714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DE71E-3132-2946-AAC6-BAEA2003F999}"/>
              </a:ext>
            </a:extLst>
          </p:cNvPr>
          <p:cNvSpPr>
            <a:spLocks noGrp="1"/>
          </p:cNvSpPr>
          <p:nvPr>
            <p:ph type="title"/>
          </p:nvPr>
        </p:nvSpPr>
        <p:spPr/>
        <p:txBody>
          <a:bodyPr/>
          <a:lstStyle/>
          <a:p>
            <a:r>
              <a:rPr lang="en-US" dirty="0"/>
              <a:t>Mass media in Latin America's recent past</a:t>
            </a:r>
          </a:p>
        </p:txBody>
      </p:sp>
      <p:sp>
        <p:nvSpPr>
          <p:cNvPr id="3" name="Marcador de Posição de Conteúdo 2">
            <a:extLst>
              <a:ext uri="{FF2B5EF4-FFF2-40B4-BE49-F238E27FC236}">
                <a16:creationId xmlns:a16="http://schemas.microsoft.com/office/drawing/2014/main" id="{85BBEA78-371C-D847-B3BD-4865CEB582CC}"/>
              </a:ext>
            </a:extLst>
          </p:cNvPr>
          <p:cNvSpPr>
            <a:spLocks noGrp="1"/>
          </p:cNvSpPr>
          <p:nvPr>
            <p:ph idx="1"/>
          </p:nvPr>
        </p:nvSpPr>
        <p:spPr>
          <a:xfrm>
            <a:off x="1069848" y="2322576"/>
            <a:ext cx="9825131" cy="4050792"/>
          </a:xfrm>
        </p:spPr>
        <p:txBody>
          <a:bodyPr>
            <a:normAutofit/>
          </a:bodyPr>
          <a:lstStyle/>
          <a:p>
            <a:pPr algn="just"/>
            <a:r>
              <a:rPr lang="en-US" dirty="0"/>
              <a:t>Having been under the power of the colonizing countries for so long, most of these countries had already a history of intermittent military interventions and coups, which together with poverty, lack of respect of human rights, discrimination and an arbitrary exercise of power made their transition into democracy a complex process. </a:t>
            </a:r>
          </a:p>
          <a:p>
            <a:pPr algn="just"/>
            <a:r>
              <a:rPr lang="en-US" dirty="0"/>
              <a:t>With such a background of military regimes until the 1980s on this area, media was controlled by the government:</a:t>
            </a:r>
          </a:p>
          <a:p>
            <a:pPr marL="0" indent="0" algn="just">
              <a:buNone/>
            </a:pPr>
            <a:endParaRPr lang="en-US" dirty="0"/>
          </a:p>
          <a:p>
            <a:pPr marL="0" indent="0" algn="ctr">
              <a:lnSpc>
                <a:spcPct val="150000"/>
              </a:lnSpc>
              <a:buNone/>
            </a:pPr>
            <a:r>
              <a:rPr lang="en-US" dirty="0"/>
              <a:t>CENSORSHIP </a:t>
            </a:r>
            <a:r>
              <a:rPr lang="en-US" b="1" dirty="0">
                <a:solidFill>
                  <a:schemeClr val="accent2">
                    <a:lumMod val="75000"/>
                  </a:schemeClr>
                </a:solidFill>
              </a:rPr>
              <a:t>+</a:t>
            </a:r>
            <a:r>
              <a:rPr lang="en-US" dirty="0"/>
              <a:t> NO PRIVATIZATION OF TV CHANNELS </a:t>
            </a:r>
            <a:r>
              <a:rPr lang="en-US" b="1" dirty="0">
                <a:solidFill>
                  <a:schemeClr val="accent2">
                    <a:lumMod val="75000"/>
                  </a:schemeClr>
                </a:solidFill>
              </a:rPr>
              <a:t>+ </a:t>
            </a:r>
            <a:r>
              <a:rPr lang="en-US" dirty="0"/>
              <a:t>POPULAR RESISTANCE HELPED BY ALTERNATIVE MEDIA (PAPERS, VIDEOS, RADIO STATIONS)</a:t>
            </a:r>
            <a:endParaRPr lang="pt-PT" dirty="0"/>
          </a:p>
          <a:p>
            <a:endParaRPr lang="pt-PT" dirty="0"/>
          </a:p>
        </p:txBody>
      </p:sp>
    </p:spTree>
    <p:extLst>
      <p:ext uri="{BB962C8B-B14F-4D97-AF65-F5344CB8AC3E}">
        <p14:creationId xmlns:p14="http://schemas.microsoft.com/office/powerpoint/2010/main" val="2202774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0A177EB3-F836-8444-996D-277B5E42160A}"/>
              </a:ext>
            </a:extLst>
          </p:cNvPr>
          <p:cNvSpPr>
            <a:spLocks noGrp="1"/>
          </p:cNvSpPr>
          <p:nvPr>
            <p:ph type="title"/>
          </p:nvPr>
        </p:nvSpPr>
        <p:spPr>
          <a:xfrm>
            <a:off x="1063752" y="978010"/>
            <a:ext cx="5188624" cy="1831344"/>
          </a:xfrm>
        </p:spPr>
        <p:txBody>
          <a:bodyPr>
            <a:normAutofit/>
          </a:bodyPr>
          <a:lstStyle/>
          <a:p>
            <a:r>
              <a:rPr lang="pt-PT" sz="4800" dirty="0"/>
              <a:t>WHO OWNS THE MEDIA?</a:t>
            </a:r>
          </a:p>
        </p:txBody>
      </p:sp>
      <p:sp>
        <p:nvSpPr>
          <p:cNvPr id="3" name="Marcador de Posição de Conteúdo 2">
            <a:extLst>
              <a:ext uri="{FF2B5EF4-FFF2-40B4-BE49-F238E27FC236}">
                <a16:creationId xmlns:a16="http://schemas.microsoft.com/office/drawing/2014/main" id="{71D1FDB9-040E-5A41-B9F8-58396810A5AE}"/>
              </a:ext>
            </a:extLst>
          </p:cNvPr>
          <p:cNvSpPr>
            <a:spLocks noGrp="1"/>
          </p:cNvSpPr>
          <p:nvPr>
            <p:ph idx="1"/>
          </p:nvPr>
        </p:nvSpPr>
        <p:spPr>
          <a:xfrm>
            <a:off x="1059391" y="2477270"/>
            <a:ext cx="5188624" cy="3142753"/>
          </a:xfrm>
        </p:spPr>
        <p:txBody>
          <a:bodyPr>
            <a:normAutofit/>
          </a:bodyPr>
          <a:lstStyle/>
          <a:p>
            <a:pPr algn="just"/>
            <a:r>
              <a:rPr lang="en-US" sz="1700" dirty="0"/>
              <a:t>The ownership of media in Latin America is an issue that has been discussed for a long time. This is a very important question because the population needs to be able to know and understand whose interests are behind the news they watch, read and listen to, so it needs to be possible to evaluate the information’s reliability. And how will people do this if they don’t know who provides the information? Or how can journalists do a proper job if they don’t know who they are working for?</a:t>
            </a:r>
            <a:endParaRPr lang="pt-PT" sz="1700" dirty="0"/>
          </a:p>
          <a:p>
            <a:endParaRPr lang="pt-PT" sz="1700" dirty="0"/>
          </a:p>
        </p:txBody>
      </p:sp>
      <p:sp>
        <p:nvSpPr>
          <p:cNvPr id="73" name="Rectangle 72">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3212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4098" name="Picture 2" descr="Latin America: A new media development from below | #mediadev - media  development insights and analysis | DW | 16.09.2016">
            <a:extLst>
              <a:ext uri="{FF2B5EF4-FFF2-40B4-BE49-F238E27FC236}">
                <a16:creationId xmlns:a16="http://schemas.microsoft.com/office/drawing/2014/main" id="{B8B88AC3-DD82-584F-A3F4-2279EE06EC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8" r="41312" b="-1"/>
          <a:stretch/>
        </p:blipFill>
        <p:spPr bwMode="auto">
          <a:xfrm>
            <a:off x="7469470" y="1409568"/>
            <a:ext cx="3848233" cy="3848233"/>
          </a:xfrm>
          <a:custGeom>
            <a:avLst/>
            <a:gdLst/>
            <a:ahLst/>
            <a:cxnLst/>
            <a:rect l="l" t="t" r="r" b="b"/>
            <a:pathLst>
              <a:path w="3502152" h="3502152">
                <a:moveTo>
                  <a:pt x="1751076" y="196996"/>
                </a:moveTo>
                <a:cubicBezTo>
                  <a:pt x="2609371" y="196996"/>
                  <a:pt x="3305156" y="892781"/>
                  <a:pt x="3305156" y="1751076"/>
                </a:cubicBezTo>
                <a:cubicBezTo>
                  <a:pt x="3305156" y="2609371"/>
                  <a:pt x="2609371" y="3305156"/>
                  <a:pt x="1751076" y="3305156"/>
                </a:cubicBezTo>
                <a:cubicBezTo>
                  <a:pt x="892781" y="3305156"/>
                  <a:pt x="196996" y="2609371"/>
                  <a:pt x="196996" y="1751076"/>
                </a:cubicBezTo>
                <a:cubicBezTo>
                  <a:pt x="196996" y="892781"/>
                  <a:pt x="892781" y="196996"/>
                  <a:pt x="1751076" y="196996"/>
                </a:cubicBezTo>
                <a:close/>
                <a:moveTo>
                  <a:pt x="1751076" y="153219"/>
                </a:moveTo>
                <a:cubicBezTo>
                  <a:pt x="868604" y="153219"/>
                  <a:pt x="153219" y="868604"/>
                  <a:pt x="153219" y="1751076"/>
                </a:cubicBezTo>
                <a:cubicBezTo>
                  <a:pt x="153219" y="2633548"/>
                  <a:pt x="868604" y="3348933"/>
                  <a:pt x="1751076" y="3348933"/>
                </a:cubicBezTo>
                <a:cubicBezTo>
                  <a:pt x="2633548" y="3348933"/>
                  <a:pt x="3348933" y="2633548"/>
                  <a:pt x="3348933" y="1751076"/>
                </a:cubicBezTo>
                <a:cubicBezTo>
                  <a:pt x="3348933" y="868604"/>
                  <a:pt x="2633548" y="153219"/>
                  <a:pt x="1751076" y="153219"/>
                </a:cubicBezTo>
                <a:close/>
                <a:moveTo>
                  <a:pt x="1751076" y="0"/>
                </a:moveTo>
                <a:cubicBezTo>
                  <a:pt x="2718169" y="0"/>
                  <a:pt x="3502152" y="783984"/>
                  <a:pt x="3502152" y="1751076"/>
                </a:cubicBezTo>
                <a:cubicBezTo>
                  <a:pt x="3502152" y="2718169"/>
                  <a:pt x="2718169" y="3502152"/>
                  <a:pt x="1751076" y="3502152"/>
                </a:cubicBezTo>
                <a:cubicBezTo>
                  <a:pt x="783983" y="3502152"/>
                  <a:pt x="0" y="2718169"/>
                  <a:pt x="0" y="1751076"/>
                </a:cubicBezTo>
                <a:cubicBezTo>
                  <a:pt x="0" y="783984"/>
                  <a:pt x="783983" y="0"/>
                  <a:pt x="1751076" y="0"/>
                </a:cubicBezTo>
                <a:close/>
              </a:path>
            </a:pathLst>
          </a:custGeom>
          <a:noFill/>
          <a:extLst>
            <a:ext uri="{909E8E84-426E-40DD-AFC4-6F175D3DCCD1}">
              <a14:hiddenFill xmlns:a14="http://schemas.microsoft.com/office/drawing/2010/main">
                <a:solidFill>
                  <a:srgbClr val="FFFFFF"/>
                </a:solidFill>
              </a14:hiddenFill>
            </a:ext>
          </a:extLst>
        </p:spPr>
      </p:pic>
      <p:sp>
        <p:nvSpPr>
          <p:cNvPr id="75" name="Freeform: Shape 74">
            <a:extLst>
              <a:ext uri="{FF2B5EF4-FFF2-40B4-BE49-F238E27FC236}">
                <a16:creationId xmlns:a16="http://schemas.microsoft.com/office/drawing/2014/main" id="{89F78725-8B4F-43D3-B767-EB7DB0C02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0457" y="1682496"/>
            <a:ext cx="3502152" cy="3502152"/>
          </a:xfrm>
          <a:custGeom>
            <a:avLst/>
            <a:gdLst>
              <a:gd name="connsiteX0" fmla="*/ 3657600 w 7315200"/>
              <a:gd name="connsiteY0" fmla="*/ 411480 h 7315200"/>
              <a:gd name="connsiteX1" fmla="*/ 6903720 w 7315200"/>
              <a:gd name="connsiteY1" fmla="*/ 3657600 h 7315200"/>
              <a:gd name="connsiteX2" fmla="*/ 3657600 w 7315200"/>
              <a:gd name="connsiteY2" fmla="*/ 6903720 h 7315200"/>
              <a:gd name="connsiteX3" fmla="*/ 411480 w 7315200"/>
              <a:gd name="connsiteY3" fmla="*/ 3657600 h 7315200"/>
              <a:gd name="connsiteX4" fmla="*/ 3657600 w 7315200"/>
              <a:gd name="connsiteY4" fmla="*/ 411480 h 7315200"/>
              <a:gd name="connsiteX5" fmla="*/ 3657600 w 7315200"/>
              <a:gd name="connsiteY5" fmla="*/ 320040 h 7315200"/>
              <a:gd name="connsiteX6" fmla="*/ 320040 w 7315200"/>
              <a:gd name="connsiteY6" fmla="*/ 3657600 h 7315200"/>
              <a:gd name="connsiteX7" fmla="*/ 3657600 w 7315200"/>
              <a:gd name="connsiteY7" fmla="*/ 6995160 h 7315200"/>
              <a:gd name="connsiteX8" fmla="*/ 6995160 w 7315200"/>
              <a:gd name="connsiteY8" fmla="*/ 3657600 h 7315200"/>
              <a:gd name="connsiteX9" fmla="*/ 3657600 w 7315200"/>
              <a:gd name="connsiteY9" fmla="*/ 320040 h 7315200"/>
              <a:gd name="connsiteX10" fmla="*/ 3657600 w 7315200"/>
              <a:gd name="connsiteY10" fmla="*/ 0 h 7315200"/>
              <a:gd name="connsiteX11" fmla="*/ 7315200 w 7315200"/>
              <a:gd name="connsiteY11" fmla="*/ 3657600 h 7315200"/>
              <a:gd name="connsiteX12" fmla="*/ 3657600 w 7315200"/>
              <a:gd name="connsiteY12" fmla="*/ 7315200 h 7315200"/>
              <a:gd name="connsiteX13" fmla="*/ 0 w 7315200"/>
              <a:gd name="connsiteY13" fmla="*/ 3657600 h 7315200"/>
              <a:gd name="connsiteX14" fmla="*/ 3657600 w 7315200"/>
              <a:gd name="connsiteY14"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15200" h="7315200">
                <a:moveTo>
                  <a:pt x="3657600" y="411480"/>
                </a:moveTo>
                <a:cubicBezTo>
                  <a:pt x="5450383" y="411480"/>
                  <a:pt x="6903720" y="1864817"/>
                  <a:pt x="6903720" y="3657600"/>
                </a:cubicBezTo>
                <a:cubicBezTo>
                  <a:pt x="6903720" y="5450383"/>
                  <a:pt x="5450383" y="6903720"/>
                  <a:pt x="3657600" y="6903720"/>
                </a:cubicBezTo>
                <a:cubicBezTo>
                  <a:pt x="1864817" y="6903720"/>
                  <a:pt x="411480" y="5450383"/>
                  <a:pt x="411480" y="3657600"/>
                </a:cubicBezTo>
                <a:cubicBezTo>
                  <a:pt x="411480" y="1864817"/>
                  <a:pt x="1864817" y="411480"/>
                  <a:pt x="3657600" y="411480"/>
                </a:cubicBezTo>
                <a:close/>
                <a:moveTo>
                  <a:pt x="3657600" y="320040"/>
                </a:moveTo>
                <a:cubicBezTo>
                  <a:pt x="1814317" y="320040"/>
                  <a:pt x="320040" y="1814317"/>
                  <a:pt x="320040" y="3657600"/>
                </a:cubicBezTo>
                <a:cubicBezTo>
                  <a:pt x="320040" y="5500883"/>
                  <a:pt x="1814317" y="6995160"/>
                  <a:pt x="3657600" y="6995160"/>
                </a:cubicBezTo>
                <a:cubicBezTo>
                  <a:pt x="5500883" y="6995160"/>
                  <a:pt x="6995160" y="5500883"/>
                  <a:pt x="6995160" y="3657600"/>
                </a:cubicBezTo>
                <a:cubicBezTo>
                  <a:pt x="6995160" y="1814317"/>
                  <a:pt x="5500883" y="320040"/>
                  <a:pt x="3657600" y="320040"/>
                </a:cubicBezTo>
                <a:close/>
                <a:moveTo>
                  <a:pt x="3657600" y="0"/>
                </a:moveTo>
                <a:cubicBezTo>
                  <a:pt x="5677637" y="0"/>
                  <a:pt x="7315200" y="1637563"/>
                  <a:pt x="7315200" y="3657600"/>
                </a:cubicBezTo>
                <a:cubicBezTo>
                  <a:pt x="7315200" y="5677637"/>
                  <a:pt x="5677637" y="7315200"/>
                  <a:pt x="3657600" y="7315200"/>
                </a:cubicBezTo>
                <a:cubicBezTo>
                  <a:pt x="1637563" y="7315200"/>
                  <a:pt x="0" y="5677637"/>
                  <a:pt x="0" y="3657600"/>
                </a:cubicBezTo>
                <a:cubicBezTo>
                  <a:pt x="0" y="1637563"/>
                  <a:pt x="1637563" y="0"/>
                  <a:pt x="3657600" y="0"/>
                </a:cubicBezTo>
                <a:close/>
              </a:path>
            </a:pathLst>
          </a:cu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nvGrpSpPr>
          <p:cNvPr id="77" name="Group 76">
            <a:extLst>
              <a:ext uri="{FF2B5EF4-FFF2-40B4-BE49-F238E27FC236}">
                <a16:creationId xmlns:a16="http://schemas.microsoft.com/office/drawing/2014/main" id="{C9B0630D-5E49-4BF7-8CF1-7DECD4B08B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8" name="Oval 77">
              <a:extLst>
                <a:ext uri="{FF2B5EF4-FFF2-40B4-BE49-F238E27FC236}">
                  <a16:creationId xmlns:a16="http://schemas.microsoft.com/office/drawing/2014/main" id="{A7E3DF29-A3BC-402A-A498-16B2DF181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79" name="Oval 78">
              <a:extLst>
                <a:ext uri="{FF2B5EF4-FFF2-40B4-BE49-F238E27FC236}">
                  <a16:creationId xmlns:a16="http://schemas.microsoft.com/office/drawing/2014/main" id="{1B14D33E-BADF-4271-ACE1-06D8199FF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191483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CB3D044-31E2-7848-B5A2-4DC31E22AC1E}"/>
              </a:ext>
            </a:extLst>
          </p:cNvPr>
          <p:cNvSpPr>
            <a:spLocks noGrp="1"/>
          </p:cNvSpPr>
          <p:nvPr>
            <p:ph type="title"/>
          </p:nvPr>
        </p:nvSpPr>
        <p:spPr>
          <a:xfrm>
            <a:off x="8156350" y="484632"/>
            <a:ext cx="3544035" cy="1609344"/>
          </a:xfrm>
          <a:ln>
            <a:noFill/>
          </a:ln>
        </p:spPr>
        <p:txBody>
          <a:bodyPr>
            <a:normAutofit/>
          </a:bodyPr>
          <a:lstStyle/>
          <a:p>
            <a:r>
              <a:rPr lang="pt-PT" sz="3200" dirty="0"/>
              <a:t>The media ownership monitor (MOM)</a:t>
            </a:r>
          </a:p>
        </p:txBody>
      </p:sp>
      <p:pic>
        <p:nvPicPr>
          <p:cNvPr id="5122" name="Picture 2" descr="Latin American media: under control of families, economic and political  elites | RSF">
            <a:extLst>
              <a:ext uri="{FF2B5EF4-FFF2-40B4-BE49-F238E27FC236}">
                <a16:creationId xmlns:a16="http://schemas.microsoft.com/office/drawing/2014/main" id="{2E3CDDD5-FCDA-0D40-8E7C-3DFD4E6831A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999" y="2049074"/>
            <a:ext cx="6882269" cy="2770112"/>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Posição de Conteúdo 2">
            <a:extLst>
              <a:ext uri="{FF2B5EF4-FFF2-40B4-BE49-F238E27FC236}">
                <a16:creationId xmlns:a16="http://schemas.microsoft.com/office/drawing/2014/main" id="{441F3D84-80BD-D243-9554-8DFFD404A5BD}"/>
              </a:ext>
            </a:extLst>
          </p:cNvPr>
          <p:cNvSpPr>
            <a:spLocks noGrp="1"/>
          </p:cNvSpPr>
          <p:nvPr>
            <p:ph idx="1"/>
          </p:nvPr>
        </p:nvSpPr>
        <p:spPr>
          <a:xfrm>
            <a:off x="8156351" y="2121408"/>
            <a:ext cx="3544034" cy="4050792"/>
          </a:xfrm>
        </p:spPr>
        <p:txBody>
          <a:bodyPr>
            <a:normAutofit/>
          </a:bodyPr>
          <a:lstStyle/>
          <a:p>
            <a:pPr algn="just"/>
            <a:r>
              <a:rPr lang="pt-PT" sz="1600" dirty="0"/>
              <a:t>The Media Ownership Monitor (MOM) is a global </a:t>
            </a:r>
            <a:r>
              <a:rPr lang="en-US" sz="1600" dirty="0"/>
              <a:t>initiative and a mapping tool that provides to the public accessible and updated research on this ownership issue. It provides the opportunity of enforcing democratic values and a good governance, since decisions are likely to be of higher quality and a better reflection of the needs and wishes of the people if they have access to truthful information, where views and opinions are freely shared</a:t>
            </a:r>
            <a:r>
              <a:rPr lang="pt-PT" sz="1600" dirty="0"/>
              <a:t>. </a:t>
            </a:r>
          </a:p>
          <a:p>
            <a:pPr marL="0" indent="0">
              <a:buNone/>
            </a:pPr>
            <a:endParaRPr lang="pt-PT" sz="1600" dirty="0"/>
          </a:p>
        </p:txBody>
      </p:sp>
      <p:grpSp>
        <p:nvGrpSpPr>
          <p:cNvPr id="73" name="Group 72">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01984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777E8E9E-06C7-3A47-92C6-3D1B8D77EA2C}"/>
              </a:ext>
            </a:extLst>
          </p:cNvPr>
          <p:cNvSpPr>
            <a:spLocks noGrp="1"/>
          </p:cNvSpPr>
          <p:nvPr>
            <p:ph type="title"/>
          </p:nvPr>
        </p:nvSpPr>
        <p:spPr>
          <a:xfrm>
            <a:off x="1069848" y="484632"/>
            <a:ext cx="10058400" cy="1609344"/>
          </a:xfrm>
        </p:spPr>
        <p:txBody>
          <a:bodyPr>
            <a:normAutofit/>
          </a:bodyPr>
          <a:lstStyle/>
          <a:p>
            <a:r>
              <a:rPr lang="pt-PT" dirty="0"/>
              <a:t>The media ownership monitor - overview</a:t>
            </a:r>
          </a:p>
        </p:txBody>
      </p:sp>
      <p:pic>
        <p:nvPicPr>
          <p:cNvPr id="4" name="Imagem 3" descr="Uma imagem com mapa&#10;&#10;Descrição gerada automaticamente">
            <a:extLst>
              <a:ext uri="{FF2B5EF4-FFF2-40B4-BE49-F238E27FC236}">
                <a16:creationId xmlns:a16="http://schemas.microsoft.com/office/drawing/2014/main" id="{213EA109-17D0-434D-A9FC-2F915CC29926}"/>
              </a:ext>
            </a:extLst>
          </p:cNvPr>
          <p:cNvPicPr/>
          <p:nvPr/>
        </p:nvPicPr>
        <p:blipFill rotWithShape="1">
          <a:blip r:embed="rId4" cstate="print">
            <a:extLst>
              <a:ext uri="{28A0092B-C50C-407E-A947-70E740481C1C}">
                <a14:useLocalDpi xmlns:a14="http://schemas.microsoft.com/office/drawing/2010/main" val="0"/>
              </a:ext>
            </a:extLst>
          </a:blip>
          <a:srcRect l="9433" t="3454" r="7629" b="2033"/>
          <a:stretch/>
        </p:blipFill>
        <p:spPr>
          <a:xfrm>
            <a:off x="905167" y="2272513"/>
            <a:ext cx="5245100" cy="4169288"/>
          </a:xfrm>
          <a:prstGeom prst="rect">
            <a:avLst/>
          </a:prstGeom>
        </p:spPr>
      </p:pic>
      <p:sp>
        <p:nvSpPr>
          <p:cNvPr id="3" name="Marcador de Posição de Conteúdo 2">
            <a:extLst>
              <a:ext uri="{FF2B5EF4-FFF2-40B4-BE49-F238E27FC236}">
                <a16:creationId xmlns:a16="http://schemas.microsoft.com/office/drawing/2014/main" id="{20C5C2D3-9B56-2D48-93CC-DFA6C3C9163A}"/>
              </a:ext>
            </a:extLst>
          </p:cNvPr>
          <p:cNvSpPr>
            <a:spLocks noGrp="1"/>
          </p:cNvSpPr>
          <p:nvPr>
            <p:ph idx="1"/>
          </p:nvPr>
        </p:nvSpPr>
        <p:spPr>
          <a:xfrm>
            <a:off x="6496216" y="2320412"/>
            <a:ext cx="4632031" cy="3851787"/>
          </a:xfrm>
        </p:spPr>
        <p:txBody>
          <a:bodyPr anchor="ctr">
            <a:normAutofit/>
          </a:bodyPr>
          <a:lstStyle/>
          <a:p>
            <a:pPr algn="just"/>
            <a:r>
              <a:rPr lang="en-US" dirty="0"/>
              <a:t>According to several indicators of risk of media pluralism, Argentina, Brazil, Colombia, Mexico and Peru were submitted to the Media Ownership Monitor (between 2015 and 2019) and these were the results on a few indicators, like political control over media funding.</a:t>
            </a:r>
            <a:endParaRPr lang="pt-PT" dirty="0"/>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27498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25">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3BC31A-60D5-7849-9206-116AA895D20A}"/>
              </a:ext>
            </a:extLst>
          </p:cNvPr>
          <p:cNvSpPr>
            <a:spLocks noGrp="1"/>
          </p:cNvSpPr>
          <p:nvPr>
            <p:ph type="title"/>
          </p:nvPr>
        </p:nvSpPr>
        <p:spPr>
          <a:xfrm>
            <a:off x="8156350" y="484632"/>
            <a:ext cx="3544035" cy="1609344"/>
          </a:xfrm>
          <a:ln>
            <a:noFill/>
          </a:ln>
        </p:spPr>
        <p:txBody>
          <a:bodyPr>
            <a:normAutofit/>
          </a:bodyPr>
          <a:lstStyle/>
          <a:p>
            <a:r>
              <a:rPr lang="pt-PT" sz="3200" dirty="0"/>
              <a:t>The media ownership monitor – overview </a:t>
            </a:r>
          </a:p>
        </p:txBody>
      </p:sp>
      <p:pic>
        <p:nvPicPr>
          <p:cNvPr id="12" name="Imagem 11">
            <a:extLst>
              <a:ext uri="{FF2B5EF4-FFF2-40B4-BE49-F238E27FC236}">
                <a16:creationId xmlns:a16="http://schemas.microsoft.com/office/drawing/2014/main" id="{1C6E3895-D269-9F4C-AD3B-10797BD8591E}"/>
              </a:ext>
            </a:extLst>
          </p:cNvPr>
          <p:cNvPicPr/>
          <p:nvPr/>
        </p:nvPicPr>
        <p:blipFill rotWithShape="1">
          <a:blip r:embed="rId4" cstate="print">
            <a:extLst>
              <a:ext uri="{28A0092B-C50C-407E-A947-70E740481C1C}">
                <a14:useLocalDpi xmlns:a14="http://schemas.microsoft.com/office/drawing/2010/main" val="0"/>
              </a:ext>
            </a:extLst>
          </a:blip>
          <a:srcRect l="13324" t="2420" r="16881"/>
          <a:stretch/>
        </p:blipFill>
        <p:spPr>
          <a:xfrm>
            <a:off x="686412" y="871906"/>
            <a:ext cx="6658284" cy="5357775"/>
          </a:xfrm>
          <a:prstGeom prst="rect">
            <a:avLst/>
          </a:prstGeom>
        </p:spPr>
      </p:pic>
      <p:sp>
        <p:nvSpPr>
          <p:cNvPr id="8" name="Content Placeholder 7">
            <a:extLst>
              <a:ext uri="{FF2B5EF4-FFF2-40B4-BE49-F238E27FC236}">
                <a16:creationId xmlns:a16="http://schemas.microsoft.com/office/drawing/2014/main" id="{2FC3810A-C07F-4188-849D-8A18E1C912DB}"/>
              </a:ext>
            </a:extLst>
          </p:cNvPr>
          <p:cNvSpPr>
            <a:spLocks noGrp="1"/>
          </p:cNvSpPr>
          <p:nvPr>
            <p:ph idx="1"/>
          </p:nvPr>
        </p:nvSpPr>
        <p:spPr>
          <a:xfrm>
            <a:off x="8156350" y="2121408"/>
            <a:ext cx="3349237" cy="4050792"/>
          </a:xfrm>
        </p:spPr>
        <p:txBody>
          <a:bodyPr>
            <a:normAutofit fontScale="92500" lnSpcReduction="10000"/>
          </a:bodyPr>
          <a:lstStyle/>
          <a:p>
            <a:pPr algn="just"/>
            <a:r>
              <a:rPr lang="en-US" dirty="0"/>
              <a:t>Regarding ownership transparency, in most countries there’s a medium risk to media pluralism. This means that it is not completely clear for the population in general who owns and controls media outlets and, consequently, the information that come from these media might be manipulated according to what the governments or elite groups want and have in mind.  </a:t>
            </a:r>
            <a:endParaRPr lang="pt-PT" dirty="0"/>
          </a:p>
          <a:p>
            <a:endParaRPr lang="en-US" sz="1600" dirty="0"/>
          </a:p>
        </p:txBody>
      </p:sp>
      <p:grpSp>
        <p:nvGrpSpPr>
          <p:cNvPr id="39" name="Group 27">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9" name="Oval 28">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0" name="Oval 29">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86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C8D586-1ECD-4981-BED2-97336112C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DCC6773-C776-264D-ABD0-2D2D6CB31365}"/>
              </a:ext>
            </a:extLst>
          </p:cNvPr>
          <p:cNvSpPr>
            <a:spLocks noGrp="1"/>
          </p:cNvSpPr>
          <p:nvPr>
            <p:ph type="title"/>
          </p:nvPr>
        </p:nvSpPr>
        <p:spPr>
          <a:xfrm>
            <a:off x="6400800" y="484632"/>
            <a:ext cx="5299586" cy="1609344"/>
          </a:xfrm>
          <a:ln>
            <a:noFill/>
          </a:ln>
        </p:spPr>
        <p:txBody>
          <a:bodyPr>
            <a:normAutofit/>
          </a:bodyPr>
          <a:lstStyle/>
          <a:p>
            <a:r>
              <a:rPr lang="pt-PT" sz="4000" dirty="0"/>
              <a:t>The media ownership monitor - overview</a:t>
            </a:r>
          </a:p>
        </p:txBody>
      </p:sp>
      <p:sp>
        <p:nvSpPr>
          <p:cNvPr id="5" name="Marcador de Posição de Conteúdo 4">
            <a:extLst>
              <a:ext uri="{FF2B5EF4-FFF2-40B4-BE49-F238E27FC236}">
                <a16:creationId xmlns:a16="http://schemas.microsoft.com/office/drawing/2014/main" id="{F2F169A5-065A-4645-8DBD-A7B36172EB99}"/>
              </a:ext>
            </a:extLst>
          </p:cNvPr>
          <p:cNvSpPr>
            <a:spLocks noGrp="1"/>
          </p:cNvSpPr>
          <p:nvPr>
            <p:ph idx="1"/>
          </p:nvPr>
        </p:nvSpPr>
        <p:spPr>
          <a:xfrm>
            <a:off x="6400799" y="2121408"/>
            <a:ext cx="5299585" cy="4050792"/>
          </a:xfrm>
        </p:spPr>
        <p:txBody>
          <a:bodyPr>
            <a:normAutofit lnSpcReduction="10000"/>
          </a:bodyPr>
          <a:lstStyle/>
          <a:p>
            <a:pPr algn="just"/>
            <a:r>
              <a:rPr lang="en-US" sz="1800" dirty="0"/>
              <a:t>Like in the previous categories, concerning ownership concentration, we can also conclude that this too constitutes a risk for media pluralism. This means that most media are under the control of the corporate sector and business families who are linked to economic and political elites and use their ability to influence public opinion. </a:t>
            </a:r>
            <a:endParaRPr lang="pt-PT" sz="1800" dirty="0"/>
          </a:p>
          <a:p>
            <a:endParaRPr lang="pt-PT" sz="1800" dirty="0"/>
          </a:p>
          <a:p>
            <a:pPr algn="just"/>
            <a:r>
              <a:rPr lang="en-US" sz="1800" dirty="0"/>
              <a:t>Following that, concentration of ownership can limit a journalist’s ability to hold those on power accountable and prevent them from showing the real interests, power and challenges that are behind media to the people</a:t>
            </a:r>
            <a:r>
              <a:rPr lang="pt-PT" sz="1800" dirty="0"/>
              <a:t>.</a:t>
            </a:r>
          </a:p>
        </p:txBody>
      </p:sp>
      <p:grpSp>
        <p:nvGrpSpPr>
          <p:cNvPr id="13" name="Group 12">
            <a:extLst>
              <a:ext uri="{FF2B5EF4-FFF2-40B4-BE49-F238E27FC236}">
                <a16:creationId xmlns:a16="http://schemas.microsoft.com/office/drawing/2014/main" id="{AF001A23-2767-4A31-BD30-56112DE952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C6BD30CE-7C6B-4C5B-8206-2A912062D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7FA45EC6-AD58-4CAF-846D-46D82B614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6" name="Imagem 15" descr="Uma imagem com mapa&#10;&#10;Descrição gerada automaticamente">
            <a:extLst>
              <a:ext uri="{FF2B5EF4-FFF2-40B4-BE49-F238E27FC236}">
                <a16:creationId xmlns:a16="http://schemas.microsoft.com/office/drawing/2014/main" id="{64A501E1-4569-134E-AFD3-7F0621904274}"/>
              </a:ext>
            </a:extLst>
          </p:cNvPr>
          <p:cNvPicPr/>
          <p:nvPr/>
        </p:nvPicPr>
        <p:blipFill rotWithShape="1">
          <a:blip r:embed="rId4" cstate="print">
            <a:extLst>
              <a:ext uri="{28A0092B-C50C-407E-A947-70E740481C1C}">
                <a14:useLocalDpi xmlns:a14="http://schemas.microsoft.com/office/drawing/2010/main" val="0"/>
              </a:ext>
            </a:extLst>
          </a:blip>
          <a:srcRect l="14479" t="1902" r="14200"/>
          <a:stretch/>
        </p:blipFill>
        <p:spPr>
          <a:xfrm>
            <a:off x="379319" y="744624"/>
            <a:ext cx="6021480" cy="5427576"/>
          </a:xfrm>
          <a:prstGeom prst="rect">
            <a:avLst/>
          </a:prstGeom>
        </p:spPr>
      </p:pic>
    </p:spTree>
    <p:extLst>
      <p:ext uri="{BB962C8B-B14F-4D97-AF65-F5344CB8AC3E}">
        <p14:creationId xmlns:p14="http://schemas.microsoft.com/office/powerpoint/2010/main" val="37544974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i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Tipo de Madeira</Template>
  <TotalTime>2389</TotalTime>
  <Words>1886</Words>
  <Application>Microsoft Macintosh PowerPoint</Application>
  <PresentationFormat>Ecrã Panorâmico</PresentationFormat>
  <Paragraphs>64</Paragraphs>
  <Slides>21</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21</vt:i4>
      </vt:variant>
    </vt:vector>
  </HeadingPairs>
  <TitlesOfParts>
    <vt:vector size="27" baseType="lpstr">
      <vt:lpstr>Calibri</vt:lpstr>
      <vt:lpstr>Rockwell</vt:lpstr>
      <vt:lpstr>Rockwell Condensed</vt:lpstr>
      <vt:lpstr>Rockwell Extra Bold</vt:lpstr>
      <vt:lpstr>Wingdings</vt:lpstr>
      <vt:lpstr>Tipo de Madeira</vt:lpstr>
      <vt:lpstr>Media in Latin America</vt:lpstr>
      <vt:lpstr>Introduction </vt:lpstr>
      <vt:lpstr>A background on latin America's transitional process </vt:lpstr>
      <vt:lpstr>Mass media in Latin America's recent past</vt:lpstr>
      <vt:lpstr>WHO OWNS THE MEDIA?</vt:lpstr>
      <vt:lpstr>The media ownership monitor (MOM)</vt:lpstr>
      <vt:lpstr>The media ownership monitor - overview</vt:lpstr>
      <vt:lpstr>The media ownership monitor – overview </vt:lpstr>
      <vt:lpstr>The media ownership monitor - overview</vt:lpstr>
      <vt:lpstr>Freedom of speech, media and information</vt:lpstr>
      <vt:lpstr>A closer look at...  Brazil </vt:lpstr>
      <vt:lpstr>Freedom of speech in brazil</vt:lpstr>
      <vt:lpstr>The media and the brazilian government</vt:lpstr>
      <vt:lpstr>Brazil and the fake news </vt:lpstr>
      <vt:lpstr>A closer look at... Mexico</vt:lpstr>
      <vt:lpstr>Media ownership in mexico</vt:lpstr>
      <vt:lpstr>Freedom of press in Mexico </vt:lpstr>
      <vt:lpstr>Do Latin Americans trust the media?</vt:lpstr>
      <vt:lpstr>Media in latin america today</vt:lpstr>
      <vt:lpstr>Apresentação do PowerPoint</vt:lpstr>
      <vt:lpstr>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in Latin America</dc:title>
  <dc:creator>Leonor Ramos</dc:creator>
  <cp:lastModifiedBy>Leonor Ramos</cp:lastModifiedBy>
  <cp:revision>20</cp:revision>
  <dcterms:created xsi:type="dcterms:W3CDTF">2021-11-27T19:14:07Z</dcterms:created>
  <dcterms:modified xsi:type="dcterms:W3CDTF">2021-11-29T22:24:32Z</dcterms:modified>
</cp:coreProperties>
</file>