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69" r:id="rId4"/>
    <p:sldId id="270" r:id="rId5"/>
    <p:sldId id="271" r:id="rId6"/>
    <p:sldId id="258" r:id="rId7"/>
    <p:sldId id="272" r:id="rId8"/>
    <p:sldId id="268" r:id="rId9"/>
    <p:sldId id="280" r:id="rId10"/>
    <p:sldId id="279" r:id="rId11"/>
    <p:sldId id="281" r:id="rId12"/>
    <p:sldId id="278" r:id="rId13"/>
    <p:sldId id="277" r:id="rId14"/>
    <p:sldId id="276" r:id="rId15"/>
    <p:sldId id="275" r:id="rId16"/>
    <p:sldId id="282" r:id="rId17"/>
    <p:sldId id="283" r:id="rId18"/>
    <p:sldId id="286" r:id="rId19"/>
    <p:sldId id="288" r:id="rId20"/>
    <p:sldId id="289" r:id="rId21"/>
    <p:sldId id="285" r:id="rId22"/>
    <p:sldId id="273" r:id="rId23"/>
    <p:sldId id="287" r:id="rId24"/>
    <p:sldId id="274" r:id="rId25"/>
    <p:sldId id="265" r:id="rId26"/>
    <p:sldId id="266"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99" d="100"/>
          <a:sy n="99" d="100"/>
        </p:scale>
        <p:origin x="459" y="48"/>
      </p:cViewPr>
      <p:guideLst/>
    </p:cSldViewPr>
  </p:slideViewPr>
  <p:notesTextViewPr>
    <p:cViewPr>
      <p:scale>
        <a:sx n="1" d="1"/>
        <a:sy n="1" d="1"/>
      </p:scale>
      <p:origin x="0" y="0"/>
    </p:cViewPr>
  </p:notesTextViewPr>
  <p:notesViewPr>
    <p:cSldViewPr snapToGrid="0">
      <p:cViewPr varScale="1">
        <p:scale>
          <a:sx n="79" d="100"/>
          <a:sy n="79" d="100"/>
        </p:scale>
        <p:origin x="3371" y="3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8F2070-A33E-454C-98F2-E60300E02635}" type="datetimeFigureOut">
              <a:rPr lang="cs-CZ" smtClean="0"/>
              <a:t>10.11.2021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25CFFD-EF9F-41BF-AE02-61415B4871BF}" type="slidenum">
              <a:rPr lang="cs-CZ" smtClean="0"/>
              <a:t>‹#›</a:t>
            </a:fld>
            <a:endParaRPr lang="cs-CZ"/>
          </a:p>
        </p:txBody>
      </p:sp>
    </p:spTree>
    <p:extLst>
      <p:ext uri="{BB962C8B-B14F-4D97-AF65-F5344CB8AC3E}">
        <p14:creationId xmlns:p14="http://schemas.microsoft.com/office/powerpoint/2010/main" val="2054170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1A673-BF66-48D8-8069-4E6E75FCF5E3}" type="datetimeFigureOut">
              <a:rPr lang="cs-CZ" smtClean="0"/>
              <a:t>10.11.2021</a:t>
            </a:fld>
            <a:endParaRPr lang="cs-CZ"/>
          </a:p>
        </p:txBody>
      </p:sp>
      <p:sp>
        <p:nvSpPr>
          <p:cNvPr id="4" name="Zástupný symbol pro obrázek snímku 3"/>
          <p:cNvSpPr>
            <a:spLocks noGrp="1" noRot="1" noChangeAspect="1"/>
          </p:cNvSpPr>
          <p:nvPr>
            <p:ph type="sldImg" idx="2"/>
          </p:nvPr>
        </p:nvSpPr>
        <p:spPr>
          <a:xfrm>
            <a:off x="685800" y="787326"/>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F5F26-E29B-4C0C-A2B6-E02FDB057D80}" type="slidenum">
              <a:rPr lang="cs-CZ" smtClean="0"/>
              <a:t>‹#›</a:t>
            </a:fld>
            <a:endParaRPr lang="cs-CZ"/>
          </a:p>
        </p:txBody>
      </p:sp>
    </p:spTree>
    <p:extLst>
      <p:ext uri="{BB962C8B-B14F-4D97-AF65-F5344CB8AC3E}">
        <p14:creationId xmlns:p14="http://schemas.microsoft.com/office/powerpoint/2010/main" val="194054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Migrace je jev,</a:t>
            </a:r>
            <a:r>
              <a:rPr lang="cs-CZ" baseline="0" dirty="0" smtClean="0"/>
              <a:t> který se děje prakticky od počátku dějin a vždy nás nějakým způsobem migrace provází. </a:t>
            </a:r>
          </a:p>
          <a:p>
            <a:r>
              <a:rPr lang="cs-CZ" baseline="0" dirty="0" smtClean="0"/>
              <a:t>Pokud jde o definice migrace, tak bychom mohli říci, že jde o pohyb lidí z bodu A do bodu B a to y mnoha důvodů. Za migraci ale nepovažujeme například cestování (cestovní ruch), dojíždění za prací, </a:t>
            </a:r>
            <a:r>
              <a:rPr lang="cs-CZ" baseline="0" dirty="0" err="1" smtClean="0"/>
              <a:t>nomádství</a:t>
            </a:r>
            <a:r>
              <a:rPr lang="cs-CZ" baseline="0" dirty="0" smtClean="0"/>
              <a:t> atd.</a:t>
            </a:r>
          </a:p>
          <a:p>
            <a:r>
              <a:rPr lang="cs-CZ" baseline="0" dirty="0" smtClean="0"/>
              <a:t>Taktéž můžeme říci, že jde o změnu bydliště jednotlivce nebo nějaké skupiny lidí popřípadě lze říci, že jde o volné přemisťování osob přes libovolné hranice.</a:t>
            </a:r>
          </a:p>
          <a:p>
            <a:endParaRPr lang="cs-CZ" baseline="0" dirty="0" smtClean="0"/>
          </a:p>
          <a:p>
            <a:r>
              <a:rPr lang="cs-CZ" baseline="0" dirty="0" smtClean="0"/>
              <a:t>Migraci můžeme rozdělit do několika kategorií, jako je například migrace ekonomická, vnitřní, legální a nelegální, ale i dlouhodobá, krátkodobá, trvalá a tak dále. Druhů migrace je velmi mnoho.</a:t>
            </a:r>
          </a:p>
          <a:p>
            <a:endParaRPr lang="cs-CZ" baseline="0" dirty="0" smtClean="0"/>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2</a:t>
            </a:fld>
            <a:endParaRPr lang="cs-CZ"/>
          </a:p>
        </p:txBody>
      </p:sp>
    </p:spTree>
    <p:extLst>
      <p:ext uri="{BB962C8B-B14F-4D97-AF65-F5344CB8AC3E}">
        <p14:creationId xmlns:p14="http://schemas.microsoft.com/office/powerpoint/2010/main" val="99398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Za</a:t>
            </a:r>
            <a:r>
              <a:rPr lang="cs-CZ" baseline="0" dirty="0" smtClean="0"/>
              <a:t>prvé bych rád řekl, že šíření nemocí může být spíše spojeno s celkovou globalizací a větší mírou turistiky než s migrací osob. Migranti, kteří migrují ze zemí třetí světa (Afriky atd.) mohou například více šířit nemoc zvanou </a:t>
            </a:r>
            <a:r>
              <a:rPr lang="cs-CZ" baseline="0" dirty="0" err="1" smtClean="0"/>
              <a:t>Ebola</a:t>
            </a:r>
            <a:r>
              <a:rPr lang="cs-CZ" baseline="0" dirty="0" smtClean="0"/>
              <a:t>, která se například roku 2014 rozšířila až do Evropy, konkrétně do Španělska.  Nicméně pro Českou republiky ani šíření nemocí není zásadním problémem, jelikož většina uprchlíků či migrantů, kteří přicházejí do České republiky nebo do Evropy, procházejí přísnou lékařskou prohlídkou.</a:t>
            </a:r>
          </a:p>
          <a:p>
            <a:endParaRPr lang="cs-CZ" baseline="0" dirty="0" smtClean="0"/>
          </a:p>
          <a:p>
            <a:r>
              <a:rPr lang="cs-CZ" baseline="0" dirty="0" smtClean="0"/>
              <a:t>Mnohé nemoci jako je AIDS , </a:t>
            </a:r>
            <a:r>
              <a:rPr lang="cs-CZ" baseline="0" dirty="0" err="1" smtClean="0"/>
              <a:t>Ebola</a:t>
            </a:r>
            <a:r>
              <a:rPr lang="cs-CZ" baseline="0" dirty="0" smtClean="0"/>
              <a:t>, Tuberkulóza a další, se do Evropy dostaly už v dávné historii během zámořských objevů v 17. století.</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11</a:t>
            </a:fld>
            <a:endParaRPr lang="cs-CZ"/>
          </a:p>
        </p:txBody>
      </p:sp>
    </p:spTree>
    <p:extLst>
      <p:ext uri="{BB962C8B-B14F-4D97-AF65-F5344CB8AC3E}">
        <p14:creationId xmlns:p14="http://schemas.microsoft.com/office/powerpoint/2010/main" val="408608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Mnoho z těch,</a:t>
            </a:r>
            <a:r>
              <a:rPr lang="cs-CZ" baseline="0" dirty="0" smtClean="0"/>
              <a:t> kteří migrují ať už do Evropy nebo do jiných zemí není schopno platit daně, jako každý jiné občan daného státu. Důvodů proč nemohou platit daně je mnoho, nicméně stát musí veškeré tyto věci financovat. Zároveň pokud dostane uprchlík či migrant azyl v dané zemi, stát financuje i jeho lékařskou péči, což vychází stát na velké peníze.</a:t>
            </a:r>
          </a:p>
          <a:p>
            <a:endParaRPr lang="cs-CZ" baseline="0" dirty="0" smtClean="0"/>
          </a:p>
          <a:p>
            <a:r>
              <a:rPr lang="cs-CZ" baseline="0" dirty="0" smtClean="0"/>
              <a:t>Stát také musí financovat například cizineckou policii, která na tyto osoby a migranty dohlíží a kontroluje jejich činnost, což také stojí stát určité finance.</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12</a:t>
            </a:fld>
            <a:endParaRPr lang="cs-CZ"/>
          </a:p>
        </p:txBody>
      </p:sp>
    </p:spTree>
    <p:extLst>
      <p:ext uri="{BB962C8B-B14F-4D97-AF65-F5344CB8AC3E}">
        <p14:creationId xmlns:p14="http://schemas.microsoft.com/office/powerpoint/2010/main" val="136464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Migrace s sebou také nese další rizika v podobě radikalizace, ať už jednotlivců,</a:t>
            </a:r>
            <a:r>
              <a:rPr lang="cs-CZ" baseline="0" dirty="0" smtClean="0"/>
              <a:t> tak skupin. Radikalizace může být vyvolána odlišností mezi obyvateli daného státu a migranty, kteří do tohoto státu přicházejí. Integrace lidí/cizinců s odlišnými kulturními zvyklostmi je obvykle zdlouhavé a složité a v extrémních případech může dojít k radikalizaci těchto migrantů/cizinců. Zároveň může být radikalizace důsledkem odlišných náboženských postojů či odlišné politické situace.</a:t>
            </a:r>
          </a:p>
          <a:p>
            <a:endParaRPr lang="cs-CZ" baseline="0" dirty="0" smtClean="0"/>
          </a:p>
          <a:p>
            <a:r>
              <a:rPr lang="cs-CZ" baseline="0" dirty="0" smtClean="0"/>
              <a:t>V každé zemi je radikalizace chápána jinak, hodně záleží na politické situaci v dané zemi a také na tom, zda různé státy chápou radikalizaci jako hrozbu. V Evropě je radikalizace brána jako závažná hrozba od teroristických útoků v různých Evropských státech v nedávných letech, tedy v </a:t>
            </a:r>
            <a:r>
              <a:rPr lang="cs-CZ" baseline="0" smtClean="0"/>
              <a:t>době, kdy </a:t>
            </a:r>
            <a:r>
              <a:rPr lang="cs-CZ" baseline="0" dirty="0" smtClean="0"/>
              <a:t>propukla migrační krize.</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13</a:t>
            </a:fld>
            <a:endParaRPr lang="cs-CZ"/>
          </a:p>
        </p:txBody>
      </p:sp>
    </p:spTree>
    <p:extLst>
      <p:ext uri="{BB962C8B-B14F-4D97-AF65-F5344CB8AC3E}">
        <p14:creationId xmlns:p14="http://schemas.microsoft.com/office/powerpoint/2010/main" val="224628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Lidé také migrují v rámci státu a toto může znamenat,</a:t>
            </a:r>
            <a:r>
              <a:rPr lang="cs-CZ" baseline="0" dirty="0" smtClean="0"/>
              <a:t> že se většina obyvatelstva koncentruje v určitých místech, jako jsou velká města. Česká republika je hezkým příkladem, jak postupně dochází k odchodu lidí z venkova a jdou do měst. Jedná se o vnitřní migraci. Tito lidé se stěhují především za lepší prací, popřípadě za studiem, či za rodinou. Vnitřní migrace způsobuje nedostatek lidí na venkově a tudíž zde vzniká přebytek pracovních míst, které nemá kdo obsadit. I toto může být chápáno jako hrozba.</a:t>
            </a:r>
          </a:p>
          <a:p>
            <a:r>
              <a:rPr lang="cs-CZ" baseline="0" dirty="0" smtClean="0"/>
              <a:t>Mám zde příklad Středočeského kraje, který se více a více zalidňuje a odhaduje se, že kolem roku 2050 zde bude žít kolem 2 milionů lidí.</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14</a:t>
            </a:fld>
            <a:endParaRPr lang="cs-CZ"/>
          </a:p>
        </p:txBody>
      </p:sp>
    </p:spTree>
    <p:extLst>
      <p:ext uri="{BB962C8B-B14F-4D97-AF65-F5344CB8AC3E}">
        <p14:creationId xmlns:p14="http://schemas.microsoft.com/office/powerpoint/2010/main" val="327619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Další</a:t>
            </a:r>
            <a:r>
              <a:rPr lang="cs-CZ" baseline="0" dirty="0" smtClean="0"/>
              <a:t>m dopadem, který bych zde rád zmínil, je politický dopad migrace na politickou stabilitu v daných zemích. Stejně jako v ČR, tak i v jiných zemí nebyly a ani nejsou ojedinělé útoky ze strany migrantů a cizinců na občany státu. Tyto útoky a jejich mediální pozornost často mění smyšlení veřejnosti o migraci a o migrantech. Lidé mohou například zaujmout protiimigrační názory a díky tomu ve volbách volit levicové radikálnější strany, které se vůči migrantům vymezují. V České republice je to hezky vidět na straně SPD </a:t>
            </a:r>
            <a:r>
              <a:rPr lang="cs-CZ" baseline="0" dirty="0" err="1" smtClean="0"/>
              <a:t>Tomia</a:t>
            </a:r>
            <a:r>
              <a:rPr lang="cs-CZ" baseline="0" dirty="0" smtClean="0"/>
              <a:t> </a:t>
            </a:r>
            <a:r>
              <a:rPr lang="cs-CZ" baseline="0" dirty="0" err="1" smtClean="0"/>
              <a:t>Okamury</a:t>
            </a:r>
            <a:r>
              <a:rPr lang="cs-CZ" baseline="0" dirty="0" smtClean="0"/>
              <a:t>, který ve volbách získal kolem 10% hlasů.</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15</a:t>
            </a:fld>
            <a:endParaRPr lang="cs-CZ"/>
          </a:p>
        </p:txBody>
      </p:sp>
    </p:spTree>
    <p:extLst>
      <p:ext uri="{BB962C8B-B14F-4D97-AF65-F5344CB8AC3E}">
        <p14:creationId xmlns:p14="http://schemas.microsoft.com/office/powerpoint/2010/main" val="1923066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Zároveň bych chtěl</a:t>
            </a:r>
            <a:r>
              <a:rPr lang="cs-CZ" baseline="0" dirty="0" smtClean="0"/>
              <a:t> zmínit dvě organizace, které se zabývají </a:t>
            </a:r>
            <a:r>
              <a:rPr lang="cs-CZ" baseline="0" dirty="0" err="1" smtClean="0"/>
              <a:t>různýmy</a:t>
            </a:r>
            <a:r>
              <a:rPr lang="cs-CZ" baseline="0" dirty="0" smtClean="0"/>
              <a:t> dopady a příčinami migrace a snaží se tuto problematiku </a:t>
            </a:r>
            <a:r>
              <a:rPr lang="cs-CZ" baseline="0" dirty="0" err="1" smtClean="0"/>
              <a:t>intezivně</a:t>
            </a:r>
            <a:r>
              <a:rPr lang="cs-CZ" baseline="0" dirty="0" smtClean="0"/>
              <a:t> a úspěšně řešit ¨.</a:t>
            </a:r>
          </a:p>
          <a:p>
            <a:r>
              <a:rPr lang="cs-CZ" baseline="0" dirty="0" smtClean="0"/>
              <a:t>Mezi tyto organizace patří Mezinárodní středisko pro rozvoj migrační politiky nebo UNITED </a:t>
            </a:r>
            <a:r>
              <a:rPr lang="cs-CZ" baseline="0" dirty="0" err="1" smtClean="0"/>
              <a:t>for</a:t>
            </a:r>
            <a:r>
              <a:rPr lang="cs-CZ" baseline="0" dirty="0" smtClean="0"/>
              <a:t> </a:t>
            </a:r>
            <a:r>
              <a:rPr lang="cs-CZ" baseline="0" dirty="0" err="1" smtClean="0"/>
              <a:t>Intercultural</a:t>
            </a:r>
            <a:r>
              <a:rPr lang="cs-CZ" baseline="0" dirty="0" smtClean="0"/>
              <a:t> </a:t>
            </a:r>
            <a:r>
              <a:rPr lang="cs-CZ" baseline="0" dirty="0" err="1" smtClean="0"/>
              <a:t>Action</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16</a:t>
            </a:fld>
            <a:endParaRPr lang="cs-CZ"/>
          </a:p>
        </p:txBody>
      </p:sp>
    </p:spTree>
    <p:extLst>
      <p:ext uri="{BB962C8B-B14F-4D97-AF65-F5344CB8AC3E}">
        <p14:creationId xmlns:p14="http://schemas.microsoft.com/office/powerpoint/2010/main" val="242485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Pokud jde o Mezinárodní středisko pro rozvoj migrační politiky, tak</a:t>
            </a:r>
            <a:r>
              <a:rPr lang="cs-CZ" baseline="0" dirty="0" smtClean="0"/>
              <a:t> se jedná o mezivládní organizaci, zaměřující se na migrační politiku a migrační toky do Evropy. Organizace také dohlíží na dodržování a zachování lidských práv a svobod v rámci migrace.</a:t>
            </a:r>
          </a:p>
          <a:p>
            <a:r>
              <a:rPr lang="cs-CZ" baseline="0" dirty="0" smtClean="0"/>
              <a:t>Tato organizace byla založena roku 1993 a má celkem 13 členských států. </a:t>
            </a:r>
          </a:p>
          <a:p>
            <a:r>
              <a:rPr lang="cs-CZ" baseline="0" dirty="0" smtClean="0"/>
              <a:t>Zároveň se tato organizace zaměřuje na budování kapacit v oblasti azylové a vízové politiky a v oblasti hraničních kontrol, aby bylo zamezeno nelegálnímu obchodu s lidmi a nelegálnímu přecházení hranic nelegálními migranty.</a:t>
            </a:r>
          </a:p>
          <a:p>
            <a:endParaRPr lang="cs-CZ" baseline="0" dirty="0" smtClean="0"/>
          </a:p>
          <a:p>
            <a:r>
              <a:rPr lang="cs-CZ" baseline="0" dirty="0" smtClean="0"/>
              <a:t>Geograficky se tato organizace zaměřuje na oblast Východní a Jihovýchodní Evropy. Jde také o spolupráci s dalšími mezinárodními organizacemi a o podporu a realizaci projektů EU zaměřených na problematiku migrace.</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17</a:t>
            </a:fld>
            <a:endParaRPr lang="cs-CZ"/>
          </a:p>
        </p:txBody>
      </p:sp>
    </p:spTree>
    <p:extLst>
      <p:ext uri="{BB962C8B-B14F-4D97-AF65-F5344CB8AC3E}">
        <p14:creationId xmlns:p14="http://schemas.microsoft.com/office/powerpoint/2010/main" val="4097662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Tato organizace patří k těm věším, co se týká počtu členských států. Jedná se tedy o evropskou</a:t>
            </a:r>
            <a:r>
              <a:rPr lang="cs-CZ" baseline="0" dirty="0" smtClean="0"/>
              <a:t> sít proti rasismu, nacionalismu a na podporu migrantů a uprchlíků. Sdružuje téměř 600 organizací, které pocházejí ze 46 zemí Rady Evropy. Hlavní myšlenkou je udělat Evropu bezpečnou a přijatelnou pro všechny její obyvatele bez ohledu na náboženské vyznání, kulturní rozdíly či jiné aspekty.</a:t>
            </a:r>
          </a:p>
          <a:p>
            <a:endParaRPr lang="cs-CZ" baseline="0" dirty="0" smtClean="0"/>
          </a:p>
          <a:p>
            <a:r>
              <a:rPr lang="cs-CZ" dirty="0" smtClean="0"/>
              <a:t>Organizace</a:t>
            </a:r>
            <a:r>
              <a:rPr lang="cs-CZ" baseline="0" dirty="0" smtClean="0"/>
              <a:t> UNITED zastává myšlenku, že je nutné společně bojovat za prosazování antirasistických tendencí v Evropě.</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18</a:t>
            </a:fld>
            <a:endParaRPr lang="cs-CZ"/>
          </a:p>
        </p:txBody>
      </p:sp>
    </p:spTree>
    <p:extLst>
      <p:ext uri="{BB962C8B-B14F-4D97-AF65-F5344CB8AC3E}">
        <p14:creationId xmlns:p14="http://schemas.microsoft.com/office/powerpoint/2010/main" val="2697833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Dále</a:t>
            </a:r>
            <a:r>
              <a:rPr lang="cs-CZ" baseline="0" dirty="0" smtClean="0"/>
              <a:t> je důležitá obrana dnešních mořských hranic, přes které jsou dnes hlavní proudy migrace do Evropy. Tuto bezpečnost zajištuje agentura </a:t>
            </a:r>
            <a:r>
              <a:rPr lang="cs-CZ" baseline="0" dirty="0" err="1" smtClean="0"/>
              <a:t>Frontex</a:t>
            </a:r>
            <a:r>
              <a:rPr lang="cs-CZ" baseline="0" dirty="0" smtClean="0"/>
              <a:t>. Z pohledu bezpečnosti jsou migranti chápáni jako oběti oprese, válek a extrémní chudoby. Nicméně migrace není vždy bezpečnostní hrozbou a historicky to platí také. Tento pohled na migraci je způsoben vědomou volbou konkrétních institucí jako je vláda, média či evropská policejní síť.</a:t>
            </a:r>
          </a:p>
          <a:p>
            <a:endParaRPr lang="cs-CZ" baseline="0" dirty="0" smtClean="0"/>
          </a:p>
          <a:p>
            <a:r>
              <a:rPr lang="cs-CZ" dirty="0" err="1" smtClean="0"/>
              <a:t>Sekuritizace</a:t>
            </a:r>
            <a:r>
              <a:rPr lang="cs-CZ" dirty="0" smtClean="0"/>
              <a:t> migrace se objevuje až kolem 80. let,</a:t>
            </a:r>
            <a:r>
              <a:rPr lang="cs-CZ" baseline="0" dirty="0" smtClean="0"/>
              <a:t> zejména pak od představení Jednotného evropského aktu v roce 1986. Od té doby je migrace představována jako možná hrozba pro Evropu a jako hrozba pro vnitřní trh v Evropě a pro veřejný pořádek.</a:t>
            </a:r>
          </a:p>
          <a:p>
            <a:endParaRPr lang="cs-CZ" baseline="0" dirty="0" smtClean="0"/>
          </a:p>
          <a:p>
            <a:r>
              <a:rPr lang="cs-CZ" baseline="0" dirty="0" smtClean="0"/>
              <a:t>Pak bych chtěl zmínit Maastrichtskou smlouvu z roku 1993, která ukotvila migraci do třetího pilíře – do oblasti </a:t>
            </a:r>
            <a:r>
              <a:rPr lang="cs-CZ" baseline="0" dirty="0" err="1" smtClean="0"/>
              <a:t>bezpečnostni</a:t>
            </a:r>
            <a:r>
              <a:rPr lang="cs-CZ" baseline="0" dirty="0" smtClean="0"/>
              <a:t>, svobody a spravedlnosti. Tento pilíř spojuje migraci a azyl s organizovaným zločinem, terorismem a s pašováním drog.</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19</a:t>
            </a:fld>
            <a:endParaRPr lang="cs-CZ"/>
          </a:p>
        </p:txBody>
      </p:sp>
    </p:spTree>
    <p:extLst>
      <p:ext uri="{BB962C8B-B14F-4D97-AF65-F5344CB8AC3E}">
        <p14:creationId xmlns:p14="http://schemas.microsoft.com/office/powerpoint/2010/main" val="32054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V současné době se migraci</a:t>
            </a:r>
            <a:r>
              <a:rPr lang="cs-CZ" baseline="0" dirty="0" smtClean="0"/>
              <a:t> v České republice věnuje dokument nazvaný Strategie migrační politiky v ČR. Tento dokument byl schválený v roce 2015. Tato strategie obsahuje zásady, které představují tematické okruhy v oblasti migrace. Tyto zásady se týkají například – integrace cizinců, nelegální migrace, návratové politiky či mezinárodní ochrany (azyl).</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20</a:t>
            </a:fld>
            <a:endParaRPr lang="cs-CZ"/>
          </a:p>
        </p:txBody>
      </p:sp>
    </p:spTree>
    <p:extLst>
      <p:ext uri="{BB962C8B-B14F-4D97-AF65-F5344CB8AC3E}">
        <p14:creationId xmlns:p14="http://schemas.microsoft.com/office/powerpoint/2010/main" val="61844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Migrace legální</a:t>
            </a:r>
            <a:r>
              <a:rPr lang="cs-CZ" baseline="0" dirty="0" smtClean="0"/>
              <a:t> a nelegální</a:t>
            </a:r>
            <a:r>
              <a:rPr lang="cs-CZ" dirty="0" smtClean="0"/>
              <a:t> – Když</a:t>
            </a:r>
            <a:r>
              <a:rPr lang="cs-CZ" baseline="0" dirty="0" smtClean="0"/>
              <a:t> jde o migraci legální a nelegální je asi jasné. Pokud překročím hranice státu bez povolení či oprávnění, tak se jedná o nelegální migraci (vstoupím do státu načerno). Ovšem pokud požádáme cílový stát o azyl a stát nám vyhoví, tak se jedná o legální migraci. Převoz migrantů v kamionech přes hranice a tak, tak to je nelegální migrace.</a:t>
            </a:r>
          </a:p>
          <a:p>
            <a:endParaRPr lang="cs-CZ" baseline="0" dirty="0" smtClean="0"/>
          </a:p>
          <a:p>
            <a:r>
              <a:rPr lang="cs-CZ" baseline="0" dirty="0" smtClean="0"/>
              <a:t>Migrace vnitřní – Pokud mluvíme o vnitřní migraci, tak se jedná o pohyb obyvatel určitého státu uvnitř státu. Nejde tedy o překračování hranice státu. Například v ČR je to hodně viditelné například kolem Brna , kde dochází k vylidňování a lidé směřují do jiných částí ČR (například Středočeský kraj). </a:t>
            </a:r>
          </a:p>
          <a:p>
            <a:endParaRPr lang="cs-CZ" baseline="0" dirty="0" smtClean="0"/>
          </a:p>
          <a:p>
            <a:r>
              <a:rPr lang="cs-CZ" baseline="0" dirty="0" smtClean="0"/>
              <a:t>Migrace ekonomická – Ekonomická migrace je jednoduše řečeno migrace za prací a za lepší pracovní možností. Toto se děje velmi často a i pro Českou republiku i další země je toto velmi důležité.</a:t>
            </a:r>
          </a:p>
          <a:p>
            <a:endParaRPr lang="cs-CZ" baseline="0" dirty="0" smtClean="0"/>
          </a:p>
          <a:p>
            <a:r>
              <a:rPr lang="cs-CZ" baseline="0" dirty="0" smtClean="0"/>
              <a:t>Migrace krátkodobá a dlouhodobá – toto je migrace, kterou rozlišuje na základě délky pobytu na určitém místě.</a:t>
            </a:r>
          </a:p>
          <a:p>
            <a:endParaRPr lang="cs-CZ" baseline="0" dirty="0" smtClean="0"/>
          </a:p>
          <a:p>
            <a:r>
              <a:rPr lang="cs-CZ" baseline="0" dirty="0" smtClean="0"/>
              <a:t>Mezinárodní migrace – Mezinárodní migrace je jedna z nejdůležitějších typů migrace, co se týče mezinárodního prostředí a hrozeb. Jedná se o </a:t>
            </a:r>
            <a:r>
              <a:rPr lang="cs-CZ" baseline="0" dirty="0" err="1" smtClean="0"/>
              <a:t>pohzb</a:t>
            </a:r>
            <a:r>
              <a:rPr lang="cs-CZ" baseline="0" dirty="0" smtClean="0"/>
              <a:t> osob v rámci států, popřípadě i kontinentů. Nejedná se tedy o migraci uvnitř států.</a:t>
            </a:r>
          </a:p>
          <a:p>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3</a:t>
            </a:fld>
            <a:endParaRPr lang="cs-CZ"/>
          </a:p>
        </p:txBody>
      </p:sp>
    </p:spTree>
    <p:extLst>
      <p:ext uri="{BB962C8B-B14F-4D97-AF65-F5344CB8AC3E}">
        <p14:creationId xmlns:p14="http://schemas.microsoft.com/office/powerpoint/2010/main" val="4078919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Dle mého názoru je migrace v posledních </a:t>
            </a:r>
            <a:r>
              <a:rPr lang="cs-CZ" dirty="0" err="1" smtClean="0"/>
              <a:t>letechspíše</a:t>
            </a:r>
            <a:r>
              <a:rPr lang="cs-CZ" dirty="0" smtClean="0"/>
              <a:t> hrozbou než</a:t>
            </a:r>
            <a:r>
              <a:rPr lang="cs-CZ" baseline="0" dirty="0" smtClean="0"/>
              <a:t> příležitostí. Především migranti ze zemí jako je Somálsko, Sýrie a další jsou problémem. Jejich kultura je zcela odlišná, vyznávají odlišný způsob života a chápání společnosti je zde velmi jiné. Díky tomu je integrace těchto migrantů problematická a nákladná a přitom zde není jistota, že se tito lidé přizpůsobí. Jsou mezi nimi výjimky, nicméně myslím, že většina lidí neodchází do Evropy za účelem pracovat a vytvářet hodnoty, ale z důvodu lepšího a zajištěnějšího života ze strany orgánů států (Německo, Francie….).</a:t>
            </a:r>
          </a:p>
          <a:p>
            <a:endParaRPr lang="cs-CZ" baseline="0" dirty="0" smtClean="0"/>
          </a:p>
          <a:p>
            <a:r>
              <a:rPr lang="cs-CZ" baseline="0" dirty="0" smtClean="0"/>
              <a:t>Zároveň nepopírám pozitiva migrace, jako je například pracovní síla. Dnes po </a:t>
            </a:r>
            <a:r>
              <a:rPr lang="cs-CZ" baseline="0" dirty="0" err="1" smtClean="0"/>
              <a:t>Covidu</a:t>
            </a:r>
            <a:r>
              <a:rPr lang="cs-CZ" baseline="0" dirty="0" smtClean="0"/>
              <a:t> i po </a:t>
            </a:r>
            <a:r>
              <a:rPr lang="cs-CZ" baseline="0" dirty="0" err="1" smtClean="0"/>
              <a:t>Brexitu</a:t>
            </a:r>
            <a:r>
              <a:rPr lang="cs-CZ" baseline="0" dirty="0" smtClean="0"/>
              <a:t> je Velká Británie lehce odstrašujícím příkladem, že bez migrantů a jejich levné pracovní síly je obtížené obsadit hůře placená a fyzicky náročné pracovní místa. Dříve v Británii bylo mnoho Poláků a Ukrajinců, kteří zde pracovali, bohužel během </a:t>
            </a:r>
            <a:r>
              <a:rPr lang="cs-CZ" baseline="0" dirty="0" err="1" smtClean="0"/>
              <a:t>Covidu</a:t>
            </a:r>
            <a:r>
              <a:rPr lang="cs-CZ" baseline="0" dirty="0" smtClean="0"/>
              <a:t> se museli vrátit do země původu a dnes se projevilo, jak moc důležití, co se týče práce, byli.</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21</a:t>
            </a:fld>
            <a:endParaRPr lang="cs-CZ"/>
          </a:p>
        </p:txBody>
      </p:sp>
    </p:spTree>
    <p:extLst>
      <p:ext uri="{BB962C8B-B14F-4D97-AF65-F5344CB8AC3E}">
        <p14:creationId xmlns:p14="http://schemas.microsoft.com/office/powerpoint/2010/main" val="42156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Pokud</a:t>
            </a:r>
            <a:r>
              <a:rPr lang="cs-CZ" baseline="0" dirty="0" smtClean="0"/>
              <a:t> jde o současnost tak v české republice je zhruba 600 000 lidí cizí státní příslušností, kteří sem přicházejí z různých důvodů a z různých zemí. Především lidé z Ukrajiny, Polska, Slovenska, ale také je zde mnoho Vietnamců, kteří zde žijí a pracují.</a:t>
            </a:r>
          </a:p>
          <a:p>
            <a:endParaRPr lang="cs-CZ" baseline="0" dirty="0" smtClean="0"/>
          </a:p>
          <a:p>
            <a:r>
              <a:rPr lang="cs-CZ" baseline="0" dirty="0" smtClean="0"/>
              <a:t>Pokud jde o přechodný pobyt, tak v ČR je zhruba 45% cizinců s přechodným pobytem. Tito lidí jsou zde především z důvodu svého zaměstnání, popřípadě kvůli studiu či podnikání.</a:t>
            </a:r>
          </a:p>
          <a:p>
            <a:endParaRPr lang="cs-CZ" baseline="0" dirty="0" smtClean="0"/>
          </a:p>
          <a:p>
            <a:r>
              <a:rPr lang="cs-CZ" baseline="0" dirty="0" smtClean="0"/>
              <a:t>Pokud jde o osoby, které v ČR požádali o mezinárodní ochranu, tak těchto osob je zde cca 500. Nejvíce těchto cizinců pochází ze zemí jako je například Ukrajina, Gruzie, Kuba nebo i Arménie nebo Ruská federace.</a:t>
            </a:r>
          </a:p>
          <a:p>
            <a:endParaRPr lang="cs-CZ" baseline="0" dirty="0" smtClean="0"/>
          </a:p>
          <a:p>
            <a:r>
              <a:rPr lang="cs-CZ" baseline="0" dirty="0" smtClean="0"/>
              <a:t>Nelegální migrace v ČR není příliš obvyklá, ale i tak se setkáváme s pár stovkami cizinců ročně, kteří překročí hranice ČR nelegálně. Například v roce 2018 to bylo téměř 5000 lidí. Nelegální migrace do ČR je ze států jako například </a:t>
            </a:r>
            <a:r>
              <a:rPr lang="cs-CZ" baseline="0" dirty="0" err="1" smtClean="0"/>
              <a:t>Írák</a:t>
            </a:r>
            <a:r>
              <a:rPr lang="cs-CZ" baseline="0" dirty="0" smtClean="0"/>
              <a:t>, Moldavsko, </a:t>
            </a:r>
            <a:r>
              <a:rPr lang="cs-CZ" baseline="0" dirty="0" err="1" smtClean="0"/>
              <a:t>Afghanistán</a:t>
            </a:r>
            <a:r>
              <a:rPr lang="cs-CZ" baseline="0" dirty="0" smtClean="0"/>
              <a:t>, ale také opět z Ukrajiny nebo Ruska.</a:t>
            </a:r>
          </a:p>
          <a:p>
            <a:endParaRPr lang="cs-CZ" baseline="0" dirty="0" smtClean="0"/>
          </a:p>
          <a:p>
            <a:r>
              <a:rPr lang="cs-CZ" baseline="0" dirty="0" smtClean="0"/>
              <a:t>Pokud jde o migraci do Evropy, tak opět můžeme hovořit o jevu, který trvá desítky až stovky let. Například v roce 2018 nelegálně přicestovalo do Evropy téměř 150 000 migrantů. Většinou je nelegální migrace přes moře do Řecka, Španělska nebo Itálie. Tento trend se ale nyní mírně snižuje a nelegální migrace rok od roku klesá, ale jen velmi mírně. </a:t>
            </a:r>
            <a:r>
              <a:rPr lang="cs-CZ" b="1" baseline="0" dirty="0" smtClean="0"/>
              <a:t>Program SPD je tedy naprosto mimo realitu.</a:t>
            </a:r>
            <a:endParaRPr lang="cs-CZ" b="1"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4</a:t>
            </a:fld>
            <a:endParaRPr lang="cs-CZ"/>
          </a:p>
        </p:txBody>
      </p:sp>
    </p:spTree>
    <p:extLst>
      <p:ext uri="{BB962C8B-B14F-4D97-AF65-F5344CB8AC3E}">
        <p14:creationId xmlns:p14="http://schemas.microsoft.com/office/powerpoint/2010/main" val="202403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Pokud jde o ekonomiku, tak migrace byla vždy velkým přínosem pro tuto oblast. Už v historii jsou případy,</a:t>
            </a:r>
            <a:r>
              <a:rPr lang="cs-CZ" baseline="0" dirty="0" smtClean="0"/>
              <a:t> kdy cizinci byli důležití pro chod státu. Migranti a jiní cizinci jsou velmi často ochotni pracovat za nižší mzdy a delší pracovní dobu než původní obyvatelé určitého státu. Taktéž mnohokrát pracují na pozicích či pracovních místech, které nejsou ve společnosti populární. Těmito pozicemi mohou být například uklízeči, popřípadě pozice, které jsou fyzicky náročné.</a:t>
            </a:r>
          </a:p>
          <a:p>
            <a:endParaRPr lang="cs-CZ" baseline="0" dirty="0" smtClean="0"/>
          </a:p>
          <a:p>
            <a:r>
              <a:rPr lang="cs-CZ" baseline="0" dirty="0" smtClean="0"/>
              <a:t>Pokud bychom se bavili o minulosti, tak hezkým příkladem je SSSR ve 20. letech 20. století, kdy migrace značně napomohla rozvoji hospodářství a zemědělství ve 12 zemích patřících pod Sovětský svaz.</a:t>
            </a:r>
          </a:p>
          <a:p>
            <a:endParaRPr lang="cs-CZ" baseline="0" dirty="0" smtClean="0"/>
          </a:p>
          <a:p>
            <a:r>
              <a:rPr lang="cs-CZ" baseline="0" dirty="0" smtClean="0"/>
              <a:t>Další příklad, který bych chtěl zmínit, jsou přínosy migrace v Africe na konci 20. století. Od 70. let 20. století migrace velmi účinně přispívala k rozvoji volného pohybu osob ve střední, východní a západní Africe.</a:t>
            </a:r>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5</a:t>
            </a:fld>
            <a:endParaRPr lang="cs-CZ"/>
          </a:p>
        </p:txBody>
      </p:sp>
    </p:spTree>
    <p:extLst>
      <p:ext uri="{BB962C8B-B14F-4D97-AF65-F5344CB8AC3E}">
        <p14:creationId xmlns:p14="http://schemas.microsoft.com/office/powerpoint/2010/main" val="311847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b="0" baseline="0" dirty="0" smtClean="0"/>
              <a:t>V současné době se ČR potýká s nedostatkem pracujících lidí, což znamená, že hospodářský růst je závislý právě na pracovní síle, kterou poskytují cizinci. Velmi často do ČR přicházejí lidé z Ukrajiny a ze Slovenska, kteří zde hledají práci. Jedná se o tzv. přirozenou migraci, která je především ze Slovenska. Slováci míří do ČR z mnoha důvodů: jednak znalost jazyka a jednak je ČR relativně blízká země.</a:t>
            </a:r>
          </a:p>
          <a:p>
            <a:endParaRPr lang="cs-CZ" b="0" baseline="0" dirty="0" smtClean="0"/>
          </a:p>
          <a:p>
            <a:r>
              <a:rPr lang="cs-CZ" b="0" baseline="0" dirty="0" smtClean="0"/>
              <a:t>Migrace je tedy pro ČR přínosem díky tomu, že je zde mnoho cizinců, kteří jsou ochotni pracovat na nepopulárních pozicích za malé platy. Zároveň je migrace do ČR velkou příležitostí pro osoby ze zemí třetího světa, jelikož česká vláda provozuje určité systémy, které českým zaměstnavatelům umožnují relativně jednoduše zaměstnat právě migranty ze zemí třetího světa a tím jim poskytnout práci a finanční prostředky.</a:t>
            </a:r>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6</a:t>
            </a:fld>
            <a:endParaRPr lang="cs-CZ"/>
          </a:p>
        </p:txBody>
      </p:sp>
    </p:spTree>
    <p:extLst>
      <p:ext uri="{BB962C8B-B14F-4D97-AF65-F5344CB8AC3E}">
        <p14:creationId xmlns:p14="http://schemas.microsoft.com/office/powerpoint/2010/main" val="154471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Mimo výhodné pracovní síly jsou pro Českou</a:t>
            </a:r>
            <a:r>
              <a:rPr lang="cs-CZ" baseline="0" dirty="0" smtClean="0"/>
              <a:t> republiku migranti výhodou i v jiném směru. Existuje řada studií, říkajících, že Česká republika by s příchodem migrantů mohla více vybírat na daních. Pokud by do České republiky přišlo kolem 80-ti tisíc migrantů, tak by mohl ekonomický růst naší země zrychlit až o 0.5%. Zároveň by tento příchod migrantů znamenal pár desítek miliard vybraných na daních navíc.</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7</a:t>
            </a:fld>
            <a:endParaRPr lang="cs-CZ"/>
          </a:p>
        </p:txBody>
      </p:sp>
    </p:spTree>
    <p:extLst>
      <p:ext uri="{BB962C8B-B14F-4D97-AF65-F5344CB8AC3E}">
        <p14:creationId xmlns:p14="http://schemas.microsoft.com/office/powerpoint/2010/main" val="132514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Migrace je v dnešní době chápána spíše negativně</a:t>
            </a:r>
            <a:r>
              <a:rPr lang="cs-CZ" baseline="0" dirty="0" smtClean="0"/>
              <a:t>, především díky mediálnímu tlaku na obyvatele států. Musíme si uvědomit, že s migrací přichází mnoho hrozeb, které nelze přehlížet. Migrace znamená například větší příležitost pro pašování drog, vyšší míru terorismu nebo i rychlejší šíření nemocí a vyšší státní náklady. Ačkoli například pašování drog se příliš nedotýká České republiky, tak v Jižní Americe je toto velký problém, který je stále aktuální.</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8</a:t>
            </a:fld>
            <a:endParaRPr lang="cs-CZ"/>
          </a:p>
        </p:txBody>
      </p:sp>
    </p:spTree>
    <p:extLst>
      <p:ext uri="{BB962C8B-B14F-4D97-AF65-F5344CB8AC3E}">
        <p14:creationId xmlns:p14="http://schemas.microsoft.com/office/powerpoint/2010/main" val="405011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Opět si musíme uvědomit, že mnoho migrantů, kteří přicházejí do Evropy nemá žádné průkazy totožnosti a je tedy složité zjistit, zda mají kriminální</a:t>
            </a:r>
            <a:r>
              <a:rPr lang="cs-CZ" baseline="0" dirty="0" smtClean="0"/>
              <a:t> minulost a o koho se jedná. S tím se bohužel pojí činnost organizovaného zločinu. Například ve Spojených státech je jeden z největších a nejhorších gangů složen z desítek tisíc přistěhovalců mexického původu.</a:t>
            </a:r>
          </a:p>
          <a:p>
            <a:endParaRPr lang="cs-CZ" baseline="0" dirty="0" smtClean="0"/>
          </a:p>
          <a:p>
            <a:r>
              <a:rPr lang="cs-CZ" baseline="0" dirty="0" smtClean="0"/>
              <a:t>Celkově zde nechci zacházet do větších podrobností, ale případy, že cizinci různého původu najeli kamionem do lidí na Vánočních trzích, střelba v evropských klubech atd. jsou nám všem známy.</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9</a:t>
            </a:fld>
            <a:endParaRPr lang="cs-CZ"/>
          </a:p>
        </p:txBody>
      </p:sp>
    </p:spTree>
    <p:extLst>
      <p:ext uri="{BB962C8B-B14F-4D97-AF65-F5344CB8AC3E}">
        <p14:creationId xmlns:p14="http://schemas.microsoft.com/office/powerpoint/2010/main" val="76677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787400"/>
            <a:ext cx="5486400" cy="3086100"/>
          </a:xfrm>
        </p:spPr>
      </p:sp>
      <p:sp>
        <p:nvSpPr>
          <p:cNvPr id="3" name="Zástupný symbol pro poznámky 2"/>
          <p:cNvSpPr>
            <a:spLocks noGrp="1"/>
          </p:cNvSpPr>
          <p:nvPr>
            <p:ph type="body" idx="1"/>
          </p:nvPr>
        </p:nvSpPr>
        <p:spPr/>
        <p:txBody>
          <a:bodyPr/>
          <a:lstStyle/>
          <a:p>
            <a:r>
              <a:rPr lang="cs-CZ" dirty="0" smtClean="0"/>
              <a:t>Pokud jde o pašování drog, tak tento problém se týká zejména Ameriky, konkrétně Latinské Ameriky,</a:t>
            </a:r>
            <a:r>
              <a:rPr lang="cs-CZ" baseline="0" dirty="0" smtClean="0"/>
              <a:t> </a:t>
            </a:r>
            <a:r>
              <a:rPr lang="cs-CZ" dirty="0" smtClean="0"/>
              <a:t>Mexika a Spojených států amerických. Pokud jde o množství drog v USA,</a:t>
            </a:r>
            <a:r>
              <a:rPr lang="cs-CZ" baseline="0" dirty="0" smtClean="0"/>
              <a:t> tak téměř 90% drog přichází z Mexika a dříve z Latinské Ameriky. Důležité je si uvědomit, že ačkoli Evropa není největším odbytištěm drog na světě, tak je možné, že mezi migranty, kteří jen procházejí Evropou jsou i pašeráci, kteří obchodují s Islámským státem. Jak všichni víme, Islámský stát je následně velký problém i pro Evropu.</a:t>
            </a:r>
          </a:p>
          <a:p>
            <a:endParaRPr lang="cs-CZ" baseline="0" dirty="0" smtClean="0"/>
          </a:p>
          <a:p>
            <a:r>
              <a:rPr lang="cs-CZ" baseline="0" dirty="0" smtClean="0"/>
              <a:t>Takže drogy také mohou být problémem, který je průvodním jevem migrace.</a:t>
            </a:r>
            <a:endParaRPr lang="cs-CZ" dirty="0"/>
          </a:p>
        </p:txBody>
      </p:sp>
      <p:sp>
        <p:nvSpPr>
          <p:cNvPr id="4" name="Zástupný symbol pro číslo snímku 3"/>
          <p:cNvSpPr>
            <a:spLocks noGrp="1"/>
          </p:cNvSpPr>
          <p:nvPr>
            <p:ph type="sldNum" sz="quarter" idx="10"/>
          </p:nvPr>
        </p:nvSpPr>
        <p:spPr/>
        <p:txBody>
          <a:bodyPr/>
          <a:lstStyle/>
          <a:p>
            <a:fld id="{57EF5F26-E29B-4C0C-A2B6-E02FDB057D80}" type="slidenum">
              <a:rPr lang="cs-CZ" smtClean="0"/>
              <a:t>10</a:t>
            </a:fld>
            <a:endParaRPr lang="cs-CZ"/>
          </a:p>
        </p:txBody>
      </p:sp>
    </p:spTree>
    <p:extLst>
      <p:ext uri="{BB962C8B-B14F-4D97-AF65-F5344CB8AC3E}">
        <p14:creationId xmlns:p14="http://schemas.microsoft.com/office/powerpoint/2010/main" val="4219116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dirty="0" smtClean="0"/>
              <a:t>Kliknutím lze upravit styl.</a:t>
            </a:r>
            <a:endParaRPr lang="cs-CZ" dirty="0"/>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687F202-C61E-4A81-834B-D44DCB3BA785}"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CC1D5-4B19-4F86-B128-8485DB848E12}" type="slidenum">
              <a:rPr lang="cs-CZ" smtClean="0"/>
              <a:t>‹#›</a:t>
            </a:fld>
            <a:endParaRPr lang="cs-CZ"/>
          </a:p>
        </p:txBody>
      </p:sp>
      <p:grpSp>
        <p:nvGrpSpPr>
          <p:cNvPr id="25" name="Skupina 24"/>
          <p:cNvGrpSpPr/>
          <p:nvPr userDrawn="1"/>
        </p:nvGrpSpPr>
        <p:grpSpPr>
          <a:xfrm>
            <a:off x="9772099" y="0"/>
            <a:ext cx="1909641" cy="3897802"/>
            <a:chOff x="9772099" y="0"/>
            <a:chExt cx="1909641" cy="3897802"/>
          </a:xfrm>
        </p:grpSpPr>
        <p:pic>
          <p:nvPicPr>
            <p:cNvPr id="24" name="Obrázek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4395" y="0"/>
              <a:ext cx="1897345" cy="1423008"/>
            </a:xfrm>
            <a:prstGeom prst="rect">
              <a:avLst/>
            </a:prstGeom>
          </p:spPr>
        </p:pic>
        <p:grpSp>
          <p:nvGrpSpPr>
            <p:cNvPr id="19" name="Skupina 18"/>
            <p:cNvGrpSpPr/>
            <p:nvPr userDrawn="1"/>
          </p:nvGrpSpPr>
          <p:grpSpPr>
            <a:xfrm>
              <a:off x="9772099" y="1122364"/>
              <a:ext cx="1748390" cy="2775438"/>
              <a:chOff x="9591758" y="902262"/>
              <a:chExt cx="2010873" cy="3510580"/>
            </a:xfrm>
            <a:effectLst>
              <a:outerShdw blurRad="50800" dist="50800" dir="5400000" algn="ctr" rotWithShape="0">
                <a:srgbClr val="000000"/>
              </a:outerShdw>
              <a:reflection stA="43000" endPos="62000" dist="50800" dir="5400000" sy="-100000" algn="bl" rotWithShape="0"/>
            </a:effectLst>
          </p:grpSpPr>
          <p:grpSp>
            <p:nvGrpSpPr>
              <p:cNvPr id="18" name="Skupina 17"/>
              <p:cNvGrpSpPr/>
              <p:nvPr userDrawn="1"/>
            </p:nvGrpSpPr>
            <p:grpSpPr>
              <a:xfrm>
                <a:off x="10151457" y="902262"/>
                <a:ext cx="1451174" cy="3510580"/>
                <a:chOff x="10151457" y="902262"/>
                <a:chExt cx="1451174" cy="3510580"/>
              </a:xfrm>
            </p:grpSpPr>
            <p:sp>
              <p:nvSpPr>
                <p:cNvPr id="20" name="Obdélník 19"/>
                <p:cNvSpPr/>
                <p:nvPr userDrawn="1"/>
              </p:nvSpPr>
              <p:spPr>
                <a:xfrm>
                  <a:off x="10154155" y="905682"/>
                  <a:ext cx="1448476" cy="1274664"/>
                </a:xfrm>
                <a:prstGeom prst="rect">
                  <a:avLst/>
                </a:prstGeom>
                <a:solidFill>
                  <a:srgbClr val="00206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userDrawn="1"/>
              </p:nvSpPr>
              <p:spPr>
                <a:xfrm>
                  <a:off x="10262724" y="2339277"/>
                  <a:ext cx="873940" cy="873360"/>
                </a:xfrm>
                <a:prstGeom prst="rect">
                  <a:avLst/>
                </a:prstGeom>
                <a:solidFill>
                  <a:srgbClr val="00206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userDrawn="1"/>
              </p:nvSpPr>
              <p:spPr>
                <a:xfrm>
                  <a:off x="10570222" y="3432206"/>
                  <a:ext cx="566442" cy="594765"/>
                </a:xfrm>
                <a:prstGeom prst="rect">
                  <a:avLst/>
                </a:prstGeom>
                <a:solidFill>
                  <a:srgbClr val="00206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p:nvPr userDrawn="1"/>
              </p:nvSpPr>
              <p:spPr>
                <a:xfrm>
                  <a:off x="10634958" y="4160294"/>
                  <a:ext cx="218485" cy="252548"/>
                </a:xfrm>
                <a:prstGeom prst="rect">
                  <a:avLst/>
                </a:prstGeom>
                <a:solidFill>
                  <a:srgbClr val="00206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userDrawn="1"/>
              </p:nvSpPr>
              <p:spPr>
                <a:xfrm>
                  <a:off x="10151457" y="902262"/>
                  <a:ext cx="1448476" cy="1274664"/>
                </a:xfrm>
                <a:prstGeom prst="rect">
                  <a:avLst/>
                </a:prstGeom>
                <a:solidFill>
                  <a:srgbClr val="002060"/>
                </a:solidFill>
                <a:ln>
                  <a:solidFill>
                    <a:srgbClr val="00206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userDrawn="1"/>
              </p:nvSpPr>
              <p:spPr>
                <a:xfrm>
                  <a:off x="10260026" y="2335857"/>
                  <a:ext cx="873940" cy="873360"/>
                </a:xfrm>
                <a:prstGeom prst="rect">
                  <a:avLst/>
                </a:prstGeom>
                <a:solidFill>
                  <a:srgbClr val="002060"/>
                </a:solidFill>
                <a:ln>
                  <a:solidFill>
                    <a:srgbClr val="00206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userDrawn="1"/>
              </p:nvSpPr>
              <p:spPr>
                <a:xfrm>
                  <a:off x="10567524" y="3428786"/>
                  <a:ext cx="566442" cy="594765"/>
                </a:xfrm>
                <a:prstGeom prst="rect">
                  <a:avLst/>
                </a:prstGeom>
                <a:solidFill>
                  <a:srgbClr val="002060"/>
                </a:solidFill>
                <a:ln>
                  <a:solidFill>
                    <a:srgbClr val="00206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userDrawn="1"/>
              </p:nvSpPr>
              <p:spPr>
                <a:xfrm>
                  <a:off x="10324762" y="3858947"/>
                  <a:ext cx="372234" cy="400582"/>
                </a:xfrm>
                <a:prstGeom prst="rect">
                  <a:avLst/>
                </a:prstGeom>
                <a:solidFill>
                  <a:schemeClr val="accent4"/>
                </a:solidFill>
                <a:ln>
                  <a:solidFill>
                    <a:schemeClr val="accent4"/>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userDrawn="1"/>
              </p:nvSpPr>
              <p:spPr>
                <a:xfrm>
                  <a:off x="10632260" y="4156874"/>
                  <a:ext cx="218485" cy="252548"/>
                </a:xfrm>
                <a:prstGeom prst="rect">
                  <a:avLst/>
                </a:prstGeom>
                <a:solidFill>
                  <a:srgbClr val="002060"/>
                </a:solidFill>
                <a:ln>
                  <a:solidFill>
                    <a:srgbClr val="00206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userDrawn="1"/>
              </p:nvSpPr>
              <p:spPr>
                <a:xfrm>
                  <a:off x="10853443" y="2982768"/>
                  <a:ext cx="718508" cy="651326"/>
                </a:xfrm>
                <a:prstGeom prst="rect">
                  <a:avLst/>
                </a:prstGeom>
                <a:solidFill>
                  <a:schemeClr val="accent4"/>
                </a:solidFill>
                <a:ln>
                  <a:solidFill>
                    <a:schemeClr val="accent4"/>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8" name="Obdélník 7"/>
              <p:cNvSpPr/>
              <p:nvPr userDrawn="1"/>
            </p:nvSpPr>
            <p:spPr>
              <a:xfrm>
                <a:off x="9591758" y="1539810"/>
                <a:ext cx="1076242" cy="1015422"/>
              </a:xfrm>
              <a:prstGeom prst="rect">
                <a:avLst/>
              </a:prstGeom>
              <a:solidFill>
                <a:schemeClr val="accent4"/>
              </a:solidFill>
              <a:ln>
                <a:solidFill>
                  <a:schemeClr val="accent4"/>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Tree>
    <p:extLst>
      <p:ext uri="{BB962C8B-B14F-4D97-AF65-F5344CB8AC3E}">
        <p14:creationId xmlns:p14="http://schemas.microsoft.com/office/powerpoint/2010/main" val="17523000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687F202-C61E-4A81-834B-D44DCB3BA785}"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402562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687F202-C61E-4A81-834B-D44DCB3BA785}"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265254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687F202-C61E-4A81-834B-D44DCB3BA785}"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34915278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687F202-C61E-4A81-834B-D44DCB3BA785}"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207413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687F202-C61E-4A81-834B-D44DCB3BA785}"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319925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687F202-C61E-4A81-834B-D44DCB3BA785}" type="datetimeFigureOut">
              <a:rPr lang="cs-CZ" smtClean="0"/>
              <a:t>10.11.2021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161800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687F202-C61E-4A81-834B-D44DCB3BA785}" type="datetimeFigureOut">
              <a:rPr lang="cs-CZ" smtClean="0"/>
              <a:t>10.11.2021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76074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687F202-C61E-4A81-834B-D44DCB3BA785}" type="datetimeFigureOut">
              <a:rPr lang="cs-CZ" smtClean="0"/>
              <a:t>10.11.2021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157996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687F202-C61E-4A81-834B-D44DCB3BA785}"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102121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687F202-C61E-4A81-834B-D44DCB3BA785}"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82CC1D5-4B19-4F86-B128-8485DB848E12}" type="slidenum">
              <a:rPr lang="cs-CZ" smtClean="0"/>
              <a:t>‹#›</a:t>
            </a:fld>
            <a:endParaRPr lang="cs-CZ"/>
          </a:p>
        </p:txBody>
      </p:sp>
    </p:spTree>
    <p:extLst>
      <p:ext uri="{BB962C8B-B14F-4D97-AF65-F5344CB8AC3E}">
        <p14:creationId xmlns:p14="http://schemas.microsoft.com/office/powerpoint/2010/main" val="129890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7F202-C61E-4A81-834B-D44DCB3BA785}" type="datetimeFigureOut">
              <a:rPr lang="cs-CZ" smtClean="0"/>
              <a:t>10.11.2021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CC1D5-4B19-4F86-B128-8485DB848E12}" type="slidenum">
              <a:rPr lang="cs-CZ" smtClean="0"/>
              <a:t>‹#›</a:t>
            </a:fld>
            <a:endParaRPr lang="cs-CZ"/>
          </a:p>
        </p:txBody>
      </p:sp>
      <p:grpSp>
        <p:nvGrpSpPr>
          <p:cNvPr id="23" name="Skupina 22"/>
          <p:cNvGrpSpPr/>
          <p:nvPr userDrawn="1"/>
        </p:nvGrpSpPr>
        <p:grpSpPr>
          <a:xfrm>
            <a:off x="9772099" y="0"/>
            <a:ext cx="1909641" cy="3897802"/>
            <a:chOff x="9772099" y="0"/>
            <a:chExt cx="1909641" cy="3897802"/>
          </a:xfrm>
        </p:grpSpPr>
        <p:pic>
          <p:nvPicPr>
            <p:cNvPr id="24" name="Obrázek 2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84395" y="0"/>
              <a:ext cx="1897345" cy="1423008"/>
            </a:xfrm>
            <a:prstGeom prst="rect">
              <a:avLst/>
            </a:prstGeom>
          </p:spPr>
        </p:pic>
        <p:grpSp>
          <p:nvGrpSpPr>
            <p:cNvPr id="25" name="Skupina 24"/>
            <p:cNvGrpSpPr/>
            <p:nvPr userDrawn="1"/>
          </p:nvGrpSpPr>
          <p:grpSpPr>
            <a:xfrm>
              <a:off x="9772099" y="1122364"/>
              <a:ext cx="1748390" cy="2775438"/>
              <a:chOff x="9591758" y="902262"/>
              <a:chExt cx="2010873" cy="3510580"/>
            </a:xfrm>
            <a:effectLst>
              <a:outerShdw blurRad="50800" dist="50800" dir="5400000" algn="ctr" rotWithShape="0">
                <a:srgbClr val="000000"/>
              </a:outerShdw>
              <a:reflection stA="43000" endPos="62000" dist="50800" dir="5400000" sy="-100000" algn="bl" rotWithShape="0"/>
            </a:effectLst>
          </p:grpSpPr>
          <p:grpSp>
            <p:nvGrpSpPr>
              <p:cNvPr id="26" name="Skupina 25"/>
              <p:cNvGrpSpPr/>
              <p:nvPr userDrawn="1"/>
            </p:nvGrpSpPr>
            <p:grpSpPr>
              <a:xfrm>
                <a:off x="10151457" y="902262"/>
                <a:ext cx="1451174" cy="3510580"/>
                <a:chOff x="10151457" y="902262"/>
                <a:chExt cx="1451174" cy="3510580"/>
              </a:xfrm>
            </p:grpSpPr>
            <p:sp>
              <p:nvSpPr>
                <p:cNvPr id="28" name="Obdélník 27"/>
                <p:cNvSpPr/>
                <p:nvPr userDrawn="1"/>
              </p:nvSpPr>
              <p:spPr>
                <a:xfrm>
                  <a:off x="10154155" y="905682"/>
                  <a:ext cx="1448476" cy="1274664"/>
                </a:xfrm>
                <a:prstGeom prst="rect">
                  <a:avLst/>
                </a:prstGeom>
                <a:solidFill>
                  <a:srgbClr val="00206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userDrawn="1"/>
              </p:nvSpPr>
              <p:spPr>
                <a:xfrm>
                  <a:off x="10262724" y="2339277"/>
                  <a:ext cx="873940" cy="873360"/>
                </a:xfrm>
                <a:prstGeom prst="rect">
                  <a:avLst/>
                </a:prstGeom>
                <a:solidFill>
                  <a:srgbClr val="00206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userDrawn="1"/>
              </p:nvSpPr>
              <p:spPr>
                <a:xfrm>
                  <a:off x="10570222" y="3432206"/>
                  <a:ext cx="566442" cy="594765"/>
                </a:xfrm>
                <a:prstGeom prst="rect">
                  <a:avLst/>
                </a:prstGeom>
                <a:solidFill>
                  <a:srgbClr val="00206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p:cNvSpPr/>
                <p:nvPr userDrawn="1"/>
              </p:nvSpPr>
              <p:spPr>
                <a:xfrm>
                  <a:off x="10634958" y="4160294"/>
                  <a:ext cx="218485" cy="252548"/>
                </a:xfrm>
                <a:prstGeom prst="rect">
                  <a:avLst/>
                </a:prstGeom>
                <a:solidFill>
                  <a:srgbClr val="00206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p:cNvSpPr/>
                <p:nvPr userDrawn="1"/>
              </p:nvSpPr>
              <p:spPr>
                <a:xfrm>
                  <a:off x="10151457" y="902262"/>
                  <a:ext cx="1448476" cy="1274664"/>
                </a:xfrm>
                <a:prstGeom prst="rect">
                  <a:avLst/>
                </a:prstGeom>
                <a:solidFill>
                  <a:srgbClr val="002060"/>
                </a:solidFill>
                <a:ln>
                  <a:solidFill>
                    <a:srgbClr val="00206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p:cNvSpPr/>
                <p:nvPr userDrawn="1"/>
              </p:nvSpPr>
              <p:spPr>
                <a:xfrm>
                  <a:off x="10260026" y="2335857"/>
                  <a:ext cx="873940" cy="873360"/>
                </a:xfrm>
                <a:prstGeom prst="rect">
                  <a:avLst/>
                </a:prstGeom>
                <a:solidFill>
                  <a:srgbClr val="002060"/>
                </a:solidFill>
                <a:ln>
                  <a:solidFill>
                    <a:srgbClr val="00206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Obdélník 33"/>
                <p:cNvSpPr/>
                <p:nvPr userDrawn="1"/>
              </p:nvSpPr>
              <p:spPr>
                <a:xfrm>
                  <a:off x="10567524" y="3428786"/>
                  <a:ext cx="566442" cy="594765"/>
                </a:xfrm>
                <a:prstGeom prst="rect">
                  <a:avLst/>
                </a:prstGeom>
                <a:solidFill>
                  <a:srgbClr val="002060"/>
                </a:solidFill>
                <a:ln>
                  <a:solidFill>
                    <a:srgbClr val="00206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bdélník 34"/>
                <p:cNvSpPr/>
                <p:nvPr userDrawn="1"/>
              </p:nvSpPr>
              <p:spPr>
                <a:xfrm>
                  <a:off x="10324762" y="3858947"/>
                  <a:ext cx="372234" cy="400582"/>
                </a:xfrm>
                <a:prstGeom prst="rect">
                  <a:avLst/>
                </a:prstGeom>
                <a:solidFill>
                  <a:schemeClr val="accent4"/>
                </a:solidFill>
                <a:ln>
                  <a:solidFill>
                    <a:schemeClr val="accent4"/>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bdélník 35"/>
                <p:cNvSpPr/>
                <p:nvPr userDrawn="1"/>
              </p:nvSpPr>
              <p:spPr>
                <a:xfrm>
                  <a:off x="10632260" y="4156874"/>
                  <a:ext cx="218485" cy="252548"/>
                </a:xfrm>
                <a:prstGeom prst="rect">
                  <a:avLst/>
                </a:prstGeom>
                <a:solidFill>
                  <a:srgbClr val="002060"/>
                </a:solidFill>
                <a:ln>
                  <a:solidFill>
                    <a:srgbClr val="00206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Obdélník 36"/>
                <p:cNvSpPr/>
                <p:nvPr userDrawn="1"/>
              </p:nvSpPr>
              <p:spPr>
                <a:xfrm>
                  <a:off x="10853443" y="2982768"/>
                  <a:ext cx="718508" cy="651326"/>
                </a:xfrm>
                <a:prstGeom prst="rect">
                  <a:avLst/>
                </a:prstGeom>
                <a:solidFill>
                  <a:schemeClr val="accent4"/>
                </a:solidFill>
                <a:ln>
                  <a:solidFill>
                    <a:schemeClr val="accent4"/>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7" name="Obdélník 26"/>
              <p:cNvSpPr/>
              <p:nvPr userDrawn="1"/>
            </p:nvSpPr>
            <p:spPr>
              <a:xfrm>
                <a:off x="9591758" y="1539810"/>
                <a:ext cx="1076242" cy="1015422"/>
              </a:xfrm>
              <a:prstGeom prst="rect">
                <a:avLst/>
              </a:prstGeom>
              <a:solidFill>
                <a:schemeClr val="accent4"/>
              </a:solidFill>
              <a:ln>
                <a:solidFill>
                  <a:schemeClr val="accent4"/>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Tree>
    <p:extLst>
      <p:ext uri="{BB962C8B-B14F-4D97-AF65-F5344CB8AC3E}">
        <p14:creationId xmlns:p14="http://schemas.microsoft.com/office/powerpoint/2010/main" val="1574363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fi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fif"/></Relationships>
</file>

<file path=ppt/slides/_rels/slide15.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mzv.cz/mission.vienna/cz/organizace_v_pusobnosti_mise/ostatni_mezinarodni_organizace/mezinarodni_stredisko_pro_rozvoj/index.html" TargetMode="External"/><Relationship Id="rId13" Type="http://schemas.openxmlformats.org/officeDocument/2006/relationships/hyperlink" Target="https://www.britannica.com/topic/human-migration" TargetMode="External"/><Relationship Id="rId3" Type="http://schemas.openxmlformats.org/officeDocument/2006/relationships/hyperlink" Target="https://clanky.rvp.cz/clanek/r/ZEABEC/21595/DUVODY-A-DOPADY-MIGRACE.html/" TargetMode="External"/><Relationship Id="rId7" Type="http://schemas.openxmlformats.org/officeDocument/2006/relationships/hyperlink" Target="https://neviditelnypes.lidovky.cz/zahranici/migrace-pozitivni-a-negativni-dopady.A150908_204229_p_zahranici_wag" TargetMode="External"/><Relationship Id="rId12" Type="http://schemas.openxmlformats.org/officeDocument/2006/relationships/hyperlink" Target="https://encyklopedie.soc.cas.cz/w/Migrace" TargetMode="External"/><Relationship Id="rId2" Type="http://schemas.openxmlformats.org/officeDocument/2006/relationships/hyperlink" Target="https://www.mvcr.cz/cthh/clanek/bezpecnostni-aspekty-migrace.aspx" TargetMode="External"/><Relationship Id="rId1" Type="http://schemas.openxmlformats.org/officeDocument/2006/relationships/slideLayout" Target="../slideLayouts/slideLayout2.xml"/><Relationship Id="rId6" Type="http://schemas.openxmlformats.org/officeDocument/2006/relationships/hyperlink" Target="https://zdravi.euro.cz/denni-zpravy/z-domova/zdravotnictvi-2017-vztah-migrace-a-zdravi-483333" TargetMode="External"/><Relationship Id="rId11" Type="http://schemas.openxmlformats.org/officeDocument/2006/relationships/hyperlink" Target="https://www.macmillandictionary.com/dictionary/british/economic-migrant" TargetMode="External"/><Relationship Id="rId5" Type="http://schemas.openxmlformats.org/officeDocument/2006/relationships/hyperlink" Target="https://www.charita.cz/res/archive/015/001830.pdf?seek=1580377027" TargetMode="External"/><Relationship Id="rId10" Type="http://schemas.openxmlformats.org/officeDocument/2006/relationships/hyperlink" Target="https://www.mvcr.cz/clanek/situace-v-oblasti-migrace-v-cr-je-dlouhodobe-stabilni.aspx" TargetMode="External"/><Relationship Id="rId4" Type="http://schemas.openxmlformats.org/officeDocument/2006/relationships/hyperlink" Target="https://byznys.hn.cz/c1-65287210-migranti-se-cesku-vyplati-podle-studie-mohou-do-rozpoctu-prispet-az-90-miliardami-rocne" TargetMode="External"/><Relationship Id="rId9" Type="http://schemas.openxmlformats.org/officeDocument/2006/relationships/hyperlink" Target="https://www.migrace.com/cs/organizace/nase-clenstvi/evropske-site" TargetMode="External"/><Relationship Id="rId14" Type="http://schemas.openxmlformats.org/officeDocument/2006/relationships/hyperlink" Target="https://www.iir.cz/en/evropa-migrace-sekuritizace-emancipa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77043" y="922338"/>
            <a:ext cx="9144000" cy="2387600"/>
          </a:xfrm>
        </p:spPr>
        <p:txBody>
          <a:bodyPr>
            <a:normAutofit/>
          </a:bodyPr>
          <a:lstStyle/>
          <a:p>
            <a:pPr algn="l"/>
            <a:r>
              <a:rPr lang="cs-CZ" sz="4000" b="1" dirty="0" smtClean="0">
                <a:latin typeface="+mn-lt"/>
              </a:rPr>
              <a:t>Migrace jako hrozba </a:t>
            </a:r>
            <a:r>
              <a:rPr lang="cs-CZ" sz="4000" b="1" smtClean="0">
                <a:latin typeface="+mn-lt"/>
              </a:rPr>
              <a:t>nebo příležitost?</a:t>
            </a:r>
            <a:r>
              <a:rPr lang="cs-CZ" sz="4000" dirty="0" smtClean="0">
                <a:latin typeface="+mn-lt"/>
              </a:rPr>
              <a:t/>
            </a:r>
            <a:br>
              <a:rPr lang="cs-CZ" sz="4000" dirty="0" smtClean="0">
                <a:latin typeface="+mn-lt"/>
              </a:rPr>
            </a:br>
            <a:r>
              <a:rPr lang="cs-CZ" sz="2000" b="1" dirty="0" smtClean="0">
                <a:latin typeface="+mn-lt"/>
              </a:rPr>
              <a:t>Veřejná správa – bezpečnostní studia</a:t>
            </a:r>
            <a:endParaRPr lang="cs-CZ" sz="4000" b="1" dirty="0">
              <a:latin typeface="+mn-lt"/>
            </a:endParaRPr>
          </a:p>
        </p:txBody>
      </p:sp>
      <p:sp>
        <p:nvSpPr>
          <p:cNvPr id="3" name="Podnadpis 2"/>
          <p:cNvSpPr>
            <a:spLocks noGrp="1"/>
          </p:cNvSpPr>
          <p:nvPr>
            <p:ph type="subTitle" idx="1"/>
          </p:nvPr>
        </p:nvSpPr>
        <p:spPr>
          <a:xfrm>
            <a:off x="1524000" y="4786648"/>
            <a:ext cx="9144000" cy="471152"/>
          </a:xfrm>
        </p:spPr>
        <p:txBody>
          <a:bodyPr/>
          <a:lstStyle/>
          <a:p>
            <a:pPr algn="l"/>
            <a:r>
              <a:rPr lang="cs-CZ" b="1" dirty="0" smtClean="0"/>
              <a:t>Michal Otenšlégr</a:t>
            </a:r>
            <a:endParaRPr lang="cs-CZ" b="1" dirty="0"/>
          </a:p>
        </p:txBody>
      </p:sp>
    </p:spTree>
    <p:extLst>
      <p:ext uri="{BB962C8B-B14F-4D97-AF65-F5344CB8AC3E}">
        <p14:creationId xmlns:p14="http://schemas.microsoft.com/office/powerpoint/2010/main" val="47328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49499"/>
            <a:ext cx="8825248" cy="1141189"/>
          </a:xfrm>
        </p:spPr>
        <p:txBody>
          <a:bodyPr>
            <a:normAutofit fontScale="90000"/>
          </a:bodyPr>
          <a:lstStyle/>
          <a:p>
            <a:r>
              <a:rPr lang="cs-CZ" b="1" dirty="0" smtClean="0"/>
              <a:t>Migrace jako hrozba: Pašování drog a jejich výroba</a:t>
            </a:r>
            <a:endParaRPr lang="cs-CZ" b="1" dirty="0"/>
          </a:p>
        </p:txBody>
      </p:sp>
      <p:sp>
        <p:nvSpPr>
          <p:cNvPr id="3" name="Zástupný symbol pro obsah 2"/>
          <p:cNvSpPr>
            <a:spLocks noGrp="1"/>
          </p:cNvSpPr>
          <p:nvPr>
            <p:ph idx="1"/>
          </p:nvPr>
        </p:nvSpPr>
        <p:spPr>
          <a:xfrm>
            <a:off x="838200" y="1764406"/>
            <a:ext cx="8730803" cy="4412557"/>
          </a:xfrm>
        </p:spPr>
        <p:txBody>
          <a:bodyPr/>
          <a:lstStyle/>
          <a:p>
            <a:endParaRPr lang="cs-CZ" dirty="0" smtClean="0"/>
          </a:p>
          <a:p>
            <a:r>
              <a:rPr lang="cs-CZ" dirty="0" smtClean="0"/>
              <a:t>Migrace také pomáhá zakrýt pašování drog.</a:t>
            </a:r>
          </a:p>
          <a:p>
            <a:endParaRPr lang="cs-CZ" dirty="0"/>
          </a:p>
          <a:p>
            <a:r>
              <a:rPr lang="cs-CZ" dirty="0" smtClean="0"/>
              <a:t>Z Mexika do USA, ale možná i přes Evropu k Islámskému státu.</a:t>
            </a:r>
          </a:p>
          <a:p>
            <a:endParaRPr lang="cs-CZ" dirty="0"/>
          </a:p>
          <a:p>
            <a:pPr marL="0" indent="0">
              <a:buNone/>
            </a:pP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084" y="4398768"/>
            <a:ext cx="4019919" cy="2257855"/>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283" y="4353724"/>
            <a:ext cx="3459622" cy="2302899"/>
          </a:xfrm>
          <a:prstGeom prst="rect">
            <a:avLst/>
          </a:prstGeom>
        </p:spPr>
      </p:pic>
    </p:spTree>
    <p:extLst>
      <p:ext uri="{BB962C8B-B14F-4D97-AF65-F5344CB8AC3E}">
        <p14:creationId xmlns:p14="http://schemas.microsoft.com/office/powerpoint/2010/main" val="77529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72225"/>
            <a:ext cx="8606307" cy="1218463"/>
          </a:xfrm>
        </p:spPr>
        <p:txBody>
          <a:bodyPr>
            <a:normAutofit/>
          </a:bodyPr>
          <a:lstStyle/>
          <a:p>
            <a:r>
              <a:rPr lang="cs-CZ" b="1" dirty="0" smtClean="0"/>
              <a:t>Migrace jako hrozba: Šíření nemocí</a:t>
            </a:r>
            <a:endParaRPr lang="cs-CZ" b="1" dirty="0"/>
          </a:p>
        </p:txBody>
      </p:sp>
      <p:sp>
        <p:nvSpPr>
          <p:cNvPr id="3" name="Zástupný symbol pro obsah 2"/>
          <p:cNvSpPr>
            <a:spLocks noGrp="1"/>
          </p:cNvSpPr>
          <p:nvPr>
            <p:ph idx="1"/>
          </p:nvPr>
        </p:nvSpPr>
        <p:spPr>
          <a:xfrm>
            <a:off x="838200" y="1343854"/>
            <a:ext cx="8825248" cy="4386800"/>
          </a:xfrm>
        </p:spPr>
        <p:txBody>
          <a:bodyPr/>
          <a:lstStyle/>
          <a:p>
            <a:pPr marL="0" indent="0">
              <a:buNone/>
            </a:pPr>
            <a:endParaRPr lang="cs-CZ" dirty="0" smtClean="0"/>
          </a:p>
          <a:p>
            <a:r>
              <a:rPr lang="cs-CZ" dirty="0" smtClean="0"/>
              <a:t>Migrace také přispívá k šíření nemocí, není to však zásadní problém pro ČR ani pro Evropu.</a:t>
            </a:r>
          </a:p>
          <a:p>
            <a:endParaRPr lang="cs-CZ" dirty="0"/>
          </a:p>
          <a:p>
            <a:r>
              <a:rPr lang="cs-CZ" dirty="0" smtClean="0"/>
              <a:t>Historicky se mnoho nemocí rozšířilo z nového světa do Evropy během zámořských objevů v 17. století.</a:t>
            </a:r>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0742" y="4290874"/>
            <a:ext cx="4733765" cy="2311409"/>
          </a:xfrm>
          <a:prstGeom prst="rect">
            <a:avLst/>
          </a:prstGeom>
        </p:spPr>
      </p:pic>
    </p:spTree>
    <p:extLst>
      <p:ext uri="{BB962C8B-B14F-4D97-AF65-F5344CB8AC3E}">
        <p14:creationId xmlns:p14="http://schemas.microsoft.com/office/powerpoint/2010/main" val="307343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36620"/>
            <a:ext cx="8893935" cy="1154068"/>
          </a:xfrm>
        </p:spPr>
        <p:txBody>
          <a:bodyPr>
            <a:normAutofit fontScale="90000"/>
          </a:bodyPr>
          <a:lstStyle/>
          <a:p>
            <a:r>
              <a:rPr lang="cs-CZ" b="1" dirty="0" smtClean="0"/>
              <a:t>Migrace jako hrozba: Státní náklady spojené s migrací</a:t>
            </a:r>
            <a:endParaRPr lang="cs-CZ" b="1" dirty="0"/>
          </a:p>
        </p:txBody>
      </p:sp>
      <p:sp>
        <p:nvSpPr>
          <p:cNvPr id="3" name="Zástupný symbol pro obsah 2"/>
          <p:cNvSpPr>
            <a:spLocks noGrp="1"/>
          </p:cNvSpPr>
          <p:nvPr>
            <p:ph idx="1"/>
          </p:nvPr>
        </p:nvSpPr>
        <p:spPr>
          <a:xfrm>
            <a:off x="838200" y="1514029"/>
            <a:ext cx="8756561" cy="4279476"/>
          </a:xfrm>
        </p:spPr>
        <p:txBody>
          <a:bodyPr/>
          <a:lstStyle/>
          <a:p>
            <a:endParaRPr lang="cs-CZ" dirty="0" smtClean="0"/>
          </a:p>
          <a:p>
            <a:r>
              <a:rPr lang="cs-CZ" dirty="0" smtClean="0"/>
              <a:t>Mnoho cizinců/migrantů není schopna platit daně</a:t>
            </a:r>
          </a:p>
          <a:p>
            <a:endParaRPr lang="cs-CZ" dirty="0"/>
          </a:p>
          <a:p>
            <a:r>
              <a:rPr lang="cs-CZ" dirty="0" smtClean="0"/>
              <a:t>Před vyřízením dokumentů či žádostí o pobyt</a:t>
            </a:r>
            <a:r>
              <a:rPr lang="cs-CZ" sz="2400" dirty="0" smtClean="0"/>
              <a:t>/</a:t>
            </a:r>
            <a:r>
              <a:rPr lang="cs-CZ" dirty="0" smtClean="0"/>
              <a:t>azyl atd. vše financuje stát a tedy i každého migranta.</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151" y="4163797"/>
            <a:ext cx="3759056" cy="2506038"/>
          </a:xfrm>
          <a:prstGeom prst="rect">
            <a:avLst/>
          </a:prstGeom>
        </p:spPr>
      </p:pic>
    </p:spTree>
    <p:extLst>
      <p:ext uri="{BB962C8B-B14F-4D97-AF65-F5344CB8AC3E}">
        <p14:creationId xmlns:p14="http://schemas.microsoft.com/office/powerpoint/2010/main" val="142288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Migrace jako hrozba: Radikalizace </a:t>
            </a:r>
            <a:endParaRPr lang="cs-CZ" b="1" dirty="0"/>
          </a:p>
        </p:txBody>
      </p:sp>
      <p:sp>
        <p:nvSpPr>
          <p:cNvPr id="3" name="Zástupný symbol pro obsah 2"/>
          <p:cNvSpPr>
            <a:spLocks noGrp="1"/>
          </p:cNvSpPr>
          <p:nvPr>
            <p:ph idx="1"/>
          </p:nvPr>
        </p:nvSpPr>
        <p:spPr/>
        <p:txBody>
          <a:bodyPr/>
          <a:lstStyle/>
          <a:p>
            <a:r>
              <a:rPr lang="cs-CZ" dirty="0" smtClean="0"/>
              <a:t>Kulturní zvyklosti jako jedna z příčin radikalizace.</a:t>
            </a:r>
          </a:p>
          <a:p>
            <a:endParaRPr lang="cs-CZ" dirty="0"/>
          </a:p>
          <a:p>
            <a:endParaRPr lang="cs-CZ" dirty="0" smtClean="0"/>
          </a:p>
          <a:p>
            <a:r>
              <a:rPr lang="cs-CZ" dirty="0" smtClean="0"/>
              <a:t>Radikalizace v Evropě – dnes už považováno za hrozbu.</a:t>
            </a:r>
            <a:endParaRPr lang="cs-CZ" dirty="0"/>
          </a:p>
        </p:txBody>
      </p:sp>
    </p:spTree>
    <p:extLst>
      <p:ext uri="{BB962C8B-B14F-4D97-AF65-F5344CB8AC3E}">
        <p14:creationId xmlns:p14="http://schemas.microsoft.com/office/powerpoint/2010/main" val="407304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Migrace jako hrozba: Vylidňování světa</a:t>
            </a:r>
            <a:endParaRPr lang="cs-CZ" b="1" dirty="0"/>
          </a:p>
        </p:txBody>
      </p:sp>
      <p:sp>
        <p:nvSpPr>
          <p:cNvPr id="3" name="Zástupný symbol pro obsah 2"/>
          <p:cNvSpPr>
            <a:spLocks noGrp="1"/>
          </p:cNvSpPr>
          <p:nvPr>
            <p:ph idx="1"/>
          </p:nvPr>
        </p:nvSpPr>
        <p:spPr>
          <a:xfrm>
            <a:off x="838200" y="1751527"/>
            <a:ext cx="8760854" cy="4425436"/>
          </a:xfrm>
        </p:spPr>
        <p:txBody>
          <a:bodyPr/>
          <a:lstStyle/>
          <a:p>
            <a:r>
              <a:rPr lang="cs-CZ" dirty="0" smtClean="0"/>
              <a:t>Vylidňování světa a stěhování lidí do měst – důsledek vnitřní migrace</a:t>
            </a:r>
          </a:p>
          <a:p>
            <a:endParaRPr lang="cs-CZ" dirty="0"/>
          </a:p>
          <a:p>
            <a:r>
              <a:rPr lang="cs-CZ" dirty="0" smtClean="0"/>
              <a:t>Česká republika je dobrý příklad. Lidé se stěhují např. z Brna a okolí a jdou do větších měst – velké zalidnění Středočeského kraje.</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653" y="4336406"/>
            <a:ext cx="3704594" cy="2468528"/>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436" y="4448522"/>
            <a:ext cx="2548523" cy="2244296"/>
          </a:xfrm>
          <a:prstGeom prst="rect">
            <a:avLst/>
          </a:prstGeom>
        </p:spPr>
      </p:pic>
    </p:spTree>
    <p:extLst>
      <p:ext uri="{BB962C8B-B14F-4D97-AF65-F5344CB8AC3E}">
        <p14:creationId xmlns:p14="http://schemas.microsoft.com/office/powerpoint/2010/main" val="393351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Migrace jako hrozba: Politické dopady</a:t>
            </a:r>
            <a:endParaRPr lang="cs-CZ" b="1" dirty="0"/>
          </a:p>
        </p:txBody>
      </p:sp>
      <p:sp>
        <p:nvSpPr>
          <p:cNvPr id="3" name="Zástupný symbol pro obsah 2"/>
          <p:cNvSpPr>
            <a:spLocks noGrp="1"/>
          </p:cNvSpPr>
          <p:nvPr>
            <p:ph idx="1"/>
          </p:nvPr>
        </p:nvSpPr>
        <p:spPr>
          <a:xfrm>
            <a:off x="838200" y="1622738"/>
            <a:ext cx="8833834" cy="4554225"/>
          </a:xfrm>
        </p:spPr>
        <p:txBody>
          <a:bodyPr/>
          <a:lstStyle/>
          <a:p>
            <a:r>
              <a:rPr lang="cs-CZ" dirty="0" smtClean="0"/>
              <a:t>Politické preference podle migrace</a:t>
            </a:r>
          </a:p>
          <a:p>
            <a:endParaRPr lang="cs-CZ" dirty="0"/>
          </a:p>
          <a:p>
            <a:r>
              <a:rPr lang="cs-CZ" dirty="0" smtClean="0"/>
              <a:t>Hezkým příkladem je Česká republika – SPD, Hnutí ANO ve volbách 2021</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990" y="3656293"/>
            <a:ext cx="4043122" cy="2778935"/>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782" y="3702183"/>
            <a:ext cx="1786058" cy="2687156"/>
          </a:xfrm>
          <a:prstGeom prst="rect">
            <a:avLst/>
          </a:prstGeom>
        </p:spPr>
      </p:pic>
    </p:spTree>
    <p:extLst>
      <p:ext uri="{BB962C8B-B14F-4D97-AF65-F5344CB8AC3E}">
        <p14:creationId xmlns:p14="http://schemas.microsoft.com/office/powerpoint/2010/main" val="320837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Migrace jako hrozba nebo příležitost:</a:t>
            </a:r>
            <a:endParaRPr lang="cs-CZ" b="1" dirty="0"/>
          </a:p>
        </p:txBody>
      </p:sp>
      <p:sp>
        <p:nvSpPr>
          <p:cNvPr id="3" name="Zástupný symbol pro obsah 2"/>
          <p:cNvSpPr>
            <a:spLocks noGrp="1"/>
          </p:cNvSpPr>
          <p:nvPr>
            <p:ph idx="1"/>
          </p:nvPr>
        </p:nvSpPr>
        <p:spPr/>
        <p:txBody>
          <a:bodyPr/>
          <a:lstStyle/>
          <a:p>
            <a:r>
              <a:rPr lang="cs-CZ" dirty="0" smtClean="0"/>
              <a:t>Organizace zabývající se problematikou migrace</a:t>
            </a:r>
          </a:p>
          <a:p>
            <a:endParaRPr lang="cs-CZ" dirty="0"/>
          </a:p>
          <a:p>
            <a:r>
              <a:rPr lang="cs-CZ" dirty="0" smtClean="0"/>
              <a:t>- Mezinárodní středisko pro rozvoj migrační politiky.</a:t>
            </a:r>
          </a:p>
          <a:p>
            <a:endParaRPr lang="cs-CZ" dirty="0" smtClean="0"/>
          </a:p>
          <a:p>
            <a:r>
              <a:rPr lang="cs-CZ" dirty="0"/>
              <a:t> </a:t>
            </a:r>
            <a:r>
              <a:rPr lang="cs-CZ" dirty="0" smtClean="0"/>
              <a:t>- UNITED </a:t>
            </a:r>
            <a:r>
              <a:rPr lang="cs-CZ" dirty="0" err="1" smtClean="0"/>
              <a:t>for</a:t>
            </a:r>
            <a:r>
              <a:rPr lang="cs-CZ" dirty="0" smtClean="0"/>
              <a:t> </a:t>
            </a:r>
            <a:r>
              <a:rPr lang="cs-CZ" dirty="0" err="1" smtClean="0"/>
              <a:t>Intercultural</a:t>
            </a:r>
            <a:r>
              <a:rPr lang="cs-CZ" dirty="0" smtClean="0"/>
              <a:t> </a:t>
            </a:r>
            <a:r>
              <a:rPr lang="cs-CZ" dirty="0" err="1" smtClean="0"/>
              <a:t>Action</a:t>
            </a:r>
            <a:endParaRPr lang="cs-CZ" dirty="0" smtClean="0"/>
          </a:p>
          <a:p>
            <a:endParaRPr lang="cs-CZ" dirty="0"/>
          </a:p>
          <a:p>
            <a:pPr marL="0" indent="0">
              <a:buNone/>
            </a:pPr>
            <a:endParaRPr lang="cs-CZ" dirty="0"/>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418" y="4336026"/>
            <a:ext cx="3403805" cy="2053773"/>
          </a:xfrm>
          <a:prstGeom prst="rect">
            <a:avLst/>
          </a:prstGeom>
        </p:spPr>
      </p:pic>
    </p:spTree>
    <p:extLst>
      <p:ext uri="{BB962C8B-B14F-4D97-AF65-F5344CB8AC3E}">
        <p14:creationId xmlns:p14="http://schemas.microsoft.com/office/powerpoint/2010/main" val="78900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85104"/>
            <a:ext cx="8546206" cy="1205584"/>
          </a:xfrm>
        </p:spPr>
        <p:txBody>
          <a:bodyPr>
            <a:normAutofit fontScale="90000"/>
          </a:bodyPr>
          <a:lstStyle/>
          <a:p>
            <a:r>
              <a:rPr lang="cs-CZ" sz="4900" b="1" dirty="0"/>
              <a:t>Mezinárodní středisko pro rozvoj migrační </a:t>
            </a:r>
            <a:r>
              <a:rPr lang="cs-CZ" sz="4900" b="1" dirty="0" smtClean="0"/>
              <a:t>politiky:</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a:t>O</a:t>
            </a:r>
            <a:r>
              <a:rPr lang="cs-CZ" dirty="0" smtClean="0"/>
              <a:t>rganizace za zaměřující se na migrační toky do Evropy.</a:t>
            </a:r>
          </a:p>
          <a:p>
            <a:endParaRPr lang="cs-CZ" dirty="0"/>
          </a:p>
          <a:p>
            <a:r>
              <a:rPr lang="cs-CZ" dirty="0" smtClean="0"/>
              <a:t>Zaměřuje se na oblast Východní a Jihovýchodní Evropy.</a:t>
            </a:r>
          </a:p>
          <a:p>
            <a:endParaRPr lang="cs-CZ" dirty="0"/>
          </a:p>
          <a:p>
            <a:endParaRPr lang="cs-CZ" dirty="0" smtClean="0"/>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223" y="3677920"/>
            <a:ext cx="4235186" cy="2832017"/>
          </a:xfrm>
          <a:prstGeom prst="rect">
            <a:avLst/>
          </a:prstGeom>
        </p:spPr>
      </p:pic>
    </p:spTree>
    <p:extLst>
      <p:ext uri="{BB962C8B-B14F-4D97-AF65-F5344CB8AC3E}">
        <p14:creationId xmlns:p14="http://schemas.microsoft.com/office/powerpoint/2010/main" val="295400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UNITED </a:t>
            </a:r>
            <a:r>
              <a:rPr lang="cs-CZ" b="1" dirty="0" err="1" smtClean="0"/>
              <a:t>for</a:t>
            </a:r>
            <a:r>
              <a:rPr lang="cs-CZ" b="1" dirty="0" smtClean="0"/>
              <a:t> </a:t>
            </a:r>
            <a:r>
              <a:rPr lang="cs-CZ" b="1" dirty="0" err="1" smtClean="0"/>
              <a:t>Intercultural</a:t>
            </a:r>
            <a:r>
              <a:rPr lang="cs-CZ" b="1" dirty="0" smtClean="0"/>
              <a:t> </a:t>
            </a:r>
            <a:r>
              <a:rPr lang="cs-CZ" b="1" dirty="0" err="1" smtClean="0"/>
              <a:t>Action</a:t>
            </a:r>
            <a:r>
              <a:rPr lang="cs-CZ" b="1" dirty="0" smtClean="0"/>
              <a:t>:</a:t>
            </a:r>
            <a:endParaRPr lang="cs-CZ" b="1" dirty="0"/>
          </a:p>
        </p:txBody>
      </p:sp>
      <p:sp>
        <p:nvSpPr>
          <p:cNvPr id="3" name="Zástupný symbol pro obsah 2"/>
          <p:cNvSpPr>
            <a:spLocks noGrp="1"/>
          </p:cNvSpPr>
          <p:nvPr>
            <p:ph idx="1"/>
          </p:nvPr>
        </p:nvSpPr>
        <p:spPr>
          <a:xfrm>
            <a:off x="838200" y="1781577"/>
            <a:ext cx="8833834" cy="4395386"/>
          </a:xfrm>
        </p:spPr>
        <p:txBody>
          <a:bodyPr/>
          <a:lstStyle/>
          <a:p>
            <a:r>
              <a:rPr lang="cs-CZ" dirty="0" smtClean="0"/>
              <a:t>Evropská sít proti rasismu, nacionalismu a na podporu migrantů a uprchlíků.</a:t>
            </a:r>
          </a:p>
          <a:p>
            <a:pPr marL="0" indent="0">
              <a:buNone/>
            </a:pPr>
            <a:endParaRPr lang="cs-CZ" dirty="0" smtClean="0"/>
          </a:p>
          <a:p>
            <a:r>
              <a:rPr lang="cs-CZ" dirty="0" smtClean="0"/>
              <a:t>Hlavní myšlenkou je lepší život pro všechny v </a:t>
            </a:r>
            <a:r>
              <a:rPr lang="cs-CZ" dirty="0"/>
              <a:t>E</a:t>
            </a:r>
            <a:r>
              <a:rPr lang="cs-CZ" dirty="0" smtClean="0"/>
              <a:t>vropě.</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829" y="4188540"/>
            <a:ext cx="3610712" cy="2178615"/>
          </a:xfrm>
          <a:prstGeom prst="rect">
            <a:avLst/>
          </a:prstGeom>
        </p:spPr>
      </p:pic>
    </p:spTree>
    <p:extLst>
      <p:ext uri="{BB962C8B-B14F-4D97-AF65-F5344CB8AC3E}">
        <p14:creationId xmlns:p14="http://schemas.microsoft.com/office/powerpoint/2010/main" val="2991590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Sekuritizace</a:t>
            </a:r>
            <a:r>
              <a:rPr lang="cs-CZ" b="1" dirty="0" smtClean="0"/>
              <a:t> migrace v </a:t>
            </a:r>
            <a:r>
              <a:rPr lang="cs-CZ" b="1" dirty="0" smtClean="0"/>
              <a:t>Evropě:</a:t>
            </a:r>
            <a:endParaRPr lang="cs-CZ" b="1" dirty="0"/>
          </a:p>
        </p:txBody>
      </p:sp>
      <p:sp>
        <p:nvSpPr>
          <p:cNvPr id="3" name="Zástupný symbol pro obsah 2"/>
          <p:cNvSpPr>
            <a:spLocks noGrp="1"/>
          </p:cNvSpPr>
          <p:nvPr>
            <p:ph idx="1"/>
          </p:nvPr>
        </p:nvSpPr>
        <p:spPr>
          <a:xfrm>
            <a:off x="838200" y="1764406"/>
            <a:ext cx="8722217" cy="4412557"/>
          </a:xfrm>
        </p:spPr>
        <p:txBody>
          <a:bodyPr/>
          <a:lstStyle/>
          <a:p>
            <a:r>
              <a:rPr lang="cs-CZ" dirty="0" smtClean="0"/>
              <a:t>Jádrem dnešní migrační politiky  je </a:t>
            </a:r>
            <a:r>
              <a:rPr lang="cs-CZ" dirty="0" smtClean="0"/>
              <a:t>především </a:t>
            </a:r>
            <a:r>
              <a:rPr lang="cs-CZ" dirty="0" smtClean="0"/>
              <a:t>ochrana hranic – agentura </a:t>
            </a:r>
            <a:r>
              <a:rPr lang="cs-CZ" dirty="0" err="1" smtClean="0"/>
              <a:t>Frontex</a:t>
            </a:r>
            <a:r>
              <a:rPr lang="cs-CZ" dirty="0" smtClean="0"/>
              <a:t>.</a:t>
            </a:r>
          </a:p>
          <a:p>
            <a:pPr marL="0" indent="0">
              <a:buNone/>
            </a:pPr>
            <a:endParaRPr lang="cs-CZ" dirty="0" smtClean="0"/>
          </a:p>
          <a:p>
            <a:r>
              <a:rPr lang="cs-CZ" dirty="0" smtClean="0"/>
              <a:t>Migrace prochází procesem </a:t>
            </a:r>
            <a:r>
              <a:rPr lang="cs-CZ" dirty="0" err="1" smtClean="0"/>
              <a:t>sekuritizace</a:t>
            </a:r>
            <a:r>
              <a:rPr lang="cs-CZ" dirty="0" smtClean="0"/>
              <a:t> – procesem konstruování migrace jako hrozby.</a:t>
            </a:r>
          </a:p>
          <a:p>
            <a:endParaRPr lang="cs-CZ" dirty="0"/>
          </a:p>
          <a:p>
            <a:r>
              <a:rPr lang="cs-CZ" dirty="0" smtClean="0"/>
              <a:t>Počátky </a:t>
            </a:r>
            <a:r>
              <a:rPr lang="cs-CZ" dirty="0" err="1" smtClean="0"/>
              <a:t>sekuritizace</a:t>
            </a:r>
            <a:r>
              <a:rPr lang="cs-CZ" dirty="0" smtClean="0"/>
              <a:t> migrace v Evropě.</a:t>
            </a:r>
          </a:p>
          <a:p>
            <a:endParaRPr lang="cs-CZ" dirty="0"/>
          </a:p>
          <a:p>
            <a:r>
              <a:rPr lang="cs-CZ" dirty="0" smtClean="0"/>
              <a:t>Maastrichtská smlouva z roku 1993 </a:t>
            </a:r>
            <a:r>
              <a:rPr lang="cs-CZ" dirty="0" smtClean="0"/>
              <a:t>.</a:t>
            </a:r>
            <a:endParaRPr lang="cs-CZ" dirty="0"/>
          </a:p>
        </p:txBody>
      </p:sp>
    </p:spTree>
    <p:extLst>
      <p:ext uri="{BB962C8B-B14F-4D97-AF65-F5344CB8AC3E}">
        <p14:creationId xmlns:p14="http://schemas.microsoft.com/office/powerpoint/2010/main" val="43162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3939" y="465365"/>
            <a:ext cx="10504714" cy="1119188"/>
          </a:xfrm>
        </p:spPr>
        <p:txBody>
          <a:bodyPr>
            <a:normAutofit/>
          </a:bodyPr>
          <a:lstStyle/>
          <a:p>
            <a:r>
              <a:rPr lang="cs-CZ" sz="4000" b="1" dirty="0" smtClean="0"/>
              <a:t>Migrace a její definice:</a:t>
            </a:r>
            <a:endParaRPr lang="cs-CZ" sz="4000" b="1" dirty="0"/>
          </a:p>
        </p:txBody>
      </p:sp>
      <p:sp>
        <p:nvSpPr>
          <p:cNvPr id="3" name="Zástupný symbol pro obsah 2"/>
          <p:cNvSpPr>
            <a:spLocks noGrp="1"/>
          </p:cNvSpPr>
          <p:nvPr>
            <p:ph idx="1"/>
          </p:nvPr>
        </p:nvSpPr>
        <p:spPr>
          <a:xfrm>
            <a:off x="838200" y="1790163"/>
            <a:ext cx="8868177" cy="4386800"/>
          </a:xfrm>
        </p:spPr>
        <p:txBody>
          <a:bodyPr>
            <a:normAutofit lnSpcReduction="10000"/>
          </a:bodyPr>
          <a:lstStyle/>
          <a:p>
            <a:pPr marL="0" indent="0">
              <a:buNone/>
            </a:pPr>
            <a:endParaRPr lang="cs-CZ" dirty="0" smtClean="0"/>
          </a:p>
          <a:p>
            <a:pPr marL="0" indent="0">
              <a:buNone/>
            </a:pPr>
            <a:endParaRPr lang="cs-CZ" dirty="0"/>
          </a:p>
          <a:p>
            <a:pPr marL="0" indent="0">
              <a:buNone/>
            </a:pPr>
            <a:endParaRPr lang="cs-CZ" dirty="0" smtClean="0"/>
          </a:p>
          <a:p>
            <a:r>
              <a:rPr lang="cs-CZ" b="1" dirty="0" smtClean="0"/>
              <a:t>Pohyb lidí z bodu A do bodu B a nejen to.</a:t>
            </a:r>
          </a:p>
          <a:p>
            <a:endParaRPr lang="cs-CZ" b="1" dirty="0" smtClean="0"/>
          </a:p>
          <a:p>
            <a:r>
              <a:rPr lang="cs-CZ" dirty="0"/>
              <a:t>Z</a:t>
            </a:r>
            <a:r>
              <a:rPr lang="cs-CZ" dirty="0" smtClean="0"/>
              <a:t>měna bydliště….stěhování jako synonymum.</a:t>
            </a:r>
          </a:p>
          <a:p>
            <a:endParaRPr lang="cs-CZ" dirty="0"/>
          </a:p>
          <a:p>
            <a:r>
              <a:rPr lang="cs-CZ" b="1" dirty="0" smtClean="0"/>
              <a:t>Migrace má mnoho tváří</a:t>
            </a:r>
            <a:r>
              <a:rPr lang="cs-CZ" dirty="0" smtClean="0"/>
              <a:t>: Vnitřní, legální/nelegální, ekonomická, trvalá, krátkodobá, dlouhodobá a další.</a:t>
            </a:r>
            <a:endParaRPr lang="cs-CZ" dirty="0"/>
          </a:p>
          <a:p>
            <a:endParaRPr lang="cs-CZ" dirty="0"/>
          </a:p>
          <a:p>
            <a:endParaRPr lang="cs-CZ" dirty="0" smtClean="0"/>
          </a:p>
          <a:p>
            <a:endParaRPr lang="cs-CZ" dirty="0"/>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971" y="485532"/>
            <a:ext cx="3903626" cy="2198041"/>
          </a:xfrm>
          <a:prstGeom prst="rect">
            <a:avLst/>
          </a:prstGeom>
        </p:spPr>
      </p:pic>
    </p:spTree>
    <p:extLst>
      <p:ext uri="{BB962C8B-B14F-4D97-AF65-F5344CB8AC3E}">
        <p14:creationId xmlns:p14="http://schemas.microsoft.com/office/powerpoint/2010/main" val="3909375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50761"/>
            <a:ext cx="8743682" cy="1239927"/>
          </a:xfrm>
        </p:spPr>
        <p:txBody>
          <a:bodyPr>
            <a:normAutofit fontScale="90000"/>
          </a:bodyPr>
          <a:lstStyle/>
          <a:p>
            <a:r>
              <a:rPr lang="cs-CZ" b="1" dirty="0" smtClean="0"/>
              <a:t>Migrace a bezpečnostní dokumenty ČR:</a:t>
            </a:r>
            <a:endParaRPr lang="cs-CZ" b="1" dirty="0"/>
          </a:p>
        </p:txBody>
      </p:sp>
      <p:sp>
        <p:nvSpPr>
          <p:cNvPr id="3" name="Zástupný symbol pro obsah 2"/>
          <p:cNvSpPr>
            <a:spLocks noGrp="1"/>
          </p:cNvSpPr>
          <p:nvPr>
            <p:ph idx="1"/>
          </p:nvPr>
        </p:nvSpPr>
        <p:spPr>
          <a:xfrm>
            <a:off x="838200" y="1790163"/>
            <a:ext cx="8662115" cy="4386800"/>
          </a:xfrm>
        </p:spPr>
        <p:txBody>
          <a:bodyPr/>
          <a:lstStyle/>
          <a:p>
            <a:r>
              <a:rPr lang="cs-CZ" dirty="0" smtClean="0"/>
              <a:t>Dokument ČR – Strategie migrační politiky České republiky.</a:t>
            </a:r>
          </a:p>
          <a:p>
            <a:endParaRPr lang="cs-CZ" dirty="0" smtClean="0"/>
          </a:p>
          <a:p>
            <a:endParaRPr lang="cs-CZ" dirty="0"/>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4260" y="3284092"/>
            <a:ext cx="3461600" cy="2434731"/>
          </a:xfrm>
          <a:prstGeom prst="rect">
            <a:avLst/>
          </a:prstGeom>
        </p:spPr>
      </p:pic>
    </p:spTree>
    <p:extLst>
      <p:ext uri="{BB962C8B-B14F-4D97-AF65-F5344CB8AC3E}">
        <p14:creationId xmlns:p14="http://schemas.microsoft.com/office/powerpoint/2010/main" val="119149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Vlastní názor:</a:t>
            </a:r>
            <a:endParaRPr lang="cs-CZ" b="1" dirty="0"/>
          </a:p>
        </p:txBody>
      </p:sp>
      <p:sp>
        <p:nvSpPr>
          <p:cNvPr id="3" name="Zástupný symbol pro obsah 2"/>
          <p:cNvSpPr>
            <a:spLocks noGrp="1"/>
          </p:cNvSpPr>
          <p:nvPr>
            <p:ph idx="1"/>
          </p:nvPr>
        </p:nvSpPr>
        <p:spPr>
          <a:xfrm>
            <a:off x="838200" y="1690688"/>
            <a:ext cx="8735096" cy="4486275"/>
          </a:xfrm>
        </p:spPr>
        <p:txBody>
          <a:bodyPr/>
          <a:lstStyle/>
          <a:p>
            <a:r>
              <a:rPr lang="cs-CZ" dirty="0" smtClean="0"/>
              <a:t>Já vidím migraci spíše negativně. Přirozená věc ovšem v posledních letech problematická</a:t>
            </a:r>
          </a:p>
          <a:p>
            <a:endParaRPr lang="cs-CZ" dirty="0"/>
          </a:p>
          <a:p>
            <a:endParaRPr lang="cs-CZ" dirty="0" smtClean="0"/>
          </a:p>
          <a:p>
            <a:r>
              <a:rPr lang="cs-CZ" dirty="0" smtClean="0"/>
              <a:t>Migrace je příležitostí jen tehdy, pokud mají migranti/uprchlíci totožné kulturní základy jako obyvatelstvo země, do které přicházejí.</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693" y="4660490"/>
            <a:ext cx="1796476" cy="1727381"/>
          </a:xfrm>
          <a:prstGeom prst="rect">
            <a:avLst/>
          </a:prstGeom>
        </p:spPr>
      </p:pic>
    </p:spTree>
    <p:extLst>
      <p:ext uri="{BB962C8B-B14F-4D97-AF65-F5344CB8AC3E}">
        <p14:creationId xmlns:p14="http://schemas.microsoft.com/office/powerpoint/2010/main" val="1289543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Zdroje:</a:t>
            </a:r>
            <a:endParaRPr lang="cs-CZ" b="1" dirty="0"/>
          </a:p>
        </p:txBody>
      </p:sp>
      <p:sp>
        <p:nvSpPr>
          <p:cNvPr id="3" name="Zástupný symbol pro obsah 2"/>
          <p:cNvSpPr>
            <a:spLocks noGrp="1"/>
          </p:cNvSpPr>
          <p:nvPr>
            <p:ph idx="1"/>
          </p:nvPr>
        </p:nvSpPr>
        <p:spPr>
          <a:xfrm>
            <a:off x="838200" y="1412382"/>
            <a:ext cx="8816662" cy="5185894"/>
          </a:xfrm>
        </p:spPr>
        <p:txBody>
          <a:bodyPr>
            <a:noAutofit/>
          </a:bodyPr>
          <a:lstStyle/>
          <a:p>
            <a:r>
              <a:rPr lang="cs-CZ" sz="1400" u="sng" dirty="0">
                <a:hlinkClick r:id="rId2"/>
              </a:rPr>
              <a:t>Bezpečnostní aspekty migrace - Terorismus a měkké cíle (mvcr.cz</a:t>
            </a:r>
            <a:r>
              <a:rPr lang="cs-CZ" sz="1400" u="sng" dirty="0" smtClean="0">
                <a:hlinkClick r:id="rId2"/>
              </a:rPr>
              <a:t>)</a:t>
            </a:r>
            <a:endParaRPr lang="cs-CZ" sz="1400" u="sng" dirty="0" smtClean="0"/>
          </a:p>
          <a:p>
            <a:r>
              <a:rPr lang="cs-CZ" sz="1400" u="sng" dirty="0">
                <a:hlinkClick r:id="rId3"/>
              </a:rPr>
              <a:t>Důvody a dopady migrace (rvp.cz</a:t>
            </a:r>
            <a:r>
              <a:rPr lang="cs-CZ" sz="1400" u="sng" dirty="0" smtClean="0">
                <a:hlinkClick r:id="rId3"/>
              </a:rPr>
              <a:t>)</a:t>
            </a:r>
            <a:endParaRPr lang="cs-CZ" sz="1400" u="sng" dirty="0" smtClean="0"/>
          </a:p>
          <a:p>
            <a:r>
              <a:rPr lang="cs-CZ" sz="1400" u="sng" dirty="0">
                <a:hlinkClick r:id="rId4"/>
              </a:rPr>
              <a:t>Migrace podle ekonomů přináší státu výhody. Studie vyčísluje přínos pro rozpočet až na 90 miliard ročně | Hospodářské noviny (HN.cz)</a:t>
            </a:r>
            <a:endParaRPr lang="cs-CZ" sz="1400" u="sng" dirty="0" smtClean="0"/>
          </a:p>
          <a:p>
            <a:r>
              <a:rPr lang="cs-CZ" sz="1400" u="sng" dirty="0">
                <a:hlinkClick r:id="rId5"/>
              </a:rPr>
              <a:t>001830.pdf (charita.cz</a:t>
            </a:r>
            <a:r>
              <a:rPr lang="cs-CZ" sz="1400" u="sng" dirty="0" smtClean="0">
                <a:hlinkClick r:id="rId5"/>
              </a:rPr>
              <a:t>)</a:t>
            </a:r>
            <a:endParaRPr lang="cs-CZ" sz="1400" u="sng" dirty="0" smtClean="0"/>
          </a:p>
          <a:p>
            <a:r>
              <a:rPr lang="cs-CZ" sz="1400" u="sng" dirty="0">
                <a:hlinkClick r:id="rId6"/>
              </a:rPr>
              <a:t>Zdravotnictví 2017: Vztah migrace a zdraví - </a:t>
            </a:r>
            <a:r>
              <a:rPr lang="cs-CZ" sz="1400" u="sng" dirty="0" smtClean="0">
                <a:hlinkClick r:id="rId6"/>
              </a:rPr>
              <a:t>Zdraví.Euro.cz</a:t>
            </a:r>
            <a:endParaRPr lang="cs-CZ" sz="1400" u="sng" dirty="0" smtClean="0"/>
          </a:p>
          <a:p>
            <a:r>
              <a:rPr lang="cs-CZ" sz="1400" u="sng" dirty="0">
                <a:hlinkClick r:id="rId7"/>
              </a:rPr>
              <a:t>https://neviditelnypes.lidovky.cz/zahranici/migrace-pozitivni-a-negativni-dopady.A150908_204229_p_zahranici_wag</a:t>
            </a:r>
            <a:r>
              <a:rPr lang="cs-CZ" sz="1400" dirty="0"/>
              <a:t> </a:t>
            </a:r>
            <a:endParaRPr lang="cs-CZ" sz="1400" dirty="0" smtClean="0"/>
          </a:p>
          <a:p>
            <a:r>
              <a:rPr lang="cs-CZ" sz="1400" u="sng" dirty="0">
                <a:hlinkClick r:id="rId2"/>
              </a:rPr>
              <a:t>Bezpečnostní aspekty migrace - Terorismus a měkké cíle (mvcr.cz)</a:t>
            </a:r>
            <a:r>
              <a:rPr lang="cs-CZ" sz="1400" dirty="0"/>
              <a:t> </a:t>
            </a:r>
            <a:endParaRPr lang="cs-CZ" sz="1400" dirty="0" smtClean="0"/>
          </a:p>
          <a:p>
            <a:r>
              <a:rPr lang="cs-CZ" sz="1400" u="sng" dirty="0">
                <a:hlinkClick r:id="rId8"/>
              </a:rPr>
              <a:t>Mezinárodní středisko pro rozvoj migrační politiky | Stálá mise České republiky při OSN, OBSE a ostatních mezinárodních organizacích ve Vídni (mzv.cz)</a:t>
            </a:r>
            <a:r>
              <a:rPr lang="cs-CZ" sz="1400" dirty="0"/>
              <a:t> </a:t>
            </a:r>
            <a:endParaRPr lang="cs-CZ" sz="1400" dirty="0" smtClean="0"/>
          </a:p>
          <a:p>
            <a:r>
              <a:rPr lang="cs-CZ" sz="1400" u="sng" dirty="0">
                <a:hlinkClick r:id="rId9"/>
              </a:rPr>
              <a:t>Evropské mezinárodní sítě - Sdružení pro integraci a migraci (migrace.com</a:t>
            </a:r>
            <a:r>
              <a:rPr lang="cs-CZ" sz="1400" u="sng" dirty="0" smtClean="0">
                <a:hlinkClick r:id="rId9"/>
              </a:rPr>
              <a:t>)</a:t>
            </a:r>
            <a:endParaRPr lang="cs-CZ" sz="1400" u="sng" dirty="0" smtClean="0"/>
          </a:p>
          <a:p>
            <a:r>
              <a:rPr lang="cs-CZ" sz="1400" u="sng" dirty="0">
                <a:hlinkClick r:id="rId10"/>
              </a:rPr>
              <a:t>Situace v oblasti migrace v ČR je dlouhodobě stabilní - Ministerstvo vnitra České republiky (mvcr.cz</a:t>
            </a:r>
            <a:r>
              <a:rPr lang="cs-CZ" sz="1400" u="sng" dirty="0" smtClean="0">
                <a:hlinkClick r:id="rId10"/>
              </a:rPr>
              <a:t>)</a:t>
            </a:r>
            <a:endParaRPr lang="cs-CZ" sz="1400" u="sng" dirty="0" smtClean="0"/>
          </a:p>
          <a:p>
            <a:r>
              <a:rPr lang="cs-CZ" sz="1400" u="sng" dirty="0">
                <a:hlinkClick r:id="rId11"/>
              </a:rPr>
              <a:t>ECONOMIC MIGRANT (</a:t>
            </a:r>
            <a:r>
              <a:rPr lang="cs-CZ" sz="1400" u="sng" dirty="0" err="1">
                <a:hlinkClick r:id="rId11"/>
              </a:rPr>
              <a:t>noun</a:t>
            </a:r>
            <a:r>
              <a:rPr lang="cs-CZ" sz="1400" u="sng" dirty="0">
                <a:hlinkClick r:id="rId11"/>
              </a:rPr>
              <a:t>) </a:t>
            </a:r>
            <a:r>
              <a:rPr lang="cs-CZ" sz="1400" u="sng" dirty="0" err="1">
                <a:hlinkClick r:id="rId11"/>
              </a:rPr>
              <a:t>definition</a:t>
            </a:r>
            <a:r>
              <a:rPr lang="cs-CZ" sz="1400" u="sng" dirty="0">
                <a:hlinkClick r:id="rId11"/>
              </a:rPr>
              <a:t> and </a:t>
            </a:r>
            <a:r>
              <a:rPr lang="cs-CZ" sz="1400" u="sng" dirty="0" err="1">
                <a:hlinkClick r:id="rId11"/>
              </a:rPr>
              <a:t>synonyms</a:t>
            </a:r>
            <a:r>
              <a:rPr lang="cs-CZ" sz="1400" u="sng" dirty="0">
                <a:hlinkClick r:id="rId11"/>
              </a:rPr>
              <a:t> | </a:t>
            </a:r>
            <a:r>
              <a:rPr lang="cs-CZ" sz="1400" u="sng" dirty="0" err="1">
                <a:hlinkClick r:id="rId11"/>
              </a:rPr>
              <a:t>Macmillan</a:t>
            </a:r>
            <a:r>
              <a:rPr lang="cs-CZ" sz="1400" u="sng" dirty="0">
                <a:hlinkClick r:id="rId11"/>
              </a:rPr>
              <a:t> </a:t>
            </a:r>
            <a:r>
              <a:rPr lang="cs-CZ" sz="1400" u="sng" dirty="0" err="1" smtClean="0">
                <a:hlinkClick r:id="rId11"/>
              </a:rPr>
              <a:t>Dictionary</a:t>
            </a:r>
            <a:endParaRPr lang="cs-CZ" sz="1400" u="sng" dirty="0">
              <a:hlinkClick r:id="rId11"/>
            </a:endParaRPr>
          </a:p>
          <a:p>
            <a:r>
              <a:rPr lang="cs-CZ" sz="1400" u="sng" dirty="0">
                <a:hlinkClick r:id="rId12"/>
              </a:rPr>
              <a:t>Migrace – Sociologická encyklopedie (cas.cz</a:t>
            </a:r>
            <a:r>
              <a:rPr lang="cs-CZ" sz="1400" u="sng" dirty="0" smtClean="0">
                <a:hlinkClick r:id="rId12"/>
              </a:rPr>
              <a:t>)</a:t>
            </a:r>
            <a:endParaRPr lang="cs-CZ" sz="1400" u="sng" dirty="0" smtClean="0"/>
          </a:p>
          <a:p>
            <a:r>
              <a:rPr lang="cs-CZ" sz="1400" u="sng" dirty="0" err="1">
                <a:hlinkClick r:id="rId13"/>
              </a:rPr>
              <a:t>human</a:t>
            </a:r>
            <a:r>
              <a:rPr lang="cs-CZ" sz="1400" u="sng" dirty="0">
                <a:hlinkClick r:id="rId13"/>
              </a:rPr>
              <a:t> </a:t>
            </a:r>
            <a:r>
              <a:rPr lang="cs-CZ" sz="1400" u="sng" dirty="0" err="1">
                <a:hlinkClick r:id="rId13"/>
              </a:rPr>
              <a:t>migration</a:t>
            </a:r>
            <a:r>
              <a:rPr lang="cs-CZ" sz="1400" u="sng" dirty="0">
                <a:hlinkClick r:id="rId13"/>
              </a:rPr>
              <a:t> | </a:t>
            </a:r>
            <a:r>
              <a:rPr lang="cs-CZ" sz="1400" u="sng" dirty="0" err="1">
                <a:hlinkClick r:id="rId13"/>
              </a:rPr>
              <a:t>Definition</a:t>
            </a:r>
            <a:r>
              <a:rPr lang="cs-CZ" sz="1400" u="sng" dirty="0">
                <a:hlinkClick r:id="rId13"/>
              </a:rPr>
              <a:t>, </a:t>
            </a:r>
            <a:r>
              <a:rPr lang="cs-CZ" sz="1400" u="sng" dirty="0" err="1">
                <a:hlinkClick r:id="rId13"/>
              </a:rPr>
              <a:t>Overview</a:t>
            </a:r>
            <a:r>
              <a:rPr lang="cs-CZ" sz="1400" u="sng" dirty="0">
                <a:hlinkClick r:id="rId13"/>
              </a:rPr>
              <a:t>, &amp; </a:t>
            </a:r>
            <a:r>
              <a:rPr lang="cs-CZ" sz="1400" u="sng" dirty="0" err="1">
                <a:hlinkClick r:id="rId13"/>
              </a:rPr>
              <a:t>Facts</a:t>
            </a:r>
            <a:r>
              <a:rPr lang="cs-CZ" sz="1400" u="sng" dirty="0">
                <a:hlinkClick r:id="rId13"/>
              </a:rPr>
              <a:t> | </a:t>
            </a:r>
            <a:r>
              <a:rPr lang="cs-CZ" sz="1400" u="sng" dirty="0" err="1" smtClean="0">
                <a:hlinkClick r:id="rId13"/>
              </a:rPr>
              <a:t>Britannica</a:t>
            </a:r>
            <a:endParaRPr lang="cs-CZ" sz="1400" u="sng" dirty="0">
              <a:hlinkClick r:id="rId13"/>
            </a:endParaRPr>
          </a:p>
          <a:p>
            <a:r>
              <a:rPr lang="cs-CZ" sz="1400" u="sng" dirty="0">
                <a:hlinkClick r:id="rId14"/>
              </a:rPr>
              <a:t>Evropa: Migrace, </a:t>
            </a:r>
            <a:r>
              <a:rPr lang="cs-CZ" sz="1400" u="sng" dirty="0" err="1">
                <a:hlinkClick r:id="rId14"/>
              </a:rPr>
              <a:t>sekuritizace</a:t>
            </a:r>
            <a:r>
              <a:rPr lang="cs-CZ" sz="1400" u="sng" dirty="0">
                <a:hlinkClick r:id="rId14"/>
              </a:rPr>
              <a:t>, emancipace | Institute </a:t>
            </a:r>
            <a:r>
              <a:rPr lang="cs-CZ" sz="1400" u="sng" dirty="0" err="1">
                <a:hlinkClick r:id="rId14"/>
              </a:rPr>
              <a:t>of</a:t>
            </a:r>
            <a:r>
              <a:rPr lang="cs-CZ" sz="1400" u="sng" dirty="0">
                <a:hlinkClick r:id="rId14"/>
              </a:rPr>
              <a:t> International Relations Prague - </a:t>
            </a:r>
            <a:r>
              <a:rPr lang="cs-CZ" sz="1400" u="sng" dirty="0" err="1">
                <a:hlinkClick r:id="rId14"/>
              </a:rPr>
              <a:t>Expertise</a:t>
            </a:r>
            <a:r>
              <a:rPr lang="cs-CZ" sz="1400" u="sng" dirty="0">
                <a:hlinkClick r:id="rId14"/>
              </a:rPr>
              <a:t> to </a:t>
            </a:r>
            <a:r>
              <a:rPr lang="cs-CZ" sz="1400" u="sng" dirty="0" err="1">
                <a:hlinkClick r:id="rId14"/>
              </a:rPr>
              <a:t>impact</a:t>
            </a:r>
            <a:r>
              <a:rPr lang="cs-CZ" sz="1400" u="sng">
                <a:hlinkClick r:id="rId14"/>
              </a:rPr>
              <a:t> (iir.cz)</a:t>
            </a:r>
            <a:endParaRPr lang="cs-CZ" sz="1400"/>
          </a:p>
          <a:p>
            <a:endParaRPr lang="cs-CZ" sz="1400" dirty="0"/>
          </a:p>
        </p:txBody>
      </p:sp>
    </p:spTree>
    <p:extLst>
      <p:ext uri="{BB962C8B-B14F-4D97-AF65-F5344CB8AC3E}">
        <p14:creationId xmlns:p14="http://schemas.microsoft.com/office/powerpoint/2010/main" val="295054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9194"/>
            <a:ext cx="8833834" cy="1321494"/>
          </a:xfrm>
        </p:spPr>
        <p:txBody>
          <a:bodyPr/>
          <a:lstStyle/>
          <a:p>
            <a:pPr algn="ctr"/>
            <a:r>
              <a:rPr lang="cs-CZ" b="1" dirty="0" smtClean="0"/>
              <a:t>Zdroje: Knihy, </a:t>
            </a:r>
            <a:r>
              <a:rPr lang="cs-CZ" b="1" smtClean="0"/>
              <a:t>které zároveň doporučuji </a:t>
            </a:r>
            <a:r>
              <a:rPr lang="cs-CZ" b="1" dirty="0" smtClean="0"/>
              <a:t>k četbě</a:t>
            </a:r>
            <a:endParaRPr lang="cs-CZ" b="1" dirty="0"/>
          </a:p>
        </p:txBody>
      </p:sp>
      <p:sp>
        <p:nvSpPr>
          <p:cNvPr id="4" name="Rectangle 1"/>
          <p:cNvSpPr>
            <a:spLocks noGrp="1" noChangeArrowheads="1"/>
          </p:cNvSpPr>
          <p:nvPr>
            <p:ph idx="1"/>
          </p:nvPr>
        </p:nvSpPr>
        <p:spPr bwMode="auto">
          <a:xfrm>
            <a:off x="838200" y="2462271"/>
            <a:ext cx="837019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Cohen</a:t>
            </a:r>
            <a:r>
              <a:rPr kumimoji="0" lang="cs-CZ" altLang="cs-CZ"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Robin . 2019.</a:t>
            </a:r>
            <a:r>
              <a:rPr kumimoji="0" lang="cs-CZ" altLang="cs-CZ"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cs-CZ"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Migrace</a:t>
            </a:r>
            <a:r>
              <a:rPr kumimoji="0" lang="cs-CZ" altLang="cs-CZ"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MapCards.net, 2019. 978-80-87850-09-1.</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4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Palát, Milan. 2015.</a:t>
            </a:r>
            <a:r>
              <a:rPr kumimoji="0" lang="cs-CZ" altLang="cs-CZ"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cs-CZ" sz="2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Mezinárodní migrace a ekonomika v Evropské unii. </a:t>
            </a:r>
            <a:r>
              <a:rPr kumimoji="0" lang="cs-CZ" altLang="cs-CZ"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Ostrava : </a:t>
            </a:r>
            <a:r>
              <a:rPr kumimoji="0" lang="cs-CZ" altLang="cs-CZ"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a:t>
            </a:r>
            <a:r>
              <a:rPr kumimoji="0" lang="cs-CZ" altLang="cs-CZ"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cs-CZ"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publishing</a:t>
            </a:r>
            <a:r>
              <a:rPr kumimoji="0" lang="cs-CZ" altLang="cs-CZ"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2015. 978-80-7418-230-3.</a:t>
            </a:r>
            <a:endParaRPr kumimoji="0" lang="cs-CZ" altLang="cs-CZ"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038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Dotazy???</a:t>
            </a:r>
            <a:endParaRPr lang="cs-CZ" b="1"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9841" y="1614543"/>
            <a:ext cx="2857500" cy="3629025"/>
          </a:xfrm>
        </p:spPr>
      </p:pic>
    </p:spTree>
    <p:extLst>
      <p:ext uri="{BB962C8B-B14F-4D97-AF65-F5344CB8AC3E}">
        <p14:creationId xmlns:p14="http://schemas.microsoft.com/office/powerpoint/2010/main" val="402168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Děkuji Vám za pozornost!</a:t>
            </a:r>
            <a:endParaRPr lang="cs-CZ" b="1" dirty="0"/>
          </a:p>
        </p:txBody>
      </p:sp>
      <p:sp>
        <p:nvSpPr>
          <p:cNvPr id="3" name="Zástupný symbol pro obsah 2"/>
          <p:cNvSpPr>
            <a:spLocks noGrp="1"/>
          </p:cNvSpPr>
          <p:nvPr>
            <p:ph idx="1"/>
          </p:nvPr>
        </p:nvSpPr>
        <p:spPr>
          <a:xfrm>
            <a:off x="755561" y="1459606"/>
            <a:ext cx="10598239" cy="4734529"/>
          </a:xfrm>
        </p:spPr>
        <p:txBody>
          <a:bodyPr>
            <a:normAutofit/>
          </a:bodyPr>
          <a:lstStyle/>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endParaRPr lang="cs-CZ" dirty="0"/>
          </a:p>
        </p:txBody>
      </p:sp>
    </p:spTree>
    <p:extLst>
      <p:ext uri="{BB962C8B-B14F-4D97-AF65-F5344CB8AC3E}">
        <p14:creationId xmlns:p14="http://schemas.microsoft.com/office/powerpoint/2010/main" val="49921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Nějaké otázky ???</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5194" y="1690688"/>
            <a:ext cx="1611645" cy="1611645"/>
          </a:xfrm>
        </p:spPr>
      </p:pic>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905" y="3532163"/>
            <a:ext cx="1682588" cy="1682588"/>
          </a:xfrm>
          <a:prstGeom prst="rect">
            <a:avLst/>
          </a:prstGeom>
        </p:spPr>
      </p:pic>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405" y="3156235"/>
            <a:ext cx="2096094" cy="2096094"/>
          </a:xfrm>
          <a:prstGeom prst="rect">
            <a:avLst/>
          </a:prstGeom>
        </p:spPr>
      </p:pic>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17" y="1272314"/>
            <a:ext cx="3130585" cy="3130585"/>
          </a:xfrm>
          <a:prstGeom prst="rect">
            <a:avLst/>
          </a:prstGeom>
        </p:spPr>
      </p:pic>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970" y="5376872"/>
            <a:ext cx="1016507" cy="1016507"/>
          </a:xfrm>
          <a:prstGeom prst="rect">
            <a:avLst/>
          </a:prstGeom>
        </p:spPr>
      </p:pic>
    </p:spTree>
    <p:extLst>
      <p:ext uri="{BB962C8B-B14F-4D97-AF65-F5344CB8AC3E}">
        <p14:creationId xmlns:p14="http://schemas.microsoft.com/office/powerpoint/2010/main" val="413829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Migrace – pro nás důležité dělení</a:t>
            </a:r>
            <a:endParaRPr lang="cs-CZ" sz="4000" b="1" dirty="0"/>
          </a:p>
        </p:txBody>
      </p:sp>
      <p:sp>
        <p:nvSpPr>
          <p:cNvPr id="3" name="Zástupný symbol pro obsah 2"/>
          <p:cNvSpPr>
            <a:spLocks noGrp="1"/>
          </p:cNvSpPr>
          <p:nvPr>
            <p:ph idx="1"/>
          </p:nvPr>
        </p:nvSpPr>
        <p:spPr/>
        <p:txBody>
          <a:bodyPr>
            <a:normAutofit lnSpcReduction="10000"/>
          </a:bodyPr>
          <a:lstStyle/>
          <a:p>
            <a:r>
              <a:rPr lang="cs-CZ" dirty="0" smtClean="0"/>
              <a:t>Migrace legální a nelegální.</a:t>
            </a:r>
          </a:p>
          <a:p>
            <a:endParaRPr lang="cs-CZ" dirty="0"/>
          </a:p>
          <a:p>
            <a:r>
              <a:rPr lang="cs-CZ" dirty="0" smtClean="0"/>
              <a:t>Migrace vnitřní.</a:t>
            </a:r>
          </a:p>
          <a:p>
            <a:endParaRPr lang="cs-CZ" dirty="0"/>
          </a:p>
          <a:p>
            <a:r>
              <a:rPr lang="cs-CZ" dirty="0" smtClean="0"/>
              <a:t>Migrace ekonomická.</a:t>
            </a:r>
          </a:p>
          <a:p>
            <a:endParaRPr lang="cs-CZ" dirty="0"/>
          </a:p>
          <a:p>
            <a:r>
              <a:rPr lang="cs-CZ" dirty="0" smtClean="0"/>
              <a:t>Migrace dlouhodobá a krátkodobá.</a:t>
            </a:r>
          </a:p>
          <a:p>
            <a:endParaRPr lang="cs-CZ" dirty="0"/>
          </a:p>
          <a:p>
            <a:r>
              <a:rPr lang="cs-CZ" dirty="0" smtClean="0"/>
              <a:t>Migrace mezinárodní</a:t>
            </a:r>
            <a:r>
              <a:rPr lang="cs-CZ" dirty="0"/>
              <a:t>.</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697" y="2127357"/>
            <a:ext cx="3486304" cy="2044899"/>
          </a:xfrm>
          <a:prstGeom prst="rect">
            <a:avLst/>
          </a:prstGeom>
        </p:spPr>
      </p:pic>
    </p:spTree>
    <p:extLst>
      <p:ext uri="{BB962C8B-B14F-4D97-AF65-F5344CB8AC3E}">
        <p14:creationId xmlns:p14="http://schemas.microsoft.com/office/powerpoint/2010/main" val="325672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Migrace v České republice a v Evropě:</a:t>
            </a:r>
            <a:endParaRPr lang="cs-CZ" b="1" dirty="0"/>
          </a:p>
        </p:txBody>
      </p:sp>
      <p:sp>
        <p:nvSpPr>
          <p:cNvPr id="3" name="Zástupný symbol pro obsah 2"/>
          <p:cNvSpPr>
            <a:spLocks noGrp="1"/>
          </p:cNvSpPr>
          <p:nvPr>
            <p:ph idx="1"/>
          </p:nvPr>
        </p:nvSpPr>
        <p:spPr/>
        <p:txBody>
          <a:bodyPr/>
          <a:lstStyle/>
          <a:p>
            <a:pPr marL="0" indent="0">
              <a:buNone/>
            </a:pPr>
            <a:r>
              <a:rPr lang="cs-CZ" dirty="0" smtClean="0"/>
              <a:t>-</a:t>
            </a:r>
            <a:r>
              <a:rPr lang="cs-CZ" sz="2400" dirty="0" smtClean="0"/>
              <a:t>V současné době je v ČR cca 600 000 lidí cizí příslušnosti.</a:t>
            </a:r>
          </a:p>
          <a:p>
            <a:pPr marL="0" indent="0">
              <a:buNone/>
            </a:pPr>
            <a:endParaRPr lang="cs-CZ" sz="2400" dirty="0"/>
          </a:p>
          <a:p>
            <a:pPr marL="0" indent="0">
              <a:buNone/>
            </a:pPr>
            <a:r>
              <a:rPr lang="cs-CZ" sz="2400" dirty="0" smtClean="0"/>
              <a:t>-Mnoho lidí zde má přechodný pobyt…..</a:t>
            </a:r>
          </a:p>
          <a:p>
            <a:endParaRPr lang="cs-CZ" sz="2400" dirty="0"/>
          </a:p>
          <a:p>
            <a:pPr marL="0" indent="0">
              <a:buNone/>
            </a:pPr>
            <a:r>
              <a:rPr lang="cs-CZ" sz="2400" dirty="0" smtClean="0"/>
              <a:t>-Cizinci s žádostí o mezinárodní ochranu….</a:t>
            </a:r>
          </a:p>
          <a:p>
            <a:pPr marL="0" indent="0">
              <a:buNone/>
            </a:pPr>
            <a:endParaRPr lang="cs-CZ" dirty="0"/>
          </a:p>
          <a:p>
            <a:pPr marL="0" indent="0">
              <a:buNone/>
            </a:pPr>
            <a:r>
              <a:rPr lang="cs-CZ" dirty="0" smtClean="0"/>
              <a:t>-N</a:t>
            </a:r>
            <a:r>
              <a:rPr lang="cs-CZ" sz="2400" dirty="0" smtClean="0"/>
              <a:t>elegální migrace v České republice…</a:t>
            </a:r>
          </a:p>
          <a:p>
            <a:pPr marL="0" indent="0">
              <a:buNone/>
            </a:pPr>
            <a:endParaRPr lang="cs-CZ" sz="2400" dirty="0"/>
          </a:p>
          <a:p>
            <a:pPr marL="0" indent="0">
              <a:buNone/>
            </a:pPr>
            <a:r>
              <a:rPr lang="cs-CZ" sz="2400" dirty="0" smtClean="0"/>
              <a:t>- Migrace do Evropy přes moře i přes pevninu…</a:t>
            </a:r>
          </a:p>
          <a:p>
            <a:pPr marL="0" indent="0">
              <a:buNone/>
            </a:pPr>
            <a:endParaRPr lang="cs-CZ" dirty="0"/>
          </a:p>
          <a:p>
            <a:pPr marL="0" indent="0">
              <a:buNone/>
            </a:pPr>
            <a:endParaRPr lang="cs-CZ" dirty="0" smtClean="0"/>
          </a:p>
          <a:p>
            <a:endParaRPr lang="cs-CZ" dirty="0"/>
          </a:p>
          <a:p>
            <a:endParaRPr lang="cs-CZ" dirty="0" smtClean="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868" y="2715484"/>
            <a:ext cx="3280041" cy="2181227"/>
          </a:xfrm>
          <a:prstGeom prst="rect">
            <a:avLst/>
          </a:prstGeom>
        </p:spPr>
      </p:pic>
    </p:spTree>
    <p:extLst>
      <p:ext uri="{BB962C8B-B14F-4D97-AF65-F5344CB8AC3E}">
        <p14:creationId xmlns:p14="http://schemas.microsoft.com/office/powerpoint/2010/main" val="64559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1" y="489398"/>
            <a:ext cx="8567670" cy="1171978"/>
          </a:xfrm>
        </p:spPr>
        <p:txBody>
          <a:bodyPr>
            <a:normAutofit fontScale="90000"/>
          </a:bodyPr>
          <a:lstStyle/>
          <a:p>
            <a:r>
              <a:rPr lang="cs-CZ" b="1" dirty="0" smtClean="0"/>
              <a:t>Migrace jako příležitost – přínosy v historii:</a:t>
            </a:r>
            <a:endParaRPr lang="cs-CZ" b="1" dirty="0"/>
          </a:p>
        </p:txBody>
      </p:sp>
      <p:sp>
        <p:nvSpPr>
          <p:cNvPr id="3" name="Zástupný symbol pro obsah 2"/>
          <p:cNvSpPr>
            <a:spLocks noGrp="1"/>
          </p:cNvSpPr>
          <p:nvPr>
            <p:ph idx="1"/>
          </p:nvPr>
        </p:nvSpPr>
        <p:spPr>
          <a:xfrm>
            <a:off x="838200" y="1725769"/>
            <a:ext cx="8808076" cy="4451194"/>
          </a:xfrm>
        </p:spPr>
        <p:txBody>
          <a:bodyPr/>
          <a:lstStyle/>
          <a:p>
            <a:endParaRPr lang="cs-CZ" dirty="0" smtClean="0"/>
          </a:p>
          <a:p>
            <a:r>
              <a:rPr lang="cs-CZ" dirty="0" smtClean="0"/>
              <a:t>Vliv migrace na ekonomiku?..... Velký</a:t>
            </a:r>
          </a:p>
          <a:p>
            <a:endParaRPr lang="cs-CZ" dirty="0"/>
          </a:p>
          <a:p>
            <a:r>
              <a:rPr lang="cs-CZ" dirty="0" smtClean="0"/>
              <a:t>Bývalý Sovětský svaz a migrace - záchrana průmyslu.</a:t>
            </a:r>
          </a:p>
          <a:p>
            <a:endParaRPr lang="cs-CZ" dirty="0"/>
          </a:p>
          <a:p>
            <a:r>
              <a:rPr lang="cs-CZ" dirty="0" smtClean="0"/>
              <a:t>Afrika – migrace jako pomoc k volnému pohybu osob.</a:t>
            </a:r>
            <a:endParaRPr lang="cs-CZ" dirty="0"/>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290" y="5054124"/>
            <a:ext cx="3862682" cy="1496371"/>
          </a:xfrm>
          <a:prstGeom prst="rect">
            <a:avLst/>
          </a:prstGeom>
        </p:spPr>
      </p:pic>
    </p:spTree>
    <p:extLst>
      <p:ext uri="{BB962C8B-B14F-4D97-AF65-F5344CB8AC3E}">
        <p14:creationId xmlns:p14="http://schemas.microsoft.com/office/powerpoint/2010/main" val="208334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67932"/>
            <a:ext cx="8498983" cy="1222756"/>
          </a:xfrm>
        </p:spPr>
        <p:txBody>
          <a:bodyPr>
            <a:normAutofit/>
          </a:bodyPr>
          <a:lstStyle/>
          <a:p>
            <a:r>
              <a:rPr lang="cs-CZ" sz="4000" b="1" dirty="0" smtClean="0"/>
              <a:t>Migrace jako příležitost – ekonomické přínosy pro ČR :</a:t>
            </a:r>
            <a:endParaRPr lang="cs-CZ" sz="4000" b="1" dirty="0"/>
          </a:p>
        </p:txBody>
      </p:sp>
      <p:sp>
        <p:nvSpPr>
          <p:cNvPr id="3" name="Zástupný symbol pro obsah 2"/>
          <p:cNvSpPr>
            <a:spLocks noGrp="1"/>
          </p:cNvSpPr>
          <p:nvPr>
            <p:ph idx="1"/>
          </p:nvPr>
        </p:nvSpPr>
        <p:spPr/>
        <p:txBody>
          <a:bodyPr/>
          <a:lstStyle/>
          <a:p>
            <a:endParaRPr lang="cs-CZ" dirty="0" smtClean="0"/>
          </a:p>
          <a:p>
            <a:r>
              <a:rPr lang="cs-CZ" dirty="0" smtClean="0"/>
              <a:t> Potřebná pracovní síla v ČR plyne z migrace.</a:t>
            </a:r>
          </a:p>
          <a:p>
            <a:endParaRPr lang="cs-CZ" dirty="0"/>
          </a:p>
          <a:p>
            <a:r>
              <a:rPr lang="cs-CZ" dirty="0" smtClean="0"/>
              <a:t>Migrace je příležitost pro ČR, ale i pro cizince.</a:t>
            </a:r>
          </a:p>
          <a:p>
            <a:endParaRPr lang="cs-CZ" dirty="0"/>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146" y="4153208"/>
            <a:ext cx="5139640" cy="2476372"/>
          </a:xfrm>
          <a:prstGeom prst="rect">
            <a:avLst/>
          </a:prstGeom>
        </p:spPr>
      </p:pic>
    </p:spTree>
    <p:extLst>
      <p:ext uri="{BB962C8B-B14F-4D97-AF65-F5344CB8AC3E}">
        <p14:creationId xmlns:p14="http://schemas.microsoft.com/office/powerpoint/2010/main" val="1666852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53792"/>
            <a:ext cx="8868177" cy="1136896"/>
          </a:xfrm>
        </p:spPr>
        <p:txBody>
          <a:bodyPr>
            <a:normAutofit fontScale="90000"/>
          </a:bodyPr>
          <a:lstStyle/>
          <a:p>
            <a:r>
              <a:rPr lang="cs-CZ" b="1" dirty="0"/>
              <a:t>Migrace jako příležitost – </a:t>
            </a:r>
            <a:r>
              <a:rPr lang="cs-CZ" b="1" dirty="0" smtClean="0"/>
              <a:t>ekonomické přínosy pro ČR:</a:t>
            </a:r>
            <a:endParaRPr lang="cs-CZ" b="1" dirty="0"/>
          </a:p>
        </p:txBody>
      </p:sp>
      <p:sp>
        <p:nvSpPr>
          <p:cNvPr id="3" name="Zástupný symbol pro obsah 2"/>
          <p:cNvSpPr>
            <a:spLocks noGrp="1"/>
          </p:cNvSpPr>
          <p:nvPr>
            <p:ph idx="1"/>
          </p:nvPr>
        </p:nvSpPr>
        <p:spPr/>
        <p:txBody>
          <a:bodyPr/>
          <a:lstStyle/>
          <a:p>
            <a:endParaRPr lang="cs-CZ" dirty="0" smtClean="0"/>
          </a:p>
          <a:p>
            <a:r>
              <a:rPr lang="cs-CZ" dirty="0" smtClean="0"/>
              <a:t>Čím více pracujících cizinců, tím více peněz z daní.</a:t>
            </a:r>
          </a:p>
          <a:p>
            <a:endParaRPr lang="cs-CZ" dirty="0"/>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10983"/>
            <a:ext cx="2758093" cy="1755548"/>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108" y="3264291"/>
            <a:ext cx="5057652" cy="2848931"/>
          </a:xfrm>
          <a:prstGeom prst="rect">
            <a:avLst/>
          </a:prstGeom>
        </p:spPr>
      </p:pic>
    </p:spTree>
    <p:extLst>
      <p:ext uri="{BB962C8B-B14F-4D97-AF65-F5344CB8AC3E}">
        <p14:creationId xmlns:p14="http://schemas.microsoft.com/office/powerpoint/2010/main" val="145688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Migrace jako </a:t>
            </a:r>
            <a:r>
              <a:rPr lang="cs-CZ" b="1" dirty="0" smtClean="0"/>
              <a:t>hrozba:</a:t>
            </a:r>
            <a:endParaRPr lang="cs-CZ" b="1" dirty="0"/>
          </a:p>
        </p:txBody>
      </p:sp>
      <p:sp>
        <p:nvSpPr>
          <p:cNvPr id="3" name="Zástupný symbol pro obsah 2"/>
          <p:cNvSpPr>
            <a:spLocks noGrp="1"/>
          </p:cNvSpPr>
          <p:nvPr>
            <p:ph idx="1"/>
          </p:nvPr>
        </p:nvSpPr>
        <p:spPr/>
        <p:txBody>
          <a:bodyPr/>
          <a:lstStyle/>
          <a:p>
            <a:r>
              <a:rPr lang="cs-CZ" dirty="0" smtClean="0"/>
              <a:t>Migraci lze chápat i negativně z mnoha důvodů.</a:t>
            </a:r>
          </a:p>
          <a:p>
            <a:endParaRPr lang="cs-CZ" dirty="0" smtClean="0"/>
          </a:p>
          <a:p>
            <a:r>
              <a:rPr lang="cs-CZ" dirty="0" smtClean="0"/>
              <a:t> - Vyšší kriminalita a terorismus</a:t>
            </a:r>
          </a:p>
          <a:p>
            <a:r>
              <a:rPr lang="cs-CZ" dirty="0" smtClean="0"/>
              <a:t> - Pašování drog</a:t>
            </a:r>
          </a:p>
          <a:p>
            <a:r>
              <a:rPr lang="cs-CZ" dirty="0" smtClean="0"/>
              <a:t> - Šíření nakažlivých nemocí</a:t>
            </a:r>
          </a:p>
          <a:p>
            <a:r>
              <a:rPr lang="cs-CZ" dirty="0"/>
              <a:t> </a:t>
            </a:r>
            <a:r>
              <a:rPr lang="cs-CZ" dirty="0" smtClean="0"/>
              <a:t>- Státní náklady </a:t>
            </a:r>
          </a:p>
          <a:p>
            <a:r>
              <a:rPr lang="cs-CZ" dirty="0"/>
              <a:t> </a:t>
            </a:r>
            <a:r>
              <a:rPr lang="cs-CZ" dirty="0" smtClean="0"/>
              <a:t>- Radikalizace </a:t>
            </a:r>
          </a:p>
          <a:p>
            <a:r>
              <a:rPr lang="cs-CZ" dirty="0" smtClean="0"/>
              <a:t> - Politické dopady</a:t>
            </a:r>
          </a:p>
          <a:p>
            <a:endParaRPr lang="cs-CZ" dirty="0" smtClean="0"/>
          </a:p>
          <a:p>
            <a:endParaRPr lang="cs-CZ" dirty="0"/>
          </a:p>
        </p:txBody>
      </p:sp>
    </p:spTree>
    <p:extLst>
      <p:ext uri="{BB962C8B-B14F-4D97-AF65-F5344CB8AC3E}">
        <p14:creationId xmlns:p14="http://schemas.microsoft.com/office/powerpoint/2010/main" val="162314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Migrace jako </a:t>
            </a:r>
            <a:r>
              <a:rPr lang="cs-CZ" b="1" dirty="0" smtClean="0"/>
              <a:t>hrozba: Vyšší kriminalita</a:t>
            </a:r>
            <a:endParaRPr lang="cs-CZ" b="1" dirty="0"/>
          </a:p>
        </p:txBody>
      </p:sp>
      <p:sp>
        <p:nvSpPr>
          <p:cNvPr id="3" name="Zástupný symbol pro obsah 2"/>
          <p:cNvSpPr>
            <a:spLocks noGrp="1"/>
          </p:cNvSpPr>
          <p:nvPr>
            <p:ph idx="1"/>
          </p:nvPr>
        </p:nvSpPr>
        <p:spPr>
          <a:xfrm>
            <a:off x="838200" y="1880315"/>
            <a:ext cx="8872470" cy="4296648"/>
          </a:xfrm>
        </p:spPr>
        <p:txBody>
          <a:bodyPr/>
          <a:lstStyle/>
          <a:p>
            <a:r>
              <a:rPr lang="cs-CZ" dirty="0" smtClean="0"/>
              <a:t>Mnoho cizinců bez průkazu totožnosti.</a:t>
            </a:r>
          </a:p>
          <a:p>
            <a:endParaRPr lang="cs-CZ" dirty="0"/>
          </a:p>
          <a:p>
            <a:r>
              <a:rPr lang="cs-CZ" dirty="0" smtClean="0"/>
              <a:t>Cizinci s kriminální minulostí – příležitost pro růst organizovaného zločinu.</a:t>
            </a:r>
          </a:p>
          <a:p>
            <a:pPr marL="0" indent="0">
              <a:buNone/>
            </a:pP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569" y="4028639"/>
            <a:ext cx="3907540" cy="2232880"/>
          </a:xfrm>
          <a:prstGeom prst="rect">
            <a:avLst/>
          </a:prstGeom>
        </p:spPr>
      </p:pic>
    </p:spTree>
    <p:extLst>
      <p:ext uri="{BB962C8B-B14F-4D97-AF65-F5344CB8AC3E}">
        <p14:creationId xmlns:p14="http://schemas.microsoft.com/office/powerpoint/2010/main" val="267543056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3339</Words>
  <Application>Microsoft Office PowerPoint</Application>
  <PresentationFormat>Širokoúhlá obrazovka</PresentationFormat>
  <Paragraphs>244</Paragraphs>
  <Slides>26</Slides>
  <Notes>20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Calibri Light</vt:lpstr>
      <vt:lpstr>Times New Roman</vt:lpstr>
      <vt:lpstr>Motiv Office</vt:lpstr>
      <vt:lpstr>Migrace jako hrozba nebo příležitost? Veřejná správa – bezpečnostní studia</vt:lpstr>
      <vt:lpstr>Migrace a její definice:</vt:lpstr>
      <vt:lpstr>Migrace – pro nás důležité dělení</vt:lpstr>
      <vt:lpstr>Migrace v České republice a v Evropě:</vt:lpstr>
      <vt:lpstr>Migrace jako příležitost – přínosy v historii:</vt:lpstr>
      <vt:lpstr>Migrace jako příležitost – ekonomické přínosy pro ČR :</vt:lpstr>
      <vt:lpstr>Migrace jako příležitost – ekonomické přínosy pro ČR:</vt:lpstr>
      <vt:lpstr>Migrace jako hrozba:</vt:lpstr>
      <vt:lpstr>Migrace jako hrozba: Vyšší kriminalita</vt:lpstr>
      <vt:lpstr>Migrace jako hrozba: Pašování drog a jejich výroba</vt:lpstr>
      <vt:lpstr>Migrace jako hrozba: Šíření nemocí</vt:lpstr>
      <vt:lpstr>Migrace jako hrozba: Státní náklady spojené s migrací</vt:lpstr>
      <vt:lpstr>Migrace jako hrozba: Radikalizace </vt:lpstr>
      <vt:lpstr>Migrace jako hrozba: Vylidňování světa</vt:lpstr>
      <vt:lpstr>Migrace jako hrozba: Politické dopady</vt:lpstr>
      <vt:lpstr>Migrace jako hrozba nebo příležitost:</vt:lpstr>
      <vt:lpstr>Mezinárodní středisko pro rozvoj migrační politiky: </vt:lpstr>
      <vt:lpstr>UNITED for Intercultural Action:</vt:lpstr>
      <vt:lpstr>Sekuritizace migrace v Evropě:</vt:lpstr>
      <vt:lpstr>Migrace a bezpečnostní dokumenty ČR:</vt:lpstr>
      <vt:lpstr>Vlastní názor:</vt:lpstr>
      <vt:lpstr>Zdroje:</vt:lpstr>
      <vt:lpstr>Zdroje: Knihy, které zároveň doporučuji k četbě</vt:lpstr>
      <vt:lpstr>Dotazy???</vt:lpstr>
      <vt:lpstr>Děkuji Vám za pozornost!</vt:lpstr>
      <vt:lpstr>Nějaké otázky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bbb</dc:title>
  <dc:creator>Michal Otenšlégr</dc:creator>
  <cp:lastModifiedBy>Michal Otenšlégr</cp:lastModifiedBy>
  <cp:revision>237</cp:revision>
  <dcterms:created xsi:type="dcterms:W3CDTF">2020-02-22T16:14:10Z</dcterms:created>
  <dcterms:modified xsi:type="dcterms:W3CDTF">2021-11-10T16:43:08Z</dcterms:modified>
</cp:coreProperties>
</file>