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78"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77"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7"/>
    <p:restoredTop sz="94687"/>
  </p:normalViewPr>
  <p:slideViewPr>
    <p:cSldViewPr snapToGrid="0">
      <p:cViewPr varScale="1">
        <p:scale>
          <a:sx n="86" d="100"/>
          <a:sy n="86" d="100"/>
        </p:scale>
        <p:origin x="224" y="10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induismtoday.cz/?cislo=2014-IV&amp;strany=4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s.wikipedia.org/wiki/Bah%C3%A1%E2%80%99%C3%A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oderni-dejiny.cz/clanek/deklarace-nezavislosti-statu-izrael-14-8-194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oderni-dejiny.cz/clanek/suezska-krize-1956-blizky-vychod-v-50-letech/"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olgeo.geogr.muni.cz/konflikty-smlouvy-a-organizace/sestidenni-valk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cyklopedie.soc.cas.cz/w/N%C3%A1bo%C5%BEenstv%C3%A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t24.ceskatelevize.cz/svet/3313895-primeri-zustava-v-nedohlednu-izrael-a-radikalove-z-hamasu-proti-sobe-palili-i-v-noci"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t24.ceskatelevize.cz/svet/3315407-primeri-v-gaze-bude-trvat-spise-nekolik-mesicu-mysli-si-byvaly-velvyslanec-pojar"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s.wikipedia.org/wiki/K%C5%99es%C5%A5anstv%C3%A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evneknihy.cz/bible-svata/2625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e.freepik.com/freie-ikonen/davidstern-ios-7-schnittstelle-symbol_747134.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ubpng.com/png-2xo4a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s.wikipedia.org/wiki/Buddhistick%C3%BD_symbolismu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s.m.wikipedia.org/wiki/Soubor:Esoteric_Taijitu.sv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200">
                <a:latin typeface="Century Gothic"/>
                <a:ea typeface="Century Gothic"/>
                <a:cs typeface="Century Gothic"/>
                <a:sym typeface="Century Gothic"/>
              </a:rPr>
              <a:t>Připravila jsem si pro vás prezentaci na téma náboženské konflikty v době globalizace. </a:t>
            </a:r>
            <a:endParaRPr sz="1200">
              <a:latin typeface="Century Gothic"/>
              <a:ea typeface="Century Gothic"/>
              <a:cs typeface="Century Gothic"/>
              <a:sym typeface="Century Gothic"/>
            </a:endParaRPr>
          </a:p>
          <a:p>
            <a:pPr marL="0" lvl="0" indent="0" algn="l" rtl="0">
              <a:spcBef>
                <a:spcPts val="0"/>
              </a:spcBef>
              <a:spcAft>
                <a:spcPts val="0"/>
              </a:spcAft>
              <a:buNone/>
            </a:pPr>
            <a:endParaRPr sz="1200">
              <a:latin typeface="Century Gothic"/>
              <a:ea typeface="Century Gothic"/>
              <a:cs typeface="Century Gothic"/>
              <a:sym typeface="Century Gothic"/>
            </a:endParaRPr>
          </a:p>
          <a:p>
            <a:pPr marL="0" lvl="0" indent="0" algn="l" rtl="0">
              <a:spcBef>
                <a:spcPts val="0"/>
              </a:spcBef>
              <a:spcAft>
                <a:spcPts val="0"/>
              </a:spcAft>
              <a:buNone/>
            </a:pPr>
            <a:r>
              <a:rPr lang="cs" sz="1200">
                <a:latin typeface="Century Gothic"/>
                <a:ea typeface="Century Gothic"/>
                <a:cs typeface="Century Gothic"/>
                <a:sym typeface="Century Gothic"/>
              </a:rPr>
              <a:t>Nejdříve vám představím jednotlivé náboženské směry a následně se zaměřím na Izraelsko-palestinský konflikt. </a:t>
            </a:r>
            <a:endParaRPr sz="1200">
              <a:latin typeface="Century Gothic"/>
              <a:ea typeface="Century Gothic"/>
              <a:cs typeface="Century Gothic"/>
              <a:sym typeface="Century Gothic"/>
            </a:endParaRPr>
          </a:p>
          <a:p>
            <a:pPr marL="0" lvl="0" indent="0" algn="l" rtl="0">
              <a:spcBef>
                <a:spcPts val="0"/>
              </a:spcBef>
              <a:spcAft>
                <a:spcPts val="0"/>
              </a:spcAft>
              <a:buNone/>
            </a:pPr>
            <a:endParaRPr sz="1200">
              <a:latin typeface="Century Gothic"/>
              <a:ea typeface="Century Gothic"/>
              <a:cs typeface="Century Gothic"/>
              <a:sym typeface="Century Gothic"/>
            </a:endParaRPr>
          </a:p>
          <a:p>
            <a:pPr marL="0" lvl="0" indent="0" algn="l" rtl="0">
              <a:spcBef>
                <a:spcPts val="0"/>
              </a:spcBef>
              <a:spcAft>
                <a:spcPts val="0"/>
              </a:spcAft>
              <a:buNone/>
            </a:pPr>
            <a:r>
              <a:rPr lang="cs" sz="1200">
                <a:latin typeface="Century Gothic"/>
                <a:ea typeface="Century Gothic"/>
                <a:cs typeface="Century Gothic"/>
                <a:sym typeface="Century Gothic"/>
              </a:rPr>
              <a:t>Původně jsem chtěla do prezentace uvést více příkladů náboženských konfliktů, nicméně je to problematika velmi obsáhlá a domnívám se, že k pochopení daného konfliktu je nutné znát podrobnosti. A protože jsem omezena i časově rozhodla jsem se zaměřit na jeden konkrétní konflikt. </a:t>
            </a:r>
            <a:endParaRPr sz="1200">
              <a:latin typeface="Century Gothic"/>
              <a:ea typeface="Century Gothic"/>
              <a:cs typeface="Century Gothic"/>
              <a:sym typeface="Century Gothic"/>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46804d08a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046804d08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zdroj obrázků: </a:t>
            </a:r>
            <a:r>
              <a:rPr lang="cs" sz="1000" u="sng">
                <a:solidFill>
                  <a:schemeClr val="hlink"/>
                </a:solidFill>
                <a:hlinkClick r:id="rId3"/>
              </a:rPr>
              <a:t>https://www.hinduismtoday.cz/?cislo=2014-IV&amp;strany=45</a:t>
            </a:r>
            <a:r>
              <a:rPr lang="cs" sz="1000">
                <a:solidFill>
                  <a:srgbClr val="AF7B51"/>
                </a:solidFill>
              </a:rPr>
              <a:t> , </a:t>
            </a:r>
            <a:r>
              <a:rPr lang="cs" sz="1000" u="sng">
                <a:solidFill>
                  <a:schemeClr val="hlink"/>
                </a:solidFill>
                <a:hlinkClick r:id="rId4"/>
              </a:rPr>
              <a:t>https://cs.wikipedia.org/wiki/Bahá’%C3%AD</a:t>
            </a:r>
            <a:r>
              <a:rPr lang="cs" sz="1000">
                <a:solidFill>
                  <a:srgbClr val="AF7B51"/>
                </a:solidFill>
              </a:rPr>
              <a:t> </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2c5ed27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02c5ed27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46804d08a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046804d08a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latin typeface="Century Gothic"/>
                <a:ea typeface="Century Gothic"/>
                <a:cs typeface="Century Gothic"/>
                <a:sym typeface="Century Gothic"/>
              </a:rPr>
              <a:t>Na úvod je nutné říci, že každý můžeme vnímat tento konflikt jinak. Otázky, zda je posvátnější Tóra nebo Kórán, nebo zda je půda důležitšjčí než mír, jsou otázky, na které pravděpodobně jako laici neznáme odpověď. Každý můžeme mít v hlavě vytvořeny určité předsudky dané společností, jak na Židy, tak na Araby.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cs">
                <a:latin typeface="Century Gothic"/>
                <a:ea typeface="Century Gothic"/>
                <a:cs typeface="Century Gothic"/>
                <a:sym typeface="Century Gothic"/>
              </a:rPr>
              <a:t>Doktor Marek Čejka, politolog, který mnohokrát navštívil Blízký východ, se domnívá, že v tom jaký na danou problematiku máme pohled hraje roli: špatná informovanost, předpojatost k daným národům (antisemitismus, antiarabismus), v ČR dáno také minulostí - do roku 1989 komunistickou stranou podporována Palestina a odsuzován Izrael, po roce 1989 nastával opak. Toto i mnoho dalších skutečností jako např. dobrá propaganda obou stran, v nás vyvolává určité myšlenky a názory na tento konflikt.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cs">
                <a:latin typeface="Century Gothic"/>
                <a:ea typeface="Century Gothic"/>
                <a:cs typeface="Century Gothic"/>
                <a:sym typeface="Century Gothic"/>
              </a:rPr>
              <a:t>Abychom daný konflikt pochopili, je nutné si vymezit základní pojmy. </a:t>
            </a:r>
            <a:endParaRPr>
              <a:latin typeface="Century Gothic"/>
              <a:ea typeface="Century Gothic"/>
              <a:cs typeface="Century Gothic"/>
              <a:sym typeface="Century 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02c5ed271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02c5ed271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entury Gothic"/>
              <a:buChar char="-"/>
            </a:pPr>
            <a:r>
              <a:rPr lang="cs" sz="1200">
                <a:latin typeface="Century Gothic"/>
                <a:ea typeface="Century Gothic"/>
                <a:cs typeface="Century Gothic"/>
                <a:sym typeface="Century Gothic"/>
              </a:rPr>
              <a:t>2 -  i přesto může menší část Palestinců za Palestinu stále považovat celé území bývalého mandátu a Izraelce mohou označovat termínem sionisté. Také někteří Izraelci nepoužívají pojem Palestinci, ale mluví pouze o Arabech </a:t>
            </a:r>
            <a:endParaRPr sz="1200">
              <a:latin typeface="Century Gothic"/>
              <a:ea typeface="Century Gothic"/>
              <a:cs typeface="Century Gothic"/>
              <a:sym typeface="Century 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2c5ed271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2c5ed271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s" sz="1200">
                <a:solidFill>
                  <a:srgbClr val="233A44"/>
                </a:solidFill>
                <a:latin typeface="Century Gothic"/>
                <a:ea typeface="Century Gothic"/>
                <a:cs typeface="Century Gothic"/>
                <a:sym typeface="Century Gothic"/>
              </a:rPr>
              <a:t>Pro pochopení daného je konfliktu je důležité vymezit si nejdůležitější okamžiky dějin, které s danou tématikou do značné míry souvisí. Je to mnoho událostí, a byli bychom tu hodiny, proto jsem se je snažila shrnout alespoň ty klíčové v následujících slidech.</a:t>
            </a:r>
            <a:endParaRPr>
              <a:solidFill>
                <a:srgbClr val="233A44"/>
              </a:solidFill>
              <a:latin typeface="Century Gothic"/>
              <a:ea typeface="Century Gothic"/>
              <a:cs typeface="Century Gothic"/>
              <a:sym typeface="Century Gothic"/>
            </a:endParaRPr>
          </a:p>
          <a:p>
            <a:pPr marL="0" lvl="0" indent="0" algn="l" rtl="0">
              <a:lnSpc>
                <a:spcPct val="115000"/>
              </a:lnSpc>
              <a:spcBef>
                <a:spcPts val="1200"/>
              </a:spcBef>
              <a:spcAft>
                <a:spcPts val="1200"/>
              </a:spcAft>
              <a:buNone/>
            </a:pPr>
            <a:r>
              <a:rPr lang="cs" sz="1200">
                <a:latin typeface="Century Gothic"/>
                <a:ea typeface="Century Gothic"/>
                <a:cs typeface="Century Gothic"/>
                <a:sym typeface="Century Gothic"/>
              </a:rPr>
              <a:t>důkazem podpory sionistů během 1. světové války je BALFOUROVA DEKLARACE z 2. listopadu 1917 - dopis od britského ministra zahraničí Arthura Balfoura pro lorda Rothschilda, vedoucího představitele britských sionistů - podpora zřízení domova v Palestině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2c5ed271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02c5ed271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entury Gothic"/>
              <a:buChar char="-"/>
            </a:pPr>
            <a:r>
              <a:rPr lang="cs" sz="1200">
                <a:solidFill>
                  <a:schemeClr val="dk1"/>
                </a:solidFill>
                <a:latin typeface="Century Gothic"/>
                <a:ea typeface="Century Gothic"/>
                <a:cs typeface="Century Gothic"/>
                <a:sym typeface="Century Gothic"/>
              </a:rPr>
              <a:t>mandátní práva = forma mezinárodní poručenství koloniálních území poražených velmocí - zodpovědné za řízení, sociální a kulturní rozvoj do té doby, než bude území schopné samostatnosti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02c5ed288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02c5ed28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lt1"/>
              </a:buClr>
              <a:buSzPts val="1100"/>
              <a:buFont typeface="Arial"/>
              <a:buNone/>
            </a:pPr>
            <a:endParaRPr>
              <a:solidFill>
                <a:schemeClr val="dk1"/>
              </a:solidFill>
            </a:endParaRPr>
          </a:p>
          <a:p>
            <a:pPr marL="0" lvl="0" indent="0" algn="l" rtl="0">
              <a:spcBef>
                <a:spcPts val="0"/>
              </a:spcBef>
              <a:spcAft>
                <a:spcPts val="0"/>
              </a:spcAft>
              <a:buClr>
                <a:schemeClr val="lt1"/>
              </a:buClr>
              <a:buSzPts val="1100"/>
              <a:buFont typeface="Arial"/>
              <a:buNone/>
            </a:pPr>
            <a:r>
              <a:rPr lang="cs">
                <a:solidFill>
                  <a:schemeClr val="dk1"/>
                </a:solidFill>
              </a:rPr>
              <a:t>zdroj obrázku:  </a:t>
            </a:r>
            <a:r>
              <a:rPr lang="cs" u="sng">
                <a:solidFill>
                  <a:schemeClr val="hlink"/>
                </a:solidFill>
                <a:hlinkClick r:id="rId3"/>
              </a:rPr>
              <a:t>https://www.moderni-dejiny.cz/clanek/deklarace-nezavislosti-statu-izrael-14-8-1948/</a:t>
            </a:r>
            <a:r>
              <a:rPr lang="cs">
                <a:solidFill>
                  <a:srgbClr val="233A44"/>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02c5ed288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02c5ed288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Zdroj obrázku: </a:t>
            </a:r>
            <a:r>
              <a:rPr lang="cs" sz="1200">
                <a:solidFill>
                  <a:srgbClr val="262626"/>
                </a:solidFill>
                <a:latin typeface="Century Gothic"/>
                <a:ea typeface="Century Gothic"/>
                <a:cs typeface="Century Gothic"/>
                <a:sym typeface="Century Gothic"/>
              </a:rPr>
              <a:t>ČEJKA, Marek. </a:t>
            </a:r>
            <a:r>
              <a:rPr lang="cs" sz="1200" i="1">
                <a:solidFill>
                  <a:srgbClr val="262626"/>
                </a:solidFill>
                <a:latin typeface="Century Gothic"/>
                <a:ea typeface="Century Gothic"/>
                <a:cs typeface="Century Gothic"/>
                <a:sym typeface="Century Gothic"/>
              </a:rPr>
              <a:t>Izrael a Palestina: minulost, současnost a směřování blízkovýchodního konfliktu</a:t>
            </a:r>
            <a:r>
              <a:rPr lang="cs" sz="1200">
                <a:solidFill>
                  <a:srgbClr val="262626"/>
                </a:solidFill>
                <a:latin typeface="Century Gothic"/>
                <a:ea typeface="Century Gothic"/>
                <a:cs typeface="Century Gothic"/>
                <a:sym typeface="Century Gothic"/>
              </a:rPr>
              <a:t>. Brno: Centrum strategických studií, 2005, str. 70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02c5ed28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02c5ed28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zdroj obrázku: </a:t>
            </a:r>
            <a:r>
              <a:rPr lang="cs" u="sng">
                <a:solidFill>
                  <a:schemeClr val="hlink"/>
                </a:solidFill>
                <a:hlinkClick r:id="rId3"/>
              </a:rPr>
              <a:t>https://www.moderni-dejiny.cz/clanek/suezska-krize-1956-blizky-vychod-v-50-letech/</a:t>
            </a:r>
            <a:r>
              <a:rPr lang="cs">
                <a:solidFill>
                  <a:srgbClr val="233A44"/>
                </a:solidFill>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02c5ed28a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02c5ed28a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entury Gothic"/>
              <a:buChar char="-"/>
            </a:pPr>
            <a:r>
              <a:rPr lang="cs" sz="1200">
                <a:latin typeface="Century Gothic"/>
                <a:ea typeface="Century Gothic"/>
                <a:cs typeface="Century Gothic"/>
                <a:sym typeface="Century Gothic"/>
              </a:rPr>
              <a:t>Jordánsko zaútočilo, protože jim od Násira přišla nepravdivá správa o poražení Izraelců ve vzduchu, samozřejmě byly okamžitě poraženi</a:t>
            </a:r>
            <a:endParaRPr sz="1200">
              <a:latin typeface="Century Gothic"/>
              <a:ea typeface="Century Gothic"/>
              <a:cs typeface="Century Gothic"/>
              <a:sym typeface="Century Gothic"/>
            </a:endParaRPr>
          </a:p>
          <a:p>
            <a:pPr marL="0" lvl="0" indent="0" algn="l" rtl="0">
              <a:spcBef>
                <a:spcPts val="0"/>
              </a:spcBef>
              <a:spcAft>
                <a:spcPts val="0"/>
              </a:spcAft>
              <a:buNone/>
            </a:pPr>
            <a:endParaRPr/>
          </a:p>
          <a:p>
            <a:pPr marL="0" lvl="0" indent="0" algn="l" rtl="0">
              <a:spcBef>
                <a:spcPts val="0"/>
              </a:spcBef>
              <a:spcAft>
                <a:spcPts val="0"/>
              </a:spcAft>
              <a:buNone/>
            </a:pPr>
            <a:r>
              <a:rPr lang="cs"/>
              <a:t>zdroj textu a obrázku: </a:t>
            </a:r>
            <a:r>
              <a:rPr lang="cs" u="sng">
                <a:solidFill>
                  <a:schemeClr val="hlink"/>
                </a:solidFill>
                <a:hlinkClick r:id="rId3"/>
              </a:rPr>
              <a:t>https://polgeo.geogr.muni.cz/konflikty-smlouvy-a-organizace/sestidenni-valka/</a:t>
            </a:r>
            <a:r>
              <a:rPr lang="cs">
                <a:solidFill>
                  <a:srgbClr val="233A44"/>
                </a:solidFill>
              </a:rPr>
              <a:t> </a:t>
            </a:r>
            <a:endParaRPr>
              <a:solidFill>
                <a:srgbClr val="233A44"/>
              </a:solidFill>
            </a:endParaRPr>
          </a:p>
          <a:p>
            <a:pPr marL="0" lvl="0" indent="0" algn="l" rtl="0">
              <a:spcBef>
                <a:spcPts val="0"/>
              </a:spcBef>
              <a:spcAft>
                <a:spcPts val="0"/>
              </a:spcAft>
              <a:buNone/>
            </a:pPr>
            <a:endParaRPr>
              <a:solidFill>
                <a:srgbClr val="233A44"/>
              </a:solidFill>
            </a:endParaRPr>
          </a:p>
          <a:p>
            <a:pPr marL="457200" lvl="0" indent="-304800" algn="just" rtl="0">
              <a:lnSpc>
                <a:spcPct val="115000"/>
              </a:lnSpc>
              <a:spcBef>
                <a:spcPts val="0"/>
              </a:spcBef>
              <a:spcAft>
                <a:spcPts val="0"/>
              </a:spcAft>
              <a:buClr>
                <a:schemeClr val="dk1"/>
              </a:buClr>
              <a:buSzPts val="1200"/>
              <a:buFont typeface="Century Gothic"/>
              <a:buChar char="-"/>
            </a:pPr>
            <a:r>
              <a:rPr lang="cs" sz="1200">
                <a:solidFill>
                  <a:schemeClr val="dk1"/>
                </a:solidFill>
                <a:latin typeface="Century Gothic"/>
                <a:ea typeface="Century Gothic"/>
                <a:cs typeface="Century Gothic"/>
                <a:sym typeface="Century Gothic"/>
              </a:rPr>
              <a:t>1967 - 1970 - tzv. opotřebovací válka - Izrael X Egypt </a:t>
            </a:r>
            <a:endParaRPr sz="1200">
              <a:solidFill>
                <a:schemeClr val="dk1"/>
              </a:solidFill>
              <a:latin typeface="Century Gothic"/>
              <a:ea typeface="Century Gothic"/>
              <a:cs typeface="Century Gothic"/>
              <a:sym typeface="Century Gothic"/>
            </a:endParaRPr>
          </a:p>
          <a:p>
            <a:pPr marL="457200" lvl="0" indent="-304800" algn="just" rtl="0">
              <a:lnSpc>
                <a:spcPct val="115000"/>
              </a:lnSpc>
              <a:spcBef>
                <a:spcPts val="0"/>
              </a:spcBef>
              <a:spcAft>
                <a:spcPts val="0"/>
              </a:spcAft>
              <a:buClr>
                <a:schemeClr val="dk1"/>
              </a:buClr>
              <a:buSzPts val="1200"/>
              <a:buFont typeface="Century Gothic"/>
              <a:buChar char="-"/>
            </a:pPr>
            <a:r>
              <a:rPr lang="cs" sz="1200">
                <a:solidFill>
                  <a:schemeClr val="dk1"/>
                </a:solidFill>
                <a:latin typeface="Century Gothic"/>
                <a:ea typeface="Century Gothic"/>
                <a:cs typeface="Century Gothic"/>
                <a:sym typeface="Century Gothic"/>
              </a:rPr>
              <a:t>mírový proces a změna orientace Organizace pro osvobození Palestiny </a:t>
            </a:r>
            <a:endParaRPr sz="1200">
              <a:solidFill>
                <a:schemeClr val="dk1"/>
              </a:solidFill>
              <a:latin typeface="Century Gothic"/>
              <a:ea typeface="Century Gothic"/>
              <a:cs typeface="Century Gothic"/>
              <a:sym typeface="Century Gothic"/>
            </a:endParaRPr>
          </a:p>
          <a:p>
            <a:pPr marL="457200" lvl="0" indent="-304800" algn="just" rtl="0">
              <a:lnSpc>
                <a:spcPct val="115000"/>
              </a:lnSpc>
              <a:spcBef>
                <a:spcPts val="0"/>
              </a:spcBef>
              <a:spcAft>
                <a:spcPts val="0"/>
              </a:spcAft>
              <a:buClr>
                <a:schemeClr val="dk1"/>
              </a:buClr>
              <a:buSzPts val="1200"/>
              <a:buFont typeface="Century Gothic"/>
              <a:buChar char="-"/>
            </a:pPr>
            <a:r>
              <a:rPr lang="cs" sz="1200">
                <a:solidFill>
                  <a:schemeClr val="dk1"/>
                </a:solidFill>
                <a:latin typeface="Century Gothic"/>
                <a:ea typeface="Century Gothic"/>
                <a:cs typeface="Century Gothic"/>
                <a:sym typeface="Century Gothic"/>
              </a:rPr>
              <a:t>1973 - Válka na Jom Kippur - Egypt X Izrael </a:t>
            </a:r>
            <a:endParaRPr sz="1200">
              <a:solidFill>
                <a:schemeClr val="dk1"/>
              </a:solidFill>
              <a:latin typeface="Century Gothic"/>
              <a:ea typeface="Century Gothic"/>
              <a:cs typeface="Century Gothic"/>
              <a:sym typeface="Century Gothic"/>
            </a:endParaRPr>
          </a:p>
          <a:p>
            <a:pPr marL="457200" lvl="0" indent="-304800" algn="just" rtl="0">
              <a:lnSpc>
                <a:spcPct val="115000"/>
              </a:lnSpc>
              <a:spcBef>
                <a:spcPts val="0"/>
              </a:spcBef>
              <a:spcAft>
                <a:spcPts val="0"/>
              </a:spcAft>
              <a:buClr>
                <a:schemeClr val="dk1"/>
              </a:buClr>
              <a:buSzPts val="1200"/>
              <a:buFont typeface="Century Gothic"/>
              <a:buChar char="-"/>
            </a:pPr>
            <a:r>
              <a:rPr lang="cs" sz="1200">
                <a:solidFill>
                  <a:schemeClr val="dk1"/>
                </a:solidFill>
                <a:latin typeface="Century Gothic"/>
                <a:ea typeface="Century Gothic"/>
                <a:cs typeface="Century Gothic"/>
                <a:sym typeface="Century Gothic"/>
              </a:rPr>
              <a:t>1978, 1982 - Izraelská invaze do Libanonu </a:t>
            </a:r>
            <a:endParaRPr sz="1200">
              <a:solidFill>
                <a:schemeClr val="dk1"/>
              </a:solidFill>
              <a:latin typeface="Century Gothic"/>
              <a:ea typeface="Century Gothic"/>
              <a:cs typeface="Century Gothic"/>
              <a:sym typeface="Century Gothic"/>
            </a:endParaRPr>
          </a:p>
          <a:p>
            <a:pPr marL="0" lvl="0" indent="0" algn="l" rtl="0">
              <a:spcBef>
                <a:spcPts val="1200"/>
              </a:spcBef>
              <a:spcAft>
                <a:spcPts val="0"/>
              </a:spcAft>
              <a:buNone/>
            </a:pPr>
            <a:endParaRPr>
              <a:solidFill>
                <a:srgbClr val="233A44"/>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b65301660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b6530166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200">
                <a:solidFill>
                  <a:schemeClr val="dk1"/>
                </a:solidFill>
                <a:latin typeface="Century Gothic"/>
                <a:ea typeface="Century Gothic"/>
                <a:cs typeface="Century Gothic"/>
                <a:sym typeface="Century Gothic"/>
              </a:rPr>
              <a:t>Taylor Anderson spisovatel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cs"/>
              <a:t>zdroj: </a:t>
            </a:r>
            <a:r>
              <a:rPr lang="cs" sz="1000" u="sng">
                <a:solidFill>
                  <a:schemeClr val="hlink"/>
                </a:solidFill>
                <a:hlinkClick r:id="rId3"/>
              </a:rPr>
              <a:t>https://encyklopedie.soc.cas.cz/w/Náboženstv%C3%AD</a:t>
            </a:r>
            <a:r>
              <a:rPr lang="cs" sz="1000">
                <a:solidFill>
                  <a:srgbClr val="AF7B51"/>
                </a:solidFill>
              </a:rPr>
              <a:t> </a:t>
            </a:r>
            <a:endParaRPr sz="1000">
              <a:solidFill>
                <a:srgbClr val="AF7B51"/>
              </a:solidFill>
            </a:endParaRPr>
          </a:p>
          <a:p>
            <a:pPr marL="0" lvl="0" indent="0" algn="l" rtl="0">
              <a:spcBef>
                <a:spcPts val="0"/>
              </a:spcBef>
              <a:spcAft>
                <a:spcPts val="0"/>
              </a:spcAft>
              <a:buNone/>
            </a:pPr>
            <a:endParaRPr sz="1000">
              <a:solidFill>
                <a:srgbClr val="AF7B51"/>
              </a:solidFill>
            </a:endParaRPr>
          </a:p>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000">
              <a:solidFill>
                <a:srgbClr val="AF7B5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02c5ed28a9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02c5ed28a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cs" sz="1200">
                <a:latin typeface="Century Gothic"/>
                <a:ea typeface="Century Gothic"/>
                <a:cs typeface="Century Gothic"/>
                <a:sym typeface="Century Gothic"/>
              </a:rPr>
              <a:t>druhá intifáda byla vyústěním celého řetězce dlouhodobě nevyřešených problémů mezi Izraelci a Palestinci </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cs" sz="1200">
                <a:latin typeface="Century Gothic"/>
                <a:ea typeface="Century Gothic"/>
                <a:cs typeface="Century Gothic"/>
                <a:sym typeface="Century Gothic"/>
              </a:rPr>
              <a:t>Jásir Arafat - první prezident palestinské autonomie a 3. předseda Organizace pro osvobození Palestiny </a:t>
            </a:r>
            <a:endParaRPr sz="1200">
              <a:latin typeface="Century Gothic"/>
              <a:ea typeface="Century Gothic"/>
              <a:cs typeface="Century Gothic"/>
              <a:sym typeface="Century Gothic"/>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2c5ed28a9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2c5ed28a9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u="sng">
                <a:solidFill>
                  <a:schemeClr val="hlink"/>
                </a:solidFill>
                <a:hlinkClick r:id="rId3"/>
              </a:rPr>
              <a:t>https://ct24.ceskatelevize.cz/svet/3313895-primeri-zustava-v-nedohlednu-izrael-a-radikalove-z-hamasu-proti-sobe-palili-i-v-noci</a:t>
            </a:r>
            <a:r>
              <a:rPr lang="cs"/>
              <a:t> </a:t>
            </a:r>
            <a:endParaRPr/>
          </a:p>
          <a:p>
            <a:pPr marL="0" lvl="0" indent="0" algn="l" rtl="0">
              <a:spcBef>
                <a:spcPts val="0"/>
              </a:spcBef>
              <a:spcAft>
                <a:spcPts val="0"/>
              </a:spcAft>
              <a:buNone/>
            </a:pPr>
            <a:r>
              <a:rPr lang="cs" u="sng">
                <a:solidFill>
                  <a:schemeClr val="hlink"/>
                </a:solidFill>
                <a:hlinkClick r:id="rId4"/>
              </a:rPr>
              <a:t>https://ct24.ceskatelevize.cz/svet/3315407-primeri-v-gaze-bude-trvat-spise-nekolik-mesicu-mysli-si-byvaly-velvyslanec-pojar</a:t>
            </a:r>
            <a:r>
              <a:rPr lang="cs"/>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Zdroj: https://</a:t>
            </a:r>
            <a:r>
              <a:rPr lang="cs-CZ" dirty="0" err="1"/>
              <a:t>www.bbc.com</a:t>
            </a:r>
            <a:r>
              <a:rPr lang="cs-CZ" dirty="0"/>
              <a:t>/</a:t>
            </a:r>
            <a:r>
              <a:rPr lang="cs-CZ" dirty="0" err="1"/>
              <a:t>news</a:t>
            </a:r>
            <a:r>
              <a:rPr lang="cs-CZ" dirty="0"/>
              <a:t>/world-middle-east-59365512 </a:t>
            </a:r>
          </a:p>
        </p:txBody>
      </p:sp>
    </p:spTree>
    <p:extLst>
      <p:ext uri="{BB962C8B-B14F-4D97-AF65-F5344CB8AC3E}">
        <p14:creationId xmlns:p14="http://schemas.microsoft.com/office/powerpoint/2010/main" val="4283015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046804d08a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046804d08a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46804d0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46804d0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zdroj obrázku: </a:t>
            </a:r>
            <a:r>
              <a:rPr lang="cs" sz="1000" u="sng">
                <a:solidFill>
                  <a:schemeClr val="hlink"/>
                </a:solidFill>
                <a:hlinkClick r:id="rId3"/>
              </a:rPr>
              <a:t>https://cs.wikipedia.org/wiki/Křesťanstv%C3%AD</a:t>
            </a:r>
            <a:r>
              <a:rPr lang="cs" sz="1000">
                <a:solidFill>
                  <a:srgbClr val="AF7B51"/>
                </a:solidFill>
              </a:rPr>
              <a:t> </a:t>
            </a:r>
            <a:endParaRPr sz="1000">
              <a:solidFill>
                <a:srgbClr val="AF7B51"/>
              </a:solidFill>
            </a:endParaRPr>
          </a:p>
          <a:p>
            <a:pPr marL="0" lvl="0" indent="0" algn="l" rtl="0">
              <a:spcBef>
                <a:spcPts val="0"/>
              </a:spcBef>
              <a:spcAft>
                <a:spcPts val="0"/>
              </a:spcAft>
              <a:buNone/>
            </a:pPr>
            <a:endParaRPr sz="1000">
              <a:solidFill>
                <a:srgbClr val="AF7B51"/>
              </a:solidFill>
            </a:endParaRPr>
          </a:p>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46804d08a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46804d08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zdroj obrázku: </a:t>
            </a:r>
            <a:r>
              <a:rPr lang="cs" sz="1000" u="sng">
                <a:solidFill>
                  <a:schemeClr val="hlink"/>
                </a:solidFill>
                <a:hlinkClick r:id="rId3"/>
              </a:rPr>
              <a:t>https://www.levneknihy.cz/bible-svata/26254</a:t>
            </a:r>
            <a:r>
              <a:rPr lang="cs" sz="1000">
                <a:solidFill>
                  <a:srgbClr val="AF7B51"/>
                </a:solidFill>
              </a:rPr>
              <a:t>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46804d08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46804d08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zdroj obrázku: </a:t>
            </a:r>
            <a:r>
              <a:rPr lang="cs" sz="1000" u="sng">
                <a:solidFill>
                  <a:schemeClr val="hlink"/>
                </a:solidFill>
                <a:hlinkClick r:id="rId3"/>
              </a:rPr>
              <a:t>https://de.freepik.com/freie-ikonen/davidstern-ios-7-schnittstelle-symbol_747134.htm</a:t>
            </a:r>
            <a:r>
              <a:rPr lang="cs" sz="1000">
                <a:solidFill>
                  <a:srgbClr val="AF7B51"/>
                </a:solidFill>
              </a:rPr>
              <a:t> </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46804d08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46804d08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zdroj obrázku: </a:t>
            </a:r>
            <a:r>
              <a:rPr lang="cs" sz="1000" u="sng">
                <a:solidFill>
                  <a:schemeClr val="hlink"/>
                </a:solidFill>
                <a:hlinkClick r:id="rId3"/>
              </a:rPr>
              <a:t>https://www.subpng.com/png-2xo4ac/</a:t>
            </a:r>
            <a:r>
              <a:rPr lang="cs" sz="1000">
                <a:solidFill>
                  <a:srgbClr val="AF7B51"/>
                </a:solidFill>
              </a:rPr>
              <a:t> </a:t>
            </a:r>
            <a:endParaRPr sz="1000">
              <a:solidFill>
                <a:srgbClr val="AF7B51"/>
              </a:solidFill>
            </a:endParaRPr>
          </a:p>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cs" sz="1200">
                <a:solidFill>
                  <a:schemeClr val="dk1"/>
                </a:solidFill>
                <a:latin typeface="Century Gothic"/>
                <a:ea typeface="Century Gothic"/>
                <a:cs typeface="Century Gothic"/>
                <a:sym typeface="Century Gothic"/>
              </a:rPr>
              <a:t>Šíité - stoupenci Alího, čtvrtého nástupce Muhammeda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cs" sz="1200">
                <a:solidFill>
                  <a:schemeClr val="dk1"/>
                </a:solidFill>
                <a:latin typeface="Century Gothic"/>
                <a:ea typeface="Century Gothic"/>
                <a:cs typeface="Century Gothic"/>
                <a:sym typeface="Century Gothic"/>
              </a:rPr>
              <a:t>Sunnité - ti se naopak hlásí k dodržování tradice prvních muslimů, kteří dali při volbách Muhammedových nástupců nejprve přednost jiným před Alím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046804d08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046804d08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zdroj obrázku: </a:t>
            </a:r>
            <a:r>
              <a:rPr lang="cs" sz="100"/>
              <a:t> </a:t>
            </a:r>
            <a:r>
              <a:rPr lang="cs" sz="1000" u="sng">
                <a:solidFill>
                  <a:schemeClr val="hlink"/>
                </a:solidFill>
                <a:hlinkClick r:id="rId3"/>
              </a:rPr>
              <a:t>https://cs.wikipedia.org/wiki/Buddhistický_symbolismus</a:t>
            </a:r>
            <a:r>
              <a:rPr lang="cs" sz="1000">
                <a:solidFill>
                  <a:srgbClr val="AF7B51"/>
                </a:solidFill>
              </a:rPr>
              <a:t> </a:t>
            </a:r>
            <a:endParaRPr sz="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046804d08a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046804d08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275"/>
              <a:buFont typeface="Arial"/>
              <a:buNone/>
            </a:pPr>
            <a:r>
              <a:rPr lang="cs" sz="1250">
                <a:solidFill>
                  <a:schemeClr val="dk1"/>
                </a:solidFill>
                <a:latin typeface="Century Gothic"/>
                <a:ea typeface="Century Gothic"/>
                <a:cs typeface="Century Gothic"/>
                <a:sym typeface="Century Gothic"/>
              </a:rPr>
              <a:t>Šivanismus - s ním je spojeno používání magických a jogínských praktik a snaha po dosažení náboženské extáze </a:t>
            </a:r>
            <a:endParaRPr sz="1250">
              <a:solidFill>
                <a:schemeClr val="dk1"/>
              </a:solidFill>
              <a:latin typeface="Century Gothic"/>
              <a:ea typeface="Century Gothic"/>
              <a:cs typeface="Century Gothic"/>
              <a:sym typeface="Century Gothic"/>
            </a:endParaRPr>
          </a:p>
          <a:p>
            <a:pPr marL="0" lvl="0" indent="0" algn="l" rtl="0">
              <a:lnSpc>
                <a:spcPct val="80000"/>
              </a:lnSpc>
              <a:spcBef>
                <a:spcPts val="0"/>
              </a:spcBef>
              <a:spcAft>
                <a:spcPts val="0"/>
              </a:spcAft>
              <a:buNone/>
            </a:pPr>
            <a:endParaRPr sz="1250">
              <a:solidFill>
                <a:schemeClr val="dk1"/>
              </a:solidFill>
              <a:latin typeface="Century Gothic"/>
              <a:ea typeface="Century Gothic"/>
              <a:cs typeface="Century Gothic"/>
              <a:sym typeface="Century Gothic"/>
            </a:endParaRPr>
          </a:p>
          <a:p>
            <a:pPr marL="0" lvl="0" indent="0" algn="l" rtl="0">
              <a:lnSpc>
                <a:spcPct val="80000"/>
              </a:lnSpc>
              <a:spcBef>
                <a:spcPts val="0"/>
              </a:spcBef>
              <a:spcAft>
                <a:spcPts val="0"/>
              </a:spcAft>
              <a:buNone/>
            </a:pPr>
            <a:r>
              <a:rPr lang="cs" sz="1250">
                <a:solidFill>
                  <a:schemeClr val="dk1"/>
                </a:solidFill>
                <a:latin typeface="Century Gothic"/>
                <a:ea typeface="Century Gothic"/>
                <a:cs typeface="Century Gothic"/>
                <a:sym typeface="Century Gothic"/>
              </a:rPr>
              <a:t>Višnuismus - zcela unikátní svou schopností asimilovat různé kulty a náboženské představy - začlenil významné kulty lokálních bohů - Narajány, Kršny a Vasudévy jako jednotlivá vtělení boha Višny - přinesl princip oddanosti jednomu bohu, jenž byl do té doby v Indii prakticky neznámý</a:t>
            </a:r>
            <a:endParaRPr sz="1250">
              <a:solidFill>
                <a:schemeClr val="dk1"/>
              </a:solidFill>
              <a:latin typeface="Century Gothic"/>
              <a:ea typeface="Century Gothic"/>
              <a:cs typeface="Century Gothic"/>
              <a:sym typeface="Century Gothic"/>
            </a:endParaRPr>
          </a:p>
          <a:p>
            <a:pPr marL="0" lvl="0" indent="0" algn="l" rtl="0">
              <a:lnSpc>
                <a:spcPct val="80000"/>
              </a:lnSpc>
              <a:spcBef>
                <a:spcPts val="0"/>
              </a:spcBef>
              <a:spcAft>
                <a:spcPts val="0"/>
              </a:spcAft>
              <a:buNone/>
            </a:pPr>
            <a:endParaRPr sz="1250">
              <a:solidFill>
                <a:schemeClr val="dk1"/>
              </a:solidFill>
              <a:latin typeface="Century Gothic"/>
              <a:ea typeface="Century Gothic"/>
              <a:cs typeface="Century Gothic"/>
              <a:sym typeface="Century Gothic"/>
            </a:endParaRPr>
          </a:p>
          <a:p>
            <a:pPr marL="0" lvl="0" indent="0" algn="l" rtl="0">
              <a:lnSpc>
                <a:spcPct val="80000"/>
              </a:lnSpc>
              <a:spcBef>
                <a:spcPts val="0"/>
              </a:spcBef>
              <a:spcAft>
                <a:spcPts val="0"/>
              </a:spcAft>
              <a:buNone/>
            </a:pPr>
            <a:r>
              <a:rPr lang="cs" sz="1250">
                <a:solidFill>
                  <a:schemeClr val="dk1"/>
                </a:solidFill>
                <a:latin typeface="Century Gothic"/>
                <a:ea typeface="Century Gothic"/>
                <a:cs typeface="Century Gothic"/>
                <a:sym typeface="Century Gothic"/>
              </a:rPr>
              <a:t>v hinduismu vznikají chrámy chápané jako domy boží - socha v nich zosobňuje osobní přítomnost boha </a:t>
            </a:r>
            <a:endParaRPr sz="1250">
              <a:solidFill>
                <a:schemeClr val="dk1"/>
              </a:solidFill>
              <a:latin typeface="Century Gothic"/>
              <a:ea typeface="Century Gothic"/>
              <a:cs typeface="Century Gothic"/>
              <a:sym typeface="Century Gothic"/>
            </a:endParaRPr>
          </a:p>
          <a:p>
            <a:pPr marL="0" lvl="0" indent="0" algn="l" rtl="0">
              <a:lnSpc>
                <a:spcPct val="80000"/>
              </a:lnSpc>
              <a:spcBef>
                <a:spcPts val="0"/>
              </a:spcBef>
              <a:spcAft>
                <a:spcPts val="0"/>
              </a:spcAft>
              <a:buNone/>
            </a:pPr>
            <a:endParaRPr sz="1250">
              <a:solidFill>
                <a:schemeClr val="dk1"/>
              </a:solidFill>
              <a:latin typeface="Century Gothic"/>
              <a:ea typeface="Century Gothic"/>
              <a:cs typeface="Century Gothic"/>
              <a:sym typeface="Century Gothic"/>
            </a:endParaRPr>
          </a:p>
          <a:p>
            <a:pPr marL="0" lvl="0" indent="0" algn="l" rtl="0">
              <a:lnSpc>
                <a:spcPct val="80000"/>
              </a:lnSpc>
              <a:spcBef>
                <a:spcPts val="0"/>
              </a:spcBef>
              <a:spcAft>
                <a:spcPts val="0"/>
              </a:spcAft>
              <a:buNone/>
            </a:pPr>
            <a:r>
              <a:rPr lang="cs" sz="1250">
                <a:solidFill>
                  <a:schemeClr val="dk1"/>
                </a:solidFill>
                <a:latin typeface="Century Gothic"/>
                <a:ea typeface="Century Gothic"/>
                <a:cs typeface="Century Gothic"/>
                <a:sym typeface="Century Gothic"/>
              </a:rPr>
              <a:t>vedle rozčlenění společnosti na 4 kasty s objevuje dělení na džáty - podle profesí (každá z nich má své vlastní předpisy - rodinné, náboženské atd.)</a:t>
            </a:r>
            <a:endParaRPr sz="125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46804d08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46804d08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zdroj obrázku: </a:t>
            </a:r>
            <a:r>
              <a:rPr lang="cs" sz="1000" u="sng">
                <a:solidFill>
                  <a:schemeClr val="hlink"/>
                </a:solidFill>
                <a:hlinkClick r:id="rId3"/>
              </a:rPr>
              <a:t>https://cs.m.wikipedia.org/wiki/Soubor:Esoteric_Taijitu.svg</a:t>
            </a:r>
            <a:r>
              <a:rPr lang="cs" sz="1000">
                <a:solidFill>
                  <a:srgbClr val="AF7B51"/>
                </a:solidFill>
              </a:rPr>
              <a:t> </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www.clovekvtisni.cz/6-zemi-6-konfliktu-6-pribehu-lidi-kterym-do-zivota-vstoupila-valka-5228gp" TargetMode="External"/><Relationship Id="rId3" Type="http://schemas.openxmlformats.org/officeDocument/2006/relationships/hyperlink" Target="https://encyklopedie.soc.cas.cz/w/Hlavn%C3%AD_strana" TargetMode="External"/><Relationship Id="rId7" Type="http://schemas.openxmlformats.org/officeDocument/2006/relationships/hyperlink" Target="https://ct24.ceskatelevize.cz/svet/3315407-primeri-v-gaze-bude-trvat-spise-nekolik-mesicu-mysli-si-byvaly-velvyslanec-pojar"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ct24.ceskatelevize.cz/svet/3313895-primeri-zustava-v-nedohlednu-izrael-a-radikalove-z-hamasu-proti-sobe-palili-i-v-noci" TargetMode="External"/><Relationship Id="rId5" Type="http://schemas.openxmlformats.org/officeDocument/2006/relationships/hyperlink" Target="http://blizky-vychod.blogspot.com" TargetMode="External"/><Relationship Id="rId4" Type="http://schemas.openxmlformats.org/officeDocument/2006/relationships/hyperlink" Target="https://www.kct-tabor.cz/gymta/OhniskaSvetovychKonfliktu/IzraelPalestina/index.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172249" y="1794325"/>
            <a:ext cx="6799500" cy="1448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cs"/>
              <a:t>Náboženské konflikty v době globalizace</a:t>
            </a:r>
            <a:endParaRPr/>
          </a:p>
          <a:p>
            <a:pPr marL="0" lvl="0" indent="0" algn="ctr" rtl="0">
              <a:spcBef>
                <a:spcPts val="0"/>
              </a:spcBef>
              <a:spcAft>
                <a:spcPts val="0"/>
              </a:spcAft>
              <a:buNone/>
            </a:pPr>
            <a:endParaRPr/>
          </a:p>
          <a:p>
            <a:pPr marL="0" lvl="0" indent="0" algn="ctr" rtl="0">
              <a:spcBef>
                <a:spcPts val="0"/>
              </a:spcBef>
              <a:spcAft>
                <a:spcPts val="0"/>
              </a:spcAft>
              <a:buNone/>
            </a:pPr>
            <a:r>
              <a:rPr lang="cs" sz="2244"/>
              <a:t>Izraelsko - palestinský konflikt  </a:t>
            </a:r>
            <a:endParaRPr sz="2244"/>
          </a:p>
        </p:txBody>
      </p:sp>
      <p:sp>
        <p:nvSpPr>
          <p:cNvPr id="129" name="Google Shape;129;p13"/>
          <p:cNvSpPr txBox="1">
            <a:spLocks noGrp="1"/>
          </p:cNvSpPr>
          <p:nvPr>
            <p:ph type="subTitle" idx="1"/>
          </p:nvPr>
        </p:nvSpPr>
        <p:spPr>
          <a:xfrm>
            <a:off x="4572000" y="4362683"/>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cs"/>
              <a:t>Vypracovala: Tereza Židková</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819150" y="558450"/>
            <a:ext cx="32064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Šintoismus					</a:t>
            </a:r>
            <a:endParaRPr/>
          </a:p>
        </p:txBody>
      </p:sp>
      <p:sp>
        <p:nvSpPr>
          <p:cNvPr id="198" name="Google Shape;198;p22"/>
          <p:cNvSpPr txBox="1">
            <a:spLocks noGrp="1"/>
          </p:cNvSpPr>
          <p:nvPr>
            <p:ph type="body" idx="1"/>
          </p:nvPr>
        </p:nvSpPr>
        <p:spPr>
          <a:xfrm>
            <a:off x="42975" y="1104525"/>
            <a:ext cx="4595700" cy="3526500"/>
          </a:xfrm>
          <a:prstGeom prst="rect">
            <a:avLst/>
          </a:prstGeom>
        </p:spPr>
        <p:txBody>
          <a:bodyPr spcFirstLastPara="1" wrap="square" lIns="91425" tIns="91425" rIns="91425" bIns="91425" anchor="t" anchorCtr="0">
            <a:normAutofit fontScale="77500" lnSpcReduction="20000"/>
          </a:bodyPr>
          <a:lstStyle/>
          <a:p>
            <a:pPr marL="742950" lvl="1" indent="-296068" algn="just" rtl="0">
              <a:lnSpc>
                <a:spcPct val="107000"/>
              </a:lnSpc>
              <a:spcBef>
                <a:spcPts val="0"/>
              </a:spcBef>
              <a:spcAft>
                <a:spcPts val="0"/>
              </a:spcAft>
              <a:buClr>
                <a:schemeClr val="dk2"/>
              </a:buClr>
              <a:buSzPct val="100000"/>
              <a:buFont typeface="Courier New"/>
              <a:buChar char="○"/>
            </a:pPr>
            <a:r>
              <a:rPr lang="cs" sz="1629" dirty="0">
                <a:latin typeface="Century Gothic"/>
                <a:ea typeface="Century Gothic"/>
                <a:cs typeface="Century Gothic"/>
                <a:sym typeface="Century Gothic"/>
              </a:rPr>
              <a:t>Staré japonské náboženství</a:t>
            </a:r>
            <a:endParaRPr sz="1629" dirty="0">
              <a:latin typeface="Arial"/>
              <a:ea typeface="Arial"/>
              <a:cs typeface="Arial"/>
              <a:sym typeface="Arial"/>
            </a:endParaRPr>
          </a:p>
          <a:p>
            <a:pPr marL="742950" lvl="1" indent="-296068" algn="just" rtl="0">
              <a:lnSpc>
                <a:spcPct val="107000"/>
              </a:lnSpc>
              <a:spcBef>
                <a:spcPts val="0"/>
              </a:spcBef>
              <a:spcAft>
                <a:spcPts val="0"/>
              </a:spcAft>
              <a:buClr>
                <a:schemeClr val="dk2"/>
              </a:buClr>
              <a:buSzPct val="100000"/>
              <a:buFont typeface="Courier New"/>
              <a:buChar char="○"/>
            </a:pPr>
            <a:r>
              <a:rPr lang="cs" sz="1629" dirty="0">
                <a:latin typeface="Century Gothic"/>
                <a:ea typeface="Century Gothic"/>
                <a:cs typeface="Century Gothic"/>
                <a:sym typeface="Century Gothic"/>
              </a:rPr>
              <a:t>jediné náboženství, které vzniklo na japonské půdě</a:t>
            </a:r>
            <a:endParaRPr sz="1629" dirty="0">
              <a:latin typeface="Century Gothic"/>
              <a:ea typeface="Century Gothic"/>
              <a:cs typeface="Century Gothic"/>
              <a:sym typeface="Century Gothic"/>
            </a:endParaRPr>
          </a:p>
          <a:p>
            <a:pPr marL="742950" lvl="1" indent="-296068" algn="just" rtl="0">
              <a:lnSpc>
                <a:spcPct val="107000"/>
              </a:lnSpc>
              <a:spcBef>
                <a:spcPts val="0"/>
              </a:spcBef>
              <a:spcAft>
                <a:spcPts val="0"/>
              </a:spcAft>
              <a:buClr>
                <a:schemeClr val="dk2"/>
              </a:buClr>
              <a:buSzPct val="100000"/>
              <a:buFont typeface="Courier New"/>
              <a:buChar char="○"/>
            </a:pPr>
            <a:r>
              <a:rPr lang="cs" sz="1629" dirty="0">
                <a:latin typeface="Century Gothic"/>
                <a:ea typeface="Century Gothic"/>
                <a:cs typeface="Century Gothic"/>
                <a:sym typeface="Century Gothic"/>
              </a:rPr>
              <a:t>představuje rozsáhlý komplex náboženských představ, praktik a institucí, které se vynořily na počátku japonských dějin </a:t>
            </a:r>
            <a:endParaRPr sz="1629" dirty="0">
              <a:latin typeface="Arial"/>
              <a:ea typeface="Arial"/>
              <a:cs typeface="Arial"/>
              <a:sym typeface="Arial"/>
            </a:endParaRPr>
          </a:p>
          <a:p>
            <a:pPr marL="1143000" lvl="2" indent="-238918" algn="just" rtl="0">
              <a:lnSpc>
                <a:spcPct val="107000"/>
              </a:lnSpc>
              <a:spcBef>
                <a:spcPts val="0"/>
              </a:spcBef>
              <a:spcAft>
                <a:spcPts val="0"/>
              </a:spcAft>
              <a:buClr>
                <a:schemeClr val="dk2"/>
              </a:buClr>
              <a:buSzPct val="100000"/>
              <a:buFont typeface="Noto Sans Symbols"/>
              <a:buChar char="■"/>
            </a:pPr>
            <a:r>
              <a:rPr lang="cs" sz="1629" dirty="0">
                <a:latin typeface="Century Gothic"/>
                <a:ea typeface="Century Gothic"/>
                <a:cs typeface="Century Gothic"/>
                <a:sym typeface="Century Gothic"/>
              </a:rPr>
              <a:t>Nepatří k tzv. velkým náboženstvím světa, jako křesťanství, islám nebo buddhismus, nemá žádná posvátná písma, ani žádný přesně vymezený systém příkazů a morálních pravidel, která by věřící měli dodržovat</a:t>
            </a:r>
            <a:endParaRPr sz="1629" dirty="0">
              <a:latin typeface="Arial"/>
              <a:ea typeface="Arial"/>
              <a:cs typeface="Arial"/>
              <a:sym typeface="Arial"/>
            </a:endParaRPr>
          </a:p>
          <a:p>
            <a:pPr marL="742950" lvl="1" indent="-296068" algn="just" rtl="0">
              <a:lnSpc>
                <a:spcPct val="107000"/>
              </a:lnSpc>
              <a:spcBef>
                <a:spcPts val="0"/>
              </a:spcBef>
              <a:spcAft>
                <a:spcPts val="0"/>
              </a:spcAft>
              <a:buClr>
                <a:schemeClr val="dk2"/>
              </a:buClr>
              <a:buSzPct val="100000"/>
              <a:buFont typeface="Courier New"/>
              <a:buChar char="○"/>
            </a:pPr>
            <a:r>
              <a:rPr lang="cs" sz="1629" dirty="0">
                <a:latin typeface="Century Gothic"/>
                <a:ea typeface="Century Gothic"/>
                <a:cs typeface="Century Gothic"/>
                <a:sym typeface="Century Gothic"/>
              </a:rPr>
              <a:t>Je to poměrně volná směs uctívání nejrůznějších přírodních božstev a víry v mytologické prapředky japonského národa</a:t>
            </a:r>
            <a:endParaRPr sz="1629" dirty="0">
              <a:latin typeface="Century Gothic"/>
              <a:ea typeface="Century Gothic"/>
              <a:cs typeface="Century Gothic"/>
              <a:sym typeface="Century Gothic"/>
            </a:endParaRPr>
          </a:p>
          <a:p>
            <a:pPr marL="742950" lvl="1" indent="-296068" algn="just" rtl="0">
              <a:lnSpc>
                <a:spcPct val="107000"/>
              </a:lnSpc>
              <a:spcBef>
                <a:spcPts val="0"/>
              </a:spcBef>
              <a:spcAft>
                <a:spcPts val="0"/>
              </a:spcAft>
              <a:buClr>
                <a:schemeClr val="dk2"/>
              </a:buClr>
              <a:buSzPct val="100000"/>
              <a:buFont typeface="Courier New"/>
              <a:buChar char="○"/>
            </a:pPr>
            <a:r>
              <a:rPr lang="cs" sz="1629" dirty="0">
                <a:latin typeface="Century Gothic"/>
                <a:ea typeface="Century Gothic"/>
                <a:cs typeface="Century Gothic"/>
                <a:sym typeface="Century Gothic"/>
              </a:rPr>
              <a:t>Je v obou svých formách – v podobě lidového kultu, zakořeněného v určité lokalitě, i v podobě organizovaného nadlokálního náboženství – výrazem mnohých rysů</a:t>
            </a:r>
            <a:endParaRPr sz="1629" dirty="0">
              <a:latin typeface="Arial"/>
              <a:ea typeface="Arial"/>
              <a:cs typeface="Arial"/>
              <a:sym typeface="Arial"/>
            </a:endParaRPr>
          </a:p>
          <a:p>
            <a:pPr marL="0" lvl="0" indent="0" algn="just" rtl="0">
              <a:spcBef>
                <a:spcPts val="0"/>
              </a:spcBef>
              <a:spcAft>
                <a:spcPts val="1200"/>
              </a:spcAft>
              <a:buNone/>
            </a:pPr>
            <a:endParaRPr dirty="0"/>
          </a:p>
        </p:txBody>
      </p:sp>
      <p:sp>
        <p:nvSpPr>
          <p:cNvPr id="199" name="Google Shape;199;p22"/>
          <p:cNvSpPr txBox="1">
            <a:spLocks noGrp="1"/>
          </p:cNvSpPr>
          <p:nvPr>
            <p:ph type="body" idx="2"/>
          </p:nvPr>
        </p:nvSpPr>
        <p:spPr>
          <a:xfrm>
            <a:off x="4572000" y="1104525"/>
            <a:ext cx="4216800" cy="3661200"/>
          </a:xfrm>
          <a:prstGeom prst="rect">
            <a:avLst/>
          </a:prstGeom>
        </p:spPr>
        <p:txBody>
          <a:bodyPr spcFirstLastPara="1" wrap="square" lIns="91425" tIns="91425" rIns="91425" bIns="91425" anchor="t" anchorCtr="0">
            <a:noAutofit/>
          </a:bodyPr>
          <a:lstStyle/>
          <a:p>
            <a:pPr marL="457200" lvl="0" indent="-304800" algn="just" rtl="0">
              <a:lnSpc>
                <a:spcPct val="100000"/>
              </a:lnSpc>
              <a:spcBef>
                <a:spcPts val="0"/>
              </a:spcBef>
              <a:spcAft>
                <a:spcPts val="0"/>
              </a:spcAft>
              <a:buClr>
                <a:schemeClr val="dk2"/>
              </a:buClr>
              <a:buSzPts val="1200"/>
              <a:buFont typeface="Century Gothic"/>
              <a:buChar char="●"/>
            </a:pPr>
            <a:r>
              <a:rPr lang="cs" sz="1200">
                <a:latin typeface="Century Gothic"/>
                <a:ea typeface="Century Gothic"/>
                <a:cs typeface="Century Gothic"/>
                <a:sym typeface="Century Gothic"/>
              </a:rPr>
              <a:t>zakladatelem je Alí bahá'ulláh, který je považován za posledního z řady Božích poslů, jako byli Abrahám, Mojžíš, Buddha, Kršna, Kristus a Muhammad </a:t>
            </a:r>
            <a:endParaRPr sz="1200">
              <a:latin typeface="Arial"/>
              <a:ea typeface="Arial"/>
              <a:cs typeface="Arial"/>
              <a:sym typeface="Arial"/>
            </a:endParaRPr>
          </a:p>
          <a:p>
            <a:pPr marL="457200" lvl="0" indent="-304800" algn="just" rtl="0">
              <a:lnSpc>
                <a:spcPct val="100000"/>
              </a:lnSpc>
              <a:spcBef>
                <a:spcPts val="0"/>
              </a:spcBef>
              <a:spcAft>
                <a:spcPts val="0"/>
              </a:spcAft>
              <a:buClr>
                <a:schemeClr val="dk2"/>
              </a:buClr>
              <a:buSzPts val="1200"/>
              <a:buFont typeface="Century Gothic"/>
              <a:buChar char="●"/>
            </a:pPr>
            <a:r>
              <a:rPr lang="cs" sz="1200">
                <a:latin typeface="Century Gothic"/>
                <a:ea typeface="Century Gothic"/>
                <a:cs typeface="Century Gothic"/>
                <a:sym typeface="Century Gothic"/>
              </a:rPr>
              <a:t>vychází z tzv. Bábismu: učení sekty založené Muhammadem Alím, v duchu reformace islámu) </a:t>
            </a:r>
            <a:endParaRPr sz="1200">
              <a:latin typeface="Arial"/>
              <a:ea typeface="Arial"/>
              <a:cs typeface="Arial"/>
              <a:sym typeface="Arial"/>
            </a:endParaRPr>
          </a:p>
          <a:p>
            <a:pPr marL="457200" lvl="0" indent="-304800" algn="just" rtl="0">
              <a:lnSpc>
                <a:spcPct val="100000"/>
              </a:lnSpc>
              <a:spcBef>
                <a:spcPts val="0"/>
              </a:spcBef>
              <a:spcAft>
                <a:spcPts val="0"/>
              </a:spcAft>
              <a:buClr>
                <a:schemeClr val="dk2"/>
              </a:buClr>
              <a:buSzPts val="1200"/>
              <a:buFont typeface="Century Gothic"/>
              <a:buChar char="●"/>
            </a:pPr>
            <a:r>
              <a:rPr lang="cs" sz="1200">
                <a:latin typeface="Century Gothic"/>
                <a:ea typeface="Century Gothic"/>
                <a:cs typeface="Century Gothic"/>
                <a:sym typeface="Century Gothic"/>
              </a:rPr>
              <a:t>spojuje prvky islámu, judaismu, křesťanství</a:t>
            </a:r>
            <a:endParaRPr sz="1200">
              <a:latin typeface="Arial"/>
              <a:ea typeface="Arial"/>
              <a:cs typeface="Arial"/>
              <a:sym typeface="Arial"/>
            </a:endParaRPr>
          </a:p>
          <a:p>
            <a:pPr marL="457200" lvl="0" indent="-304800" algn="just" rtl="0">
              <a:lnSpc>
                <a:spcPct val="100000"/>
              </a:lnSpc>
              <a:spcBef>
                <a:spcPts val="0"/>
              </a:spcBef>
              <a:spcAft>
                <a:spcPts val="0"/>
              </a:spcAft>
              <a:buClr>
                <a:schemeClr val="dk2"/>
              </a:buClr>
              <a:buSzPts val="1200"/>
              <a:buFont typeface="Century Gothic"/>
              <a:buChar char="●"/>
            </a:pPr>
            <a:r>
              <a:rPr lang="cs" sz="1200">
                <a:latin typeface="Century Gothic"/>
                <a:ea typeface="Century Gothic"/>
                <a:cs typeface="Century Gothic"/>
                <a:sym typeface="Century Gothic"/>
              </a:rPr>
              <a:t>hlavní rys: hlásání úplné společenské i majetkové rovnosti </a:t>
            </a:r>
            <a:endParaRPr sz="1200">
              <a:latin typeface="Arial"/>
              <a:ea typeface="Arial"/>
              <a:cs typeface="Arial"/>
              <a:sym typeface="Arial"/>
            </a:endParaRPr>
          </a:p>
          <a:p>
            <a:pPr marL="457200" lvl="0" indent="-304800" algn="just" rtl="0">
              <a:lnSpc>
                <a:spcPct val="100000"/>
              </a:lnSpc>
              <a:spcBef>
                <a:spcPts val="0"/>
              </a:spcBef>
              <a:spcAft>
                <a:spcPts val="0"/>
              </a:spcAft>
              <a:buClr>
                <a:schemeClr val="dk2"/>
              </a:buClr>
              <a:buSzPts val="1200"/>
              <a:buFont typeface="Century Gothic"/>
              <a:buChar char="●"/>
            </a:pPr>
            <a:r>
              <a:rPr lang="cs" sz="1200">
                <a:latin typeface="Century Gothic"/>
                <a:ea typeface="Century Gothic"/>
                <a:cs typeface="Century Gothic"/>
                <a:sym typeface="Century Gothic"/>
              </a:rPr>
              <a:t>základní myšlenka vychází z islámu - všechna náboženství jsou v podstatě totožná a existuje jediný Bůh</a:t>
            </a:r>
            <a:endParaRPr sz="1200">
              <a:latin typeface="Arial"/>
              <a:ea typeface="Arial"/>
              <a:cs typeface="Arial"/>
              <a:sym typeface="Arial"/>
            </a:endParaRPr>
          </a:p>
          <a:p>
            <a:pPr marL="457200" lvl="0" indent="-304800" algn="just" rtl="0">
              <a:lnSpc>
                <a:spcPct val="100000"/>
              </a:lnSpc>
              <a:spcBef>
                <a:spcPts val="0"/>
              </a:spcBef>
              <a:spcAft>
                <a:spcPts val="0"/>
              </a:spcAft>
              <a:buClr>
                <a:schemeClr val="dk2"/>
              </a:buClr>
              <a:buSzPts val="1200"/>
              <a:buFont typeface="Century Gothic"/>
              <a:buChar char="●"/>
            </a:pPr>
            <a:r>
              <a:rPr lang="cs" sz="1200">
                <a:latin typeface="Century Gothic"/>
                <a:ea typeface="Century Gothic"/>
                <a:cs typeface="Century Gothic"/>
                <a:sym typeface="Century Gothic"/>
              </a:rPr>
              <a:t>cílem je světový mír a konečná jednota lidstva</a:t>
            </a:r>
            <a:endParaRPr sz="1200">
              <a:latin typeface="Arial"/>
              <a:ea typeface="Arial"/>
              <a:cs typeface="Arial"/>
              <a:sym typeface="Arial"/>
            </a:endParaRPr>
          </a:p>
          <a:p>
            <a:pPr marL="457200" lvl="0" indent="-304800" algn="just" rtl="0">
              <a:lnSpc>
                <a:spcPct val="100000"/>
              </a:lnSpc>
              <a:spcBef>
                <a:spcPts val="0"/>
              </a:spcBef>
              <a:spcAft>
                <a:spcPts val="0"/>
              </a:spcAft>
              <a:buClr>
                <a:schemeClr val="dk2"/>
              </a:buClr>
              <a:buSzPts val="1200"/>
              <a:buFont typeface="Century Gothic"/>
              <a:buChar char="●"/>
            </a:pPr>
            <a:r>
              <a:rPr lang="cs" sz="1200">
                <a:latin typeface="Century Gothic"/>
                <a:ea typeface="Century Gothic"/>
                <a:cs typeface="Century Gothic"/>
                <a:sym typeface="Century Gothic"/>
              </a:rPr>
              <a:t>základní principy učení: jednota Boha, jednota náboženství, jednota lidstva, odstranění všech forem předsudků, odstranění extrémů bohatství a chudoby, rovnost žen a mužů, harmonie vědy a náboženství, světový mír,...</a:t>
            </a:r>
            <a:endParaRPr sz="1200">
              <a:latin typeface="Arial"/>
              <a:ea typeface="Arial"/>
              <a:cs typeface="Arial"/>
              <a:sym typeface="Arial"/>
            </a:endParaRPr>
          </a:p>
          <a:p>
            <a:pPr marL="0" lvl="0" indent="0" algn="l" rtl="0">
              <a:spcBef>
                <a:spcPts val="0"/>
              </a:spcBef>
              <a:spcAft>
                <a:spcPts val="1200"/>
              </a:spcAft>
              <a:buNone/>
            </a:pPr>
            <a:endParaRPr/>
          </a:p>
        </p:txBody>
      </p:sp>
      <p:pic>
        <p:nvPicPr>
          <p:cNvPr id="200" name="Google Shape;200;p22"/>
          <p:cNvPicPr preferRelativeResize="0"/>
          <p:nvPr/>
        </p:nvPicPr>
        <p:blipFill>
          <a:blip r:embed="rId3">
            <a:alphaModFix amt="19000"/>
          </a:blip>
          <a:stretch>
            <a:fillRect/>
          </a:stretch>
        </p:blipFill>
        <p:spPr>
          <a:xfrm>
            <a:off x="2829150" y="225225"/>
            <a:ext cx="1809525" cy="1809525"/>
          </a:xfrm>
          <a:prstGeom prst="rect">
            <a:avLst/>
          </a:prstGeom>
          <a:noFill/>
          <a:ln>
            <a:noFill/>
          </a:ln>
          <a:effectLst>
            <a:outerShdw blurRad="57150" dist="19050" dir="5400000" algn="bl" rotWithShape="0">
              <a:srgbClr val="000000">
                <a:alpha val="16000"/>
              </a:srgbClr>
            </a:outerShdw>
          </a:effectLst>
        </p:spPr>
      </p:pic>
      <p:pic>
        <p:nvPicPr>
          <p:cNvPr id="201" name="Google Shape;201;p22"/>
          <p:cNvPicPr preferRelativeResize="0"/>
          <p:nvPr/>
        </p:nvPicPr>
        <p:blipFill>
          <a:blip r:embed="rId4">
            <a:alphaModFix amt="22000"/>
          </a:blip>
          <a:stretch>
            <a:fillRect/>
          </a:stretch>
        </p:blipFill>
        <p:spPr>
          <a:xfrm>
            <a:off x="7303425" y="289225"/>
            <a:ext cx="1428750" cy="2057400"/>
          </a:xfrm>
          <a:prstGeom prst="rect">
            <a:avLst/>
          </a:prstGeom>
          <a:noFill/>
          <a:ln>
            <a:noFill/>
          </a:ln>
          <a:effectLst>
            <a:outerShdw blurRad="57150" dist="19050" dir="5400000" algn="bl" rotWithShape="0">
              <a:srgbClr val="000000">
                <a:alpha val="0"/>
              </a:srgbClr>
            </a:outerShdw>
          </a:effectLst>
        </p:spPr>
      </p:pic>
      <p:sp>
        <p:nvSpPr>
          <p:cNvPr id="202" name="Google Shape;202;p22"/>
          <p:cNvSpPr txBox="1"/>
          <p:nvPr/>
        </p:nvSpPr>
        <p:spPr>
          <a:xfrm>
            <a:off x="4978250" y="604800"/>
            <a:ext cx="29358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2700">
                <a:solidFill>
                  <a:schemeClr val="lt1"/>
                </a:solidFill>
                <a:latin typeface="Nunito"/>
                <a:ea typeface="Nunito"/>
                <a:cs typeface="Nunito"/>
                <a:sym typeface="Nunito"/>
              </a:rPr>
              <a:t>Bahaismus</a:t>
            </a:r>
            <a:endParaRPr sz="2700">
              <a:solidFill>
                <a:schemeClr val="lt1"/>
              </a:solidFill>
              <a:latin typeface="Nunito"/>
              <a:ea typeface="Nunito"/>
              <a:cs typeface="Nunito"/>
              <a:sym typeface="Nunito"/>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0EAEF0-E8CF-9744-8429-78A43E0010BE}"/>
              </a:ext>
            </a:extLst>
          </p:cNvPr>
          <p:cNvSpPr>
            <a:spLocks noGrp="1"/>
          </p:cNvSpPr>
          <p:nvPr>
            <p:ph type="title"/>
          </p:nvPr>
        </p:nvSpPr>
        <p:spPr>
          <a:xfrm>
            <a:off x="819150" y="404701"/>
            <a:ext cx="7505700" cy="565358"/>
          </a:xfrm>
        </p:spPr>
        <p:txBody>
          <a:bodyPr>
            <a:noAutofit/>
          </a:bodyPr>
          <a:lstStyle/>
          <a:p>
            <a:pPr algn="ctr"/>
            <a:r>
              <a:rPr lang="cs-CZ" sz="2400" dirty="0"/>
              <a:t>Příklady konfliktů, ve kterých hraje roli náboženství </a:t>
            </a:r>
          </a:p>
        </p:txBody>
      </p:sp>
      <p:sp>
        <p:nvSpPr>
          <p:cNvPr id="3" name="Zástupný text 2">
            <a:extLst>
              <a:ext uri="{FF2B5EF4-FFF2-40B4-BE49-F238E27FC236}">
                <a16:creationId xmlns:a16="http://schemas.microsoft.com/office/drawing/2014/main" id="{6CACFCFC-1E65-E241-AF5F-9981323B0C9A}"/>
              </a:ext>
            </a:extLst>
          </p:cNvPr>
          <p:cNvSpPr>
            <a:spLocks noGrp="1"/>
          </p:cNvSpPr>
          <p:nvPr>
            <p:ph type="body" idx="1"/>
          </p:nvPr>
        </p:nvSpPr>
        <p:spPr>
          <a:xfrm>
            <a:off x="210710" y="866691"/>
            <a:ext cx="8722580" cy="4173442"/>
          </a:xfrm>
        </p:spPr>
        <p:txBody>
          <a:bodyPr>
            <a:normAutofit fontScale="92500" lnSpcReduction="10000"/>
          </a:bodyPr>
          <a:lstStyle/>
          <a:p>
            <a:pPr algn="just"/>
            <a:r>
              <a:rPr lang="cs-CZ" sz="1200" b="1" dirty="0">
                <a:latin typeface="Century Gothic" panose="020B0502020202020204" pitchFamily="34" charset="0"/>
              </a:rPr>
              <a:t>Kašmír</a:t>
            </a:r>
            <a:r>
              <a:rPr lang="cs-CZ" sz="1200" dirty="0">
                <a:latin typeface="Century Gothic" panose="020B0502020202020204" pitchFamily="34" charset="0"/>
              </a:rPr>
              <a:t> </a:t>
            </a:r>
          </a:p>
          <a:p>
            <a:pPr lvl="1" algn="just"/>
            <a:r>
              <a:rPr lang="cs-CZ" dirty="0">
                <a:latin typeface="Century Gothic" panose="020B0502020202020204" pitchFamily="34" charset="0"/>
              </a:rPr>
              <a:t>Asie </a:t>
            </a:r>
          </a:p>
          <a:p>
            <a:pPr lvl="1" algn="just"/>
            <a:r>
              <a:rPr lang="cs-CZ" dirty="0">
                <a:latin typeface="Century Gothic" panose="020B0502020202020204" pitchFamily="34" charset="0"/>
              </a:rPr>
              <a:t>Vznik konfliktu: říjen 1947 – současnost </a:t>
            </a:r>
          </a:p>
          <a:p>
            <a:pPr lvl="1" algn="just"/>
            <a:r>
              <a:rPr lang="cs-CZ" dirty="0">
                <a:latin typeface="Century Gothic" panose="020B0502020202020204" pitchFamily="34" charset="0"/>
              </a:rPr>
              <a:t>Důvodem: spor o Kašmír mezi převážně hinduistickou Indií a muslimským Pákistánem </a:t>
            </a:r>
          </a:p>
          <a:p>
            <a:pPr lvl="1" algn="just"/>
            <a:r>
              <a:rPr lang="cs-CZ" dirty="0">
                <a:latin typeface="Century Gothic" panose="020B0502020202020204" pitchFamily="34" charset="0"/>
              </a:rPr>
              <a:t>Konflikt stále trvá – poslední informace nalezeny ze dne 20. října na serveru Al-</a:t>
            </a:r>
            <a:r>
              <a:rPr lang="cs-CZ" dirty="0" err="1">
                <a:latin typeface="Century Gothic" panose="020B0502020202020204" pitchFamily="34" charset="0"/>
              </a:rPr>
              <a:t>jazeera</a:t>
            </a:r>
            <a:r>
              <a:rPr lang="cs-CZ" dirty="0">
                <a:latin typeface="Century Gothic" panose="020B0502020202020204" pitchFamily="34" charset="0"/>
              </a:rPr>
              <a:t> </a:t>
            </a:r>
            <a:r>
              <a:rPr lang="cs-CZ" dirty="0">
                <a:latin typeface="Century Gothic" panose="020B0502020202020204" pitchFamily="34" charset="0"/>
                <a:sym typeface="Wingdings" pitchFamily="2" charset="2"/>
              </a:rPr>
              <a:t> pákistánská povstalecká skupina – zabito nejméně 33 osob </a:t>
            </a:r>
            <a:endParaRPr lang="cs-CZ" dirty="0">
              <a:latin typeface="Century Gothic" panose="020B0502020202020204" pitchFamily="34" charset="0"/>
            </a:endParaRPr>
          </a:p>
          <a:p>
            <a:pPr algn="just"/>
            <a:r>
              <a:rPr lang="cs-CZ" sz="1200" b="1" dirty="0">
                <a:latin typeface="Century Gothic" panose="020B0502020202020204" pitchFamily="34" charset="0"/>
              </a:rPr>
              <a:t>Nigérie </a:t>
            </a:r>
          </a:p>
          <a:p>
            <a:pPr lvl="1" algn="just"/>
            <a:r>
              <a:rPr lang="cs-CZ" dirty="0">
                <a:latin typeface="Century Gothic" panose="020B0502020202020204" pitchFamily="34" charset="0"/>
              </a:rPr>
              <a:t>Nigerijská občanská válka: 1967 – 1970  - </a:t>
            </a:r>
            <a:r>
              <a:rPr lang="cs-CZ" b="1" dirty="0" err="1">
                <a:latin typeface="Century Gothic" panose="020B0502020202020204" pitchFamily="34" charset="0"/>
              </a:rPr>
              <a:t>Hausové</a:t>
            </a:r>
            <a:r>
              <a:rPr lang="cs-CZ" dirty="0">
                <a:latin typeface="Century Gothic" panose="020B0502020202020204" pitchFamily="34" charset="0"/>
              </a:rPr>
              <a:t> (muslimové na severu), </a:t>
            </a:r>
            <a:r>
              <a:rPr lang="cs-CZ" b="1" dirty="0" err="1">
                <a:latin typeface="Century Gothic" panose="020B0502020202020204" pitchFamily="34" charset="0"/>
              </a:rPr>
              <a:t>Jorubové</a:t>
            </a:r>
            <a:r>
              <a:rPr lang="cs-CZ" dirty="0">
                <a:latin typeface="Century Gothic" panose="020B0502020202020204" pitchFamily="34" charset="0"/>
              </a:rPr>
              <a:t> (západ), křesťanští </a:t>
            </a:r>
            <a:r>
              <a:rPr lang="cs-CZ" b="1" dirty="0" err="1">
                <a:latin typeface="Century Gothic" panose="020B0502020202020204" pitchFamily="34" charset="0"/>
              </a:rPr>
              <a:t>Igbové</a:t>
            </a:r>
            <a:r>
              <a:rPr lang="cs-CZ" dirty="0">
                <a:latin typeface="Century Gothic" panose="020B0502020202020204" pitchFamily="34" charset="0"/>
              </a:rPr>
              <a:t> (jihovýchod země)</a:t>
            </a:r>
          </a:p>
          <a:p>
            <a:pPr lvl="1" algn="just"/>
            <a:r>
              <a:rPr lang="cs-CZ" dirty="0">
                <a:latin typeface="Century Gothic" panose="020B0502020202020204" pitchFamily="34" charset="0"/>
              </a:rPr>
              <a:t>2011 – vybombardováno hlavní sídlo OSN v Nigérii – teroristická skupina </a:t>
            </a:r>
            <a:r>
              <a:rPr lang="cs-CZ" b="1" dirty="0">
                <a:latin typeface="Century Gothic" panose="020B0502020202020204" pitchFamily="34" charset="0"/>
              </a:rPr>
              <a:t>Boko </a:t>
            </a:r>
            <a:r>
              <a:rPr lang="cs-CZ" b="1" dirty="0" err="1">
                <a:latin typeface="Century Gothic" panose="020B0502020202020204" pitchFamily="34" charset="0"/>
              </a:rPr>
              <a:t>Haram</a:t>
            </a:r>
            <a:r>
              <a:rPr lang="cs-CZ" b="1" dirty="0">
                <a:latin typeface="Century Gothic" panose="020B0502020202020204" pitchFamily="34" charset="0"/>
              </a:rPr>
              <a:t> </a:t>
            </a:r>
          </a:p>
          <a:p>
            <a:pPr lvl="1" algn="just"/>
            <a:r>
              <a:rPr lang="cs-CZ" dirty="0">
                <a:latin typeface="Century Gothic" panose="020B0502020202020204" pitchFamily="34" charset="0"/>
              </a:rPr>
              <a:t>Skupina Boko </a:t>
            </a:r>
            <a:r>
              <a:rPr lang="cs-CZ" dirty="0" err="1">
                <a:latin typeface="Century Gothic" panose="020B0502020202020204" pitchFamily="34" charset="0"/>
              </a:rPr>
              <a:t>Haram</a:t>
            </a:r>
            <a:r>
              <a:rPr lang="cs-CZ" dirty="0">
                <a:latin typeface="Century Gothic" panose="020B0502020202020204" pitchFamily="34" charset="0"/>
              </a:rPr>
              <a:t> v zemi šíří násilí doposud (jejím cílem je z Nigérie vytvořit muslimský stát, založený na striktním výkladu práva šaría)</a:t>
            </a:r>
          </a:p>
          <a:p>
            <a:pPr algn="just"/>
            <a:r>
              <a:rPr lang="cs-CZ" sz="1200" b="1" dirty="0">
                <a:latin typeface="Century Gothic" panose="020B0502020202020204" pitchFamily="34" charset="0"/>
              </a:rPr>
              <a:t>Súdán</a:t>
            </a:r>
            <a:r>
              <a:rPr lang="cs-CZ" sz="1200" dirty="0">
                <a:latin typeface="Century Gothic" panose="020B0502020202020204" pitchFamily="34" charset="0"/>
              </a:rPr>
              <a:t> </a:t>
            </a:r>
          </a:p>
          <a:p>
            <a:pPr lvl="1" algn="just"/>
            <a:r>
              <a:rPr lang="cs-CZ" dirty="0">
                <a:latin typeface="Century Gothic" panose="020B0502020202020204" pitchFamily="34" charset="0"/>
              </a:rPr>
              <a:t>1955 - 2005 – </a:t>
            </a:r>
            <a:r>
              <a:rPr lang="cs-CZ" b="1" dirty="0">
                <a:latin typeface="Century Gothic" panose="020B0502020202020204" pitchFamily="34" charset="0"/>
              </a:rPr>
              <a:t>občanská válka </a:t>
            </a:r>
            <a:r>
              <a:rPr lang="cs-CZ" dirty="0">
                <a:latin typeface="Century Gothic" panose="020B0502020202020204" pitchFamily="34" charset="0"/>
              </a:rPr>
              <a:t>- ukončena podepsáním mírové dohody </a:t>
            </a:r>
          </a:p>
          <a:p>
            <a:pPr lvl="1" algn="just"/>
            <a:r>
              <a:rPr lang="cs-CZ" dirty="0">
                <a:latin typeface="Century Gothic" panose="020B0502020202020204" pitchFamily="34" charset="0"/>
              </a:rPr>
              <a:t>Jih – křesťanský X sever – islámský</a:t>
            </a:r>
          </a:p>
          <a:p>
            <a:pPr lvl="1" algn="just"/>
            <a:r>
              <a:rPr lang="cs-CZ" dirty="0">
                <a:latin typeface="Century Gothic" panose="020B0502020202020204" pitchFamily="34" charset="0"/>
              </a:rPr>
              <a:t>9. července 2011  se Jih stal samostatným státem  </a:t>
            </a:r>
          </a:p>
          <a:p>
            <a:pPr lvl="1" algn="just"/>
            <a:r>
              <a:rPr lang="cs-CZ" b="1" dirty="0">
                <a:latin typeface="Century Gothic" panose="020B0502020202020204" pitchFamily="34" charset="0"/>
              </a:rPr>
              <a:t>Konflikt v </a:t>
            </a:r>
            <a:r>
              <a:rPr lang="cs-CZ" b="1" dirty="0" err="1">
                <a:latin typeface="Century Gothic" panose="020B0502020202020204" pitchFamily="34" charset="0"/>
              </a:rPr>
              <a:t>Dárfúru</a:t>
            </a:r>
            <a:r>
              <a:rPr lang="cs-CZ" b="1" dirty="0">
                <a:latin typeface="Century Gothic" panose="020B0502020202020204" pitchFamily="34" charset="0"/>
              </a:rPr>
              <a:t> </a:t>
            </a:r>
            <a:r>
              <a:rPr lang="cs-CZ" dirty="0">
                <a:latin typeface="Century Gothic" panose="020B0502020202020204" pitchFamily="34" charset="0"/>
              </a:rPr>
              <a:t>(proti sobě vládní vojáci a povstalci hlavně z nearabské komunity ) –  od roku 2003 - 2020 </a:t>
            </a:r>
          </a:p>
          <a:p>
            <a:pPr lvl="1" algn="just"/>
            <a:r>
              <a:rPr lang="cs-CZ" dirty="0">
                <a:latin typeface="Century Gothic" panose="020B0502020202020204" pitchFamily="34" charset="0"/>
              </a:rPr>
              <a:t>Ukončeno mírovou dohodou </a:t>
            </a:r>
          </a:p>
          <a:p>
            <a:pPr algn="just"/>
            <a:r>
              <a:rPr lang="cs-CZ" sz="1200" b="1" dirty="0">
                <a:latin typeface="Century Gothic" panose="020B0502020202020204" pitchFamily="34" charset="0"/>
              </a:rPr>
              <a:t>Srí lanka </a:t>
            </a:r>
          </a:p>
          <a:p>
            <a:pPr lvl="1" algn="just"/>
            <a:r>
              <a:rPr lang="cs-CZ" dirty="0">
                <a:latin typeface="Century Gothic" panose="020B0502020202020204" pitchFamily="34" charset="0"/>
              </a:rPr>
              <a:t>Z důvodu  různých požadavků bojujících stran </a:t>
            </a:r>
          </a:p>
          <a:p>
            <a:pPr lvl="1" algn="just"/>
            <a:r>
              <a:rPr lang="cs-CZ" b="1" dirty="0">
                <a:latin typeface="Century Gothic" panose="020B0502020202020204" pitchFamily="34" charset="0"/>
              </a:rPr>
              <a:t>Tamilové</a:t>
            </a:r>
            <a:r>
              <a:rPr lang="cs-CZ" dirty="0">
                <a:latin typeface="Century Gothic" panose="020B0502020202020204" pitchFamily="34" charset="0"/>
              </a:rPr>
              <a:t> (hinduismus) X </a:t>
            </a:r>
            <a:r>
              <a:rPr lang="cs-CZ" b="1" dirty="0">
                <a:latin typeface="Century Gothic" panose="020B0502020202020204" pitchFamily="34" charset="0"/>
              </a:rPr>
              <a:t>Sinhálci</a:t>
            </a:r>
            <a:r>
              <a:rPr lang="cs-CZ" dirty="0">
                <a:latin typeface="Century Gothic" panose="020B0502020202020204" pitchFamily="34" charset="0"/>
              </a:rPr>
              <a:t>  (buddhismus)</a:t>
            </a:r>
          </a:p>
          <a:p>
            <a:pPr lvl="1" algn="just"/>
            <a:r>
              <a:rPr lang="cs-CZ" dirty="0">
                <a:latin typeface="Century Gothic" panose="020B0502020202020204" pitchFamily="34" charset="0"/>
              </a:rPr>
              <a:t>Národy se liší rasově, nábožensky, písmem </a:t>
            </a:r>
          </a:p>
          <a:p>
            <a:pPr lvl="1" algn="just"/>
            <a:r>
              <a:rPr lang="cs-CZ" dirty="0">
                <a:latin typeface="Century Gothic" panose="020B0502020202020204" pitchFamily="34" charset="0"/>
              </a:rPr>
              <a:t>V roce 2002 příměří – trvá do dnes – narušováno atentáty a útoky na civilisty </a:t>
            </a:r>
            <a:endParaRPr lang="cs-CZ" sz="800" dirty="0">
              <a:latin typeface="Century Gothic" panose="020B0502020202020204" pitchFamily="34" charset="0"/>
            </a:endParaRPr>
          </a:p>
        </p:txBody>
      </p:sp>
    </p:spTree>
    <p:extLst>
      <p:ext uri="{BB962C8B-B14F-4D97-AF65-F5344CB8AC3E}">
        <p14:creationId xmlns:p14="http://schemas.microsoft.com/office/powerpoint/2010/main" val="307435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cs" sz="3600" b="1"/>
              <a:t>Izraelsko - palestinský konflikt </a:t>
            </a:r>
            <a:r>
              <a:rPr lang="cs" sz="3500"/>
              <a:t> </a:t>
            </a:r>
            <a:endParaRPr sz="3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title"/>
          </p:nvPr>
        </p:nvSpPr>
        <p:spPr>
          <a:xfrm>
            <a:off x="819150" y="529838"/>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cs" b="1"/>
              <a:t>Izraelsko - palestinský konflikt</a:t>
            </a:r>
            <a:r>
              <a:rPr lang="cs"/>
              <a:t> </a:t>
            </a:r>
            <a:endParaRPr/>
          </a:p>
        </p:txBody>
      </p:sp>
      <p:sp>
        <p:nvSpPr>
          <p:cNvPr id="213" name="Google Shape;213;p24"/>
          <p:cNvSpPr txBox="1">
            <a:spLocks noGrp="1"/>
          </p:cNvSpPr>
          <p:nvPr>
            <p:ph type="body" idx="1"/>
          </p:nvPr>
        </p:nvSpPr>
        <p:spPr>
          <a:xfrm>
            <a:off x="400650" y="1648400"/>
            <a:ext cx="8342700" cy="26985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SzPts val="1600"/>
              <a:buFont typeface="Century Gothic"/>
              <a:buChar char="●"/>
            </a:pPr>
            <a:r>
              <a:rPr lang="cs" sz="1600">
                <a:latin typeface="Century Gothic"/>
                <a:ea typeface="Century Gothic"/>
                <a:cs typeface="Century Gothic"/>
                <a:sym typeface="Century Gothic"/>
              </a:rPr>
              <a:t>názvy Izrael a Palestina najdeme v Bibli - Tóře (Starý zákon) </a:t>
            </a:r>
            <a:endParaRPr sz="1600">
              <a:latin typeface="Century Gothic"/>
              <a:ea typeface="Century Gothic"/>
              <a:cs typeface="Century Gothic"/>
              <a:sym typeface="Century Gothic"/>
            </a:endParaRPr>
          </a:p>
          <a:p>
            <a:pPr marL="914400" lvl="1" indent="-317500" algn="just" rtl="0">
              <a:spcBef>
                <a:spcPts val="0"/>
              </a:spcBef>
              <a:spcAft>
                <a:spcPts val="0"/>
              </a:spcAft>
              <a:buSzPts val="1400"/>
              <a:buFont typeface="Century Gothic"/>
              <a:buChar char="○"/>
            </a:pPr>
            <a:r>
              <a:rPr lang="cs" sz="1400">
                <a:latin typeface="Century Gothic"/>
                <a:ea typeface="Century Gothic"/>
                <a:cs typeface="Century Gothic"/>
                <a:sym typeface="Century Gothic"/>
              </a:rPr>
              <a:t>jméno </a:t>
            </a:r>
            <a:r>
              <a:rPr lang="cs" sz="1400" b="1">
                <a:latin typeface="Century Gothic"/>
                <a:ea typeface="Century Gothic"/>
                <a:cs typeface="Century Gothic"/>
                <a:sym typeface="Century Gothic"/>
              </a:rPr>
              <a:t>Izrael</a:t>
            </a:r>
            <a:r>
              <a:rPr lang="cs" sz="1400">
                <a:latin typeface="Century Gothic"/>
                <a:ea typeface="Century Gothic"/>
                <a:cs typeface="Century Gothic"/>
                <a:sym typeface="Century Gothic"/>
              </a:rPr>
              <a:t> bylo uděleno Jákobovi, po boji s andělem - později používáno pro Jákobovy potomky - kmen Izraele, židovský lid, židovský národ - později se stalo označení geografickým pojmem </a:t>
            </a:r>
            <a:endParaRPr sz="1400">
              <a:latin typeface="Century Gothic"/>
              <a:ea typeface="Century Gothic"/>
              <a:cs typeface="Century Gothic"/>
              <a:sym typeface="Century Gothic"/>
            </a:endParaRPr>
          </a:p>
          <a:p>
            <a:pPr marL="914400" lvl="1" indent="-317500" algn="just" rtl="0">
              <a:spcBef>
                <a:spcPts val="0"/>
              </a:spcBef>
              <a:spcAft>
                <a:spcPts val="0"/>
              </a:spcAft>
              <a:buSzPts val="1400"/>
              <a:buFont typeface="Century Gothic"/>
              <a:buChar char="○"/>
            </a:pPr>
            <a:r>
              <a:rPr lang="cs" sz="1400">
                <a:latin typeface="Century Gothic"/>
                <a:ea typeface="Century Gothic"/>
                <a:cs typeface="Century Gothic"/>
                <a:sym typeface="Century Gothic"/>
              </a:rPr>
              <a:t>název </a:t>
            </a:r>
            <a:r>
              <a:rPr lang="cs" sz="1400" b="1">
                <a:latin typeface="Century Gothic"/>
                <a:ea typeface="Century Gothic"/>
                <a:cs typeface="Century Gothic"/>
                <a:sym typeface="Century Gothic"/>
              </a:rPr>
              <a:t>Palestina</a:t>
            </a:r>
            <a:r>
              <a:rPr lang="cs" sz="1400">
                <a:latin typeface="Century Gothic"/>
                <a:ea typeface="Century Gothic"/>
                <a:cs typeface="Century Gothic"/>
                <a:sym typeface="Century Gothic"/>
              </a:rPr>
              <a:t> - odvozeno od biblického národa Filištínů - ti přišli z Balkánu a egejských ostrovů a usadili se v pásmu Gazy. V biblických dobách nepřátelé Židů - vymřeli a dnešní Palestinci s nimi nemají etnicky nic společného - Arabové (i dnešní Palestinci) jsou svým původem Semité a společně s Židy spadají do jedné jazykové skupiny </a:t>
            </a:r>
            <a:endParaRPr sz="1400">
              <a:latin typeface="Century Gothic"/>
              <a:ea typeface="Century Gothic"/>
              <a:cs typeface="Century Gothic"/>
              <a:sym typeface="Century Gothic"/>
            </a:endParaRPr>
          </a:p>
          <a:p>
            <a:pPr marL="457200" lvl="0" indent="-317500" algn="just" rtl="0">
              <a:spcBef>
                <a:spcPts val="0"/>
              </a:spcBef>
              <a:spcAft>
                <a:spcPts val="0"/>
              </a:spcAft>
              <a:buSzPts val="1400"/>
              <a:buFont typeface="Century Gothic"/>
              <a:buChar char="●"/>
            </a:pPr>
            <a:r>
              <a:rPr lang="cs" sz="1600">
                <a:latin typeface="Century Gothic"/>
                <a:ea typeface="Century Gothic"/>
                <a:cs typeface="Century Gothic"/>
                <a:sym typeface="Century Gothic"/>
              </a:rPr>
              <a:t>do roku 1948 -  jsme mohli pod pojem Palestinci zařadit nejen arabské obyvatelstvo, ale i Židy (i jiné etnické nebo náboženské komunity, obývající toto území)</a:t>
            </a:r>
            <a:r>
              <a:rPr lang="cs" sz="1500">
                <a:latin typeface="Century Gothic"/>
                <a:ea typeface="Century Gothic"/>
                <a:cs typeface="Century Gothic"/>
                <a:sym typeface="Century Gothic"/>
              </a:rPr>
              <a:t> </a:t>
            </a:r>
            <a:endParaRPr sz="1500" b="1">
              <a:latin typeface="Century Gothic"/>
              <a:ea typeface="Century Gothic"/>
              <a:cs typeface="Century Gothic"/>
              <a:sym typeface="Century Gothic"/>
            </a:endParaRPr>
          </a:p>
        </p:txBody>
      </p:sp>
      <p:sp>
        <p:nvSpPr>
          <p:cNvPr id="214" name="Google Shape;214;p24"/>
          <p:cNvSpPr txBox="1"/>
          <p:nvPr/>
        </p:nvSpPr>
        <p:spPr>
          <a:xfrm>
            <a:off x="2293650" y="1090400"/>
            <a:ext cx="45567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s" sz="1900">
                <a:solidFill>
                  <a:schemeClr val="lt1"/>
                </a:solidFill>
                <a:latin typeface="Nunito"/>
                <a:ea typeface="Nunito"/>
                <a:cs typeface="Nunito"/>
                <a:sym typeface="Nunito"/>
              </a:rPr>
              <a:t>Vymezení základních pojmů</a:t>
            </a:r>
            <a:endParaRPr sz="1900">
              <a:solidFill>
                <a:schemeClr val="lt1"/>
              </a:solidFill>
              <a:latin typeface="Nunito"/>
              <a:ea typeface="Nunito"/>
              <a:cs typeface="Nunito"/>
              <a:sym typeface="Nunito"/>
            </a:endParaRPr>
          </a:p>
        </p:txBody>
      </p:sp>
      <p:pic>
        <p:nvPicPr>
          <p:cNvPr id="215" name="Google Shape;215;p24"/>
          <p:cNvPicPr preferRelativeResize="0"/>
          <p:nvPr/>
        </p:nvPicPr>
        <p:blipFill>
          <a:blip r:embed="rId3">
            <a:alphaModFix/>
          </a:blip>
          <a:stretch>
            <a:fillRect/>
          </a:stretch>
        </p:blipFill>
        <p:spPr>
          <a:xfrm rot="-964330">
            <a:off x="414867" y="397771"/>
            <a:ext cx="1169191" cy="850584"/>
          </a:xfrm>
          <a:prstGeom prst="rect">
            <a:avLst/>
          </a:prstGeom>
          <a:noFill/>
          <a:ln>
            <a:noFill/>
          </a:ln>
        </p:spPr>
      </p:pic>
      <p:pic>
        <p:nvPicPr>
          <p:cNvPr id="216" name="Google Shape;216;p24"/>
          <p:cNvPicPr preferRelativeResize="0"/>
          <p:nvPr/>
        </p:nvPicPr>
        <p:blipFill>
          <a:blip r:embed="rId4">
            <a:alphaModFix/>
          </a:blip>
          <a:stretch>
            <a:fillRect/>
          </a:stretch>
        </p:blipFill>
        <p:spPr>
          <a:xfrm rot="1112419">
            <a:off x="7554395" y="490683"/>
            <a:ext cx="1118033" cy="7444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5"/>
          <p:cNvSpPr txBox="1">
            <a:spLocks noGrp="1"/>
          </p:cNvSpPr>
          <p:nvPr>
            <p:ph type="body" idx="1"/>
          </p:nvPr>
        </p:nvSpPr>
        <p:spPr>
          <a:xfrm>
            <a:off x="819150" y="1145850"/>
            <a:ext cx="7505700" cy="3589500"/>
          </a:xfrm>
          <a:prstGeom prst="rect">
            <a:avLst/>
          </a:prstGeom>
        </p:spPr>
        <p:txBody>
          <a:bodyPr spcFirstLastPara="1" wrap="square" lIns="91425" tIns="91425" rIns="91425" bIns="91425" anchor="t" anchorCtr="0">
            <a:normAutofit/>
          </a:bodyPr>
          <a:lstStyle/>
          <a:p>
            <a:pPr marL="457200" lvl="0" indent="-311150" algn="just" rtl="0">
              <a:spcBef>
                <a:spcPts val="0"/>
              </a:spcBef>
              <a:spcAft>
                <a:spcPts val="0"/>
              </a:spcAft>
              <a:buSzPts val="1300"/>
              <a:buFont typeface="Century Gothic"/>
              <a:buChar char="●"/>
            </a:pPr>
            <a:r>
              <a:rPr lang="cs" sz="1500" b="1">
                <a:latin typeface="Century Gothic"/>
                <a:ea typeface="Century Gothic"/>
                <a:cs typeface="Century Gothic"/>
                <a:sym typeface="Century Gothic"/>
              </a:rPr>
              <a:t>po roce 1948 - změna chápání některých důležitých pojmů a větší politizace - palestinští Židé odmítli pojmenování Palestina a po biblickém vzoru nazvali svůj stát Izrael + sami sebe začali označovat jako Izraelce </a:t>
            </a:r>
            <a:endParaRPr sz="1500" b="1">
              <a:latin typeface="Century Gothic"/>
              <a:ea typeface="Century Gothic"/>
              <a:cs typeface="Century Gothic"/>
              <a:sym typeface="Century Gothic"/>
            </a:endParaRPr>
          </a:p>
          <a:p>
            <a:pPr marL="457200" lvl="0" indent="0" algn="just" rtl="0">
              <a:spcBef>
                <a:spcPts val="1200"/>
              </a:spcBef>
              <a:spcAft>
                <a:spcPts val="0"/>
              </a:spcAft>
              <a:buNone/>
            </a:pPr>
            <a:endParaRPr sz="1500" b="1">
              <a:latin typeface="Century Gothic"/>
              <a:ea typeface="Century Gothic"/>
              <a:cs typeface="Century Gothic"/>
              <a:sym typeface="Century Gothic"/>
            </a:endParaRPr>
          </a:p>
          <a:p>
            <a:pPr marL="457200" lvl="0" indent="-317500" algn="just" rtl="0">
              <a:spcBef>
                <a:spcPts val="1200"/>
              </a:spcBef>
              <a:spcAft>
                <a:spcPts val="0"/>
              </a:spcAft>
              <a:buSzPts val="1400"/>
              <a:buFont typeface="Century Gothic"/>
              <a:buChar char="●"/>
            </a:pPr>
            <a:r>
              <a:rPr lang="cs" sz="1400">
                <a:latin typeface="Century Gothic"/>
                <a:ea typeface="Century Gothic"/>
                <a:cs typeface="Century Gothic"/>
                <a:sym typeface="Century Gothic"/>
              </a:rPr>
              <a:t>oproti tomu pojmy Palestina a Palestinci se začaly prosazovat mezi Araby + arabskými uprchlíky (původem z území britského mandátu)</a:t>
            </a:r>
            <a:endParaRPr sz="1400">
              <a:latin typeface="Century Gothic"/>
              <a:ea typeface="Century Gothic"/>
              <a:cs typeface="Century Gothic"/>
              <a:sym typeface="Century Gothic"/>
            </a:endParaRPr>
          </a:p>
          <a:p>
            <a:pPr marL="457200" lvl="0" indent="-317500" algn="just" rtl="0">
              <a:spcBef>
                <a:spcPts val="0"/>
              </a:spcBef>
              <a:spcAft>
                <a:spcPts val="0"/>
              </a:spcAft>
              <a:buSzPts val="1400"/>
              <a:buFont typeface="Century Gothic"/>
              <a:buChar char="●"/>
            </a:pPr>
            <a:r>
              <a:rPr lang="cs" sz="1400">
                <a:latin typeface="Century Gothic"/>
                <a:ea typeface="Century Gothic"/>
                <a:cs typeface="Century Gothic"/>
                <a:sym typeface="Century Gothic"/>
              </a:rPr>
              <a:t>dnes už jsou za Palestince považováni především arabští obyvatele pásma Gazy, Západního břehu a palestiští uprchlíci </a:t>
            </a:r>
            <a:endParaRPr sz="1400">
              <a:latin typeface="Century Gothic"/>
              <a:ea typeface="Century Gothic"/>
              <a:cs typeface="Century Gothic"/>
              <a:sym typeface="Century Gothic"/>
            </a:endParaRPr>
          </a:p>
          <a:p>
            <a:pPr marL="457200" lvl="0" indent="-317500" algn="just" rtl="0">
              <a:spcBef>
                <a:spcPts val="0"/>
              </a:spcBef>
              <a:spcAft>
                <a:spcPts val="0"/>
              </a:spcAft>
              <a:buSzPts val="1400"/>
              <a:buFont typeface="Century Gothic"/>
              <a:buChar char="●"/>
            </a:pPr>
            <a:r>
              <a:rPr lang="cs" sz="1400">
                <a:latin typeface="Century Gothic"/>
                <a:ea typeface="Century Gothic"/>
                <a:cs typeface="Century Gothic"/>
                <a:sym typeface="Century Gothic"/>
              </a:rPr>
              <a:t>můžeme se setkat také s pojmem izraelští Arabové (Izraelem uměle vytvořený pojem) - označuje arabské obyvatele Izraele s izraelským občanstvím </a:t>
            </a:r>
            <a:endParaRPr sz="140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819150" y="409850"/>
            <a:ext cx="7505700" cy="781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cs"/>
              <a:t>Počátky konfliktů a průběh</a:t>
            </a:r>
            <a:endParaRPr/>
          </a:p>
        </p:txBody>
      </p:sp>
      <p:sp>
        <p:nvSpPr>
          <p:cNvPr id="227" name="Google Shape;227;p26"/>
          <p:cNvSpPr txBox="1">
            <a:spLocks noGrp="1"/>
          </p:cNvSpPr>
          <p:nvPr>
            <p:ph type="body" idx="1"/>
          </p:nvPr>
        </p:nvSpPr>
        <p:spPr>
          <a:xfrm>
            <a:off x="819150" y="989800"/>
            <a:ext cx="7505700" cy="3285600"/>
          </a:xfrm>
          <a:prstGeom prst="rect">
            <a:avLst/>
          </a:prstGeom>
        </p:spPr>
        <p:txBody>
          <a:bodyPr spcFirstLastPara="1" wrap="square" lIns="91425" tIns="91425" rIns="91425" bIns="91425" anchor="t" anchorCtr="0">
            <a:noAutofit/>
          </a:bodyPr>
          <a:lstStyle/>
          <a:p>
            <a:pPr marL="457200" lvl="0" indent="-317658" algn="l" rtl="0">
              <a:lnSpc>
                <a:spcPct val="95000"/>
              </a:lnSpc>
              <a:spcBef>
                <a:spcPts val="0"/>
              </a:spcBef>
              <a:spcAft>
                <a:spcPts val="0"/>
              </a:spcAft>
              <a:buSzPts val="1403"/>
              <a:buFont typeface="Century Gothic"/>
              <a:buChar char="●"/>
            </a:pPr>
            <a:r>
              <a:rPr lang="cs" sz="1402">
                <a:latin typeface="Century Gothic"/>
                <a:ea typeface="Century Gothic"/>
                <a:cs typeface="Century Gothic"/>
                <a:sym typeface="Century Gothic"/>
              </a:rPr>
              <a:t>Za prvopočátek můžeme pokládat již zrození </a:t>
            </a:r>
            <a:r>
              <a:rPr lang="cs" sz="1402" b="1">
                <a:latin typeface="Century Gothic"/>
                <a:ea typeface="Century Gothic"/>
                <a:cs typeface="Century Gothic"/>
                <a:sym typeface="Century Gothic"/>
              </a:rPr>
              <a:t>sionismu</a:t>
            </a:r>
            <a:endParaRPr sz="1402" b="1">
              <a:latin typeface="Century Gothic"/>
              <a:ea typeface="Century Gothic"/>
              <a:cs typeface="Century Gothic"/>
              <a:sym typeface="Century Gothic"/>
            </a:endParaRPr>
          </a:p>
          <a:p>
            <a:pPr marL="914400" lvl="1" indent="-305911" algn="l" rtl="0">
              <a:lnSpc>
                <a:spcPct val="95000"/>
              </a:lnSpc>
              <a:spcBef>
                <a:spcPts val="0"/>
              </a:spcBef>
              <a:spcAft>
                <a:spcPts val="0"/>
              </a:spcAft>
              <a:buSzPts val="1218"/>
              <a:buFont typeface="Century Gothic"/>
              <a:buChar char="○"/>
            </a:pPr>
            <a:r>
              <a:rPr lang="cs" sz="1217">
                <a:latin typeface="Century Gothic"/>
                <a:ea typeface="Century Gothic"/>
                <a:cs typeface="Century Gothic"/>
                <a:sym typeface="Century Gothic"/>
              </a:rPr>
              <a:t>židovský nacionalismus spojený s touhou po vlastním státě </a:t>
            </a:r>
            <a:endParaRPr sz="1217">
              <a:latin typeface="Century Gothic"/>
              <a:ea typeface="Century Gothic"/>
              <a:cs typeface="Century Gothic"/>
              <a:sym typeface="Century Gothic"/>
            </a:endParaRPr>
          </a:p>
          <a:p>
            <a:pPr marL="914400" lvl="1" indent="-305911" algn="l" rtl="0">
              <a:lnSpc>
                <a:spcPct val="95000"/>
              </a:lnSpc>
              <a:spcBef>
                <a:spcPts val="0"/>
              </a:spcBef>
              <a:spcAft>
                <a:spcPts val="0"/>
              </a:spcAft>
              <a:buSzPts val="1218"/>
              <a:buFont typeface="Century Gothic"/>
              <a:buChar char="○"/>
            </a:pPr>
            <a:r>
              <a:rPr lang="cs" sz="1217">
                <a:latin typeface="Century Gothic"/>
                <a:ea typeface="Century Gothic"/>
                <a:cs typeface="Century Gothic"/>
                <a:sym typeface="Century Gothic"/>
              </a:rPr>
              <a:t>reakce na evropský antisemitismus </a:t>
            </a:r>
            <a:endParaRPr sz="1217">
              <a:latin typeface="Century Gothic"/>
              <a:ea typeface="Century Gothic"/>
              <a:cs typeface="Century Gothic"/>
              <a:sym typeface="Century Gothic"/>
            </a:endParaRPr>
          </a:p>
          <a:p>
            <a:pPr marL="914400" lvl="1" indent="-305911" algn="l" rtl="0">
              <a:lnSpc>
                <a:spcPct val="95000"/>
              </a:lnSpc>
              <a:spcBef>
                <a:spcPts val="0"/>
              </a:spcBef>
              <a:spcAft>
                <a:spcPts val="0"/>
              </a:spcAft>
              <a:buSzPts val="1218"/>
              <a:buFont typeface="Century Gothic"/>
              <a:buChar char="○"/>
            </a:pPr>
            <a:r>
              <a:rPr lang="cs" sz="1217">
                <a:latin typeface="Century Gothic"/>
                <a:ea typeface="Century Gothic"/>
                <a:cs typeface="Century Gothic"/>
                <a:sym typeface="Century Gothic"/>
              </a:rPr>
              <a:t>hlavní myslitel - Theodor Herzl </a:t>
            </a:r>
            <a:endParaRPr sz="1217">
              <a:latin typeface="Century Gothic"/>
              <a:ea typeface="Century Gothic"/>
              <a:cs typeface="Century Gothic"/>
              <a:sym typeface="Century Gothic"/>
            </a:endParaRPr>
          </a:p>
          <a:p>
            <a:pPr marL="457200" lvl="0" indent="-317658" algn="l" rtl="0">
              <a:lnSpc>
                <a:spcPct val="95000"/>
              </a:lnSpc>
              <a:spcBef>
                <a:spcPts val="0"/>
              </a:spcBef>
              <a:spcAft>
                <a:spcPts val="0"/>
              </a:spcAft>
              <a:buSzPts val="1403"/>
              <a:buFont typeface="Century Gothic"/>
              <a:buChar char="●"/>
            </a:pPr>
            <a:r>
              <a:rPr lang="cs" sz="1402" b="1">
                <a:latin typeface="Century Gothic"/>
                <a:ea typeface="Century Gothic"/>
                <a:cs typeface="Century Gothic"/>
                <a:sym typeface="Century Gothic"/>
              </a:rPr>
              <a:t>vlny</a:t>
            </a:r>
            <a:r>
              <a:rPr lang="cs" sz="1402">
                <a:latin typeface="Century Gothic"/>
                <a:ea typeface="Century Gothic"/>
                <a:cs typeface="Century Gothic"/>
                <a:sym typeface="Century Gothic"/>
              </a:rPr>
              <a:t> židovských přistěhovalců do Palestiny </a:t>
            </a:r>
            <a:endParaRPr sz="1402">
              <a:latin typeface="Century Gothic"/>
              <a:ea typeface="Century Gothic"/>
              <a:cs typeface="Century Gothic"/>
              <a:sym typeface="Century Gothic"/>
            </a:endParaRPr>
          </a:p>
          <a:p>
            <a:pPr marL="914400" lvl="1" indent="-305911" algn="l" rtl="0">
              <a:lnSpc>
                <a:spcPct val="95000"/>
              </a:lnSpc>
              <a:spcBef>
                <a:spcPts val="0"/>
              </a:spcBef>
              <a:spcAft>
                <a:spcPts val="0"/>
              </a:spcAft>
              <a:buSzPts val="1218"/>
              <a:buFont typeface="Century Gothic"/>
              <a:buChar char="○"/>
            </a:pPr>
            <a:r>
              <a:rPr lang="cs" sz="1217">
                <a:latin typeface="Century Gothic"/>
                <a:ea typeface="Century Gothic"/>
                <a:cs typeface="Century Gothic"/>
                <a:sym typeface="Century Gothic"/>
              </a:rPr>
              <a:t>oficiálně přicházeli do země jako turisté</a:t>
            </a:r>
            <a:endParaRPr sz="1217">
              <a:latin typeface="Century Gothic"/>
              <a:ea typeface="Century Gothic"/>
              <a:cs typeface="Century Gothic"/>
              <a:sym typeface="Century Gothic"/>
            </a:endParaRPr>
          </a:p>
          <a:p>
            <a:pPr marL="914400" lvl="1" indent="-305911" algn="l" rtl="0">
              <a:lnSpc>
                <a:spcPct val="95000"/>
              </a:lnSpc>
              <a:spcBef>
                <a:spcPts val="0"/>
              </a:spcBef>
              <a:spcAft>
                <a:spcPts val="0"/>
              </a:spcAft>
              <a:buSzPts val="1218"/>
              <a:buFont typeface="Century Gothic"/>
              <a:buChar char="○"/>
            </a:pPr>
            <a:r>
              <a:rPr lang="cs" sz="1217">
                <a:latin typeface="Century Gothic"/>
                <a:ea typeface="Century Gothic"/>
                <a:cs typeface="Century Gothic"/>
                <a:sym typeface="Century Gothic"/>
              </a:rPr>
              <a:t>na odkoupené půdě zakládali usedlosti, farmy, i města </a:t>
            </a:r>
            <a:endParaRPr sz="1217">
              <a:latin typeface="Century Gothic"/>
              <a:ea typeface="Century Gothic"/>
              <a:cs typeface="Century Gothic"/>
              <a:sym typeface="Century Gothic"/>
            </a:endParaRPr>
          </a:p>
          <a:p>
            <a:pPr marL="914400" lvl="1" indent="-305911" algn="l" rtl="0">
              <a:lnSpc>
                <a:spcPct val="95000"/>
              </a:lnSpc>
              <a:spcBef>
                <a:spcPts val="0"/>
              </a:spcBef>
              <a:spcAft>
                <a:spcPts val="0"/>
              </a:spcAft>
              <a:buSzPts val="1218"/>
              <a:buFont typeface="Century Gothic"/>
              <a:buChar char="○"/>
            </a:pPr>
            <a:r>
              <a:rPr lang="cs" sz="1217">
                <a:latin typeface="Century Gothic"/>
                <a:ea typeface="Century Gothic"/>
                <a:cs typeface="Century Gothic"/>
                <a:sym typeface="Century Gothic"/>
              </a:rPr>
              <a:t>rok 1911 - vznik Palestinské národní strany - protestovala proti židovskému přistěhovalectví </a:t>
            </a:r>
            <a:endParaRPr sz="1217">
              <a:latin typeface="Century Gothic"/>
              <a:ea typeface="Century Gothic"/>
              <a:cs typeface="Century Gothic"/>
              <a:sym typeface="Century Gothic"/>
            </a:endParaRPr>
          </a:p>
          <a:p>
            <a:pPr marL="457200" lvl="0" indent="-317658" algn="l" rtl="0">
              <a:lnSpc>
                <a:spcPct val="95000"/>
              </a:lnSpc>
              <a:spcBef>
                <a:spcPts val="0"/>
              </a:spcBef>
              <a:spcAft>
                <a:spcPts val="0"/>
              </a:spcAft>
              <a:buSzPts val="1403"/>
              <a:buFont typeface="Century Gothic"/>
              <a:buChar char="●"/>
            </a:pPr>
            <a:r>
              <a:rPr lang="cs" sz="1402">
                <a:latin typeface="Century Gothic"/>
                <a:ea typeface="Century Gothic"/>
                <a:cs typeface="Century Gothic"/>
                <a:sym typeface="Century Gothic"/>
              </a:rPr>
              <a:t>nicméně tyto okolnosti nebyly tolik kritické a větší problémy přicházejí až s 1. světovou válkou ve spojitosti s </a:t>
            </a:r>
            <a:r>
              <a:rPr lang="cs" sz="1402" b="1">
                <a:latin typeface="Century Gothic"/>
                <a:ea typeface="Century Gothic"/>
                <a:cs typeface="Century Gothic"/>
                <a:sym typeface="Century Gothic"/>
              </a:rPr>
              <a:t>aktivitami Velké Británie </a:t>
            </a:r>
            <a:endParaRPr sz="1402" b="1">
              <a:latin typeface="Century Gothic"/>
              <a:ea typeface="Century Gothic"/>
              <a:cs typeface="Century Gothic"/>
              <a:sym typeface="Century Gothic"/>
            </a:endParaRPr>
          </a:p>
          <a:p>
            <a:pPr marL="914400" lvl="1" indent="-305911" algn="l" rtl="0">
              <a:lnSpc>
                <a:spcPct val="95000"/>
              </a:lnSpc>
              <a:spcBef>
                <a:spcPts val="0"/>
              </a:spcBef>
              <a:spcAft>
                <a:spcPts val="0"/>
              </a:spcAft>
              <a:buSzPts val="1218"/>
              <a:buFont typeface="Century Gothic"/>
              <a:buChar char="○"/>
            </a:pPr>
            <a:r>
              <a:rPr lang="cs" sz="1217">
                <a:latin typeface="Century Gothic"/>
                <a:ea typeface="Century Gothic"/>
                <a:cs typeface="Century Gothic"/>
                <a:sym typeface="Century Gothic"/>
              </a:rPr>
              <a:t>VB podporovala Osmanskou říši (z důvodu ochrany proti Rusům a Francouzům na Blízkém východě)</a:t>
            </a:r>
            <a:endParaRPr sz="1217">
              <a:latin typeface="Century Gothic"/>
              <a:ea typeface="Century Gothic"/>
              <a:cs typeface="Century Gothic"/>
              <a:sym typeface="Century Gothic"/>
            </a:endParaRPr>
          </a:p>
          <a:p>
            <a:pPr marL="914400" lvl="1" indent="-305911" algn="l" rtl="0">
              <a:lnSpc>
                <a:spcPct val="95000"/>
              </a:lnSpc>
              <a:spcBef>
                <a:spcPts val="0"/>
              </a:spcBef>
              <a:spcAft>
                <a:spcPts val="0"/>
              </a:spcAft>
              <a:buSzPts val="1218"/>
              <a:buFont typeface="Century Gothic"/>
              <a:buChar char="○"/>
            </a:pPr>
            <a:r>
              <a:rPr lang="cs" sz="1217">
                <a:latin typeface="Century Gothic"/>
                <a:ea typeface="Century Gothic"/>
                <a:cs typeface="Century Gothic"/>
                <a:sym typeface="Century Gothic"/>
              </a:rPr>
              <a:t>po vypuknutí 1. SV VB upevnila svou pozici na Blízkém východě </a:t>
            </a:r>
            <a:endParaRPr sz="1217">
              <a:latin typeface="Century Gothic"/>
              <a:ea typeface="Century Gothic"/>
              <a:cs typeface="Century Gothic"/>
              <a:sym typeface="Century Gothic"/>
            </a:endParaRPr>
          </a:p>
          <a:p>
            <a:pPr marL="914400" lvl="1" indent="-305911" algn="l" rtl="0">
              <a:lnSpc>
                <a:spcPct val="95000"/>
              </a:lnSpc>
              <a:spcBef>
                <a:spcPts val="0"/>
              </a:spcBef>
              <a:spcAft>
                <a:spcPts val="0"/>
              </a:spcAft>
              <a:buSzPts val="1218"/>
              <a:buFont typeface="Century Gothic"/>
              <a:buChar char="○"/>
            </a:pPr>
            <a:r>
              <a:rPr lang="cs" sz="1217">
                <a:latin typeface="Century Gothic"/>
                <a:ea typeface="Century Gothic"/>
                <a:cs typeface="Century Gothic"/>
                <a:sym typeface="Century Gothic"/>
              </a:rPr>
              <a:t>1916 - </a:t>
            </a:r>
            <a:r>
              <a:rPr lang="cs" sz="1217" b="1">
                <a:latin typeface="Century Gothic"/>
                <a:ea typeface="Century Gothic"/>
                <a:cs typeface="Century Gothic"/>
                <a:sym typeface="Century Gothic"/>
              </a:rPr>
              <a:t>Sykes-Picotova dohoda</a:t>
            </a:r>
            <a:r>
              <a:rPr lang="cs" sz="1217">
                <a:latin typeface="Century Gothic"/>
                <a:ea typeface="Century Gothic"/>
                <a:cs typeface="Century Gothic"/>
                <a:sym typeface="Century Gothic"/>
              </a:rPr>
              <a:t> - upravovala poválečné rozdělení na Blízkém východě a rozdělení Osmanské říše - pobouřilo Araby </a:t>
            </a:r>
            <a:endParaRPr sz="1217">
              <a:latin typeface="Century Gothic"/>
              <a:ea typeface="Century Gothic"/>
              <a:cs typeface="Century Gothic"/>
              <a:sym typeface="Century Gothic"/>
            </a:endParaRPr>
          </a:p>
          <a:p>
            <a:pPr marL="914400" lvl="1" indent="-305911" algn="l" rtl="0">
              <a:lnSpc>
                <a:spcPct val="95000"/>
              </a:lnSpc>
              <a:spcBef>
                <a:spcPts val="0"/>
              </a:spcBef>
              <a:spcAft>
                <a:spcPts val="0"/>
              </a:spcAft>
              <a:buSzPts val="1218"/>
              <a:buFont typeface="Century Gothic"/>
              <a:buChar char="○"/>
            </a:pPr>
            <a:r>
              <a:rPr lang="cs" sz="1217">
                <a:latin typeface="Century Gothic"/>
                <a:ea typeface="Century Gothic"/>
                <a:cs typeface="Century Gothic"/>
                <a:sym typeface="Century Gothic"/>
              </a:rPr>
              <a:t>VB se rozhodla podporovat jak Araby tak sionisty, přičemž obě skupiny chtěly stejná území </a:t>
            </a:r>
            <a:endParaRPr sz="1217">
              <a:latin typeface="Century Gothic"/>
              <a:ea typeface="Century Gothic"/>
              <a:cs typeface="Century Gothic"/>
              <a:sym typeface="Century Gothic"/>
            </a:endParaRPr>
          </a:p>
          <a:p>
            <a:pPr marL="914400" lvl="1" indent="-305911" algn="l" rtl="0">
              <a:lnSpc>
                <a:spcPct val="95000"/>
              </a:lnSpc>
              <a:spcBef>
                <a:spcPts val="0"/>
              </a:spcBef>
              <a:spcAft>
                <a:spcPts val="0"/>
              </a:spcAft>
              <a:buSzPts val="1218"/>
              <a:buFont typeface="Century Gothic"/>
              <a:buChar char="○"/>
            </a:pPr>
            <a:r>
              <a:rPr lang="cs" sz="1217">
                <a:latin typeface="Century Gothic"/>
                <a:ea typeface="Century Gothic"/>
                <a:cs typeface="Century Gothic"/>
                <a:sym typeface="Century Gothic"/>
              </a:rPr>
              <a:t>bylo jasné, že podpora obou skupin není možná → během války byl pro VB důležitější vztah s Araby, v klidnějším období zase podporovali sionisty =&gt; </a:t>
            </a:r>
            <a:r>
              <a:rPr lang="cs" sz="1217" b="1">
                <a:latin typeface="Century Gothic"/>
                <a:ea typeface="Century Gothic"/>
                <a:cs typeface="Century Gothic"/>
                <a:sym typeface="Century Gothic"/>
              </a:rPr>
              <a:t>v důsledku toho si Palestinu si začaly nárokovat obě skupiny </a:t>
            </a:r>
            <a:endParaRPr sz="1217"/>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body" idx="1"/>
          </p:nvPr>
        </p:nvSpPr>
        <p:spPr>
          <a:xfrm>
            <a:off x="819150" y="744450"/>
            <a:ext cx="7505700" cy="36546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Font typeface="Century Gothic"/>
              <a:buChar char="●"/>
            </a:pPr>
            <a:r>
              <a:rPr lang="cs" sz="1400">
                <a:latin typeface="Century Gothic"/>
                <a:ea typeface="Century Gothic"/>
                <a:cs typeface="Century Gothic"/>
                <a:sym typeface="Century Gothic"/>
              </a:rPr>
              <a:t>Mezinárodní konference v </a:t>
            </a:r>
            <a:r>
              <a:rPr lang="cs" sz="1400" b="1">
                <a:latin typeface="Century Gothic"/>
                <a:ea typeface="Century Gothic"/>
                <a:cs typeface="Century Gothic"/>
                <a:sym typeface="Century Gothic"/>
              </a:rPr>
              <a:t>San Remu</a:t>
            </a:r>
            <a:r>
              <a:rPr lang="cs" sz="1400">
                <a:latin typeface="Century Gothic"/>
                <a:ea typeface="Century Gothic"/>
                <a:cs typeface="Century Gothic"/>
                <a:sym typeface="Century Gothic"/>
              </a:rPr>
              <a:t> v roce 1920 - mandátní práva pro VB na Blízkém východě - Mezopotámie (Irák) a Palestina → postupné stupňování napětí mezi Araby a Židy</a:t>
            </a:r>
            <a:endParaRPr sz="140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cs" sz="1400">
                <a:latin typeface="Century Gothic"/>
                <a:ea typeface="Century Gothic"/>
                <a:cs typeface="Century Gothic"/>
                <a:sym typeface="Century Gothic"/>
              </a:rPr>
              <a:t>nástupem Adolfa Hitlera k moci se začala zvyšovat emigrace německých Židů - opět zvyšování napětí </a:t>
            </a:r>
            <a:endParaRPr sz="140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cs" sz="1400">
                <a:latin typeface="Century Gothic"/>
                <a:ea typeface="Century Gothic"/>
                <a:cs typeface="Century Gothic"/>
                <a:sym typeface="Century Gothic"/>
              </a:rPr>
              <a:t>1936 - Arabská revoluce - velká vlna nepokojů, která skončila až povoláním britských vojáků </a:t>
            </a:r>
            <a:endParaRPr sz="140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cs" sz="1400">
                <a:latin typeface="Century Gothic"/>
                <a:ea typeface="Century Gothic"/>
                <a:cs typeface="Century Gothic"/>
                <a:sym typeface="Century Gothic"/>
              </a:rPr>
              <a:t>1938 - Woodheadova komise - rozdělení Palestiny - neuspěla z důvodu protichůdných názorů Židů a Arabů </a:t>
            </a:r>
            <a:endParaRPr sz="140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cs" sz="1400">
                <a:latin typeface="Century Gothic"/>
                <a:ea typeface="Century Gothic"/>
                <a:cs typeface="Century Gothic"/>
                <a:sym typeface="Century Gothic"/>
              </a:rPr>
              <a:t>1938 - Bílá listina - „židovský stát nebude vytvořen proti vůli arabské většiny.” - odmítnutí jak ze strany Židů, tak i Arabů </a:t>
            </a:r>
            <a:endParaRPr sz="140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cs" sz="1400">
                <a:latin typeface="Century Gothic"/>
                <a:ea typeface="Century Gothic"/>
                <a:cs typeface="Century Gothic"/>
                <a:sym typeface="Century Gothic"/>
              </a:rPr>
              <a:t>2. Světová válka </a:t>
            </a:r>
            <a:endParaRPr sz="1400">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cs" sz="1200">
                <a:latin typeface="Century Gothic"/>
                <a:ea typeface="Century Gothic"/>
                <a:cs typeface="Century Gothic"/>
                <a:sym typeface="Century Gothic"/>
              </a:rPr>
              <a:t>v Palestině proti sobě stály dvě komunity - sionističtí Židé otřesení Bílou knihou a nespokojení palestinští Arabové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819150" y="524375"/>
            <a:ext cx="7505700" cy="659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cs"/>
              <a:t>Vznik státu Izrael </a:t>
            </a:r>
            <a:endParaRPr/>
          </a:p>
        </p:txBody>
      </p:sp>
      <p:sp>
        <p:nvSpPr>
          <p:cNvPr id="238" name="Google Shape;238;p28"/>
          <p:cNvSpPr txBox="1">
            <a:spLocks noGrp="1"/>
          </p:cNvSpPr>
          <p:nvPr>
            <p:ph type="body" idx="1"/>
          </p:nvPr>
        </p:nvSpPr>
        <p:spPr>
          <a:xfrm>
            <a:off x="379975" y="1339425"/>
            <a:ext cx="4885200" cy="2901000"/>
          </a:xfrm>
          <a:prstGeom prst="rect">
            <a:avLst/>
          </a:prstGeom>
        </p:spPr>
        <p:txBody>
          <a:bodyPr spcFirstLastPara="1" wrap="square" lIns="91425" tIns="91425" rIns="91425" bIns="91425" anchor="t" anchorCtr="0">
            <a:noAutofit/>
          </a:bodyPr>
          <a:lstStyle/>
          <a:p>
            <a:pPr marL="457200" lvl="0" indent="-311308" algn="just" rtl="0">
              <a:lnSpc>
                <a:spcPct val="95000"/>
              </a:lnSpc>
              <a:spcBef>
                <a:spcPts val="0"/>
              </a:spcBef>
              <a:spcAft>
                <a:spcPts val="0"/>
              </a:spcAft>
              <a:buSzPts val="1303"/>
              <a:buFont typeface="Century Gothic"/>
              <a:buChar char="●"/>
            </a:pPr>
            <a:r>
              <a:rPr lang="cs" sz="1302" b="1">
                <a:latin typeface="Century Gothic"/>
                <a:ea typeface="Century Gothic"/>
                <a:cs typeface="Century Gothic"/>
                <a:sym typeface="Century Gothic"/>
              </a:rPr>
              <a:t>14. května 1948</a:t>
            </a:r>
            <a:r>
              <a:rPr lang="cs" sz="1302">
                <a:latin typeface="Century Gothic"/>
                <a:ea typeface="Century Gothic"/>
                <a:cs typeface="Century Gothic"/>
                <a:sym typeface="Century Gothic"/>
              </a:rPr>
              <a:t> vyhlásila Izrael nezávislost - na základě deklarace nezávislosti Státu Izrael </a:t>
            </a:r>
            <a:endParaRPr sz="1302">
              <a:latin typeface="Century Gothic"/>
              <a:ea typeface="Century Gothic"/>
              <a:cs typeface="Century Gothic"/>
              <a:sym typeface="Century Gothic"/>
            </a:endParaRPr>
          </a:p>
          <a:p>
            <a:pPr marL="457200" lvl="0" indent="-311308" algn="just" rtl="0">
              <a:lnSpc>
                <a:spcPct val="95000"/>
              </a:lnSpc>
              <a:spcBef>
                <a:spcPts val="0"/>
              </a:spcBef>
              <a:spcAft>
                <a:spcPts val="0"/>
              </a:spcAft>
              <a:buSzPts val="1303"/>
              <a:buFont typeface="Century Gothic"/>
              <a:buChar char="●"/>
            </a:pPr>
            <a:r>
              <a:rPr lang="cs" sz="1302">
                <a:latin typeface="Century Gothic"/>
                <a:ea typeface="Century Gothic"/>
                <a:cs typeface="Century Gothic"/>
                <a:sym typeface="Century Gothic"/>
              </a:rPr>
              <a:t>měla na starosti OSN - cílem vyřešit židovsko-arabský konflikt </a:t>
            </a:r>
            <a:endParaRPr sz="1302">
              <a:latin typeface="Century Gothic"/>
              <a:ea typeface="Century Gothic"/>
              <a:cs typeface="Century Gothic"/>
              <a:sym typeface="Century Gothic"/>
            </a:endParaRPr>
          </a:p>
          <a:p>
            <a:pPr marL="457200" lvl="0" indent="-311308" algn="just" rtl="0">
              <a:lnSpc>
                <a:spcPct val="95000"/>
              </a:lnSpc>
              <a:spcBef>
                <a:spcPts val="0"/>
              </a:spcBef>
              <a:spcAft>
                <a:spcPts val="0"/>
              </a:spcAft>
              <a:buSzPts val="1303"/>
              <a:buFont typeface="Century Gothic"/>
              <a:buChar char="●"/>
            </a:pPr>
            <a:r>
              <a:rPr lang="cs" sz="1302">
                <a:latin typeface="Century Gothic"/>
                <a:ea typeface="Century Gothic"/>
                <a:cs typeface="Century Gothic"/>
                <a:sym typeface="Century Gothic"/>
              </a:rPr>
              <a:t>vedle sebe měl vzniknout arabský a židovský stát </a:t>
            </a:r>
            <a:endParaRPr sz="1302" b="1">
              <a:latin typeface="Century Gothic"/>
              <a:ea typeface="Century Gothic"/>
              <a:cs typeface="Century Gothic"/>
              <a:sym typeface="Century Gothic"/>
            </a:endParaRPr>
          </a:p>
          <a:p>
            <a:pPr marL="457200" lvl="0" indent="-311308" algn="just" rtl="0">
              <a:lnSpc>
                <a:spcPct val="80000"/>
              </a:lnSpc>
              <a:spcBef>
                <a:spcPts val="0"/>
              </a:spcBef>
              <a:spcAft>
                <a:spcPts val="0"/>
              </a:spcAft>
              <a:buSzPts val="1303"/>
              <a:buFont typeface="Century Gothic"/>
              <a:buChar char="●"/>
            </a:pPr>
            <a:r>
              <a:rPr lang="cs" sz="1302">
                <a:latin typeface="Century Gothic"/>
                <a:ea typeface="Century Gothic"/>
                <a:cs typeface="Century Gothic"/>
                <a:sym typeface="Century Gothic"/>
              </a:rPr>
              <a:t>Palestina byla podle tohoto plánu rozdělena do 8 částí =&gt; 3 pro židovské obyvatelstvo, 3 pro arabské, 7 částí bylo město Jaffa (arabská enkláva), 8 část Jeruzalém (pro svá etnická a náboženská specifika měl dostat zvláštní status a neměl být součástí ani židovského, a ani arabského státu)</a:t>
            </a:r>
            <a:endParaRPr sz="1302">
              <a:latin typeface="Century Gothic"/>
              <a:ea typeface="Century Gothic"/>
              <a:cs typeface="Century Gothic"/>
              <a:sym typeface="Century Gothic"/>
            </a:endParaRPr>
          </a:p>
          <a:p>
            <a:pPr marL="457200" lvl="0" indent="-311308" algn="just" rtl="0">
              <a:lnSpc>
                <a:spcPct val="80000"/>
              </a:lnSpc>
              <a:spcBef>
                <a:spcPts val="0"/>
              </a:spcBef>
              <a:spcAft>
                <a:spcPts val="0"/>
              </a:spcAft>
              <a:buSzPts val="1303"/>
              <a:buFont typeface="Century Gothic"/>
              <a:buChar char="●"/>
            </a:pPr>
            <a:r>
              <a:rPr lang="cs" sz="1302">
                <a:latin typeface="Century Gothic"/>
                <a:ea typeface="Century Gothic"/>
                <a:cs typeface="Century Gothic"/>
                <a:sym typeface="Century Gothic"/>
              </a:rPr>
              <a:t>s tím souhlasili Židé, naopak palestinští Arabové dali jasně najevo, že zřízení židovského státu v Palestině nepřipustí =&gt; </a:t>
            </a:r>
            <a:r>
              <a:rPr lang="cs" sz="1302" b="1">
                <a:latin typeface="Century Gothic"/>
                <a:ea typeface="Century Gothic"/>
                <a:cs typeface="Century Gothic"/>
                <a:sym typeface="Century Gothic"/>
              </a:rPr>
              <a:t>První arabsko-izraelská válka (válka za nezávislost)</a:t>
            </a:r>
            <a:endParaRPr sz="1302" b="1">
              <a:latin typeface="Century Gothic"/>
              <a:ea typeface="Century Gothic"/>
              <a:cs typeface="Century Gothic"/>
              <a:sym typeface="Century Gothic"/>
            </a:endParaRPr>
          </a:p>
          <a:p>
            <a:pPr marL="0" lvl="0" indent="0" algn="just" rtl="0">
              <a:lnSpc>
                <a:spcPct val="80000"/>
              </a:lnSpc>
              <a:spcBef>
                <a:spcPts val="0"/>
              </a:spcBef>
              <a:spcAft>
                <a:spcPts val="0"/>
              </a:spcAft>
              <a:buNone/>
            </a:pPr>
            <a:endParaRPr sz="1302" b="1">
              <a:latin typeface="Century Gothic"/>
              <a:ea typeface="Century Gothic"/>
              <a:cs typeface="Century Gothic"/>
              <a:sym typeface="Century Gothic"/>
            </a:endParaRPr>
          </a:p>
          <a:p>
            <a:pPr marL="0" lvl="0" indent="0" algn="just" rtl="0">
              <a:lnSpc>
                <a:spcPct val="80000"/>
              </a:lnSpc>
              <a:spcBef>
                <a:spcPts val="0"/>
              </a:spcBef>
              <a:spcAft>
                <a:spcPts val="0"/>
              </a:spcAft>
              <a:buNone/>
            </a:pPr>
            <a:endParaRPr sz="1302" b="1">
              <a:latin typeface="Century Gothic"/>
              <a:ea typeface="Century Gothic"/>
              <a:cs typeface="Century Gothic"/>
              <a:sym typeface="Century Gothic"/>
            </a:endParaRPr>
          </a:p>
          <a:p>
            <a:pPr marL="457200" lvl="0" indent="-311308" algn="just" rtl="0">
              <a:lnSpc>
                <a:spcPct val="80000"/>
              </a:lnSpc>
              <a:spcBef>
                <a:spcPts val="0"/>
              </a:spcBef>
              <a:spcAft>
                <a:spcPts val="0"/>
              </a:spcAft>
              <a:buSzPts val="1303"/>
              <a:buFont typeface="Century Gothic"/>
              <a:buChar char="●"/>
            </a:pPr>
            <a:r>
              <a:rPr lang="cs" sz="1302">
                <a:latin typeface="Century Gothic"/>
                <a:ea typeface="Century Gothic"/>
                <a:cs typeface="Century Gothic"/>
                <a:sym typeface="Century Gothic"/>
              </a:rPr>
              <a:t>v následujících slidech budou rozebrány příklady několika konfliktů mezi Izraelci a Araby</a:t>
            </a:r>
            <a:endParaRPr sz="1302">
              <a:latin typeface="Century Gothic"/>
              <a:ea typeface="Century Gothic"/>
              <a:cs typeface="Century Gothic"/>
              <a:sym typeface="Century Gothic"/>
            </a:endParaRPr>
          </a:p>
        </p:txBody>
      </p:sp>
      <p:pic>
        <p:nvPicPr>
          <p:cNvPr id="239" name="Google Shape;239;p28"/>
          <p:cNvPicPr preferRelativeResize="0"/>
          <p:nvPr/>
        </p:nvPicPr>
        <p:blipFill>
          <a:blip r:embed="rId3">
            <a:alphaModFix/>
          </a:blip>
          <a:stretch>
            <a:fillRect/>
          </a:stretch>
        </p:blipFill>
        <p:spPr>
          <a:xfrm>
            <a:off x="5484050" y="1468476"/>
            <a:ext cx="3237876" cy="2642900"/>
          </a:xfrm>
          <a:prstGeom prst="rect">
            <a:avLst/>
          </a:prstGeom>
          <a:noFill/>
          <a:ln>
            <a:noFill/>
          </a:ln>
          <a:effectLst>
            <a:outerShdw blurRad="57150" dist="19050" dir="5400000" algn="bl" rotWithShape="0">
              <a:srgbClr val="000000"/>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txBox="1">
            <a:spLocks noGrp="1"/>
          </p:cNvSpPr>
          <p:nvPr>
            <p:ph type="title"/>
          </p:nvPr>
        </p:nvSpPr>
        <p:spPr>
          <a:xfrm>
            <a:off x="450000" y="557325"/>
            <a:ext cx="7505700" cy="6453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cs" sz="2900"/>
              <a:t>První arabsko-izraelská válka</a:t>
            </a:r>
            <a:r>
              <a:rPr lang="cs"/>
              <a:t> </a:t>
            </a:r>
            <a:endParaRPr/>
          </a:p>
        </p:txBody>
      </p:sp>
      <p:sp>
        <p:nvSpPr>
          <p:cNvPr id="245" name="Google Shape;245;p29"/>
          <p:cNvSpPr txBox="1">
            <a:spLocks noGrp="1"/>
          </p:cNvSpPr>
          <p:nvPr>
            <p:ph type="body" idx="1"/>
          </p:nvPr>
        </p:nvSpPr>
        <p:spPr>
          <a:xfrm>
            <a:off x="450000" y="1252225"/>
            <a:ext cx="5001900" cy="3186600"/>
          </a:xfrm>
          <a:prstGeom prst="rect">
            <a:avLst/>
          </a:prstGeom>
        </p:spPr>
        <p:txBody>
          <a:bodyPr spcFirstLastPara="1" wrap="square" lIns="91425" tIns="91425" rIns="91425" bIns="91425" anchor="t" anchorCtr="0">
            <a:noAutofit/>
          </a:bodyPr>
          <a:lstStyle/>
          <a:p>
            <a:pPr marL="457200" lvl="0" indent="-298926" algn="just" rtl="0">
              <a:lnSpc>
                <a:spcPct val="105000"/>
              </a:lnSpc>
              <a:spcBef>
                <a:spcPts val="0"/>
              </a:spcBef>
              <a:spcAft>
                <a:spcPts val="0"/>
              </a:spcAft>
              <a:buSzPts val="1108"/>
              <a:buFont typeface="Century Gothic"/>
              <a:buChar char="●"/>
            </a:pPr>
            <a:r>
              <a:rPr lang="cs" sz="1107">
                <a:latin typeface="Century Gothic"/>
                <a:ea typeface="Century Gothic"/>
                <a:cs typeface="Century Gothic"/>
                <a:sym typeface="Century Gothic"/>
              </a:rPr>
              <a:t>následuje po vyhlášení státu Izrael </a:t>
            </a:r>
            <a:endParaRPr sz="1107">
              <a:latin typeface="Century Gothic"/>
              <a:ea typeface="Century Gothic"/>
              <a:cs typeface="Century Gothic"/>
              <a:sym typeface="Century Gothic"/>
            </a:endParaRPr>
          </a:p>
          <a:p>
            <a:pPr marL="457200" lvl="0" indent="-298926" algn="just" rtl="0">
              <a:lnSpc>
                <a:spcPct val="105000"/>
              </a:lnSpc>
              <a:spcBef>
                <a:spcPts val="0"/>
              </a:spcBef>
              <a:spcAft>
                <a:spcPts val="0"/>
              </a:spcAft>
              <a:buSzPts val="1108"/>
              <a:buFont typeface="Century Gothic"/>
              <a:buChar char="●"/>
            </a:pPr>
            <a:r>
              <a:rPr lang="cs" sz="1107">
                <a:latin typeface="Century Gothic"/>
                <a:ea typeface="Century Gothic"/>
                <a:cs typeface="Century Gothic"/>
                <a:sym typeface="Century Gothic"/>
              </a:rPr>
              <a:t>s tím nesouhlasilo několik států (Egypt, Jordánsko, Irák, Sýrie, Libanon a Saúdská Arábie)- to vedlo útoku na Izrael </a:t>
            </a:r>
            <a:endParaRPr sz="1107">
              <a:latin typeface="Century Gothic"/>
              <a:ea typeface="Century Gothic"/>
              <a:cs typeface="Century Gothic"/>
              <a:sym typeface="Century Gothic"/>
            </a:endParaRPr>
          </a:p>
          <a:p>
            <a:pPr marL="457200" lvl="0" indent="-298926" algn="just" rtl="0">
              <a:lnSpc>
                <a:spcPct val="105000"/>
              </a:lnSpc>
              <a:spcBef>
                <a:spcPts val="0"/>
              </a:spcBef>
              <a:spcAft>
                <a:spcPts val="0"/>
              </a:spcAft>
              <a:buSzPts val="1108"/>
              <a:buFont typeface="Century Gothic"/>
              <a:buChar char="●"/>
            </a:pPr>
            <a:r>
              <a:rPr lang="cs" sz="1107">
                <a:latin typeface="Century Gothic"/>
                <a:ea typeface="Century Gothic"/>
                <a:cs typeface="Century Gothic"/>
                <a:sym typeface="Century Gothic"/>
              </a:rPr>
              <a:t>dvě fáze války:</a:t>
            </a:r>
            <a:endParaRPr sz="1107">
              <a:latin typeface="Century Gothic"/>
              <a:ea typeface="Century Gothic"/>
              <a:cs typeface="Century Gothic"/>
              <a:sym typeface="Century Gothic"/>
            </a:endParaRPr>
          </a:p>
          <a:p>
            <a:pPr marL="914400" lvl="1" indent="-289083" algn="just" rtl="0">
              <a:lnSpc>
                <a:spcPct val="105000"/>
              </a:lnSpc>
              <a:spcBef>
                <a:spcPts val="0"/>
              </a:spcBef>
              <a:spcAft>
                <a:spcPts val="0"/>
              </a:spcAft>
              <a:buSzPts val="952"/>
              <a:buFont typeface="Century Gothic"/>
              <a:buChar char="○"/>
            </a:pPr>
            <a:r>
              <a:rPr lang="cs" sz="952">
                <a:latin typeface="Century Gothic"/>
                <a:ea typeface="Century Gothic"/>
                <a:cs typeface="Century Gothic"/>
                <a:sym typeface="Century Gothic"/>
              </a:rPr>
              <a:t>1. Izraelci se zaměřili na zastavení arabské invaze =&gt; ukončeno příměřím </a:t>
            </a:r>
            <a:endParaRPr sz="952">
              <a:latin typeface="Century Gothic"/>
              <a:ea typeface="Century Gothic"/>
              <a:cs typeface="Century Gothic"/>
              <a:sym typeface="Century Gothic"/>
            </a:endParaRPr>
          </a:p>
          <a:p>
            <a:pPr marL="914400" lvl="1" indent="-289083" algn="just" rtl="0">
              <a:lnSpc>
                <a:spcPct val="105000"/>
              </a:lnSpc>
              <a:spcBef>
                <a:spcPts val="0"/>
              </a:spcBef>
              <a:spcAft>
                <a:spcPts val="0"/>
              </a:spcAft>
              <a:buSzPts val="952"/>
              <a:buFont typeface="Century Gothic"/>
              <a:buChar char="○"/>
            </a:pPr>
            <a:r>
              <a:rPr lang="cs" sz="952">
                <a:latin typeface="Century Gothic"/>
                <a:ea typeface="Century Gothic"/>
                <a:cs typeface="Century Gothic"/>
                <a:sym typeface="Century Gothic"/>
              </a:rPr>
              <a:t>2. celkové odražení a porážka útočících arabských armád </a:t>
            </a:r>
            <a:endParaRPr sz="952">
              <a:latin typeface="Century Gothic"/>
              <a:ea typeface="Century Gothic"/>
              <a:cs typeface="Century Gothic"/>
              <a:sym typeface="Century Gothic"/>
            </a:endParaRPr>
          </a:p>
          <a:p>
            <a:pPr marL="457200" lvl="0" indent="-298926" algn="just" rtl="0">
              <a:lnSpc>
                <a:spcPct val="105000"/>
              </a:lnSpc>
              <a:spcBef>
                <a:spcPts val="0"/>
              </a:spcBef>
              <a:spcAft>
                <a:spcPts val="0"/>
              </a:spcAft>
              <a:buSzPts val="1108"/>
              <a:buFont typeface="Century Gothic"/>
              <a:buChar char="●"/>
            </a:pPr>
            <a:r>
              <a:rPr lang="cs" sz="1107">
                <a:latin typeface="Century Gothic"/>
                <a:ea typeface="Century Gothic"/>
                <a:cs typeface="Century Gothic"/>
                <a:sym typeface="Century Gothic"/>
              </a:rPr>
              <a:t>sice zde byla převaha Arabů, nicméně uvnitř panovali spory mezi jednotlivými veliteli, což vedlo k chaotičnosti 	</a:t>
            </a:r>
            <a:endParaRPr sz="1107">
              <a:latin typeface="Century Gothic"/>
              <a:ea typeface="Century Gothic"/>
              <a:cs typeface="Century Gothic"/>
              <a:sym typeface="Century Gothic"/>
            </a:endParaRPr>
          </a:p>
          <a:p>
            <a:pPr marL="457200" lvl="0" indent="0" algn="just" rtl="0">
              <a:lnSpc>
                <a:spcPct val="105000"/>
              </a:lnSpc>
              <a:spcBef>
                <a:spcPts val="1200"/>
              </a:spcBef>
              <a:spcAft>
                <a:spcPts val="0"/>
              </a:spcAft>
              <a:buNone/>
            </a:pPr>
            <a:r>
              <a:rPr lang="cs" sz="1107">
                <a:latin typeface="Century Gothic"/>
                <a:ea typeface="Century Gothic"/>
                <a:cs typeface="Century Gothic"/>
                <a:sym typeface="Century Gothic"/>
              </a:rPr>
              <a:t>X sionistické oddíly - připraveny důsledně a systematicky </a:t>
            </a:r>
            <a:endParaRPr sz="1107">
              <a:latin typeface="Century Gothic"/>
              <a:ea typeface="Century Gothic"/>
              <a:cs typeface="Century Gothic"/>
              <a:sym typeface="Century Gothic"/>
            </a:endParaRPr>
          </a:p>
          <a:p>
            <a:pPr marL="457200" lvl="0" indent="-298926" algn="just" rtl="0">
              <a:lnSpc>
                <a:spcPct val="105000"/>
              </a:lnSpc>
              <a:spcBef>
                <a:spcPts val="1200"/>
              </a:spcBef>
              <a:spcAft>
                <a:spcPts val="0"/>
              </a:spcAft>
              <a:buSzPts val="1108"/>
              <a:buFont typeface="Century Gothic"/>
              <a:buChar char="●"/>
            </a:pPr>
            <a:r>
              <a:rPr lang="cs" sz="1107">
                <a:latin typeface="Century Gothic"/>
                <a:ea typeface="Century Gothic"/>
                <a:cs typeface="Century Gothic"/>
                <a:sym typeface="Century Gothic"/>
              </a:rPr>
              <a:t>mezi únorem a červencem 1949 - stanoveny mezi Izraelem a sousedními státy </a:t>
            </a:r>
            <a:r>
              <a:rPr lang="cs" sz="1107" b="1">
                <a:latin typeface="Century Gothic"/>
                <a:ea typeface="Century Gothic"/>
                <a:cs typeface="Century Gothic"/>
                <a:sym typeface="Century Gothic"/>
              </a:rPr>
              <a:t>LINIE PŘÍMĚŘÍ - tzv. zelená linie</a:t>
            </a:r>
            <a:r>
              <a:rPr lang="cs" sz="1107">
                <a:latin typeface="Century Gothic"/>
                <a:ea typeface="Century Gothic"/>
                <a:cs typeface="Century Gothic"/>
                <a:sym typeface="Century Gothic"/>
              </a:rPr>
              <a:t> (pouze Libanon je uznal za svou státní hranici) </a:t>
            </a:r>
            <a:endParaRPr sz="1107">
              <a:latin typeface="Century Gothic"/>
              <a:ea typeface="Century Gothic"/>
              <a:cs typeface="Century Gothic"/>
              <a:sym typeface="Century Gothic"/>
            </a:endParaRPr>
          </a:p>
          <a:p>
            <a:pPr marL="457200" lvl="0" indent="0" algn="just" rtl="0">
              <a:lnSpc>
                <a:spcPct val="105000"/>
              </a:lnSpc>
              <a:spcBef>
                <a:spcPts val="1200"/>
              </a:spcBef>
              <a:spcAft>
                <a:spcPts val="0"/>
              </a:spcAft>
              <a:buNone/>
            </a:pPr>
            <a:endParaRPr sz="1107">
              <a:latin typeface="Century Gothic"/>
              <a:ea typeface="Century Gothic"/>
              <a:cs typeface="Century Gothic"/>
              <a:sym typeface="Century Gothic"/>
            </a:endParaRPr>
          </a:p>
          <a:p>
            <a:pPr marL="0" lvl="0" indent="0" algn="ctr" rtl="0">
              <a:lnSpc>
                <a:spcPct val="105000"/>
              </a:lnSpc>
              <a:spcBef>
                <a:spcPts val="1200"/>
              </a:spcBef>
              <a:spcAft>
                <a:spcPts val="1200"/>
              </a:spcAft>
              <a:buSzPts val="852"/>
              <a:buNone/>
            </a:pPr>
            <a:r>
              <a:rPr lang="cs" sz="1107">
                <a:latin typeface="Century Gothic"/>
                <a:ea typeface="Century Gothic"/>
                <a:cs typeface="Century Gothic"/>
                <a:sym typeface="Century Gothic"/>
              </a:rPr>
              <a:t>* zajímavost: do Izraele byly dodávány zbraně z Československa </a:t>
            </a:r>
            <a:endParaRPr sz="1107">
              <a:latin typeface="Century Gothic"/>
              <a:ea typeface="Century Gothic"/>
              <a:cs typeface="Century Gothic"/>
              <a:sym typeface="Century Gothic"/>
            </a:endParaRPr>
          </a:p>
        </p:txBody>
      </p:sp>
      <p:pic>
        <p:nvPicPr>
          <p:cNvPr id="246" name="Google Shape;246;p29"/>
          <p:cNvPicPr preferRelativeResize="0"/>
          <p:nvPr/>
        </p:nvPicPr>
        <p:blipFill>
          <a:blip r:embed="rId3">
            <a:alphaModFix/>
          </a:blip>
          <a:stretch>
            <a:fillRect/>
          </a:stretch>
        </p:blipFill>
        <p:spPr>
          <a:xfrm>
            <a:off x="5576875" y="389100"/>
            <a:ext cx="3198202" cy="4264248"/>
          </a:xfrm>
          <a:prstGeom prst="rect">
            <a:avLst/>
          </a:prstGeom>
          <a:noFill/>
          <a:ln>
            <a:noFill/>
          </a:ln>
          <a:effectLst>
            <a:outerShdw blurRad="57150" dist="19050" dir="5400000" algn="bl" rotWithShape="0">
              <a:srgbClr val="000000"/>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0"/>
          <p:cNvSpPr txBox="1">
            <a:spLocks noGrp="1"/>
          </p:cNvSpPr>
          <p:nvPr>
            <p:ph type="title"/>
          </p:nvPr>
        </p:nvSpPr>
        <p:spPr>
          <a:xfrm>
            <a:off x="819150" y="5796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a:t>Suezská krize - 1956 </a:t>
            </a:r>
            <a:endParaRPr/>
          </a:p>
        </p:txBody>
      </p:sp>
      <p:sp>
        <p:nvSpPr>
          <p:cNvPr id="252" name="Google Shape;252;p30"/>
          <p:cNvSpPr txBox="1">
            <a:spLocks noGrp="1"/>
          </p:cNvSpPr>
          <p:nvPr>
            <p:ph type="body" idx="1"/>
          </p:nvPr>
        </p:nvSpPr>
        <p:spPr>
          <a:xfrm>
            <a:off x="819150" y="1276150"/>
            <a:ext cx="7505700" cy="2904600"/>
          </a:xfrm>
          <a:prstGeom prst="rect">
            <a:avLst/>
          </a:prstGeom>
        </p:spPr>
        <p:txBody>
          <a:bodyPr spcFirstLastPara="1" wrap="square" lIns="91425" tIns="91425" rIns="91425" bIns="91425" anchor="t" anchorCtr="0">
            <a:noAutofit/>
          </a:bodyPr>
          <a:lstStyle/>
          <a:p>
            <a:pPr marL="457200" lvl="0" indent="-311308" algn="just" rtl="0">
              <a:lnSpc>
                <a:spcPct val="105000"/>
              </a:lnSpc>
              <a:spcBef>
                <a:spcPts val="0"/>
              </a:spcBef>
              <a:spcAft>
                <a:spcPts val="0"/>
              </a:spcAft>
              <a:buSzPts val="1303"/>
              <a:buChar char="●"/>
            </a:pPr>
            <a:r>
              <a:rPr lang="cs" sz="1302">
                <a:latin typeface="Century Gothic"/>
                <a:ea typeface="Century Gothic"/>
                <a:cs typeface="Century Gothic"/>
                <a:sym typeface="Century Gothic"/>
              </a:rPr>
              <a:t>známé také jako </a:t>
            </a:r>
            <a:r>
              <a:rPr lang="cs" sz="1302" b="1">
                <a:latin typeface="Century Gothic"/>
                <a:ea typeface="Century Gothic"/>
                <a:cs typeface="Century Gothic"/>
                <a:sym typeface="Century Gothic"/>
              </a:rPr>
              <a:t>sinajský konflikt </a:t>
            </a:r>
            <a:endParaRPr sz="1302" b="1">
              <a:latin typeface="Century Gothic"/>
              <a:ea typeface="Century Gothic"/>
              <a:cs typeface="Century Gothic"/>
              <a:sym typeface="Century Gothic"/>
            </a:endParaRPr>
          </a:p>
          <a:p>
            <a:pPr marL="457200" lvl="0" indent="-311308" algn="just" rtl="0">
              <a:lnSpc>
                <a:spcPct val="105000"/>
              </a:lnSpc>
              <a:spcBef>
                <a:spcPts val="0"/>
              </a:spcBef>
              <a:spcAft>
                <a:spcPts val="0"/>
              </a:spcAft>
              <a:buSzPts val="1303"/>
              <a:buFont typeface="Century Gothic"/>
              <a:buChar char="●"/>
            </a:pPr>
            <a:r>
              <a:rPr lang="cs" sz="1302">
                <a:latin typeface="Century Gothic"/>
                <a:ea typeface="Century Gothic"/>
                <a:cs typeface="Century Gothic"/>
                <a:sym typeface="Century Gothic"/>
              </a:rPr>
              <a:t>v Egyptě se dostal k moci Gamal Abdel Násir - kritik Izraele a západoevropských mocností </a:t>
            </a:r>
            <a:endParaRPr sz="1302">
              <a:latin typeface="Century Gothic"/>
              <a:ea typeface="Century Gothic"/>
              <a:cs typeface="Century Gothic"/>
              <a:sym typeface="Century Gothic"/>
            </a:endParaRPr>
          </a:p>
          <a:p>
            <a:pPr marL="457200" lvl="0" indent="-311308" algn="just" rtl="0">
              <a:lnSpc>
                <a:spcPct val="105000"/>
              </a:lnSpc>
              <a:spcBef>
                <a:spcPts val="0"/>
              </a:spcBef>
              <a:spcAft>
                <a:spcPts val="0"/>
              </a:spcAft>
              <a:buSzPts val="1303"/>
              <a:buFont typeface="Century Gothic"/>
              <a:buChar char="●"/>
            </a:pPr>
            <a:r>
              <a:rPr lang="cs" sz="1302">
                <a:latin typeface="Century Gothic"/>
                <a:ea typeface="Century Gothic"/>
                <a:cs typeface="Century Gothic"/>
                <a:sym typeface="Century Gothic"/>
              </a:rPr>
              <a:t>v důsledku toho Egypt uzavřel pro izraelské lodě strategickou Tiranskou úžinu (oddělující Akabský záliv od Rudého moře) </a:t>
            </a:r>
            <a:endParaRPr sz="1302">
              <a:latin typeface="Century Gothic"/>
              <a:ea typeface="Century Gothic"/>
              <a:cs typeface="Century Gothic"/>
              <a:sym typeface="Century Gothic"/>
            </a:endParaRPr>
          </a:p>
          <a:p>
            <a:pPr marL="457200" lvl="0" indent="-311308" algn="just" rtl="0">
              <a:lnSpc>
                <a:spcPct val="105000"/>
              </a:lnSpc>
              <a:spcBef>
                <a:spcPts val="0"/>
              </a:spcBef>
              <a:spcAft>
                <a:spcPts val="0"/>
              </a:spcAft>
              <a:buSzPts val="1303"/>
              <a:buFont typeface="Century Gothic"/>
              <a:buChar char="●"/>
            </a:pPr>
            <a:r>
              <a:rPr lang="cs" sz="1302">
                <a:latin typeface="Century Gothic"/>
                <a:ea typeface="Century Gothic"/>
                <a:cs typeface="Century Gothic"/>
                <a:sym typeface="Century Gothic"/>
              </a:rPr>
              <a:t>Násir si také znepřátelil VB a Francii - znárodnil Suezský průplav </a:t>
            </a:r>
            <a:endParaRPr sz="1302">
              <a:latin typeface="Century Gothic"/>
              <a:ea typeface="Century Gothic"/>
              <a:cs typeface="Century Gothic"/>
              <a:sym typeface="Century Gothic"/>
            </a:endParaRPr>
          </a:p>
          <a:p>
            <a:pPr marL="457200" lvl="0" indent="-311308" algn="just" rtl="0">
              <a:lnSpc>
                <a:spcPct val="105000"/>
              </a:lnSpc>
              <a:spcBef>
                <a:spcPts val="0"/>
              </a:spcBef>
              <a:spcAft>
                <a:spcPts val="0"/>
              </a:spcAft>
              <a:buSzPts val="1303"/>
              <a:buFont typeface="Century Gothic"/>
              <a:buChar char="●"/>
            </a:pPr>
            <a:r>
              <a:rPr lang="cs" sz="1302">
                <a:latin typeface="Century Gothic"/>
                <a:ea typeface="Century Gothic"/>
                <a:cs typeface="Century Gothic"/>
                <a:sym typeface="Century Gothic"/>
              </a:rPr>
              <a:t>při operaci dobyt Sinajský poloostrov a pásmo Gazy </a:t>
            </a:r>
            <a:endParaRPr sz="1302">
              <a:latin typeface="Century Gothic"/>
              <a:ea typeface="Century Gothic"/>
              <a:cs typeface="Century Gothic"/>
              <a:sym typeface="Century Gothic"/>
            </a:endParaRPr>
          </a:p>
          <a:p>
            <a:pPr marL="457200" lvl="0" indent="-311308" algn="just" rtl="0">
              <a:lnSpc>
                <a:spcPct val="105000"/>
              </a:lnSpc>
              <a:spcBef>
                <a:spcPts val="0"/>
              </a:spcBef>
              <a:spcAft>
                <a:spcPts val="0"/>
              </a:spcAft>
              <a:buSzPts val="1303"/>
              <a:buFont typeface="Century Gothic"/>
              <a:buChar char="●"/>
            </a:pPr>
            <a:r>
              <a:rPr lang="cs" sz="1302">
                <a:latin typeface="Century Gothic"/>
                <a:ea typeface="Century Gothic"/>
                <a:cs typeface="Century Gothic"/>
                <a:sym typeface="Century Gothic"/>
              </a:rPr>
              <a:t>v průběhu došlo k dalšímu poškození vztahů mezi izraelskými Židy a Araby =&gt; izraelská pohraniční policie postřílela 43 obyvatel vesnice Kafr Kásim (ti netušili, že je vyhlášen zákaz vycházení) </a:t>
            </a:r>
            <a:endParaRPr sz="1302">
              <a:latin typeface="Century Gothic"/>
              <a:ea typeface="Century Gothic"/>
              <a:cs typeface="Century Gothic"/>
              <a:sym typeface="Century Gothic"/>
            </a:endParaRPr>
          </a:p>
          <a:p>
            <a:pPr marL="457200" lvl="0" indent="-311308" algn="just" rtl="0">
              <a:lnSpc>
                <a:spcPct val="105000"/>
              </a:lnSpc>
              <a:spcBef>
                <a:spcPts val="0"/>
              </a:spcBef>
              <a:spcAft>
                <a:spcPts val="0"/>
              </a:spcAft>
              <a:buSzPts val="1303"/>
              <a:buFont typeface="Century Gothic"/>
              <a:buChar char="●"/>
            </a:pPr>
            <a:r>
              <a:rPr lang="cs" sz="1302">
                <a:latin typeface="Century Gothic"/>
                <a:ea typeface="Century Gothic"/>
                <a:cs typeface="Century Gothic"/>
                <a:sym typeface="Century Gothic"/>
              </a:rPr>
              <a:t>pod tlakem OSN se v březnu 1957 izraelské síly stáhly </a:t>
            </a:r>
            <a:endParaRPr sz="1302">
              <a:latin typeface="Century Gothic"/>
              <a:ea typeface="Century Gothic"/>
              <a:cs typeface="Century Gothic"/>
              <a:sym typeface="Century Gothic"/>
            </a:endParaRPr>
          </a:p>
          <a:p>
            <a:pPr marL="457200" lvl="0" indent="-311308" algn="just" rtl="0">
              <a:lnSpc>
                <a:spcPct val="105000"/>
              </a:lnSpc>
              <a:spcBef>
                <a:spcPts val="0"/>
              </a:spcBef>
              <a:spcAft>
                <a:spcPts val="0"/>
              </a:spcAft>
              <a:buSzPts val="1303"/>
              <a:buFont typeface="Century Gothic"/>
              <a:buChar char="●"/>
            </a:pPr>
            <a:r>
              <a:rPr lang="cs" sz="1302">
                <a:latin typeface="Century Gothic"/>
                <a:ea typeface="Century Gothic"/>
                <a:cs typeface="Century Gothic"/>
                <a:sym typeface="Century Gothic"/>
              </a:rPr>
              <a:t>po válce získal Izrael silného spojence - Francii, kterou si Násir znepřátelil </a:t>
            </a:r>
            <a:endParaRPr sz="1302">
              <a:latin typeface="Century Gothic"/>
              <a:ea typeface="Century Gothic"/>
              <a:cs typeface="Century Gothic"/>
              <a:sym typeface="Century Gothic"/>
            </a:endParaRPr>
          </a:p>
          <a:p>
            <a:pPr marL="457200" lvl="0" indent="0" algn="just" rtl="0">
              <a:lnSpc>
                <a:spcPct val="105000"/>
              </a:lnSpc>
              <a:spcBef>
                <a:spcPts val="1200"/>
              </a:spcBef>
              <a:spcAft>
                <a:spcPts val="0"/>
              </a:spcAft>
              <a:buNone/>
            </a:pPr>
            <a:endParaRPr sz="1302">
              <a:latin typeface="Century Gothic"/>
              <a:ea typeface="Century Gothic"/>
              <a:cs typeface="Century Gothic"/>
              <a:sym typeface="Century Gothic"/>
            </a:endParaRPr>
          </a:p>
          <a:p>
            <a:pPr marL="0" lvl="0" indent="0" algn="ctr" rtl="0">
              <a:lnSpc>
                <a:spcPct val="105000"/>
              </a:lnSpc>
              <a:spcBef>
                <a:spcPts val="1200"/>
              </a:spcBef>
              <a:spcAft>
                <a:spcPts val="1200"/>
              </a:spcAft>
              <a:buSzPts val="1018"/>
              <a:buNone/>
            </a:pPr>
            <a:r>
              <a:rPr lang="cs" sz="1302">
                <a:latin typeface="Century Gothic"/>
                <a:ea typeface="Century Gothic"/>
                <a:cs typeface="Century Gothic"/>
                <a:sym typeface="Century Gothic"/>
              </a:rPr>
              <a:t>* zajímavost: po této válce přechází Československo na stranu nepřátel Izraele - v roce 1955 podepisuje dohodu s Egyptem o dodávce zbraní </a:t>
            </a:r>
            <a:endParaRPr sz="1302">
              <a:latin typeface="Century Gothic"/>
              <a:ea typeface="Century Gothic"/>
              <a:cs typeface="Century Gothic"/>
              <a:sym typeface="Century Gothic"/>
            </a:endParaRPr>
          </a:p>
        </p:txBody>
      </p:sp>
      <p:pic>
        <p:nvPicPr>
          <p:cNvPr id="253" name="Google Shape;253;p30"/>
          <p:cNvPicPr preferRelativeResize="0"/>
          <p:nvPr/>
        </p:nvPicPr>
        <p:blipFill>
          <a:blip r:embed="rId3">
            <a:alphaModFix amt="24000"/>
          </a:blip>
          <a:stretch>
            <a:fillRect/>
          </a:stretch>
        </p:blipFill>
        <p:spPr>
          <a:xfrm>
            <a:off x="4787825" y="354752"/>
            <a:ext cx="3461900" cy="2029525"/>
          </a:xfrm>
          <a:prstGeom prst="rect">
            <a:avLst/>
          </a:prstGeom>
          <a:noFill/>
          <a:ln>
            <a:noFill/>
          </a:ln>
          <a:effectLst>
            <a:outerShdw blurRad="57150" dist="19050" dir="5400000" algn="bl" rotWithShape="0">
              <a:srgbClr val="000000">
                <a:alpha val="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53152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cs"/>
              <a:t>Náboženství </a:t>
            </a:r>
            <a:endParaRPr/>
          </a:p>
        </p:txBody>
      </p:sp>
      <p:sp>
        <p:nvSpPr>
          <p:cNvPr id="135" name="Google Shape;135;p14"/>
          <p:cNvSpPr txBox="1">
            <a:spLocks noGrp="1"/>
          </p:cNvSpPr>
          <p:nvPr>
            <p:ph type="body" idx="1"/>
          </p:nvPr>
        </p:nvSpPr>
        <p:spPr>
          <a:xfrm>
            <a:off x="819150" y="1486125"/>
            <a:ext cx="7505700" cy="3166800"/>
          </a:xfrm>
          <a:prstGeom prst="rect">
            <a:avLst/>
          </a:prstGeom>
        </p:spPr>
        <p:txBody>
          <a:bodyPr spcFirstLastPara="1" wrap="square" lIns="91425" tIns="91425" rIns="91425" bIns="91425" anchor="t" anchorCtr="0">
            <a:normAutofit lnSpcReduction="10000"/>
          </a:bodyPr>
          <a:lstStyle/>
          <a:p>
            <a:pPr marL="457200" lvl="0" indent="-317500" algn="ctr" rtl="0">
              <a:spcBef>
                <a:spcPts val="0"/>
              </a:spcBef>
              <a:spcAft>
                <a:spcPts val="0"/>
              </a:spcAft>
              <a:buSzPts val="1400"/>
              <a:buFont typeface="Century Gothic"/>
              <a:buChar char="●"/>
            </a:pPr>
            <a:r>
              <a:rPr lang="cs" sz="1400">
                <a:latin typeface="Century Gothic"/>
                <a:ea typeface="Century Gothic"/>
                <a:cs typeface="Century Gothic"/>
                <a:sym typeface="Century Gothic"/>
              </a:rPr>
              <a:t>víra v jednoho či více bohů (monoteismus, polyteismus) </a:t>
            </a:r>
            <a:endParaRPr sz="1400">
              <a:latin typeface="Century Gothic"/>
              <a:ea typeface="Century Gothic"/>
              <a:cs typeface="Century Gothic"/>
              <a:sym typeface="Century Gothic"/>
            </a:endParaRPr>
          </a:p>
          <a:p>
            <a:pPr marL="457200" lvl="0" indent="-317500" algn="ctr" rtl="0">
              <a:spcBef>
                <a:spcPts val="0"/>
              </a:spcBef>
              <a:spcAft>
                <a:spcPts val="0"/>
              </a:spcAft>
              <a:buSzPts val="1400"/>
              <a:buFont typeface="Century Gothic"/>
              <a:buChar char="●"/>
            </a:pPr>
            <a:r>
              <a:rPr lang="cs" sz="1400">
                <a:latin typeface="Century Gothic"/>
                <a:ea typeface="Century Gothic"/>
                <a:cs typeface="Century Gothic"/>
                <a:sym typeface="Century Gothic"/>
              </a:rPr>
              <a:t>neexistuje jasná definice, je jich mnoho - pozitivní i negativní </a:t>
            </a:r>
            <a:endParaRPr sz="1400">
              <a:latin typeface="Century Gothic"/>
              <a:ea typeface="Century Gothic"/>
              <a:cs typeface="Century Gothic"/>
              <a:sym typeface="Century Gothic"/>
            </a:endParaRPr>
          </a:p>
          <a:p>
            <a:pPr marL="457200" lvl="0" indent="-317500" algn="ctr" rtl="0">
              <a:spcBef>
                <a:spcPts val="0"/>
              </a:spcBef>
              <a:spcAft>
                <a:spcPts val="0"/>
              </a:spcAft>
              <a:buSzPts val="1400"/>
              <a:buFont typeface="Century Gothic"/>
              <a:buChar char="●"/>
            </a:pPr>
            <a:r>
              <a:rPr lang="cs" sz="1400">
                <a:latin typeface="Century Gothic"/>
                <a:ea typeface="Century Gothic"/>
                <a:cs typeface="Century Gothic"/>
                <a:sym typeface="Century Gothic"/>
              </a:rPr>
              <a:t>Karl Marx - </a:t>
            </a:r>
            <a:r>
              <a:rPr lang="cs" sz="1400" i="1">
                <a:latin typeface="Century Gothic"/>
                <a:ea typeface="Century Gothic"/>
                <a:cs typeface="Century Gothic"/>
                <a:sym typeface="Century Gothic"/>
              </a:rPr>
              <a:t>„Náboženská bída je výrazem jednak skutečné bídy, jednak protestem proti skutečné bídě. Náboženství je povzdech utlačovaného tvora, cit bezcitného světa, duch bezduchých poměrů. Náboženství je opium lidu.”</a:t>
            </a:r>
            <a:endParaRPr sz="1400" i="1">
              <a:latin typeface="Century Gothic"/>
              <a:ea typeface="Century Gothic"/>
              <a:cs typeface="Century Gothic"/>
              <a:sym typeface="Century Gothic"/>
            </a:endParaRPr>
          </a:p>
          <a:p>
            <a:pPr marL="457200" lvl="0" indent="-317500" algn="ctr" rtl="0">
              <a:spcBef>
                <a:spcPts val="0"/>
              </a:spcBef>
              <a:spcAft>
                <a:spcPts val="0"/>
              </a:spcAft>
              <a:buSzPts val="1400"/>
              <a:buFont typeface="Century Gothic"/>
              <a:buChar char="●"/>
            </a:pPr>
            <a:r>
              <a:rPr lang="cs" sz="1400">
                <a:latin typeface="Century Gothic"/>
                <a:ea typeface="Century Gothic"/>
                <a:cs typeface="Century Gothic"/>
                <a:sym typeface="Century Gothic"/>
              </a:rPr>
              <a:t>Taylor Anderson: </a:t>
            </a:r>
            <a:r>
              <a:rPr lang="cs" sz="1400" i="1">
                <a:latin typeface="Century Gothic"/>
                <a:ea typeface="Century Gothic"/>
                <a:cs typeface="Century Gothic"/>
                <a:sym typeface="Century Gothic"/>
              </a:rPr>
              <a:t>„Institucionalizovaný systém symbolů, hodnot a přesvědčení a praktik, kterými skupina lidí interpretuje a odpovídá na to, co pociťuje jako posvátné, a je to zároveň to, co poskytuje odpovědi na otázky po podstatném smyslu.”</a:t>
            </a:r>
            <a:endParaRPr sz="1400" i="1">
              <a:latin typeface="Century Gothic"/>
              <a:ea typeface="Century Gothic"/>
              <a:cs typeface="Century Gothic"/>
              <a:sym typeface="Century Gothic"/>
            </a:endParaRPr>
          </a:p>
          <a:p>
            <a:pPr marL="457200" lvl="0" indent="-317500" algn="ctr" rtl="0">
              <a:spcBef>
                <a:spcPts val="0"/>
              </a:spcBef>
              <a:spcAft>
                <a:spcPts val="0"/>
              </a:spcAft>
              <a:buSzPts val="1400"/>
              <a:buFont typeface="Century Gothic"/>
              <a:buChar char="●"/>
            </a:pPr>
            <a:r>
              <a:rPr lang="cs" sz="1400">
                <a:latin typeface="Century Gothic"/>
                <a:ea typeface="Century Gothic"/>
                <a:cs typeface="Century Gothic"/>
                <a:sym typeface="Century Gothic"/>
              </a:rPr>
              <a:t>Mezi nejrozšířenější náboženství patří: křesťanství, islám, hinduismus, judaismus, buddhismus atd. </a:t>
            </a:r>
            <a:endParaRPr sz="1400">
              <a:latin typeface="Century Gothic"/>
              <a:ea typeface="Century Gothic"/>
              <a:cs typeface="Century Gothic"/>
              <a:sym typeface="Century Gothic"/>
            </a:endParaRPr>
          </a:p>
          <a:p>
            <a:pPr marL="457200" lvl="0" indent="-317500" algn="ctr" rtl="0">
              <a:spcBef>
                <a:spcPts val="0"/>
              </a:spcBef>
              <a:spcAft>
                <a:spcPts val="0"/>
              </a:spcAft>
              <a:buSzPts val="1400"/>
              <a:buFont typeface="Century Gothic"/>
              <a:buChar char="●"/>
            </a:pPr>
            <a:r>
              <a:rPr lang="cs" sz="1400">
                <a:latin typeface="Century Gothic"/>
                <a:ea typeface="Century Gothic"/>
                <a:cs typeface="Century Gothic"/>
                <a:sym typeface="Century Gothic"/>
              </a:rPr>
              <a:t>v důsledku rozdílné víry může docházet k náboženským konfliktům vedoucím ke katastrofě v podobě válek, útoků atd.</a:t>
            </a:r>
            <a:endParaRPr sz="1400">
              <a:latin typeface="Century Gothic"/>
              <a:ea typeface="Century Gothic"/>
              <a:cs typeface="Century Gothic"/>
              <a:sym typeface="Century Gothic"/>
            </a:endParaRPr>
          </a:p>
        </p:txBody>
      </p:sp>
      <p:pic>
        <p:nvPicPr>
          <p:cNvPr id="136" name="Google Shape;136;p14"/>
          <p:cNvPicPr preferRelativeResize="0"/>
          <p:nvPr/>
        </p:nvPicPr>
        <p:blipFill>
          <a:blip r:embed="rId3">
            <a:alphaModFix amt="23000"/>
          </a:blip>
          <a:stretch>
            <a:fillRect/>
          </a:stretch>
        </p:blipFill>
        <p:spPr>
          <a:xfrm>
            <a:off x="1102350" y="445900"/>
            <a:ext cx="685637" cy="954600"/>
          </a:xfrm>
          <a:prstGeom prst="rect">
            <a:avLst/>
          </a:prstGeom>
          <a:noFill/>
          <a:ln>
            <a:noFill/>
          </a:ln>
          <a:effectLst>
            <a:outerShdw blurRad="57150" dist="19050" dir="5400000" algn="bl" rotWithShape="0">
              <a:srgbClr val="000000">
                <a:alpha val="20000"/>
              </a:srgbClr>
            </a:outerShdw>
          </a:effectLst>
        </p:spPr>
      </p:pic>
      <p:pic>
        <p:nvPicPr>
          <p:cNvPr id="137" name="Google Shape;137;p14"/>
          <p:cNvPicPr preferRelativeResize="0"/>
          <p:nvPr/>
        </p:nvPicPr>
        <p:blipFill>
          <a:blip r:embed="rId4">
            <a:alphaModFix amt="19000"/>
          </a:blip>
          <a:stretch>
            <a:fillRect/>
          </a:stretch>
        </p:blipFill>
        <p:spPr>
          <a:xfrm>
            <a:off x="2188125" y="374400"/>
            <a:ext cx="954600" cy="954600"/>
          </a:xfrm>
          <a:prstGeom prst="rect">
            <a:avLst/>
          </a:prstGeom>
          <a:noFill/>
          <a:ln>
            <a:noFill/>
          </a:ln>
          <a:effectLst>
            <a:outerShdw blurRad="57150" dist="19050" dir="5400000" algn="bl" rotWithShape="0">
              <a:srgbClr val="000000">
                <a:alpha val="13000"/>
              </a:srgbClr>
            </a:outerShdw>
          </a:effectLst>
        </p:spPr>
      </p:pic>
      <p:pic>
        <p:nvPicPr>
          <p:cNvPr id="138" name="Google Shape;138;p14"/>
          <p:cNvPicPr preferRelativeResize="0"/>
          <p:nvPr/>
        </p:nvPicPr>
        <p:blipFill>
          <a:blip r:embed="rId5">
            <a:alphaModFix amt="19000"/>
          </a:blip>
          <a:stretch>
            <a:fillRect/>
          </a:stretch>
        </p:blipFill>
        <p:spPr>
          <a:xfrm>
            <a:off x="6069700" y="297870"/>
            <a:ext cx="954600" cy="1031130"/>
          </a:xfrm>
          <a:prstGeom prst="rect">
            <a:avLst/>
          </a:prstGeom>
          <a:noFill/>
          <a:ln>
            <a:noFill/>
          </a:ln>
          <a:effectLst>
            <a:outerShdw blurRad="57150" dist="19050" dir="5400000" algn="bl" rotWithShape="0">
              <a:srgbClr val="000000">
                <a:alpha val="18000"/>
              </a:srgbClr>
            </a:outerShdw>
          </a:effectLst>
        </p:spPr>
      </p:pic>
      <p:pic>
        <p:nvPicPr>
          <p:cNvPr id="139" name="Google Shape;139;p14"/>
          <p:cNvPicPr preferRelativeResize="0"/>
          <p:nvPr/>
        </p:nvPicPr>
        <p:blipFill>
          <a:blip r:embed="rId6">
            <a:alphaModFix amt="28000"/>
          </a:blip>
          <a:stretch>
            <a:fillRect/>
          </a:stretch>
        </p:blipFill>
        <p:spPr>
          <a:xfrm>
            <a:off x="7329950" y="393275"/>
            <a:ext cx="954600" cy="954600"/>
          </a:xfrm>
          <a:prstGeom prst="rect">
            <a:avLst/>
          </a:prstGeom>
          <a:noFill/>
          <a:ln>
            <a:noFill/>
          </a:ln>
          <a:effectLst>
            <a:outerShdw blurRad="57150" dist="19050" dir="5400000" algn="bl" rotWithShape="0">
              <a:srgbClr val="000000">
                <a:alpha val="25000"/>
              </a:srgbClr>
            </a:outerShdw>
          </a:effectLst>
        </p:spPr>
      </p:pic>
      <p:pic>
        <p:nvPicPr>
          <p:cNvPr id="140" name="Google Shape;140;p14"/>
          <p:cNvPicPr preferRelativeResize="0"/>
          <p:nvPr/>
        </p:nvPicPr>
        <p:blipFill rotWithShape="1">
          <a:blip r:embed="rId7">
            <a:alphaModFix amt="26000"/>
          </a:blip>
          <a:srcRect r="-1553"/>
          <a:stretch/>
        </p:blipFill>
        <p:spPr>
          <a:xfrm>
            <a:off x="372775" y="1400500"/>
            <a:ext cx="916851" cy="750098"/>
          </a:xfrm>
          <a:prstGeom prst="rect">
            <a:avLst/>
          </a:prstGeom>
          <a:noFill/>
          <a:ln>
            <a:noFill/>
          </a:ln>
          <a:effectLst>
            <a:outerShdw blurRad="57150" dist="19050" dir="5400000" algn="bl" rotWithShape="0">
              <a:srgbClr val="000000">
                <a:alpha val="0"/>
              </a:srgbClr>
            </a:outerShdw>
          </a:effectLst>
        </p:spPr>
      </p:pic>
      <p:pic>
        <p:nvPicPr>
          <p:cNvPr id="141" name="Google Shape;141;p14"/>
          <p:cNvPicPr preferRelativeResize="0"/>
          <p:nvPr/>
        </p:nvPicPr>
        <p:blipFill>
          <a:blip r:embed="rId8">
            <a:alphaModFix amt="17000"/>
          </a:blip>
          <a:stretch>
            <a:fillRect/>
          </a:stretch>
        </p:blipFill>
        <p:spPr>
          <a:xfrm>
            <a:off x="7936025" y="1329000"/>
            <a:ext cx="916851" cy="916851"/>
          </a:xfrm>
          <a:prstGeom prst="rect">
            <a:avLst/>
          </a:prstGeom>
          <a:noFill/>
          <a:ln>
            <a:noFill/>
          </a:ln>
          <a:effectLst>
            <a:outerShdw blurRad="57150" dist="19050" dir="5400000" algn="bl" rotWithShape="0">
              <a:srgbClr val="000000">
                <a:alpha val="11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847425" y="5914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a:t>Šestidenní válka - 1967</a:t>
            </a:r>
            <a:endParaRPr/>
          </a:p>
        </p:txBody>
      </p:sp>
      <p:sp>
        <p:nvSpPr>
          <p:cNvPr id="259" name="Google Shape;259;p31"/>
          <p:cNvSpPr txBox="1">
            <a:spLocks noGrp="1"/>
          </p:cNvSpPr>
          <p:nvPr>
            <p:ph type="body" idx="1"/>
          </p:nvPr>
        </p:nvSpPr>
        <p:spPr>
          <a:xfrm>
            <a:off x="819150" y="1325125"/>
            <a:ext cx="7505700" cy="3113700"/>
          </a:xfrm>
          <a:prstGeom prst="rect">
            <a:avLst/>
          </a:prstGeom>
        </p:spPr>
        <p:txBody>
          <a:bodyPr spcFirstLastPara="1" wrap="square" lIns="91425" tIns="91425" rIns="91425" bIns="91425" anchor="t" anchorCtr="0">
            <a:normAutofit fontScale="85000" lnSpcReduction="20000"/>
          </a:bodyPr>
          <a:lstStyle/>
          <a:p>
            <a:pPr marL="457200" lvl="0" indent="-298767" algn="just" rtl="0">
              <a:spcBef>
                <a:spcPts val="0"/>
              </a:spcBef>
              <a:spcAft>
                <a:spcPts val="0"/>
              </a:spcAft>
              <a:buSzPct val="100000"/>
              <a:buFont typeface="Century Gothic"/>
              <a:buChar char="●"/>
            </a:pPr>
            <a:r>
              <a:rPr lang="cs">
                <a:latin typeface="Century Gothic"/>
                <a:ea typeface="Century Gothic"/>
                <a:cs typeface="Century Gothic"/>
                <a:sym typeface="Century Gothic"/>
              </a:rPr>
              <a:t>napětí mezi státy bylo vysoké a čekalo se pouze na to, kdo zaútočí první</a:t>
            </a:r>
            <a:endParaRPr>
              <a:latin typeface="Century Gothic"/>
              <a:ea typeface="Century Gothic"/>
              <a:cs typeface="Century Gothic"/>
              <a:sym typeface="Century Gothic"/>
            </a:endParaRPr>
          </a:p>
          <a:p>
            <a:pPr marL="457200" lvl="0" indent="-298767" algn="just" rtl="0">
              <a:spcBef>
                <a:spcPts val="0"/>
              </a:spcBef>
              <a:spcAft>
                <a:spcPts val="0"/>
              </a:spcAft>
              <a:buSzPct val="100000"/>
              <a:buFont typeface="Century Gothic"/>
              <a:buChar char="●"/>
            </a:pPr>
            <a:r>
              <a:rPr lang="cs">
                <a:latin typeface="Century Gothic"/>
                <a:ea typeface="Century Gothic"/>
                <a:cs typeface="Century Gothic"/>
                <a:sym typeface="Century Gothic"/>
              </a:rPr>
              <a:t>proto izraelský ministr zahraničí Abba Eban odcestoval do Washingtonu D.C., aby zjistil podporu USA v případě vypuknutí války </a:t>
            </a:r>
            <a:endParaRPr>
              <a:latin typeface="Century Gothic"/>
              <a:ea typeface="Century Gothic"/>
              <a:cs typeface="Century Gothic"/>
              <a:sym typeface="Century Gothic"/>
            </a:endParaRPr>
          </a:p>
          <a:p>
            <a:pPr marL="457200" lvl="0" indent="-298767" algn="just" rtl="0">
              <a:spcBef>
                <a:spcPts val="0"/>
              </a:spcBef>
              <a:spcAft>
                <a:spcPts val="0"/>
              </a:spcAft>
              <a:buSzPct val="100000"/>
              <a:buFont typeface="Century Gothic"/>
              <a:buChar char="●"/>
            </a:pPr>
            <a:r>
              <a:rPr lang="cs">
                <a:latin typeface="Century Gothic"/>
                <a:ea typeface="Century Gothic"/>
                <a:cs typeface="Century Gothic"/>
                <a:sym typeface="Century Gothic"/>
              </a:rPr>
              <a:t>údajně úplně poprvé použit </a:t>
            </a:r>
            <a:r>
              <a:rPr lang="cs" b="1">
                <a:latin typeface="Century Gothic"/>
                <a:ea typeface="Century Gothic"/>
                <a:cs typeface="Century Gothic"/>
                <a:sym typeface="Century Gothic"/>
              </a:rPr>
              <a:t>„ČERVENÝ TELEFON” </a:t>
            </a:r>
            <a:r>
              <a:rPr lang="cs">
                <a:latin typeface="Century Gothic"/>
                <a:ea typeface="Century Gothic"/>
                <a:cs typeface="Century Gothic"/>
                <a:sym typeface="Century Gothic"/>
              </a:rPr>
              <a:t>- mezi Moskvou a Bílým domem - následně SSSR sdělilo Násirovi, že si nepřeje, aby byl Egypt první, kdo zaútočí </a:t>
            </a:r>
            <a:endParaRPr>
              <a:latin typeface="Century Gothic"/>
              <a:ea typeface="Century Gothic"/>
              <a:cs typeface="Century Gothic"/>
              <a:sym typeface="Century Gothic"/>
            </a:endParaRPr>
          </a:p>
          <a:p>
            <a:pPr marL="457200" lvl="0" indent="-298767" algn="just" rtl="0">
              <a:spcBef>
                <a:spcPts val="0"/>
              </a:spcBef>
              <a:spcAft>
                <a:spcPts val="0"/>
              </a:spcAft>
              <a:buSzPct val="100000"/>
              <a:buFont typeface="Century Gothic"/>
              <a:buChar char="●"/>
            </a:pPr>
            <a:r>
              <a:rPr lang="cs">
                <a:latin typeface="Century Gothic"/>
                <a:ea typeface="Century Gothic"/>
                <a:cs typeface="Century Gothic"/>
                <a:sym typeface="Century Gothic"/>
              </a:rPr>
              <a:t>válka začala vzdušným útokem Izraele </a:t>
            </a:r>
            <a:endParaRPr>
              <a:latin typeface="Century Gothic"/>
              <a:ea typeface="Century Gothic"/>
              <a:cs typeface="Century Gothic"/>
              <a:sym typeface="Century Gothic"/>
            </a:endParaRPr>
          </a:p>
          <a:p>
            <a:pPr marL="457200" lvl="0" indent="-298767" algn="just" rtl="0">
              <a:spcBef>
                <a:spcPts val="0"/>
              </a:spcBef>
              <a:spcAft>
                <a:spcPts val="0"/>
              </a:spcAft>
              <a:buSzPct val="100000"/>
              <a:buFont typeface="Century Gothic"/>
              <a:buChar char="●"/>
            </a:pPr>
            <a:r>
              <a:rPr lang="cs">
                <a:latin typeface="Century Gothic"/>
                <a:ea typeface="Century Gothic"/>
                <a:cs typeface="Century Gothic"/>
                <a:sym typeface="Century Gothic"/>
              </a:rPr>
              <a:t>hned v prvním dnu Izrael zničil bleskovými nálety velkou část egyptského, syrského, jordánského a iráckého letectva </a:t>
            </a:r>
            <a:endParaRPr>
              <a:latin typeface="Century Gothic"/>
              <a:ea typeface="Century Gothic"/>
              <a:cs typeface="Century Gothic"/>
              <a:sym typeface="Century Gothic"/>
            </a:endParaRPr>
          </a:p>
          <a:p>
            <a:pPr marL="457200" lvl="0" indent="-298767" algn="just" rtl="0">
              <a:spcBef>
                <a:spcPts val="0"/>
              </a:spcBef>
              <a:spcAft>
                <a:spcPts val="0"/>
              </a:spcAft>
              <a:buSzPct val="100000"/>
              <a:buFont typeface="Century Gothic"/>
              <a:buChar char="●"/>
            </a:pPr>
            <a:r>
              <a:rPr lang="cs">
                <a:latin typeface="Century Gothic"/>
                <a:ea typeface="Century Gothic"/>
                <a:cs typeface="Century Gothic"/>
                <a:sym typeface="Century Gothic"/>
              </a:rPr>
              <a:t>následoval pozemní konflikt s Jordánskem na Západním břehu</a:t>
            </a:r>
            <a:endParaRPr>
              <a:latin typeface="Century Gothic"/>
              <a:ea typeface="Century Gothic"/>
              <a:cs typeface="Century Gothic"/>
              <a:sym typeface="Century Gothic"/>
            </a:endParaRPr>
          </a:p>
          <a:p>
            <a:pPr marL="457200" lvl="0" indent="-298767" algn="just" rtl="0">
              <a:spcBef>
                <a:spcPts val="0"/>
              </a:spcBef>
              <a:spcAft>
                <a:spcPts val="0"/>
              </a:spcAft>
              <a:buSzPct val="100000"/>
              <a:buFont typeface="Century Gothic"/>
              <a:buChar char="●"/>
            </a:pPr>
            <a:r>
              <a:rPr lang="cs">
                <a:latin typeface="Century Gothic"/>
                <a:ea typeface="Century Gothic"/>
                <a:cs typeface="Century Gothic"/>
                <a:sym typeface="Century Gothic"/>
              </a:rPr>
              <a:t>Izraelci dobyli celý Západní břeh i Araby osídlený Východní Jeruzalém a další velká arabská města </a:t>
            </a:r>
            <a:endParaRPr>
              <a:latin typeface="Century Gothic"/>
              <a:ea typeface="Century Gothic"/>
              <a:cs typeface="Century Gothic"/>
              <a:sym typeface="Century Gothic"/>
            </a:endParaRPr>
          </a:p>
          <a:p>
            <a:pPr marL="457200" lvl="0" indent="-298767" algn="just" rtl="0">
              <a:spcBef>
                <a:spcPts val="0"/>
              </a:spcBef>
              <a:spcAft>
                <a:spcPts val="0"/>
              </a:spcAft>
              <a:buSzPct val="100000"/>
              <a:buFont typeface="Century Gothic"/>
              <a:buChar char="●"/>
            </a:pPr>
            <a:r>
              <a:rPr lang="cs">
                <a:latin typeface="Century Gothic"/>
                <a:ea typeface="Century Gothic"/>
                <a:cs typeface="Century Gothic"/>
                <a:sym typeface="Century Gothic"/>
              </a:rPr>
              <a:t>Izrael dobyl také egyptské pásmo Gazy a celý Sinajský poloostrov </a:t>
            </a:r>
            <a:endParaRPr>
              <a:latin typeface="Century Gothic"/>
              <a:ea typeface="Century Gothic"/>
              <a:cs typeface="Century Gothic"/>
              <a:sym typeface="Century Gothic"/>
            </a:endParaRPr>
          </a:p>
          <a:p>
            <a:pPr marL="457200" lvl="0" indent="-298767" algn="just" rtl="0">
              <a:spcBef>
                <a:spcPts val="0"/>
              </a:spcBef>
              <a:spcAft>
                <a:spcPts val="0"/>
              </a:spcAft>
              <a:buSzPct val="100000"/>
              <a:buFont typeface="Century Gothic"/>
              <a:buChar char="●"/>
            </a:pPr>
            <a:r>
              <a:rPr lang="cs">
                <a:latin typeface="Century Gothic"/>
                <a:ea typeface="Century Gothic"/>
                <a:cs typeface="Century Gothic"/>
                <a:sym typeface="Century Gothic"/>
              </a:rPr>
              <a:t>válka skončila velkým vojenským vítězstvím Izraele - dobyl 3x větší území než byla jeho dosavadní rozloha </a:t>
            </a:r>
            <a:endParaRPr>
              <a:latin typeface="Century Gothic"/>
              <a:ea typeface="Century Gothic"/>
              <a:cs typeface="Century Gothic"/>
              <a:sym typeface="Century Gothic"/>
            </a:endParaRPr>
          </a:p>
          <a:p>
            <a:pPr marL="457200" lvl="0" indent="0" algn="l" rtl="0">
              <a:spcBef>
                <a:spcPts val="1200"/>
              </a:spcBef>
              <a:spcAft>
                <a:spcPts val="0"/>
              </a:spcAft>
              <a:buNone/>
            </a:pPr>
            <a:endParaRPr>
              <a:latin typeface="Century Gothic"/>
              <a:ea typeface="Century Gothic"/>
              <a:cs typeface="Century Gothic"/>
              <a:sym typeface="Century Gothic"/>
            </a:endParaRPr>
          </a:p>
          <a:p>
            <a:pPr marL="457200" lvl="0" indent="-298767" algn="ctr" rtl="0">
              <a:spcBef>
                <a:spcPts val="1200"/>
              </a:spcBef>
              <a:spcAft>
                <a:spcPts val="0"/>
              </a:spcAft>
              <a:buSzPct val="100000"/>
              <a:buFont typeface="Century Gothic"/>
              <a:buChar char="●"/>
            </a:pPr>
            <a:r>
              <a:rPr lang="cs">
                <a:latin typeface="Century Gothic"/>
                <a:ea typeface="Century Gothic"/>
                <a:cs typeface="Century Gothic"/>
                <a:sym typeface="Century Gothic"/>
              </a:rPr>
              <a:t>i když Izrael oslavoval….spory, které s Palestinci následovali souvisely do značné míry právě s důsledky Šestidenní války </a:t>
            </a:r>
            <a:endParaRPr>
              <a:latin typeface="Century Gothic"/>
              <a:ea typeface="Century Gothic"/>
              <a:cs typeface="Century Gothic"/>
              <a:sym typeface="Century Gothic"/>
            </a:endParaRPr>
          </a:p>
        </p:txBody>
      </p:sp>
      <p:pic>
        <p:nvPicPr>
          <p:cNvPr id="260" name="Google Shape;260;p31"/>
          <p:cNvPicPr preferRelativeResize="0"/>
          <p:nvPr/>
        </p:nvPicPr>
        <p:blipFill>
          <a:blip r:embed="rId3">
            <a:alphaModFix amt="18000"/>
          </a:blip>
          <a:stretch>
            <a:fillRect/>
          </a:stretch>
        </p:blipFill>
        <p:spPr>
          <a:xfrm>
            <a:off x="5328804" y="374225"/>
            <a:ext cx="3342072" cy="3113700"/>
          </a:xfrm>
          <a:prstGeom prst="rect">
            <a:avLst/>
          </a:prstGeom>
          <a:noFill/>
          <a:ln>
            <a:noFill/>
          </a:ln>
          <a:effectLst>
            <a:outerShdw blurRad="57150" dist="19050" dir="6000000" algn="bl" rotWithShape="0">
              <a:srgbClr val="000000">
                <a:alpha val="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2"/>
          <p:cNvSpPr txBox="1">
            <a:spLocks noGrp="1"/>
          </p:cNvSpPr>
          <p:nvPr>
            <p:ph type="title"/>
          </p:nvPr>
        </p:nvSpPr>
        <p:spPr>
          <a:xfrm>
            <a:off x="803650" y="431200"/>
            <a:ext cx="5088600" cy="861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1. Intifáda						</a:t>
            </a:r>
            <a:endParaRPr/>
          </a:p>
        </p:txBody>
      </p:sp>
      <p:sp>
        <p:nvSpPr>
          <p:cNvPr id="266" name="Google Shape;266;p32"/>
          <p:cNvSpPr txBox="1">
            <a:spLocks noGrp="1"/>
          </p:cNvSpPr>
          <p:nvPr>
            <p:ph type="body" idx="1"/>
          </p:nvPr>
        </p:nvSpPr>
        <p:spPr>
          <a:xfrm>
            <a:off x="373900" y="1010775"/>
            <a:ext cx="4099200" cy="3753900"/>
          </a:xfrm>
          <a:prstGeom prst="rect">
            <a:avLst/>
          </a:prstGeom>
        </p:spPr>
        <p:txBody>
          <a:bodyPr spcFirstLastPara="1" wrap="square" lIns="91425" tIns="91425" rIns="91425" bIns="91425" anchor="t" anchorCtr="0">
            <a:noAutofit/>
          </a:bodyPr>
          <a:lstStyle/>
          <a:p>
            <a:pPr marL="457200" lvl="0" indent="-317182" algn="just" rtl="0">
              <a:lnSpc>
                <a:spcPct val="95000"/>
              </a:lnSpc>
              <a:spcBef>
                <a:spcPts val="0"/>
              </a:spcBef>
              <a:spcAft>
                <a:spcPts val="0"/>
              </a:spcAft>
              <a:buSzPts val="1395"/>
              <a:buFont typeface="Century Gothic"/>
              <a:buChar char="●"/>
            </a:pPr>
            <a:r>
              <a:rPr lang="cs" sz="1210">
                <a:latin typeface="Century Gothic"/>
                <a:ea typeface="Century Gothic"/>
                <a:cs typeface="Century Gothic"/>
                <a:sym typeface="Century Gothic"/>
              </a:rPr>
              <a:t>1987 - 1993 </a:t>
            </a:r>
            <a:endParaRPr sz="1210">
              <a:latin typeface="Century Gothic"/>
              <a:ea typeface="Century Gothic"/>
              <a:cs typeface="Century Gothic"/>
              <a:sym typeface="Century Gothic"/>
            </a:endParaRPr>
          </a:p>
          <a:p>
            <a:pPr marL="457200" lvl="0" indent="-317182" algn="just" rtl="0">
              <a:lnSpc>
                <a:spcPct val="95000"/>
              </a:lnSpc>
              <a:spcBef>
                <a:spcPts val="0"/>
              </a:spcBef>
              <a:spcAft>
                <a:spcPts val="0"/>
              </a:spcAft>
              <a:buSzPts val="1395"/>
              <a:buFont typeface="Century Gothic"/>
              <a:buChar char="●"/>
            </a:pPr>
            <a:r>
              <a:rPr lang="cs" sz="1210">
                <a:latin typeface="Century Gothic"/>
                <a:ea typeface="Century Gothic"/>
                <a:cs typeface="Century Gothic"/>
                <a:sym typeface="Century Gothic"/>
              </a:rPr>
              <a:t>Izrael X palestinští Arabové, pásmo Gazy</a:t>
            </a:r>
            <a:endParaRPr sz="1210">
              <a:latin typeface="Century Gothic"/>
              <a:ea typeface="Century Gothic"/>
              <a:cs typeface="Century Gothic"/>
              <a:sym typeface="Century Gothic"/>
            </a:endParaRPr>
          </a:p>
          <a:p>
            <a:pPr marL="457200" lvl="0" indent="-317182" algn="just" rtl="0">
              <a:lnSpc>
                <a:spcPct val="95000"/>
              </a:lnSpc>
              <a:spcBef>
                <a:spcPts val="0"/>
              </a:spcBef>
              <a:spcAft>
                <a:spcPts val="0"/>
              </a:spcAft>
              <a:buSzPts val="1395"/>
              <a:buFont typeface="Century Gothic"/>
              <a:buChar char="●"/>
            </a:pPr>
            <a:r>
              <a:rPr lang="cs" sz="1210">
                <a:latin typeface="Century Gothic"/>
                <a:ea typeface="Century Gothic"/>
                <a:cs typeface="Century Gothic"/>
                <a:sym typeface="Century Gothic"/>
              </a:rPr>
              <a:t>vznikla v důsledku silniční nehody, při které byli zabiti 4 obyvatelé uprchlického tábora v pásmu Gazy - Palestinci se domnívali, že je je izraelský řidič zabil úmyslně </a:t>
            </a:r>
            <a:endParaRPr sz="1210">
              <a:latin typeface="Century Gothic"/>
              <a:ea typeface="Century Gothic"/>
              <a:cs typeface="Century Gothic"/>
              <a:sym typeface="Century Gothic"/>
            </a:endParaRPr>
          </a:p>
          <a:p>
            <a:pPr marL="457200" lvl="0" indent="-317182" algn="just" rtl="0">
              <a:lnSpc>
                <a:spcPct val="95000"/>
              </a:lnSpc>
              <a:spcBef>
                <a:spcPts val="0"/>
              </a:spcBef>
              <a:spcAft>
                <a:spcPts val="0"/>
              </a:spcAft>
              <a:buSzPts val="1395"/>
              <a:buFont typeface="Century Gothic"/>
              <a:buChar char="●"/>
            </a:pPr>
            <a:r>
              <a:rPr lang="cs" sz="1210">
                <a:latin typeface="Century Gothic"/>
                <a:ea typeface="Century Gothic"/>
                <a:cs typeface="Century Gothic"/>
                <a:sym typeface="Century Gothic"/>
              </a:rPr>
              <a:t>vlna protestů a násilí se rychle rozšířila </a:t>
            </a:r>
            <a:endParaRPr sz="1210">
              <a:latin typeface="Century Gothic"/>
              <a:ea typeface="Century Gothic"/>
              <a:cs typeface="Century Gothic"/>
              <a:sym typeface="Century Gothic"/>
            </a:endParaRPr>
          </a:p>
          <a:p>
            <a:pPr marL="457200" lvl="0" indent="-317182" algn="just" rtl="0">
              <a:lnSpc>
                <a:spcPct val="95000"/>
              </a:lnSpc>
              <a:spcBef>
                <a:spcPts val="0"/>
              </a:spcBef>
              <a:spcAft>
                <a:spcPts val="0"/>
              </a:spcAft>
              <a:buSzPts val="1395"/>
              <a:buFont typeface="Century Gothic"/>
              <a:buChar char="●"/>
            </a:pPr>
            <a:r>
              <a:rPr lang="cs" sz="1210">
                <a:latin typeface="Century Gothic"/>
                <a:ea typeface="Century Gothic"/>
                <a:cs typeface="Century Gothic"/>
                <a:sym typeface="Century Gothic"/>
              </a:rPr>
              <a:t>demonstrace, nepokoje, vrhání kamenů - neobjevovali se těžké zbraně ani sebevražedné útoky </a:t>
            </a:r>
            <a:endParaRPr sz="1210">
              <a:latin typeface="Century Gothic"/>
              <a:ea typeface="Century Gothic"/>
              <a:cs typeface="Century Gothic"/>
              <a:sym typeface="Century Gothic"/>
            </a:endParaRPr>
          </a:p>
          <a:p>
            <a:pPr marL="457200" lvl="0" indent="-317182" algn="just" rtl="0">
              <a:lnSpc>
                <a:spcPct val="95000"/>
              </a:lnSpc>
              <a:spcBef>
                <a:spcPts val="0"/>
              </a:spcBef>
              <a:spcAft>
                <a:spcPts val="0"/>
              </a:spcAft>
              <a:buSzPts val="1395"/>
              <a:buFont typeface="Century Gothic"/>
              <a:buChar char="●"/>
            </a:pPr>
            <a:r>
              <a:rPr lang="cs" sz="1210">
                <a:latin typeface="Century Gothic"/>
                <a:ea typeface="Century Gothic"/>
                <a:cs typeface="Century Gothic"/>
                <a:sym typeface="Century Gothic"/>
              </a:rPr>
              <a:t>její ukončení není možné přesně stanovit - někdy uváděn termín podepsání smlouvy z Osla v roce 1993 </a:t>
            </a:r>
            <a:endParaRPr sz="1210">
              <a:latin typeface="Century Gothic"/>
              <a:ea typeface="Century Gothic"/>
              <a:cs typeface="Century Gothic"/>
              <a:sym typeface="Century Gothic"/>
            </a:endParaRPr>
          </a:p>
          <a:p>
            <a:pPr marL="457200" lvl="0" indent="-317182" algn="just" rtl="0">
              <a:lnSpc>
                <a:spcPct val="95000"/>
              </a:lnSpc>
              <a:spcBef>
                <a:spcPts val="0"/>
              </a:spcBef>
              <a:spcAft>
                <a:spcPts val="0"/>
              </a:spcAft>
              <a:buSzPts val="1395"/>
              <a:buFont typeface="Century Gothic"/>
              <a:buChar char="●"/>
            </a:pPr>
            <a:r>
              <a:rPr lang="cs" sz="1210">
                <a:latin typeface="Century Gothic"/>
                <a:ea typeface="Century Gothic"/>
                <a:cs typeface="Century Gothic"/>
                <a:sym typeface="Century Gothic"/>
              </a:rPr>
              <a:t>důležité změny pro palestinskou společnost: upevnění národní identity, poškození image Izraele (za brutální zásahy proti mládeži, která po nich vrhala kameny), nová generace výrazných osobností, vzrostla role žen, … </a:t>
            </a:r>
            <a:endParaRPr sz="1210">
              <a:latin typeface="Century Gothic"/>
              <a:ea typeface="Century Gothic"/>
              <a:cs typeface="Century Gothic"/>
              <a:sym typeface="Century Gothic"/>
            </a:endParaRPr>
          </a:p>
          <a:p>
            <a:pPr marL="0" lvl="0" indent="0" algn="l" rtl="0">
              <a:lnSpc>
                <a:spcPct val="95000"/>
              </a:lnSpc>
              <a:spcBef>
                <a:spcPts val="1200"/>
              </a:spcBef>
              <a:spcAft>
                <a:spcPts val="1200"/>
              </a:spcAft>
              <a:buSzPts val="1018"/>
              <a:buNone/>
            </a:pPr>
            <a:endParaRPr sz="1202"/>
          </a:p>
        </p:txBody>
      </p:sp>
      <p:sp>
        <p:nvSpPr>
          <p:cNvPr id="267" name="Google Shape;267;p32"/>
          <p:cNvSpPr txBox="1">
            <a:spLocks noGrp="1"/>
          </p:cNvSpPr>
          <p:nvPr>
            <p:ph type="body" idx="2"/>
          </p:nvPr>
        </p:nvSpPr>
        <p:spPr>
          <a:xfrm>
            <a:off x="4638750" y="1010775"/>
            <a:ext cx="3918300" cy="3516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Font typeface="Century Gothic"/>
              <a:buChar char="●"/>
            </a:pPr>
            <a:r>
              <a:rPr lang="cs">
                <a:latin typeface="Century Gothic"/>
                <a:ea typeface="Century Gothic"/>
                <a:cs typeface="Century Gothic"/>
                <a:sym typeface="Century Gothic"/>
              </a:rPr>
              <a:t>2000 - Jeruzalém a rozšířila se na palestinská území i do Izraele </a:t>
            </a:r>
            <a:endParaRPr>
              <a:latin typeface="Century Gothic"/>
              <a:ea typeface="Century Gothic"/>
              <a:cs typeface="Century Gothic"/>
              <a:sym typeface="Century Gothic"/>
            </a:endParaRPr>
          </a:p>
          <a:p>
            <a:pPr marL="457200" lvl="0" indent="-311150" algn="l" rtl="0">
              <a:spcBef>
                <a:spcPts val="0"/>
              </a:spcBef>
              <a:spcAft>
                <a:spcPts val="0"/>
              </a:spcAft>
              <a:buSzPts val="1300"/>
              <a:buFont typeface="Century Gothic"/>
              <a:buChar char="●"/>
            </a:pPr>
            <a:r>
              <a:rPr lang="cs">
                <a:latin typeface="Century Gothic"/>
                <a:ea typeface="Century Gothic"/>
                <a:cs typeface="Century Gothic"/>
                <a:sym typeface="Century Gothic"/>
              </a:rPr>
              <a:t>daleko vyšší míra násilí i úmrtí </a:t>
            </a:r>
            <a:endParaRPr>
              <a:latin typeface="Century Gothic"/>
              <a:ea typeface="Century Gothic"/>
              <a:cs typeface="Century Gothic"/>
              <a:sym typeface="Century Gothic"/>
            </a:endParaRPr>
          </a:p>
          <a:p>
            <a:pPr marL="457200" lvl="0" indent="-311150" algn="l" rtl="0">
              <a:spcBef>
                <a:spcPts val="0"/>
              </a:spcBef>
              <a:spcAft>
                <a:spcPts val="0"/>
              </a:spcAft>
              <a:buSzPts val="1300"/>
              <a:buFont typeface="Century Gothic"/>
              <a:buChar char="●"/>
            </a:pPr>
            <a:r>
              <a:rPr lang="cs">
                <a:latin typeface="Century Gothic"/>
                <a:ea typeface="Century Gothic"/>
                <a:cs typeface="Century Gothic"/>
                <a:sym typeface="Century Gothic"/>
              </a:rPr>
              <a:t>situace následující po 1. intifádě, které mohly zapříčinit 2. Intifádu: </a:t>
            </a:r>
            <a:endParaRPr>
              <a:latin typeface="Century Gothic"/>
              <a:ea typeface="Century Gothic"/>
              <a:cs typeface="Century Gothic"/>
              <a:sym typeface="Century Gothic"/>
            </a:endParaRPr>
          </a:p>
          <a:p>
            <a:pPr marL="914400" lvl="1" indent="-298450" algn="l" rtl="0">
              <a:spcBef>
                <a:spcPts val="0"/>
              </a:spcBef>
              <a:spcAft>
                <a:spcPts val="0"/>
              </a:spcAft>
              <a:buSzPts val="1100"/>
              <a:buFont typeface="Century Gothic"/>
              <a:buChar char="○"/>
            </a:pPr>
            <a:r>
              <a:rPr lang="cs">
                <a:latin typeface="Century Gothic"/>
                <a:ea typeface="Century Gothic"/>
                <a:cs typeface="Century Gothic"/>
                <a:sym typeface="Century Gothic"/>
              </a:rPr>
              <a:t>usmrcení 405 Palestinců - Izraelci</a:t>
            </a:r>
            <a:endParaRPr>
              <a:latin typeface="Century Gothic"/>
              <a:ea typeface="Century Gothic"/>
              <a:cs typeface="Century Gothic"/>
              <a:sym typeface="Century Gothic"/>
            </a:endParaRPr>
          </a:p>
          <a:p>
            <a:pPr marL="914400" lvl="1" indent="-298450" algn="l" rtl="0">
              <a:spcBef>
                <a:spcPts val="0"/>
              </a:spcBef>
              <a:spcAft>
                <a:spcPts val="0"/>
              </a:spcAft>
              <a:buSzPts val="1100"/>
              <a:buFont typeface="Century Gothic"/>
              <a:buChar char="○"/>
            </a:pPr>
            <a:r>
              <a:rPr lang="cs">
                <a:latin typeface="Century Gothic"/>
                <a:ea typeface="Century Gothic"/>
                <a:cs typeface="Century Gothic"/>
                <a:sym typeface="Century Gothic"/>
              </a:rPr>
              <a:t>zabito 256 Izraelců - především při sebevražedných misích Hamásu</a:t>
            </a:r>
            <a:endParaRPr>
              <a:latin typeface="Century Gothic"/>
              <a:ea typeface="Century Gothic"/>
              <a:cs typeface="Century Gothic"/>
              <a:sym typeface="Century Gothic"/>
            </a:endParaRPr>
          </a:p>
          <a:p>
            <a:pPr marL="914400" lvl="1" indent="-298450" algn="l" rtl="0">
              <a:spcBef>
                <a:spcPts val="0"/>
              </a:spcBef>
              <a:spcAft>
                <a:spcPts val="0"/>
              </a:spcAft>
              <a:buSzPts val="1100"/>
              <a:buFont typeface="Century Gothic"/>
              <a:buChar char="○"/>
            </a:pPr>
            <a:r>
              <a:rPr lang="cs">
                <a:latin typeface="Century Gothic"/>
                <a:ea typeface="Century Gothic"/>
                <a:cs typeface="Century Gothic"/>
                <a:sym typeface="Century Gothic"/>
              </a:rPr>
              <a:t>zdvojnásobení populace židovských osadníků na palestinských územích</a:t>
            </a:r>
            <a:endParaRPr>
              <a:latin typeface="Century Gothic"/>
              <a:ea typeface="Century Gothic"/>
              <a:cs typeface="Century Gothic"/>
              <a:sym typeface="Century Gothic"/>
            </a:endParaRPr>
          </a:p>
          <a:p>
            <a:pPr marL="914400" lvl="1" indent="-298450" algn="l" rtl="0">
              <a:spcBef>
                <a:spcPts val="0"/>
              </a:spcBef>
              <a:spcAft>
                <a:spcPts val="0"/>
              </a:spcAft>
              <a:buSzPts val="1100"/>
              <a:buFont typeface="Century Gothic"/>
              <a:buChar char="○"/>
            </a:pPr>
            <a:r>
              <a:rPr lang="cs">
                <a:latin typeface="Century Gothic"/>
                <a:ea typeface="Century Gothic"/>
                <a:cs typeface="Century Gothic"/>
                <a:sym typeface="Century Gothic"/>
              </a:rPr>
              <a:t>propad palestinské ekonomiky + vyšší nezaměstnanost </a:t>
            </a:r>
            <a:endParaRPr>
              <a:latin typeface="Century Gothic"/>
              <a:ea typeface="Century Gothic"/>
              <a:cs typeface="Century Gothic"/>
              <a:sym typeface="Century Gothic"/>
            </a:endParaRPr>
          </a:p>
          <a:p>
            <a:pPr marL="914400" lvl="1" indent="-298450" algn="l" rtl="0">
              <a:spcBef>
                <a:spcPts val="0"/>
              </a:spcBef>
              <a:spcAft>
                <a:spcPts val="0"/>
              </a:spcAft>
              <a:buSzPts val="1100"/>
              <a:buFont typeface="Century Gothic"/>
              <a:buChar char="○"/>
            </a:pPr>
            <a:r>
              <a:rPr lang="cs">
                <a:latin typeface="Century Gothic"/>
                <a:ea typeface="Century Gothic"/>
                <a:cs typeface="Century Gothic"/>
                <a:sym typeface="Century Gothic"/>
              </a:rPr>
              <a:t>atd. </a:t>
            </a:r>
            <a:endParaRPr>
              <a:latin typeface="Century Gothic"/>
              <a:ea typeface="Century Gothic"/>
              <a:cs typeface="Century Gothic"/>
              <a:sym typeface="Century Gothic"/>
            </a:endParaRPr>
          </a:p>
          <a:p>
            <a:pPr marL="457200" lvl="0" indent="-311150" algn="l" rtl="0">
              <a:spcBef>
                <a:spcPts val="0"/>
              </a:spcBef>
              <a:spcAft>
                <a:spcPts val="0"/>
              </a:spcAft>
              <a:buSzPts val="1300"/>
              <a:buFont typeface="Century Gothic"/>
              <a:buChar char="●"/>
            </a:pPr>
            <a:r>
              <a:rPr lang="cs">
                <a:latin typeface="Century Gothic"/>
                <a:ea typeface="Century Gothic"/>
                <a:cs typeface="Century Gothic"/>
                <a:sym typeface="Century Gothic"/>
              </a:rPr>
              <a:t>oficiálně skončila v roce 2004 smrtí Jásira Arafata </a:t>
            </a:r>
            <a:endParaRPr>
              <a:latin typeface="Century Gothic"/>
              <a:ea typeface="Century Gothic"/>
              <a:cs typeface="Century Gothic"/>
              <a:sym typeface="Century Gothic"/>
            </a:endParaRPr>
          </a:p>
        </p:txBody>
      </p:sp>
      <p:sp>
        <p:nvSpPr>
          <p:cNvPr id="268" name="Google Shape;268;p32"/>
          <p:cNvSpPr txBox="1"/>
          <p:nvPr/>
        </p:nvSpPr>
        <p:spPr>
          <a:xfrm>
            <a:off x="5001475" y="431200"/>
            <a:ext cx="29514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3000">
                <a:solidFill>
                  <a:schemeClr val="lt1"/>
                </a:solidFill>
                <a:latin typeface="Nunito"/>
                <a:ea typeface="Nunito"/>
                <a:cs typeface="Nunito"/>
                <a:sym typeface="Nunito"/>
              </a:rPr>
              <a:t>2. Intifáda </a:t>
            </a:r>
            <a:endParaRPr sz="3000">
              <a:solidFill>
                <a:schemeClr val="lt1"/>
              </a:solidFill>
              <a:latin typeface="Nunito"/>
              <a:ea typeface="Nunito"/>
              <a:cs typeface="Nunito"/>
              <a:sym typeface="Nunito"/>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3"/>
          <p:cNvSpPr txBox="1">
            <a:spLocks noGrp="1"/>
          </p:cNvSpPr>
          <p:nvPr>
            <p:ph type="title"/>
          </p:nvPr>
        </p:nvSpPr>
        <p:spPr>
          <a:xfrm>
            <a:off x="819150" y="581450"/>
            <a:ext cx="7505700" cy="7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a:t>Události po roce 2000 a situace nyní</a:t>
            </a:r>
            <a:endParaRPr/>
          </a:p>
        </p:txBody>
      </p:sp>
      <p:sp>
        <p:nvSpPr>
          <p:cNvPr id="274" name="Google Shape;274;p33"/>
          <p:cNvSpPr txBox="1">
            <a:spLocks noGrp="1"/>
          </p:cNvSpPr>
          <p:nvPr>
            <p:ph type="body" idx="1"/>
          </p:nvPr>
        </p:nvSpPr>
        <p:spPr>
          <a:xfrm>
            <a:off x="723625" y="1237625"/>
            <a:ext cx="3735000" cy="3338400"/>
          </a:xfrm>
          <a:prstGeom prst="rect">
            <a:avLst/>
          </a:prstGeom>
        </p:spPr>
        <p:txBody>
          <a:bodyPr spcFirstLastPara="1" wrap="square" lIns="91425" tIns="91425" rIns="91425" bIns="91425" anchor="t" anchorCtr="0">
            <a:noAutofit/>
          </a:bodyPr>
          <a:lstStyle/>
          <a:p>
            <a:pPr marL="457200" lvl="0" indent="-317658" algn="l" rtl="0">
              <a:lnSpc>
                <a:spcPct val="95000"/>
              </a:lnSpc>
              <a:spcBef>
                <a:spcPts val="0"/>
              </a:spcBef>
              <a:spcAft>
                <a:spcPts val="0"/>
              </a:spcAft>
              <a:buSzPts val="1403"/>
              <a:buFont typeface="Century Gothic"/>
              <a:buChar char="●"/>
            </a:pPr>
            <a:r>
              <a:rPr lang="cs" sz="1402">
                <a:latin typeface="Century Gothic"/>
                <a:ea typeface="Century Gothic"/>
                <a:cs typeface="Century Gothic"/>
                <a:sym typeface="Century Gothic"/>
              </a:rPr>
              <a:t>2003 - došlo k výstavbě bezpečnostní bariéry okolo Západního břehu - zabránění průniku palestinských teroristů do Izraele </a:t>
            </a:r>
            <a:endParaRPr sz="1402">
              <a:latin typeface="Century Gothic"/>
              <a:ea typeface="Century Gothic"/>
              <a:cs typeface="Century Gothic"/>
              <a:sym typeface="Century Gothic"/>
            </a:endParaRPr>
          </a:p>
          <a:p>
            <a:pPr marL="457200" lvl="0" indent="-317658" algn="l" rtl="0">
              <a:lnSpc>
                <a:spcPct val="95000"/>
              </a:lnSpc>
              <a:spcBef>
                <a:spcPts val="0"/>
              </a:spcBef>
              <a:spcAft>
                <a:spcPts val="0"/>
              </a:spcAft>
              <a:buSzPts val="1403"/>
              <a:buFont typeface="Century Gothic"/>
              <a:buChar char="●"/>
            </a:pPr>
            <a:r>
              <a:rPr lang="cs" sz="1402">
                <a:latin typeface="Century Gothic"/>
                <a:ea typeface="Century Gothic"/>
                <a:cs typeface="Century Gothic"/>
                <a:sym typeface="Century Gothic"/>
              </a:rPr>
              <a:t>2007 - mírová konference v Annapolis - cílem především obnovení izraelsko-palestinských mírových jednání, které by vedly k trvalému míru - v praxi nepřinesla žádné hmatatelné výsledky </a:t>
            </a:r>
            <a:endParaRPr sz="1402">
              <a:latin typeface="Century Gothic"/>
              <a:ea typeface="Century Gothic"/>
              <a:cs typeface="Century Gothic"/>
              <a:sym typeface="Century Gothic"/>
            </a:endParaRPr>
          </a:p>
          <a:p>
            <a:pPr marL="457200" lvl="0" indent="-317658" algn="l" rtl="0">
              <a:lnSpc>
                <a:spcPct val="95000"/>
              </a:lnSpc>
              <a:spcBef>
                <a:spcPts val="0"/>
              </a:spcBef>
              <a:spcAft>
                <a:spcPts val="0"/>
              </a:spcAft>
              <a:buSzPts val="1403"/>
              <a:buFont typeface="Century Gothic"/>
              <a:buChar char="●"/>
            </a:pPr>
            <a:r>
              <a:rPr lang="cs" sz="1402">
                <a:latin typeface="Century Gothic"/>
                <a:ea typeface="Century Gothic"/>
                <a:cs typeface="Century Gothic"/>
                <a:sym typeface="Century Gothic"/>
              </a:rPr>
              <a:t>2008 - eskalace napětí v pásmu Gazy - hnutí Hamás vypovědělo příměří a obnovilo odstřelování izraelských měst → Izrael reaguje leteckými útoky a pozemní invazí </a:t>
            </a:r>
            <a:endParaRPr sz="1402">
              <a:latin typeface="Century Gothic"/>
              <a:ea typeface="Century Gothic"/>
              <a:cs typeface="Century Gothic"/>
              <a:sym typeface="Century Gothic"/>
            </a:endParaRPr>
          </a:p>
          <a:p>
            <a:pPr marL="0" lvl="0" indent="0" algn="l" rtl="0">
              <a:lnSpc>
                <a:spcPct val="95000"/>
              </a:lnSpc>
              <a:spcBef>
                <a:spcPts val="1200"/>
              </a:spcBef>
              <a:spcAft>
                <a:spcPts val="1200"/>
              </a:spcAft>
              <a:buSzPts val="1018"/>
              <a:buNone/>
            </a:pPr>
            <a:endParaRPr sz="1202"/>
          </a:p>
        </p:txBody>
      </p:sp>
      <p:sp>
        <p:nvSpPr>
          <p:cNvPr id="275" name="Google Shape;275;p33"/>
          <p:cNvSpPr txBox="1">
            <a:spLocks noGrp="1"/>
          </p:cNvSpPr>
          <p:nvPr>
            <p:ph type="body" idx="2"/>
          </p:nvPr>
        </p:nvSpPr>
        <p:spPr>
          <a:xfrm>
            <a:off x="4638675" y="1263275"/>
            <a:ext cx="3921600" cy="3287100"/>
          </a:xfrm>
          <a:prstGeom prst="rect">
            <a:avLst/>
          </a:prstGeom>
        </p:spPr>
        <p:txBody>
          <a:bodyPr spcFirstLastPara="1" wrap="square" lIns="91425" tIns="91425" rIns="91425" bIns="91425" anchor="t" anchorCtr="0">
            <a:noAutofit/>
          </a:bodyPr>
          <a:lstStyle/>
          <a:p>
            <a:pPr marL="457200" lvl="0" indent="-317500" algn="just" rtl="0">
              <a:spcBef>
                <a:spcPts val="0"/>
              </a:spcBef>
              <a:spcAft>
                <a:spcPts val="0"/>
              </a:spcAft>
              <a:buSzPts val="1400"/>
              <a:buFont typeface="Century Gothic"/>
              <a:buChar char="●"/>
            </a:pPr>
            <a:r>
              <a:rPr lang="cs" sz="1400">
                <a:latin typeface="Century Gothic"/>
                <a:ea typeface="Century Gothic"/>
                <a:cs typeface="Century Gothic"/>
                <a:sym typeface="Century Gothic"/>
              </a:rPr>
              <a:t>poslední velký konflikt v roce 2014, pak relativní klid až do května 2021 - Hamás X Izrael </a:t>
            </a:r>
            <a:endParaRPr sz="1400">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cs" sz="1200">
                <a:latin typeface="Century Gothic"/>
                <a:ea typeface="Century Gothic"/>
                <a:cs typeface="Century Gothic"/>
                <a:sym typeface="Century Gothic"/>
              </a:rPr>
              <a:t>odpalování raket a mnoho mrtvých </a:t>
            </a:r>
            <a:endParaRPr sz="1200">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cs" sz="1200">
                <a:latin typeface="Century Gothic"/>
                <a:ea typeface="Century Gothic"/>
                <a:cs typeface="Century Gothic"/>
                <a:sym typeface="Century Gothic"/>
              </a:rPr>
              <a:t>konflikt je odlišný oproti předchozím - podnítil pouliční násilí mezi radikálními Židy a Araby</a:t>
            </a:r>
            <a:endParaRPr sz="1200">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cs" sz="1200">
                <a:latin typeface="Century Gothic"/>
                <a:ea typeface="Century Gothic"/>
                <a:cs typeface="Century Gothic"/>
                <a:sym typeface="Century Gothic"/>
              </a:rPr>
              <a:t>následovalo příměří - podle Tomáše Pojara, ale bude trvat pouze několik málo měsíců, nebo let </a:t>
            </a:r>
            <a:endParaRPr sz="1200">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cs" sz="1200">
                <a:latin typeface="Century Gothic"/>
                <a:ea typeface="Century Gothic"/>
                <a:cs typeface="Century Gothic"/>
                <a:sym typeface="Century Gothic"/>
              </a:rPr>
              <a:t>začala se objevovat videa na Tiktoku - prostřednictvím videí se říší násilí mezi Izraelci a Palestinci </a:t>
            </a:r>
            <a:endParaRPr sz="1200">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cs" sz="1200">
                <a:latin typeface="Century Gothic"/>
                <a:ea typeface="Century Gothic"/>
                <a:cs typeface="Century Gothic"/>
                <a:sym typeface="Century Gothic"/>
              </a:rPr>
              <a:t>důsledkem této události - ovlivnění vnitřní politiky státu Izrael </a:t>
            </a:r>
            <a:endParaRPr sz="1200">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1A1FD4-0AB6-DC47-889D-E0C7EE30FC92}"/>
              </a:ext>
            </a:extLst>
          </p:cNvPr>
          <p:cNvSpPr>
            <a:spLocks noGrp="1"/>
          </p:cNvSpPr>
          <p:nvPr>
            <p:ph type="title"/>
          </p:nvPr>
        </p:nvSpPr>
        <p:spPr>
          <a:xfrm>
            <a:off x="815174" y="567303"/>
            <a:ext cx="7505700" cy="601537"/>
          </a:xfrm>
        </p:spPr>
        <p:txBody>
          <a:bodyPr>
            <a:normAutofit fontScale="90000"/>
          </a:bodyPr>
          <a:lstStyle/>
          <a:p>
            <a:pPr algn="ctr"/>
            <a:r>
              <a:rPr lang="cs-CZ" dirty="0"/>
              <a:t>Zpráva BBC z 22. 11. 2021</a:t>
            </a:r>
          </a:p>
        </p:txBody>
      </p:sp>
      <p:pic>
        <p:nvPicPr>
          <p:cNvPr id="5" name="Obrázek 4">
            <a:extLst>
              <a:ext uri="{FF2B5EF4-FFF2-40B4-BE49-F238E27FC236}">
                <a16:creationId xmlns:a16="http://schemas.microsoft.com/office/drawing/2014/main" id="{6583DADF-7C37-334D-971D-E57CAA057C71}"/>
              </a:ext>
            </a:extLst>
          </p:cNvPr>
          <p:cNvPicPr>
            <a:picLocks noChangeAspect="1"/>
          </p:cNvPicPr>
          <p:nvPr/>
        </p:nvPicPr>
        <p:blipFill>
          <a:blip r:embed="rId3">
            <a:alphaModFix amt="24000"/>
          </a:blip>
          <a:stretch>
            <a:fillRect/>
          </a:stretch>
        </p:blipFill>
        <p:spPr>
          <a:xfrm>
            <a:off x="6318504" y="406509"/>
            <a:ext cx="2207199" cy="2414675"/>
          </a:xfrm>
          <a:prstGeom prst="rect">
            <a:avLst/>
          </a:prstGeom>
          <a:effectLst>
            <a:outerShdw blurRad="50800" dist="50800" dir="5400000" algn="ctr" rotWithShape="0">
              <a:srgbClr val="000000">
                <a:alpha val="0"/>
              </a:srgbClr>
            </a:outerShdw>
          </a:effectLst>
        </p:spPr>
      </p:pic>
      <p:sp>
        <p:nvSpPr>
          <p:cNvPr id="3" name="Zástupný text 2">
            <a:extLst>
              <a:ext uri="{FF2B5EF4-FFF2-40B4-BE49-F238E27FC236}">
                <a16:creationId xmlns:a16="http://schemas.microsoft.com/office/drawing/2014/main" id="{90031897-84B3-7548-A150-C9CC08D40373}"/>
              </a:ext>
            </a:extLst>
          </p:cNvPr>
          <p:cNvSpPr>
            <a:spLocks noGrp="1"/>
          </p:cNvSpPr>
          <p:nvPr>
            <p:ph type="body" idx="1"/>
          </p:nvPr>
        </p:nvSpPr>
        <p:spPr>
          <a:xfrm>
            <a:off x="405517" y="1168840"/>
            <a:ext cx="8325015" cy="3593991"/>
          </a:xfrm>
        </p:spPr>
        <p:txBody>
          <a:bodyPr>
            <a:normAutofit/>
          </a:bodyPr>
          <a:lstStyle/>
          <a:p>
            <a:r>
              <a:rPr lang="cs-CZ" dirty="0">
                <a:latin typeface="Century Gothic" panose="020B0502020202020204" pitchFamily="34" charset="0"/>
              </a:rPr>
              <a:t>střelec - člen palestinské militantní skupiny </a:t>
            </a:r>
            <a:r>
              <a:rPr lang="cs-CZ" dirty="0" err="1">
                <a:latin typeface="Century Gothic" panose="020B0502020202020204" pitchFamily="34" charset="0"/>
              </a:rPr>
              <a:t>Hamas</a:t>
            </a:r>
            <a:r>
              <a:rPr lang="cs-CZ" dirty="0">
                <a:latin typeface="Century Gothic" panose="020B0502020202020204" pitchFamily="34" charset="0"/>
              </a:rPr>
              <a:t> </a:t>
            </a:r>
          </a:p>
          <a:p>
            <a:r>
              <a:rPr lang="cs-CZ" dirty="0">
                <a:latin typeface="Century Gothic" panose="020B0502020202020204" pitchFamily="34" charset="0"/>
              </a:rPr>
              <a:t>Zabil 1 osobu, minimálně 3 zranil </a:t>
            </a:r>
          </a:p>
          <a:p>
            <a:r>
              <a:rPr lang="cs-CZ" dirty="0">
                <a:latin typeface="Century Gothic" panose="020B0502020202020204" pitchFamily="34" charset="0"/>
              </a:rPr>
              <a:t>Útok se odehrál poblíž brány do areálu ve východním Jeruzalémě – v místě mešity Al-</a:t>
            </a:r>
            <a:r>
              <a:rPr lang="cs-CZ" dirty="0" err="1">
                <a:latin typeface="Century Gothic" panose="020B0502020202020204" pitchFamily="34" charset="0"/>
              </a:rPr>
              <a:t>Aksá</a:t>
            </a:r>
            <a:r>
              <a:rPr lang="cs-CZ" dirty="0">
                <a:latin typeface="Century Gothic" panose="020B0502020202020204" pitchFamily="34" charset="0"/>
              </a:rPr>
              <a:t> (jedno z nejuctívanějších míst islámu) a také nejposvátnějšího místa v judaismu, známého jako Chrámová hora </a:t>
            </a:r>
          </a:p>
          <a:p>
            <a:r>
              <a:rPr lang="cs-CZ" dirty="0">
                <a:latin typeface="Century Gothic" panose="020B0502020202020204" pitchFamily="34" charset="0"/>
              </a:rPr>
              <a:t>Střelec byl převlečen za ortodoxního žida </a:t>
            </a:r>
          </a:p>
          <a:p>
            <a:r>
              <a:rPr lang="cs-CZ" dirty="0">
                <a:latin typeface="Century Gothic" panose="020B0502020202020204" pitchFamily="34" charset="0"/>
              </a:rPr>
              <a:t>V ulici byl malý počet osob, jinak by byl počet obětí mnohonásobně vyšší </a:t>
            </a:r>
          </a:p>
          <a:p>
            <a:r>
              <a:rPr lang="cs-CZ" dirty="0">
                <a:latin typeface="Century Gothic" panose="020B0502020202020204" pitchFamily="34" charset="0"/>
              </a:rPr>
              <a:t>Ministr vnitra uvedl, že střelné útoky tohoto typu jsou vzácné</a:t>
            </a:r>
          </a:p>
          <a:p>
            <a:endParaRPr lang="cs-CZ" dirty="0">
              <a:latin typeface="Century Gothic" panose="020B0502020202020204" pitchFamily="34" charset="0"/>
            </a:endParaRPr>
          </a:p>
          <a:p>
            <a:r>
              <a:rPr lang="cs-CZ" dirty="0">
                <a:latin typeface="Century Gothic" panose="020B0502020202020204" pitchFamily="34" charset="0"/>
              </a:rPr>
              <a:t>Pro připomenutí Izrael okupuje východní Jeruzalém od války na Blízkém východě a považuje ho za své hlavní město 	X Palestinci prohlašují východní Jeruzalém za budoucí hlavní město očekávaného nezávislého státu </a:t>
            </a:r>
          </a:p>
          <a:p>
            <a:endParaRPr lang="cs-CZ" dirty="0">
              <a:latin typeface="Century Gothic" panose="020B0502020202020204" pitchFamily="34" charset="0"/>
            </a:endParaRPr>
          </a:p>
          <a:p>
            <a:r>
              <a:rPr lang="cs-CZ" dirty="0">
                <a:latin typeface="Century Gothic" panose="020B0502020202020204" pitchFamily="34" charset="0"/>
              </a:rPr>
              <a:t>Jeruzalém nyní leží v jádru konfliktu a každý nový útok zvyšuje obavy z dalšího krveprolití </a:t>
            </a:r>
          </a:p>
        </p:txBody>
      </p:sp>
    </p:spTree>
    <p:extLst>
      <p:ext uri="{BB962C8B-B14F-4D97-AF65-F5344CB8AC3E}">
        <p14:creationId xmlns:p14="http://schemas.microsoft.com/office/powerpoint/2010/main" val="2394558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a:t>Zdroje</a:t>
            </a:r>
            <a:endParaRPr/>
          </a:p>
        </p:txBody>
      </p:sp>
      <p:sp>
        <p:nvSpPr>
          <p:cNvPr id="281" name="Google Shape;281;p34"/>
          <p:cNvSpPr txBox="1">
            <a:spLocks noGrp="1"/>
          </p:cNvSpPr>
          <p:nvPr>
            <p:ph type="body" idx="1"/>
          </p:nvPr>
        </p:nvSpPr>
        <p:spPr>
          <a:xfrm>
            <a:off x="819150" y="1518350"/>
            <a:ext cx="7505700" cy="29205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Clr>
                <a:srgbClr val="262626"/>
              </a:buClr>
              <a:buSzPts val="1200"/>
              <a:buFont typeface="Century Gothic"/>
              <a:buChar char="●"/>
            </a:pPr>
            <a:r>
              <a:rPr lang="cs" sz="1200" u="sng">
                <a:solidFill>
                  <a:srgbClr val="262626"/>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https://encyklopedie.soc.cas.cz/w/Hlavn%C3%AD_strana</a:t>
            </a:r>
            <a:r>
              <a:rPr lang="cs" sz="1200">
                <a:solidFill>
                  <a:srgbClr val="262626"/>
                </a:solidFill>
                <a:latin typeface="Century Gothic"/>
                <a:ea typeface="Century Gothic"/>
                <a:cs typeface="Century Gothic"/>
                <a:sym typeface="Century Gothic"/>
              </a:rPr>
              <a:t> </a:t>
            </a:r>
            <a:endParaRPr sz="1200">
              <a:solidFill>
                <a:srgbClr val="262626"/>
              </a:solidFill>
              <a:latin typeface="Century Gothic"/>
              <a:ea typeface="Century Gothic"/>
              <a:cs typeface="Century Gothic"/>
              <a:sym typeface="Century Gothic"/>
            </a:endParaRPr>
          </a:p>
          <a:p>
            <a:pPr marL="457200" lvl="0" indent="-304800" algn="l" rtl="0">
              <a:spcBef>
                <a:spcPts val="0"/>
              </a:spcBef>
              <a:spcAft>
                <a:spcPts val="0"/>
              </a:spcAft>
              <a:buClr>
                <a:srgbClr val="262626"/>
              </a:buClr>
              <a:buSzPts val="1200"/>
              <a:buFont typeface="Century Gothic"/>
              <a:buChar char="●"/>
            </a:pPr>
            <a:r>
              <a:rPr lang="cs" sz="1200">
                <a:solidFill>
                  <a:srgbClr val="262626"/>
                </a:solidFill>
                <a:latin typeface="Century Gothic"/>
                <a:ea typeface="Century Gothic"/>
                <a:cs typeface="Century Gothic"/>
                <a:sym typeface="Century Gothic"/>
              </a:rPr>
              <a:t>ČEJKA, Marek. </a:t>
            </a:r>
            <a:r>
              <a:rPr lang="cs" sz="1200" i="1">
                <a:solidFill>
                  <a:srgbClr val="262626"/>
                </a:solidFill>
                <a:latin typeface="Century Gothic"/>
                <a:ea typeface="Century Gothic"/>
                <a:cs typeface="Century Gothic"/>
                <a:sym typeface="Century Gothic"/>
              </a:rPr>
              <a:t>Judaismus a politika v Izraeli</a:t>
            </a:r>
            <a:r>
              <a:rPr lang="cs" sz="1200">
                <a:solidFill>
                  <a:srgbClr val="262626"/>
                </a:solidFill>
                <a:latin typeface="Century Gothic"/>
                <a:ea typeface="Century Gothic"/>
                <a:cs typeface="Century Gothic"/>
                <a:sym typeface="Century Gothic"/>
              </a:rPr>
              <a:t>. Vyd. 3, Brno: Společnost pro odbornou literaturu - Barrister a Principal, 2009. ISBN 978-80-87029-39-8.</a:t>
            </a:r>
            <a:endParaRPr sz="1200">
              <a:solidFill>
                <a:srgbClr val="262626"/>
              </a:solidFill>
              <a:latin typeface="Century Gothic"/>
              <a:ea typeface="Century Gothic"/>
              <a:cs typeface="Century Gothic"/>
              <a:sym typeface="Century Gothic"/>
            </a:endParaRPr>
          </a:p>
          <a:p>
            <a:pPr marL="457200" lvl="0" indent="-304800" algn="l" rtl="0">
              <a:spcBef>
                <a:spcPts val="0"/>
              </a:spcBef>
              <a:spcAft>
                <a:spcPts val="0"/>
              </a:spcAft>
              <a:buClr>
                <a:srgbClr val="262626"/>
              </a:buClr>
              <a:buSzPts val="1200"/>
              <a:buFont typeface="Century Gothic"/>
              <a:buChar char="●"/>
            </a:pPr>
            <a:r>
              <a:rPr lang="cs" sz="1200">
                <a:solidFill>
                  <a:srgbClr val="262626"/>
                </a:solidFill>
                <a:latin typeface="Century Gothic"/>
                <a:ea typeface="Century Gothic"/>
                <a:cs typeface="Century Gothic"/>
                <a:sym typeface="Century Gothic"/>
              </a:rPr>
              <a:t>ČEJKA, Marek. </a:t>
            </a:r>
            <a:r>
              <a:rPr lang="cs" sz="1200" i="1">
                <a:solidFill>
                  <a:srgbClr val="262626"/>
                </a:solidFill>
                <a:latin typeface="Century Gothic"/>
                <a:ea typeface="Century Gothic"/>
                <a:cs typeface="Century Gothic"/>
                <a:sym typeface="Century Gothic"/>
              </a:rPr>
              <a:t>Izrael a Palestina: minulost, současnost a směřování blízkovýchodního konfliktu</a:t>
            </a:r>
            <a:r>
              <a:rPr lang="cs" sz="1200">
                <a:solidFill>
                  <a:srgbClr val="262626"/>
                </a:solidFill>
                <a:latin typeface="Century Gothic"/>
                <a:ea typeface="Century Gothic"/>
                <a:cs typeface="Century Gothic"/>
                <a:sym typeface="Century Gothic"/>
              </a:rPr>
              <a:t>. Brno: Centrum strategických studií, 2005. ISBN 978-80-87029-16-9.</a:t>
            </a:r>
            <a:endParaRPr sz="1200">
              <a:solidFill>
                <a:srgbClr val="262626"/>
              </a:solidFill>
              <a:latin typeface="Century Gothic"/>
              <a:ea typeface="Century Gothic"/>
              <a:cs typeface="Century Gothic"/>
              <a:sym typeface="Century Gothic"/>
            </a:endParaRPr>
          </a:p>
          <a:p>
            <a:pPr marL="457200" lvl="0" indent="-304800" algn="l" rtl="0">
              <a:spcBef>
                <a:spcPts val="0"/>
              </a:spcBef>
              <a:spcAft>
                <a:spcPts val="0"/>
              </a:spcAft>
              <a:buClr>
                <a:srgbClr val="262626"/>
              </a:buClr>
              <a:buSzPts val="1200"/>
              <a:buFont typeface="Century Gothic"/>
              <a:buChar char="●"/>
            </a:pPr>
            <a:r>
              <a:rPr lang="cs" sz="1200" u="sng">
                <a:solidFill>
                  <a:srgbClr val="262626"/>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https://www.kct-tabor.cz/gymta/OhniskaSvetovychKonfliktu/IzraelPalestina/index.htm</a:t>
            </a:r>
            <a:r>
              <a:rPr lang="cs" sz="1200">
                <a:solidFill>
                  <a:srgbClr val="262626"/>
                </a:solidFill>
                <a:latin typeface="Arial"/>
                <a:ea typeface="Arial"/>
                <a:cs typeface="Arial"/>
                <a:sym typeface="Arial"/>
              </a:rPr>
              <a:t> </a:t>
            </a:r>
            <a:endParaRPr sz="1200">
              <a:solidFill>
                <a:srgbClr val="262626"/>
              </a:solidFill>
              <a:latin typeface="Arial"/>
              <a:ea typeface="Arial"/>
              <a:cs typeface="Arial"/>
              <a:sym typeface="Arial"/>
            </a:endParaRPr>
          </a:p>
          <a:p>
            <a:pPr marL="457200" lvl="0" indent="-304800" algn="l" rtl="0">
              <a:spcBef>
                <a:spcPts val="0"/>
              </a:spcBef>
              <a:spcAft>
                <a:spcPts val="0"/>
              </a:spcAft>
              <a:buClr>
                <a:srgbClr val="262626"/>
              </a:buClr>
              <a:buSzPts val="1200"/>
              <a:buFont typeface="Arial"/>
              <a:buChar char="●"/>
            </a:pPr>
            <a:r>
              <a:rPr lang="cs" sz="1200" u="sng">
                <a:solidFill>
                  <a:srgbClr val="262626"/>
                </a:solidFill>
                <a:latin typeface="Arial"/>
                <a:ea typeface="Arial"/>
                <a:cs typeface="Arial"/>
                <a:sym typeface="Arial"/>
                <a:hlinkClick r:id="rId5">
                  <a:extLst>
                    <a:ext uri="{A12FA001-AC4F-418D-AE19-62706E023703}">
                      <ahyp:hlinkClr xmlns:ahyp="http://schemas.microsoft.com/office/drawing/2018/hyperlinkcolor" val="tx"/>
                    </a:ext>
                  </a:extLst>
                </a:hlinkClick>
              </a:rPr>
              <a:t>http://blizky-vychod.blogspot.com</a:t>
            </a:r>
            <a:r>
              <a:rPr lang="cs" sz="1200">
                <a:solidFill>
                  <a:srgbClr val="262626"/>
                </a:solidFill>
                <a:latin typeface="Arial"/>
                <a:ea typeface="Arial"/>
                <a:cs typeface="Arial"/>
                <a:sym typeface="Arial"/>
              </a:rPr>
              <a:t> </a:t>
            </a:r>
            <a:endParaRPr sz="1200">
              <a:solidFill>
                <a:srgbClr val="262626"/>
              </a:solidFill>
              <a:latin typeface="Century Gothic"/>
              <a:ea typeface="Century Gothic"/>
              <a:cs typeface="Century Gothic"/>
              <a:sym typeface="Century Gothic"/>
            </a:endParaRPr>
          </a:p>
          <a:p>
            <a:pPr marL="457200" lvl="0" indent="-304800" algn="l" rtl="0">
              <a:lnSpc>
                <a:spcPct val="100000"/>
              </a:lnSpc>
              <a:spcBef>
                <a:spcPts val="0"/>
              </a:spcBef>
              <a:spcAft>
                <a:spcPts val="0"/>
              </a:spcAft>
              <a:buClr>
                <a:srgbClr val="262626"/>
              </a:buClr>
              <a:buSzPts val="1200"/>
              <a:buFont typeface="Century Gothic"/>
              <a:buChar char="●"/>
            </a:pPr>
            <a:r>
              <a:rPr lang="cs" sz="1100" u="sng">
                <a:solidFill>
                  <a:srgbClr val="262626"/>
                </a:solidFill>
                <a:latin typeface="Arial"/>
                <a:ea typeface="Arial"/>
                <a:cs typeface="Arial"/>
                <a:sym typeface="Arial"/>
                <a:hlinkClick r:id="rId6">
                  <a:extLst>
                    <a:ext uri="{A12FA001-AC4F-418D-AE19-62706E023703}">
                      <ahyp:hlinkClr xmlns:ahyp="http://schemas.microsoft.com/office/drawing/2018/hyperlinkcolor" val="tx"/>
                    </a:ext>
                  </a:extLst>
                </a:hlinkClick>
              </a:rPr>
              <a:t>https://ct24.ceskatelevize.cz/svet/3313895-primeri-zustava-v-nedohlednu-izrael-a-radikalove-z-hamasu-proti-sobe-palili-i-v-noci</a:t>
            </a:r>
            <a:r>
              <a:rPr lang="cs" sz="1100">
                <a:solidFill>
                  <a:srgbClr val="262626"/>
                </a:solidFill>
                <a:latin typeface="Arial"/>
                <a:ea typeface="Arial"/>
                <a:cs typeface="Arial"/>
                <a:sym typeface="Arial"/>
              </a:rPr>
              <a:t> </a:t>
            </a:r>
            <a:endParaRPr sz="1100">
              <a:solidFill>
                <a:srgbClr val="262626"/>
              </a:solidFill>
              <a:latin typeface="Arial"/>
              <a:ea typeface="Arial"/>
              <a:cs typeface="Arial"/>
              <a:sym typeface="Arial"/>
            </a:endParaRPr>
          </a:p>
          <a:p>
            <a:pPr marL="457200" lvl="0" indent="-304800" algn="l" rtl="0">
              <a:lnSpc>
                <a:spcPct val="100000"/>
              </a:lnSpc>
              <a:spcBef>
                <a:spcPts val="0"/>
              </a:spcBef>
              <a:spcAft>
                <a:spcPts val="0"/>
              </a:spcAft>
              <a:buClr>
                <a:srgbClr val="262626"/>
              </a:buClr>
              <a:buSzPts val="1200"/>
              <a:buFont typeface="Century Gothic"/>
              <a:buChar char="●"/>
            </a:pPr>
            <a:r>
              <a:rPr lang="cs" sz="1100" u="sng">
                <a:solidFill>
                  <a:srgbClr val="262626"/>
                </a:solidFill>
                <a:latin typeface="Arial"/>
                <a:ea typeface="Arial"/>
                <a:cs typeface="Arial"/>
                <a:sym typeface="Arial"/>
                <a:hlinkClick r:id="rId7">
                  <a:extLst>
                    <a:ext uri="{A12FA001-AC4F-418D-AE19-62706E023703}">
                      <ahyp:hlinkClr xmlns:ahyp="http://schemas.microsoft.com/office/drawing/2018/hyperlinkcolor" val="tx"/>
                    </a:ext>
                  </a:extLst>
                </a:hlinkClick>
              </a:rPr>
              <a:t>https://ct24.ceskatelevize.cz/svet/3315407-primeri-v-gaze-bude-trvat-spise-nekolik-mesicu-mysli-si-byvaly-velvyslanec-pojar</a:t>
            </a:r>
            <a:r>
              <a:rPr lang="cs" sz="1100">
                <a:solidFill>
                  <a:srgbClr val="262626"/>
                </a:solidFill>
                <a:latin typeface="Arial"/>
                <a:ea typeface="Arial"/>
                <a:cs typeface="Arial"/>
                <a:sym typeface="Arial"/>
              </a:rPr>
              <a:t> </a:t>
            </a:r>
            <a:endParaRPr sz="1200">
              <a:solidFill>
                <a:srgbClr val="262626"/>
              </a:solidFill>
              <a:latin typeface="Century Gothic"/>
              <a:ea typeface="Century Gothic"/>
              <a:cs typeface="Century Gothic"/>
              <a:sym typeface="Century Gothic"/>
            </a:endParaRPr>
          </a:p>
          <a:p>
            <a:pPr marL="457200" lvl="0" indent="-304800" algn="l" rtl="0">
              <a:spcBef>
                <a:spcPts val="0"/>
              </a:spcBef>
              <a:spcAft>
                <a:spcPts val="0"/>
              </a:spcAft>
              <a:buClr>
                <a:srgbClr val="262626"/>
              </a:buClr>
              <a:buSzPts val="1200"/>
              <a:buFont typeface="Century Gothic"/>
              <a:buChar char="●"/>
            </a:pPr>
            <a:r>
              <a:rPr lang="cs" sz="1200" u="sng">
                <a:solidFill>
                  <a:srgbClr val="262626"/>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https://www.clovekvtisni.cz/6-zemi-6-konfliktu-6-pribehu-lidi-kterym-do-zivota-vstoupila-valka-5228gp</a:t>
            </a:r>
            <a:r>
              <a:rPr lang="cs" sz="1200">
                <a:solidFill>
                  <a:srgbClr val="262626"/>
                </a:solidFill>
                <a:latin typeface="Arial"/>
                <a:ea typeface="Arial"/>
                <a:cs typeface="Arial"/>
                <a:sym typeface="Arial"/>
              </a:rPr>
              <a:t> </a:t>
            </a:r>
            <a:endParaRPr sz="1200">
              <a:solidFill>
                <a:srgbClr val="262626"/>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610800" y="7662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cs" sz="3400"/>
              <a:t>Křesťanství </a:t>
            </a:r>
            <a:endParaRPr sz="3400"/>
          </a:p>
        </p:txBody>
      </p:sp>
      <p:sp>
        <p:nvSpPr>
          <p:cNvPr id="147" name="Google Shape;147;p15"/>
          <p:cNvSpPr txBox="1">
            <a:spLocks noGrp="1"/>
          </p:cNvSpPr>
          <p:nvPr>
            <p:ph type="body" idx="1"/>
          </p:nvPr>
        </p:nvSpPr>
        <p:spPr>
          <a:xfrm>
            <a:off x="610800" y="1773725"/>
            <a:ext cx="7922400" cy="2448000"/>
          </a:xfrm>
          <a:prstGeom prst="rect">
            <a:avLst/>
          </a:prstGeom>
        </p:spPr>
        <p:txBody>
          <a:bodyPr spcFirstLastPara="1" wrap="square" lIns="91425" tIns="91425" rIns="91425" bIns="91425" anchor="t" anchorCtr="0">
            <a:normAutofit fontScale="25000" lnSpcReduction="20000"/>
          </a:bodyPr>
          <a:lstStyle/>
          <a:p>
            <a:pPr marL="182880" lvl="0" indent="-193992" algn="just" rtl="0">
              <a:lnSpc>
                <a:spcPct val="100000"/>
              </a:lnSpc>
              <a:spcBef>
                <a:spcPts val="0"/>
              </a:spcBef>
              <a:spcAft>
                <a:spcPts val="0"/>
              </a:spcAft>
              <a:buClr>
                <a:schemeClr val="dk2"/>
              </a:buClr>
              <a:buSzPct val="100000"/>
              <a:buFont typeface="Garamond"/>
              <a:buChar char="●"/>
            </a:pPr>
            <a:r>
              <a:rPr lang="cs" sz="6300">
                <a:latin typeface="Century Gothic"/>
                <a:ea typeface="Century Gothic"/>
                <a:cs typeface="Century Gothic"/>
                <a:sym typeface="Century Gothic"/>
              </a:rPr>
              <a:t>Bible – Nový zákon</a:t>
            </a:r>
            <a:endParaRPr sz="6300">
              <a:latin typeface="Century Gothic"/>
              <a:ea typeface="Century Gothic"/>
              <a:cs typeface="Century Gothic"/>
              <a:sym typeface="Century Gothic"/>
            </a:endParaRPr>
          </a:p>
          <a:p>
            <a:pPr marL="182880" lvl="0" indent="-193992" algn="just" rtl="0">
              <a:lnSpc>
                <a:spcPct val="100000"/>
              </a:lnSpc>
              <a:spcBef>
                <a:spcPts val="900"/>
              </a:spcBef>
              <a:spcAft>
                <a:spcPts val="0"/>
              </a:spcAft>
              <a:buClr>
                <a:schemeClr val="dk2"/>
              </a:buClr>
              <a:buSzPct val="100000"/>
              <a:buFont typeface="Garamond"/>
              <a:buChar char="●"/>
            </a:pPr>
            <a:r>
              <a:rPr lang="cs" sz="6300">
                <a:latin typeface="Century Gothic"/>
                <a:ea typeface="Century Gothic"/>
                <a:cs typeface="Century Gothic"/>
                <a:sym typeface="Century Gothic"/>
              </a:rPr>
              <a:t>Široký náboženský proud a typ civilizace rozšířený primárně v Evropě </a:t>
            </a:r>
            <a:endParaRPr sz="6300">
              <a:latin typeface="Century Gothic"/>
              <a:ea typeface="Century Gothic"/>
              <a:cs typeface="Century Gothic"/>
              <a:sym typeface="Century Gothic"/>
            </a:endParaRPr>
          </a:p>
          <a:p>
            <a:pPr marL="182880" lvl="0" indent="-193992" algn="just" rtl="0">
              <a:lnSpc>
                <a:spcPct val="100000"/>
              </a:lnSpc>
              <a:spcBef>
                <a:spcPts val="900"/>
              </a:spcBef>
              <a:spcAft>
                <a:spcPts val="0"/>
              </a:spcAft>
              <a:buClr>
                <a:schemeClr val="dk2"/>
              </a:buClr>
              <a:buSzPct val="100000"/>
              <a:buFont typeface="Garamond"/>
              <a:buChar char="●"/>
            </a:pPr>
            <a:r>
              <a:rPr lang="cs" sz="6300">
                <a:latin typeface="Century Gothic"/>
                <a:ea typeface="Century Gothic"/>
                <a:cs typeface="Century Gothic"/>
                <a:sym typeface="Century Gothic"/>
              </a:rPr>
              <a:t>Osoby vyznávají víru v Ježíše Krista (od toho také odvozen název)</a:t>
            </a:r>
            <a:endParaRPr sz="6300">
              <a:latin typeface="Century Gothic"/>
              <a:ea typeface="Century Gothic"/>
              <a:cs typeface="Century Gothic"/>
              <a:sym typeface="Century Gothic"/>
            </a:endParaRPr>
          </a:p>
          <a:p>
            <a:pPr marL="182880" lvl="0" indent="-193992" algn="just" rtl="0">
              <a:lnSpc>
                <a:spcPct val="100000"/>
              </a:lnSpc>
              <a:spcBef>
                <a:spcPts val="900"/>
              </a:spcBef>
              <a:spcAft>
                <a:spcPts val="0"/>
              </a:spcAft>
              <a:buClr>
                <a:schemeClr val="dk2"/>
              </a:buClr>
              <a:buSzPct val="100000"/>
              <a:buFont typeface="Garamond"/>
              <a:buChar char="●"/>
            </a:pPr>
            <a:r>
              <a:rPr lang="cs" sz="6300">
                <a:latin typeface="Century Gothic"/>
                <a:ea typeface="Century Gothic"/>
                <a:cs typeface="Century Gothic"/>
                <a:sym typeface="Century Gothic"/>
              </a:rPr>
              <a:t>Křesťan je každá osoba, která podstoupila křest (= obřad, při kterém dochází k přijetí člověka do církve)</a:t>
            </a:r>
            <a:endParaRPr sz="6300">
              <a:latin typeface="Century Gothic"/>
              <a:ea typeface="Century Gothic"/>
              <a:cs typeface="Century Gothic"/>
              <a:sym typeface="Century Gothic"/>
            </a:endParaRPr>
          </a:p>
          <a:p>
            <a:pPr marL="182880" lvl="0" indent="-193992" algn="just" rtl="0">
              <a:lnSpc>
                <a:spcPct val="100000"/>
              </a:lnSpc>
              <a:spcBef>
                <a:spcPts val="900"/>
              </a:spcBef>
              <a:spcAft>
                <a:spcPts val="0"/>
              </a:spcAft>
              <a:buClr>
                <a:schemeClr val="dk2"/>
              </a:buClr>
              <a:buSzPct val="100000"/>
              <a:buFont typeface="Garamond"/>
              <a:buChar char="●"/>
            </a:pPr>
            <a:r>
              <a:rPr lang="cs" sz="6300">
                <a:latin typeface="Century Gothic"/>
                <a:ea typeface="Century Gothic"/>
                <a:cs typeface="Century Gothic"/>
                <a:sym typeface="Century Gothic"/>
              </a:rPr>
              <a:t>Monoteismus - víra v jediného boha ( 3 podoby: Otec, Syn a Duch Svatý)</a:t>
            </a:r>
            <a:endParaRPr sz="6300">
              <a:latin typeface="Century Gothic"/>
              <a:ea typeface="Century Gothic"/>
              <a:cs typeface="Century Gothic"/>
              <a:sym typeface="Century Gothic"/>
            </a:endParaRPr>
          </a:p>
          <a:p>
            <a:pPr marL="182880" lvl="0" indent="-193992" algn="just" rtl="0">
              <a:lnSpc>
                <a:spcPct val="100000"/>
              </a:lnSpc>
              <a:spcBef>
                <a:spcPts val="900"/>
              </a:spcBef>
              <a:spcAft>
                <a:spcPts val="0"/>
              </a:spcAft>
              <a:buClr>
                <a:schemeClr val="dk2"/>
              </a:buClr>
              <a:buSzPct val="100000"/>
              <a:buFont typeface="Garamond"/>
              <a:buChar char="●"/>
            </a:pPr>
            <a:r>
              <a:rPr lang="cs" sz="6300">
                <a:latin typeface="Century Gothic"/>
                <a:ea typeface="Century Gothic"/>
                <a:cs typeface="Century Gothic"/>
                <a:sym typeface="Century Gothic"/>
              </a:rPr>
              <a:t>Církve: Římskokatolická, řeckokatolická, protestantismus (souhrnné označení pro křesťanské církve, společenství a různé proudy uvnitř křesťanství, které se v době reformace oddělily od římskokatolické církve), pravoslaví, a řadu náboženských organizací i sekt</a:t>
            </a:r>
            <a:endParaRPr sz="6300">
              <a:latin typeface="Century Gothic"/>
              <a:ea typeface="Century Gothic"/>
              <a:cs typeface="Century Gothic"/>
              <a:sym typeface="Century Gothic"/>
            </a:endParaRPr>
          </a:p>
          <a:p>
            <a:pPr marL="0" lvl="0" indent="0" algn="just" rtl="0">
              <a:lnSpc>
                <a:spcPct val="100000"/>
              </a:lnSpc>
              <a:spcBef>
                <a:spcPts val="900"/>
              </a:spcBef>
              <a:spcAft>
                <a:spcPts val="0"/>
              </a:spcAft>
              <a:buNone/>
            </a:pPr>
            <a:endParaRPr sz="5100">
              <a:solidFill>
                <a:srgbClr val="000000"/>
              </a:solidFill>
              <a:latin typeface="Century Gothic"/>
              <a:ea typeface="Century Gothic"/>
              <a:cs typeface="Century Gothic"/>
              <a:sym typeface="Century Gothic"/>
            </a:endParaRPr>
          </a:p>
          <a:p>
            <a:pPr marL="0" lvl="0" indent="0" algn="l" rtl="0">
              <a:spcBef>
                <a:spcPts val="0"/>
              </a:spcBef>
              <a:spcAft>
                <a:spcPts val="1200"/>
              </a:spcAft>
              <a:buNone/>
            </a:pPr>
            <a:endParaRPr/>
          </a:p>
        </p:txBody>
      </p:sp>
      <p:pic>
        <p:nvPicPr>
          <p:cNvPr id="148" name="Google Shape;148;p15"/>
          <p:cNvPicPr preferRelativeResize="0"/>
          <p:nvPr/>
        </p:nvPicPr>
        <p:blipFill>
          <a:blip r:embed="rId3">
            <a:alphaModFix amt="23000"/>
          </a:blip>
          <a:stretch>
            <a:fillRect/>
          </a:stretch>
        </p:blipFill>
        <p:spPr>
          <a:xfrm>
            <a:off x="6244150" y="419025"/>
            <a:ext cx="2289050" cy="3187075"/>
          </a:xfrm>
          <a:prstGeom prst="rect">
            <a:avLst/>
          </a:prstGeom>
          <a:noFill/>
          <a:ln>
            <a:noFill/>
          </a:ln>
          <a:effectLst>
            <a:outerShdw blurRad="57150" dist="19050" dir="5400000" algn="bl" rotWithShape="0">
              <a:srgbClr val="000000">
                <a:alpha val="2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body" idx="1"/>
          </p:nvPr>
        </p:nvSpPr>
        <p:spPr>
          <a:xfrm>
            <a:off x="633875" y="766200"/>
            <a:ext cx="5981400" cy="2448000"/>
          </a:xfrm>
          <a:prstGeom prst="rect">
            <a:avLst/>
          </a:prstGeom>
        </p:spPr>
        <p:txBody>
          <a:bodyPr spcFirstLastPara="1" wrap="square" lIns="91425" tIns="91425" rIns="91425" bIns="91425" anchor="t" anchorCtr="0">
            <a:noAutofit/>
          </a:bodyPr>
          <a:lstStyle/>
          <a:p>
            <a:pPr marL="182880" lvl="0" indent="-193992" algn="just" rtl="0">
              <a:lnSpc>
                <a:spcPct val="90000"/>
              </a:lnSpc>
              <a:spcBef>
                <a:spcPts val="900"/>
              </a:spcBef>
              <a:spcAft>
                <a:spcPts val="0"/>
              </a:spcAft>
              <a:buClr>
                <a:schemeClr val="dk2"/>
              </a:buClr>
              <a:buSzPts val="1575"/>
              <a:buFont typeface="Garamond"/>
              <a:buChar char="●"/>
            </a:pPr>
            <a:r>
              <a:rPr lang="cs" sz="1575">
                <a:latin typeface="Century Gothic"/>
                <a:ea typeface="Century Gothic"/>
                <a:cs typeface="Century Gothic"/>
                <a:sym typeface="Century Gothic"/>
              </a:rPr>
              <a:t>Založena na víře ve spasení skrze Ježíše Krista (svou smrtí vykoupil hříchy lidstva), v jeho druhý návrat na zemi, existenci posledního soudu, vytváření nebeského království</a:t>
            </a:r>
            <a:endParaRPr sz="1575">
              <a:latin typeface="Century Gothic"/>
              <a:ea typeface="Century Gothic"/>
              <a:cs typeface="Century Gothic"/>
              <a:sym typeface="Century Gothic"/>
            </a:endParaRPr>
          </a:p>
          <a:p>
            <a:pPr marL="182880" lvl="0" indent="-193992" algn="just" rtl="0">
              <a:lnSpc>
                <a:spcPct val="90000"/>
              </a:lnSpc>
              <a:spcBef>
                <a:spcPts val="900"/>
              </a:spcBef>
              <a:spcAft>
                <a:spcPts val="0"/>
              </a:spcAft>
              <a:buClr>
                <a:schemeClr val="dk2"/>
              </a:buClr>
              <a:buSzPts val="1575"/>
              <a:buFont typeface="Garamond"/>
              <a:buChar char="●"/>
            </a:pPr>
            <a:r>
              <a:rPr lang="cs" sz="1575" b="1">
                <a:latin typeface="Century Gothic"/>
                <a:ea typeface="Century Gothic"/>
                <a:cs typeface="Century Gothic"/>
                <a:sym typeface="Century Gothic"/>
              </a:rPr>
              <a:t>Vývoj:</a:t>
            </a:r>
            <a:endParaRPr sz="1575" b="1">
              <a:latin typeface="Century Gothic"/>
              <a:ea typeface="Century Gothic"/>
              <a:cs typeface="Century Gothic"/>
              <a:sym typeface="Century Gothic"/>
            </a:endParaRPr>
          </a:p>
          <a:p>
            <a:pPr marL="457200" lvl="1" indent="-200342" algn="just" rtl="0">
              <a:lnSpc>
                <a:spcPct val="90000"/>
              </a:lnSpc>
              <a:spcBef>
                <a:spcPts val="500"/>
              </a:spcBef>
              <a:spcAft>
                <a:spcPts val="0"/>
              </a:spcAft>
              <a:buClr>
                <a:schemeClr val="dk2"/>
              </a:buClr>
              <a:buSzPts val="1475"/>
              <a:buFont typeface="Garamond"/>
              <a:buChar char="○"/>
            </a:pPr>
            <a:r>
              <a:rPr lang="cs" sz="1475">
                <a:latin typeface="Century Gothic"/>
                <a:ea typeface="Century Gothic"/>
                <a:cs typeface="Century Gothic"/>
                <a:sym typeface="Century Gothic"/>
              </a:rPr>
              <a:t>Počátek: Palestina – rozvoj v rámci Judaismu – později oddělení </a:t>
            </a:r>
            <a:endParaRPr sz="1475">
              <a:latin typeface="Century Gothic"/>
              <a:ea typeface="Century Gothic"/>
              <a:cs typeface="Century Gothic"/>
              <a:sym typeface="Century Gothic"/>
            </a:endParaRPr>
          </a:p>
          <a:p>
            <a:pPr marL="457200" lvl="1" indent="-200342" algn="just" rtl="0">
              <a:lnSpc>
                <a:spcPct val="90000"/>
              </a:lnSpc>
              <a:spcBef>
                <a:spcPts val="500"/>
              </a:spcBef>
              <a:spcAft>
                <a:spcPts val="0"/>
              </a:spcAft>
              <a:buClr>
                <a:schemeClr val="dk2"/>
              </a:buClr>
              <a:buSzPts val="1475"/>
              <a:buFont typeface="Garamond"/>
              <a:buChar char="○"/>
            </a:pPr>
            <a:r>
              <a:rPr lang="cs" sz="1475">
                <a:latin typeface="Century Gothic"/>
                <a:ea typeface="Century Gothic"/>
                <a:cs typeface="Century Gothic"/>
                <a:sym typeface="Century Gothic"/>
              </a:rPr>
              <a:t>313 - edikt milánský = státně uznávané náboženství</a:t>
            </a:r>
            <a:endParaRPr sz="1475">
              <a:latin typeface="Century Gothic"/>
              <a:ea typeface="Century Gothic"/>
              <a:cs typeface="Century Gothic"/>
              <a:sym typeface="Century Gothic"/>
            </a:endParaRPr>
          </a:p>
          <a:p>
            <a:pPr marL="457200" lvl="1" indent="-200342" algn="just" rtl="0">
              <a:lnSpc>
                <a:spcPct val="90000"/>
              </a:lnSpc>
              <a:spcBef>
                <a:spcPts val="500"/>
              </a:spcBef>
              <a:spcAft>
                <a:spcPts val="0"/>
              </a:spcAft>
              <a:buClr>
                <a:schemeClr val="dk2"/>
              </a:buClr>
              <a:buSzPts val="1475"/>
              <a:buFont typeface="Garamond"/>
              <a:buChar char="○"/>
            </a:pPr>
            <a:r>
              <a:rPr lang="cs" sz="1475">
                <a:latin typeface="Century Gothic"/>
                <a:ea typeface="Century Gothic"/>
                <a:cs typeface="Century Gothic"/>
                <a:sym typeface="Century Gothic"/>
              </a:rPr>
              <a:t>Pozdní antika, středověk a raný novověk - křesťanství silně určovalo kult i životní styl evropské společnosti – následně se rozšířilo do Ameriky a zbytku světa</a:t>
            </a:r>
            <a:endParaRPr sz="1475">
              <a:latin typeface="Century Gothic"/>
              <a:ea typeface="Century Gothic"/>
              <a:cs typeface="Century Gothic"/>
              <a:sym typeface="Century Gothic"/>
            </a:endParaRPr>
          </a:p>
          <a:p>
            <a:pPr marL="457200" lvl="1" indent="-200342" algn="just" rtl="0">
              <a:lnSpc>
                <a:spcPct val="90000"/>
              </a:lnSpc>
              <a:spcBef>
                <a:spcPts val="500"/>
              </a:spcBef>
              <a:spcAft>
                <a:spcPts val="0"/>
              </a:spcAft>
              <a:buClr>
                <a:schemeClr val="dk2"/>
              </a:buClr>
              <a:buSzPts val="1475"/>
              <a:buFont typeface="Garamond"/>
              <a:buChar char="○"/>
            </a:pPr>
            <a:r>
              <a:rPr lang="cs" sz="1475">
                <a:latin typeface="Century Gothic"/>
                <a:ea typeface="Century Gothic"/>
                <a:cs typeface="Century Gothic"/>
                <a:sym typeface="Century Gothic"/>
              </a:rPr>
              <a:t>Sekularizace – příklon k pozemskému světu a odklon od náboženství (resp. církve)</a:t>
            </a:r>
            <a:endParaRPr sz="1475">
              <a:latin typeface="Century Gothic"/>
              <a:ea typeface="Century Gothic"/>
              <a:cs typeface="Century Gothic"/>
              <a:sym typeface="Century Gothic"/>
            </a:endParaRPr>
          </a:p>
          <a:p>
            <a:pPr marL="457200" lvl="1" indent="-200342" algn="just" rtl="0">
              <a:lnSpc>
                <a:spcPct val="90000"/>
              </a:lnSpc>
              <a:spcBef>
                <a:spcPts val="500"/>
              </a:spcBef>
              <a:spcAft>
                <a:spcPts val="0"/>
              </a:spcAft>
              <a:buClr>
                <a:schemeClr val="dk2"/>
              </a:buClr>
              <a:buSzPts val="1475"/>
              <a:buFont typeface="Garamond"/>
              <a:buChar char="○"/>
            </a:pPr>
            <a:r>
              <a:rPr lang="cs" sz="1475" b="1">
                <a:latin typeface="Century Gothic"/>
                <a:ea typeface="Century Gothic"/>
                <a:cs typeface="Century Gothic"/>
                <a:sym typeface="Century Gothic"/>
              </a:rPr>
              <a:t>Původní idea: obnovit jednotu lidstva jako rodu, obnovit přirozený vztah mezi lidmi navzájem, lidmi a přírodou a lidmi a Bohem</a:t>
            </a:r>
            <a:endParaRPr sz="475" b="1"/>
          </a:p>
        </p:txBody>
      </p:sp>
      <p:pic>
        <p:nvPicPr>
          <p:cNvPr id="154" name="Google Shape;154;p16"/>
          <p:cNvPicPr preferRelativeResize="0"/>
          <p:nvPr/>
        </p:nvPicPr>
        <p:blipFill>
          <a:blip r:embed="rId3">
            <a:alphaModFix/>
          </a:blip>
          <a:stretch>
            <a:fillRect/>
          </a:stretch>
        </p:blipFill>
        <p:spPr>
          <a:xfrm>
            <a:off x="6791725" y="1285875"/>
            <a:ext cx="1714500" cy="2571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704450" y="61267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cs" sz="3400"/>
              <a:t>Judaismus</a:t>
            </a:r>
            <a:endParaRPr sz="3400"/>
          </a:p>
        </p:txBody>
      </p:sp>
      <p:sp>
        <p:nvSpPr>
          <p:cNvPr id="160" name="Google Shape;160;p17"/>
          <p:cNvSpPr txBox="1">
            <a:spLocks noGrp="1"/>
          </p:cNvSpPr>
          <p:nvPr>
            <p:ph type="body" idx="1"/>
          </p:nvPr>
        </p:nvSpPr>
        <p:spPr>
          <a:xfrm>
            <a:off x="403400" y="1221750"/>
            <a:ext cx="8107800" cy="2448000"/>
          </a:xfrm>
          <a:prstGeom prst="rect">
            <a:avLst/>
          </a:prstGeom>
        </p:spPr>
        <p:txBody>
          <a:bodyPr spcFirstLastPara="1" wrap="square" lIns="91425" tIns="91425" rIns="91425" bIns="91425" anchor="t" anchorCtr="0">
            <a:noAutofit/>
          </a:bodyPr>
          <a:lstStyle/>
          <a:p>
            <a:pPr marL="742950" lvl="1" indent="-280225" algn="just" rtl="0">
              <a:lnSpc>
                <a:spcPct val="100000"/>
              </a:lnSpc>
              <a:spcBef>
                <a:spcPts val="0"/>
              </a:spcBef>
              <a:spcAft>
                <a:spcPts val="0"/>
              </a:spcAft>
              <a:buClr>
                <a:schemeClr val="dk2"/>
              </a:buClr>
              <a:buSzPts val="1300"/>
              <a:buFont typeface="Courier New"/>
              <a:buChar char="○"/>
            </a:pPr>
            <a:r>
              <a:rPr lang="cs" sz="1300">
                <a:latin typeface="Century Gothic"/>
                <a:ea typeface="Century Gothic"/>
                <a:cs typeface="Century Gothic"/>
                <a:sym typeface="Century Gothic"/>
              </a:rPr>
              <a:t>Bible – Starý zákon</a:t>
            </a:r>
            <a:endParaRPr sz="1300">
              <a:latin typeface="Century Gothic"/>
              <a:ea typeface="Century Gothic"/>
              <a:cs typeface="Century Gothic"/>
              <a:sym typeface="Century Gothic"/>
            </a:endParaRPr>
          </a:p>
          <a:p>
            <a:pPr marL="742950" lvl="1" indent="-280225" algn="just" rtl="0">
              <a:lnSpc>
                <a:spcPct val="100000"/>
              </a:lnSpc>
              <a:spcBef>
                <a:spcPts val="500"/>
              </a:spcBef>
              <a:spcAft>
                <a:spcPts val="0"/>
              </a:spcAft>
              <a:buClr>
                <a:schemeClr val="dk2"/>
              </a:buClr>
              <a:buSzPts val="1300"/>
              <a:buFont typeface="Courier New"/>
              <a:buChar char="○"/>
            </a:pPr>
            <a:r>
              <a:rPr lang="cs" sz="1300">
                <a:latin typeface="Century Gothic"/>
                <a:ea typeface="Century Gothic"/>
                <a:cs typeface="Century Gothic"/>
                <a:sym typeface="Century Gothic"/>
              </a:rPr>
              <a:t>Obecné označení náboženského vyznání Židů</a:t>
            </a:r>
            <a:endParaRPr sz="1300">
              <a:latin typeface="Century Gothic"/>
              <a:ea typeface="Century Gothic"/>
              <a:cs typeface="Century Gothic"/>
              <a:sym typeface="Century Gothic"/>
            </a:endParaRPr>
          </a:p>
          <a:p>
            <a:pPr marL="742950" lvl="1" indent="-280225" algn="just" rtl="0">
              <a:lnSpc>
                <a:spcPct val="100000"/>
              </a:lnSpc>
              <a:spcBef>
                <a:spcPts val="500"/>
              </a:spcBef>
              <a:spcAft>
                <a:spcPts val="0"/>
              </a:spcAft>
              <a:buClr>
                <a:schemeClr val="dk2"/>
              </a:buClr>
              <a:buSzPts val="1300"/>
              <a:buFont typeface="Courier New"/>
              <a:buChar char="○"/>
            </a:pPr>
            <a:r>
              <a:rPr lang="cs" sz="1300">
                <a:latin typeface="Century Gothic"/>
                <a:ea typeface="Century Gothic"/>
                <a:cs typeface="Century Gothic"/>
                <a:sym typeface="Century Gothic"/>
              </a:rPr>
              <a:t>Kořeny náboženství v první polovině 1. stol. př. n. l.  – usídlování hebrejských kmenů v Palestině</a:t>
            </a:r>
            <a:endParaRPr sz="1300">
              <a:latin typeface="Century Gothic"/>
              <a:ea typeface="Century Gothic"/>
              <a:cs typeface="Century Gothic"/>
              <a:sym typeface="Century Gothic"/>
            </a:endParaRPr>
          </a:p>
          <a:p>
            <a:pPr marL="742950" lvl="1" indent="-280225" algn="just" rtl="0">
              <a:lnSpc>
                <a:spcPct val="100000"/>
              </a:lnSpc>
              <a:spcBef>
                <a:spcPts val="500"/>
              </a:spcBef>
              <a:spcAft>
                <a:spcPts val="0"/>
              </a:spcAft>
              <a:buClr>
                <a:schemeClr val="dk2"/>
              </a:buClr>
              <a:buSzPts val="1300"/>
              <a:buFont typeface="Courier New"/>
              <a:buChar char="○"/>
            </a:pPr>
            <a:r>
              <a:rPr lang="cs" sz="1300">
                <a:latin typeface="Century Gothic"/>
                <a:ea typeface="Century Gothic"/>
                <a:cs typeface="Century Gothic"/>
                <a:sym typeface="Century Gothic"/>
              </a:rPr>
              <a:t>Monoteistické náboženství (1 bůh Jahve – sídlil v Arše Úmluvy, neměl svůj svatostánek) </a:t>
            </a:r>
            <a:endParaRPr sz="1300">
              <a:latin typeface="Century Gothic"/>
              <a:ea typeface="Century Gothic"/>
              <a:cs typeface="Century Gothic"/>
              <a:sym typeface="Century Gothic"/>
            </a:endParaRPr>
          </a:p>
          <a:p>
            <a:pPr marL="742950" lvl="1" indent="-280225" algn="just" rtl="0">
              <a:lnSpc>
                <a:spcPct val="100000"/>
              </a:lnSpc>
              <a:spcBef>
                <a:spcPts val="500"/>
              </a:spcBef>
              <a:spcAft>
                <a:spcPts val="0"/>
              </a:spcAft>
              <a:buClr>
                <a:schemeClr val="dk2"/>
              </a:buClr>
              <a:buSzPts val="1300"/>
              <a:buFont typeface="Courier New"/>
              <a:buChar char="○"/>
            </a:pPr>
            <a:r>
              <a:rPr lang="cs" sz="1300">
                <a:latin typeface="Century Gothic"/>
                <a:ea typeface="Century Gothic"/>
                <a:cs typeface="Century Gothic"/>
                <a:sym typeface="Century Gothic"/>
              </a:rPr>
              <a:t>Po vzniku Izraelského království se sídlem boha stal chrám vybudovaný králem Šalamounem v Jeruzalémě</a:t>
            </a:r>
            <a:endParaRPr sz="1300">
              <a:latin typeface="Century Gothic"/>
              <a:ea typeface="Century Gothic"/>
              <a:cs typeface="Century Gothic"/>
              <a:sym typeface="Century Gothic"/>
            </a:endParaRPr>
          </a:p>
          <a:p>
            <a:pPr marL="742950" lvl="1" indent="-280225" algn="just" rtl="0">
              <a:lnSpc>
                <a:spcPct val="100000"/>
              </a:lnSpc>
              <a:spcBef>
                <a:spcPts val="500"/>
              </a:spcBef>
              <a:spcAft>
                <a:spcPts val="0"/>
              </a:spcAft>
              <a:buClr>
                <a:schemeClr val="dk2"/>
              </a:buClr>
              <a:buSzPts val="1300"/>
              <a:buFont typeface="Courier New"/>
              <a:buChar char="○"/>
            </a:pPr>
            <a:r>
              <a:rPr lang="cs" sz="1300">
                <a:latin typeface="Century Gothic"/>
                <a:ea typeface="Century Gothic"/>
                <a:cs typeface="Century Gothic"/>
                <a:sym typeface="Century Gothic"/>
              </a:rPr>
              <a:t>Vývoj:</a:t>
            </a:r>
            <a:endParaRPr sz="1300">
              <a:latin typeface="Century Gothic"/>
              <a:ea typeface="Century Gothic"/>
              <a:cs typeface="Century Gothic"/>
              <a:sym typeface="Century Gothic"/>
            </a:endParaRPr>
          </a:p>
          <a:p>
            <a:pPr marL="1143000" lvl="2" indent="-223075" algn="just" rtl="0">
              <a:lnSpc>
                <a:spcPct val="100000"/>
              </a:lnSpc>
              <a:spcBef>
                <a:spcPts val="500"/>
              </a:spcBef>
              <a:spcAft>
                <a:spcPts val="0"/>
              </a:spcAft>
              <a:buClr>
                <a:schemeClr val="dk2"/>
              </a:buClr>
              <a:buSzPts val="1300"/>
              <a:buFont typeface="Noto Sans Symbols"/>
              <a:buChar char="■"/>
            </a:pPr>
            <a:r>
              <a:rPr lang="cs" sz="1300">
                <a:latin typeface="Century Gothic"/>
                <a:ea typeface="Century Gothic"/>
                <a:cs typeface="Century Gothic"/>
                <a:sym typeface="Century Gothic"/>
              </a:rPr>
              <a:t>587 př. n. l. – zánik samostatného judského království</a:t>
            </a:r>
            <a:endParaRPr sz="1300">
              <a:latin typeface="Century Gothic"/>
              <a:ea typeface="Century Gothic"/>
              <a:cs typeface="Century Gothic"/>
              <a:sym typeface="Century Gothic"/>
            </a:endParaRPr>
          </a:p>
          <a:p>
            <a:pPr marL="1143000" lvl="2" indent="-223075" algn="just" rtl="0">
              <a:lnSpc>
                <a:spcPct val="100000"/>
              </a:lnSpc>
              <a:spcBef>
                <a:spcPts val="500"/>
              </a:spcBef>
              <a:spcAft>
                <a:spcPts val="0"/>
              </a:spcAft>
              <a:buClr>
                <a:schemeClr val="dk2"/>
              </a:buClr>
              <a:buSzPts val="1300"/>
              <a:buFont typeface="Noto Sans Symbols"/>
              <a:buChar char="■"/>
            </a:pPr>
            <a:r>
              <a:rPr lang="cs" sz="1300">
                <a:latin typeface="Century Gothic"/>
                <a:ea typeface="Century Gothic"/>
                <a:cs typeface="Century Gothic"/>
                <a:sym typeface="Century Gothic"/>
              </a:rPr>
              <a:t>587–538 př. n. l. – Babylonský exil, Židé ztratili jeruzalémský chrám – vyhnáni do Babylonie </a:t>
            </a:r>
            <a:endParaRPr sz="1300">
              <a:latin typeface="Century Gothic"/>
              <a:ea typeface="Century Gothic"/>
              <a:cs typeface="Century Gothic"/>
              <a:sym typeface="Century Gothic"/>
            </a:endParaRPr>
          </a:p>
          <a:p>
            <a:pPr marL="1143000" lvl="2" indent="-223075" algn="just" rtl="0">
              <a:lnSpc>
                <a:spcPct val="100000"/>
              </a:lnSpc>
              <a:spcBef>
                <a:spcPts val="500"/>
              </a:spcBef>
              <a:spcAft>
                <a:spcPts val="0"/>
              </a:spcAft>
              <a:buClr>
                <a:schemeClr val="dk2"/>
              </a:buClr>
              <a:buSzPts val="1300"/>
              <a:buFont typeface="Noto Sans Symbols"/>
              <a:buChar char="■"/>
            </a:pPr>
            <a:r>
              <a:rPr lang="cs" sz="1300">
                <a:latin typeface="Century Gothic"/>
                <a:ea typeface="Century Gothic"/>
                <a:cs typeface="Century Gothic"/>
                <a:sym typeface="Century Gothic"/>
              </a:rPr>
              <a:t>Dnes – diaspora; od konce 18. stol. pod vlivem židovského osvícení (haskala) začínají vznikat některé moderní směry židovského náboženství</a:t>
            </a:r>
            <a:endParaRPr sz="1300">
              <a:latin typeface="Century Gothic"/>
              <a:ea typeface="Century Gothic"/>
              <a:cs typeface="Century Gothic"/>
              <a:sym typeface="Century Gothic"/>
            </a:endParaRPr>
          </a:p>
          <a:p>
            <a:pPr marL="731520" lvl="2" indent="-114299" algn="l" rtl="0">
              <a:spcBef>
                <a:spcPts val="0"/>
              </a:spcBef>
              <a:spcAft>
                <a:spcPts val="0"/>
              </a:spcAft>
              <a:buClr>
                <a:srgbClr val="262626"/>
              </a:buClr>
              <a:buSzPts val="320"/>
              <a:buFont typeface="Garamond"/>
              <a:buChar char="■"/>
            </a:pPr>
            <a:endParaRPr sz="320"/>
          </a:p>
        </p:txBody>
      </p:sp>
      <p:pic>
        <p:nvPicPr>
          <p:cNvPr id="161" name="Google Shape;161;p17"/>
          <p:cNvPicPr preferRelativeResize="0"/>
          <p:nvPr/>
        </p:nvPicPr>
        <p:blipFill>
          <a:blip r:embed="rId3">
            <a:alphaModFix amt="19000"/>
          </a:blip>
          <a:stretch>
            <a:fillRect/>
          </a:stretch>
        </p:blipFill>
        <p:spPr>
          <a:xfrm>
            <a:off x="5804450" y="208425"/>
            <a:ext cx="2643925" cy="2643925"/>
          </a:xfrm>
          <a:prstGeom prst="rect">
            <a:avLst/>
          </a:prstGeom>
          <a:noFill/>
          <a:ln>
            <a:noFill/>
          </a:ln>
          <a:effectLst>
            <a:outerShdw blurRad="57150" dist="19050" dir="5400000" algn="bl" rotWithShape="0">
              <a:srgbClr val="000000">
                <a:alpha val="1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819150" y="5020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cs"/>
              <a:t>Islám</a:t>
            </a:r>
            <a:endParaRPr/>
          </a:p>
        </p:txBody>
      </p:sp>
      <p:sp>
        <p:nvSpPr>
          <p:cNvPr id="167" name="Google Shape;167;p18"/>
          <p:cNvSpPr txBox="1">
            <a:spLocks noGrp="1"/>
          </p:cNvSpPr>
          <p:nvPr>
            <p:ph type="body" idx="1"/>
          </p:nvPr>
        </p:nvSpPr>
        <p:spPr>
          <a:xfrm>
            <a:off x="819150" y="979300"/>
            <a:ext cx="7505700" cy="2751037"/>
          </a:xfrm>
          <a:prstGeom prst="rect">
            <a:avLst/>
          </a:prstGeom>
        </p:spPr>
        <p:txBody>
          <a:bodyPr spcFirstLastPara="1" wrap="square" lIns="91425" tIns="91425" rIns="91425" bIns="91425" anchor="t" anchorCtr="0">
            <a:noAutofit/>
          </a:bodyPr>
          <a:lstStyle/>
          <a:p>
            <a:pPr marL="182880" lvl="0" indent="-180340" algn="l" rtl="0">
              <a:lnSpc>
                <a:spcPct val="80000"/>
              </a:lnSpc>
              <a:spcBef>
                <a:spcPts val="0"/>
              </a:spcBef>
              <a:spcAft>
                <a:spcPts val="0"/>
              </a:spcAft>
              <a:buClr>
                <a:schemeClr val="dk2"/>
              </a:buClr>
              <a:buSzPts val="1160"/>
              <a:buFont typeface="Garamond"/>
              <a:buChar char="●"/>
            </a:pPr>
            <a:r>
              <a:rPr lang="cs" sz="1160" dirty="0">
                <a:latin typeface="Century Gothic"/>
                <a:ea typeface="Century Gothic"/>
                <a:cs typeface="Century Gothic"/>
                <a:sym typeface="Century Gothic"/>
              </a:rPr>
              <a:t>světové náboženství založené Muhammadem </a:t>
            </a:r>
            <a:endParaRPr sz="1490" dirty="0">
              <a:latin typeface="Century Gothic"/>
              <a:ea typeface="Century Gothic"/>
              <a:cs typeface="Century Gothic"/>
              <a:sym typeface="Century Gothic"/>
            </a:endParaRPr>
          </a:p>
          <a:p>
            <a:pPr marL="182880" lvl="0" indent="-180340" algn="l" rtl="0">
              <a:lnSpc>
                <a:spcPct val="80000"/>
              </a:lnSpc>
              <a:spcBef>
                <a:spcPts val="900"/>
              </a:spcBef>
              <a:spcAft>
                <a:spcPts val="0"/>
              </a:spcAft>
              <a:buClr>
                <a:schemeClr val="dk2"/>
              </a:buClr>
              <a:buSzPts val="1160"/>
              <a:buFont typeface="Garamond"/>
              <a:buChar char="●"/>
            </a:pPr>
            <a:r>
              <a:rPr lang="cs" sz="1160" dirty="0">
                <a:latin typeface="Century Gothic"/>
                <a:ea typeface="Century Gothic"/>
                <a:cs typeface="Century Gothic"/>
                <a:sym typeface="Century Gothic"/>
              </a:rPr>
              <a:t>idea jednoho Boha a jeho proroka Muhammada </a:t>
            </a:r>
            <a:endParaRPr sz="1490" dirty="0">
              <a:latin typeface="Century Gothic"/>
              <a:ea typeface="Century Gothic"/>
              <a:cs typeface="Century Gothic"/>
              <a:sym typeface="Century Gothic"/>
            </a:endParaRPr>
          </a:p>
          <a:p>
            <a:pPr marL="182880" lvl="0" indent="-180340" algn="l" rtl="0">
              <a:lnSpc>
                <a:spcPct val="80000"/>
              </a:lnSpc>
              <a:spcBef>
                <a:spcPts val="900"/>
              </a:spcBef>
              <a:spcAft>
                <a:spcPts val="0"/>
              </a:spcAft>
              <a:buClr>
                <a:schemeClr val="dk2"/>
              </a:buClr>
              <a:buSzPts val="1160"/>
              <a:buFont typeface="Garamond"/>
              <a:buChar char="●"/>
            </a:pPr>
            <a:r>
              <a:rPr lang="cs" sz="1160" dirty="0">
                <a:latin typeface="Century Gothic"/>
                <a:ea typeface="Century Gothic"/>
                <a:cs typeface="Century Gothic"/>
                <a:sym typeface="Century Gothic"/>
              </a:rPr>
              <a:t>opírá se o 5 sloupů víry: 1. </a:t>
            </a:r>
            <a:r>
              <a:rPr lang="cs" sz="1160">
                <a:latin typeface="Century Gothic"/>
                <a:ea typeface="Century Gothic"/>
                <a:cs typeface="Century Gothic"/>
                <a:sym typeface="Century Gothic"/>
              </a:rPr>
              <a:t>vyznání víry (šaháda), </a:t>
            </a:r>
            <a:r>
              <a:rPr lang="cs" sz="1160" dirty="0">
                <a:latin typeface="Century Gothic"/>
                <a:ea typeface="Century Gothic"/>
                <a:cs typeface="Century Gothic"/>
                <a:sym typeface="Century Gothic"/>
              </a:rPr>
              <a:t>2. modlitbu (salát), 3. půst (saum),4. almužnu (akát), 5. pouť do Mekky (had)</a:t>
            </a:r>
            <a:endParaRPr sz="1490" dirty="0">
              <a:latin typeface="Century Gothic"/>
              <a:ea typeface="Century Gothic"/>
              <a:cs typeface="Century Gothic"/>
              <a:sym typeface="Century Gothic"/>
            </a:endParaRPr>
          </a:p>
          <a:p>
            <a:pPr marL="182880" lvl="0" indent="-180340" algn="l" rtl="0">
              <a:lnSpc>
                <a:spcPct val="80000"/>
              </a:lnSpc>
              <a:spcBef>
                <a:spcPts val="900"/>
              </a:spcBef>
              <a:spcAft>
                <a:spcPts val="0"/>
              </a:spcAft>
              <a:buClr>
                <a:schemeClr val="dk2"/>
              </a:buClr>
              <a:buSzPts val="1160"/>
              <a:buFont typeface="Garamond"/>
              <a:buChar char="●"/>
            </a:pPr>
            <a:r>
              <a:rPr lang="cs" sz="1160" dirty="0">
                <a:latin typeface="Century Gothic"/>
                <a:ea typeface="Century Gothic"/>
                <a:cs typeface="Century Gothic"/>
                <a:sym typeface="Century Gothic"/>
              </a:rPr>
              <a:t>vyznavači islámu se dělí na dvě hlavní větve - sunnité a šíité</a:t>
            </a:r>
            <a:endParaRPr sz="1490" dirty="0">
              <a:latin typeface="Century Gothic"/>
              <a:ea typeface="Century Gothic"/>
              <a:cs typeface="Century Gothic"/>
              <a:sym typeface="Century Gothic"/>
            </a:endParaRPr>
          </a:p>
          <a:p>
            <a:pPr marL="182880" lvl="0" indent="-180340" algn="l" rtl="0">
              <a:lnSpc>
                <a:spcPct val="80000"/>
              </a:lnSpc>
              <a:spcBef>
                <a:spcPts val="900"/>
              </a:spcBef>
              <a:spcAft>
                <a:spcPts val="0"/>
              </a:spcAft>
              <a:buClr>
                <a:schemeClr val="dk2"/>
              </a:buClr>
              <a:buSzPts val="1160"/>
              <a:buFont typeface="Garamond"/>
              <a:buChar char="●"/>
            </a:pPr>
            <a:r>
              <a:rPr lang="cs" sz="1160" dirty="0">
                <a:latin typeface="Century Gothic"/>
                <a:ea typeface="Century Gothic"/>
                <a:cs typeface="Century Gothic"/>
                <a:sym typeface="Century Gothic"/>
              </a:rPr>
              <a:t>islámský fundamentalismus = současný vývojový proud Islámu, hnutí stojící proti islámskému modernismu, uplatňuje návrat k základu islámského náboženství, ke koránu - stal se východiskem islámské revoluce v Íránu </a:t>
            </a:r>
            <a:endParaRPr sz="1490" dirty="0">
              <a:latin typeface="Century Gothic"/>
              <a:ea typeface="Century Gothic"/>
              <a:cs typeface="Century Gothic"/>
              <a:sym typeface="Century Gothic"/>
            </a:endParaRPr>
          </a:p>
          <a:p>
            <a:pPr marL="182880" lvl="0" indent="-180340" algn="l" rtl="0">
              <a:lnSpc>
                <a:spcPct val="80000"/>
              </a:lnSpc>
              <a:spcBef>
                <a:spcPts val="900"/>
              </a:spcBef>
              <a:spcAft>
                <a:spcPts val="0"/>
              </a:spcAft>
              <a:buClr>
                <a:schemeClr val="dk2"/>
              </a:buClr>
              <a:buSzPts val="1160"/>
              <a:buFont typeface="Garamond"/>
              <a:buChar char="●"/>
            </a:pPr>
            <a:r>
              <a:rPr lang="cs" sz="1160" dirty="0">
                <a:latin typeface="Century Gothic"/>
                <a:ea typeface="Century Gothic"/>
                <a:cs typeface="Century Gothic"/>
                <a:sym typeface="Century Gothic"/>
              </a:rPr>
              <a:t>sociální učení islámu vzniklo na bázi koránu a dalších zdrojů "šaríe", kodexu islámského práva (hadís) a kijás (= výklad jednotlivého právního případů pomocí koránu nebo sunny, což chybí u šíitů)</a:t>
            </a:r>
            <a:endParaRPr sz="1490" dirty="0">
              <a:latin typeface="Century Gothic"/>
              <a:ea typeface="Century Gothic"/>
              <a:cs typeface="Century Gothic"/>
              <a:sym typeface="Century Gothic"/>
            </a:endParaRPr>
          </a:p>
          <a:p>
            <a:pPr marL="182880" lvl="0" indent="-180340" algn="l" rtl="0">
              <a:lnSpc>
                <a:spcPct val="80000"/>
              </a:lnSpc>
              <a:spcBef>
                <a:spcPts val="900"/>
              </a:spcBef>
              <a:spcAft>
                <a:spcPts val="0"/>
              </a:spcAft>
              <a:buClr>
                <a:schemeClr val="dk2"/>
              </a:buClr>
              <a:buSzPts val="1160"/>
              <a:buFont typeface="Garamond"/>
              <a:buChar char="●"/>
            </a:pPr>
            <a:r>
              <a:rPr lang="cs" sz="1160" dirty="0">
                <a:latin typeface="Century Gothic"/>
                <a:ea typeface="Century Gothic"/>
                <a:cs typeface="Century Gothic"/>
                <a:sym typeface="Century Gothic"/>
              </a:rPr>
              <a:t>právní soustava islámu, která kodifikuj sociální učení islámu odráží úroveň společenských poměrů feudální doby svého vzniku s prvky rodové či kmenové společenské organizace </a:t>
            </a:r>
            <a:endParaRPr sz="1490" dirty="0">
              <a:latin typeface="Century Gothic"/>
              <a:ea typeface="Century Gothic"/>
              <a:cs typeface="Century Gothic"/>
              <a:sym typeface="Century Gothic"/>
            </a:endParaRPr>
          </a:p>
          <a:p>
            <a:pPr marL="182880" lvl="0" indent="-180340" algn="l" rtl="0">
              <a:lnSpc>
                <a:spcPct val="80000"/>
              </a:lnSpc>
              <a:spcBef>
                <a:spcPts val="900"/>
              </a:spcBef>
              <a:spcAft>
                <a:spcPts val="0"/>
              </a:spcAft>
              <a:buClr>
                <a:schemeClr val="dk2"/>
              </a:buClr>
              <a:buSzPts val="1160"/>
              <a:buFont typeface="Garamond"/>
              <a:buChar char="●"/>
            </a:pPr>
            <a:r>
              <a:rPr lang="cs" sz="1160" dirty="0">
                <a:latin typeface="Century Gothic"/>
                <a:ea typeface="Century Gothic"/>
                <a:cs typeface="Century Gothic"/>
                <a:sym typeface="Century Gothic"/>
              </a:rPr>
              <a:t>uchovávání předepsaných forem vlastnictví a rozdělení společnosti je sankcionováno přímo koránem </a:t>
            </a:r>
            <a:endParaRPr sz="1490" dirty="0">
              <a:latin typeface="Century Gothic"/>
              <a:ea typeface="Century Gothic"/>
              <a:cs typeface="Century Gothic"/>
              <a:sym typeface="Century Gothic"/>
            </a:endParaRPr>
          </a:p>
          <a:p>
            <a:pPr marL="182880" lvl="0" indent="-180340" algn="l" rtl="0">
              <a:lnSpc>
                <a:spcPct val="80000"/>
              </a:lnSpc>
              <a:spcBef>
                <a:spcPts val="900"/>
              </a:spcBef>
              <a:spcAft>
                <a:spcPts val="0"/>
              </a:spcAft>
              <a:buClr>
                <a:schemeClr val="dk2"/>
              </a:buClr>
              <a:buSzPts val="1160"/>
              <a:buFont typeface="Garamond"/>
              <a:buChar char="●"/>
            </a:pPr>
            <a:r>
              <a:rPr lang="cs" sz="1160" dirty="0">
                <a:latin typeface="Century Gothic"/>
                <a:ea typeface="Century Gothic"/>
                <a:cs typeface="Century Gothic"/>
                <a:sym typeface="Century Gothic"/>
              </a:rPr>
              <a:t>mnohoznačnost některých formulací koránu dovoluje různý výklad </a:t>
            </a:r>
            <a:endParaRPr sz="1490" dirty="0">
              <a:latin typeface="Century Gothic"/>
              <a:ea typeface="Century Gothic"/>
              <a:cs typeface="Century Gothic"/>
              <a:sym typeface="Century Gothic"/>
            </a:endParaRPr>
          </a:p>
          <a:p>
            <a:pPr marL="182880" lvl="0" indent="-180340" algn="l" rtl="0">
              <a:lnSpc>
                <a:spcPct val="80000"/>
              </a:lnSpc>
              <a:spcBef>
                <a:spcPts val="900"/>
              </a:spcBef>
              <a:spcAft>
                <a:spcPts val="0"/>
              </a:spcAft>
              <a:buClr>
                <a:schemeClr val="dk2"/>
              </a:buClr>
              <a:buSzPts val="1160"/>
              <a:buFont typeface="Garamond"/>
              <a:buChar char="●"/>
            </a:pPr>
            <a:r>
              <a:rPr lang="cs" sz="1160" dirty="0">
                <a:latin typeface="Century Gothic"/>
                <a:ea typeface="Century Gothic"/>
                <a:cs typeface="Century Gothic"/>
                <a:sym typeface="Century Gothic"/>
              </a:rPr>
              <a:t>silný religiocentrismus islámu omezuje platnost jeho sociálního učení a v islámském fundamentalismu nabývá rysů fanatismu </a:t>
            </a:r>
            <a:endParaRPr sz="1490" dirty="0">
              <a:latin typeface="Century Gothic"/>
              <a:ea typeface="Century Gothic"/>
              <a:cs typeface="Century Gothic"/>
              <a:sym typeface="Century Gothic"/>
            </a:endParaRPr>
          </a:p>
          <a:p>
            <a:pPr marL="182880" lvl="0" indent="-180340" algn="l" rtl="0">
              <a:lnSpc>
                <a:spcPct val="80000"/>
              </a:lnSpc>
              <a:spcBef>
                <a:spcPts val="900"/>
              </a:spcBef>
              <a:spcAft>
                <a:spcPts val="0"/>
              </a:spcAft>
              <a:buClr>
                <a:schemeClr val="dk2"/>
              </a:buClr>
              <a:buSzPts val="1160"/>
              <a:buFont typeface="Garamond"/>
              <a:buChar char="●"/>
            </a:pPr>
            <a:r>
              <a:rPr lang="cs" sz="1160" dirty="0">
                <a:latin typeface="Century Gothic"/>
                <a:ea typeface="Century Gothic"/>
                <a:cs typeface="Century Gothic"/>
                <a:sym typeface="Century Gothic"/>
              </a:rPr>
              <a:t>v sociálním učení islámu přežívají historicky velmi staré normy společenského života - pomsta, kořist atd. </a:t>
            </a:r>
            <a:endParaRPr sz="1215" dirty="0"/>
          </a:p>
        </p:txBody>
      </p:sp>
      <p:pic>
        <p:nvPicPr>
          <p:cNvPr id="168" name="Google Shape;168;p18"/>
          <p:cNvPicPr preferRelativeResize="0"/>
          <p:nvPr/>
        </p:nvPicPr>
        <p:blipFill>
          <a:blip r:embed="rId3">
            <a:alphaModFix amt="19000"/>
          </a:blip>
          <a:stretch>
            <a:fillRect/>
          </a:stretch>
        </p:blipFill>
        <p:spPr>
          <a:xfrm>
            <a:off x="5714700" y="234275"/>
            <a:ext cx="2610150" cy="2819425"/>
          </a:xfrm>
          <a:prstGeom prst="rect">
            <a:avLst/>
          </a:prstGeom>
          <a:noFill/>
          <a:ln>
            <a:noFill/>
          </a:ln>
          <a:effectLst>
            <a:outerShdw blurRad="57150" dist="19050" dir="5400000" algn="bl" rotWithShape="0">
              <a:srgbClr val="000000">
                <a:alpha val="18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819150" y="6868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cs"/>
              <a:t>Buddhismus</a:t>
            </a:r>
            <a:endParaRPr/>
          </a:p>
        </p:txBody>
      </p:sp>
      <p:pic>
        <p:nvPicPr>
          <p:cNvPr id="174" name="Google Shape;174;p19"/>
          <p:cNvPicPr preferRelativeResize="0"/>
          <p:nvPr/>
        </p:nvPicPr>
        <p:blipFill>
          <a:blip r:embed="rId3">
            <a:alphaModFix amt="28000"/>
          </a:blip>
          <a:stretch>
            <a:fillRect/>
          </a:stretch>
        </p:blipFill>
        <p:spPr>
          <a:xfrm>
            <a:off x="6068775" y="441825"/>
            <a:ext cx="2523275" cy="2523275"/>
          </a:xfrm>
          <a:prstGeom prst="rect">
            <a:avLst/>
          </a:prstGeom>
          <a:noFill/>
          <a:ln>
            <a:noFill/>
          </a:ln>
          <a:effectLst>
            <a:outerShdw blurRad="57150" dist="19050" dir="5400000" algn="bl" rotWithShape="0">
              <a:srgbClr val="000000">
                <a:alpha val="25000"/>
              </a:srgbClr>
            </a:outerShdw>
          </a:effectLst>
        </p:spPr>
      </p:pic>
      <p:sp>
        <p:nvSpPr>
          <p:cNvPr id="175" name="Google Shape;175;p19"/>
          <p:cNvSpPr txBox="1">
            <a:spLocks noGrp="1"/>
          </p:cNvSpPr>
          <p:nvPr>
            <p:ph type="body" idx="1"/>
          </p:nvPr>
        </p:nvSpPr>
        <p:spPr>
          <a:xfrm>
            <a:off x="819150" y="1347750"/>
            <a:ext cx="7505700" cy="2448000"/>
          </a:xfrm>
          <a:prstGeom prst="rect">
            <a:avLst/>
          </a:prstGeom>
        </p:spPr>
        <p:txBody>
          <a:bodyPr spcFirstLastPara="1" wrap="square" lIns="91425" tIns="91425" rIns="91425" bIns="91425" anchor="t" anchorCtr="0">
            <a:noAutofit/>
          </a:bodyPr>
          <a:lstStyle/>
          <a:p>
            <a:pPr marL="182880" lvl="0" indent="-190690" algn="just" rtl="0">
              <a:lnSpc>
                <a:spcPct val="80000"/>
              </a:lnSpc>
              <a:spcBef>
                <a:spcPts val="0"/>
              </a:spcBef>
              <a:spcAft>
                <a:spcPts val="0"/>
              </a:spcAft>
              <a:buClr>
                <a:schemeClr val="dk2"/>
              </a:buClr>
              <a:buSzPts val="1325"/>
              <a:buFont typeface="Garamond"/>
              <a:buChar char="●"/>
            </a:pPr>
            <a:r>
              <a:rPr lang="cs" sz="1325">
                <a:latin typeface="Century Gothic"/>
                <a:ea typeface="Century Gothic"/>
                <a:cs typeface="Century Gothic"/>
                <a:sym typeface="Century Gothic"/>
              </a:rPr>
              <a:t>Texty Buddhismu jsou psány v sanskrtu, ale na kázání používali jazyk, kterému obyčejní lidé rozuměli, proto si toto učení získalo tolik stoupenců</a:t>
            </a:r>
            <a:endParaRPr sz="1325">
              <a:latin typeface="Century Gothic"/>
              <a:ea typeface="Century Gothic"/>
              <a:cs typeface="Century Gothic"/>
              <a:sym typeface="Century Gothic"/>
            </a:endParaRPr>
          </a:p>
          <a:p>
            <a:pPr marL="182880" lvl="0" indent="-190690" algn="just" rtl="0">
              <a:lnSpc>
                <a:spcPct val="80000"/>
              </a:lnSpc>
              <a:spcBef>
                <a:spcPts val="900"/>
              </a:spcBef>
              <a:spcAft>
                <a:spcPts val="0"/>
              </a:spcAft>
              <a:buClr>
                <a:schemeClr val="dk2"/>
              </a:buClr>
              <a:buSzPts val="1325"/>
              <a:buFont typeface="Garamond"/>
              <a:buChar char="●"/>
            </a:pPr>
            <a:r>
              <a:rPr lang="cs" sz="1325">
                <a:latin typeface="Century Gothic"/>
                <a:ea typeface="Century Gothic"/>
                <a:cs typeface="Century Gothic"/>
                <a:sym typeface="Century Gothic"/>
              </a:rPr>
              <a:t>BUDDHA – bohatý, zakladatel Buddhismu, není doložený, ale přikláníme se k tomu, že existoval; pravé jméno: Siddhártha Gautama</a:t>
            </a:r>
            <a:endParaRPr sz="1325">
              <a:latin typeface="Century Gothic"/>
              <a:ea typeface="Century Gothic"/>
              <a:cs typeface="Century Gothic"/>
              <a:sym typeface="Century Gothic"/>
            </a:endParaRPr>
          </a:p>
          <a:p>
            <a:pPr marL="457200" lvl="1" indent="-190690" algn="just" rtl="0">
              <a:lnSpc>
                <a:spcPct val="80000"/>
              </a:lnSpc>
              <a:spcBef>
                <a:spcPts val="500"/>
              </a:spcBef>
              <a:spcAft>
                <a:spcPts val="0"/>
              </a:spcAft>
              <a:buClr>
                <a:schemeClr val="dk2"/>
              </a:buClr>
              <a:buSzPts val="1325"/>
              <a:buFont typeface="Garamond"/>
              <a:buChar char="○"/>
            </a:pPr>
            <a:r>
              <a:rPr lang="cs" sz="1325">
                <a:latin typeface="Century Gothic"/>
                <a:ea typeface="Century Gothic"/>
                <a:cs typeface="Century Gothic"/>
                <a:sym typeface="Century Gothic"/>
              </a:rPr>
              <a:t>29–35 věk cestoval, aby přišel na to, jak se vymanit z utrpení, které vychází z každodenní existence a neustálého koloběhu zrození. Ve 35-ti letech si zformoval názor a začal kázat 4 pravdy, ze kterých vychází buddhistické učení:</a:t>
            </a:r>
            <a:endParaRPr sz="800">
              <a:latin typeface="Century Gothic"/>
              <a:ea typeface="Century Gothic"/>
              <a:cs typeface="Century Gothic"/>
              <a:sym typeface="Century Gothic"/>
            </a:endParaRPr>
          </a:p>
          <a:p>
            <a:pPr marL="182880" lvl="0" indent="-190690" algn="just" rtl="0">
              <a:lnSpc>
                <a:spcPct val="80000"/>
              </a:lnSpc>
              <a:spcBef>
                <a:spcPts val="900"/>
              </a:spcBef>
              <a:spcAft>
                <a:spcPts val="0"/>
              </a:spcAft>
              <a:buClr>
                <a:schemeClr val="dk2"/>
              </a:buClr>
              <a:buSzPts val="1325"/>
              <a:buFont typeface="Garamond"/>
              <a:buChar char="●"/>
            </a:pPr>
            <a:r>
              <a:rPr lang="cs" sz="1325">
                <a:latin typeface="Century Gothic"/>
                <a:ea typeface="Century Gothic"/>
                <a:cs typeface="Century Gothic"/>
                <a:sym typeface="Century Gothic"/>
              </a:rPr>
              <a:t>KONSTATOVÁNÍ „Život je utrpení.“; Neutuchající žízeň po všem (když něco získáme, chceme další; NIRVÁNA – potlačení všech svých vášní nás zbaví utrpení a můžeme dosáhnout Nirvány (vystoupení z věčného koloběhu života a rozplynutí se)</a:t>
            </a:r>
            <a:endParaRPr sz="1325">
              <a:latin typeface="Century Gothic"/>
              <a:ea typeface="Century Gothic"/>
              <a:cs typeface="Century Gothic"/>
              <a:sym typeface="Century Gothic"/>
            </a:endParaRPr>
          </a:p>
          <a:p>
            <a:pPr marL="182880" lvl="0" indent="-190690" algn="just" rtl="0">
              <a:lnSpc>
                <a:spcPct val="80000"/>
              </a:lnSpc>
              <a:spcBef>
                <a:spcPts val="900"/>
              </a:spcBef>
              <a:spcAft>
                <a:spcPts val="0"/>
              </a:spcAft>
              <a:buClr>
                <a:schemeClr val="dk2"/>
              </a:buClr>
              <a:buSzPts val="1325"/>
              <a:buFont typeface="Garamond"/>
              <a:buChar char="●"/>
            </a:pPr>
            <a:r>
              <a:rPr lang="cs" sz="1325">
                <a:latin typeface="Century Gothic"/>
                <a:ea typeface="Century Gothic"/>
                <a:cs typeface="Century Gothic"/>
                <a:sym typeface="Century Gothic"/>
              </a:rPr>
              <a:t>8 CEST vede k Nirváně (8 obecných požadavků)</a:t>
            </a:r>
            <a:endParaRPr sz="1325">
              <a:latin typeface="Century Gothic"/>
              <a:ea typeface="Century Gothic"/>
              <a:cs typeface="Century Gothic"/>
              <a:sym typeface="Century Gothic"/>
            </a:endParaRPr>
          </a:p>
          <a:p>
            <a:pPr marL="182880" lvl="0" indent="-190690" algn="just" rtl="0">
              <a:lnSpc>
                <a:spcPct val="80000"/>
              </a:lnSpc>
              <a:spcBef>
                <a:spcPts val="900"/>
              </a:spcBef>
              <a:spcAft>
                <a:spcPts val="0"/>
              </a:spcAft>
              <a:buClr>
                <a:schemeClr val="dk2"/>
              </a:buClr>
              <a:buSzPts val="1325"/>
              <a:buFont typeface="Garamond"/>
              <a:buChar char="●"/>
            </a:pPr>
            <a:r>
              <a:rPr lang="cs" sz="1325">
                <a:latin typeface="Century Gothic"/>
                <a:ea typeface="Century Gothic"/>
                <a:cs typeface="Century Gothic"/>
                <a:sym typeface="Century Gothic"/>
              </a:rPr>
              <a:t>Buddha vychází z pozdních rgvédských textů, které stopují odpovědnost za skutky (upanišandy)</a:t>
            </a:r>
            <a:endParaRPr sz="1325">
              <a:latin typeface="Century Gothic"/>
              <a:ea typeface="Century Gothic"/>
              <a:cs typeface="Century Gothic"/>
              <a:sym typeface="Century Gothic"/>
            </a:endParaRPr>
          </a:p>
          <a:p>
            <a:pPr marL="182880" lvl="0" indent="-190690" algn="just" rtl="0">
              <a:lnSpc>
                <a:spcPct val="80000"/>
              </a:lnSpc>
              <a:spcBef>
                <a:spcPts val="900"/>
              </a:spcBef>
              <a:spcAft>
                <a:spcPts val="0"/>
              </a:spcAft>
              <a:buClr>
                <a:schemeClr val="dk2"/>
              </a:buClr>
              <a:buSzPts val="1325"/>
              <a:buFont typeface="Garamond"/>
              <a:buChar char="●"/>
            </a:pPr>
            <a:r>
              <a:rPr lang="cs" sz="1325">
                <a:latin typeface="Century Gothic"/>
                <a:ea typeface="Century Gothic"/>
                <a:cs typeface="Century Gothic"/>
                <a:sym typeface="Century Gothic"/>
              </a:rPr>
              <a:t>Po Buddhově smrti se jeho žáci rozšířili po celém světě a Buddhismus se začal štěpit:</a:t>
            </a:r>
            <a:endParaRPr sz="850">
              <a:latin typeface="Century Gothic"/>
              <a:ea typeface="Century Gothic"/>
              <a:cs typeface="Century Gothic"/>
              <a:sym typeface="Century Gothic"/>
            </a:endParaRPr>
          </a:p>
          <a:p>
            <a:pPr marL="457200" lvl="1" indent="-190690" algn="just" rtl="0">
              <a:lnSpc>
                <a:spcPct val="80000"/>
              </a:lnSpc>
              <a:spcBef>
                <a:spcPts val="500"/>
              </a:spcBef>
              <a:spcAft>
                <a:spcPts val="0"/>
              </a:spcAft>
              <a:buClr>
                <a:schemeClr val="dk2"/>
              </a:buClr>
              <a:buSzPts val="1325"/>
              <a:buFont typeface="Garamond"/>
              <a:buChar char="○"/>
            </a:pPr>
            <a:r>
              <a:rPr lang="cs" sz="1325">
                <a:latin typeface="Century Gothic"/>
                <a:ea typeface="Century Gothic"/>
                <a:cs typeface="Century Gothic"/>
                <a:sym typeface="Century Gothic"/>
              </a:rPr>
              <a:t>NÍNAJÁNA= směr, vychází z opravdových Buddhových myšlenek</a:t>
            </a:r>
            <a:endParaRPr sz="800">
              <a:latin typeface="Century Gothic"/>
              <a:ea typeface="Century Gothic"/>
              <a:cs typeface="Century Gothic"/>
              <a:sym typeface="Century Gothic"/>
            </a:endParaRPr>
          </a:p>
          <a:p>
            <a:pPr marL="457200" lvl="1" indent="-190690" algn="just" rtl="0">
              <a:lnSpc>
                <a:spcPct val="80000"/>
              </a:lnSpc>
              <a:spcBef>
                <a:spcPts val="500"/>
              </a:spcBef>
              <a:spcAft>
                <a:spcPts val="0"/>
              </a:spcAft>
              <a:buClr>
                <a:schemeClr val="dk2"/>
              </a:buClr>
              <a:buSzPts val="1325"/>
              <a:buFont typeface="Garamond"/>
              <a:buChar char="○"/>
            </a:pPr>
            <a:r>
              <a:rPr lang="cs" sz="1325">
                <a:latin typeface="Century Gothic"/>
                <a:ea typeface="Century Gothic"/>
                <a:cs typeface="Century Gothic"/>
                <a:sym typeface="Century Gothic"/>
              </a:rPr>
              <a:t>MAHAJÁNA= učení si lehce modifikovali, staví Buddhovi chrámy</a:t>
            </a:r>
            <a:endParaRPr sz="800">
              <a:latin typeface="Century Gothic"/>
              <a:ea typeface="Century Gothic"/>
              <a:cs typeface="Century Gothic"/>
              <a:sym typeface="Century Gothic"/>
            </a:endParaRPr>
          </a:p>
          <a:p>
            <a:pPr marL="0" lvl="0" indent="0" algn="l" rtl="0">
              <a:lnSpc>
                <a:spcPct val="95000"/>
              </a:lnSpc>
              <a:spcBef>
                <a:spcPts val="0"/>
              </a:spcBef>
              <a:spcAft>
                <a:spcPts val="1200"/>
              </a:spcAft>
              <a:buSzPts val="275"/>
              <a:buNone/>
            </a:pPr>
            <a:endParaRPr sz="325"/>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819150" y="547350"/>
            <a:ext cx="7505700" cy="589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cs"/>
              <a:t>Hinduismus</a:t>
            </a:r>
            <a:endParaRPr/>
          </a:p>
        </p:txBody>
      </p:sp>
      <p:sp>
        <p:nvSpPr>
          <p:cNvPr id="181" name="Google Shape;181;p20"/>
          <p:cNvSpPr txBox="1">
            <a:spLocks noGrp="1"/>
          </p:cNvSpPr>
          <p:nvPr>
            <p:ph type="body" idx="1"/>
          </p:nvPr>
        </p:nvSpPr>
        <p:spPr>
          <a:xfrm>
            <a:off x="819150" y="1069675"/>
            <a:ext cx="7505700" cy="2448000"/>
          </a:xfrm>
          <a:prstGeom prst="rect">
            <a:avLst/>
          </a:prstGeom>
        </p:spPr>
        <p:txBody>
          <a:bodyPr spcFirstLastPara="1" wrap="square" lIns="91425" tIns="91425" rIns="91425" bIns="91425" anchor="t" anchorCtr="0">
            <a:noAutofit/>
          </a:bodyPr>
          <a:lstStyle/>
          <a:p>
            <a:pPr marL="182880" lvl="0" indent="-173355" algn="just" rtl="0">
              <a:lnSpc>
                <a:spcPct val="80000"/>
              </a:lnSpc>
              <a:spcBef>
                <a:spcPts val="0"/>
              </a:spcBef>
              <a:spcAft>
                <a:spcPts val="0"/>
              </a:spcAft>
              <a:buClr>
                <a:schemeClr val="dk2"/>
              </a:buClr>
              <a:buSzPts val="1350"/>
              <a:buFont typeface="Century Gothic"/>
              <a:buChar char="●"/>
            </a:pPr>
            <a:r>
              <a:rPr lang="cs" sz="1350">
                <a:latin typeface="Century Gothic"/>
                <a:ea typeface="Century Gothic"/>
                <a:cs typeface="Century Gothic"/>
                <a:sym typeface="Century Gothic"/>
              </a:rPr>
              <a:t>Vznik: 4. - 6. stol. v Indii (zde nejrozšířenější)</a:t>
            </a:r>
            <a:endParaRPr sz="1350">
              <a:latin typeface="Century Gothic"/>
              <a:ea typeface="Century Gothic"/>
              <a:cs typeface="Century Gothic"/>
              <a:sym typeface="Century Gothic"/>
            </a:endParaRPr>
          </a:p>
          <a:p>
            <a:pPr marL="182880" lvl="0" indent="-173355" algn="just" rtl="0">
              <a:lnSpc>
                <a:spcPct val="80000"/>
              </a:lnSpc>
              <a:spcBef>
                <a:spcPts val="900"/>
              </a:spcBef>
              <a:spcAft>
                <a:spcPts val="0"/>
              </a:spcAft>
              <a:buClr>
                <a:schemeClr val="dk2"/>
              </a:buClr>
              <a:buSzPts val="1350"/>
              <a:buFont typeface="Century Gothic"/>
              <a:buChar char="●"/>
            </a:pPr>
            <a:r>
              <a:rPr lang="cs" sz="1350">
                <a:latin typeface="Century Gothic"/>
                <a:ea typeface="Century Gothic"/>
                <a:cs typeface="Century Gothic"/>
                <a:sym typeface="Century Gothic"/>
              </a:rPr>
              <a:t>množstvím variant, rozdílností jednotlivých forem a sekt</a:t>
            </a:r>
            <a:endParaRPr sz="1350">
              <a:latin typeface="Century Gothic"/>
              <a:ea typeface="Century Gothic"/>
              <a:cs typeface="Century Gothic"/>
              <a:sym typeface="Century Gothic"/>
            </a:endParaRPr>
          </a:p>
          <a:p>
            <a:pPr marL="182880" lvl="0" indent="-173355" algn="just" rtl="0">
              <a:lnSpc>
                <a:spcPct val="80000"/>
              </a:lnSpc>
              <a:spcBef>
                <a:spcPts val="900"/>
              </a:spcBef>
              <a:spcAft>
                <a:spcPts val="0"/>
              </a:spcAft>
              <a:buClr>
                <a:schemeClr val="dk2"/>
              </a:buClr>
              <a:buSzPts val="1350"/>
              <a:buFont typeface="Century Gothic"/>
              <a:buChar char="●"/>
            </a:pPr>
            <a:r>
              <a:rPr lang="cs" sz="1350">
                <a:latin typeface="Century Gothic"/>
                <a:ea typeface="Century Gothic"/>
                <a:cs typeface="Century Gothic"/>
                <a:sym typeface="Century Gothic"/>
              </a:rPr>
              <a:t>Polyteismus – hl. Brahma (stvořitel), Višnua (udržovatel, ochránce) a Šiva (ničitel)</a:t>
            </a:r>
            <a:endParaRPr sz="1350">
              <a:latin typeface="Century Gothic"/>
              <a:ea typeface="Century Gothic"/>
              <a:cs typeface="Century Gothic"/>
              <a:sym typeface="Century Gothic"/>
            </a:endParaRPr>
          </a:p>
          <a:p>
            <a:pPr marL="182880" lvl="0" indent="-173355" algn="just" rtl="0">
              <a:lnSpc>
                <a:spcPct val="80000"/>
              </a:lnSpc>
              <a:spcBef>
                <a:spcPts val="900"/>
              </a:spcBef>
              <a:spcAft>
                <a:spcPts val="0"/>
              </a:spcAft>
              <a:buClr>
                <a:schemeClr val="dk2"/>
              </a:buClr>
              <a:buSzPts val="1350"/>
              <a:buFont typeface="Century Gothic"/>
              <a:buChar char="●"/>
            </a:pPr>
            <a:r>
              <a:rPr lang="cs" sz="1350">
                <a:latin typeface="Century Gothic"/>
                <a:ea typeface="Century Gothic"/>
                <a:cs typeface="Century Gothic"/>
                <a:sym typeface="Century Gothic"/>
              </a:rPr>
              <a:t>2 hlavní směry – višnuismus a šivanismus</a:t>
            </a:r>
            <a:endParaRPr sz="1350">
              <a:latin typeface="Century Gothic"/>
              <a:ea typeface="Century Gothic"/>
              <a:cs typeface="Century Gothic"/>
              <a:sym typeface="Century Gothic"/>
            </a:endParaRPr>
          </a:p>
          <a:p>
            <a:pPr marL="182880" lvl="0" indent="-173355" algn="just" rtl="0">
              <a:lnSpc>
                <a:spcPct val="80000"/>
              </a:lnSpc>
              <a:spcBef>
                <a:spcPts val="900"/>
              </a:spcBef>
              <a:spcAft>
                <a:spcPts val="0"/>
              </a:spcAft>
              <a:buClr>
                <a:schemeClr val="dk2"/>
              </a:buClr>
              <a:buSzPts val="1350"/>
              <a:buFont typeface="Century Gothic"/>
              <a:buChar char="●"/>
            </a:pPr>
            <a:r>
              <a:rPr lang="cs" sz="1350">
                <a:latin typeface="Century Gothic"/>
                <a:ea typeface="Century Gothic"/>
                <a:cs typeface="Century Gothic"/>
                <a:sym typeface="Century Gothic"/>
              </a:rPr>
              <a:t>největší smysl pro "vnitřní toleranci"</a:t>
            </a:r>
            <a:endParaRPr sz="1350">
              <a:latin typeface="Century Gothic"/>
              <a:ea typeface="Century Gothic"/>
              <a:cs typeface="Century Gothic"/>
              <a:sym typeface="Century Gothic"/>
            </a:endParaRPr>
          </a:p>
          <a:p>
            <a:pPr marL="182880" lvl="0" indent="-173355" algn="just" rtl="0">
              <a:lnSpc>
                <a:spcPct val="80000"/>
              </a:lnSpc>
              <a:spcBef>
                <a:spcPts val="900"/>
              </a:spcBef>
              <a:spcAft>
                <a:spcPts val="0"/>
              </a:spcAft>
              <a:buClr>
                <a:schemeClr val="dk2"/>
              </a:buClr>
              <a:buSzPts val="1350"/>
              <a:buFont typeface="Century Gothic"/>
              <a:buChar char="●"/>
            </a:pPr>
            <a:r>
              <a:rPr lang="cs" sz="1350">
                <a:latin typeface="Century Gothic"/>
                <a:ea typeface="Century Gothic"/>
                <a:cs typeface="Century Gothic"/>
                <a:sym typeface="Century Gothic"/>
              </a:rPr>
              <a:t>neexistuje žádný oficiální hlavní proud - je vymezen spíše odlišením od nehinduistů </a:t>
            </a:r>
            <a:endParaRPr sz="1350">
              <a:latin typeface="Century Gothic"/>
              <a:ea typeface="Century Gothic"/>
              <a:cs typeface="Century Gothic"/>
              <a:sym typeface="Century Gothic"/>
            </a:endParaRPr>
          </a:p>
          <a:p>
            <a:pPr marL="182880" lvl="0" indent="-173355" algn="just" rtl="0">
              <a:lnSpc>
                <a:spcPct val="80000"/>
              </a:lnSpc>
              <a:spcBef>
                <a:spcPts val="900"/>
              </a:spcBef>
              <a:spcAft>
                <a:spcPts val="0"/>
              </a:spcAft>
              <a:buClr>
                <a:schemeClr val="dk2"/>
              </a:buClr>
              <a:buSzPts val="1350"/>
              <a:buFont typeface="Garamond"/>
              <a:buChar char="●"/>
            </a:pPr>
            <a:r>
              <a:rPr lang="cs" sz="1350">
                <a:latin typeface="Century Gothic"/>
                <a:ea typeface="Century Gothic"/>
                <a:cs typeface="Century Gothic"/>
                <a:sym typeface="Century Gothic"/>
              </a:rPr>
              <a:t>Vychází z bráhmanismu - stará božstva svatých textů ztratila na popularitě a původní obětní rituál se jevil příliš složitým - dochází k renesanci kultů lokálních a kmenových božstev, které jsou do bráhmanistické tradice volně včleňována – v této době i úpadek budhismu v Indii ((který se udržel pouze v okrajových oblastech - př. Cejlon) – úpadek vede ke vzniku Hinduismu</a:t>
            </a:r>
            <a:endParaRPr sz="1350">
              <a:latin typeface="Century Gothic"/>
              <a:ea typeface="Century Gothic"/>
              <a:cs typeface="Century Gothic"/>
              <a:sym typeface="Century Gothic"/>
            </a:endParaRPr>
          </a:p>
          <a:p>
            <a:pPr marL="182880" lvl="0" indent="-173355" algn="just" rtl="0">
              <a:lnSpc>
                <a:spcPct val="80000"/>
              </a:lnSpc>
              <a:spcBef>
                <a:spcPts val="900"/>
              </a:spcBef>
              <a:spcAft>
                <a:spcPts val="0"/>
              </a:spcAft>
              <a:buClr>
                <a:schemeClr val="dk2"/>
              </a:buClr>
              <a:buSzPts val="1350"/>
              <a:buFont typeface="Century Gothic"/>
              <a:buChar char="●"/>
            </a:pPr>
            <a:r>
              <a:rPr lang="cs" sz="1350">
                <a:latin typeface="Century Gothic"/>
                <a:ea typeface="Century Gothic"/>
                <a:cs typeface="Century Gothic"/>
                <a:sym typeface="Century Gothic"/>
              </a:rPr>
              <a:t>ve státní správě zachovány tradiční bráhmanské sociální instituce - zůstává princip kast (extrémně uzavřená společnost), a nutnost dodržování kastovních předpisů </a:t>
            </a:r>
            <a:endParaRPr sz="1350">
              <a:latin typeface="Century Gothic"/>
              <a:ea typeface="Century Gothic"/>
              <a:cs typeface="Century Gothic"/>
              <a:sym typeface="Century Gothic"/>
            </a:endParaRPr>
          </a:p>
          <a:p>
            <a:pPr marL="182880" lvl="0" indent="-173355" algn="just" rtl="0">
              <a:lnSpc>
                <a:spcPct val="80000"/>
              </a:lnSpc>
              <a:spcBef>
                <a:spcPts val="900"/>
              </a:spcBef>
              <a:spcAft>
                <a:spcPts val="0"/>
              </a:spcAft>
              <a:buClr>
                <a:schemeClr val="dk2"/>
              </a:buClr>
              <a:buSzPts val="1350"/>
              <a:buFont typeface="Century Gothic"/>
              <a:buChar char="●"/>
            </a:pPr>
            <a:r>
              <a:rPr lang="cs" sz="1350">
                <a:latin typeface="Century Gothic"/>
                <a:ea typeface="Century Gothic"/>
                <a:cs typeface="Century Gothic"/>
                <a:sym typeface="Century Gothic"/>
              </a:rPr>
              <a:t>dodnes ve velké míře ovlivňuje politický život Indie a má závažné ekonomické důsledky</a:t>
            </a:r>
            <a:endParaRPr sz="1350">
              <a:latin typeface="Century Gothic"/>
              <a:ea typeface="Century Gothic"/>
              <a:cs typeface="Century Gothic"/>
              <a:sym typeface="Century Gothic"/>
            </a:endParaRPr>
          </a:p>
          <a:p>
            <a:pPr marL="182880" lvl="0" indent="-173355" algn="just" rtl="0">
              <a:lnSpc>
                <a:spcPct val="80000"/>
              </a:lnSpc>
              <a:spcBef>
                <a:spcPts val="900"/>
              </a:spcBef>
              <a:spcAft>
                <a:spcPts val="0"/>
              </a:spcAft>
              <a:buClr>
                <a:schemeClr val="dk2"/>
              </a:buClr>
              <a:buSzPts val="1350"/>
              <a:buFont typeface="Century Gothic"/>
              <a:buChar char="●"/>
            </a:pPr>
            <a:r>
              <a:rPr lang="cs" sz="1350">
                <a:latin typeface="Century Gothic"/>
                <a:ea typeface="Century Gothic"/>
                <a:cs typeface="Century Gothic"/>
                <a:sym typeface="Century Gothic"/>
              </a:rPr>
              <a:t>rozpory mezi vyznavači hinduismu a muslimy zavinily rozdělení Indie na tři státy</a:t>
            </a:r>
            <a:endParaRPr sz="825">
              <a:latin typeface="Century Gothic"/>
              <a:ea typeface="Century Gothic"/>
              <a:cs typeface="Century Gothic"/>
              <a:sym typeface="Century Gothic"/>
            </a:endParaRPr>
          </a:p>
        </p:txBody>
      </p:sp>
      <p:pic>
        <p:nvPicPr>
          <p:cNvPr id="182" name="Google Shape;182;p20"/>
          <p:cNvPicPr preferRelativeResize="0"/>
          <p:nvPr/>
        </p:nvPicPr>
        <p:blipFill rotWithShape="1">
          <a:blip r:embed="rId3">
            <a:alphaModFix amt="26000"/>
          </a:blip>
          <a:srcRect r="-1553"/>
          <a:stretch/>
        </p:blipFill>
        <p:spPr>
          <a:xfrm>
            <a:off x="5813400" y="341600"/>
            <a:ext cx="2511450" cy="2054700"/>
          </a:xfrm>
          <a:prstGeom prst="rect">
            <a:avLst/>
          </a:prstGeom>
          <a:noFill/>
          <a:ln>
            <a:noFill/>
          </a:ln>
          <a:effectLst>
            <a:outerShdw blurRad="57150" dist="19050" dir="5400000" algn="bl" rotWithShape="0">
              <a:srgbClr val="000000">
                <a:alpha val="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1"/>
          <p:cNvPicPr preferRelativeResize="0"/>
          <p:nvPr/>
        </p:nvPicPr>
        <p:blipFill>
          <a:blip r:embed="rId3">
            <a:alphaModFix amt="21000"/>
          </a:blip>
          <a:stretch>
            <a:fillRect/>
          </a:stretch>
        </p:blipFill>
        <p:spPr>
          <a:xfrm>
            <a:off x="7356825" y="397000"/>
            <a:ext cx="1503625" cy="1962875"/>
          </a:xfrm>
          <a:prstGeom prst="rect">
            <a:avLst/>
          </a:prstGeom>
          <a:noFill/>
          <a:ln>
            <a:noFill/>
          </a:ln>
          <a:effectLst>
            <a:outerShdw blurRad="57150" dist="19050" dir="5400000" algn="bl" rotWithShape="0">
              <a:srgbClr val="000000">
                <a:alpha val="17000"/>
              </a:srgbClr>
            </a:outerShdw>
            <a:reflection endPos="30000" dist="38100" dir="5400000" fadeDir="5400012" sy="-100000" algn="bl" rotWithShape="0"/>
          </a:effectLst>
        </p:spPr>
      </p:pic>
      <p:sp>
        <p:nvSpPr>
          <p:cNvPr id="188" name="Google Shape;188;p21"/>
          <p:cNvSpPr txBox="1">
            <a:spLocks noGrp="1"/>
          </p:cNvSpPr>
          <p:nvPr>
            <p:ph type="title"/>
          </p:nvPr>
        </p:nvSpPr>
        <p:spPr>
          <a:xfrm>
            <a:off x="811400" y="397000"/>
            <a:ext cx="32295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Taoismus						</a:t>
            </a:r>
            <a:endParaRPr/>
          </a:p>
        </p:txBody>
      </p:sp>
      <p:sp>
        <p:nvSpPr>
          <p:cNvPr id="189" name="Google Shape;189;p21"/>
          <p:cNvSpPr txBox="1">
            <a:spLocks noGrp="1"/>
          </p:cNvSpPr>
          <p:nvPr>
            <p:ph type="body" idx="1"/>
          </p:nvPr>
        </p:nvSpPr>
        <p:spPr>
          <a:xfrm>
            <a:off x="545650" y="1024275"/>
            <a:ext cx="3686100" cy="2955600"/>
          </a:xfrm>
          <a:prstGeom prst="rect">
            <a:avLst/>
          </a:prstGeom>
        </p:spPr>
        <p:txBody>
          <a:bodyPr spcFirstLastPara="1" wrap="square" lIns="91425" tIns="91425" rIns="91425" bIns="91425" anchor="t" anchorCtr="0">
            <a:normAutofit fontScale="25000" lnSpcReduction="20000"/>
          </a:bodyPr>
          <a:lstStyle/>
          <a:p>
            <a:pPr marL="182880" lvl="0" indent="-163830" algn="just" rtl="0">
              <a:lnSpc>
                <a:spcPct val="100000"/>
              </a:lnSpc>
              <a:spcBef>
                <a:spcPts val="900"/>
              </a:spcBef>
              <a:spcAft>
                <a:spcPts val="0"/>
              </a:spcAft>
              <a:buClr>
                <a:schemeClr val="dk2"/>
              </a:buClr>
              <a:buSzPct val="100000"/>
              <a:buFont typeface="Century Gothic"/>
              <a:buChar char="●"/>
            </a:pPr>
            <a:r>
              <a:rPr lang="cs" sz="4800">
                <a:latin typeface="Century Gothic"/>
                <a:ea typeface="Century Gothic"/>
                <a:cs typeface="Century Gothic"/>
                <a:sym typeface="Century Gothic"/>
              </a:rPr>
              <a:t>vznik v Číně </a:t>
            </a:r>
            <a:endParaRPr sz="4800">
              <a:latin typeface="Century Gothic"/>
              <a:ea typeface="Century Gothic"/>
              <a:cs typeface="Century Gothic"/>
              <a:sym typeface="Century Gothic"/>
            </a:endParaRPr>
          </a:p>
          <a:p>
            <a:pPr marL="182880" lvl="0" indent="-163830" algn="just" rtl="0">
              <a:lnSpc>
                <a:spcPct val="100000"/>
              </a:lnSpc>
              <a:spcBef>
                <a:spcPts val="900"/>
              </a:spcBef>
              <a:spcAft>
                <a:spcPts val="0"/>
              </a:spcAft>
              <a:buClr>
                <a:schemeClr val="dk2"/>
              </a:buClr>
              <a:buSzPct val="100000"/>
              <a:buFont typeface="Garamond"/>
              <a:buChar char="●"/>
            </a:pPr>
            <a:r>
              <a:rPr lang="cs" sz="4800">
                <a:latin typeface="Century Gothic"/>
                <a:ea typeface="Century Gothic"/>
                <a:cs typeface="Century Gothic"/>
                <a:sym typeface="Century Gothic"/>
              </a:rPr>
              <a:t>TAOISMUS- „TAO“ = substance, pralátka</a:t>
            </a:r>
            <a:endParaRPr sz="4800">
              <a:latin typeface="Century Gothic"/>
              <a:ea typeface="Century Gothic"/>
              <a:cs typeface="Century Gothic"/>
              <a:sym typeface="Century Gothic"/>
            </a:endParaRPr>
          </a:p>
          <a:p>
            <a:pPr marL="457200" lvl="1" indent="-163830" algn="just" rtl="0">
              <a:lnSpc>
                <a:spcPct val="100000"/>
              </a:lnSpc>
              <a:spcBef>
                <a:spcPts val="500"/>
              </a:spcBef>
              <a:spcAft>
                <a:spcPts val="0"/>
              </a:spcAft>
              <a:buClr>
                <a:schemeClr val="dk2"/>
              </a:buClr>
              <a:buSzPct val="100000"/>
              <a:buFont typeface="Garamond"/>
              <a:buChar char="○"/>
            </a:pPr>
            <a:r>
              <a:rPr lang="cs" sz="4800">
                <a:latin typeface="Century Gothic"/>
                <a:ea typeface="Century Gothic"/>
                <a:cs typeface="Century Gothic"/>
                <a:sym typeface="Century Gothic"/>
              </a:rPr>
              <a:t>lze těžko definovat skládá se z JING a JANG</a:t>
            </a:r>
            <a:endParaRPr sz="4800">
              <a:latin typeface="Century Gothic"/>
              <a:ea typeface="Century Gothic"/>
              <a:cs typeface="Century Gothic"/>
              <a:sym typeface="Century Gothic"/>
            </a:endParaRPr>
          </a:p>
          <a:p>
            <a:pPr marL="182880" lvl="0" indent="-163830" algn="just" rtl="0">
              <a:lnSpc>
                <a:spcPct val="100000"/>
              </a:lnSpc>
              <a:spcBef>
                <a:spcPts val="900"/>
              </a:spcBef>
              <a:spcAft>
                <a:spcPts val="0"/>
              </a:spcAft>
              <a:buClr>
                <a:schemeClr val="dk2"/>
              </a:buClr>
              <a:buSzPct val="100000"/>
              <a:buFont typeface="Garamond"/>
              <a:buChar char="●"/>
            </a:pPr>
            <a:r>
              <a:rPr lang="cs" sz="4800">
                <a:latin typeface="Century Gothic"/>
                <a:ea typeface="Century Gothic"/>
                <a:cs typeface="Century Gothic"/>
                <a:sym typeface="Century Gothic"/>
              </a:rPr>
              <a:t>filozofická škola – spíše filozofický směr</a:t>
            </a:r>
            <a:endParaRPr sz="4800">
              <a:latin typeface="Century Gothic"/>
              <a:ea typeface="Century Gothic"/>
              <a:cs typeface="Century Gothic"/>
              <a:sym typeface="Century Gothic"/>
            </a:endParaRPr>
          </a:p>
          <a:p>
            <a:pPr marL="182880" lvl="0" indent="-163830" algn="just" rtl="0">
              <a:lnSpc>
                <a:spcPct val="100000"/>
              </a:lnSpc>
              <a:spcBef>
                <a:spcPts val="900"/>
              </a:spcBef>
              <a:spcAft>
                <a:spcPts val="0"/>
              </a:spcAft>
              <a:buClr>
                <a:schemeClr val="dk2"/>
              </a:buClr>
              <a:buSzPct val="100000"/>
              <a:buFont typeface="Garamond"/>
              <a:buChar char="●"/>
            </a:pPr>
            <a:r>
              <a:rPr lang="cs" sz="4800">
                <a:latin typeface="Century Gothic"/>
                <a:ea typeface="Century Gothic"/>
                <a:cs typeface="Century Gothic"/>
                <a:sym typeface="Century Gothic"/>
              </a:rPr>
              <a:t>důraz kladen na soucit, šetrnost (ve smyslu materiálním) a pokoru</a:t>
            </a:r>
            <a:endParaRPr sz="4800">
              <a:latin typeface="Century Gothic"/>
              <a:ea typeface="Century Gothic"/>
              <a:cs typeface="Century Gothic"/>
              <a:sym typeface="Century Gothic"/>
            </a:endParaRPr>
          </a:p>
          <a:p>
            <a:pPr marL="182880" lvl="0" indent="-163830" algn="just" rtl="0">
              <a:lnSpc>
                <a:spcPct val="100000"/>
              </a:lnSpc>
              <a:spcBef>
                <a:spcPts val="900"/>
              </a:spcBef>
              <a:spcAft>
                <a:spcPts val="0"/>
              </a:spcAft>
              <a:buClr>
                <a:schemeClr val="dk2"/>
              </a:buClr>
              <a:buSzPct val="100000"/>
              <a:buFont typeface="Garamond"/>
              <a:buChar char="●"/>
            </a:pPr>
            <a:r>
              <a:rPr lang="cs" sz="4800">
                <a:latin typeface="Century Gothic"/>
                <a:ea typeface="Century Gothic"/>
                <a:cs typeface="Century Gothic"/>
                <a:sym typeface="Century Gothic"/>
              </a:rPr>
              <a:t>zásadní kniha: Lao C´: Tao te ťing („kniha o cestě a cnosti“)</a:t>
            </a:r>
            <a:endParaRPr sz="4800">
              <a:latin typeface="Century Gothic"/>
              <a:ea typeface="Century Gothic"/>
              <a:cs typeface="Century Gothic"/>
              <a:sym typeface="Century Gothic"/>
            </a:endParaRPr>
          </a:p>
          <a:p>
            <a:pPr marL="182880" lvl="0" indent="-163830" algn="just" rtl="0">
              <a:lnSpc>
                <a:spcPct val="100000"/>
              </a:lnSpc>
              <a:spcBef>
                <a:spcPts val="900"/>
              </a:spcBef>
              <a:spcAft>
                <a:spcPts val="0"/>
              </a:spcAft>
              <a:buClr>
                <a:schemeClr val="dk2"/>
              </a:buClr>
              <a:buSzPct val="100000"/>
              <a:buFont typeface="Garamond"/>
              <a:buChar char="●"/>
            </a:pPr>
            <a:r>
              <a:rPr lang="cs" sz="4800">
                <a:latin typeface="Century Gothic"/>
                <a:ea typeface="Century Gothic"/>
                <a:cs typeface="Century Gothic"/>
                <a:sym typeface="Century Gothic"/>
              </a:rPr>
              <a:t>v Číně hluboce zakořeněno: KLDR – uznává taoismus jako jednu z pěti uznaných a povolených doktrín v Číně – hl. náboženství na Taiwanu </a:t>
            </a:r>
            <a:endParaRPr sz="4800">
              <a:latin typeface="Century Gothic"/>
              <a:ea typeface="Century Gothic"/>
              <a:cs typeface="Century Gothic"/>
              <a:sym typeface="Century Gothic"/>
            </a:endParaRPr>
          </a:p>
          <a:p>
            <a:pPr marL="182880" lvl="0" indent="-163830" algn="just" rtl="0">
              <a:lnSpc>
                <a:spcPct val="100000"/>
              </a:lnSpc>
              <a:spcBef>
                <a:spcPts val="900"/>
              </a:spcBef>
              <a:spcAft>
                <a:spcPts val="0"/>
              </a:spcAft>
              <a:buClr>
                <a:schemeClr val="dk2"/>
              </a:buClr>
              <a:buSzPct val="100000"/>
              <a:buFont typeface="Garamond"/>
              <a:buChar char="●"/>
            </a:pPr>
            <a:r>
              <a:rPr lang="cs" sz="4800">
                <a:latin typeface="Century Gothic"/>
                <a:ea typeface="Century Gothic"/>
                <a:cs typeface="Century Gothic"/>
                <a:sym typeface="Century Gothic"/>
              </a:rPr>
              <a:t>podle taoismu je smyslem života se naučit následovat cestu kosmických sil, přírodu. Klíčovým pojmem je wu-wej, tedy aktivní nečinění – člověk se má stát nádobou, kterou protéká tao</a:t>
            </a:r>
            <a:endParaRPr sz="4800">
              <a:latin typeface="Century Gothic"/>
              <a:ea typeface="Century Gothic"/>
              <a:cs typeface="Century Gothic"/>
              <a:sym typeface="Century Gothic"/>
            </a:endParaRPr>
          </a:p>
          <a:p>
            <a:pPr marL="0" lvl="0" indent="0" algn="just" rtl="0">
              <a:spcBef>
                <a:spcPts val="0"/>
              </a:spcBef>
              <a:spcAft>
                <a:spcPts val="1200"/>
              </a:spcAft>
              <a:buNone/>
            </a:pPr>
            <a:endParaRPr sz="4800"/>
          </a:p>
        </p:txBody>
      </p:sp>
      <p:sp>
        <p:nvSpPr>
          <p:cNvPr id="190" name="Google Shape;190;p21"/>
          <p:cNvSpPr txBox="1">
            <a:spLocks noGrp="1"/>
          </p:cNvSpPr>
          <p:nvPr>
            <p:ph type="body" idx="2"/>
          </p:nvPr>
        </p:nvSpPr>
        <p:spPr>
          <a:xfrm>
            <a:off x="4497500" y="887384"/>
            <a:ext cx="4217700" cy="3846600"/>
          </a:xfrm>
          <a:prstGeom prst="rect">
            <a:avLst/>
          </a:prstGeom>
        </p:spPr>
        <p:txBody>
          <a:bodyPr spcFirstLastPara="1" wrap="square" lIns="91425" tIns="91425" rIns="91425" bIns="91425" anchor="t" anchorCtr="0">
            <a:noAutofit/>
          </a:bodyPr>
          <a:lstStyle/>
          <a:p>
            <a:pPr marL="182880" lvl="0" indent="-187642" algn="just" rtl="0">
              <a:lnSpc>
                <a:spcPct val="80000"/>
              </a:lnSpc>
              <a:spcBef>
                <a:spcPts val="900"/>
              </a:spcBef>
              <a:spcAft>
                <a:spcPts val="0"/>
              </a:spcAft>
              <a:buClr>
                <a:schemeClr val="dk2"/>
              </a:buClr>
              <a:buSzPts val="1200"/>
              <a:buFont typeface="Garamond"/>
              <a:buChar char="●"/>
            </a:pPr>
            <a:r>
              <a:rPr lang="cs" sz="1200" dirty="0">
                <a:latin typeface="Century Gothic"/>
                <a:ea typeface="Century Gothic"/>
                <a:cs typeface="Century Gothic"/>
                <a:sym typeface="Century Gothic"/>
              </a:rPr>
              <a:t>směr staročínské filosofie založený Konfuciem </a:t>
            </a:r>
            <a:endParaRPr sz="1200" dirty="0">
              <a:latin typeface="Century Gothic"/>
              <a:ea typeface="Century Gothic"/>
              <a:cs typeface="Century Gothic"/>
              <a:sym typeface="Century Gothic"/>
            </a:endParaRPr>
          </a:p>
          <a:p>
            <a:pPr marL="182880" lvl="0" indent="-187642" algn="just" rtl="0">
              <a:lnSpc>
                <a:spcPct val="80000"/>
              </a:lnSpc>
              <a:spcBef>
                <a:spcPts val="900"/>
              </a:spcBef>
              <a:spcAft>
                <a:spcPts val="0"/>
              </a:spcAft>
              <a:buClr>
                <a:schemeClr val="dk2"/>
              </a:buClr>
              <a:buSzPts val="1200"/>
              <a:buFont typeface="Garamond"/>
              <a:buChar char="●"/>
            </a:pPr>
            <a:r>
              <a:rPr lang="cs" sz="1200" dirty="0">
                <a:latin typeface="Century Gothic"/>
                <a:ea typeface="Century Gothic"/>
                <a:cs typeface="Century Gothic"/>
                <a:sym typeface="Century Gothic"/>
              </a:rPr>
              <a:t>později prohlášený za státní učení </a:t>
            </a:r>
            <a:endParaRPr sz="1200" dirty="0">
              <a:latin typeface="Century Gothic"/>
              <a:ea typeface="Century Gothic"/>
              <a:cs typeface="Century Gothic"/>
              <a:sym typeface="Century Gothic"/>
            </a:endParaRPr>
          </a:p>
          <a:p>
            <a:pPr marL="182880" lvl="0" indent="-187642" algn="just" rtl="0">
              <a:lnSpc>
                <a:spcPct val="80000"/>
              </a:lnSpc>
              <a:spcBef>
                <a:spcPts val="900"/>
              </a:spcBef>
              <a:spcAft>
                <a:spcPts val="0"/>
              </a:spcAft>
              <a:buClr>
                <a:schemeClr val="dk2"/>
              </a:buClr>
              <a:buSzPts val="1200"/>
              <a:buFont typeface="Garamond"/>
              <a:buChar char="●"/>
            </a:pPr>
            <a:r>
              <a:rPr lang="cs" sz="1200" dirty="0">
                <a:latin typeface="Century Gothic"/>
                <a:ea typeface="Century Gothic"/>
                <a:cs typeface="Century Gothic"/>
                <a:sym typeface="Century Gothic"/>
              </a:rPr>
              <a:t>ve spojení s mýtoepickými prvky</a:t>
            </a:r>
            <a:endParaRPr sz="1200" dirty="0">
              <a:latin typeface="Century Gothic"/>
              <a:ea typeface="Century Gothic"/>
              <a:cs typeface="Century Gothic"/>
              <a:sym typeface="Century Gothic"/>
            </a:endParaRPr>
          </a:p>
          <a:p>
            <a:pPr marL="182880" lvl="0" indent="-187642" algn="just" rtl="0">
              <a:lnSpc>
                <a:spcPct val="80000"/>
              </a:lnSpc>
              <a:spcBef>
                <a:spcPts val="900"/>
              </a:spcBef>
              <a:spcAft>
                <a:spcPts val="0"/>
              </a:spcAft>
              <a:buClr>
                <a:schemeClr val="dk2"/>
              </a:buClr>
              <a:buSzPts val="1200"/>
              <a:buFont typeface="Garamond"/>
              <a:buChar char="●"/>
            </a:pPr>
            <a:r>
              <a:rPr lang="cs" sz="1200" dirty="0">
                <a:latin typeface="Century Gothic"/>
                <a:ea typeface="Century Gothic"/>
                <a:cs typeface="Century Gothic"/>
                <a:sym typeface="Century Gothic"/>
              </a:rPr>
              <a:t>je to téže čínské náboženství </a:t>
            </a:r>
            <a:endParaRPr sz="1200" dirty="0">
              <a:latin typeface="Century Gothic"/>
              <a:ea typeface="Century Gothic"/>
              <a:cs typeface="Century Gothic"/>
              <a:sym typeface="Century Gothic"/>
            </a:endParaRPr>
          </a:p>
          <a:p>
            <a:pPr marL="182880" lvl="0" indent="-187642" algn="just" rtl="0">
              <a:lnSpc>
                <a:spcPct val="80000"/>
              </a:lnSpc>
              <a:spcBef>
                <a:spcPts val="900"/>
              </a:spcBef>
              <a:spcAft>
                <a:spcPts val="0"/>
              </a:spcAft>
              <a:buClr>
                <a:schemeClr val="dk2"/>
              </a:buClr>
              <a:buSzPts val="1200"/>
              <a:buFont typeface="Garamond"/>
              <a:buChar char="●"/>
            </a:pPr>
            <a:r>
              <a:rPr lang="cs" sz="1200" dirty="0">
                <a:latin typeface="Century Gothic"/>
                <a:ea typeface="Century Gothic"/>
                <a:cs typeface="Century Gothic"/>
                <a:sym typeface="Century Gothic"/>
              </a:rPr>
              <a:t>hlavní obsah tvoří sociální etika a státotvorná teorie </a:t>
            </a:r>
            <a:endParaRPr sz="1200" dirty="0">
              <a:latin typeface="Century Gothic"/>
              <a:ea typeface="Century Gothic"/>
              <a:cs typeface="Century Gothic"/>
              <a:sym typeface="Century Gothic"/>
            </a:endParaRPr>
          </a:p>
          <a:p>
            <a:pPr marL="182880" lvl="0" indent="-187642" algn="just" rtl="0">
              <a:lnSpc>
                <a:spcPct val="80000"/>
              </a:lnSpc>
              <a:spcBef>
                <a:spcPts val="900"/>
              </a:spcBef>
              <a:spcAft>
                <a:spcPts val="0"/>
              </a:spcAft>
              <a:buClr>
                <a:schemeClr val="dk2"/>
              </a:buClr>
              <a:buSzPts val="1200"/>
              <a:buFont typeface="Garamond"/>
              <a:buChar char="●"/>
            </a:pPr>
            <a:r>
              <a:rPr lang="cs" sz="1200" dirty="0">
                <a:latin typeface="Century Gothic"/>
                <a:ea typeface="Century Gothic"/>
                <a:cs typeface="Century Gothic"/>
                <a:sym typeface="Century Gothic"/>
              </a:rPr>
              <a:t>každý jedinec zaujímá pevné místo ve společné hierarchii - určité povinnosti - jejich plnění je prvořadým úkolem stejně jako projevování lidskosti (ženy)</a:t>
            </a:r>
            <a:endParaRPr sz="1200" dirty="0">
              <a:latin typeface="Century Gothic"/>
              <a:ea typeface="Century Gothic"/>
              <a:cs typeface="Century Gothic"/>
              <a:sym typeface="Century Gothic"/>
            </a:endParaRPr>
          </a:p>
          <a:p>
            <a:pPr marL="182880" lvl="0" indent="-187642" algn="just" rtl="0">
              <a:lnSpc>
                <a:spcPct val="80000"/>
              </a:lnSpc>
              <a:spcBef>
                <a:spcPts val="900"/>
              </a:spcBef>
              <a:spcAft>
                <a:spcPts val="0"/>
              </a:spcAft>
              <a:buClr>
                <a:schemeClr val="dk2"/>
              </a:buClr>
              <a:buSzPts val="1200"/>
              <a:buFont typeface="Garamond"/>
              <a:buChar char="●"/>
            </a:pPr>
            <a:r>
              <a:rPr lang="cs" sz="1200" dirty="0">
                <a:latin typeface="Century Gothic"/>
                <a:ea typeface="Century Gothic"/>
                <a:cs typeface="Century Gothic"/>
                <a:sym typeface="Century Gothic"/>
              </a:rPr>
              <a:t>přesně stanovil vztahy podřízenosti a nadřízenosti - stal se tak trvalým faktorem čínského pol. života</a:t>
            </a:r>
            <a:endParaRPr sz="1200" dirty="0">
              <a:latin typeface="Century Gothic"/>
              <a:ea typeface="Century Gothic"/>
              <a:cs typeface="Century Gothic"/>
              <a:sym typeface="Century Gothic"/>
            </a:endParaRPr>
          </a:p>
          <a:p>
            <a:pPr marL="182880" lvl="0" indent="-187642" algn="just" rtl="0">
              <a:lnSpc>
                <a:spcPct val="80000"/>
              </a:lnSpc>
              <a:spcBef>
                <a:spcPts val="900"/>
              </a:spcBef>
              <a:spcAft>
                <a:spcPts val="0"/>
              </a:spcAft>
              <a:buClr>
                <a:schemeClr val="dk2"/>
              </a:buClr>
              <a:buSzPts val="1200"/>
              <a:buFont typeface="Garamond"/>
              <a:buChar char="●"/>
            </a:pPr>
            <a:r>
              <a:rPr lang="cs" sz="1200" dirty="0">
                <a:latin typeface="Century Gothic"/>
                <a:ea typeface="Century Gothic"/>
                <a:cs typeface="Century Gothic"/>
                <a:sym typeface="Century Gothic"/>
              </a:rPr>
              <a:t>toto učení rozvíjeli také Mencius (Meng.c) a Sun-C </a:t>
            </a:r>
            <a:endParaRPr sz="1200" dirty="0">
              <a:latin typeface="Century Gothic"/>
              <a:ea typeface="Century Gothic"/>
              <a:cs typeface="Century Gothic"/>
              <a:sym typeface="Century Gothic"/>
            </a:endParaRPr>
          </a:p>
          <a:p>
            <a:pPr marL="182880" lvl="0" indent="-187642" algn="just" rtl="0">
              <a:lnSpc>
                <a:spcPct val="80000"/>
              </a:lnSpc>
              <a:spcBef>
                <a:spcPts val="900"/>
              </a:spcBef>
              <a:spcAft>
                <a:spcPts val="0"/>
              </a:spcAft>
              <a:buClr>
                <a:schemeClr val="dk2"/>
              </a:buClr>
              <a:buSzPts val="1200"/>
              <a:buFont typeface="Garamond"/>
              <a:buChar char="●"/>
            </a:pPr>
            <a:r>
              <a:rPr lang="cs" sz="1200" dirty="0">
                <a:latin typeface="Century Gothic"/>
                <a:ea typeface="Century Gothic"/>
                <a:cs typeface="Century Gothic"/>
                <a:sym typeface="Century Gothic"/>
              </a:rPr>
              <a:t>přes výsadní postavení neodolal působení taoismu a buddhismu </a:t>
            </a:r>
            <a:endParaRPr sz="1200" dirty="0">
              <a:latin typeface="Century Gothic"/>
              <a:ea typeface="Century Gothic"/>
              <a:cs typeface="Century Gothic"/>
              <a:sym typeface="Century Gothic"/>
            </a:endParaRPr>
          </a:p>
          <a:p>
            <a:pPr marL="182880" lvl="0" indent="-187642" algn="just" rtl="0">
              <a:lnSpc>
                <a:spcPct val="80000"/>
              </a:lnSpc>
              <a:spcBef>
                <a:spcPts val="900"/>
              </a:spcBef>
              <a:spcAft>
                <a:spcPts val="0"/>
              </a:spcAft>
              <a:buClr>
                <a:schemeClr val="dk2"/>
              </a:buClr>
              <a:buSzPts val="1200"/>
              <a:buFont typeface="Garamond"/>
              <a:buChar char="●"/>
            </a:pPr>
            <a:r>
              <a:rPr lang="cs" sz="1200" dirty="0">
                <a:latin typeface="Century Gothic"/>
                <a:ea typeface="Century Gothic"/>
                <a:cs typeface="Century Gothic"/>
                <a:sym typeface="Century Gothic"/>
              </a:rPr>
              <a:t>ve 3. - 4. st. Vstoupil do pozadí </a:t>
            </a:r>
            <a:endParaRPr sz="1200" dirty="0">
              <a:latin typeface="Century Gothic"/>
              <a:ea typeface="Century Gothic"/>
              <a:cs typeface="Century Gothic"/>
              <a:sym typeface="Century Gothic"/>
            </a:endParaRPr>
          </a:p>
          <a:p>
            <a:pPr marL="182880" lvl="0" indent="-187642" algn="just" rtl="0">
              <a:lnSpc>
                <a:spcPct val="80000"/>
              </a:lnSpc>
              <a:spcBef>
                <a:spcPts val="900"/>
              </a:spcBef>
              <a:spcAft>
                <a:spcPts val="0"/>
              </a:spcAft>
              <a:buClr>
                <a:schemeClr val="dk2"/>
              </a:buClr>
              <a:buSzPts val="1200"/>
              <a:buFont typeface="Garamond"/>
              <a:buChar char="●"/>
            </a:pPr>
            <a:r>
              <a:rPr lang="cs" sz="1200" dirty="0">
                <a:latin typeface="Century Gothic"/>
                <a:ea typeface="Century Gothic"/>
                <a:cs typeface="Century Gothic"/>
                <a:sym typeface="Century Gothic"/>
              </a:rPr>
              <a:t>k oživení došlo v 10. století v podobě neokonfucianismu - navázal na etiku konfucianismu a udržel si vliv až do současnosti</a:t>
            </a:r>
            <a:endParaRPr sz="1200" dirty="0">
              <a:latin typeface="Century Gothic"/>
              <a:ea typeface="Century Gothic"/>
              <a:cs typeface="Century Gothic"/>
              <a:sym typeface="Century Gothic"/>
            </a:endParaRPr>
          </a:p>
          <a:p>
            <a:pPr marL="0" lvl="0" indent="0" algn="l" rtl="0">
              <a:spcBef>
                <a:spcPts val="0"/>
              </a:spcBef>
              <a:spcAft>
                <a:spcPts val="1200"/>
              </a:spcAft>
              <a:buNone/>
            </a:pPr>
            <a:endParaRPr dirty="0"/>
          </a:p>
        </p:txBody>
      </p:sp>
      <p:pic>
        <p:nvPicPr>
          <p:cNvPr id="191" name="Google Shape;191;p21"/>
          <p:cNvPicPr preferRelativeResize="0"/>
          <p:nvPr/>
        </p:nvPicPr>
        <p:blipFill>
          <a:blip r:embed="rId4">
            <a:alphaModFix amt="17000"/>
          </a:blip>
          <a:stretch>
            <a:fillRect/>
          </a:stretch>
        </p:blipFill>
        <p:spPr>
          <a:xfrm>
            <a:off x="2599175" y="397000"/>
            <a:ext cx="1569099" cy="1569099"/>
          </a:xfrm>
          <a:prstGeom prst="rect">
            <a:avLst/>
          </a:prstGeom>
          <a:noFill/>
          <a:ln>
            <a:noFill/>
          </a:ln>
          <a:effectLst>
            <a:outerShdw blurRad="57150" dist="19050" dir="5400000" algn="bl" rotWithShape="0">
              <a:srgbClr val="000000">
                <a:alpha val="11000"/>
              </a:srgbClr>
            </a:outerShdw>
          </a:effectLst>
        </p:spPr>
      </p:pic>
      <p:sp>
        <p:nvSpPr>
          <p:cNvPr id="192" name="Google Shape;192;p21"/>
          <p:cNvSpPr txBox="1"/>
          <p:nvPr/>
        </p:nvSpPr>
        <p:spPr>
          <a:xfrm>
            <a:off x="4714875" y="397000"/>
            <a:ext cx="3834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2700">
                <a:solidFill>
                  <a:schemeClr val="lt1"/>
                </a:solidFill>
                <a:latin typeface="Nunito"/>
                <a:ea typeface="Nunito"/>
                <a:cs typeface="Nunito"/>
                <a:sym typeface="Nunito"/>
              </a:rPr>
              <a:t>Konfucionismus</a:t>
            </a:r>
            <a:endParaRPr sz="2700">
              <a:solidFill>
                <a:schemeClr val="lt1"/>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4332</Words>
  <Application>Microsoft Macintosh PowerPoint</Application>
  <PresentationFormat>Předvádění na obrazovce (16:9)</PresentationFormat>
  <Paragraphs>307</Paragraphs>
  <Slides>24</Slides>
  <Notes>23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24</vt:i4>
      </vt:variant>
    </vt:vector>
  </HeadingPairs>
  <TitlesOfParts>
    <vt:vector size="32" baseType="lpstr">
      <vt:lpstr>Arial</vt:lpstr>
      <vt:lpstr>Calibri</vt:lpstr>
      <vt:lpstr>Century Gothic</vt:lpstr>
      <vt:lpstr>Courier New</vt:lpstr>
      <vt:lpstr>Garamond</vt:lpstr>
      <vt:lpstr>Noto Sans Symbols</vt:lpstr>
      <vt:lpstr>Nunito</vt:lpstr>
      <vt:lpstr>Shift</vt:lpstr>
      <vt:lpstr>Náboženské konflikty v době globalizace  Izraelsko - palestinský konflikt  </vt:lpstr>
      <vt:lpstr>Náboženství </vt:lpstr>
      <vt:lpstr>Křesťanství </vt:lpstr>
      <vt:lpstr>Prezentace aplikace PowerPoint</vt:lpstr>
      <vt:lpstr>Judaismus</vt:lpstr>
      <vt:lpstr>Islám</vt:lpstr>
      <vt:lpstr>Buddhismus</vt:lpstr>
      <vt:lpstr>Hinduismus</vt:lpstr>
      <vt:lpstr>Taoismus      </vt:lpstr>
      <vt:lpstr>Šintoismus     </vt:lpstr>
      <vt:lpstr>Příklady konfliktů, ve kterých hraje roli náboženství </vt:lpstr>
      <vt:lpstr>Izraelsko - palestinský konflikt  </vt:lpstr>
      <vt:lpstr>Izraelsko - palestinský konflikt </vt:lpstr>
      <vt:lpstr>Prezentace aplikace PowerPoint</vt:lpstr>
      <vt:lpstr>Počátky konfliktů a průběh</vt:lpstr>
      <vt:lpstr>Prezentace aplikace PowerPoint</vt:lpstr>
      <vt:lpstr>Vznik státu Izrael </vt:lpstr>
      <vt:lpstr>První arabsko-izraelská válka </vt:lpstr>
      <vt:lpstr>Suezská krize - 1956 </vt:lpstr>
      <vt:lpstr>Šestidenní válka - 1967</vt:lpstr>
      <vt:lpstr>1. Intifáda      </vt:lpstr>
      <vt:lpstr>Události po roce 2000 a situace nyní</vt:lpstr>
      <vt:lpstr>Zpráva BBC z 22. 11. 2021</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Náboženské konflikty v době globalizace  Izraelsko - palestinský konflikt  </dc:title>
  <cp:lastModifiedBy>Ba9011</cp:lastModifiedBy>
  <cp:revision>14</cp:revision>
  <dcterms:modified xsi:type="dcterms:W3CDTF">2021-12-11T09:34:51Z</dcterms:modified>
</cp:coreProperties>
</file>