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2" r:id="rId1"/>
  </p:sldMasterIdLst>
  <p:notesMasterIdLst>
    <p:notesMasterId r:id="rId43"/>
  </p:notesMasterIdLst>
  <p:sldIdLst>
    <p:sldId id="256" r:id="rId2"/>
    <p:sldId id="257" r:id="rId3"/>
    <p:sldId id="258" r:id="rId4"/>
    <p:sldId id="261" r:id="rId5"/>
    <p:sldId id="259" r:id="rId6"/>
    <p:sldId id="286" r:id="rId7"/>
    <p:sldId id="287" r:id="rId8"/>
    <p:sldId id="288" r:id="rId9"/>
    <p:sldId id="283" r:id="rId10"/>
    <p:sldId id="284" r:id="rId11"/>
    <p:sldId id="289" r:id="rId12"/>
    <p:sldId id="290" r:id="rId13"/>
    <p:sldId id="291" r:id="rId14"/>
    <p:sldId id="292" r:id="rId15"/>
    <p:sldId id="293" r:id="rId16"/>
    <p:sldId id="294" r:id="rId17"/>
    <p:sldId id="295" r:id="rId18"/>
    <p:sldId id="296" r:id="rId19"/>
    <p:sldId id="297" r:id="rId20"/>
    <p:sldId id="267" r:id="rId21"/>
    <p:sldId id="268" r:id="rId22"/>
    <p:sldId id="269" r:id="rId23"/>
    <p:sldId id="270" r:id="rId24"/>
    <p:sldId id="271" r:id="rId25"/>
    <p:sldId id="272" r:id="rId26"/>
    <p:sldId id="273" r:id="rId27"/>
    <p:sldId id="281" r:id="rId28"/>
    <p:sldId id="282" r:id="rId29"/>
    <p:sldId id="298" r:id="rId30"/>
    <p:sldId id="299" r:id="rId31"/>
    <p:sldId id="300" r:id="rId32"/>
    <p:sldId id="275" r:id="rId33"/>
    <p:sldId id="276" r:id="rId34"/>
    <p:sldId id="264" r:id="rId35"/>
    <p:sldId id="265" r:id="rId36"/>
    <p:sldId id="266" r:id="rId37"/>
    <p:sldId id="303" r:id="rId38"/>
    <p:sldId id="304" r:id="rId39"/>
    <p:sldId id="305" r:id="rId40"/>
    <p:sldId id="278" r:id="rId41"/>
    <p:sldId id="280" r:id="rId4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9020" autoAdjust="0"/>
  </p:normalViewPr>
  <p:slideViewPr>
    <p:cSldViewPr snapToGrid="0">
      <p:cViewPr varScale="1">
        <p:scale>
          <a:sx n="68" d="100"/>
          <a:sy n="68" d="100"/>
        </p:scale>
        <p:origin x="126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CA9D48-3F03-4144-99A3-E05610ABA126}"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CC8F270A-4D8B-48FF-A496-AF5EAF863AE1}">
      <dgm:prSet custT="1"/>
      <dgm:spPr/>
      <dgm:t>
        <a:bodyPr/>
        <a:lstStyle/>
        <a:p>
          <a:r>
            <a:rPr lang="cs-CZ" sz="2400" b="1" dirty="0">
              <a:effectLst>
                <a:outerShdw blurRad="38100" dist="38100" dir="2700000" algn="tl">
                  <a:srgbClr val="000000">
                    <a:alpha val="43137"/>
                  </a:srgbClr>
                </a:outerShdw>
              </a:effectLst>
            </a:rPr>
            <a:t>Tři základní role: nástroj, aréna a aktér</a:t>
          </a:r>
          <a:endParaRPr lang="en-US" sz="2400" b="1" dirty="0">
            <a:effectLst>
              <a:outerShdw blurRad="38100" dist="38100" dir="2700000" algn="tl">
                <a:srgbClr val="000000">
                  <a:alpha val="43137"/>
                </a:srgbClr>
              </a:outerShdw>
            </a:effectLst>
          </a:endParaRPr>
        </a:p>
      </dgm:t>
    </dgm:pt>
    <dgm:pt modelId="{F50DC567-AB2C-44E9-B256-77D311495F78}" type="parTrans" cxnId="{4B70B289-614F-4631-B540-AAE41AB55AFA}">
      <dgm:prSet/>
      <dgm:spPr/>
      <dgm:t>
        <a:bodyPr/>
        <a:lstStyle/>
        <a:p>
          <a:endParaRPr lang="en-US"/>
        </a:p>
      </dgm:t>
    </dgm:pt>
    <dgm:pt modelId="{4C48EACB-22D7-46ED-A0FE-D52D6C3D9D09}" type="sibTrans" cxnId="{4B70B289-614F-4631-B540-AAE41AB55AFA}">
      <dgm:prSet/>
      <dgm:spPr/>
      <dgm:t>
        <a:bodyPr/>
        <a:lstStyle/>
        <a:p>
          <a:endParaRPr lang="en-US"/>
        </a:p>
      </dgm:t>
    </dgm:pt>
    <dgm:pt modelId="{9DC51F45-68FA-483E-BE50-8477E9D5D625}">
      <dgm:prSet custT="1"/>
      <dgm:spPr/>
      <dgm:t>
        <a:bodyPr/>
        <a:lstStyle/>
        <a:p>
          <a:r>
            <a:rPr lang="cs-CZ" sz="2000" dirty="0"/>
            <a:t>Mezinárodní organizace velmi často slouží svým členům jako nástroj pro dosahování určitých cílů.</a:t>
          </a:r>
          <a:endParaRPr lang="en-US" sz="2000" dirty="0"/>
        </a:p>
      </dgm:t>
    </dgm:pt>
    <dgm:pt modelId="{1B149E87-B325-477C-9582-E1F015133688}" type="parTrans" cxnId="{B87245E2-204F-493E-BCCD-C8E02A2E41D5}">
      <dgm:prSet/>
      <dgm:spPr/>
      <dgm:t>
        <a:bodyPr/>
        <a:lstStyle/>
        <a:p>
          <a:endParaRPr lang="en-US"/>
        </a:p>
      </dgm:t>
    </dgm:pt>
    <dgm:pt modelId="{8C05C993-014E-4498-AD73-8CF8E55D1CC8}" type="sibTrans" cxnId="{B87245E2-204F-493E-BCCD-C8E02A2E41D5}">
      <dgm:prSet/>
      <dgm:spPr/>
      <dgm:t>
        <a:bodyPr/>
        <a:lstStyle/>
        <a:p>
          <a:endParaRPr lang="en-US"/>
        </a:p>
      </dgm:t>
    </dgm:pt>
    <dgm:pt modelId="{8E51A253-F66E-425B-9FFA-B9E8C4489B93}">
      <dgm:prSet custT="1"/>
      <dgm:spPr/>
      <dgm:t>
        <a:bodyPr/>
        <a:lstStyle/>
        <a:p>
          <a:r>
            <a:rPr lang="cs-CZ" sz="2000" dirty="0"/>
            <a:t>Slouží jako neutrální prostor pro setkávání, jednání, diskuze, spolupráci i vyjádření vzájemného nesouhlasu svých členů. </a:t>
          </a:r>
          <a:endParaRPr lang="en-US" sz="2000" dirty="0"/>
        </a:p>
      </dgm:t>
    </dgm:pt>
    <dgm:pt modelId="{0A936F96-114D-4682-B092-991634B1460E}" type="parTrans" cxnId="{E4BC65D4-0420-485C-B1B2-ADC632CE7431}">
      <dgm:prSet/>
      <dgm:spPr/>
      <dgm:t>
        <a:bodyPr/>
        <a:lstStyle/>
        <a:p>
          <a:endParaRPr lang="en-US"/>
        </a:p>
      </dgm:t>
    </dgm:pt>
    <dgm:pt modelId="{D56A4B54-0022-4E73-A0A1-B6DEBB262828}" type="sibTrans" cxnId="{E4BC65D4-0420-485C-B1B2-ADC632CE7431}">
      <dgm:prSet/>
      <dgm:spPr/>
      <dgm:t>
        <a:bodyPr/>
        <a:lstStyle/>
        <a:p>
          <a:endParaRPr lang="en-US"/>
        </a:p>
      </dgm:t>
    </dgm:pt>
    <dgm:pt modelId="{41D069D6-B87B-4B34-8E7E-F089D7CD0532}">
      <dgm:prSet custT="1"/>
      <dgm:spPr/>
      <dgm:t>
        <a:bodyPr/>
        <a:lstStyle/>
        <a:p>
          <a:r>
            <a:rPr lang="cs-CZ" sz="2000" dirty="0"/>
            <a:t>Ačkoliv jsou mezinárodní organizace samy tvořeny jinými entitami, svými členy, mohou se do určité míry chovat jako ucelené, samostatné jednotky. Rozsah a způsob jejich jednání je ale vymezen a regulován tím, co jim dovolí jejich členové. </a:t>
          </a:r>
          <a:endParaRPr lang="en-US" sz="2000" dirty="0"/>
        </a:p>
      </dgm:t>
    </dgm:pt>
    <dgm:pt modelId="{3BA8B45A-2F5C-4FDC-87BD-F34EE80C67AE}" type="parTrans" cxnId="{9FAEC1A4-5362-4FB5-9564-7D49DA86B7C7}">
      <dgm:prSet/>
      <dgm:spPr/>
      <dgm:t>
        <a:bodyPr/>
        <a:lstStyle/>
        <a:p>
          <a:endParaRPr lang="en-US"/>
        </a:p>
      </dgm:t>
    </dgm:pt>
    <dgm:pt modelId="{B06E3D4C-1BF7-4003-8A16-ACE5DD84B31B}" type="sibTrans" cxnId="{9FAEC1A4-5362-4FB5-9564-7D49DA86B7C7}">
      <dgm:prSet/>
      <dgm:spPr/>
      <dgm:t>
        <a:bodyPr/>
        <a:lstStyle/>
        <a:p>
          <a:endParaRPr lang="en-US"/>
        </a:p>
      </dgm:t>
    </dgm:pt>
    <dgm:pt modelId="{9FF88F7A-7BF2-4E84-AE42-655BF2A15E54}" type="pres">
      <dgm:prSet presAssocID="{16CA9D48-3F03-4144-99A3-E05610ABA126}" presName="outerComposite" presStyleCnt="0">
        <dgm:presLayoutVars>
          <dgm:chMax val="5"/>
          <dgm:dir/>
          <dgm:resizeHandles val="exact"/>
        </dgm:presLayoutVars>
      </dgm:prSet>
      <dgm:spPr/>
    </dgm:pt>
    <dgm:pt modelId="{483161FC-9D4B-4582-B6F0-06C23DC7D758}" type="pres">
      <dgm:prSet presAssocID="{16CA9D48-3F03-4144-99A3-E05610ABA126}" presName="dummyMaxCanvas" presStyleCnt="0">
        <dgm:presLayoutVars/>
      </dgm:prSet>
      <dgm:spPr/>
    </dgm:pt>
    <dgm:pt modelId="{F0A9B7ED-CF60-4889-A935-6719B4570826}" type="pres">
      <dgm:prSet presAssocID="{16CA9D48-3F03-4144-99A3-E05610ABA126}" presName="FourNodes_1" presStyleLbl="node1" presStyleIdx="0" presStyleCnt="4" custScaleX="94373" custScaleY="85685" custLinFactNeighborX="703" custLinFactNeighborY="10580">
        <dgm:presLayoutVars>
          <dgm:bulletEnabled val="1"/>
        </dgm:presLayoutVars>
      </dgm:prSet>
      <dgm:spPr/>
    </dgm:pt>
    <dgm:pt modelId="{AF74E74D-7D58-4D76-A0B7-A1BD19092771}" type="pres">
      <dgm:prSet presAssocID="{16CA9D48-3F03-4144-99A3-E05610ABA126}" presName="FourNodes_2" presStyleLbl="node1" presStyleIdx="1" presStyleCnt="4" custLinFactNeighborY="-9544">
        <dgm:presLayoutVars>
          <dgm:bulletEnabled val="1"/>
        </dgm:presLayoutVars>
      </dgm:prSet>
      <dgm:spPr/>
    </dgm:pt>
    <dgm:pt modelId="{19B412EF-F5AA-4E4A-896D-2A33497DC560}" type="pres">
      <dgm:prSet presAssocID="{16CA9D48-3F03-4144-99A3-E05610ABA126}" presName="FourNodes_3" presStyleLbl="node1" presStyleIdx="2" presStyleCnt="4" custLinFactNeighborX="153" custLinFactNeighborY="-17192">
        <dgm:presLayoutVars>
          <dgm:bulletEnabled val="1"/>
        </dgm:presLayoutVars>
      </dgm:prSet>
      <dgm:spPr/>
    </dgm:pt>
    <dgm:pt modelId="{626FDF12-FBF6-4F6C-9709-4FBE0B14642F}" type="pres">
      <dgm:prSet presAssocID="{16CA9D48-3F03-4144-99A3-E05610ABA126}" presName="FourNodes_4" presStyleLbl="node1" presStyleIdx="3" presStyleCnt="4" custScaleX="104238" custScaleY="155579" custLinFactNeighborX="2599" custLinFactNeighborY="1323">
        <dgm:presLayoutVars>
          <dgm:bulletEnabled val="1"/>
        </dgm:presLayoutVars>
      </dgm:prSet>
      <dgm:spPr/>
    </dgm:pt>
    <dgm:pt modelId="{693B1128-4EBF-404D-AA03-800666A7DDFD}" type="pres">
      <dgm:prSet presAssocID="{16CA9D48-3F03-4144-99A3-E05610ABA126}" presName="FourConn_1-2" presStyleLbl="fgAccFollowNode1" presStyleIdx="0" presStyleCnt="3">
        <dgm:presLayoutVars>
          <dgm:bulletEnabled val="1"/>
        </dgm:presLayoutVars>
      </dgm:prSet>
      <dgm:spPr/>
    </dgm:pt>
    <dgm:pt modelId="{E0541B88-8115-42EF-8A0B-0A987A205B33}" type="pres">
      <dgm:prSet presAssocID="{16CA9D48-3F03-4144-99A3-E05610ABA126}" presName="FourConn_2-3" presStyleLbl="fgAccFollowNode1" presStyleIdx="1" presStyleCnt="3">
        <dgm:presLayoutVars>
          <dgm:bulletEnabled val="1"/>
        </dgm:presLayoutVars>
      </dgm:prSet>
      <dgm:spPr/>
    </dgm:pt>
    <dgm:pt modelId="{3C91431C-EA8D-4D73-8156-5A179E3FB190}" type="pres">
      <dgm:prSet presAssocID="{16CA9D48-3F03-4144-99A3-E05610ABA126}" presName="FourConn_3-4" presStyleLbl="fgAccFollowNode1" presStyleIdx="2" presStyleCnt="3">
        <dgm:presLayoutVars>
          <dgm:bulletEnabled val="1"/>
        </dgm:presLayoutVars>
      </dgm:prSet>
      <dgm:spPr/>
    </dgm:pt>
    <dgm:pt modelId="{B36D621A-0585-4DF8-B6E4-A32AA8EEBE8C}" type="pres">
      <dgm:prSet presAssocID="{16CA9D48-3F03-4144-99A3-E05610ABA126}" presName="FourNodes_1_text" presStyleLbl="node1" presStyleIdx="3" presStyleCnt="4">
        <dgm:presLayoutVars>
          <dgm:bulletEnabled val="1"/>
        </dgm:presLayoutVars>
      </dgm:prSet>
      <dgm:spPr/>
    </dgm:pt>
    <dgm:pt modelId="{DD33F6AE-D9C2-4E79-B4C1-B5D0988811FA}" type="pres">
      <dgm:prSet presAssocID="{16CA9D48-3F03-4144-99A3-E05610ABA126}" presName="FourNodes_2_text" presStyleLbl="node1" presStyleIdx="3" presStyleCnt="4">
        <dgm:presLayoutVars>
          <dgm:bulletEnabled val="1"/>
        </dgm:presLayoutVars>
      </dgm:prSet>
      <dgm:spPr/>
    </dgm:pt>
    <dgm:pt modelId="{98143432-BEC7-442A-BA83-556D51A63E95}" type="pres">
      <dgm:prSet presAssocID="{16CA9D48-3F03-4144-99A3-E05610ABA126}" presName="FourNodes_3_text" presStyleLbl="node1" presStyleIdx="3" presStyleCnt="4">
        <dgm:presLayoutVars>
          <dgm:bulletEnabled val="1"/>
        </dgm:presLayoutVars>
      </dgm:prSet>
      <dgm:spPr/>
    </dgm:pt>
    <dgm:pt modelId="{41CD1EDF-C04C-49F6-9483-EBB10DA2C68B}" type="pres">
      <dgm:prSet presAssocID="{16CA9D48-3F03-4144-99A3-E05610ABA126}" presName="FourNodes_4_text" presStyleLbl="node1" presStyleIdx="3" presStyleCnt="4">
        <dgm:presLayoutVars>
          <dgm:bulletEnabled val="1"/>
        </dgm:presLayoutVars>
      </dgm:prSet>
      <dgm:spPr/>
    </dgm:pt>
  </dgm:ptLst>
  <dgm:cxnLst>
    <dgm:cxn modelId="{01DBB100-6B8B-43B0-A999-54449C21B67E}" type="presOf" srcId="{D56A4B54-0022-4E73-A0A1-B6DEBB262828}" destId="{3C91431C-EA8D-4D73-8156-5A179E3FB190}" srcOrd="0" destOrd="0" presId="urn:microsoft.com/office/officeart/2005/8/layout/vProcess5"/>
    <dgm:cxn modelId="{101E8122-FBC4-4D5D-865F-2EF51FAF6ED3}" type="presOf" srcId="{41D069D6-B87B-4B34-8E7E-F089D7CD0532}" destId="{626FDF12-FBF6-4F6C-9709-4FBE0B14642F}" srcOrd="0" destOrd="0" presId="urn:microsoft.com/office/officeart/2005/8/layout/vProcess5"/>
    <dgm:cxn modelId="{4F16F52B-BFEF-4500-8D26-1FE9AA498006}" type="presOf" srcId="{4C48EACB-22D7-46ED-A0FE-D52D6C3D9D09}" destId="{693B1128-4EBF-404D-AA03-800666A7DDFD}" srcOrd="0" destOrd="0" presId="urn:microsoft.com/office/officeart/2005/8/layout/vProcess5"/>
    <dgm:cxn modelId="{EA2B2D5B-2632-4297-8541-5CFF82A24E6F}" type="presOf" srcId="{9DC51F45-68FA-483E-BE50-8477E9D5D625}" destId="{DD33F6AE-D9C2-4E79-B4C1-B5D0988811FA}" srcOrd="1" destOrd="0" presId="urn:microsoft.com/office/officeart/2005/8/layout/vProcess5"/>
    <dgm:cxn modelId="{4B03985C-BD56-4959-8B7A-D26EB0558559}" type="presOf" srcId="{CC8F270A-4D8B-48FF-A496-AF5EAF863AE1}" destId="{F0A9B7ED-CF60-4889-A935-6719B4570826}" srcOrd="0" destOrd="0" presId="urn:microsoft.com/office/officeart/2005/8/layout/vProcess5"/>
    <dgm:cxn modelId="{7B9A0071-6543-46EC-93E5-D9410F956B86}" type="presOf" srcId="{8E51A253-F66E-425B-9FFA-B9E8C4489B93}" destId="{98143432-BEC7-442A-BA83-556D51A63E95}" srcOrd="1" destOrd="0" presId="urn:microsoft.com/office/officeart/2005/8/layout/vProcess5"/>
    <dgm:cxn modelId="{4B70B289-614F-4631-B540-AAE41AB55AFA}" srcId="{16CA9D48-3F03-4144-99A3-E05610ABA126}" destId="{CC8F270A-4D8B-48FF-A496-AF5EAF863AE1}" srcOrd="0" destOrd="0" parTransId="{F50DC567-AB2C-44E9-B256-77D311495F78}" sibTransId="{4C48EACB-22D7-46ED-A0FE-D52D6C3D9D09}"/>
    <dgm:cxn modelId="{2292409C-2849-4C66-842C-FF989BF03372}" type="presOf" srcId="{CC8F270A-4D8B-48FF-A496-AF5EAF863AE1}" destId="{B36D621A-0585-4DF8-B6E4-A32AA8EEBE8C}" srcOrd="1" destOrd="0" presId="urn:microsoft.com/office/officeart/2005/8/layout/vProcess5"/>
    <dgm:cxn modelId="{9FAEC1A4-5362-4FB5-9564-7D49DA86B7C7}" srcId="{16CA9D48-3F03-4144-99A3-E05610ABA126}" destId="{41D069D6-B87B-4B34-8E7E-F089D7CD0532}" srcOrd="3" destOrd="0" parTransId="{3BA8B45A-2F5C-4FDC-87BD-F34EE80C67AE}" sibTransId="{B06E3D4C-1BF7-4003-8A16-ACE5DD84B31B}"/>
    <dgm:cxn modelId="{B28ADCBA-F9BA-4326-B9AE-3521D4E15BC0}" type="presOf" srcId="{41D069D6-B87B-4B34-8E7E-F089D7CD0532}" destId="{41CD1EDF-C04C-49F6-9483-EBB10DA2C68B}" srcOrd="1" destOrd="0" presId="urn:microsoft.com/office/officeart/2005/8/layout/vProcess5"/>
    <dgm:cxn modelId="{43E734D1-8C0F-462A-A4EA-44EB26959601}" type="presOf" srcId="{16CA9D48-3F03-4144-99A3-E05610ABA126}" destId="{9FF88F7A-7BF2-4E84-AE42-655BF2A15E54}" srcOrd="0" destOrd="0" presId="urn:microsoft.com/office/officeart/2005/8/layout/vProcess5"/>
    <dgm:cxn modelId="{E4BC65D4-0420-485C-B1B2-ADC632CE7431}" srcId="{16CA9D48-3F03-4144-99A3-E05610ABA126}" destId="{8E51A253-F66E-425B-9FFA-B9E8C4489B93}" srcOrd="2" destOrd="0" parTransId="{0A936F96-114D-4682-B092-991634B1460E}" sibTransId="{D56A4B54-0022-4E73-A0A1-B6DEBB262828}"/>
    <dgm:cxn modelId="{B87245E2-204F-493E-BCCD-C8E02A2E41D5}" srcId="{16CA9D48-3F03-4144-99A3-E05610ABA126}" destId="{9DC51F45-68FA-483E-BE50-8477E9D5D625}" srcOrd="1" destOrd="0" parTransId="{1B149E87-B325-477C-9582-E1F015133688}" sibTransId="{8C05C993-014E-4498-AD73-8CF8E55D1CC8}"/>
    <dgm:cxn modelId="{6062A1F2-C5DC-4073-A95B-EAB742076A1A}" type="presOf" srcId="{8C05C993-014E-4498-AD73-8CF8E55D1CC8}" destId="{E0541B88-8115-42EF-8A0B-0A987A205B33}" srcOrd="0" destOrd="0" presId="urn:microsoft.com/office/officeart/2005/8/layout/vProcess5"/>
    <dgm:cxn modelId="{614E1BF8-31BB-4ABA-865E-B40C8863272B}" type="presOf" srcId="{9DC51F45-68FA-483E-BE50-8477E9D5D625}" destId="{AF74E74D-7D58-4D76-A0B7-A1BD19092771}" srcOrd="0" destOrd="0" presId="urn:microsoft.com/office/officeart/2005/8/layout/vProcess5"/>
    <dgm:cxn modelId="{42878CF8-B7A3-4C4B-884D-626CD64238CE}" type="presOf" srcId="{8E51A253-F66E-425B-9FFA-B9E8C4489B93}" destId="{19B412EF-F5AA-4E4A-896D-2A33497DC560}" srcOrd="0" destOrd="0" presId="urn:microsoft.com/office/officeart/2005/8/layout/vProcess5"/>
    <dgm:cxn modelId="{C6DF326D-1212-4B4C-8DB3-CCB887D0EB95}" type="presParOf" srcId="{9FF88F7A-7BF2-4E84-AE42-655BF2A15E54}" destId="{483161FC-9D4B-4582-B6F0-06C23DC7D758}" srcOrd="0" destOrd="0" presId="urn:microsoft.com/office/officeart/2005/8/layout/vProcess5"/>
    <dgm:cxn modelId="{5F5A0CBE-DA4A-49A9-972B-4881F29BCC98}" type="presParOf" srcId="{9FF88F7A-7BF2-4E84-AE42-655BF2A15E54}" destId="{F0A9B7ED-CF60-4889-A935-6719B4570826}" srcOrd="1" destOrd="0" presId="urn:microsoft.com/office/officeart/2005/8/layout/vProcess5"/>
    <dgm:cxn modelId="{3BEC5017-0FBC-4AB4-BBE3-13DEC7ADB526}" type="presParOf" srcId="{9FF88F7A-7BF2-4E84-AE42-655BF2A15E54}" destId="{AF74E74D-7D58-4D76-A0B7-A1BD19092771}" srcOrd="2" destOrd="0" presId="urn:microsoft.com/office/officeart/2005/8/layout/vProcess5"/>
    <dgm:cxn modelId="{E30E2AD4-AE41-437F-A0A5-7804EF0D590D}" type="presParOf" srcId="{9FF88F7A-7BF2-4E84-AE42-655BF2A15E54}" destId="{19B412EF-F5AA-4E4A-896D-2A33497DC560}" srcOrd="3" destOrd="0" presId="urn:microsoft.com/office/officeart/2005/8/layout/vProcess5"/>
    <dgm:cxn modelId="{3C8D0D26-A0BA-42CC-87A0-D3B3377E6472}" type="presParOf" srcId="{9FF88F7A-7BF2-4E84-AE42-655BF2A15E54}" destId="{626FDF12-FBF6-4F6C-9709-4FBE0B14642F}" srcOrd="4" destOrd="0" presId="urn:microsoft.com/office/officeart/2005/8/layout/vProcess5"/>
    <dgm:cxn modelId="{945F3C07-E8AB-43DF-8D2B-B559B09CC7DB}" type="presParOf" srcId="{9FF88F7A-7BF2-4E84-AE42-655BF2A15E54}" destId="{693B1128-4EBF-404D-AA03-800666A7DDFD}" srcOrd="5" destOrd="0" presId="urn:microsoft.com/office/officeart/2005/8/layout/vProcess5"/>
    <dgm:cxn modelId="{D58439D1-05DD-4D12-B2E8-4DA8050E0910}" type="presParOf" srcId="{9FF88F7A-7BF2-4E84-AE42-655BF2A15E54}" destId="{E0541B88-8115-42EF-8A0B-0A987A205B33}" srcOrd="6" destOrd="0" presId="urn:microsoft.com/office/officeart/2005/8/layout/vProcess5"/>
    <dgm:cxn modelId="{FAAC078D-D730-4FF5-B312-3313964A0BFA}" type="presParOf" srcId="{9FF88F7A-7BF2-4E84-AE42-655BF2A15E54}" destId="{3C91431C-EA8D-4D73-8156-5A179E3FB190}" srcOrd="7" destOrd="0" presId="urn:microsoft.com/office/officeart/2005/8/layout/vProcess5"/>
    <dgm:cxn modelId="{7526D852-DCE2-4B6C-BF61-EEE86C353B61}" type="presParOf" srcId="{9FF88F7A-7BF2-4E84-AE42-655BF2A15E54}" destId="{B36D621A-0585-4DF8-B6E4-A32AA8EEBE8C}" srcOrd="8" destOrd="0" presId="urn:microsoft.com/office/officeart/2005/8/layout/vProcess5"/>
    <dgm:cxn modelId="{2A874B44-6377-49AC-874F-4F59F91AC406}" type="presParOf" srcId="{9FF88F7A-7BF2-4E84-AE42-655BF2A15E54}" destId="{DD33F6AE-D9C2-4E79-B4C1-B5D0988811FA}" srcOrd="9" destOrd="0" presId="urn:microsoft.com/office/officeart/2005/8/layout/vProcess5"/>
    <dgm:cxn modelId="{31FD0064-76A4-47C9-9D1E-1885E33CE5AC}" type="presParOf" srcId="{9FF88F7A-7BF2-4E84-AE42-655BF2A15E54}" destId="{98143432-BEC7-442A-BA83-556D51A63E95}" srcOrd="10" destOrd="0" presId="urn:microsoft.com/office/officeart/2005/8/layout/vProcess5"/>
    <dgm:cxn modelId="{6E35CF26-748B-4A21-9C57-9F7BFAF81121}" type="presParOf" srcId="{9FF88F7A-7BF2-4E84-AE42-655BF2A15E54}" destId="{41CD1EDF-C04C-49F6-9483-EBB10DA2C68B}"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D86D8C6-54DC-4076-8D25-CAB8D97F7EC4}"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C71966DA-4F7A-49E9-9437-9FEF97DC6294}">
      <dgm:prSet/>
      <dgm:spPr/>
      <dgm:t>
        <a:bodyPr/>
        <a:lstStyle/>
        <a:p>
          <a:r>
            <a:rPr lang="cs-CZ" dirty="0"/>
            <a:t>Výbor pro odzbrojení a mezinárodní bezpečnost</a:t>
          </a:r>
          <a:endParaRPr lang="en-US" dirty="0"/>
        </a:p>
      </dgm:t>
    </dgm:pt>
    <dgm:pt modelId="{AD44FDD7-ACAB-4C2A-83D7-701E45E8FD1E}" type="parTrans" cxnId="{BF3BF6C0-2824-4AA4-AA9D-55057E87FDC6}">
      <dgm:prSet/>
      <dgm:spPr/>
      <dgm:t>
        <a:bodyPr/>
        <a:lstStyle/>
        <a:p>
          <a:endParaRPr lang="en-US"/>
        </a:p>
      </dgm:t>
    </dgm:pt>
    <dgm:pt modelId="{11B562D5-1EC0-4B83-B461-13715F7CFCA5}" type="sibTrans" cxnId="{BF3BF6C0-2824-4AA4-AA9D-55057E87FDC6}">
      <dgm:prSet/>
      <dgm:spPr/>
      <dgm:t>
        <a:bodyPr/>
        <a:lstStyle/>
        <a:p>
          <a:endParaRPr lang="en-US"/>
        </a:p>
      </dgm:t>
    </dgm:pt>
    <dgm:pt modelId="{0BD54CB4-2CA2-4164-9EFA-24E17102BBD0}">
      <dgm:prSet/>
      <dgm:spPr/>
      <dgm:t>
        <a:bodyPr/>
        <a:lstStyle/>
        <a:p>
          <a:r>
            <a:rPr lang="cs-CZ"/>
            <a:t>Hospodářský a finanční</a:t>
          </a:r>
          <a:endParaRPr lang="en-US"/>
        </a:p>
      </dgm:t>
    </dgm:pt>
    <dgm:pt modelId="{689A4420-98B4-4457-BDDE-EB68033243F7}" type="parTrans" cxnId="{B48ADE23-3640-4E5A-90AC-7C691B73F7FD}">
      <dgm:prSet/>
      <dgm:spPr/>
      <dgm:t>
        <a:bodyPr/>
        <a:lstStyle/>
        <a:p>
          <a:endParaRPr lang="en-US"/>
        </a:p>
      </dgm:t>
    </dgm:pt>
    <dgm:pt modelId="{2B2B4878-C5B5-4789-B3DE-63579AB0F4A0}" type="sibTrans" cxnId="{B48ADE23-3640-4E5A-90AC-7C691B73F7FD}">
      <dgm:prSet/>
      <dgm:spPr/>
      <dgm:t>
        <a:bodyPr/>
        <a:lstStyle/>
        <a:p>
          <a:endParaRPr lang="en-US"/>
        </a:p>
      </dgm:t>
    </dgm:pt>
    <dgm:pt modelId="{8D600D14-2B94-428E-ABDF-1A7A431C8968}">
      <dgm:prSet/>
      <dgm:spPr/>
      <dgm:t>
        <a:bodyPr/>
        <a:lstStyle/>
        <a:p>
          <a:r>
            <a:rPr lang="cs-CZ"/>
            <a:t>Sociální, humanitární a kulturní</a:t>
          </a:r>
          <a:endParaRPr lang="en-US"/>
        </a:p>
      </dgm:t>
    </dgm:pt>
    <dgm:pt modelId="{258ADBB3-2667-444F-BB87-DDFD3495F5AE}" type="parTrans" cxnId="{CB0DD9A9-A72A-48D2-B34A-A4AD056366F9}">
      <dgm:prSet/>
      <dgm:spPr/>
      <dgm:t>
        <a:bodyPr/>
        <a:lstStyle/>
        <a:p>
          <a:endParaRPr lang="en-US"/>
        </a:p>
      </dgm:t>
    </dgm:pt>
    <dgm:pt modelId="{CDBE4585-C701-4880-8EE3-CE192CB45B9B}" type="sibTrans" cxnId="{CB0DD9A9-A72A-48D2-B34A-A4AD056366F9}">
      <dgm:prSet/>
      <dgm:spPr/>
      <dgm:t>
        <a:bodyPr/>
        <a:lstStyle/>
        <a:p>
          <a:endParaRPr lang="en-US"/>
        </a:p>
      </dgm:t>
    </dgm:pt>
    <dgm:pt modelId="{E1B64733-702A-4331-91EE-A5ACA210BC3B}">
      <dgm:prSet/>
      <dgm:spPr/>
      <dgm:t>
        <a:bodyPr/>
        <a:lstStyle/>
        <a:p>
          <a:r>
            <a:rPr lang="cs-CZ"/>
            <a:t>Zvláštní výbor pro politické otázky a otázky dekolonizace</a:t>
          </a:r>
          <a:endParaRPr lang="en-US"/>
        </a:p>
      </dgm:t>
    </dgm:pt>
    <dgm:pt modelId="{A97A544F-8547-45B2-97AA-9D68D0722A16}" type="parTrans" cxnId="{2CF71B97-9F9A-4ADF-8136-1EA86E33EAAC}">
      <dgm:prSet/>
      <dgm:spPr/>
      <dgm:t>
        <a:bodyPr/>
        <a:lstStyle/>
        <a:p>
          <a:endParaRPr lang="en-US"/>
        </a:p>
      </dgm:t>
    </dgm:pt>
    <dgm:pt modelId="{DA6D7D2C-0E38-43A5-9324-1E30B6DEFCAA}" type="sibTrans" cxnId="{2CF71B97-9F9A-4ADF-8136-1EA86E33EAAC}">
      <dgm:prSet/>
      <dgm:spPr/>
      <dgm:t>
        <a:bodyPr/>
        <a:lstStyle/>
        <a:p>
          <a:endParaRPr lang="en-US"/>
        </a:p>
      </dgm:t>
    </dgm:pt>
    <dgm:pt modelId="{9919CB20-4E9E-4842-8CB9-A218A44C2E94}">
      <dgm:prSet/>
      <dgm:spPr/>
      <dgm:t>
        <a:bodyPr/>
        <a:lstStyle/>
        <a:p>
          <a:r>
            <a:rPr lang="cs-CZ"/>
            <a:t>Administrativní a rozpočtový</a:t>
          </a:r>
          <a:endParaRPr lang="en-US"/>
        </a:p>
      </dgm:t>
    </dgm:pt>
    <dgm:pt modelId="{7D0001FE-0D94-467D-AB14-FBDA69998413}" type="parTrans" cxnId="{3E8FC41D-F235-4E23-B9B4-01246F770C9C}">
      <dgm:prSet/>
      <dgm:spPr/>
      <dgm:t>
        <a:bodyPr/>
        <a:lstStyle/>
        <a:p>
          <a:endParaRPr lang="en-US"/>
        </a:p>
      </dgm:t>
    </dgm:pt>
    <dgm:pt modelId="{98D24465-7BE7-4B56-BAAE-EBD2CEF34C77}" type="sibTrans" cxnId="{3E8FC41D-F235-4E23-B9B4-01246F770C9C}">
      <dgm:prSet/>
      <dgm:spPr/>
      <dgm:t>
        <a:bodyPr/>
        <a:lstStyle/>
        <a:p>
          <a:endParaRPr lang="en-US"/>
        </a:p>
      </dgm:t>
    </dgm:pt>
    <dgm:pt modelId="{F8AF941E-31DF-4D67-9E93-4B8FD3876508}">
      <dgm:prSet/>
      <dgm:spPr/>
      <dgm:t>
        <a:bodyPr/>
        <a:lstStyle/>
        <a:p>
          <a:r>
            <a:rPr lang="cs-CZ"/>
            <a:t>Právní</a:t>
          </a:r>
          <a:endParaRPr lang="en-US"/>
        </a:p>
      </dgm:t>
    </dgm:pt>
    <dgm:pt modelId="{D83A971E-B20A-4EA6-B302-848CD3F9B56D}" type="parTrans" cxnId="{9C0DF31B-1D1E-4DA0-8075-6726AECF32D6}">
      <dgm:prSet/>
      <dgm:spPr/>
      <dgm:t>
        <a:bodyPr/>
        <a:lstStyle/>
        <a:p>
          <a:endParaRPr lang="en-US"/>
        </a:p>
      </dgm:t>
    </dgm:pt>
    <dgm:pt modelId="{41B52DA0-20CF-4269-9412-26505A120AA8}" type="sibTrans" cxnId="{9C0DF31B-1D1E-4DA0-8075-6726AECF32D6}">
      <dgm:prSet/>
      <dgm:spPr/>
      <dgm:t>
        <a:bodyPr/>
        <a:lstStyle/>
        <a:p>
          <a:endParaRPr lang="en-US"/>
        </a:p>
      </dgm:t>
    </dgm:pt>
    <dgm:pt modelId="{F538DAC0-BD31-4397-B7D0-207C8933CB20}" type="pres">
      <dgm:prSet presAssocID="{1D86D8C6-54DC-4076-8D25-CAB8D97F7EC4}" presName="vert0" presStyleCnt="0">
        <dgm:presLayoutVars>
          <dgm:dir/>
          <dgm:animOne val="branch"/>
          <dgm:animLvl val="lvl"/>
        </dgm:presLayoutVars>
      </dgm:prSet>
      <dgm:spPr/>
    </dgm:pt>
    <dgm:pt modelId="{AB8B1769-73E7-431F-AD44-7F5107548996}" type="pres">
      <dgm:prSet presAssocID="{C71966DA-4F7A-49E9-9437-9FEF97DC6294}" presName="thickLine" presStyleLbl="alignNode1" presStyleIdx="0" presStyleCnt="6"/>
      <dgm:spPr/>
    </dgm:pt>
    <dgm:pt modelId="{13AC94E2-060D-40D7-800B-D314CC51201E}" type="pres">
      <dgm:prSet presAssocID="{C71966DA-4F7A-49E9-9437-9FEF97DC6294}" presName="horz1" presStyleCnt="0"/>
      <dgm:spPr/>
    </dgm:pt>
    <dgm:pt modelId="{549FDD42-4D30-4FE5-AF97-FE8735CEB19C}" type="pres">
      <dgm:prSet presAssocID="{C71966DA-4F7A-49E9-9437-9FEF97DC6294}" presName="tx1" presStyleLbl="revTx" presStyleIdx="0" presStyleCnt="6"/>
      <dgm:spPr/>
    </dgm:pt>
    <dgm:pt modelId="{12D7A8B0-3FB9-41C1-90AD-31F894981B43}" type="pres">
      <dgm:prSet presAssocID="{C71966DA-4F7A-49E9-9437-9FEF97DC6294}" presName="vert1" presStyleCnt="0"/>
      <dgm:spPr/>
    </dgm:pt>
    <dgm:pt modelId="{93A810F5-792C-4ECB-AEA9-B60867130CAF}" type="pres">
      <dgm:prSet presAssocID="{0BD54CB4-2CA2-4164-9EFA-24E17102BBD0}" presName="thickLine" presStyleLbl="alignNode1" presStyleIdx="1" presStyleCnt="6"/>
      <dgm:spPr/>
    </dgm:pt>
    <dgm:pt modelId="{2A6D0306-63F9-4D06-AF2E-B1CD59869418}" type="pres">
      <dgm:prSet presAssocID="{0BD54CB4-2CA2-4164-9EFA-24E17102BBD0}" presName="horz1" presStyleCnt="0"/>
      <dgm:spPr/>
    </dgm:pt>
    <dgm:pt modelId="{69A54A2F-D8ED-41CC-B842-3FAB38B4710B}" type="pres">
      <dgm:prSet presAssocID="{0BD54CB4-2CA2-4164-9EFA-24E17102BBD0}" presName="tx1" presStyleLbl="revTx" presStyleIdx="1" presStyleCnt="6"/>
      <dgm:spPr/>
    </dgm:pt>
    <dgm:pt modelId="{D7C538CE-0478-48D7-9297-69EC9982C78B}" type="pres">
      <dgm:prSet presAssocID="{0BD54CB4-2CA2-4164-9EFA-24E17102BBD0}" presName="vert1" presStyleCnt="0"/>
      <dgm:spPr/>
    </dgm:pt>
    <dgm:pt modelId="{0A32DD50-F5DA-47B8-849F-28259D44CDC1}" type="pres">
      <dgm:prSet presAssocID="{8D600D14-2B94-428E-ABDF-1A7A431C8968}" presName="thickLine" presStyleLbl="alignNode1" presStyleIdx="2" presStyleCnt="6"/>
      <dgm:spPr/>
    </dgm:pt>
    <dgm:pt modelId="{E542F1FE-AED2-414E-882D-27C6F51B039B}" type="pres">
      <dgm:prSet presAssocID="{8D600D14-2B94-428E-ABDF-1A7A431C8968}" presName="horz1" presStyleCnt="0"/>
      <dgm:spPr/>
    </dgm:pt>
    <dgm:pt modelId="{10D3FB8C-9FFA-40FC-82B2-F0661CDBFF5E}" type="pres">
      <dgm:prSet presAssocID="{8D600D14-2B94-428E-ABDF-1A7A431C8968}" presName="tx1" presStyleLbl="revTx" presStyleIdx="2" presStyleCnt="6"/>
      <dgm:spPr/>
    </dgm:pt>
    <dgm:pt modelId="{645B355C-C4C6-413B-A4E8-20F0EB0B02B9}" type="pres">
      <dgm:prSet presAssocID="{8D600D14-2B94-428E-ABDF-1A7A431C8968}" presName="vert1" presStyleCnt="0"/>
      <dgm:spPr/>
    </dgm:pt>
    <dgm:pt modelId="{079C528F-D6EC-44C2-8F66-1A2B50BA4D77}" type="pres">
      <dgm:prSet presAssocID="{E1B64733-702A-4331-91EE-A5ACA210BC3B}" presName="thickLine" presStyleLbl="alignNode1" presStyleIdx="3" presStyleCnt="6"/>
      <dgm:spPr/>
    </dgm:pt>
    <dgm:pt modelId="{01EC85C3-AD58-4229-83FD-6675F46A3015}" type="pres">
      <dgm:prSet presAssocID="{E1B64733-702A-4331-91EE-A5ACA210BC3B}" presName="horz1" presStyleCnt="0"/>
      <dgm:spPr/>
    </dgm:pt>
    <dgm:pt modelId="{E16E75FD-4002-40FB-93B4-843F7EA0B281}" type="pres">
      <dgm:prSet presAssocID="{E1B64733-702A-4331-91EE-A5ACA210BC3B}" presName="tx1" presStyleLbl="revTx" presStyleIdx="3" presStyleCnt="6"/>
      <dgm:spPr/>
    </dgm:pt>
    <dgm:pt modelId="{8D0C0B44-FF66-4B8A-9560-A90385D78EA4}" type="pres">
      <dgm:prSet presAssocID="{E1B64733-702A-4331-91EE-A5ACA210BC3B}" presName="vert1" presStyleCnt="0"/>
      <dgm:spPr/>
    </dgm:pt>
    <dgm:pt modelId="{8473CA33-291A-43CB-AEC0-7819B984ACF4}" type="pres">
      <dgm:prSet presAssocID="{9919CB20-4E9E-4842-8CB9-A218A44C2E94}" presName="thickLine" presStyleLbl="alignNode1" presStyleIdx="4" presStyleCnt="6"/>
      <dgm:spPr/>
    </dgm:pt>
    <dgm:pt modelId="{B7F06E63-06E3-4499-AF49-AE5685C0BFB4}" type="pres">
      <dgm:prSet presAssocID="{9919CB20-4E9E-4842-8CB9-A218A44C2E94}" presName="horz1" presStyleCnt="0"/>
      <dgm:spPr/>
    </dgm:pt>
    <dgm:pt modelId="{AE7F4E3B-5B0B-4EC7-9C22-DE9D814E5183}" type="pres">
      <dgm:prSet presAssocID="{9919CB20-4E9E-4842-8CB9-A218A44C2E94}" presName="tx1" presStyleLbl="revTx" presStyleIdx="4" presStyleCnt="6"/>
      <dgm:spPr/>
    </dgm:pt>
    <dgm:pt modelId="{7540AA3B-BBA1-4177-A225-5E5403A8E2BD}" type="pres">
      <dgm:prSet presAssocID="{9919CB20-4E9E-4842-8CB9-A218A44C2E94}" presName="vert1" presStyleCnt="0"/>
      <dgm:spPr/>
    </dgm:pt>
    <dgm:pt modelId="{29E942B4-CD01-42FE-AFB2-EF0E8D9E439C}" type="pres">
      <dgm:prSet presAssocID="{F8AF941E-31DF-4D67-9E93-4B8FD3876508}" presName="thickLine" presStyleLbl="alignNode1" presStyleIdx="5" presStyleCnt="6"/>
      <dgm:spPr/>
    </dgm:pt>
    <dgm:pt modelId="{3C511DAF-537E-4418-8132-27C887E79A65}" type="pres">
      <dgm:prSet presAssocID="{F8AF941E-31DF-4D67-9E93-4B8FD3876508}" presName="horz1" presStyleCnt="0"/>
      <dgm:spPr/>
    </dgm:pt>
    <dgm:pt modelId="{E7AC1E0E-AA41-4656-9619-AC9240AC2AB2}" type="pres">
      <dgm:prSet presAssocID="{F8AF941E-31DF-4D67-9E93-4B8FD3876508}" presName="tx1" presStyleLbl="revTx" presStyleIdx="5" presStyleCnt="6"/>
      <dgm:spPr/>
    </dgm:pt>
    <dgm:pt modelId="{3FFC7461-7E3F-494F-A5A4-0F139AFE0272}" type="pres">
      <dgm:prSet presAssocID="{F8AF941E-31DF-4D67-9E93-4B8FD3876508}" presName="vert1" presStyleCnt="0"/>
      <dgm:spPr/>
    </dgm:pt>
  </dgm:ptLst>
  <dgm:cxnLst>
    <dgm:cxn modelId="{80D6AA0F-F176-4BB1-81BA-67829FA53253}" type="presOf" srcId="{8D600D14-2B94-428E-ABDF-1A7A431C8968}" destId="{10D3FB8C-9FFA-40FC-82B2-F0661CDBFF5E}" srcOrd="0" destOrd="0" presId="urn:microsoft.com/office/officeart/2008/layout/LinedList"/>
    <dgm:cxn modelId="{9C0DF31B-1D1E-4DA0-8075-6726AECF32D6}" srcId="{1D86D8C6-54DC-4076-8D25-CAB8D97F7EC4}" destId="{F8AF941E-31DF-4D67-9E93-4B8FD3876508}" srcOrd="5" destOrd="0" parTransId="{D83A971E-B20A-4EA6-B302-848CD3F9B56D}" sibTransId="{41B52DA0-20CF-4269-9412-26505A120AA8}"/>
    <dgm:cxn modelId="{3E8FC41D-F235-4E23-B9B4-01246F770C9C}" srcId="{1D86D8C6-54DC-4076-8D25-CAB8D97F7EC4}" destId="{9919CB20-4E9E-4842-8CB9-A218A44C2E94}" srcOrd="4" destOrd="0" parTransId="{7D0001FE-0D94-467D-AB14-FBDA69998413}" sibTransId="{98D24465-7BE7-4B56-BAAE-EBD2CEF34C77}"/>
    <dgm:cxn modelId="{B48ADE23-3640-4E5A-90AC-7C691B73F7FD}" srcId="{1D86D8C6-54DC-4076-8D25-CAB8D97F7EC4}" destId="{0BD54CB4-2CA2-4164-9EFA-24E17102BBD0}" srcOrd="1" destOrd="0" parTransId="{689A4420-98B4-4457-BDDE-EB68033243F7}" sibTransId="{2B2B4878-C5B5-4789-B3DE-63579AB0F4A0}"/>
    <dgm:cxn modelId="{752BE959-FFCD-44A2-92C0-33FE6B7E2BB9}" type="presOf" srcId="{1D86D8C6-54DC-4076-8D25-CAB8D97F7EC4}" destId="{F538DAC0-BD31-4397-B7D0-207C8933CB20}" srcOrd="0" destOrd="0" presId="urn:microsoft.com/office/officeart/2008/layout/LinedList"/>
    <dgm:cxn modelId="{5D2BAB7F-EC03-4D18-8F35-63327197C14E}" type="presOf" srcId="{E1B64733-702A-4331-91EE-A5ACA210BC3B}" destId="{E16E75FD-4002-40FB-93B4-843F7EA0B281}" srcOrd="0" destOrd="0" presId="urn:microsoft.com/office/officeart/2008/layout/LinedList"/>
    <dgm:cxn modelId="{7C6B9B8D-8F02-458D-A86C-2A304758A21A}" type="presOf" srcId="{C71966DA-4F7A-49E9-9437-9FEF97DC6294}" destId="{549FDD42-4D30-4FE5-AF97-FE8735CEB19C}" srcOrd="0" destOrd="0" presId="urn:microsoft.com/office/officeart/2008/layout/LinedList"/>
    <dgm:cxn modelId="{2CF71B97-9F9A-4ADF-8136-1EA86E33EAAC}" srcId="{1D86D8C6-54DC-4076-8D25-CAB8D97F7EC4}" destId="{E1B64733-702A-4331-91EE-A5ACA210BC3B}" srcOrd="3" destOrd="0" parTransId="{A97A544F-8547-45B2-97AA-9D68D0722A16}" sibTransId="{DA6D7D2C-0E38-43A5-9324-1E30B6DEFCAA}"/>
    <dgm:cxn modelId="{8D538DA8-989D-4A20-83E4-41126F9C17E3}" type="presOf" srcId="{9919CB20-4E9E-4842-8CB9-A218A44C2E94}" destId="{AE7F4E3B-5B0B-4EC7-9C22-DE9D814E5183}" srcOrd="0" destOrd="0" presId="urn:microsoft.com/office/officeart/2008/layout/LinedList"/>
    <dgm:cxn modelId="{CB0DD9A9-A72A-48D2-B34A-A4AD056366F9}" srcId="{1D86D8C6-54DC-4076-8D25-CAB8D97F7EC4}" destId="{8D600D14-2B94-428E-ABDF-1A7A431C8968}" srcOrd="2" destOrd="0" parTransId="{258ADBB3-2667-444F-BB87-DDFD3495F5AE}" sibTransId="{CDBE4585-C701-4880-8EE3-CE192CB45B9B}"/>
    <dgm:cxn modelId="{BF3BF6C0-2824-4AA4-AA9D-55057E87FDC6}" srcId="{1D86D8C6-54DC-4076-8D25-CAB8D97F7EC4}" destId="{C71966DA-4F7A-49E9-9437-9FEF97DC6294}" srcOrd="0" destOrd="0" parTransId="{AD44FDD7-ACAB-4C2A-83D7-701E45E8FD1E}" sibTransId="{11B562D5-1EC0-4B83-B461-13715F7CFCA5}"/>
    <dgm:cxn modelId="{E8138EC8-09CF-4784-ACCB-1D2E6E596C05}" type="presOf" srcId="{F8AF941E-31DF-4D67-9E93-4B8FD3876508}" destId="{E7AC1E0E-AA41-4656-9619-AC9240AC2AB2}" srcOrd="0" destOrd="0" presId="urn:microsoft.com/office/officeart/2008/layout/LinedList"/>
    <dgm:cxn modelId="{C41B4DE4-6EBF-4CA8-A2CF-4999F7A57C25}" type="presOf" srcId="{0BD54CB4-2CA2-4164-9EFA-24E17102BBD0}" destId="{69A54A2F-D8ED-41CC-B842-3FAB38B4710B}" srcOrd="0" destOrd="0" presId="urn:microsoft.com/office/officeart/2008/layout/LinedList"/>
    <dgm:cxn modelId="{3F1115CD-09FC-46AD-97CA-53BBD7572A51}" type="presParOf" srcId="{F538DAC0-BD31-4397-B7D0-207C8933CB20}" destId="{AB8B1769-73E7-431F-AD44-7F5107548996}" srcOrd="0" destOrd="0" presId="urn:microsoft.com/office/officeart/2008/layout/LinedList"/>
    <dgm:cxn modelId="{6C1080E1-A2C1-479B-B36B-12092384B7F6}" type="presParOf" srcId="{F538DAC0-BD31-4397-B7D0-207C8933CB20}" destId="{13AC94E2-060D-40D7-800B-D314CC51201E}" srcOrd="1" destOrd="0" presId="urn:microsoft.com/office/officeart/2008/layout/LinedList"/>
    <dgm:cxn modelId="{4E3E6121-7C96-47D5-B6E5-BE98403C7022}" type="presParOf" srcId="{13AC94E2-060D-40D7-800B-D314CC51201E}" destId="{549FDD42-4D30-4FE5-AF97-FE8735CEB19C}" srcOrd="0" destOrd="0" presId="urn:microsoft.com/office/officeart/2008/layout/LinedList"/>
    <dgm:cxn modelId="{6ABE4700-B546-4A21-B997-B04FD984A218}" type="presParOf" srcId="{13AC94E2-060D-40D7-800B-D314CC51201E}" destId="{12D7A8B0-3FB9-41C1-90AD-31F894981B43}" srcOrd="1" destOrd="0" presId="urn:microsoft.com/office/officeart/2008/layout/LinedList"/>
    <dgm:cxn modelId="{141471F9-5EEE-4FDA-8C8A-F03581754911}" type="presParOf" srcId="{F538DAC0-BD31-4397-B7D0-207C8933CB20}" destId="{93A810F5-792C-4ECB-AEA9-B60867130CAF}" srcOrd="2" destOrd="0" presId="urn:microsoft.com/office/officeart/2008/layout/LinedList"/>
    <dgm:cxn modelId="{543F273E-F946-4405-9983-82F72C3469F7}" type="presParOf" srcId="{F538DAC0-BD31-4397-B7D0-207C8933CB20}" destId="{2A6D0306-63F9-4D06-AF2E-B1CD59869418}" srcOrd="3" destOrd="0" presId="urn:microsoft.com/office/officeart/2008/layout/LinedList"/>
    <dgm:cxn modelId="{BC076B6A-3A58-44EE-BF50-21FAFB481DCF}" type="presParOf" srcId="{2A6D0306-63F9-4D06-AF2E-B1CD59869418}" destId="{69A54A2F-D8ED-41CC-B842-3FAB38B4710B}" srcOrd="0" destOrd="0" presId="urn:microsoft.com/office/officeart/2008/layout/LinedList"/>
    <dgm:cxn modelId="{1892B757-0284-490E-BFCF-A080600F0EDA}" type="presParOf" srcId="{2A6D0306-63F9-4D06-AF2E-B1CD59869418}" destId="{D7C538CE-0478-48D7-9297-69EC9982C78B}" srcOrd="1" destOrd="0" presId="urn:microsoft.com/office/officeart/2008/layout/LinedList"/>
    <dgm:cxn modelId="{99AE6AA5-57D8-4693-B241-3C4B6EFC4BEB}" type="presParOf" srcId="{F538DAC0-BD31-4397-B7D0-207C8933CB20}" destId="{0A32DD50-F5DA-47B8-849F-28259D44CDC1}" srcOrd="4" destOrd="0" presId="urn:microsoft.com/office/officeart/2008/layout/LinedList"/>
    <dgm:cxn modelId="{21508481-303E-406B-AFBF-4772462C68BB}" type="presParOf" srcId="{F538DAC0-BD31-4397-B7D0-207C8933CB20}" destId="{E542F1FE-AED2-414E-882D-27C6F51B039B}" srcOrd="5" destOrd="0" presId="urn:microsoft.com/office/officeart/2008/layout/LinedList"/>
    <dgm:cxn modelId="{50E09985-F91C-4BC3-8A32-9A124F932330}" type="presParOf" srcId="{E542F1FE-AED2-414E-882D-27C6F51B039B}" destId="{10D3FB8C-9FFA-40FC-82B2-F0661CDBFF5E}" srcOrd="0" destOrd="0" presId="urn:microsoft.com/office/officeart/2008/layout/LinedList"/>
    <dgm:cxn modelId="{54DF4E4A-2B5C-4D29-811C-1FDAD4866190}" type="presParOf" srcId="{E542F1FE-AED2-414E-882D-27C6F51B039B}" destId="{645B355C-C4C6-413B-A4E8-20F0EB0B02B9}" srcOrd="1" destOrd="0" presId="urn:microsoft.com/office/officeart/2008/layout/LinedList"/>
    <dgm:cxn modelId="{0390D716-D78A-4018-BCC1-39454AE5FC56}" type="presParOf" srcId="{F538DAC0-BD31-4397-B7D0-207C8933CB20}" destId="{079C528F-D6EC-44C2-8F66-1A2B50BA4D77}" srcOrd="6" destOrd="0" presId="urn:microsoft.com/office/officeart/2008/layout/LinedList"/>
    <dgm:cxn modelId="{FA9EFE14-2156-4038-AE08-2BBD9A5843B8}" type="presParOf" srcId="{F538DAC0-BD31-4397-B7D0-207C8933CB20}" destId="{01EC85C3-AD58-4229-83FD-6675F46A3015}" srcOrd="7" destOrd="0" presId="urn:microsoft.com/office/officeart/2008/layout/LinedList"/>
    <dgm:cxn modelId="{E8412958-85E9-4A7D-960E-531709589778}" type="presParOf" srcId="{01EC85C3-AD58-4229-83FD-6675F46A3015}" destId="{E16E75FD-4002-40FB-93B4-843F7EA0B281}" srcOrd="0" destOrd="0" presId="urn:microsoft.com/office/officeart/2008/layout/LinedList"/>
    <dgm:cxn modelId="{C727E483-92ED-47F6-A069-5B5000671400}" type="presParOf" srcId="{01EC85C3-AD58-4229-83FD-6675F46A3015}" destId="{8D0C0B44-FF66-4B8A-9560-A90385D78EA4}" srcOrd="1" destOrd="0" presId="urn:microsoft.com/office/officeart/2008/layout/LinedList"/>
    <dgm:cxn modelId="{DCDD78FA-40F3-4103-B7E2-279CEACBFF74}" type="presParOf" srcId="{F538DAC0-BD31-4397-B7D0-207C8933CB20}" destId="{8473CA33-291A-43CB-AEC0-7819B984ACF4}" srcOrd="8" destOrd="0" presId="urn:microsoft.com/office/officeart/2008/layout/LinedList"/>
    <dgm:cxn modelId="{DC9C7B67-5E02-4004-8EC6-2E3FD3C30DCF}" type="presParOf" srcId="{F538DAC0-BD31-4397-B7D0-207C8933CB20}" destId="{B7F06E63-06E3-4499-AF49-AE5685C0BFB4}" srcOrd="9" destOrd="0" presId="urn:microsoft.com/office/officeart/2008/layout/LinedList"/>
    <dgm:cxn modelId="{403B3C35-EE4E-4AF0-9496-DFAEC0B068CB}" type="presParOf" srcId="{B7F06E63-06E3-4499-AF49-AE5685C0BFB4}" destId="{AE7F4E3B-5B0B-4EC7-9C22-DE9D814E5183}" srcOrd="0" destOrd="0" presId="urn:microsoft.com/office/officeart/2008/layout/LinedList"/>
    <dgm:cxn modelId="{B129B526-4E97-4B39-B875-AA9DEC166348}" type="presParOf" srcId="{B7F06E63-06E3-4499-AF49-AE5685C0BFB4}" destId="{7540AA3B-BBA1-4177-A225-5E5403A8E2BD}" srcOrd="1" destOrd="0" presId="urn:microsoft.com/office/officeart/2008/layout/LinedList"/>
    <dgm:cxn modelId="{516954F7-2CE7-4BFD-976A-A78F7E3E0228}" type="presParOf" srcId="{F538DAC0-BD31-4397-B7D0-207C8933CB20}" destId="{29E942B4-CD01-42FE-AFB2-EF0E8D9E439C}" srcOrd="10" destOrd="0" presId="urn:microsoft.com/office/officeart/2008/layout/LinedList"/>
    <dgm:cxn modelId="{7C7F080D-4662-472C-A300-22872CA210F8}" type="presParOf" srcId="{F538DAC0-BD31-4397-B7D0-207C8933CB20}" destId="{3C511DAF-537E-4418-8132-27C887E79A65}" srcOrd="11" destOrd="0" presId="urn:microsoft.com/office/officeart/2008/layout/LinedList"/>
    <dgm:cxn modelId="{FE742040-E97F-482C-9CB5-1C56E773E3C2}" type="presParOf" srcId="{3C511DAF-537E-4418-8132-27C887E79A65}" destId="{E7AC1E0E-AA41-4656-9619-AC9240AC2AB2}" srcOrd="0" destOrd="0" presId="urn:microsoft.com/office/officeart/2008/layout/LinedList"/>
    <dgm:cxn modelId="{BC55DF19-8B03-43BB-AD12-88C1EF3772E6}" type="presParOf" srcId="{3C511DAF-537E-4418-8132-27C887E79A65}" destId="{3FFC7461-7E3F-494F-A5A4-0F139AFE0272}"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A38A06B-CE64-489E-800E-F140A102F31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DA8C6B3E-8508-40E3-87A2-0939163DB6A4}">
      <dgm:prSet/>
      <dgm:spPr/>
      <dgm:t>
        <a:bodyPr/>
        <a:lstStyle/>
        <a:p>
          <a:r>
            <a:rPr lang="cs-CZ" dirty="0"/>
            <a:t>Mezinárodní organizace pro civilní letectví (ICAO)</a:t>
          </a:r>
          <a:endParaRPr lang="en-US" dirty="0"/>
        </a:p>
      </dgm:t>
    </dgm:pt>
    <dgm:pt modelId="{695C61A4-3DA4-4911-BE6A-1D6D9E1F055F}" type="parTrans" cxnId="{7BECBB29-B8C0-47B5-AC3C-DCFEB820AB07}">
      <dgm:prSet/>
      <dgm:spPr/>
      <dgm:t>
        <a:bodyPr/>
        <a:lstStyle/>
        <a:p>
          <a:endParaRPr lang="en-US"/>
        </a:p>
      </dgm:t>
    </dgm:pt>
    <dgm:pt modelId="{0F9C82F7-4753-4D32-8E79-4CEADC89FBAD}" type="sibTrans" cxnId="{7BECBB29-B8C0-47B5-AC3C-DCFEB820AB07}">
      <dgm:prSet/>
      <dgm:spPr/>
      <dgm:t>
        <a:bodyPr/>
        <a:lstStyle/>
        <a:p>
          <a:endParaRPr lang="en-US"/>
        </a:p>
      </dgm:t>
    </dgm:pt>
    <dgm:pt modelId="{0EE4BB98-D161-4ECB-A796-FA98C486B9D2}">
      <dgm:prSet/>
      <dgm:spPr/>
      <dgm:t>
        <a:bodyPr/>
        <a:lstStyle/>
        <a:p>
          <a:r>
            <a:rPr lang="cs-CZ"/>
            <a:t>Organizace OSN pro vzdělávání, vědu a kulturu (UNESCO)</a:t>
          </a:r>
          <a:endParaRPr lang="en-US"/>
        </a:p>
      </dgm:t>
    </dgm:pt>
    <dgm:pt modelId="{408E9723-54E9-4ED6-96C1-5B8BE811DA65}" type="parTrans" cxnId="{30CAEA79-6B9A-4DF5-9DE5-7A229CA0D4C4}">
      <dgm:prSet/>
      <dgm:spPr/>
      <dgm:t>
        <a:bodyPr/>
        <a:lstStyle/>
        <a:p>
          <a:endParaRPr lang="en-US"/>
        </a:p>
      </dgm:t>
    </dgm:pt>
    <dgm:pt modelId="{FFCB02B6-B5DD-4C48-B4DD-864010C6018F}" type="sibTrans" cxnId="{30CAEA79-6B9A-4DF5-9DE5-7A229CA0D4C4}">
      <dgm:prSet/>
      <dgm:spPr/>
      <dgm:t>
        <a:bodyPr/>
        <a:lstStyle/>
        <a:p>
          <a:endParaRPr lang="en-US"/>
        </a:p>
      </dgm:t>
    </dgm:pt>
    <dgm:pt modelId="{8DDB5DA3-1D9A-4ED7-8EA3-443C50B741C1}">
      <dgm:prSet/>
      <dgm:spPr/>
      <dgm:t>
        <a:bodyPr/>
        <a:lstStyle/>
        <a:p>
          <a:r>
            <a:rPr lang="cs-CZ"/>
            <a:t>Organizace pro výživu a zemědělství (FAO)</a:t>
          </a:r>
          <a:endParaRPr lang="en-US"/>
        </a:p>
      </dgm:t>
    </dgm:pt>
    <dgm:pt modelId="{8A1820AA-4B51-4865-B318-FF945603F7B7}" type="parTrans" cxnId="{6D4C199B-2614-4B56-B54A-1092F74CD784}">
      <dgm:prSet/>
      <dgm:spPr/>
      <dgm:t>
        <a:bodyPr/>
        <a:lstStyle/>
        <a:p>
          <a:endParaRPr lang="en-US"/>
        </a:p>
      </dgm:t>
    </dgm:pt>
    <dgm:pt modelId="{AD68F380-2DFB-4F09-B55F-6C9BD69C814A}" type="sibTrans" cxnId="{6D4C199B-2614-4B56-B54A-1092F74CD784}">
      <dgm:prSet/>
      <dgm:spPr/>
      <dgm:t>
        <a:bodyPr/>
        <a:lstStyle/>
        <a:p>
          <a:endParaRPr lang="en-US"/>
        </a:p>
      </dgm:t>
    </dgm:pt>
    <dgm:pt modelId="{35D95A0E-D6DE-4940-8812-1647525CF564}">
      <dgm:prSet/>
      <dgm:spPr/>
      <dgm:t>
        <a:bodyPr/>
        <a:lstStyle/>
        <a:p>
          <a:r>
            <a:rPr lang="cs-CZ"/>
            <a:t>Světová meteorologická organizace (WMO)</a:t>
          </a:r>
          <a:endParaRPr lang="en-US"/>
        </a:p>
      </dgm:t>
    </dgm:pt>
    <dgm:pt modelId="{3E63D212-1621-4196-B6BD-BF5656110176}" type="parTrans" cxnId="{E0D1E248-D9E1-47F6-9D5F-ECD75DC1E79E}">
      <dgm:prSet/>
      <dgm:spPr/>
      <dgm:t>
        <a:bodyPr/>
        <a:lstStyle/>
        <a:p>
          <a:endParaRPr lang="en-US"/>
        </a:p>
      </dgm:t>
    </dgm:pt>
    <dgm:pt modelId="{1B8D9B2D-907B-40E7-B7BA-A65BA4CE2642}" type="sibTrans" cxnId="{E0D1E248-D9E1-47F6-9D5F-ECD75DC1E79E}">
      <dgm:prSet/>
      <dgm:spPr/>
      <dgm:t>
        <a:bodyPr/>
        <a:lstStyle/>
        <a:p>
          <a:endParaRPr lang="en-US"/>
        </a:p>
      </dgm:t>
    </dgm:pt>
    <dgm:pt modelId="{A7787A26-22A9-4A07-9AE7-6521247DAAA5}">
      <dgm:prSet/>
      <dgm:spPr/>
      <dgm:t>
        <a:bodyPr/>
        <a:lstStyle/>
        <a:p>
          <a:r>
            <a:rPr lang="cs-CZ" dirty="0"/>
            <a:t>Světová zdravotnická organizace (WHO)</a:t>
          </a:r>
          <a:endParaRPr lang="en-US" dirty="0"/>
        </a:p>
      </dgm:t>
    </dgm:pt>
    <dgm:pt modelId="{1A0E4558-9B8D-445E-BFEC-D1B60F45CD93}" type="parTrans" cxnId="{A0BE3FF3-53E5-4AD5-AFD5-D649A94EEA76}">
      <dgm:prSet/>
      <dgm:spPr/>
      <dgm:t>
        <a:bodyPr/>
        <a:lstStyle/>
        <a:p>
          <a:endParaRPr lang="en-US"/>
        </a:p>
      </dgm:t>
    </dgm:pt>
    <dgm:pt modelId="{BAF3A48A-7CD1-4A8D-8D21-B014E4CBF5B6}" type="sibTrans" cxnId="{A0BE3FF3-53E5-4AD5-AFD5-D649A94EEA76}">
      <dgm:prSet/>
      <dgm:spPr/>
      <dgm:t>
        <a:bodyPr/>
        <a:lstStyle/>
        <a:p>
          <a:endParaRPr lang="en-US"/>
        </a:p>
      </dgm:t>
    </dgm:pt>
    <dgm:pt modelId="{C8879B1C-01E1-4130-9926-85AC28B98256}">
      <dgm:prSet/>
      <dgm:spPr/>
      <dgm:t>
        <a:bodyPr/>
        <a:lstStyle/>
        <a:p>
          <a:r>
            <a:rPr lang="cs-CZ"/>
            <a:t>Mezinárodní měnový fond (MMF)</a:t>
          </a:r>
          <a:endParaRPr lang="en-US"/>
        </a:p>
      </dgm:t>
    </dgm:pt>
    <dgm:pt modelId="{E88743E4-665A-4924-9302-B5069E14BC51}" type="parTrans" cxnId="{1D10D4A3-6D16-44D8-9AE4-6EBC8E530883}">
      <dgm:prSet/>
      <dgm:spPr/>
      <dgm:t>
        <a:bodyPr/>
        <a:lstStyle/>
        <a:p>
          <a:endParaRPr lang="en-US"/>
        </a:p>
      </dgm:t>
    </dgm:pt>
    <dgm:pt modelId="{67252C0B-74D0-4625-8225-CC03AAD0BF93}" type="sibTrans" cxnId="{1D10D4A3-6D16-44D8-9AE4-6EBC8E530883}">
      <dgm:prSet/>
      <dgm:spPr/>
      <dgm:t>
        <a:bodyPr/>
        <a:lstStyle/>
        <a:p>
          <a:endParaRPr lang="en-US"/>
        </a:p>
      </dgm:t>
    </dgm:pt>
    <dgm:pt modelId="{08B1AF8C-FBF2-40AF-9A5E-5DEF170AB79B}">
      <dgm:prSet/>
      <dgm:spPr/>
      <dgm:t>
        <a:bodyPr/>
        <a:lstStyle/>
        <a:p>
          <a:r>
            <a:rPr lang="cs-CZ"/>
            <a:t>Dětský fond Organizace spojených národů (UNICEF), … </a:t>
          </a:r>
          <a:endParaRPr lang="en-US"/>
        </a:p>
      </dgm:t>
    </dgm:pt>
    <dgm:pt modelId="{34BA2DB4-36B8-4C37-8764-806AA3BBF419}" type="parTrans" cxnId="{095FDE87-825F-4826-AB5D-9DF1E7893638}">
      <dgm:prSet/>
      <dgm:spPr/>
      <dgm:t>
        <a:bodyPr/>
        <a:lstStyle/>
        <a:p>
          <a:endParaRPr lang="en-US"/>
        </a:p>
      </dgm:t>
    </dgm:pt>
    <dgm:pt modelId="{105AF58F-3B09-40FB-8F23-729948DACF87}" type="sibTrans" cxnId="{095FDE87-825F-4826-AB5D-9DF1E7893638}">
      <dgm:prSet/>
      <dgm:spPr/>
      <dgm:t>
        <a:bodyPr/>
        <a:lstStyle/>
        <a:p>
          <a:endParaRPr lang="en-US"/>
        </a:p>
      </dgm:t>
    </dgm:pt>
    <dgm:pt modelId="{D80AF69D-DEA9-46DD-A94A-095C11710DC8}" type="pres">
      <dgm:prSet presAssocID="{EA38A06B-CE64-489E-800E-F140A102F31F}" presName="linear" presStyleCnt="0">
        <dgm:presLayoutVars>
          <dgm:animLvl val="lvl"/>
          <dgm:resizeHandles val="exact"/>
        </dgm:presLayoutVars>
      </dgm:prSet>
      <dgm:spPr/>
    </dgm:pt>
    <dgm:pt modelId="{B393713E-5C72-49AD-8F2E-94BA04C8E982}" type="pres">
      <dgm:prSet presAssocID="{DA8C6B3E-8508-40E3-87A2-0939163DB6A4}" presName="parentText" presStyleLbl="node1" presStyleIdx="0" presStyleCnt="7">
        <dgm:presLayoutVars>
          <dgm:chMax val="0"/>
          <dgm:bulletEnabled val="1"/>
        </dgm:presLayoutVars>
      </dgm:prSet>
      <dgm:spPr/>
    </dgm:pt>
    <dgm:pt modelId="{EE051F06-F96A-4114-8B62-F7E1CD9A3B12}" type="pres">
      <dgm:prSet presAssocID="{0F9C82F7-4753-4D32-8E79-4CEADC89FBAD}" presName="spacer" presStyleCnt="0"/>
      <dgm:spPr/>
    </dgm:pt>
    <dgm:pt modelId="{F0B774B3-38C8-403D-A6B1-3EA4D0BE2F0A}" type="pres">
      <dgm:prSet presAssocID="{0EE4BB98-D161-4ECB-A796-FA98C486B9D2}" presName="parentText" presStyleLbl="node1" presStyleIdx="1" presStyleCnt="7">
        <dgm:presLayoutVars>
          <dgm:chMax val="0"/>
          <dgm:bulletEnabled val="1"/>
        </dgm:presLayoutVars>
      </dgm:prSet>
      <dgm:spPr/>
    </dgm:pt>
    <dgm:pt modelId="{7F207DBA-B8D5-45F6-9D90-CEEC919FA31A}" type="pres">
      <dgm:prSet presAssocID="{FFCB02B6-B5DD-4C48-B4DD-864010C6018F}" presName="spacer" presStyleCnt="0"/>
      <dgm:spPr/>
    </dgm:pt>
    <dgm:pt modelId="{20D5FDCE-CABE-4F6C-889D-D61808C2CE66}" type="pres">
      <dgm:prSet presAssocID="{8DDB5DA3-1D9A-4ED7-8EA3-443C50B741C1}" presName="parentText" presStyleLbl="node1" presStyleIdx="2" presStyleCnt="7">
        <dgm:presLayoutVars>
          <dgm:chMax val="0"/>
          <dgm:bulletEnabled val="1"/>
        </dgm:presLayoutVars>
      </dgm:prSet>
      <dgm:spPr/>
    </dgm:pt>
    <dgm:pt modelId="{0A7B6C09-130E-4B9C-84E1-0359DE2A562A}" type="pres">
      <dgm:prSet presAssocID="{AD68F380-2DFB-4F09-B55F-6C9BD69C814A}" presName="spacer" presStyleCnt="0"/>
      <dgm:spPr/>
    </dgm:pt>
    <dgm:pt modelId="{6A02E608-C9DB-44F7-BF3D-A95339AC5D6E}" type="pres">
      <dgm:prSet presAssocID="{35D95A0E-D6DE-4940-8812-1647525CF564}" presName="parentText" presStyleLbl="node1" presStyleIdx="3" presStyleCnt="7">
        <dgm:presLayoutVars>
          <dgm:chMax val="0"/>
          <dgm:bulletEnabled val="1"/>
        </dgm:presLayoutVars>
      </dgm:prSet>
      <dgm:spPr/>
    </dgm:pt>
    <dgm:pt modelId="{4BCF1F57-31FD-417D-936D-39F6B585BD9D}" type="pres">
      <dgm:prSet presAssocID="{1B8D9B2D-907B-40E7-B7BA-A65BA4CE2642}" presName="spacer" presStyleCnt="0"/>
      <dgm:spPr/>
    </dgm:pt>
    <dgm:pt modelId="{B96AF33A-B29F-4C13-92AB-5FEB64817D23}" type="pres">
      <dgm:prSet presAssocID="{A7787A26-22A9-4A07-9AE7-6521247DAAA5}" presName="parentText" presStyleLbl="node1" presStyleIdx="4" presStyleCnt="7">
        <dgm:presLayoutVars>
          <dgm:chMax val="0"/>
          <dgm:bulletEnabled val="1"/>
        </dgm:presLayoutVars>
      </dgm:prSet>
      <dgm:spPr/>
    </dgm:pt>
    <dgm:pt modelId="{91282F8D-C524-41A9-89B0-B951AE41D029}" type="pres">
      <dgm:prSet presAssocID="{BAF3A48A-7CD1-4A8D-8D21-B014E4CBF5B6}" presName="spacer" presStyleCnt="0"/>
      <dgm:spPr/>
    </dgm:pt>
    <dgm:pt modelId="{AE00D9B0-FE60-460A-AD9B-C659826926BE}" type="pres">
      <dgm:prSet presAssocID="{C8879B1C-01E1-4130-9926-85AC28B98256}" presName="parentText" presStyleLbl="node1" presStyleIdx="5" presStyleCnt="7">
        <dgm:presLayoutVars>
          <dgm:chMax val="0"/>
          <dgm:bulletEnabled val="1"/>
        </dgm:presLayoutVars>
      </dgm:prSet>
      <dgm:spPr/>
    </dgm:pt>
    <dgm:pt modelId="{B7A95C33-EB8E-48EC-BDCE-3688F163A956}" type="pres">
      <dgm:prSet presAssocID="{67252C0B-74D0-4625-8225-CC03AAD0BF93}" presName="spacer" presStyleCnt="0"/>
      <dgm:spPr/>
    </dgm:pt>
    <dgm:pt modelId="{BAAB2D64-BB0B-499B-9500-7C3AF296C1D5}" type="pres">
      <dgm:prSet presAssocID="{08B1AF8C-FBF2-40AF-9A5E-5DEF170AB79B}" presName="parentText" presStyleLbl="node1" presStyleIdx="6" presStyleCnt="7">
        <dgm:presLayoutVars>
          <dgm:chMax val="0"/>
          <dgm:bulletEnabled val="1"/>
        </dgm:presLayoutVars>
      </dgm:prSet>
      <dgm:spPr/>
    </dgm:pt>
  </dgm:ptLst>
  <dgm:cxnLst>
    <dgm:cxn modelId="{7BECBB29-B8C0-47B5-AC3C-DCFEB820AB07}" srcId="{EA38A06B-CE64-489E-800E-F140A102F31F}" destId="{DA8C6B3E-8508-40E3-87A2-0939163DB6A4}" srcOrd="0" destOrd="0" parTransId="{695C61A4-3DA4-4911-BE6A-1D6D9E1F055F}" sibTransId="{0F9C82F7-4753-4D32-8E79-4CEADC89FBAD}"/>
    <dgm:cxn modelId="{313F3A46-0CE5-4C47-9CDC-40E30221158F}" type="presOf" srcId="{35D95A0E-D6DE-4940-8812-1647525CF564}" destId="{6A02E608-C9DB-44F7-BF3D-A95339AC5D6E}" srcOrd="0" destOrd="0" presId="urn:microsoft.com/office/officeart/2005/8/layout/vList2"/>
    <dgm:cxn modelId="{E0D1E248-D9E1-47F6-9D5F-ECD75DC1E79E}" srcId="{EA38A06B-CE64-489E-800E-F140A102F31F}" destId="{35D95A0E-D6DE-4940-8812-1647525CF564}" srcOrd="3" destOrd="0" parTransId="{3E63D212-1621-4196-B6BD-BF5656110176}" sibTransId="{1B8D9B2D-907B-40E7-B7BA-A65BA4CE2642}"/>
    <dgm:cxn modelId="{F41C7756-EAE7-4864-A297-FED9447615D0}" type="presOf" srcId="{DA8C6B3E-8508-40E3-87A2-0939163DB6A4}" destId="{B393713E-5C72-49AD-8F2E-94BA04C8E982}" srcOrd="0" destOrd="0" presId="urn:microsoft.com/office/officeart/2005/8/layout/vList2"/>
    <dgm:cxn modelId="{30CAEA79-6B9A-4DF5-9DE5-7A229CA0D4C4}" srcId="{EA38A06B-CE64-489E-800E-F140A102F31F}" destId="{0EE4BB98-D161-4ECB-A796-FA98C486B9D2}" srcOrd="1" destOrd="0" parTransId="{408E9723-54E9-4ED6-96C1-5B8BE811DA65}" sibTransId="{FFCB02B6-B5DD-4C48-B4DD-864010C6018F}"/>
    <dgm:cxn modelId="{095FDE87-825F-4826-AB5D-9DF1E7893638}" srcId="{EA38A06B-CE64-489E-800E-F140A102F31F}" destId="{08B1AF8C-FBF2-40AF-9A5E-5DEF170AB79B}" srcOrd="6" destOrd="0" parTransId="{34BA2DB4-36B8-4C37-8764-806AA3BBF419}" sibTransId="{105AF58F-3B09-40FB-8F23-729948DACF87}"/>
    <dgm:cxn modelId="{790FC588-040D-4705-9EF3-7252C787F3D3}" type="presOf" srcId="{C8879B1C-01E1-4130-9926-85AC28B98256}" destId="{AE00D9B0-FE60-460A-AD9B-C659826926BE}" srcOrd="0" destOrd="0" presId="urn:microsoft.com/office/officeart/2005/8/layout/vList2"/>
    <dgm:cxn modelId="{6D4C199B-2614-4B56-B54A-1092F74CD784}" srcId="{EA38A06B-CE64-489E-800E-F140A102F31F}" destId="{8DDB5DA3-1D9A-4ED7-8EA3-443C50B741C1}" srcOrd="2" destOrd="0" parTransId="{8A1820AA-4B51-4865-B318-FF945603F7B7}" sibTransId="{AD68F380-2DFB-4F09-B55F-6C9BD69C814A}"/>
    <dgm:cxn modelId="{1D10D4A3-6D16-44D8-9AE4-6EBC8E530883}" srcId="{EA38A06B-CE64-489E-800E-F140A102F31F}" destId="{C8879B1C-01E1-4130-9926-85AC28B98256}" srcOrd="5" destOrd="0" parTransId="{E88743E4-665A-4924-9302-B5069E14BC51}" sibTransId="{67252C0B-74D0-4625-8225-CC03AAD0BF93}"/>
    <dgm:cxn modelId="{79183BA4-65C9-4D98-B770-1EA14E76EA72}" type="presOf" srcId="{8DDB5DA3-1D9A-4ED7-8EA3-443C50B741C1}" destId="{20D5FDCE-CABE-4F6C-889D-D61808C2CE66}" srcOrd="0" destOrd="0" presId="urn:microsoft.com/office/officeart/2005/8/layout/vList2"/>
    <dgm:cxn modelId="{3A909CAA-7D5D-4D08-BB96-5B88EC8C2D7E}" type="presOf" srcId="{A7787A26-22A9-4A07-9AE7-6521247DAAA5}" destId="{B96AF33A-B29F-4C13-92AB-5FEB64817D23}" srcOrd="0" destOrd="0" presId="urn:microsoft.com/office/officeart/2005/8/layout/vList2"/>
    <dgm:cxn modelId="{2F1652B7-EB64-4A6B-9CBD-E325EB75B818}" type="presOf" srcId="{0EE4BB98-D161-4ECB-A796-FA98C486B9D2}" destId="{F0B774B3-38C8-403D-A6B1-3EA4D0BE2F0A}" srcOrd="0" destOrd="0" presId="urn:microsoft.com/office/officeart/2005/8/layout/vList2"/>
    <dgm:cxn modelId="{ED3331BE-E0FD-4382-8AAF-69C8C86BFF06}" type="presOf" srcId="{EA38A06B-CE64-489E-800E-F140A102F31F}" destId="{D80AF69D-DEA9-46DD-A94A-095C11710DC8}" srcOrd="0" destOrd="0" presId="urn:microsoft.com/office/officeart/2005/8/layout/vList2"/>
    <dgm:cxn modelId="{31ACE7F0-C7AB-43DF-AC97-566C78B2BADC}" type="presOf" srcId="{08B1AF8C-FBF2-40AF-9A5E-5DEF170AB79B}" destId="{BAAB2D64-BB0B-499B-9500-7C3AF296C1D5}" srcOrd="0" destOrd="0" presId="urn:microsoft.com/office/officeart/2005/8/layout/vList2"/>
    <dgm:cxn modelId="{A0BE3FF3-53E5-4AD5-AFD5-D649A94EEA76}" srcId="{EA38A06B-CE64-489E-800E-F140A102F31F}" destId="{A7787A26-22A9-4A07-9AE7-6521247DAAA5}" srcOrd="4" destOrd="0" parTransId="{1A0E4558-9B8D-445E-BFEC-D1B60F45CD93}" sibTransId="{BAF3A48A-7CD1-4A8D-8D21-B014E4CBF5B6}"/>
    <dgm:cxn modelId="{4D46D413-5345-491A-AB1A-7A4098841763}" type="presParOf" srcId="{D80AF69D-DEA9-46DD-A94A-095C11710DC8}" destId="{B393713E-5C72-49AD-8F2E-94BA04C8E982}" srcOrd="0" destOrd="0" presId="urn:microsoft.com/office/officeart/2005/8/layout/vList2"/>
    <dgm:cxn modelId="{2F167CFA-4316-4B8C-9376-91B0CFFEAD37}" type="presParOf" srcId="{D80AF69D-DEA9-46DD-A94A-095C11710DC8}" destId="{EE051F06-F96A-4114-8B62-F7E1CD9A3B12}" srcOrd="1" destOrd="0" presId="urn:microsoft.com/office/officeart/2005/8/layout/vList2"/>
    <dgm:cxn modelId="{7B17F680-E3EB-42E2-B27C-DF6E3BD73ADD}" type="presParOf" srcId="{D80AF69D-DEA9-46DD-A94A-095C11710DC8}" destId="{F0B774B3-38C8-403D-A6B1-3EA4D0BE2F0A}" srcOrd="2" destOrd="0" presId="urn:microsoft.com/office/officeart/2005/8/layout/vList2"/>
    <dgm:cxn modelId="{5ADB6C57-1CEA-4535-8388-0BEFC58359C1}" type="presParOf" srcId="{D80AF69D-DEA9-46DD-A94A-095C11710DC8}" destId="{7F207DBA-B8D5-45F6-9D90-CEEC919FA31A}" srcOrd="3" destOrd="0" presId="urn:microsoft.com/office/officeart/2005/8/layout/vList2"/>
    <dgm:cxn modelId="{1E9D2287-D50C-4645-BF5C-86B805F204AA}" type="presParOf" srcId="{D80AF69D-DEA9-46DD-A94A-095C11710DC8}" destId="{20D5FDCE-CABE-4F6C-889D-D61808C2CE66}" srcOrd="4" destOrd="0" presId="urn:microsoft.com/office/officeart/2005/8/layout/vList2"/>
    <dgm:cxn modelId="{330F5208-79C7-4676-B7CA-E3D83C46127C}" type="presParOf" srcId="{D80AF69D-DEA9-46DD-A94A-095C11710DC8}" destId="{0A7B6C09-130E-4B9C-84E1-0359DE2A562A}" srcOrd="5" destOrd="0" presId="urn:microsoft.com/office/officeart/2005/8/layout/vList2"/>
    <dgm:cxn modelId="{88C14F25-C92F-4932-8688-AC80E62C6B6F}" type="presParOf" srcId="{D80AF69D-DEA9-46DD-A94A-095C11710DC8}" destId="{6A02E608-C9DB-44F7-BF3D-A95339AC5D6E}" srcOrd="6" destOrd="0" presId="urn:microsoft.com/office/officeart/2005/8/layout/vList2"/>
    <dgm:cxn modelId="{C563B89C-1752-42CE-8EE1-3C713EC58512}" type="presParOf" srcId="{D80AF69D-DEA9-46DD-A94A-095C11710DC8}" destId="{4BCF1F57-31FD-417D-936D-39F6B585BD9D}" srcOrd="7" destOrd="0" presId="urn:microsoft.com/office/officeart/2005/8/layout/vList2"/>
    <dgm:cxn modelId="{E76A8C16-241F-4603-BFE3-42801E8CB386}" type="presParOf" srcId="{D80AF69D-DEA9-46DD-A94A-095C11710DC8}" destId="{B96AF33A-B29F-4C13-92AB-5FEB64817D23}" srcOrd="8" destOrd="0" presId="urn:microsoft.com/office/officeart/2005/8/layout/vList2"/>
    <dgm:cxn modelId="{5F47FD29-7F09-461F-9DCB-FE043FCC6D73}" type="presParOf" srcId="{D80AF69D-DEA9-46DD-A94A-095C11710DC8}" destId="{91282F8D-C524-41A9-89B0-B951AE41D029}" srcOrd="9" destOrd="0" presId="urn:microsoft.com/office/officeart/2005/8/layout/vList2"/>
    <dgm:cxn modelId="{38820B67-1D40-49F8-8256-DDA396BFC563}" type="presParOf" srcId="{D80AF69D-DEA9-46DD-A94A-095C11710DC8}" destId="{AE00D9B0-FE60-460A-AD9B-C659826926BE}" srcOrd="10" destOrd="0" presId="urn:microsoft.com/office/officeart/2005/8/layout/vList2"/>
    <dgm:cxn modelId="{B16469D0-161D-466D-BAFE-F7A067925B1D}" type="presParOf" srcId="{D80AF69D-DEA9-46DD-A94A-095C11710DC8}" destId="{B7A95C33-EB8E-48EC-BDCE-3688F163A956}" srcOrd="11" destOrd="0" presId="urn:microsoft.com/office/officeart/2005/8/layout/vList2"/>
    <dgm:cxn modelId="{B651BE90-4C12-481F-89D4-FAB1DAB88B99}" type="presParOf" srcId="{D80AF69D-DEA9-46DD-A94A-095C11710DC8}" destId="{BAAB2D64-BB0B-499B-9500-7C3AF296C1D5}"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62A5956-382B-46CA-AEE2-B40225EA434F}" type="doc">
      <dgm:prSet loTypeId="urn:microsoft.com/office/officeart/2005/8/layout/vList5" loCatId="list" qsTypeId="urn:microsoft.com/office/officeart/2005/8/quickstyle/simple1" qsCatId="simple" csTypeId="urn:microsoft.com/office/officeart/2005/8/colors/colorful1" csCatId="colorful"/>
      <dgm:spPr/>
      <dgm:t>
        <a:bodyPr/>
        <a:lstStyle/>
        <a:p>
          <a:endParaRPr lang="en-US"/>
        </a:p>
      </dgm:t>
    </dgm:pt>
    <dgm:pt modelId="{9812EB08-7F11-461A-AC58-A968C917363E}">
      <dgm:prSet/>
      <dgm:spPr/>
      <dgm:t>
        <a:bodyPr/>
        <a:lstStyle/>
        <a:p>
          <a:r>
            <a:rPr lang="cs-CZ"/>
            <a:t>Nezávislost</a:t>
          </a:r>
          <a:endParaRPr lang="en-US"/>
        </a:p>
      </dgm:t>
    </dgm:pt>
    <dgm:pt modelId="{C257DD4A-6F26-4D4F-ADA1-340689D14715}" type="parTrans" cxnId="{98E3DB2F-7F6D-46FE-9E77-35FA9ADEDA9D}">
      <dgm:prSet/>
      <dgm:spPr/>
      <dgm:t>
        <a:bodyPr/>
        <a:lstStyle/>
        <a:p>
          <a:endParaRPr lang="en-US"/>
        </a:p>
      </dgm:t>
    </dgm:pt>
    <dgm:pt modelId="{4990F922-0B06-4E61-A5F9-423894AD5904}" type="sibTrans" cxnId="{98E3DB2F-7F6D-46FE-9E77-35FA9ADEDA9D}">
      <dgm:prSet/>
      <dgm:spPr/>
      <dgm:t>
        <a:bodyPr/>
        <a:lstStyle/>
        <a:p>
          <a:endParaRPr lang="en-US"/>
        </a:p>
      </dgm:t>
    </dgm:pt>
    <dgm:pt modelId="{5E29891D-2FA1-444E-8F34-FD5C48F2F365}">
      <dgm:prSet/>
      <dgm:spPr/>
      <dgm:t>
        <a:bodyPr/>
        <a:lstStyle/>
        <a:p>
          <a:r>
            <a:rPr lang="cs-CZ"/>
            <a:t>Efektivita</a:t>
          </a:r>
          <a:endParaRPr lang="en-US"/>
        </a:p>
      </dgm:t>
    </dgm:pt>
    <dgm:pt modelId="{3590DCCB-E638-4A15-BF44-B8C9778ABD51}" type="parTrans" cxnId="{3DC7AF6E-A9E0-4782-98EC-48B204A53CE7}">
      <dgm:prSet/>
      <dgm:spPr/>
      <dgm:t>
        <a:bodyPr/>
        <a:lstStyle/>
        <a:p>
          <a:endParaRPr lang="en-US"/>
        </a:p>
      </dgm:t>
    </dgm:pt>
    <dgm:pt modelId="{D372F31D-2604-49FE-B110-78088DB5F9E6}" type="sibTrans" cxnId="{3DC7AF6E-A9E0-4782-98EC-48B204A53CE7}">
      <dgm:prSet/>
      <dgm:spPr/>
      <dgm:t>
        <a:bodyPr/>
        <a:lstStyle/>
        <a:p>
          <a:endParaRPr lang="en-US"/>
        </a:p>
      </dgm:t>
    </dgm:pt>
    <dgm:pt modelId="{0C5A52BD-7D5B-4200-B417-9B79D02A732A}">
      <dgm:prSet/>
      <dgm:spPr/>
      <dgm:t>
        <a:bodyPr/>
        <a:lstStyle/>
        <a:p>
          <a:r>
            <a:rPr lang="cs-CZ"/>
            <a:t>Vytrvalost</a:t>
          </a:r>
          <a:endParaRPr lang="en-US"/>
        </a:p>
      </dgm:t>
    </dgm:pt>
    <dgm:pt modelId="{EFA433B4-C4D6-4414-B133-1E777516B77F}" type="parTrans" cxnId="{9C8FEC0F-BE13-454B-8D3A-EA2C9563D8B7}">
      <dgm:prSet/>
      <dgm:spPr/>
      <dgm:t>
        <a:bodyPr/>
        <a:lstStyle/>
        <a:p>
          <a:endParaRPr lang="en-US"/>
        </a:p>
      </dgm:t>
    </dgm:pt>
    <dgm:pt modelId="{19DE2BB3-D0C8-4291-872F-D31A18919FD6}" type="sibTrans" cxnId="{9C8FEC0F-BE13-454B-8D3A-EA2C9563D8B7}">
      <dgm:prSet/>
      <dgm:spPr/>
      <dgm:t>
        <a:bodyPr/>
        <a:lstStyle/>
        <a:p>
          <a:endParaRPr lang="en-US"/>
        </a:p>
      </dgm:t>
    </dgm:pt>
    <dgm:pt modelId="{035A5912-64D9-4C53-94DE-361B9DB440E5}">
      <dgm:prSet/>
      <dgm:spPr/>
      <dgm:t>
        <a:bodyPr/>
        <a:lstStyle/>
        <a:p>
          <a:r>
            <a:rPr lang="cs-CZ"/>
            <a:t>Zkušenost</a:t>
          </a:r>
          <a:endParaRPr lang="en-US"/>
        </a:p>
      </dgm:t>
    </dgm:pt>
    <dgm:pt modelId="{99FF8D37-6A60-4931-BA56-8FC92090B33E}" type="parTrans" cxnId="{D74DA6FF-7220-4C42-A7D5-AEE250C0E32A}">
      <dgm:prSet/>
      <dgm:spPr/>
      <dgm:t>
        <a:bodyPr/>
        <a:lstStyle/>
        <a:p>
          <a:endParaRPr lang="en-US"/>
        </a:p>
      </dgm:t>
    </dgm:pt>
    <dgm:pt modelId="{BF2AC0FD-CF66-4901-9EEA-CD7AD18DD538}" type="sibTrans" cxnId="{D74DA6FF-7220-4C42-A7D5-AEE250C0E32A}">
      <dgm:prSet/>
      <dgm:spPr/>
      <dgm:t>
        <a:bodyPr/>
        <a:lstStyle/>
        <a:p>
          <a:endParaRPr lang="en-US"/>
        </a:p>
      </dgm:t>
    </dgm:pt>
    <dgm:pt modelId="{EB4FD9C4-55CD-474E-B7D3-719399486213}">
      <dgm:prSet/>
      <dgm:spPr/>
      <dgm:t>
        <a:bodyPr/>
        <a:lstStyle/>
        <a:p>
          <a:r>
            <a:rPr lang="cs-CZ"/>
            <a:t>Spolupráce</a:t>
          </a:r>
          <a:endParaRPr lang="en-US"/>
        </a:p>
      </dgm:t>
    </dgm:pt>
    <dgm:pt modelId="{59AA1F57-A42A-42BF-B840-55488B8186CC}" type="parTrans" cxnId="{16CFD4AC-2898-4347-9DED-A02EADF478C7}">
      <dgm:prSet/>
      <dgm:spPr/>
      <dgm:t>
        <a:bodyPr/>
        <a:lstStyle/>
        <a:p>
          <a:endParaRPr lang="en-US"/>
        </a:p>
      </dgm:t>
    </dgm:pt>
    <dgm:pt modelId="{1A6168F9-6E1A-48FF-802D-EA0C22088068}" type="sibTrans" cxnId="{16CFD4AC-2898-4347-9DED-A02EADF478C7}">
      <dgm:prSet/>
      <dgm:spPr/>
      <dgm:t>
        <a:bodyPr/>
        <a:lstStyle/>
        <a:p>
          <a:endParaRPr lang="en-US"/>
        </a:p>
      </dgm:t>
    </dgm:pt>
    <dgm:pt modelId="{A00972D1-C5D5-4DAB-8ACC-CA0FC6087160}">
      <dgm:prSet/>
      <dgm:spPr/>
      <dgm:t>
        <a:bodyPr/>
        <a:lstStyle/>
        <a:p>
          <a:r>
            <a:rPr lang="cs-CZ"/>
            <a:t>Respekt</a:t>
          </a:r>
          <a:endParaRPr lang="en-US"/>
        </a:p>
      </dgm:t>
    </dgm:pt>
    <dgm:pt modelId="{30D0F826-1D3F-49A9-85FE-E5E8E460B4FC}" type="parTrans" cxnId="{0D99F840-2F59-40B1-9A0E-CAE662EF1D72}">
      <dgm:prSet/>
      <dgm:spPr/>
      <dgm:t>
        <a:bodyPr/>
        <a:lstStyle/>
        <a:p>
          <a:endParaRPr lang="en-US"/>
        </a:p>
      </dgm:t>
    </dgm:pt>
    <dgm:pt modelId="{63D6715C-4545-4F31-BDEA-81A6281F10B4}" type="sibTrans" cxnId="{0D99F840-2F59-40B1-9A0E-CAE662EF1D72}">
      <dgm:prSet/>
      <dgm:spPr/>
      <dgm:t>
        <a:bodyPr/>
        <a:lstStyle/>
        <a:p>
          <a:endParaRPr lang="en-US"/>
        </a:p>
      </dgm:t>
    </dgm:pt>
    <dgm:pt modelId="{F53160DE-022F-4244-A5B8-3FA94F5AC701}" type="pres">
      <dgm:prSet presAssocID="{C62A5956-382B-46CA-AEE2-B40225EA434F}" presName="Name0" presStyleCnt="0">
        <dgm:presLayoutVars>
          <dgm:dir/>
          <dgm:animLvl val="lvl"/>
          <dgm:resizeHandles val="exact"/>
        </dgm:presLayoutVars>
      </dgm:prSet>
      <dgm:spPr/>
    </dgm:pt>
    <dgm:pt modelId="{001745BC-4AFE-4026-804A-EAB82E91BFA1}" type="pres">
      <dgm:prSet presAssocID="{9812EB08-7F11-461A-AC58-A968C917363E}" presName="linNode" presStyleCnt="0"/>
      <dgm:spPr/>
    </dgm:pt>
    <dgm:pt modelId="{12C72762-8303-44EA-9907-E1F694E8CBEE}" type="pres">
      <dgm:prSet presAssocID="{9812EB08-7F11-461A-AC58-A968C917363E}" presName="parentText" presStyleLbl="node1" presStyleIdx="0" presStyleCnt="6">
        <dgm:presLayoutVars>
          <dgm:chMax val="1"/>
          <dgm:bulletEnabled val="1"/>
        </dgm:presLayoutVars>
      </dgm:prSet>
      <dgm:spPr/>
    </dgm:pt>
    <dgm:pt modelId="{A62E8E19-F196-4BFC-AC9D-ED13AA85ACA5}" type="pres">
      <dgm:prSet presAssocID="{4990F922-0B06-4E61-A5F9-423894AD5904}" presName="sp" presStyleCnt="0"/>
      <dgm:spPr/>
    </dgm:pt>
    <dgm:pt modelId="{F0CE9F27-EB7C-4F18-83E0-7E2F8AEBE5F6}" type="pres">
      <dgm:prSet presAssocID="{5E29891D-2FA1-444E-8F34-FD5C48F2F365}" presName="linNode" presStyleCnt="0"/>
      <dgm:spPr/>
    </dgm:pt>
    <dgm:pt modelId="{A37D4F7E-72D0-464F-A87C-8C6D96DA0A88}" type="pres">
      <dgm:prSet presAssocID="{5E29891D-2FA1-444E-8F34-FD5C48F2F365}" presName="parentText" presStyleLbl="node1" presStyleIdx="1" presStyleCnt="6">
        <dgm:presLayoutVars>
          <dgm:chMax val="1"/>
          <dgm:bulletEnabled val="1"/>
        </dgm:presLayoutVars>
      </dgm:prSet>
      <dgm:spPr/>
    </dgm:pt>
    <dgm:pt modelId="{B9FB254B-8EA9-48DD-A5FE-8A7068BC08CA}" type="pres">
      <dgm:prSet presAssocID="{D372F31D-2604-49FE-B110-78088DB5F9E6}" presName="sp" presStyleCnt="0"/>
      <dgm:spPr/>
    </dgm:pt>
    <dgm:pt modelId="{717A1F8F-7D0A-481A-B27F-9B06DFE85FCF}" type="pres">
      <dgm:prSet presAssocID="{0C5A52BD-7D5B-4200-B417-9B79D02A732A}" presName="linNode" presStyleCnt="0"/>
      <dgm:spPr/>
    </dgm:pt>
    <dgm:pt modelId="{373F0F87-FBD6-4C5B-9B3F-3439892CAC09}" type="pres">
      <dgm:prSet presAssocID="{0C5A52BD-7D5B-4200-B417-9B79D02A732A}" presName="parentText" presStyleLbl="node1" presStyleIdx="2" presStyleCnt="6">
        <dgm:presLayoutVars>
          <dgm:chMax val="1"/>
          <dgm:bulletEnabled val="1"/>
        </dgm:presLayoutVars>
      </dgm:prSet>
      <dgm:spPr/>
    </dgm:pt>
    <dgm:pt modelId="{D162CD10-DB3F-43DD-B06B-87C79CAE6834}" type="pres">
      <dgm:prSet presAssocID="{19DE2BB3-D0C8-4291-872F-D31A18919FD6}" presName="sp" presStyleCnt="0"/>
      <dgm:spPr/>
    </dgm:pt>
    <dgm:pt modelId="{F81A700D-9837-43FF-9C7B-758B115CF7D1}" type="pres">
      <dgm:prSet presAssocID="{035A5912-64D9-4C53-94DE-361B9DB440E5}" presName="linNode" presStyleCnt="0"/>
      <dgm:spPr/>
    </dgm:pt>
    <dgm:pt modelId="{181104AC-4AE0-4D7E-A658-A119EECC78D7}" type="pres">
      <dgm:prSet presAssocID="{035A5912-64D9-4C53-94DE-361B9DB440E5}" presName="parentText" presStyleLbl="node1" presStyleIdx="3" presStyleCnt="6">
        <dgm:presLayoutVars>
          <dgm:chMax val="1"/>
          <dgm:bulletEnabled val="1"/>
        </dgm:presLayoutVars>
      </dgm:prSet>
      <dgm:spPr/>
    </dgm:pt>
    <dgm:pt modelId="{B2BA7B89-0C83-4C03-BED2-2A122697B030}" type="pres">
      <dgm:prSet presAssocID="{BF2AC0FD-CF66-4901-9EEA-CD7AD18DD538}" presName="sp" presStyleCnt="0"/>
      <dgm:spPr/>
    </dgm:pt>
    <dgm:pt modelId="{2D31B462-70F4-415A-897A-742CDF3B1546}" type="pres">
      <dgm:prSet presAssocID="{EB4FD9C4-55CD-474E-B7D3-719399486213}" presName="linNode" presStyleCnt="0"/>
      <dgm:spPr/>
    </dgm:pt>
    <dgm:pt modelId="{E9E8261D-48A3-4B90-9E41-0D2C3207ACDD}" type="pres">
      <dgm:prSet presAssocID="{EB4FD9C4-55CD-474E-B7D3-719399486213}" presName="parentText" presStyleLbl="node1" presStyleIdx="4" presStyleCnt="6">
        <dgm:presLayoutVars>
          <dgm:chMax val="1"/>
          <dgm:bulletEnabled val="1"/>
        </dgm:presLayoutVars>
      </dgm:prSet>
      <dgm:spPr/>
    </dgm:pt>
    <dgm:pt modelId="{1723D48F-F466-4981-97FA-9C192857B91E}" type="pres">
      <dgm:prSet presAssocID="{1A6168F9-6E1A-48FF-802D-EA0C22088068}" presName="sp" presStyleCnt="0"/>
      <dgm:spPr/>
    </dgm:pt>
    <dgm:pt modelId="{9CAC72EA-D695-45AD-8108-509AA24ACF24}" type="pres">
      <dgm:prSet presAssocID="{A00972D1-C5D5-4DAB-8ACC-CA0FC6087160}" presName="linNode" presStyleCnt="0"/>
      <dgm:spPr/>
    </dgm:pt>
    <dgm:pt modelId="{DE66BB01-AEA0-4B3E-8720-C25842AB9F74}" type="pres">
      <dgm:prSet presAssocID="{A00972D1-C5D5-4DAB-8ACC-CA0FC6087160}" presName="parentText" presStyleLbl="node1" presStyleIdx="5" presStyleCnt="6">
        <dgm:presLayoutVars>
          <dgm:chMax val="1"/>
          <dgm:bulletEnabled val="1"/>
        </dgm:presLayoutVars>
      </dgm:prSet>
      <dgm:spPr/>
    </dgm:pt>
  </dgm:ptLst>
  <dgm:cxnLst>
    <dgm:cxn modelId="{CF96E708-0A28-4F12-ACD5-292BAAF4FD7E}" type="presOf" srcId="{A00972D1-C5D5-4DAB-8ACC-CA0FC6087160}" destId="{DE66BB01-AEA0-4B3E-8720-C25842AB9F74}" srcOrd="0" destOrd="0" presId="urn:microsoft.com/office/officeart/2005/8/layout/vList5"/>
    <dgm:cxn modelId="{9C8FEC0F-BE13-454B-8D3A-EA2C9563D8B7}" srcId="{C62A5956-382B-46CA-AEE2-B40225EA434F}" destId="{0C5A52BD-7D5B-4200-B417-9B79D02A732A}" srcOrd="2" destOrd="0" parTransId="{EFA433B4-C4D6-4414-B133-1E777516B77F}" sibTransId="{19DE2BB3-D0C8-4291-872F-D31A18919FD6}"/>
    <dgm:cxn modelId="{A52D0017-D12B-41A0-9836-9447BCB68E0A}" type="presOf" srcId="{9812EB08-7F11-461A-AC58-A968C917363E}" destId="{12C72762-8303-44EA-9907-E1F694E8CBEE}" srcOrd="0" destOrd="0" presId="urn:microsoft.com/office/officeart/2005/8/layout/vList5"/>
    <dgm:cxn modelId="{98E3DB2F-7F6D-46FE-9E77-35FA9ADEDA9D}" srcId="{C62A5956-382B-46CA-AEE2-B40225EA434F}" destId="{9812EB08-7F11-461A-AC58-A968C917363E}" srcOrd="0" destOrd="0" parTransId="{C257DD4A-6F26-4D4F-ADA1-340689D14715}" sibTransId="{4990F922-0B06-4E61-A5F9-423894AD5904}"/>
    <dgm:cxn modelId="{0D99F840-2F59-40B1-9A0E-CAE662EF1D72}" srcId="{C62A5956-382B-46CA-AEE2-B40225EA434F}" destId="{A00972D1-C5D5-4DAB-8ACC-CA0FC6087160}" srcOrd="5" destOrd="0" parTransId="{30D0F826-1D3F-49A9-85FE-E5E8E460B4FC}" sibTransId="{63D6715C-4545-4F31-BDEA-81A6281F10B4}"/>
    <dgm:cxn modelId="{3DC7AF6E-A9E0-4782-98EC-48B204A53CE7}" srcId="{C62A5956-382B-46CA-AEE2-B40225EA434F}" destId="{5E29891D-2FA1-444E-8F34-FD5C48F2F365}" srcOrd="1" destOrd="0" parTransId="{3590DCCB-E638-4A15-BF44-B8C9778ABD51}" sibTransId="{D372F31D-2604-49FE-B110-78088DB5F9E6}"/>
    <dgm:cxn modelId="{2EC22970-0E11-4CD1-B789-E869163B064A}" type="presOf" srcId="{C62A5956-382B-46CA-AEE2-B40225EA434F}" destId="{F53160DE-022F-4244-A5B8-3FA94F5AC701}" srcOrd="0" destOrd="0" presId="urn:microsoft.com/office/officeart/2005/8/layout/vList5"/>
    <dgm:cxn modelId="{4075D450-96B2-460F-9599-D694F1399D7D}" type="presOf" srcId="{5E29891D-2FA1-444E-8F34-FD5C48F2F365}" destId="{A37D4F7E-72D0-464F-A87C-8C6D96DA0A88}" srcOrd="0" destOrd="0" presId="urn:microsoft.com/office/officeart/2005/8/layout/vList5"/>
    <dgm:cxn modelId="{B7F4B980-05E9-4DDC-B8EB-0E1B270CC7A9}" type="presOf" srcId="{035A5912-64D9-4C53-94DE-361B9DB440E5}" destId="{181104AC-4AE0-4D7E-A658-A119EECC78D7}" srcOrd="0" destOrd="0" presId="urn:microsoft.com/office/officeart/2005/8/layout/vList5"/>
    <dgm:cxn modelId="{16CFD4AC-2898-4347-9DED-A02EADF478C7}" srcId="{C62A5956-382B-46CA-AEE2-B40225EA434F}" destId="{EB4FD9C4-55CD-474E-B7D3-719399486213}" srcOrd="4" destOrd="0" parTransId="{59AA1F57-A42A-42BF-B840-55488B8186CC}" sibTransId="{1A6168F9-6E1A-48FF-802D-EA0C22088068}"/>
    <dgm:cxn modelId="{72FB96AF-0EA3-4928-BAA7-5E6858246A19}" type="presOf" srcId="{EB4FD9C4-55CD-474E-B7D3-719399486213}" destId="{E9E8261D-48A3-4B90-9E41-0D2C3207ACDD}" srcOrd="0" destOrd="0" presId="urn:microsoft.com/office/officeart/2005/8/layout/vList5"/>
    <dgm:cxn modelId="{F72045D8-4847-4A27-8B42-93D133624F85}" type="presOf" srcId="{0C5A52BD-7D5B-4200-B417-9B79D02A732A}" destId="{373F0F87-FBD6-4C5B-9B3F-3439892CAC09}" srcOrd="0" destOrd="0" presId="urn:microsoft.com/office/officeart/2005/8/layout/vList5"/>
    <dgm:cxn modelId="{D74DA6FF-7220-4C42-A7D5-AEE250C0E32A}" srcId="{C62A5956-382B-46CA-AEE2-B40225EA434F}" destId="{035A5912-64D9-4C53-94DE-361B9DB440E5}" srcOrd="3" destOrd="0" parTransId="{99FF8D37-6A60-4931-BA56-8FC92090B33E}" sibTransId="{BF2AC0FD-CF66-4901-9EEA-CD7AD18DD538}"/>
    <dgm:cxn modelId="{FC259210-C9AC-43F2-A0E6-592CE6B19513}" type="presParOf" srcId="{F53160DE-022F-4244-A5B8-3FA94F5AC701}" destId="{001745BC-4AFE-4026-804A-EAB82E91BFA1}" srcOrd="0" destOrd="0" presId="urn:microsoft.com/office/officeart/2005/8/layout/vList5"/>
    <dgm:cxn modelId="{F910E580-9256-4128-8622-75737ED5780C}" type="presParOf" srcId="{001745BC-4AFE-4026-804A-EAB82E91BFA1}" destId="{12C72762-8303-44EA-9907-E1F694E8CBEE}" srcOrd="0" destOrd="0" presId="urn:microsoft.com/office/officeart/2005/8/layout/vList5"/>
    <dgm:cxn modelId="{CA09BD2E-204F-4585-99C6-C26EDE6280E3}" type="presParOf" srcId="{F53160DE-022F-4244-A5B8-3FA94F5AC701}" destId="{A62E8E19-F196-4BFC-AC9D-ED13AA85ACA5}" srcOrd="1" destOrd="0" presId="urn:microsoft.com/office/officeart/2005/8/layout/vList5"/>
    <dgm:cxn modelId="{54241C0D-FD50-4F25-B723-8808F2805C3F}" type="presParOf" srcId="{F53160DE-022F-4244-A5B8-3FA94F5AC701}" destId="{F0CE9F27-EB7C-4F18-83E0-7E2F8AEBE5F6}" srcOrd="2" destOrd="0" presId="urn:microsoft.com/office/officeart/2005/8/layout/vList5"/>
    <dgm:cxn modelId="{98775BE6-E998-414F-95C9-C3D3B705FD8C}" type="presParOf" srcId="{F0CE9F27-EB7C-4F18-83E0-7E2F8AEBE5F6}" destId="{A37D4F7E-72D0-464F-A87C-8C6D96DA0A88}" srcOrd="0" destOrd="0" presId="urn:microsoft.com/office/officeart/2005/8/layout/vList5"/>
    <dgm:cxn modelId="{CC938E04-5E85-44A3-8B0D-BC9495F7A1BE}" type="presParOf" srcId="{F53160DE-022F-4244-A5B8-3FA94F5AC701}" destId="{B9FB254B-8EA9-48DD-A5FE-8A7068BC08CA}" srcOrd="3" destOrd="0" presId="urn:microsoft.com/office/officeart/2005/8/layout/vList5"/>
    <dgm:cxn modelId="{4FA1C219-6E6F-41B3-8AD5-EE5D6A57DB4B}" type="presParOf" srcId="{F53160DE-022F-4244-A5B8-3FA94F5AC701}" destId="{717A1F8F-7D0A-481A-B27F-9B06DFE85FCF}" srcOrd="4" destOrd="0" presId="urn:microsoft.com/office/officeart/2005/8/layout/vList5"/>
    <dgm:cxn modelId="{C2719054-7962-47F8-B60D-B02759CF65A0}" type="presParOf" srcId="{717A1F8F-7D0A-481A-B27F-9B06DFE85FCF}" destId="{373F0F87-FBD6-4C5B-9B3F-3439892CAC09}" srcOrd="0" destOrd="0" presId="urn:microsoft.com/office/officeart/2005/8/layout/vList5"/>
    <dgm:cxn modelId="{6C162ED2-38E8-470F-8BC4-21DC02A89BA5}" type="presParOf" srcId="{F53160DE-022F-4244-A5B8-3FA94F5AC701}" destId="{D162CD10-DB3F-43DD-B06B-87C79CAE6834}" srcOrd="5" destOrd="0" presId="urn:microsoft.com/office/officeart/2005/8/layout/vList5"/>
    <dgm:cxn modelId="{F8ED0462-8D86-48AB-9A05-6A66E9189230}" type="presParOf" srcId="{F53160DE-022F-4244-A5B8-3FA94F5AC701}" destId="{F81A700D-9837-43FF-9C7B-758B115CF7D1}" srcOrd="6" destOrd="0" presId="urn:microsoft.com/office/officeart/2005/8/layout/vList5"/>
    <dgm:cxn modelId="{81754392-AEA7-4A19-8FE8-B69FFA521520}" type="presParOf" srcId="{F81A700D-9837-43FF-9C7B-758B115CF7D1}" destId="{181104AC-4AE0-4D7E-A658-A119EECC78D7}" srcOrd="0" destOrd="0" presId="urn:microsoft.com/office/officeart/2005/8/layout/vList5"/>
    <dgm:cxn modelId="{56C4D687-B038-4974-BDD3-28399FD096E4}" type="presParOf" srcId="{F53160DE-022F-4244-A5B8-3FA94F5AC701}" destId="{B2BA7B89-0C83-4C03-BED2-2A122697B030}" srcOrd="7" destOrd="0" presId="urn:microsoft.com/office/officeart/2005/8/layout/vList5"/>
    <dgm:cxn modelId="{B5656083-89AF-4092-9D11-606C36F4F730}" type="presParOf" srcId="{F53160DE-022F-4244-A5B8-3FA94F5AC701}" destId="{2D31B462-70F4-415A-897A-742CDF3B1546}" srcOrd="8" destOrd="0" presId="urn:microsoft.com/office/officeart/2005/8/layout/vList5"/>
    <dgm:cxn modelId="{F17DF6C5-D16F-4644-855F-FF348892F817}" type="presParOf" srcId="{2D31B462-70F4-415A-897A-742CDF3B1546}" destId="{E9E8261D-48A3-4B90-9E41-0D2C3207ACDD}" srcOrd="0" destOrd="0" presId="urn:microsoft.com/office/officeart/2005/8/layout/vList5"/>
    <dgm:cxn modelId="{B20A308F-C4CD-4B0D-AC9C-50CFF9778081}" type="presParOf" srcId="{F53160DE-022F-4244-A5B8-3FA94F5AC701}" destId="{1723D48F-F466-4981-97FA-9C192857B91E}" srcOrd="9" destOrd="0" presId="urn:microsoft.com/office/officeart/2005/8/layout/vList5"/>
    <dgm:cxn modelId="{3B79167B-500A-4204-B3D3-57C30F49A67C}" type="presParOf" srcId="{F53160DE-022F-4244-A5B8-3FA94F5AC701}" destId="{9CAC72EA-D695-45AD-8108-509AA24ACF24}" srcOrd="10" destOrd="0" presId="urn:microsoft.com/office/officeart/2005/8/layout/vList5"/>
    <dgm:cxn modelId="{793F1910-760A-4665-89DC-123C804B2D33}" type="presParOf" srcId="{9CAC72EA-D695-45AD-8108-509AA24ACF24}" destId="{DE66BB01-AEA0-4B3E-8720-C25842AB9F74}"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76A3AA7-B565-41C4-A2EF-7AC568C008FD}"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03794F96-26D7-4324-9F89-D842CDA1DC86}">
      <dgm:prSet/>
      <dgm:spPr/>
      <dgm:t>
        <a:bodyPr/>
        <a:lstStyle/>
        <a:p>
          <a:r>
            <a:rPr lang="cs-CZ"/>
            <a:t>Monitoring </a:t>
          </a:r>
          <a:r>
            <a:rPr lang="cs-CZ" b="0" i="0"/>
            <a:t>ekonomického a finančního vývoje a politik v členských zemích a na globální úrovni; poskytování poradenství v oblasti měnové politiky</a:t>
          </a:r>
          <a:endParaRPr lang="en-US"/>
        </a:p>
      </dgm:t>
    </dgm:pt>
    <dgm:pt modelId="{F7FBACD8-15A9-44C9-834E-DF392FB50898}" type="parTrans" cxnId="{C1969FD3-C13D-4E8E-8383-4C3F3AA7680F}">
      <dgm:prSet/>
      <dgm:spPr/>
      <dgm:t>
        <a:bodyPr/>
        <a:lstStyle/>
        <a:p>
          <a:endParaRPr lang="en-US"/>
        </a:p>
      </dgm:t>
    </dgm:pt>
    <dgm:pt modelId="{17481923-9D18-4465-9963-9B4E268B6757}" type="sibTrans" cxnId="{C1969FD3-C13D-4E8E-8383-4C3F3AA7680F}">
      <dgm:prSet/>
      <dgm:spPr/>
      <dgm:t>
        <a:bodyPr/>
        <a:lstStyle/>
        <a:p>
          <a:endParaRPr lang="en-US"/>
        </a:p>
      </dgm:t>
    </dgm:pt>
    <dgm:pt modelId="{1AC2F161-F08E-43A9-B305-4700BDCA96AB}">
      <dgm:prSet/>
      <dgm:spPr/>
      <dgm:t>
        <a:bodyPr/>
        <a:lstStyle/>
        <a:p>
          <a:r>
            <a:rPr lang="cs-CZ" b="0" i="0"/>
            <a:t>Finanční asistence – půjčování členským zemím s problémy v rámci platební bilance</a:t>
          </a:r>
          <a:endParaRPr lang="en-US"/>
        </a:p>
      </dgm:t>
    </dgm:pt>
    <dgm:pt modelId="{9377C454-0ED9-4C5E-B9E4-A68309832CAC}" type="parTrans" cxnId="{9E61CE30-06CE-4A79-BECE-DE1BADF0EB0F}">
      <dgm:prSet/>
      <dgm:spPr/>
      <dgm:t>
        <a:bodyPr/>
        <a:lstStyle/>
        <a:p>
          <a:endParaRPr lang="en-US"/>
        </a:p>
      </dgm:t>
    </dgm:pt>
    <dgm:pt modelId="{2746E375-7587-48AB-AD78-FBCBABE197C1}" type="sibTrans" cxnId="{9E61CE30-06CE-4A79-BECE-DE1BADF0EB0F}">
      <dgm:prSet/>
      <dgm:spPr/>
      <dgm:t>
        <a:bodyPr/>
        <a:lstStyle/>
        <a:p>
          <a:endParaRPr lang="en-US"/>
        </a:p>
      </dgm:t>
    </dgm:pt>
    <dgm:pt modelId="{939FD208-E045-43D4-8BE1-CCF174AF57D3}">
      <dgm:prSet/>
      <dgm:spPr/>
      <dgm:t>
        <a:bodyPr/>
        <a:lstStyle/>
        <a:p>
          <a:r>
            <a:rPr lang="cs-CZ" b="0" i="0" dirty="0"/>
            <a:t>Technická asistence – poskytována vládám a centrálním bankám členských zemí MMF (jedná se o různá expertní školení)</a:t>
          </a:r>
          <a:endParaRPr lang="en-US" dirty="0"/>
        </a:p>
      </dgm:t>
    </dgm:pt>
    <dgm:pt modelId="{DA322411-3AC2-4D30-8C22-38AC0ABC9F6B}" type="parTrans" cxnId="{B71B8392-FCF2-4EFB-B2DE-83106D7881D4}">
      <dgm:prSet/>
      <dgm:spPr/>
      <dgm:t>
        <a:bodyPr/>
        <a:lstStyle/>
        <a:p>
          <a:endParaRPr lang="en-US"/>
        </a:p>
      </dgm:t>
    </dgm:pt>
    <dgm:pt modelId="{C3A1BFDE-1AA0-423D-8B61-B4633731D5EC}" type="sibTrans" cxnId="{B71B8392-FCF2-4EFB-B2DE-83106D7881D4}">
      <dgm:prSet/>
      <dgm:spPr/>
      <dgm:t>
        <a:bodyPr/>
        <a:lstStyle/>
        <a:p>
          <a:endParaRPr lang="en-US"/>
        </a:p>
      </dgm:t>
    </dgm:pt>
    <dgm:pt modelId="{5621ACF9-193C-40C6-B173-407084A826DB}" type="pres">
      <dgm:prSet presAssocID="{776A3AA7-B565-41C4-A2EF-7AC568C008FD}" presName="linear" presStyleCnt="0">
        <dgm:presLayoutVars>
          <dgm:animLvl val="lvl"/>
          <dgm:resizeHandles val="exact"/>
        </dgm:presLayoutVars>
      </dgm:prSet>
      <dgm:spPr/>
    </dgm:pt>
    <dgm:pt modelId="{C90BC73D-65BD-4844-ABF3-DCE94A28CB5B}" type="pres">
      <dgm:prSet presAssocID="{03794F96-26D7-4324-9F89-D842CDA1DC86}" presName="parentText" presStyleLbl="node1" presStyleIdx="0" presStyleCnt="3">
        <dgm:presLayoutVars>
          <dgm:chMax val="0"/>
          <dgm:bulletEnabled val="1"/>
        </dgm:presLayoutVars>
      </dgm:prSet>
      <dgm:spPr/>
    </dgm:pt>
    <dgm:pt modelId="{B8286122-9B7A-4F3C-AF50-4F1F5C6C1B20}" type="pres">
      <dgm:prSet presAssocID="{17481923-9D18-4465-9963-9B4E268B6757}" presName="spacer" presStyleCnt="0"/>
      <dgm:spPr/>
    </dgm:pt>
    <dgm:pt modelId="{EE4778D2-2C60-4437-82A3-67FFBF28BBD3}" type="pres">
      <dgm:prSet presAssocID="{1AC2F161-F08E-43A9-B305-4700BDCA96AB}" presName="parentText" presStyleLbl="node1" presStyleIdx="1" presStyleCnt="3">
        <dgm:presLayoutVars>
          <dgm:chMax val="0"/>
          <dgm:bulletEnabled val="1"/>
        </dgm:presLayoutVars>
      </dgm:prSet>
      <dgm:spPr/>
    </dgm:pt>
    <dgm:pt modelId="{C1A71742-C82D-44D9-86A2-2B5A96EF0F8F}" type="pres">
      <dgm:prSet presAssocID="{2746E375-7587-48AB-AD78-FBCBABE197C1}" presName="spacer" presStyleCnt="0"/>
      <dgm:spPr/>
    </dgm:pt>
    <dgm:pt modelId="{FEFDBC0B-8B29-4370-81CB-0403A526AC47}" type="pres">
      <dgm:prSet presAssocID="{939FD208-E045-43D4-8BE1-CCF174AF57D3}" presName="parentText" presStyleLbl="node1" presStyleIdx="2" presStyleCnt="3">
        <dgm:presLayoutVars>
          <dgm:chMax val="0"/>
          <dgm:bulletEnabled val="1"/>
        </dgm:presLayoutVars>
      </dgm:prSet>
      <dgm:spPr/>
    </dgm:pt>
  </dgm:ptLst>
  <dgm:cxnLst>
    <dgm:cxn modelId="{9E61CE30-06CE-4A79-BECE-DE1BADF0EB0F}" srcId="{776A3AA7-B565-41C4-A2EF-7AC568C008FD}" destId="{1AC2F161-F08E-43A9-B305-4700BDCA96AB}" srcOrd="1" destOrd="0" parTransId="{9377C454-0ED9-4C5E-B9E4-A68309832CAC}" sibTransId="{2746E375-7587-48AB-AD78-FBCBABE197C1}"/>
    <dgm:cxn modelId="{69B79F3F-B5CD-4CA3-8A3D-F773B6E2E334}" type="presOf" srcId="{939FD208-E045-43D4-8BE1-CCF174AF57D3}" destId="{FEFDBC0B-8B29-4370-81CB-0403A526AC47}" srcOrd="0" destOrd="0" presId="urn:microsoft.com/office/officeart/2005/8/layout/vList2"/>
    <dgm:cxn modelId="{B71B8392-FCF2-4EFB-B2DE-83106D7881D4}" srcId="{776A3AA7-B565-41C4-A2EF-7AC568C008FD}" destId="{939FD208-E045-43D4-8BE1-CCF174AF57D3}" srcOrd="2" destOrd="0" parTransId="{DA322411-3AC2-4D30-8C22-38AC0ABC9F6B}" sibTransId="{C3A1BFDE-1AA0-423D-8B61-B4633731D5EC}"/>
    <dgm:cxn modelId="{F9C3DEC9-AAD4-4318-9F82-76E9839F3A79}" type="presOf" srcId="{1AC2F161-F08E-43A9-B305-4700BDCA96AB}" destId="{EE4778D2-2C60-4437-82A3-67FFBF28BBD3}" srcOrd="0" destOrd="0" presId="urn:microsoft.com/office/officeart/2005/8/layout/vList2"/>
    <dgm:cxn modelId="{C1969FD3-C13D-4E8E-8383-4C3F3AA7680F}" srcId="{776A3AA7-B565-41C4-A2EF-7AC568C008FD}" destId="{03794F96-26D7-4324-9F89-D842CDA1DC86}" srcOrd="0" destOrd="0" parTransId="{F7FBACD8-15A9-44C9-834E-DF392FB50898}" sibTransId="{17481923-9D18-4465-9963-9B4E268B6757}"/>
    <dgm:cxn modelId="{FA5318F2-0095-407E-89D5-48058A867D46}" type="presOf" srcId="{03794F96-26D7-4324-9F89-D842CDA1DC86}" destId="{C90BC73D-65BD-4844-ABF3-DCE94A28CB5B}" srcOrd="0" destOrd="0" presId="urn:microsoft.com/office/officeart/2005/8/layout/vList2"/>
    <dgm:cxn modelId="{64E4F1FE-CFD1-4043-A32E-57076AF017D1}" type="presOf" srcId="{776A3AA7-B565-41C4-A2EF-7AC568C008FD}" destId="{5621ACF9-193C-40C6-B173-407084A826DB}" srcOrd="0" destOrd="0" presId="urn:microsoft.com/office/officeart/2005/8/layout/vList2"/>
    <dgm:cxn modelId="{B9442CE9-6FE1-4D4E-8228-A05231B49D2E}" type="presParOf" srcId="{5621ACF9-193C-40C6-B173-407084A826DB}" destId="{C90BC73D-65BD-4844-ABF3-DCE94A28CB5B}" srcOrd="0" destOrd="0" presId="urn:microsoft.com/office/officeart/2005/8/layout/vList2"/>
    <dgm:cxn modelId="{1AD52D12-79DD-4145-A4CE-25FD3B3C22E0}" type="presParOf" srcId="{5621ACF9-193C-40C6-B173-407084A826DB}" destId="{B8286122-9B7A-4F3C-AF50-4F1F5C6C1B20}" srcOrd="1" destOrd="0" presId="urn:microsoft.com/office/officeart/2005/8/layout/vList2"/>
    <dgm:cxn modelId="{FDFD7F7E-D531-4327-B8CE-1FB9D86B8FCB}" type="presParOf" srcId="{5621ACF9-193C-40C6-B173-407084A826DB}" destId="{EE4778D2-2C60-4437-82A3-67FFBF28BBD3}" srcOrd="2" destOrd="0" presId="urn:microsoft.com/office/officeart/2005/8/layout/vList2"/>
    <dgm:cxn modelId="{F70FAE95-BAC8-4395-891F-3CABF8D44F06}" type="presParOf" srcId="{5621ACF9-193C-40C6-B173-407084A826DB}" destId="{C1A71742-C82D-44D9-86A2-2B5A96EF0F8F}" srcOrd="3" destOrd="0" presId="urn:microsoft.com/office/officeart/2005/8/layout/vList2"/>
    <dgm:cxn modelId="{166E83C0-5867-4079-9256-FA406A7B31F9}" type="presParOf" srcId="{5621ACF9-193C-40C6-B173-407084A826DB}" destId="{FEFDBC0B-8B29-4370-81CB-0403A526AC47}"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1554B14-0B7B-4C70-A95D-009F64E7193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E5943CC0-F0A3-43D0-A19A-B3C80B05FAE6}">
      <dgm:prSet custT="1"/>
      <dgm:spPr/>
      <dgm:t>
        <a:bodyPr/>
        <a:lstStyle/>
        <a:p>
          <a:r>
            <a:rPr lang="cs-CZ" sz="2000" dirty="0"/>
            <a:t>Propuštění vězňů svědomí, politických vězňů a dalších nespravedlivě vězněných</a:t>
          </a:r>
          <a:endParaRPr lang="en-US" sz="2000" dirty="0"/>
        </a:p>
      </dgm:t>
    </dgm:pt>
    <dgm:pt modelId="{3DC263EC-562B-44C7-A0A7-0DE12404E0D4}" type="parTrans" cxnId="{6A5B715E-CAB0-46F8-95C7-F3574774DAE5}">
      <dgm:prSet/>
      <dgm:spPr/>
      <dgm:t>
        <a:bodyPr/>
        <a:lstStyle/>
        <a:p>
          <a:endParaRPr lang="en-US"/>
        </a:p>
      </dgm:t>
    </dgm:pt>
    <dgm:pt modelId="{14F53BEB-1D8F-4FBF-A543-486D34F74EFD}" type="sibTrans" cxnId="{6A5B715E-CAB0-46F8-95C7-F3574774DAE5}">
      <dgm:prSet/>
      <dgm:spPr/>
      <dgm:t>
        <a:bodyPr/>
        <a:lstStyle/>
        <a:p>
          <a:endParaRPr lang="en-US"/>
        </a:p>
      </dgm:t>
    </dgm:pt>
    <dgm:pt modelId="{1C514623-EA0E-4D1E-AB47-B72E2F2C3A62}">
      <dgm:prSet/>
      <dgm:spPr/>
      <dgm:t>
        <a:bodyPr/>
        <a:lstStyle/>
        <a:p>
          <a:r>
            <a:rPr lang="cs-CZ" dirty="0"/>
            <a:t>Dodržování základních lidských práv a svobod kdekoliv na světě</a:t>
          </a:r>
          <a:endParaRPr lang="en-US" dirty="0"/>
        </a:p>
      </dgm:t>
    </dgm:pt>
    <dgm:pt modelId="{44F1007D-9B8B-4309-AC73-F0AB36F49A75}" type="parTrans" cxnId="{FC5580E2-44CA-4AE4-94E9-366B951CFF73}">
      <dgm:prSet/>
      <dgm:spPr/>
      <dgm:t>
        <a:bodyPr/>
        <a:lstStyle/>
        <a:p>
          <a:endParaRPr lang="en-US"/>
        </a:p>
      </dgm:t>
    </dgm:pt>
    <dgm:pt modelId="{95BA6B9C-BE77-4A26-88EB-31C4443DC2D5}" type="sibTrans" cxnId="{FC5580E2-44CA-4AE4-94E9-366B951CFF73}">
      <dgm:prSet/>
      <dgm:spPr/>
      <dgm:t>
        <a:bodyPr/>
        <a:lstStyle/>
        <a:p>
          <a:endParaRPr lang="en-US"/>
        </a:p>
      </dgm:t>
    </dgm:pt>
    <dgm:pt modelId="{4CF6BCFC-E1F8-4243-8284-A6AD7532D71F}">
      <dgm:prSet/>
      <dgm:spPr/>
      <dgm:t>
        <a:bodyPr/>
        <a:lstStyle/>
        <a:p>
          <a:r>
            <a:rPr lang="cs-CZ" dirty="0"/>
            <a:t>Spravedlivé soudy pro všechny</a:t>
          </a:r>
          <a:endParaRPr lang="en-US" dirty="0"/>
        </a:p>
      </dgm:t>
    </dgm:pt>
    <dgm:pt modelId="{2E33ECFE-07B9-4579-80DD-B5D02801C462}" type="parTrans" cxnId="{B47F002A-4010-4292-A354-ECB54B31B25F}">
      <dgm:prSet/>
      <dgm:spPr/>
      <dgm:t>
        <a:bodyPr/>
        <a:lstStyle/>
        <a:p>
          <a:endParaRPr lang="en-US"/>
        </a:p>
      </dgm:t>
    </dgm:pt>
    <dgm:pt modelId="{CBE3A1F3-F523-4313-B3B7-7458CFB32C62}" type="sibTrans" cxnId="{B47F002A-4010-4292-A354-ECB54B31B25F}">
      <dgm:prSet/>
      <dgm:spPr/>
      <dgm:t>
        <a:bodyPr/>
        <a:lstStyle/>
        <a:p>
          <a:endParaRPr lang="en-US"/>
        </a:p>
      </dgm:t>
    </dgm:pt>
    <dgm:pt modelId="{04B25C01-98D1-449E-AF80-63AC066957A0}">
      <dgm:prSet/>
      <dgm:spPr/>
      <dgm:t>
        <a:bodyPr/>
        <a:lstStyle/>
        <a:p>
          <a:r>
            <a:rPr lang="cs-CZ" dirty="0"/>
            <a:t>Zrušení trestu smrti a zastavení mučení</a:t>
          </a:r>
          <a:endParaRPr lang="en-US" dirty="0"/>
        </a:p>
      </dgm:t>
    </dgm:pt>
    <dgm:pt modelId="{829923DF-F410-4F2C-A28F-D9B533A97171}" type="parTrans" cxnId="{A9F043FB-8808-4AEC-97ED-3BC6834CFE6C}">
      <dgm:prSet/>
      <dgm:spPr/>
      <dgm:t>
        <a:bodyPr/>
        <a:lstStyle/>
        <a:p>
          <a:endParaRPr lang="en-US"/>
        </a:p>
      </dgm:t>
    </dgm:pt>
    <dgm:pt modelId="{5B7C01A0-EB9A-48B2-8F08-12804B1DD4C2}" type="sibTrans" cxnId="{A9F043FB-8808-4AEC-97ED-3BC6834CFE6C}">
      <dgm:prSet/>
      <dgm:spPr/>
      <dgm:t>
        <a:bodyPr/>
        <a:lstStyle/>
        <a:p>
          <a:endParaRPr lang="en-US"/>
        </a:p>
      </dgm:t>
    </dgm:pt>
    <dgm:pt modelId="{5AD79D5F-5C1E-4EE3-8E5C-ABC9A386AA1D}">
      <dgm:prSet/>
      <dgm:spPr/>
      <dgm:t>
        <a:bodyPr/>
        <a:lstStyle/>
        <a:p>
          <a:r>
            <a:rPr lang="cs-CZ" dirty="0"/>
            <a:t>Ochrana civilistů v ozbrojených konfliktech</a:t>
          </a:r>
          <a:endParaRPr lang="en-US" dirty="0"/>
        </a:p>
      </dgm:t>
    </dgm:pt>
    <dgm:pt modelId="{F329827B-4766-4F32-AFB5-E31AB37B6ED6}" type="parTrans" cxnId="{3A0C03BF-AB57-4519-89EA-F12DC491CE8B}">
      <dgm:prSet/>
      <dgm:spPr/>
      <dgm:t>
        <a:bodyPr/>
        <a:lstStyle/>
        <a:p>
          <a:endParaRPr lang="en-US"/>
        </a:p>
      </dgm:t>
    </dgm:pt>
    <dgm:pt modelId="{5C278067-2736-4F74-A9B2-6D056DB69420}" type="sibTrans" cxnId="{3A0C03BF-AB57-4519-89EA-F12DC491CE8B}">
      <dgm:prSet/>
      <dgm:spPr/>
      <dgm:t>
        <a:bodyPr/>
        <a:lstStyle/>
        <a:p>
          <a:endParaRPr lang="en-US"/>
        </a:p>
      </dgm:t>
    </dgm:pt>
    <dgm:pt modelId="{C04418F1-877D-4E55-A80E-F5D99DD2EC83}">
      <dgm:prSet/>
      <dgm:spPr/>
      <dgm:t>
        <a:bodyPr/>
        <a:lstStyle/>
        <a:p>
          <a:r>
            <a:rPr lang="cs-CZ"/>
            <a:t>Zajištění základních práv uprchlíků</a:t>
          </a:r>
          <a:endParaRPr lang="en-US"/>
        </a:p>
      </dgm:t>
    </dgm:pt>
    <dgm:pt modelId="{805685E0-BD78-4225-A099-9E658146EA33}" type="parTrans" cxnId="{DAF6B28C-4A74-430D-8A91-6B59C775CDBD}">
      <dgm:prSet/>
      <dgm:spPr/>
      <dgm:t>
        <a:bodyPr/>
        <a:lstStyle/>
        <a:p>
          <a:endParaRPr lang="en-US"/>
        </a:p>
      </dgm:t>
    </dgm:pt>
    <dgm:pt modelId="{E06BE2CB-0476-4D37-854F-8841CFC8146B}" type="sibTrans" cxnId="{DAF6B28C-4A74-430D-8A91-6B59C775CDBD}">
      <dgm:prSet/>
      <dgm:spPr/>
      <dgm:t>
        <a:bodyPr/>
        <a:lstStyle/>
        <a:p>
          <a:endParaRPr lang="en-US"/>
        </a:p>
      </dgm:t>
    </dgm:pt>
    <dgm:pt modelId="{CC9810F9-2122-41E8-B96E-0B1237D06CFD}">
      <dgm:prSet/>
      <dgm:spPr/>
      <dgm:t>
        <a:bodyPr/>
        <a:lstStyle/>
        <a:p>
          <a:r>
            <a:rPr lang="cs-CZ"/>
            <a:t>Boj proti násilí na ženách a domácímu násilí</a:t>
          </a:r>
          <a:endParaRPr lang="en-US"/>
        </a:p>
      </dgm:t>
    </dgm:pt>
    <dgm:pt modelId="{4F2A6A0F-C179-46E7-B34A-723074A39966}" type="parTrans" cxnId="{2EDCAE19-6B3A-4F1E-8E31-D228AE40547C}">
      <dgm:prSet/>
      <dgm:spPr/>
      <dgm:t>
        <a:bodyPr/>
        <a:lstStyle/>
        <a:p>
          <a:endParaRPr lang="en-US"/>
        </a:p>
      </dgm:t>
    </dgm:pt>
    <dgm:pt modelId="{4E91019B-B9F9-4782-8D0C-C5F42C8609EE}" type="sibTrans" cxnId="{2EDCAE19-6B3A-4F1E-8E31-D228AE40547C}">
      <dgm:prSet/>
      <dgm:spPr/>
      <dgm:t>
        <a:bodyPr/>
        <a:lstStyle/>
        <a:p>
          <a:endParaRPr lang="en-US"/>
        </a:p>
      </dgm:t>
    </dgm:pt>
    <dgm:pt modelId="{55A03B31-C7BA-4A8D-B796-ACA252AB8B32}">
      <dgm:prSet/>
      <dgm:spPr/>
      <dgm:t>
        <a:bodyPr/>
        <a:lstStyle/>
        <a:p>
          <a:r>
            <a:rPr lang="cs-CZ"/>
            <a:t>Odstranění diskriminace a boj proti chudobě</a:t>
          </a:r>
          <a:endParaRPr lang="en-US"/>
        </a:p>
      </dgm:t>
    </dgm:pt>
    <dgm:pt modelId="{EF635FF0-50D6-4F3C-8CEF-2774F61E126A}" type="parTrans" cxnId="{37C1C096-EBE5-4B49-AFE3-4D0FAED34AB3}">
      <dgm:prSet/>
      <dgm:spPr/>
      <dgm:t>
        <a:bodyPr/>
        <a:lstStyle/>
        <a:p>
          <a:endParaRPr lang="en-US"/>
        </a:p>
      </dgm:t>
    </dgm:pt>
    <dgm:pt modelId="{22ECDA24-826D-4603-ABAA-251C1E4FDEC4}" type="sibTrans" cxnId="{37C1C096-EBE5-4B49-AFE3-4D0FAED34AB3}">
      <dgm:prSet/>
      <dgm:spPr/>
      <dgm:t>
        <a:bodyPr/>
        <a:lstStyle/>
        <a:p>
          <a:endParaRPr lang="en-US"/>
        </a:p>
      </dgm:t>
    </dgm:pt>
    <dgm:pt modelId="{8141234D-C597-4755-A23B-ED8A1953F6DE}" type="pres">
      <dgm:prSet presAssocID="{C1554B14-0B7B-4C70-A95D-009F64E71932}" presName="diagram" presStyleCnt="0">
        <dgm:presLayoutVars>
          <dgm:dir/>
          <dgm:resizeHandles val="exact"/>
        </dgm:presLayoutVars>
      </dgm:prSet>
      <dgm:spPr/>
    </dgm:pt>
    <dgm:pt modelId="{4F197E1A-7FA9-4CA0-BB16-70F86149C9E8}" type="pres">
      <dgm:prSet presAssocID="{E5943CC0-F0A3-43D0-A19A-B3C80B05FAE6}" presName="node" presStyleLbl="node1" presStyleIdx="0" presStyleCnt="8" custScaleX="100225" custScaleY="130984" custLinFactNeighborX="3898" custLinFactNeighborY="-893">
        <dgm:presLayoutVars>
          <dgm:bulletEnabled val="1"/>
        </dgm:presLayoutVars>
      </dgm:prSet>
      <dgm:spPr/>
    </dgm:pt>
    <dgm:pt modelId="{A9A1BE83-2164-4215-9D79-DDEA41538911}" type="pres">
      <dgm:prSet presAssocID="{14F53BEB-1D8F-4FBF-A543-486D34F74EFD}" presName="sibTrans" presStyleCnt="0"/>
      <dgm:spPr/>
    </dgm:pt>
    <dgm:pt modelId="{271119C9-D69B-44EB-9B9A-D3B3F4B325D3}" type="pres">
      <dgm:prSet presAssocID="{1C514623-EA0E-4D1E-AB47-B72E2F2C3A62}" presName="node" presStyleLbl="node1" presStyleIdx="1" presStyleCnt="8" custScaleX="109612" custScaleY="133740">
        <dgm:presLayoutVars>
          <dgm:bulletEnabled val="1"/>
        </dgm:presLayoutVars>
      </dgm:prSet>
      <dgm:spPr/>
    </dgm:pt>
    <dgm:pt modelId="{BB149340-6BFE-4AED-86DE-12E4E1ED9BC7}" type="pres">
      <dgm:prSet presAssocID="{95BA6B9C-BE77-4A26-88EB-31C4443DC2D5}" presName="sibTrans" presStyleCnt="0"/>
      <dgm:spPr/>
    </dgm:pt>
    <dgm:pt modelId="{9B792D96-2554-4C0A-B2F0-894102134CE1}" type="pres">
      <dgm:prSet presAssocID="{4CF6BCFC-E1F8-4243-8284-A6AD7532D71F}" presName="node" presStyleLbl="node1" presStyleIdx="2" presStyleCnt="8" custScaleX="102495" custScaleY="135976">
        <dgm:presLayoutVars>
          <dgm:bulletEnabled val="1"/>
        </dgm:presLayoutVars>
      </dgm:prSet>
      <dgm:spPr/>
    </dgm:pt>
    <dgm:pt modelId="{423E5879-48E5-4E59-BFE2-E76C165B360F}" type="pres">
      <dgm:prSet presAssocID="{CBE3A1F3-F523-4313-B3B7-7458CFB32C62}" presName="sibTrans" presStyleCnt="0"/>
      <dgm:spPr/>
    </dgm:pt>
    <dgm:pt modelId="{A74E7C89-6857-4D23-8A65-908183A023D0}" type="pres">
      <dgm:prSet presAssocID="{04B25C01-98D1-449E-AF80-63AC066957A0}" presName="node" presStyleLbl="node1" presStyleIdx="3" presStyleCnt="8" custScaleX="97267" custScaleY="126668">
        <dgm:presLayoutVars>
          <dgm:bulletEnabled val="1"/>
        </dgm:presLayoutVars>
      </dgm:prSet>
      <dgm:spPr/>
    </dgm:pt>
    <dgm:pt modelId="{7A392243-7948-449C-B96E-3998B979859B}" type="pres">
      <dgm:prSet presAssocID="{5B7C01A0-EB9A-48B2-8F08-12804B1DD4C2}" presName="sibTrans" presStyleCnt="0"/>
      <dgm:spPr/>
    </dgm:pt>
    <dgm:pt modelId="{E301154A-A74F-4788-BD1A-E7AB3710DE12}" type="pres">
      <dgm:prSet presAssocID="{5AD79D5F-5C1E-4EE3-8E5C-ABC9A386AA1D}" presName="node" presStyleLbl="node1" presStyleIdx="4" presStyleCnt="8">
        <dgm:presLayoutVars>
          <dgm:bulletEnabled val="1"/>
        </dgm:presLayoutVars>
      </dgm:prSet>
      <dgm:spPr/>
    </dgm:pt>
    <dgm:pt modelId="{9D5FC41A-1E97-47FF-B599-16677C3EAA4E}" type="pres">
      <dgm:prSet presAssocID="{5C278067-2736-4F74-A9B2-6D056DB69420}" presName="sibTrans" presStyleCnt="0"/>
      <dgm:spPr/>
    </dgm:pt>
    <dgm:pt modelId="{E0A80C54-53EB-491A-A2D9-7C6538339A67}" type="pres">
      <dgm:prSet presAssocID="{C04418F1-877D-4E55-A80E-F5D99DD2EC83}" presName="node" presStyleLbl="node1" presStyleIdx="5" presStyleCnt="8">
        <dgm:presLayoutVars>
          <dgm:bulletEnabled val="1"/>
        </dgm:presLayoutVars>
      </dgm:prSet>
      <dgm:spPr/>
    </dgm:pt>
    <dgm:pt modelId="{CF5B4539-82FA-4C86-B7B1-0FA3ACB49ECA}" type="pres">
      <dgm:prSet presAssocID="{E06BE2CB-0476-4D37-854F-8841CFC8146B}" presName="sibTrans" presStyleCnt="0"/>
      <dgm:spPr/>
    </dgm:pt>
    <dgm:pt modelId="{A3E40F65-D4FE-49BB-8505-133590F501B9}" type="pres">
      <dgm:prSet presAssocID="{CC9810F9-2122-41E8-B96E-0B1237D06CFD}" presName="node" presStyleLbl="node1" presStyleIdx="6" presStyleCnt="8">
        <dgm:presLayoutVars>
          <dgm:bulletEnabled val="1"/>
        </dgm:presLayoutVars>
      </dgm:prSet>
      <dgm:spPr/>
    </dgm:pt>
    <dgm:pt modelId="{BBDCFA95-074D-413D-B7EE-62DEBA81A26E}" type="pres">
      <dgm:prSet presAssocID="{4E91019B-B9F9-4782-8D0C-C5F42C8609EE}" presName="sibTrans" presStyleCnt="0"/>
      <dgm:spPr/>
    </dgm:pt>
    <dgm:pt modelId="{DF022A45-8DAE-4535-92F3-68A766A88852}" type="pres">
      <dgm:prSet presAssocID="{55A03B31-C7BA-4A8D-B796-ACA252AB8B32}" presName="node" presStyleLbl="node1" presStyleIdx="7" presStyleCnt="8">
        <dgm:presLayoutVars>
          <dgm:bulletEnabled val="1"/>
        </dgm:presLayoutVars>
      </dgm:prSet>
      <dgm:spPr/>
    </dgm:pt>
  </dgm:ptLst>
  <dgm:cxnLst>
    <dgm:cxn modelId="{DE478909-6A3C-4A7D-8546-3469BD5DB939}" type="presOf" srcId="{CC9810F9-2122-41E8-B96E-0B1237D06CFD}" destId="{A3E40F65-D4FE-49BB-8505-133590F501B9}" srcOrd="0" destOrd="0" presId="urn:microsoft.com/office/officeart/2005/8/layout/default"/>
    <dgm:cxn modelId="{2EDCAE19-6B3A-4F1E-8E31-D228AE40547C}" srcId="{C1554B14-0B7B-4C70-A95D-009F64E71932}" destId="{CC9810F9-2122-41E8-B96E-0B1237D06CFD}" srcOrd="6" destOrd="0" parTransId="{4F2A6A0F-C179-46E7-B34A-723074A39966}" sibTransId="{4E91019B-B9F9-4782-8D0C-C5F42C8609EE}"/>
    <dgm:cxn modelId="{B47F002A-4010-4292-A354-ECB54B31B25F}" srcId="{C1554B14-0B7B-4C70-A95D-009F64E71932}" destId="{4CF6BCFC-E1F8-4243-8284-A6AD7532D71F}" srcOrd="2" destOrd="0" parTransId="{2E33ECFE-07B9-4579-80DD-B5D02801C462}" sibTransId="{CBE3A1F3-F523-4313-B3B7-7458CFB32C62}"/>
    <dgm:cxn modelId="{20C30D3B-0283-4DD3-9C5B-5D4130002177}" type="presOf" srcId="{1C514623-EA0E-4D1E-AB47-B72E2F2C3A62}" destId="{271119C9-D69B-44EB-9B9A-D3B3F4B325D3}" srcOrd="0" destOrd="0" presId="urn:microsoft.com/office/officeart/2005/8/layout/default"/>
    <dgm:cxn modelId="{09C4F45D-FE62-4883-8929-D87A3B025F52}" type="presOf" srcId="{55A03B31-C7BA-4A8D-B796-ACA252AB8B32}" destId="{DF022A45-8DAE-4535-92F3-68A766A88852}" srcOrd="0" destOrd="0" presId="urn:microsoft.com/office/officeart/2005/8/layout/default"/>
    <dgm:cxn modelId="{6A5B715E-CAB0-46F8-95C7-F3574774DAE5}" srcId="{C1554B14-0B7B-4C70-A95D-009F64E71932}" destId="{E5943CC0-F0A3-43D0-A19A-B3C80B05FAE6}" srcOrd="0" destOrd="0" parTransId="{3DC263EC-562B-44C7-A0A7-0DE12404E0D4}" sibTransId="{14F53BEB-1D8F-4FBF-A543-486D34F74EFD}"/>
    <dgm:cxn modelId="{76975C77-CA07-4ED5-BF2D-937DC31A9C13}" type="presOf" srcId="{E5943CC0-F0A3-43D0-A19A-B3C80B05FAE6}" destId="{4F197E1A-7FA9-4CA0-BB16-70F86149C9E8}" srcOrd="0" destOrd="0" presId="urn:microsoft.com/office/officeart/2005/8/layout/default"/>
    <dgm:cxn modelId="{922F487D-12AD-4E01-BF16-0BF45A8079AF}" type="presOf" srcId="{5AD79D5F-5C1E-4EE3-8E5C-ABC9A386AA1D}" destId="{E301154A-A74F-4788-BD1A-E7AB3710DE12}" srcOrd="0" destOrd="0" presId="urn:microsoft.com/office/officeart/2005/8/layout/default"/>
    <dgm:cxn modelId="{DAF6B28C-4A74-430D-8A91-6B59C775CDBD}" srcId="{C1554B14-0B7B-4C70-A95D-009F64E71932}" destId="{C04418F1-877D-4E55-A80E-F5D99DD2EC83}" srcOrd="5" destOrd="0" parTransId="{805685E0-BD78-4225-A099-9E658146EA33}" sibTransId="{E06BE2CB-0476-4D37-854F-8841CFC8146B}"/>
    <dgm:cxn modelId="{37C1C096-EBE5-4B49-AFE3-4D0FAED34AB3}" srcId="{C1554B14-0B7B-4C70-A95D-009F64E71932}" destId="{55A03B31-C7BA-4A8D-B796-ACA252AB8B32}" srcOrd="7" destOrd="0" parTransId="{EF635FF0-50D6-4F3C-8CEF-2774F61E126A}" sibTransId="{22ECDA24-826D-4603-ABAA-251C1E4FDEC4}"/>
    <dgm:cxn modelId="{DD9C5BA6-6239-4E8F-A49E-2D5F47FCE6BE}" type="presOf" srcId="{C1554B14-0B7B-4C70-A95D-009F64E71932}" destId="{8141234D-C597-4755-A23B-ED8A1953F6DE}" srcOrd="0" destOrd="0" presId="urn:microsoft.com/office/officeart/2005/8/layout/default"/>
    <dgm:cxn modelId="{3A0C03BF-AB57-4519-89EA-F12DC491CE8B}" srcId="{C1554B14-0B7B-4C70-A95D-009F64E71932}" destId="{5AD79D5F-5C1E-4EE3-8E5C-ABC9A386AA1D}" srcOrd="4" destOrd="0" parTransId="{F329827B-4766-4F32-AFB5-E31AB37B6ED6}" sibTransId="{5C278067-2736-4F74-A9B2-6D056DB69420}"/>
    <dgm:cxn modelId="{FC8DFAC4-82F7-45F8-9389-63548A34B385}" type="presOf" srcId="{C04418F1-877D-4E55-A80E-F5D99DD2EC83}" destId="{E0A80C54-53EB-491A-A2D9-7C6538339A67}" srcOrd="0" destOrd="0" presId="urn:microsoft.com/office/officeart/2005/8/layout/default"/>
    <dgm:cxn modelId="{EE422AE0-9EB9-4FA5-8ECE-9498620E0726}" type="presOf" srcId="{04B25C01-98D1-449E-AF80-63AC066957A0}" destId="{A74E7C89-6857-4D23-8A65-908183A023D0}" srcOrd="0" destOrd="0" presId="urn:microsoft.com/office/officeart/2005/8/layout/default"/>
    <dgm:cxn modelId="{FC5580E2-44CA-4AE4-94E9-366B951CFF73}" srcId="{C1554B14-0B7B-4C70-A95D-009F64E71932}" destId="{1C514623-EA0E-4D1E-AB47-B72E2F2C3A62}" srcOrd="1" destOrd="0" parTransId="{44F1007D-9B8B-4309-AC73-F0AB36F49A75}" sibTransId="{95BA6B9C-BE77-4A26-88EB-31C4443DC2D5}"/>
    <dgm:cxn modelId="{74661DF5-B6CA-49F2-B6ED-3006E8823A71}" type="presOf" srcId="{4CF6BCFC-E1F8-4243-8284-A6AD7532D71F}" destId="{9B792D96-2554-4C0A-B2F0-894102134CE1}" srcOrd="0" destOrd="0" presId="urn:microsoft.com/office/officeart/2005/8/layout/default"/>
    <dgm:cxn modelId="{A9F043FB-8808-4AEC-97ED-3BC6834CFE6C}" srcId="{C1554B14-0B7B-4C70-A95D-009F64E71932}" destId="{04B25C01-98D1-449E-AF80-63AC066957A0}" srcOrd="3" destOrd="0" parTransId="{829923DF-F410-4F2C-A28F-D9B533A97171}" sibTransId="{5B7C01A0-EB9A-48B2-8F08-12804B1DD4C2}"/>
    <dgm:cxn modelId="{1ECEF98E-A155-4DFB-BA5C-704F9146CD92}" type="presParOf" srcId="{8141234D-C597-4755-A23B-ED8A1953F6DE}" destId="{4F197E1A-7FA9-4CA0-BB16-70F86149C9E8}" srcOrd="0" destOrd="0" presId="urn:microsoft.com/office/officeart/2005/8/layout/default"/>
    <dgm:cxn modelId="{55713082-6C09-4825-BD5F-3F9F58CF9B43}" type="presParOf" srcId="{8141234D-C597-4755-A23B-ED8A1953F6DE}" destId="{A9A1BE83-2164-4215-9D79-DDEA41538911}" srcOrd="1" destOrd="0" presId="urn:microsoft.com/office/officeart/2005/8/layout/default"/>
    <dgm:cxn modelId="{7C8F6FCB-F1D4-4208-8DA7-D75EE8411D08}" type="presParOf" srcId="{8141234D-C597-4755-A23B-ED8A1953F6DE}" destId="{271119C9-D69B-44EB-9B9A-D3B3F4B325D3}" srcOrd="2" destOrd="0" presId="urn:microsoft.com/office/officeart/2005/8/layout/default"/>
    <dgm:cxn modelId="{0E28D86F-1773-45EF-9DBE-99FA62BEDC2C}" type="presParOf" srcId="{8141234D-C597-4755-A23B-ED8A1953F6DE}" destId="{BB149340-6BFE-4AED-86DE-12E4E1ED9BC7}" srcOrd="3" destOrd="0" presId="urn:microsoft.com/office/officeart/2005/8/layout/default"/>
    <dgm:cxn modelId="{E6D353AA-9A51-4332-9603-FA028879B116}" type="presParOf" srcId="{8141234D-C597-4755-A23B-ED8A1953F6DE}" destId="{9B792D96-2554-4C0A-B2F0-894102134CE1}" srcOrd="4" destOrd="0" presId="urn:microsoft.com/office/officeart/2005/8/layout/default"/>
    <dgm:cxn modelId="{BC5C1887-75BB-4215-80A9-DAA2D7C0024D}" type="presParOf" srcId="{8141234D-C597-4755-A23B-ED8A1953F6DE}" destId="{423E5879-48E5-4E59-BFE2-E76C165B360F}" srcOrd="5" destOrd="0" presId="urn:microsoft.com/office/officeart/2005/8/layout/default"/>
    <dgm:cxn modelId="{8EC078B1-36F8-41D9-910E-A17853199E83}" type="presParOf" srcId="{8141234D-C597-4755-A23B-ED8A1953F6DE}" destId="{A74E7C89-6857-4D23-8A65-908183A023D0}" srcOrd="6" destOrd="0" presId="urn:microsoft.com/office/officeart/2005/8/layout/default"/>
    <dgm:cxn modelId="{87C77026-DE25-4BAB-95F0-D72A88BC9FC3}" type="presParOf" srcId="{8141234D-C597-4755-A23B-ED8A1953F6DE}" destId="{7A392243-7948-449C-B96E-3998B979859B}" srcOrd="7" destOrd="0" presId="urn:microsoft.com/office/officeart/2005/8/layout/default"/>
    <dgm:cxn modelId="{AD131CBE-5716-4283-93BC-BF4785661B01}" type="presParOf" srcId="{8141234D-C597-4755-A23B-ED8A1953F6DE}" destId="{E301154A-A74F-4788-BD1A-E7AB3710DE12}" srcOrd="8" destOrd="0" presId="urn:microsoft.com/office/officeart/2005/8/layout/default"/>
    <dgm:cxn modelId="{2A01B24C-06C3-4494-B0B5-C1D999C5D53E}" type="presParOf" srcId="{8141234D-C597-4755-A23B-ED8A1953F6DE}" destId="{9D5FC41A-1E97-47FF-B599-16677C3EAA4E}" srcOrd="9" destOrd="0" presId="urn:microsoft.com/office/officeart/2005/8/layout/default"/>
    <dgm:cxn modelId="{A3234379-18C9-4F1E-8C0A-328A4DFEAD8E}" type="presParOf" srcId="{8141234D-C597-4755-A23B-ED8A1953F6DE}" destId="{E0A80C54-53EB-491A-A2D9-7C6538339A67}" srcOrd="10" destOrd="0" presId="urn:microsoft.com/office/officeart/2005/8/layout/default"/>
    <dgm:cxn modelId="{C60C256A-522A-4F46-9372-FBE726E3589B}" type="presParOf" srcId="{8141234D-C597-4755-A23B-ED8A1953F6DE}" destId="{CF5B4539-82FA-4C86-B7B1-0FA3ACB49ECA}" srcOrd="11" destOrd="0" presId="urn:microsoft.com/office/officeart/2005/8/layout/default"/>
    <dgm:cxn modelId="{01B8FD8F-2F79-427F-ACAA-4AF7C79955B4}" type="presParOf" srcId="{8141234D-C597-4755-A23B-ED8A1953F6DE}" destId="{A3E40F65-D4FE-49BB-8505-133590F501B9}" srcOrd="12" destOrd="0" presId="urn:microsoft.com/office/officeart/2005/8/layout/default"/>
    <dgm:cxn modelId="{4300957C-0D48-4192-A8DB-39938A01F644}" type="presParOf" srcId="{8141234D-C597-4755-A23B-ED8A1953F6DE}" destId="{BBDCFA95-074D-413D-B7EE-62DEBA81A26E}" srcOrd="13" destOrd="0" presId="urn:microsoft.com/office/officeart/2005/8/layout/default"/>
    <dgm:cxn modelId="{4A8D4AE3-B274-4ABA-A819-46949AA22411}" type="presParOf" srcId="{8141234D-C597-4755-A23B-ED8A1953F6DE}" destId="{DF022A45-8DAE-4535-92F3-68A766A88852}"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A9B7ED-CF60-4889-A935-6719B4570826}">
      <dsp:nvSpPr>
        <dsp:cNvPr id="0" name=""/>
        <dsp:cNvSpPr/>
      </dsp:nvSpPr>
      <dsp:spPr>
        <a:xfrm>
          <a:off x="201302" y="36395"/>
          <a:ext cx="7732002" cy="811546"/>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1" kern="1200" dirty="0">
              <a:effectLst>
                <a:outerShdw blurRad="38100" dist="38100" dir="2700000" algn="tl">
                  <a:srgbClr val="000000">
                    <a:alpha val="43137"/>
                  </a:srgbClr>
                </a:outerShdw>
              </a:effectLst>
            </a:rPr>
            <a:t>Tři základní role: nástroj, aréna a aktér</a:t>
          </a:r>
          <a:endParaRPr lang="en-US" sz="2400" b="1" kern="1200" dirty="0">
            <a:effectLst>
              <a:outerShdw blurRad="38100" dist="38100" dir="2700000" algn="tl">
                <a:srgbClr val="000000">
                  <a:alpha val="43137"/>
                </a:srgbClr>
              </a:outerShdw>
            </a:effectLst>
          </a:endParaRPr>
        </a:p>
      </dsp:txBody>
      <dsp:txXfrm>
        <a:off x="225071" y="60164"/>
        <a:ext cx="6696779" cy="764008"/>
      </dsp:txXfrm>
    </dsp:sp>
    <dsp:sp modelId="{AF74E74D-7D58-4D76-A0B7-A1BD19092771}">
      <dsp:nvSpPr>
        <dsp:cNvPr id="0" name=""/>
        <dsp:cNvSpPr/>
      </dsp:nvSpPr>
      <dsp:spPr>
        <a:xfrm>
          <a:off x="599360" y="897337"/>
          <a:ext cx="8193024" cy="947127"/>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dirty="0"/>
            <a:t>Mezinárodní organizace velmi často slouží svým členům jako nástroj pro dosahování určitých cílů.</a:t>
          </a:r>
          <a:endParaRPr lang="en-US" sz="2000" kern="1200" dirty="0"/>
        </a:p>
      </dsp:txBody>
      <dsp:txXfrm>
        <a:off x="627100" y="925077"/>
        <a:ext cx="6835745" cy="891647"/>
      </dsp:txXfrm>
    </dsp:sp>
    <dsp:sp modelId="{19B412EF-F5AA-4E4A-896D-2A33497DC560}">
      <dsp:nvSpPr>
        <dsp:cNvPr id="0" name=""/>
        <dsp:cNvSpPr/>
      </dsp:nvSpPr>
      <dsp:spPr>
        <a:xfrm>
          <a:off x="1287820" y="1944233"/>
          <a:ext cx="8193024" cy="947127"/>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dirty="0"/>
            <a:t>Slouží jako neutrální prostor pro setkávání, jednání, diskuze, spolupráci i vyjádření vzájemného nesouhlasu svých členů. </a:t>
          </a:r>
          <a:endParaRPr lang="en-US" sz="2000" kern="1200" dirty="0"/>
        </a:p>
      </dsp:txBody>
      <dsp:txXfrm>
        <a:off x="1315560" y="1971973"/>
        <a:ext cx="6845986" cy="891647"/>
      </dsp:txXfrm>
    </dsp:sp>
    <dsp:sp modelId="{626FDF12-FBF6-4F6C-9709-4FBE0B14642F}">
      <dsp:nvSpPr>
        <dsp:cNvPr id="0" name=""/>
        <dsp:cNvSpPr/>
      </dsp:nvSpPr>
      <dsp:spPr>
        <a:xfrm>
          <a:off x="1787840" y="2963194"/>
          <a:ext cx="8540244" cy="14735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dirty="0"/>
            <a:t>Ačkoliv jsou mezinárodní organizace samy tvořeny jinými entitami, svými členy, mohou se do určité míry chovat jako ucelené, samostatné jednotky. Rozsah a způsob jejich jednání je ale vymezen a regulován tím, co jim dovolí jejich členové. </a:t>
          </a:r>
          <a:endParaRPr lang="en-US" sz="2000" kern="1200" dirty="0"/>
        </a:p>
      </dsp:txBody>
      <dsp:txXfrm>
        <a:off x="1830998" y="3006352"/>
        <a:ext cx="7096959" cy="1387215"/>
      </dsp:txXfrm>
    </dsp:sp>
    <dsp:sp modelId="{693B1128-4EBF-404D-AA03-800666A7DDFD}">
      <dsp:nvSpPr>
        <dsp:cNvPr id="0" name=""/>
        <dsp:cNvSpPr/>
      </dsp:nvSpPr>
      <dsp:spPr>
        <a:xfrm>
          <a:off x="7490586" y="593812"/>
          <a:ext cx="615632" cy="615632"/>
        </a:xfrm>
        <a:prstGeom prst="downArrow">
          <a:avLst>
            <a:gd name="adj1" fmla="val 55000"/>
            <a:gd name="adj2" fmla="val 45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7629103" y="593812"/>
        <a:ext cx="338598" cy="463263"/>
      </dsp:txXfrm>
    </dsp:sp>
    <dsp:sp modelId="{E0541B88-8115-42EF-8A0B-0A987A205B33}">
      <dsp:nvSpPr>
        <dsp:cNvPr id="0" name=""/>
        <dsp:cNvSpPr/>
      </dsp:nvSpPr>
      <dsp:spPr>
        <a:xfrm>
          <a:off x="8176751" y="1713145"/>
          <a:ext cx="615632" cy="615632"/>
        </a:xfrm>
        <a:prstGeom prst="downArrow">
          <a:avLst>
            <a:gd name="adj1" fmla="val 55000"/>
            <a:gd name="adj2" fmla="val 45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8315268" y="1713145"/>
        <a:ext cx="338598" cy="463263"/>
      </dsp:txXfrm>
    </dsp:sp>
    <dsp:sp modelId="{3C91431C-EA8D-4D73-8156-5A179E3FB190}">
      <dsp:nvSpPr>
        <dsp:cNvPr id="0" name=""/>
        <dsp:cNvSpPr/>
      </dsp:nvSpPr>
      <dsp:spPr>
        <a:xfrm>
          <a:off x="8852676" y="2832477"/>
          <a:ext cx="615632" cy="615632"/>
        </a:xfrm>
        <a:prstGeom prst="downArrow">
          <a:avLst>
            <a:gd name="adj1" fmla="val 55000"/>
            <a:gd name="adj2" fmla="val 45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8991193" y="2832477"/>
        <a:ext cx="338598" cy="4632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8B1769-73E7-431F-AD44-7F5107548996}">
      <dsp:nvSpPr>
        <dsp:cNvPr id="0" name=""/>
        <dsp:cNvSpPr/>
      </dsp:nvSpPr>
      <dsp:spPr>
        <a:xfrm>
          <a:off x="0" y="1836"/>
          <a:ext cx="10058399"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49FDD42-4D30-4FE5-AF97-FE8735CEB19C}">
      <dsp:nvSpPr>
        <dsp:cNvPr id="0" name=""/>
        <dsp:cNvSpPr/>
      </dsp:nvSpPr>
      <dsp:spPr>
        <a:xfrm>
          <a:off x="0" y="1836"/>
          <a:ext cx="10058399" cy="6262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cs-CZ" sz="2900" kern="1200" dirty="0"/>
            <a:t>Výbor pro odzbrojení a mezinárodní bezpečnost</a:t>
          </a:r>
          <a:endParaRPr lang="en-US" sz="2900" kern="1200" dirty="0"/>
        </a:p>
      </dsp:txBody>
      <dsp:txXfrm>
        <a:off x="0" y="1836"/>
        <a:ext cx="10058399" cy="626203"/>
      </dsp:txXfrm>
    </dsp:sp>
    <dsp:sp modelId="{93A810F5-792C-4ECB-AEA9-B60867130CAF}">
      <dsp:nvSpPr>
        <dsp:cNvPr id="0" name=""/>
        <dsp:cNvSpPr/>
      </dsp:nvSpPr>
      <dsp:spPr>
        <a:xfrm>
          <a:off x="0" y="628039"/>
          <a:ext cx="10058399"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A54A2F-D8ED-41CC-B842-3FAB38B4710B}">
      <dsp:nvSpPr>
        <dsp:cNvPr id="0" name=""/>
        <dsp:cNvSpPr/>
      </dsp:nvSpPr>
      <dsp:spPr>
        <a:xfrm>
          <a:off x="0" y="628039"/>
          <a:ext cx="10058399" cy="6262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cs-CZ" sz="2900" kern="1200"/>
            <a:t>Hospodářský a finanční</a:t>
          </a:r>
          <a:endParaRPr lang="en-US" sz="2900" kern="1200"/>
        </a:p>
      </dsp:txBody>
      <dsp:txXfrm>
        <a:off x="0" y="628039"/>
        <a:ext cx="10058399" cy="626203"/>
      </dsp:txXfrm>
    </dsp:sp>
    <dsp:sp modelId="{0A32DD50-F5DA-47B8-849F-28259D44CDC1}">
      <dsp:nvSpPr>
        <dsp:cNvPr id="0" name=""/>
        <dsp:cNvSpPr/>
      </dsp:nvSpPr>
      <dsp:spPr>
        <a:xfrm>
          <a:off x="0" y="1254242"/>
          <a:ext cx="10058399"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D3FB8C-9FFA-40FC-82B2-F0661CDBFF5E}">
      <dsp:nvSpPr>
        <dsp:cNvPr id="0" name=""/>
        <dsp:cNvSpPr/>
      </dsp:nvSpPr>
      <dsp:spPr>
        <a:xfrm>
          <a:off x="0" y="1254242"/>
          <a:ext cx="10058399" cy="6262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cs-CZ" sz="2900" kern="1200"/>
            <a:t>Sociální, humanitární a kulturní</a:t>
          </a:r>
          <a:endParaRPr lang="en-US" sz="2900" kern="1200"/>
        </a:p>
      </dsp:txBody>
      <dsp:txXfrm>
        <a:off x="0" y="1254242"/>
        <a:ext cx="10058399" cy="626203"/>
      </dsp:txXfrm>
    </dsp:sp>
    <dsp:sp modelId="{079C528F-D6EC-44C2-8F66-1A2B50BA4D77}">
      <dsp:nvSpPr>
        <dsp:cNvPr id="0" name=""/>
        <dsp:cNvSpPr/>
      </dsp:nvSpPr>
      <dsp:spPr>
        <a:xfrm>
          <a:off x="0" y="1880445"/>
          <a:ext cx="10058399"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6E75FD-4002-40FB-93B4-843F7EA0B281}">
      <dsp:nvSpPr>
        <dsp:cNvPr id="0" name=""/>
        <dsp:cNvSpPr/>
      </dsp:nvSpPr>
      <dsp:spPr>
        <a:xfrm>
          <a:off x="0" y="1880445"/>
          <a:ext cx="10058399" cy="6262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cs-CZ" sz="2900" kern="1200"/>
            <a:t>Zvláštní výbor pro politické otázky a otázky dekolonizace</a:t>
          </a:r>
          <a:endParaRPr lang="en-US" sz="2900" kern="1200"/>
        </a:p>
      </dsp:txBody>
      <dsp:txXfrm>
        <a:off x="0" y="1880445"/>
        <a:ext cx="10058399" cy="626203"/>
      </dsp:txXfrm>
    </dsp:sp>
    <dsp:sp modelId="{8473CA33-291A-43CB-AEC0-7819B984ACF4}">
      <dsp:nvSpPr>
        <dsp:cNvPr id="0" name=""/>
        <dsp:cNvSpPr/>
      </dsp:nvSpPr>
      <dsp:spPr>
        <a:xfrm>
          <a:off x="0" y="2506648"/>
          <a:ext cx="10058399"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E7F4E3B-5B0B-4EC7-9C22-DE9D814E5183}">
      <dsp:nvSpPr>
        <dsp:cNvPr id="0" name=""/>
        <dsp:cNvSpPr/>
      </dsp:nvSpPr>
      <dsp:spPr>
        <a:xfrm>
          <a:off x="0" y="2506648"/>
          <a:ext cx="10058399" cy="6262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cs-CZ" sz="2900" kern="1200"/>
            <a:t>Administrativní a rozpočtový</a:t>
          </a:r>
          <a:endParaRPr lang="en-US" sz="2900" kern="1200"/>
        </a:p>
      </dsp:txBody>
      <dsp:txXfrm>
        <a:off x="0" y="2506648"/>
        <a:ext cx="10058399" cy="626203"/>
      </dsp:txXfrm>
    </dsp:sp>
    <dsp:sp modelId="{29E942B4-CD01-42FE-AFB2-EF0E8D9E439C}">
      <dsp:nvSpPr>
        <dsp:cNvPr id="0" name=""/>
        <dsp:cNvSpPr/>
      </dsp:nvSpPr>
      <dsp:spPr>
        <a:xfrm>
          <a:off x="0" y="3132851"/>
          <a:ext cx="10058399"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7AC1E0E-AA41-4656-9619-AC9240AC2AB2}">
      <dsp:nvSpPr>
        <dsp:cNvPr id="0" name=""/>
        <dsp:cNvSpPr/>
      </dsp:nvSpPr>
      <dsp:spPr>
        <a:xfrm>
          <a:off x="0" y="3132851"/>
          <a:ext cx="10058399" cy="6262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cs-CZ" sz="2900" kern="1200"/>
            <a:t>Právní</a:t>
          </a:r>
          <a:endParaRPr lang="en-US" sz="2900" kern="1200"/>
        </a:p>
      </dsp:txBody>
      <dsp:txXfrm>
        <a:off x="0" y="3132851"/>
        <a:ext cx="10058399" cy="6262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93713E-5C72-49AD-8F2E-94BA04C8E982}">
      <dsp:nvSpPr>
        <dsp:cNvPr id="0" name=""/>
        <dsp:cNvSpPr/>
      </dsp:nvSpPr>
      <dsp:spPr>
        <a:xfrm>
          <a:off x="0" y="28695"/>
          <a:ext cx="10058399" cy="4797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dirty="0"/>
            <a:t>Mezinárodní organizace pro civilní letectví (ICAO)</a:t>
          </a:r>
          <a:endParaRPr lang="en-US" sz="2000" kern="1200" dirty="0"/>
        </a:p>
      </dsp:txBody>
      <dsp:txXfrm>
        <a:off x="23417" y="52112"/>
        <a:ext cx="10011565" cy="432866"/>
      </dsp:txXfrm>
    </dsp:sp>
    <dsp:sp modelId="{F0B774B3-38C8-403D-A6B1-3EA4D0BE2F0A}">
      <dsp:nvSpPr>
        <dsp:cNvPr id="0" name=""/>
        <dsp:cNvSpPr/>
      </dsp:nvSpPr>
      <dsp:spPr>
        <a:xfrm>
          <a:off x="0" y="565995"/>
          <a:ext cx="10058399" cy="4797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a:t>Organizace OSN pro vzdělávání, vědu a kulturu (UNESCO)</a:t>
          </a:r>
          <a:endParaRPr lang="en-US" sz="2000" kern="1200"/>
        </a:p>
      </dsp:txBody>
      <dsp:txXfrm>
        <a:off x="23417" y="589412"/>
        <a:ext cx="10011565" cy="432866"/>
      </dsp:txXfrm>
    </dsp:sp>
    <dsp:sp modelId="{20D5FDCE-CABE-4F6C-889D-D61808C2CE66}">
      <dsp:nvSpPr>
        <dsp:cNvPr id="0" name=""/>
        <dsp:cNvSpPr/>
      </dsp:nvSpPr>
      <dsp:spPr>
        <a:xfrm>
          <a:off x="0" y="1103295"/>
          <a:ext cx="10058399" cy="4797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a:t>Organizace pro výživu a zemědělství (FAO)</a:t>
          </a:r>
          <a:endParaRPr lang="en-US" sz="2000" kern="1200"/>
        </a:p>
      </dsp:txBody>
      <dsp:txXfrm>
        <a:off x="23417" y="1126712"/>
        <a:ext cx="10011565" cy="432866"/>
      </dsp:txXfrm>
    </dsp:sp>
    <dsp:sp modelId="{6A02E608-C9DB-44F7-BF3D-A95339AC5D6E}">
      <dsp:nvSpPr>
        <dsp:cNvPr id="0" name=""/>
        <dsp:cNvSpPr/>
      </dsp:nvSpPr>
      <dsp:spPr>
        <a:xfrm>
          <a:off x="0" y="1640595"/>
          <a:ext cx="10058399" cy="4797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a:t>Světová meteorologická organizace (WMO)</a:t>
          </a:r>
          <a:endParaRPr lang="en-US" sz="2000" kern="1200"/>
        </a:p>
      </dsp:txBody>
      <dsp:txXfrm>
        <a:off x="23417" y="1664012"/>
        <a:ext cx="10011565" cy="432866"/>
      </dsp:txXfrm>
    </dsp:sp>
    <dsp:sp modelId="{B96AF33A-B29F-4C13-92AB-5FEB64817D23}">
      <dsp:nvSpPr>
        <dsp:cNvPr id="0" name=""/>
        <dsp:cNvSpPr/>
      </dsp:nvSpPr>
      <dsp:spPr>
        <a:xfrm>
          <a:off x="0" y="2177895"/>
          <a:ext cx="10058399" cy="4797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dirty="0"/>
            <a:t>Světová zdravotnická organizace (WHO)</a:t>
          </a:r>
          <a:endParaRPr lang="en-US" sz="2000" kern="1200" dirty="0"/>
        </a:p>
      </dsp:txBody>
      <dsp:txXfrm>
        <a:off x="23417" y="2201312"/>
        <a:ext cx="10011565" cy="432866"/>
      </dsp:txXfrm>
    </dsp:sp>
    <dsp:sp modelId="{AE00D9B0-FE60-460A-AD9B-C659826926BE}">
      <dsp:nvSpPr>
        <dsp:cNvPr id="0" name=""/>
        <dsp:cNvSpPr/>
      </dsp:nvSpPr>
      <dsp:spPr>
        <a:xfrm>
          <a:off x="0" y="2715195"/>
          <a:ext cx="10058399" cy="4797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a:t>Mezinárodní měnový fond (MMF)</a:t>
          </a:r>
          <a:endParaRPr lang="en-US" sz="2000" kern="1200"/>
        </a:p>
      </dsp:txBody>
      <dsp:txXfrm>
        <a:off x="23417" y="2738612"/>
        <a:ext cx="10011565" cy="432866"/>
      </dsp:txXfrm>
    </dsp:sp>
    <dsp:sp modelId="{BAAB2D64-BB0B-499B-9500-7C3AF296C1D5}">
      <dsp:nvSpPr>
        <dsp:cNvPr id="0" name=""/>
        <dsp:cNvSpPr/>
      </dsp:nvSpPr>
      <dsp:spPr>
        <a:xfrm>
          <a:off x="0" y="3252495"/>
          <a:ext cx="10058399" cy="4797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a:t>Dětský fond Organizace spojených národů (UNICEF), … </a:t>
          </a:r>
          <a:endParaRPr lang="en-US" sz="2000" kern="1200"/>
        </a:p>
      </dsp:txBody>
      <dsp:txXfrm>
        <a:off x="23417" y="3275912"/>
        <a:ext cx="10011565" cy="4328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C72762-8303-44EA-9907-E1F694E8CBEE}">
      <dsp:nvSpPr>
        <dsp:cNvPr id="0" name=""/>
        <dsp:cNvSpPr/>
      </dsp:nvSpPr>
      <dsp:spPr>
        <a:xfrm>
          <a:off x="3218687" y="1039"/>
          <a:ext cx="3621024" cy="60544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cs-CZ" sz="3000" kern="1200"/>
            <a:t>Nezávislost</a:t>
          </a:r>
          <a:endParaRPr lang="en-US" sz="3000" kern="1200"/>
        </a:p>
      </dsp:txBody>
      <dsp:txXfrm>
        <a:off x="3248242" y="30594"/>
        <a:ext cx="3561914" cy="546330"/>
      </dsp:txXfrm>
    </dsp:sp>
    <dsp:sp modelId="{A37D4F7E-72D0-464F-A87C-8C6D96DA0A88}">
      <dsp:nvSpPr>
        <dsp:cNvPr id="0" name=""/>
        <dsp:cNvSpPr/>
      </dsp:nvSpPr>
      <dsp:spPr>
        <a:xfrm>
          <a:off x="3218687" y="636751"/>
          <a:ext cx="3621024" cy="60544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cs-CZ" sz="3000" kern="1200"/>
            <a:t>Efektivita</a:t>
          </a:r>
          <a:endParaRPr lang="en-US" sz="3000" kern="1200"/>
        </a:p>
      </dsp:txBody>
      <dsp:txXfrm>
        <a:off x="3248242" y="666306"/>
        <a:ext cx="3561914" cy="546330"/>
      </dsp:txXfrm>
    </dsp:sp>
    <dsp:sp modelId="{373F0F87-FBD6-4C5B-9B3F-3439892CAC09}">
      <dsp:nvSpPr>
        <dsp:cNvPr id="0" name=""/>
        <dsp:cNvSpPr/>
      </dsp:nvSpPr>
      <dsp:spPr>
        <a:xfrm>
          <a:off x="3218687" y="1272463"/>
          <a:ext cx="3621024" cy="605440"/>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cs-CZ" sz="3000" kern="1200"/>
            <a:t>Vytrvalost</a:t>
          </a:r>
          <a:endParaRPr lang="en-US" sz="3000" kern="1200"/>
        </a:p>
      </dsp:txBody>
      <dsp:txXfrm>
        <a:off x="3248242" y="1302018"/>
        <a:ext cx="3561914" cy="546330"/>
      </dsp:txXfrm>
    </dsp:sp>
    <dsp:sp modelId="{181104AC-4AE0-4D7E-A658-A119EECC78D7}">
      <dsp:nvSpPr>
        <dsp:cNvPr id="0" name=""/>
        <dsp:cNvSpPr/>
      </dsp:nvSpPr>
      <dsp:spPr>
        <a:xfrm>
          <a:off x="3218687" y="1908176"/>
          <a:ext cx="3621024" cy="605440"/>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cs-CZ" sz="3000" kern="1200"/>
            <a:t>Zkušenost</a:t>
          </a:r>
          <a:endParaRPr lang="en-US" sz="3000" kern="1200"/>
        </a:p>
      </dsp:txBody>
      <dsp:txXfrm>
        <a:off x="3248242" y="1937731"/>
        <a:ext cx="3561914" cy="546330"/>
      </dsp:txXfrm>
    </dsp:sp>
    <dsp:sp modelId="{E9E8261D-48A3-4B90-9E41-0D2C3207ACDD}">
      <dsp:nvSpPr>
        <dsp:cNvPr id="0" name=""/>
        <dsp:cNvSpPr/>
      </dsp:nvSpPr>
      <dsp:spPr>
        <a:xfrm>
          <a:off x="3218687" y="2543888"/>
          <a:ext cx="3621024" cy="605440"/>
        </a:xfrm>
        <a:prstGeom prst="round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cs-CZ" sz="3000" kern="1200"/>
            <a:t>Spolupráce</a:t>
          </a:r>
          <a:endParaRPr lang="en-US" sz="3000" kern="1200"/>
        </a:p>
      </dsp:txBody>
      <dsp:txXfrm>
        <a:off x="3248242" y="2573443"/>
        <a:ext cx="3561914" cy="546330"/>
      </dsp:txXfrm>
    </dsp:sp>
    <dsp:sp modelId="{DE66BB01-AEA0-4B3E-8720-C25842AB9F74}">
      <dsp:nvSpPr>
        <dsp:cNvPr id="0" name=""/>
        <dsp:cNvSpPr/>
      </dsp:nvSpPr>
      <dsp:spPr>
        <a:xfrm>
          <a:off x="3218687" y="3179600"/>
          <a:ext cx="3621024" cy="60544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cs-CZ" sz="3000" kern="1200"/>
            <a:t>Respekt</a:t>
          </a:r>
          <a:endParaRPr lang="en-US" sz="3000" kern="1200"/>
        </a:p>
      </dsp:txBody>
      <dsp:txXfrm>
        <a:off x="3248242" y="3209155"/>
        <a:ext cx="3561914" cy="54633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0BC73D-65BD-4844-ABF3-DCE94A28CB5B}">
      <dsp:nvSpPr>
        <dsp:cNvPr id="0" name=""/>
        <dsp:cNvSpPr/>
      </dsp:nvSpPr>
      <dsp:spPr>
        <a:xfrm>
          <a:off x="0" y="72758"/>
          <a:ext cx="6582555" cy="161460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kern="1200"/>
            <a:t>Monitoring </a:t>
          </a:r>
          <a:r>
            <a:rPr lang="cs-CZ" sz="2300" b="0" i="0" kern="1200"/>
            <a:t>ekonomického a finančního vývoje a politik v členských zemích a na globální úrovni; poskytování poradenství v oblasti měnové politiky</a:t>
          </a:r>
          <a:endParaRPr lang="en-US" sz="2300" kern="1200"/>
        </a:p>
      </dsp:txBody>
      <dsp:txXfrm>
        <a:off x="78818" y="151576"/>
        <a:ext cx="6424919" cy="1456964"/>
      </dsp:txXfrm>
    </dsp:sp>
    <dsp:sp modelId="{EE4778D2-2C60-4437-82A3-67FFBF28BBD3}">
      <dsp:nvSpPr>
        <dsp:cNvPr id="0" name=""/>
        <dsp:cNvSpPr/>
      </dsp:nvSpPr>
      <dsp:spPr>
        <a:xfrm>
          <a:off x="0" y="1753598"/>
          <a:ext cx="6582555" cy="1614600"/>
        </a:xfrm>
        <a:prstGeom prst="roundRect">
          <a:avLst/>
        </a:prstGeom>
        <a:solidFill>
          <a:schemeClr val="accent2">
            <a:hueOff val="778827"/>
            <a:satOff val="-2538"/>
            <a:lumOff val="88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b="0" i="0" kern="1200"/>
            <a:t>Finanční asistence – půjčování členským zemím s problémy v rámci platební bilance</a:t>
          </a:r>
          <a:endParaRPr lang="en-US" sz="2300" kern="1200"/>
        </a:p>
      </dsp:txBody>
      <dsp:txXfrm>
        <a:off x="78818" y="1832416"/>
        <a:ext cx="6424919" cy="1456964"/>
      </dsp:txXfrm>
    </dsp:sp>
    <dsp:sp modelId="{FEFDBC0B-8B29-4370-81CB-0403A526AC47}">
      <dsp:nvSpPr>
        <dsp:cNvPr id="0" name=""/>
        <dsp:cNvSpPr/>
      </dsp:nvSpPr>
      <dsp:spPr>
        <a:xfrm>
          <a:off x="0" y="3434439"/>
          <a:ext cx="6582555" cy="1614600"/>
        </a:xfrm>
        <a:prstGeom prst="roundRect">
          <a:avLst/>
        </a:prstGeom>
        <a:solidFill>
          <a:schemeClr val="accent2">
            <a:hueOff val="1557654"/>
            <a:satOff val="-5075"/>
            <a:lumOff val="176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b="0" i="0" kern="1200" dirty="0"/>
            <a:t>Technická asistence – poskytována vládám a centrálním bankám členských zemí MMF (jedná se o různá expertní školení)</a:t>
          </a:r>
          <a:endParaRPr lang="en-US" sz="2300" kern="1200" dirty="0"/>
        </a:p>
      </dsp:txBody>
      <dsp:txXfrm>
        <a:off x="78818" y="3513257"/>
        <a:ext cx="6424919" cy="145696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197E1A-7FA9-4CA0-BB16-70F86149C9E8}">
      <dsp:nvSpPr>
        <dsp:cNvPr id="0" name=""/>
        <dsp:cNvSpPr/>
      </dsp:nvSpPr>
      <dsp:spPr>
        <a:xfrm>
          <a:off x="93209" y="182236"/>
          <a:ext cx="2291367" cy="179675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cs-CZ" sz="2000" kern="1200" dirty="0"/>
            <a:t>Propuštění vězňů svědomí, politických vězňů a dalších nespravedlivě vězněných</a:t>
          </a:r>
          <a:endParaRPr lang="en-US" sz="2000" kern="1200" dirty="0"/>
        </a:p>
      </dsp:txBody>
      <dsp:txXfrm>
        <a:off x="93209" y="182236"/>
        <a:ext cx="2291367" cy="1796751"/>
      </dsp:txXfrm>
    </dsp:sp>
    <dsp:sp modelId="{271119C9-D69B-44EB-9B9A-D3B3F4B325D3}">
      <dsp:nvSpPr>
        <dsp:cNvPr id="0" name=""/>
        <dsp:cNvSpPr/>
      </dsp:nvSpPr>
      <dsp:spPr>
        <a:xfrm>
          <a:off x="2524082" y="175583"/>
          <a:ext cx="2505975" cy="183455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cs-CZ" sz="2100" kern="1200" dirty="0"/>
            <a:t>Dodržování základních lidských práv a svobod kdekoliv na světě</a:t>
          </a:r>
          <a:endParaRPr lang="en-US" sz="2100" kern="1200" dirty="0"/>
        </a:p>
      </dsp:txBody>
      <dsp:txXfrm>
        <a:off x="2524082" y="175583"/>
        <a:ext cx="2505975" cy="1834556"/>
      </dsp:txXfrm>
    </dsp:sp>
    <dsp:sp modelId="{9B792D96-2554-4C0A-B2F0-894102134CE1}">
      <dsp:nvSpPr>
        <dsp:cNvPr id="0" name=""/>
        <dsp:cNvSpPr/>
      </dsp:nvSpPr>
      <dsp:spPr>
        <a:xfrm>
          <a:off x="5258679" y="160247"/>
          <a:ext cx="2343264" cy="186522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cs-CZ" sz="2100" kern="1200" dirty="0"/>
            <a:t>Spravedlivé soudy pro všechny</a:t>
          </a:r>
          <a:endParaRPr lang="en-US" sz="2100" kern="1200" dirty="0"/>
        </a:p>
      </dsp:txBody>
      <dsp:txXfrm>
        <a:off x="5258679" y="160247"/>
        <a:ext cx="2343264" cy="1865228"/>
      </dsp:txXfrm>
    </dsp:sp>
    <dsp:sp modelId="{A74E7C89-6857-4D23-8A65-908183A023D0}">
      <dsp:nvSpPr>
        <dsp:cNvPr id="0" name=""/>
        <dsp:cNvSpPr/>
      </dsp:nvSpPr>
      <dsp:spPr>
        <a:xfrm>
          <a:off x="7830566" y="224087"/>
          <a:ext cx="2223740" cy="173754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cs-CZ" sz="2100" kern="1200" dirty="0"/>
            <a:t>Zrušení trestu smrti a zastavení mučení</a:t>
          </a:r>
          <a:endParaRPr lang="en-US" sz="2100" kern="1200" dirty="0"/>
        </a:p>
      </dsp:txBody>
      <dsp:txXfrm>
        <a:off x="7830566" y="224087"/>
        <a:ext cx="2223740" cy="1737547"/>
      </dsp:txXfrm>
    </dsp:sp>
    <dsp:sp modelId="{E301154A-A74F-4788-BD1A-E7AB3710DE12}">
      <dsp:nvSpPr>
        <dsp:cNvPr id="0" name=""/>
        <dsp:cNvSpPr/>
      </dsp:nvSpPr>
      <dsp:spPr>
        <a:xfrm>
          <a:off x="113820" y="2254098"/>
          <a:ext cx="2286223" cy="137173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cs-CZ" sz="2100" kern="1200" dirty="0"/>
            <a:t>Ochrana civilistů v ozbrojených konfliktech</a:t>
          </a:r>
          <a:endParaRPr lang="en-US" sz="2100" kern="1200" dirty="0"/>
        </a:p>
      </dsp:txBody>
      <dsp:txXfrm>
        <a:off x="113820" y="2254098"/>
        <a:ext cx="2286223" cy="1371733"/>
      </dsp:txXfrm>
    </dsp:sp>
    <dsp:sp modelId="{E0A80C54-53EB-491A-A2D9-7C6538339A67}">
      <dsp:nvSpPr>
        <dsp:cNvPr id="0" name=""/>
        <dsp:cNvSpPr/>
      </dsp:nvSpPr>
      <dsp:spPr>
        <a:xfrm>
          <a:off x="2628665" y="2254098"/>
          <a:ext cx="2286223" cy="137173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cs-CZ" sz="2100" kern="1200"/>
            <a:t>Zajištění základních práv uprchlíků</a:t>
          </a:r>
          <a:endParaRPr lang="en-US" sz="2100" kern="1200"/>
        </a:p>
      </dsp:txBody>
      <dsp:txXfrm>
        <a:off x="2628665" y="2254098"/>
        <a:ext cx="2286223" cy="1371733"/>
      </dsp:txXfrm>
    </dsp:sp>
    <dsp:sp modelId="{A3E40F65-D4FE-49BB-8505-133590F501B9}">
      <dsp:nvSpPr>
        <dsp:cNvPr id="0" name=""/>
        <dsp:cNvSpPr/>
      </dsp:nvSpPr>
      <dsp:spPr>
        <a:xfrm>
          <a:off x="5143511" y="2254098"/>
          <a:ext cx="2286223" cy="137173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cs-CZ" sz="2100" kern="1200"/>
            <a:t>Boj proti násilí na ženách a domácímu násilí</a:t>
          </a:r>
          <a:endParaRPr lang="en-US" sz="2100" kern="1200"/>
        </a:p>
      </dsp:txBody>
      <dsp:txXfrm>
        <a:off x="5143511" y="2254098"/>
        <a:ext cx="2286223" cy="1371733"/>
      </dsp:txXfrm>
    </dsp:sp>
    <dsp:sp modelId="{DF022A45-8DAE-4535-92F3-68A766A88852}">
      <dsp:nvSpPr>
        <dsp:cNvPr id="0" name=""/>
        <dsp:cNvSpPr/>
      </dsp:nvSpPr>
      <dsp:spPr>
        <a:xfrm>
          <a:off x="7658356" y="2254098"/>
          <a:ext cx="2286223" cy="137173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cs-CZ" sz="2100" kern="1200"/>
            <a:t>Odstranění diskriminace a boj proti chudobě</a:t>
          </a:r>
          <a:endParaRPr lang="en-US" sz="2100" kern="1200"/>
        </a:p>
      </dsp:txBody>
      <dsp:txXfrm>
        <a:off x="7658356" y="2254098"/>
        <a:ext cx="2286223" cy="1371733"/>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DCA46A-769B-4907-AF4F-CB6AD3B2FE94}" type="datetimeFigureOut">
              <a:rPr lang="cs-CZ" smtClean="0"/>
              <a:t>31.10.2021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723E3F-29C1-4C31-BAAB-326303B71248}" type="slidenum">
              <a:rPr lang="cs-CZ" smtClean="0"/>
              <a:t>‹#›</a:t>
            </a:fld>
            <a:endParaRPr lang="cs-CZ"/>
          </a:p>
        </p:txBody>
      </p:sp>
    </p:spTree>
    <p:extLst>
      <p:ext uri="{BB962C8B-B14F-4D97-AF65-F5344CB8AC3E}">
        <p14:creationId xmlns:p14="http://schemas.microsoft.com/office/powerpoint/2010/main" val="2410835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Mezinárodní organizace jsou z historického hlediska poměrně novým typem aktérů v mezinárodním prostředí. Vůbec první mezinárodní organizací byla Ústřední komise pro plavbu na Rýně založená na vídeňském kongresu roku 1815. Další specializované mezinárodní organizace se pak začaly objevovat od druhé poloviny 19. století v souvislosti s rozvojem mezinárodního obchodu a pokroky v oblasti průmyslu, technologií a komunikací. Vznikly tak např. Mezinárodní telegrafní unie (1856), Světová poštovní unie (1874) nebo Unie pro ochranu průmyslového vlastnictví (1883). </a:t>
            </a:r>
          </a:p>
          <a:p>
            <a:r>
              <a:rPr lang="cs-CZ" dirty="0"/>
              <a:t>Za zásadní přelom v rozvoji mezinárodních organizací lze ale považovat konec druhé světové války (1945). Tehdy vznikla v současnosti jediná univerzální mezinárodní organizace – Organizace spojených národů (OSN). Její předchůdkyně byla Společnost národů (</a:t>
            </a:r>
            <a:r>
              <a:rPr lang="cs-CZ" dirty="0" err="1"/>
              <a:t>League</a:t>
            </a:r>
            <a:r>
              <a:rPr lang="cs-CZ" dirty="0"/>
              <a:t> </a:t>
            </a:r>
            <a:r>
              <a:rPr lang="cs-CZ" dirty="0" err="1"/>
              <a:t>of</a:t>
            </a:r>
            <a:r>
              <a:rPr lang="cs-CZ" dirty="0"/>
              <a:t> </a:t>
            </a:r>
            <a:r>
              <a:rPr lang="cs-CZ" dirty="0" err="1"/>
              <a:t>Nations</a:t>
            </a:r>
            <a:r>
              <a:rPr lang="cs-CZ" dirty="0"/>
              <a:t>), která vznikla již po první světové válce v roce 1919, nicméně její členská základna ani pole působnosti zdaleka nedosahovaly rozměrů dnešní OSN. </a:t>
            </a:r>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2</a:t>
            </a:fld>
            <a:endParaRPr lang="cs-CZ"/>
          </a:p>
        </p:txBody>
      </p:sp>
    </p:spTree>
    <p:extLst>
      <p:ext uri="{BB962C8B-B14F-4D97-AF65-F5344CB8AC3E}">
        <p14:creationId xmlns:p14="http://schemas.microsoft.com/office/powerpoint/2010/main" val="3430830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342900" lvl="0" indent="-342900">
              <a:lnSpc>
                <a:spcPct val="107000"/>
              </a:lnSpc>
              <a:spcAft>
                <a:spcPts val="800"/>
              </a:spcAft>
              <a:buFont typeface="Times New Roman" panose="02020603050405020304" pitchFamily="18" charset="0"/>
              <a:buChar char="-"/>
              <a:tabLst>
                <a:tab pos="457200" algn="l"/>
              </a:tabLst>
            </a:pPr>
            <a:r>
              <a:rPr lang="cs-CZ" sz="1800" dirty="0">
                <a:effectLst/>
                <a:latin typeface="Arial" panose="020B0604020202020204" pitchFamily="34" charset="0"/>
                <a:ea typeface="Calibri" panose="020F0502020204030204" pitchFamily="34" charset="0"/>
                <a:cs typeface="Times New Roman" panose="02020603050405020304" pitchFamily="18" charset="0"/>
              </a:rPr>
              <a:t>Hlavním poradním orgánem, ve kterém mají rovnoprávné zastoupení všechny členské státy. Každý stát bez rozdílu má jeden hlas. Schází se pravidelně na ročních zasedáních, kde se na základě Charty zabývá otázkami mezinárodní spolupráce států v politické, hospodářské, sociální, humanitární a kulturní oblasti. O důležitých otázkách, jako např. bezpečnost ve světě, přijímání nových členů nebo stanovování rozpočtu organizace, rozhoduje dvoutřetinová většina, o dalších prostá většina. Řádné výroční zasedání začíná vždy v září a pokračuje během celého roku.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Funkce a pravomoci</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imes New Roman" panose="02020603050405020304" pitchFamily="18" charset="0"/>
              <a:buChar char="-"/>
              <a:tabLst>
                <a:tab pos="457200" algn="l"/>
              </a:tabLst>
            </a:pPr>
            <a:r>
              <a:rPr lang="cs-CZ" sz="1800" dirty="0">
                <a:effectLst/>
                <a:latin typeface="Arial" panose="020B0604020202020204" pitchFamily="34" charset="0"/>
                <a:ea typeface="Calibri" panose="020F0502020204030204" pitchFamily="34" charset="0"/>
                <a:cs typeface="Times New Roman" panose="02020603050405020304" pitchFamily="18" charset="0"/>
              </a:rPr>
              <a:t>Projednává a vydává doporučení týkající se široké škály témat, s výjimkou těch, která přísluší Radě bezpečnosti</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imes New Roman" panose="02020603050405020304" pitchFamily="18" charset="0"/>
              <a:buChar char="-"/>
              <a:tabLst>
                <a:tab pos="457200" algn="l"/>
              </a:tabLst>
            </a:pPr>
            <a:r>
              <a:rPr lang="cs-CZ" sz="1800" dirty="0">
                <a:effectLst/>
                <a:latin typeface="Arial" panose="020B0604020202020204" pitchFamily="34" charset="0"/>
                <a:ea typeface="Calibri" panose="020F0502020204030204" pitchFamily="34" charset="0"/>
                <a:cs typeface="Times New Roman" panose="02020603050405020304" pitchFamily="18" charset="0"/>
              </a:rPr>
              <a:t>Zabývá se problematikou ozbrojených konfliktů a odzbrojení; usiluje o zlepšování situace dětí, mladých lidí, žen a dalších zranitelných skupin</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imes New Roman" panose="02020603050405020304" pitchFamily="18" charset="0"/>
              <a:buChar char="-"/>
              <a:tabLst>
                <a:tab pos="457200" algn="l"/>
              </a:tabLst>
            </a:pPr>
            <a:r>
              <a:rPr lang="cs-CZ" sz="1800" dirty="0">
                <a:effectLst/>
                <a:latin typeface="Arial" panose="020B0604020202020204" pitchFamily="34" charset="0"/>
                <a:ea typeface="Calibri" panose="020F0502020204030204" pitchFamily="34" charset="0"/>
                <a:cs typeface="Times New Roman" panose="02020603050405020304" pitchFamily="18" charset="0"/>
              </a:rPr>
              <a:t>Debatuje o otázkách udržitelného rozvoje a lidských práv</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imes New Roman" panose="02020603050405020304" pitchFamily="18" charset="0"/>
              <a:buChar char="-"/>
              <a:tabLst>
                <a:tab pos="457200" algn="l"/>
              </a:tabLst>
            </a:pPr>
            <a:r>
              <a:rPr lang="cs-CZ" sz="1800" dirty="0">
                <a:effectLst/>
                <a:latin typeface="Arial" panose="020B0604020202020204" pitchFamily="34" charset="0"/>
                <a:ea typeface="Calibri" panose="020F0502020204030204" pitchFamily="34" charset="0"/>
                <a:cs typeface="Times New Roman" panose="02020603050405020304" pitchFamily="18" charset="0"/>
              </a:rPr>
              <a:t>Rozhoduje o výši příspěvků členských států do rozpočtu OSN a o jejich využití.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a:p>
            <a:endParaRPr lang="cs-CZ" dirty="0"/>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11</a:t>
            </a:fld>
            <a:endParaRPr lang="cs-CZ"/>
          </a:p>
        </p:txBody>
      </p:sp>
    </p:spTree>
    <p:extLst>
      <p:ext uri="{BB962C8B-B14F-4D97-AF65-F5344CB8AC3E}">
        <p14:creationId xmlns:p14="http://schemas.microsoft.com/office/powerpoint/2010/main" val="33903239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nSpc>
                <a:spcPct val="107000"/>
              </a:lnSpc>
              <a:spcAft>
                <a:spcPts val="800"/>
              </a:spcAft>
            </a:pPr>
            <a:r>
              <a:rPr lang="cs-CZ" sz="1200" dirty="0">
                <a:effectLst/>
                <a:latin typeface="Arial" panose="020B0604020202020204" pitchFamily="34" charset="0"/>
                <a:ea typeface="Calibri" panose="020F0502020204030204" pitchFamily="34" charset="0"/>
                <a:cs typeface="Times New Roman" panose="02020603050405020304" pitchFamily="18" charset="0"/>
              </a:rPr>
              <a:t>Výbory</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
            </a:pPr>
            <a:r>
              <a:rPr lang="cs-CZ" sz="1200" dirty="0">
                <a:effectLst/>
                <a:latin typeface="Arial" panose="020B0604020202020204" pitchFamily="34" charset="0"/>
                <a:ea typeface="Calibri" panose="020F0502020204030204" pitchFamily="34" charset="0"/>
                <a:cs typeface="Times New Roman" panose="02020603050405020304" pitchFamily="18" charset="0"/>
              </a:rPr>
              <a:t>Výbor pro odzbrojení a mezinárodní bezpečnost</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
            </a:pPr>
            <a:r>
              <a:rPr lang="cs-CZ" sz="1200" dirty="0">
                <a:effectLst/>
                <a:latin typeface="Arial" panose="020B0604020202020204" pitchFamily="34" charset="0"/>
                <a:ea typeface="Calibri" panose="020F0502020204030204" pitchFamily="34" charset="0"/>
                <a:cs typeface="Times New Roman" panose="02020603050405020304" pitchFamily="18" charset="0"/>
              </a:rPr>
              <a:t>Hospodářský a finanční</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
            </a:pPr>
            <a:r>
              <a:rPr lang="cs-CZ" sz="1200" dirty="0">
                <a:effectLst/>
                <a:latin typeface="Arial" panose="020B0604020202020204" pitchFamily="34" charset="0"/>
                <a:ea typeface="Calibri" panose="020F0502020204030204" pitchFamily="34" charset="0"/>
                <a:cs typeface="Times New Roman" panose="02020603050405020304" pitchFamily="18" charset="0"/>
              </a:rPr>
              <a:t>Sociální, humanitární a kulturní</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
            </a:pPr>
            <a:r>
              <a:rPr lang="cs-CZ" sz="1200" dirty="0">
                <a:effectLst/>
                <a:latin typeface="Arial" panose="020B0604020202020204" pitchFamily="34" charset="0"/>
                <a:ea typeface="Calibri" panose="020F0502020204030204" pitchFamily="34" charset="0"/>
                <a:cs typeface="Times New Roman" panose="02020603050405020304" pitchFamily="18" charset="0"/>
              </a:rPr>
              <a:t>Zvláštní výbor pro politické otázky a otázky dekolonizace</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
            </a:pPr>
            <a:r>
              <a:rPr lang="cs-CZ" sz="1200" dirty="0">
                <a:effectLst/>
                <a:latin typeface="Arial" panose="020B0604020202020204" pitchFamily="34" charset="0"/>
                <a:ea typeface="Calibri" panose="020F0502020204030204" pitchFamily="34" charset="0"/>
                <a:cs typeface="Times New Roman" panose="02020603050405020304" pitchFamily="18" charset="0"/>
              </a:rPr>
              <a:t>Administrativní a rozpočtový</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ourier New" panose="02070309020205020404" pitchFamily="49" charset="0"/>
              <a:buChar char="-"/>
            </a:pPr>
            <a:r>
              <a:rPr lang="cs-CZ" sz="1200" dirty="0">
                <a:effectLst/>
                <a:latin typeface="Arial" panose="020B0604020202020204" pitchFamily="34" charset="0"/>
                <a:ea typeface="Calibri" panose="020F0502020204030204" pitchFamily="34" charset="0"/>
                <a:cs typeface="Times New Roman" panose="02020603050405020304" pitchFamily="18" charset="0"/>
              </a:rPr>
              <a:t>Právní</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12</a:t>
            </a:fld>
            <a:endParaRPr lang="cs-CZ"/>
          </a:p>
        </p:txBody>
      </p:sp>
    </p:spTree>
    <p:extLst>
      <p:ext uri="{BB962C8B-B14F-4D97-AF65-F5344CB8AC3E}">
        <p14:creationId xmlns:p14="http://schemas.microsoft.com/office/powerpoint/2010/main" val="37221929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342900" lvl="0" indent="-342900">
              <a:lnSpc>
                <a:spcPct val="107000"/>
              </a:lnSpc>
              <a:spcAft>
                <a:spcPts val="800"/>
              </a:spcAft>
              <a:buFont typeface="Times New Roman" panose="02020603050405020304" pitchFamily="18" charset="0"/>
              <a:buChar char="-"/>
              <a:tabLst>
                <a:tab pos="457200" algn="l"/>
              </a:tabLst>
            </a:pPr>
            <a:r>
              <a:rPr lang="cs-CZ" sz="1800" dirty="0">
                <a:effectLst/>
                <a:latin typeface="Arial" panose="020B0604020202020204" pitchFamily="34" charset="0"/>
                <a:ea typeface="Calibri" panose="020F0502020204030204" pitchFamily="34" charset="0"/>
                <a:cs typeface="Times New Roman" panose="02020603050405020304" pitchFamily="18" charset="0"/>
              </a:rPr>
              <a:t>Má 15 členů, z toho 5 stálých (USA, Rusko, Čína, Francie, Velká Británie) a 10 nestálých členů, které volí Valné shromáždění na dvouleté období.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imes New Roman" panose="02020603050405020304" pitchFamily="18" charset="0"/>
              <a:buChar char="-"/>
              <a:tabLst>
                <a:tab pos="457200" algn="l"/>
              </a:tabLst>
            </a:pPr>
            <a:r>
              <a:rPr lang="cs-CZ" sz="1800" dirty="0">
                <a:effectLst/>
                <a:latin typeface="Arial" panose="020B0604020202020204" pitchFamily="34" charset="0"/>
                <a:ea typeface="Calibri" panose="020F0502020204030204" pitchFamily="34" charset="0"/>
                <a:cs typeface="Times New Roman" panose="02020603050405020304" pitchFamily="18" charset="0"/>
              </a:rPr>
              <a:t>Je orgánem, který má hlavní zodpovědnost za zachování mezinárodního míru a bezpečnosti. Její rozhodnutí jsou pro členské státy závazná.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imes New Roman" panose="02020603050405020304" pitchFamily="18" charset="0"/>
              <a:buChar char="-"/>
              <a:tabLst>
                <a:tab pos="457200" algn="l"/>
              </a:tabLst>
            </a:pPr>
            <a:r>
              <a:rPr lang="cs-CZ" sz="1800" dirty="0">
                <a:effectLst/>
                <a:latin typeface="Arial" panose="020B0604020202020204" pitchFamily="34" charset="0"/>
                <a:ea typeface="Calibri" panose="020F0502020204030204" pitchFamily="34" charset="0"/>
                <a:cs typeface="Times New Roman" panose="02020603050405020304" pitchFamily="18" charset="0"/>
              </a:rPr>
              <a:t>Zasedá nepravidelně, schůze jsou svolávány podle potřeby, i ve velmi krátkých lhůtách. Členové se střídají v předsednictví po měsíci (týká se to stálých i nestálých členů). K přijetí rezoluce musí 9 členů hlasovat pro. Pokud ale i jediný z pěti stálých členů hlasuje proti, rezoluce schválena není.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Funkce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ourier New" panose="02070309020205020404" pitchFamily="49" charset="0"/>
              <a:buChar char="-"/>
              <a:tabLst>
                <a:tab pos="457200" algn="l"/>
              </a:tabLst>
            </a:pPr>
            <a:r>
              <a:rPr lang="cs-CZ" sz="1800" dirty="0">
                <a:effectLst/>
                <a:latin typeface="Arial" panose="020B0604020202020204" pitchFamily="34" charset="0"/>
                <a:ea typeface="Calibri" panose="020F0502020204030204" pitchFamily="34" charset="0"/>
                <a:cs typeface="Times New Roman" panose="02020603050405020304" pitchFamily="18" charset="0"/>
              </a:rPr>
              <a:t>Projednává situace, které by mohly vést ke vzniku mezinárodních konfliktů;</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ourier New" panose="02070309020205020404" pitchFamily="49" charset="0"/>
              <a:buChar char="-"/>
              <a:tabLst>
                <a:tab pos="457200" algn="l"/>
              </a:tabLst>
            </a:pPr>
            <a:r>
              <a:rPr lang="cs-CZ" sz="1800" dirty="0">
                <a:effectLst/>
                <a:latin typeface="Arial" panose="020B0604020202020204" pitchFamily="34" charset="0"/>
                <a:ea typeface="Calibri" panose="020F0502020204030204" pitchFamily="34" charset="0"/>
                <a:cs typeface="Times New Roman" panose="02020603050405020304" pitchFamily="18" charset="0"/>
              </a:rPr>
              <a:t>Navrhuje metody a podmínky smíru;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ourier New" panose="02070309020205020404" pitchFamily="49" charset="0"/>
              <a:buChar char="-"/>
              <a:tabLst>
                <a:tab pos="457200" algn="l"/>
              </a:tabLst>
            </a:pPr>
            <a:r>
              <a:rPr lang="cs-CZ" sz="1800" dirty="0">
                <a:effectLst/>
                <a:latin typeface="Arial" panose="020B0604020202020204" pitchFamily="34" charset="0"/>
                <a:ea typeface="Calibri" panose="020F0502020204030204" pitchFamily="34" charset="0"/>
                <a:cs typeface="Times New Roman" panose="02020603050405020304" pitchFamily="18" charset="0"/>
              </a:rPr>
              <a:t>Doporučuje opatření proti hrozbám nebo aktu agrese;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ourier New" panose="02070309020205020404" pitchFamily="49" charset="0"/>
              <a:buChar char="-"/>
              <a:tabLst>
                <a:tab pos="457200" algn="l"/>
              </a:tabLst>
            </a:pPr>
            <a:r>
              <a:rPr lang="cs-CZ" sz="1800" dirty="0">
                <a:effectLst/>
                <a:latin typeface="Arial" panose="020B0604020202020204" pitchFamily="34" charset="0"/>
                <a:ea typeface="Calibri" panose="020F0502020204030204" pitchFamily="34" charset="0"/>
                <a:cs typeface="Times New Roman" panose="02020603050405020304" pitchFamily="18" charset="0"/>
              </a:rPr>
              <a:t>Doporučuje Valnému shromáždění kandidáta na post generálního tajemníka OSN.</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13</a:t>
            </a:fld>
            <a:endParaRPr lang="cs-CZ"/>
          </a:p>
        </p:txBody>
      </p:sp>
    </p:spTree>
    <p:extLst>
      <p:ext uri="{BB962C8B-B14F-4D97-AF65-F5344CB8AC3E}">
        <p14:creationId xmlns:p14="http://schemas.microsoft.com/office/powerpoint/2010/main" val="4538335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lvl="0" indent="0">
              <a:lnSpc>
                <a:spcPct val="107000"/>
              </a:lnSpc>
              <a:spcAft>
                <a:spcPts val="800"/>
              </a:spcAft>
              <a:buFont typeface="Courier New" panose="02070309020205020404" pitchFamily="49" charset="0"/>
              <a:buNone/>
            </a:pPr>
            <a:r>
              <a:rPr lang="cs-CZ" sz="1800" dirty="0">
                <a:effectLst/>
                <a:latin typeface="Arial" panose="020B0604020202020204" pitchFamily="34" charset="0"/>
                <a:ea typeface="Calibri" panose="020F0502020204030204" pitchFamily="34" charset="0"/>
                <a:cs typeface="Times New Roman" panose="02020603050405020304" pitchFamily="18" charset="0"/>
              </a:rPr>
              <a:t>Fórum určené k projednávání otázek obchodu, dopravy, hospodářského rozvoje a sociálních otázek. Má 54 členů (států) volených na tříleté období. Při hlasování rozhoduje prostá většina. ECOSOC každoročně pořádá několik krátkých zasedání, na něž zve i zástupce občanské společnosti. Kromě toho se každý rok schází v červenci na velkém čtyřtýdenním zasedání, které se koná střídavě v New Yorku a Ženevě.</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Funkce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
            </a:pPr>
            <a:r>
              <a:rPr lang="cs-CZ" sz="1800" dirty="0">
                <a:effectLst/>
                <a:latin typeface="Arial" panose="020B0604020202020204" pitchFamily="34" charset="0"/>
                <a:ea typeface="Calibri" panose="020F0502020204030204" pitchFamily="34" charset="0"/>
                <a:cs typeface="Times New Roman" panose="02020603050405020304" pitchFamily="18" charset="0"/>
              </a:rPr>
              <a:t>Projednává mezinárodní ekonomické a sociální otázky;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
            </a:pPr>
            <a:r>
              <a:rPr lang="cs-CZ" sz="1800" dirty="0">
                <a:effectLst/>
                <a:latin typeface="Arial" panose="020B0604020202020204" pitchFamily="34" charset="0"/>
                <a:ea typeface="Calibri" panose="020F0502020204030204" pitchFamily="34" charset="0"/>
                <a:cs typeface="Times New Roman" panose="02020603050405020304" pitchFamily="18" charset="0"/>
              </a:rPr>
              <a:t>Prosazuje lepší životní úroveň, plnou zaměstnanost a ekonomický a sociální rozvoj;</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ourier New" panose="02070309020205020404" pitchFamily="49" charset="0"/>
              <a:buChar char="-"/>
            </a:pPr>
            <a:r>
              <a:rPr lang="cs-CZ" sz="1800" dirty="0">
                <a:effectLst/>
                <a:latin typeface="Arial" panose="020B0604020202020204" pitchFamily="34" charset="0"/>
                <a:ea typeface="Calibri" panose="020F0502020204030204" pitchFamily="34" charset="0"/>
                <a:cs typeface="Times New Roman" panose="02020603050405020304" pitchFamily="18" charset="0"/>
              </a:rPr>
              <a:t>Podporuje řešení mezinárodních ekonomických, sociálních a zdravotnických otázek, zasazuje se o posilování mezinárodní spolupráce v kultuře a vzdělávání.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14</a:t>
            </a:fld>
            <a:endParaRPr lang="cs-CZ"/>
          </a:p>
        </p:txBody>
      </p:sp>
    </p:spTree>
    <p:extLst>
      <p:ext uri="{BB962C8B-B14F-4D97-AF65-F5344CB8AC3E}">
        <p14:creationId xmlns:p14="http://schemas.microsoft.com/office/powerpoint/2010/main" val="8945224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V roce 1945 bylo na světě jedenáct území – převážně v Africe a Tichomoří – pod mezinárodním dohledem. </a:t>
            </a:r>
          </a:p>
          <a:p>
            <a:endParaRPr lang="cs-CZ" dirty="0"/>
          </a:p>
          <a:p>
            <a:r>
              <a:rPr lang="cs-CZ" dirty="0"/>
              <a:t>Hlavním úkolem poručenského systému OSN byla podpora rozvoje svěřeneckých území a jejich postupný přechod k samosprávě nebo samostatnosti. </a:t>
            </a:r>
          </a:p>
          <a:p>
            <a:endParaRPr lang="cs-CZ" dirty="0"/>
          </a:p>
          <a:p>
            <a:r>
              <a:rPr lang="cs-CZ" dirty="0"/>
              <a:t>Poručenská rada je složena ze stálých členů Rady bezpečnosti (Čína, Francie, Rusko, Spojené státy a Velká Británie). </a:t>
            </a:r>
          </a:p>
          <a:p>
            <a:endParaRPr lang="cs-CZ" dirty="0"/>
          </a:p>
          <a:p>
            <a:r>
              <a:rPr lang="cs-CZ" dirty="0"/>
              <a:t>Každý člen má jeden hlas a při hlasování rozhoduje prostá většina. Poslední svěřenecké území, stát Palau (do té doby pod správou Spojených států), získalo v roce 1994 autonomii. Poručenská rada poté pozastavila svou činnost. Sejde se jen v případě potřeby.</a:t>
            </a:r>
          </a:p>
          <a:p>
            <a:endParaRPr lang="cs-CZ" dirty="0"/>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15</a:t>
            </a:fld>
            <a:endParaRPr lang="cs-CZ"/>
          </a:p>
        </p:txBody>
      </p:sp>
    </p:spTree>
    <p:extLst>
      <p:ext uri="{BB962C8B-B14F-4D97-AF65-F5344CB8AC3E}">
        <p14:creationId xmlns:p14="http://schemas.microsoft.com/office/powerpoint/2010/main" val="24755737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Byl založen v roce 1946 jako jeden z hlavních orgánů OSN. Se svými kauzami před něj mohou předstoupit pouze státy, nikoliv jednotlivci.</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S žádostí o právní posouzení situací se na soud mohou obrátit i jiné orgány či organizace systému OSN.</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Mezi nejčastější témata sporů patří např. spory o hranice území, kauzy diplomatických vztahů, nevměšování se do vnitřních záležitostí země nebo braní rukojmí.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Soud sídlí v Paláci míru v Haagu (Nizozemsko). Má patnáct soudců, které volí Valné shromáždění a Rada bezpečnosti. Každý soudce musí být z jiné země. Na přijetí rozhodnutí se musí shodnout devět soudců. Všechny rozsudky jsou konečné a neodvolatelné.</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16</a:t>
            </a:fld>
            <a:endParaRPr lang="cs-CZ"/>
          </a:p>
        </p:txBody>
      </p:sp>
    </p:spTree>
    <p:extLst>
      <p:ext uri="{BB962C8B-B14F-4D97-AF65-F5344CB8AC3E}">
        <p14:creationId xmlns:p14="http://schemas.microsoft.com/office/powerpoint/2010/main" val="37361943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Témata, kterým se věnuje: správa mírových operací, urovnávání mezinárodních sporů, mapování sociálních a ekonomických trendů apod.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Sekretariát zodpovídá za poskytování služeb ostatním orgánům OSN.</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Funkce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
            </a:pPr>
            <a:r>
              <a:rPr lang="cs-CZ" sz="1800" dirty="0">
                <a:effectLst/>
                <a:latin typeface="Arial" panose="020B0604020202020204" pitchFamily="34" charset="0"/>
                <a:ea typeface="Calibri" panose="020F0502020204030204" pitchFamily="34" charset="0"/>
                <a:cs typeface="Times New Roman" panose="02020603050405020304" pitchFamily="18" charset="0"/>
              </a:rPr>
              <a:t>Zpracovává podkladové informace pro zástupce vlád</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
            </a:pPr>
            <a:r>
              <a:rPr lang="cs-CZ" sz="1800" dirty="0">
                <a:effectLst/>
                <a:latin typeface="Arial" panose="020B0604020202020204" pitchFamily="34" charset="0"/>
                <a:ea typeface="Calibri" panose="020F0502020204030204" pitchFamily="34" charset="0"/>
                <a:cs typeface="Times New Roman" panose="02020603050405020304" pitchFamily="18" charset="0"/>
              </a:rPr>
              <a:t>Realizuje rozhodnutí členských států OSN</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
            </a:pPr>
            <a:r>
              <a:rPr lang="cs-CZ" sz="1800" dirty="0">
                <a:effectLst/>
                <a:latin typeface="Arial" panose="020B0604020202020204" pitchFamily="34" charset="0"/>
                <a:ea typeface="Calibri" panose="020F0502020204030204" pitchFamily="34" charset="0"/>
                <a:cs typeface="Times New Roman" panose="02020603050405020304" pitchFamily="18" charset="0"/>
              </a:rPr>
              <a:t>Organizuje mezinárodní konference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ourier New" panose="02070309020205020404" pitchFamily="49" charset="0"/>
              <a:buChar char="-"/>
            </a:pPr>
            <a:r>
              <a:rPr lang="cs-CZ" sz="1800" dirty="0">
                <a:effectLst/>
                <a:latin typeface="Arial" panose="020B0604020202020204" pitchFamily="34" charset="0"/>
                <a:ea typeface="Calibri" panose="020F0502020204030204" pitchFamily="34" charset="0"/>
                <a:cs typeface="Times New Roman" panose="02020603050405020304" pitchFamily="18" charset="0"/>
              </a:rPr>
              <a:t>Poskytuje překladatelské a tlumočnické služby do oficiálních jazyků OSN.</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17</a:t>
            </a:fld>
            <a:endParaRPr lang="cs-CZ"/>
          </a:p>
        </p:txBody>
      </p:sp>
    </p:spTree>
    <p:extLst>
      <p:ext uri="{BB962C8B-B14F-4D97-AF65-F5344CB8AC3E}">
        <p14:creationId xmlns:p14="http://schemas.microsoft.com/office/powerpoint/2010/main" val="2964665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lvl="0" indent="0">
              <a:lnSpc>
                <a:spcPct val="107000"/>
              </a:lnSpc>
              <a:spcAft>
                <a:spcPts val="800"/>
              </a:spcAft>
              <a:buFont typeface="Times New Roman" panose="02020603050405020304" pitchFamily="18" charset="0"/>
              <a:buNone/>
              <a:tabLst>
                <a:tab pos="457200" algn="l"/>
              </a:tabLst>
            </a:pPr>
            <a:r>
              <a:rPr lang="cs-CZ" sz="1800" dirty="0">
                <a:effectLst/>
                <a:latin typeface="Arial" panose="020B0604020202020204" pitchFamily="34" charset="0"/>
                <a:ea typeface="Calibri" panose="020F0502020204030204" pitchFamily="34" charset="0"/>
                <a:cs typeface="Times New Roman" panose="02020603050405020304" pitchFamily="18" charset="0"/>
              </a:rPr>
              <a:t>Je šéfem administrativy OSN.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Font typeface="Times New Roman" panose="02020603050405020304" pitchFamily="18" charset="0"/>
              <a:buNone/>
              <a:tabLst>
                <a:tab pos="457200" algn="l"/>
              </a:tabLs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Font typeface="Times New Roman" panose="02020603050405020304" pitchFamily="18" charset="0"/>
              <a:buNone/>
              <a:tabLst>
                <a:tab pos="457200" algn="l"/>
              </a:tabLst>
            </a:pPr>
            <a:r>
              <a:rPr lang="cs-CZ" sz="1800" dirty="0">
                <a:effectLst/>
                <a:latin typeface="Arial" panose="020B0604020202020204" pitchFamily="34" charset="0"/>
                <a:ea typeface="Calibri" panose="020F0502020204030204" pitchFamily="34" charset="0"/>
                <a:cs typeface="Times New Roman" panose="02020603050405020304" pitchFamily="18" charset="0"/>
              </a:rPr>
              <a:t>K dispozici má personál mezinárodních úředníků. Ti jsou odpovědni generálnímu tajemníkovi, nikoli vládám států.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Font typeface="Times New Roman" panose="02020603050405020304" pitchFamily="18" charset="0"/>
              <a:buNone/>
              <a:tabLst>
                <a:tab pos="457200" algn="l"/>
              </a:tabLst>
            </a:pPr>
            <a:endParaRPr lang="cs-CZ" sz="1800"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lnSpc>
                <a:spcPct val="107000"/>
              </a:lnSpc>
              <a:buFont typeface="Times New Roman" panose="02020603050405020304" pitchFamily="18" charset="0"/>
              <a:buNone/>
              <a:tabLst>
                <a:tab pos="457200" algn="l"/>
              </a:tabLst>
            </a:pPr>
            <a:r>
              <a:rPr lang="cs-CZ" sz="1800" dirty="0">
                <a:effectLst/>
                <a:latin typeface="Arial" panose="020B0604020202020204" pitchFamily="34" charset="0"/>
                <a:ea typeface="Calibri" panose="020F0502020204030204" pitchFamily="34" charset="0"/>
                <a:cs typeface="Times New Roman" panose="02020603050405020304" pitchFamily="18" charset="0"/>
              </a:rPr>
              <a:t>Generální tajemník předkládá témata k projednání Valnému shromáždění nebo jinému orgánu OSN, upozorňuje Radu bezpečnosti na situace ohrožující mezinárodní bezpečnost, působí jako arbitr ve sporech mezi členskými státy a slouží jako mediátor mezinárodních vyjednávání.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Font typeface="Times New Roman" panose="02020603050405020304" pitchFamily="18" charset="0"/>
              <a:buNone/>
              <a:tabLst>
                <a:tab pos="457200" algn="l"/>
              </a:tabLst>
            </a:pPr>
            <a:endParaRPr lang="cs-CZ" sz="1800"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lnSpc>
                <a:spcPct val="107000"/>
              </a:lnSpc>
              <a:buFont typeface="Times New Roman" panose="02020603050405020304" pitchFamily="18" charset="0"/>
              <a:buNone/>
              <a:tabLst>
                <a:tab pos="457200" algn="l"/>
              </a:tabLst>
            </a:pPr>
            <a:r>
              <a:rPr lang="cs-CZ" sz="1800" dirty="0">
                <a:effectLst/>
                <a:latin typeface="Arial" panose="020B0604020202020204" pitchFamily="34" charset="0"/>
                <a:ea typeface="Calibri" panose="020F0502020204030204" pitchFamily="34" charset="0"/>
                <a:cs typeface="Times New Roman" panose="02020603050405020304" pitchFamily="18" charset="0"/>
              </a:rPr>
              <a:t>Generální tajemník nemůže jednat samostatně bez podpory a souhlasu členských států.</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Font typeface="Times New Roman" panose="02020603050405020304" pitchFamily="18" charset="0"/>
              <a:buNone/>
              <a:tabLst>
                <a:tab pos="457200" algn="l"/>
              </a:tabLst>
            </a:pPr>
            <a:endParaRPr lang="cs-CZ" sz="1800"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Font typeface="Times New Roman" panose="02020603050405020304" pitchFamily="18" charset="0"/>
              <a:buNone/>
              <a:tabLst>
                <a:tab pos="457200" algn="l"/>
              </a:tabLst>
            </a:pPr>
            <a:r>
              <a:rPr lang="cs-CZ" sz="1800" dirty="0">
                <a:effectLst/>
                <a:latin typeface="Arial" panose="020B0604020202020204" pitchFamily="34" charset="0"/>
                <a:ea typeface="Calibri" panose="020F0502020204030204" pitchFamily="34" charset="0"/>
                <a:cs typeface="Times New Roman" panose="02020603050405020304" pitchFamily="18" charset="0"/>
              </a:rPr>
              <a:t>Současným (devátým) generálním tajemníkem je od roku 2017 </a:t>
            </a:r>
            <a:r>
              <a:rPr lang="cs-CZ" sz="1800" dirty="0" err="1">
                <a:effectLst/>
                <a:latin typeface="Arial" panose="020B0604020202020204" pitchFamily="34" charset="0"/>
                <a:ea typeface="Calibri" panose="020F0502020204030204" pitchFamily="34" charset="0"/>
                <a:cs typeface="Times New Roman" panose="02020603050405020304" pitchFamily="18" charset="0"/>
              </a:rPr>
              <a:t>António</a:t>
            </a:r>
            <a:r>
              <a:rPr lang="cs-CZ" sz="1800" dirty="0">
                <a:effectLst/>
                <a:latin typeface="Arial" panose="020B0604020202020204" pitchFamily="34" charset="0"/>
                <a:ea typeface="Calibri" panose="020F0502020204030204" pitchFamily="34" charset="0"/>
                <a:cs typeface="Times New Roman" panose="02020603050405020304" pitchFamily="18" charset="0"/>
              </a:rPr>
              <a:t> </a:t>
            </a:r>
            <a:r>
              <a:rPr lang="cs-CZ" sz="1800" dirty="0" err="1">
                <a:effectLst/>
                <a:latin typeface="Arial" panose="020B0604020202020204" pitchFamily="34" charset="0"/>
                <a:ea typeface="Calibri" panose="020F0502020204030204" pitchFamily="34" charset="0"/>
                <a:cs typeface="Times New Roman" panose="02020603050405020304" pitchFamily="18" charset="0"/>
              </a:rPr>
              <a:t>Guterres</a:t>
            </a:r>
            <a:r>
              <a:rPr lang="cs-CZ" sz="1800" dirty="0">
                <a:effectLst/>
                <a:latin typeface="Arial" panose="020B0604020202020204" pitchFamily="34" charset="0"/>
                <a:ea typeface="Calibri" panose="020F0502020204030204" pitchFamily="34" charset="0"/>
                <a:cs typeface="Times New Roman" panose="02020603050405020304" pitchFamily="18" charset="0"/>
              </a:rPr>
              <a: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18</a:t>
            </a:fld>
            <a:endParaRPr lang="cs-CZ"/>
          </a:p>
        </p:txBody>
      </p:sp>
    </p:spTree>
    <p:extLst>
      <p:ext uri="{BB962C8B-B14F-4D97-AF65-F5344CB8AC3E}">
        <p14:creationId xmlns:p14="http://schemas.microsoft.com/office/powerpoint/2010/main" val="40301466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UNICEF neboli Dětský fond Organizace spojených národů je částí OSN. Jedná se o největší světovou organizaci, která se celosvětově zabývá ochranou a zlepšováním životních podmínek dětí a podporou jejich všestranného rozvoje.</a:t>
            </a:r>
          </a:p>
          <a:p>
            <a:endParaRPr lang="cs-CZ" dirty="0"/>
          </a:p>
          <a:p>
            <a:endParaRPr lang="cs-CZ" dirty="0"/>
          </a:p>
          <a:p>
            <a:r>
              <a:rPr lang="cs-CZ" dirty="0"/>
              <a:t>Pracuje ve 193 zemích světa, kde dětem pomáhá přežít a podporuje jejich rozvoj, od narození až do dospělosti. Zajišťuje dětem zdravotní péči, výživu, pitnou vodu a hygienu, základní vzdělání pro všechny chlapce i dívky a ochranu před násilím, zneužíváním a riziky nemoci AIDS. </a:t>
            </a:r>
          </a:p>
          <a:p>
            <a:endParaRPr lang="cs-CZ" dirty="0"/>
          </a:p>
          <a:p>
            <a:r>
              <a:rPr lang="cs-CZ" dirty="0"/>
              <a:t>Práce UNICEF je financována výhradně z dobrovolnických příspěvků. </a:t>
            </a:r>
          </a:p>
          <a:p>
            <a:endParaRPr lang="cs-CZ" dirty="0"/>
          </a:p>
          <a:p>
            <a:r>
              <a:rPr lang="cs-CZ" dirty="0"/>
              <a:t>UNICEF byl založen 11. prosince 1946. Původně jako Mezinárodní dětský fond neodkladné pomoci pro pomoc dětem postiženým druhou světovou válkou. Od roku 1953 je již pod názvem UNICEF trvalou součástí OSN. </a:t>
            </a:r>
          </a:p>
          <a:p>
            <a:endParaRPr lang="cs-CZ" dirty="0"/>
          </a:p>
          <a:p>
            <a:r>
              <a:rPr lang="cs-CZ" dirty="0"/>
              <a:t> </a:t>
            </a:r>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20</a:t>
            </a:fld>
            <a:endParaRPr lang="cs-CZ"/>
          </a:p>
        </p:txBody>
      </p:sp>
    </p:spTree>
    <p:extLst>
      <p:ext uri="{BB962C8B-B14F-4D97-AF65-F5344CB8AC3E}">
        <p14:creationId xmlns:p14="http://schemas.microsoft.com/office/powerpoint/2010/main" val="9948544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228600" indent="-228600">
              <a:buAutoNum type="arabicPeriod"/>
            </a:pPr>
            <a:r>
              <a:rPr lang="cs-CZ" dirty="0"/>
              <a:t>Nezávislost – práce UNICEF je financována výhradně z dobrovolných příspěvků.</a:t>
            </a:r>
          </a:p>
          <a:p>
            <a:pPr marL="228600" indent="-228600">
              <a:buAutoNum type="arabicPeriod"/>
            </a:pPr>
            <a:r>
              <a:rPr lang="cs-CZ" dirty="0"/>
              <a:t>Efektivita – na přímou pomoc dětem jde 89,3 % z každého daru. (5,9 % na provoz a management, 4,8 % investice, fundraising a koordinace)</a:t>
            </a:r>
          </a:p>
          <a:p>
            <a:pPr marL="228600" indent="-228600">
              <a:buAutoNum type="arabicPeriod"/>
            </a:pPr>
            <a:r>
              <a:rPr lang="cs-CZ" dirty="0"/>
              <a:t>Vytrvalost – dětem po celém světě pomáhá UNICEF už od roku 1946.</a:t>
            </a:r>
          </a:p>
          <a:p>
            <a:pPr marL="228600" indent="-228600">
              <a:buAutoNum type="arabicPeriod"/>
            </a:pPr>
            <a:r>
              <a:rPr lang="cs-CZ" dirty="0"/>
              <a:t>Zkušenost – UNICEF v maximální možné míře využívá místních pracovníků, kteří nejlépe znají jazyk a prostředí.</a:t>
            </a:r>
          </a:p>
          <a:p>
            <a:pPr marL="228600" indent="-228600">
              <a:buAutoNum type="arabicPeriod"/>
            </a:pPr>
            <a:r>
              <a:rPr lang="cs-CZ" dirty="0"/>
              <a:t>Spolupráce – UNICEF působí mezinárodně jako tzv. mezivládní organizace.</a:t>
            </a:r>
          </a:p>
          <a:p>
            <a:pPr marL="228600" indent="-228600">
              <a:buAutoNum type="arabicPeriod"/>
            </a:pPr>
            <a:r>
              <a:rPr lang="cs-CZ" dirty="0"/>
              <a:t>Respekt – práce UNICEF se řídí zásadou nezasahovat do místní kultury a tradic. </a:t>
            </a:r>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21</a:t>
            </a:fld>
            <a:endParaRPr lang="cs-CZ"/>
          </a:p>
        </p:txBody>
      </p:sp>
    </p:spTree>
    <p:extLst>
      <p:ext uri="{BB962C8B-B14F-4D97-AF65-F5344CB8AC3E}">
        <p14:creationId xmlns:p14="http://schemas.microsoft.com/office/powerpoint/2010/main" val="1103740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U mezinárodních organizací neexistuje jednoznačný konsenzus na jejich definici. Jednou z široce přijímaných definic je definice </a:t>
            </a:r>
            <a:r>
              <a:rPr lang="cs-CZ" dirty="0" err="1"/>
              <a:t>Clivea</a:t>
            </a:r>
            <a:r>
              <a:rPr lang="cs-CZ" dirty="0"/>
              <a:t> </a:t>
            </a:r>
            <a:r>
              <a:rPr lang="cs-CZ" dirty="0" err="1"/>
              <a:t>Archera</a:t>
            </a:r>
            <a:r>
              <a:rPr lang="cs-CZ" dirty="0"/>
              <a:t>, podle níž jsou mezinárodní organizace formální trvalé struktury ustanovené na základě dohody mezi členy (vládními a/nebo nevládními) ze dvou či více suverénních států s cílem prosazovat společný zájem členství. </a:t>
            </a:r>
          </a:p>
          <a:p>
            <a:r>
              <a:rPr lang="cs-CZ" dirty="0"/>
              <a:t>Základními charakteristikami mezinárodních organizací jsou dobrovolné členství, trvalá organizační struktura daná zakládajícím dokumentem, existence stálého sekretariátu a fungování poradního shromáždění jako jednoho z orgánů organizace. </a:t>
            </a:r>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3</a:t>
            </a:fld>
            <a:endParaRPr lang="cs-CZ"/>
          </a:p>
        </p:txBody>
      </p:sp>
    </p:spTree>
    <p:extLst>
      <p:ext uri="{BB962C8B-B14F-4D97-AF65-F5344CB8AC3E}">
        <p14:creationId xmlns:p14="http://schemas.microsoft.com/office/powerpoint/2010/main" val="29580265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a:t>
            </a:r>
            <a:r>
              <a:rPr lang="pt-BR" dirty="0"/>
              <a:t>Každé dítě má právo na dětství</a:t>
            </a:r>
            <a:r>
              <a:rPr lang="cs-CZ"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cs-CZ" dirty="0"/>
          </a:p>
          <a:p>
            <a:r>
              <a:rPr lang="cs-CZ" b="0" i="0" dirty="0">
                <a:solidFill>
                  <a:srgbClr val="000000"/>
                </a:solidFill>
                <a:effectLst/>
                <a:latin typeface="Helvetica Neue"/>
              </a:rPr>
              <a:t>UNICEF podporuje Úmluvu o právech dítěte, která prosazuje rovné příležitosti pro všechny děti bez ohledu na to, kde žijí. Kvůli extrémní chudobě vykonává 152 milionů dětí po celém světě dětskou práci, aby zajistily obživu sobě i svým rodinám. Chudoba často nutí zoufalé rodiny provdávat své dcery v dětském věku, protože se o ně už nedokážou postarat. Každý rok se v dětském věku provdá 12 milionů dívek. Ve válečných konfliktech po celém světě jsou děti unášeny a zneužívány jako dětští vojáci. Aktuálně je do probíhajících konfliktů po světě zapojeno přibližně 300 000 dětských vojáků.</a:t>
            </a:r>
          </a:p>
          <a:p>
            <a:endParaRPr lang="cs-CZ" b="0" i="0" dirty="0">
              <a:solidFill>
                <a:srgbClr val="000000"/>
              </a:solidFill>
              <a:effectLst/>
              <a:latin typeface="Helvetica Neue"/>
            </a:endParaRPr>
          </a:p>
          <a:p>
            <a:r>
              <a:rPr lang="cs-CZ" b="0" i="0" dirty="0">
                <a:solidFill>
                  <a:srgbClr val="000000"/>
                </a:solidFill>
                <a:effectLst/>
                <a:latin typeface="Helvetica Neue"/>
              </a:rPr>
              <a:t>UNICEF zajišťuje registraci dětí při narození, poskytuje pomoc zneužívaným dětem a šíří osvětu o riziku předčasných sňatků a těhotenství, včetně prevence HIV/AIDS. Ve válečných oblastech UNICEF šíří osvětu o nebezpečí nevybuchlé munice. Vyjednává také demobilizaci dětských vojáků a pomáhá jim se začleněním do společnosti. Osvětou působí i na odstranění škodlivých tradic, jako je ženská obřízka.</a:t>
            </a:r>
          </a:p>
          <a:p>
            <a:endParaRPr lang="cs-CZ" dirty="0"/>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22</a:t>
            </a:fld>
            <a:endParaRPr lang="cs-CZ"/>
          </a:p>
        </p:txBody>
      </p:sp>
    </p:spTree>
    <p:extLst>
      <p:ext uri="{BB962C8B-B14F-4D97-AF65-F5344CB8AC3E}">
        <p14:creationId xmlns:p14="http://schemas.microsoft.com/office/powerpoint/2010/main" val="5326704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0" i="0" dirty="0">
                <a:solidFill>
                  <a:srgbClr val="000000"/>
                </a:solidFill>
                <a:effectLst/>
                <a:latin typeface="Helvetica Neue"/>
              </a:rPr>
              <a:t>UNICEF zřizuje výživová centra a dodává terapeutickou výživu </a:t>
            </a:r>
            <a:r>
              <a:rPr lang="cs-CZ" b="0" i="0" dirty="0" err="1">
                <a:solidFill>
                  <a:srgbClr val="000000"/>
                </a:solidFill>
                <a:effectLst/>
                <a:latin typeface="Helvetica Neue"/>
              </a:rPr>
              <a:t>Plumpy‘Nut</a:t>
            </a:r>
            <a:r>
              <a:rPr lang="cs-CZ" b="0" i="0" dirty="0">
                <a:solidFill>
                  <a:srgbClr val="000000"/>
                </a:solidFill>
                <a:effectLst/>
                <a:latin typeface="Helvetica Neue"/>
              </a:rPr>
              <a:t> (terapeutická výživa s vysokým podílem proteinů, má vysoký obsah kalorií, takže dítě získá spoustu energie i z velmi malého množství). Jako trvalé řešení dětské podvýživy dodává nejchudším rodinám domácí zvířata a odolné plodiny, aby měly možnost obživy a mohly se o sebe samy postarat. Učí rodiče, jak z dostupných plodin připravovat levná, ale výživná jídla. </a:t>
            </a:r>
            <a:endParaRPr lang="cs-CZ" dirty="0"/>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23</a:t>
            </a:fld>
            <a:endParaRPr lang="cs-CZ"/>
          </a:p>
        </p:txBody>
      </p:sp>
    </p:spTree>
    <p:extLst>
      <p:ext uri="{BB962C8B-B14F-4D97-AF65-F5344CB8AC3E}">
        <p14:creationId xmlns:p14="http://schemas.microsoft.com/office/powerpoint/2010/main" val="16982577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0" i="0" dirty="0">
                <a:solidFill>
                  <a:srgbClr val="000000"/>
                </a:solidFill>
                <a:effectLst/>
                <a:latin typeface="Helvetica Neue"/>
              </a:rPr>
              <a:t>V nejchudších zemích a krizových oblastech světa UNICEF dodává tablety na čištění vody, buduje studny a veřejné vodovody jako trvalé řešení přístupu k vodě, vysazuje stromy, které v půdě zadrží více vody, instaluje nádrže na dešťovou vodu, učí místní komunity s vodou lépe hospodařit a dětem strádajícím dehydratací a infekcemi ze špinavé vody dodává orální rehydratační sůl.</a:t>
            </a:r>
          </a:p>
          <a:p>
            <a:endParaRPr lang="cs-CZ" dirty="0"/>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24</a:t>
            </a:fld>
            <a:endParaRPr lang="cs-CZ"/>
          </a:p>
        </p:txBody>
      </p:sp>
    </p:spTree>
    <p:extLst>
      <p:ext uri="{BB962C8B-B14F-4D97-AF65-F5344CB8AC3E}">
        <p14:creationId xmlns:p14="http://schemas.microsoft.com/office/powerpoint/2010/main" val="14317341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0" i="0" dirty="0">
                <a:solidFill>
                  <a:srgbClr val="000000"/>
                </a:solidFill>
                <a:effectLst/>
                <a:latin typeface="Helvetica Neue"/>
              </a:rPr>
              <a:t>V rámci očkovacích programů UNICEF chrání děti proti šesti smrtelným dětským nemocem: spalničkám, záškrtu, černému kašli, tetanu, tuberkulóze a dětské obrně. Každý rok se díky očkování podaří zachránit životy více než 3 milionů dětí. V krizových oblastech UNICEF také zřizuje zdravotnická centra, dodává léky a potřebné vybavení, školí místní zdravotníky a šíří osvětu o odpovědném rodičovství.</a:t>
            </a:r>
            <a:endParaRPr lang="cs-CZ" dirty="0"/>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25</a:t>
            </a:fld>
            <a:endParaRPr lang="cs-CZ"/>
          </a:p>
        </p:txBody>
      </p:sp>
    </p:spTree>
    <p:extLst>
      <p:ext uri="{BB962C8B-B14F-4D97-AF65-F5344CB8AC3E}">
        <p14:creationId xmlns:p14="http://schemas.microsoft.com/office/powerpoint/2010/main" val="22012444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0" i="0" dirty="0">
                <a:solidFill>
                  <a:srgbClr val="000000"/>
                </a:solidFill>
                <a:effectLst/>
                <a:latin typeface="Helvetica Neue"/>
              </a:rPr>
              <a:t>UNICEF zajišťuje přístup k základnímu vzdělání pro všechny chlapce i dívky. Pomáhá budovat tzv. školy přátelské k dětem, kde je vždy k dispozici zdroj pitné vody a oddělené toalety. V krizových oblastech UNICEF staví mobilní školní stany, aby děti mohly pokračovat ve školní docházce. UNICEF také školí místní učitele a zajišťuje dětem nezbytné pomůcky, jako jsou batohy, sešity a psací potřeby.</a:t>
            </a:r>
            <a:endParaRPr lang="cs-CZ" dirty="0"/>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26</a:t>
            </a:fld>
            <a:endParaRPr lang="cs-CZ"/>
          </a:p>
        </p:txBody>
      </p:sp>
    </p:spTree>
    <p:extLst>
      <p:ext uri="{BB962C8B-B14F-4D97-AF65-F5344CB8AC3E}">
        <p14:creationId xmlns:p14="http://schemas.microsoft.com/office/powerpoint/2010/main" val="16148389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MMF je mezinárodní ekonomická organizace přidružená k OSN, klade si za cíl </a:t>
            </a:r>
            <a:r>
              <a:rPr lang="cs-CZ" b="0" i="0" dirty="0">
                <a:solidFill>
                  <a:srgbClr val="202122"/>
                </a:solidFill>
                <a:effectLst/>
                <a:latin typeface="Arial" panose="020B0604020202020204" pitchFamily="34" charset="0"/>
              </a:rPr>
              <a:t>usnadňovat mezinárodní měnovou spolupráci, podporovat stabilitu směnných kurzů a prostřednictvím půjček podporovat státy, jež zažívají hospodářské potíže.</a:t>
            </a:r>
          </a:p>
          <a:p>
            <a:endParaRPr lang="cs-CZ" dirty="0"/>
          </a:p>
          <a:p>
            <a:r>
              <a:rPr lang="cs-CZ" dirty="0"/>
              <a:t>Mezinárodní měnový fond byl vytvořen na konferenci konané v </a:t>
            </a:r>
            <a:r>
              <a:rPr lang="cs-CZ" dirty="0" err="1"/>
              <a:t>Bretton</a:t>
            </a:r>
            <a:r>
              <a:rPr lang="cs-CZ" dirty="0"/>
              <a:t> </a:t>
            </a:r>
            <a:r>
              <a:rPr lang="cs-CZ" dirty="0" err="1"/>
              <a:t>Woods</a:t>
            </a:r>
            <a:r>
              <a:rPr lang="cs-CZ" dirty="0"/>
              <a:t> v červenci 1944.</a:t>
            </a:r>
          </a:p>
          <a:p>
            <a:endParaRPr lang="cs-CZ" dirty="0"/>
          </a:p>
          <a:p>
            <a:r>
              <a:rPr lang="cs-CZ" dirty="0"/>
              <a:t>V současné době je členem MMF 190 zemí. </a:t>
            </a:r>
          </a:p>
          <a:p>
            <a:endParaRPr lang="cs-CZ" dirty="0"/>
          </a:p>
          <a:p>
            <a:r>
              <a:rPr lang="cs-CZ" dirty="0"/>
              <a:t>Hlavními cíli IMF jsou:</a:t>
            </a:r>
          </a:p>
          <a:p>
            <a:pPr marL="228600" indent="-228600">
              <a:buAutoNum type="arabicPeriod"/>
            </a:pPr>
            <a:r>
              <a:rPr lang="cs-CZ" dirty="0"/>
              <a:t>Podporovat mezinárodní měnovou spolupráci</a:t>
            </a:r>
          </a:p>
          <a:p>
            <a:pPr marL="228600" indent="-228600">
              <a:buAutoNum type="arabicPeriod"/>
            </a:pPr>
            <a:r>
              <a:rPr lang="cs-CZ" dirty="0"/>
              <a:t>Usnadňovat rozšiřování a vyvážený růst mezinárodního obchodu </a:t>
            </a:r>
          </a:p>
          <a:p>
            <a:pPr marL="228600" indent="-228600">
              <a:buAutoNum type="arabicPeriod"/>
            </a:pPr>
            <a:r>
              <a:rPr lang="cs-CZ" b="0" i="0" dirty="0">
                <a:solidFill>
                  <a:srgbClr val="000000"/>
                </a:solidFill>
                <a:effectLst/>
                <a:latin typeface="Arial" panose="020B0604020202020204" pitchFamily="34" charset="0"/>
              </a:rPr>
              <a:t>Podporovat devizovou stabilitu</a:t>
            </a:r>
          </a:p>
          <a:p>
            <a:pPr marL="228600" indent="-228600">
              <a:buAutoNum type="arabicPeriod"/>
            </a:pPr>
            <a:r>
              <a:rPr lang="cs-CZ" b="0" i="0" dirty="0">
                <a:solidFill>
                  <a:srgbClr val="000000"/>
                </a:solidFill>
                <a:effectLst/>
                <a:latin typeface="Arial" panose="020B0604020202020204" pitchFamily="34" charset="0"/>
              </a:rPr>
              <a:t>Napomáhat vytváření mnohostranných platebních systémů</a:t>
            </a:r>
          </a:p>
          <a:p>
            <a:pPr marL="228600" indent="-228600">
              <a:buAutoNum type="arabicPeriod"/>
            </a:pPr>
            <a:r>
              <a:rPr lang="cs-CZ" b="0" i="0" dirty="0">
                <a:solidFill>
                  <a:srgbClr val="000000"/>
                </a:solidFill>
                <a:effectLst/>
                <a:latin typeface="Arial" panose="020B0604020202020204" pitchFamily="34" charset="0"/>
              </a:rPr>
              <a:t>Učinit své zdroje dočasně dostupné členům majícím potíže s platební bilancí</a:t>
            </a:r>
          </a:p>
          <a:p>
            <a:pPr marL="228600" indent="-228600">
              <a:buAutoNum type="arabicPeriod"/>
            </a:pPr>
            <a:r>
              <a:rPr lang="cs-CZ" b="0" i="0" dirty="0">
                <a:solidFill>
                  <a:srgbClr val="000000"/>
                </a:solidFill>
                <a:effectLst/>
                <a:latin typeface="Arial" panose="020B0604020202020204" pitchFamily="34" charset="0"/>
              </a:rPr>
              <a:t>Zkrátit trvání a zmírnit stupeň nerovnováhy v mezinárodních platebních bilancích členů</a:t>
            </a:r>
          </a:p>
          <a:p>
            <a:pPr marL="228600" indent="-228600">
              <a:buAutoNum type="arabicPeriod"/>
            </a:pPr>
            <a:endParaRPr lang="cs-CZ" b="0" i="0" dirty="0">
              <a:solidFill>
                <a:srgbClr val="000000"/>
              </a:solidFill>
              <a:effectLst/>
              <a:latin typeface="Arial" panose="020B0604020202020204" pitchFamily="34" charset="0"/>
            </a:endParaRPr>
          </a:p>
          <a:p>
            <a:pPr marL="0" indent="0">
              <a:buNone/>
            </a:pPr>
            <a:endParaRPr lang="cs-CZ" b="0" i="0" dirty="0">
              <a:solidFill>
                <a:srgbClr val="000000"/>
              </a:solidFill>
              <a:effectLst/>
              <a:latin typeface="Arial" panose="020B0604020202020204" pitchFamily="34" charset="0"/>
            </a:endParaRPr>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27</a:t>
            </a:fld>
            <a:endParaRPr lang="cs-CZ"/>
          </a:p>
        </p:txBody>
      </p:sp>
    </p:spTree>
    <p:extLst>
      <p:ext uri="{BB962C8B-B14F-4D97-AF65-F5344CB8AC3E}">
        <p14:creationId xmlns:p14="http://schemas.microsoft.com/office/powerpoint/2010/main" val="18597786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Monitoring </a:t>
            </a:r>
            <a:r>
              <a:rPr lang="cs-CZ" b="0" i="0" dirty="0">
                <a:solidFill>
                  <a:srgbClr val="000000"/>
                </a:solidFill>
                <a:effectLst/>
                <a:latin typeface="Arial" panose="020B0604020202020204" pitchFamily="34" charset="0"/>
              </a:rPr>
              <a:t>ekonomického a finančního vývoje a politik v členských zemích a na globální úrovni; poskytování poradenství v oblasti měnové politiky</a:t>
            </a:r>
          </a:p>
          <a:p>
            <a:endParaRPr lang="cs-CZ" b="0" i="0" dirty="0">
              <a:solidFill>
                <a:srgbClr val="000000"/>
              </a:solidFill>
              <a:effectLst/>
              <a:latin typeface="Arial" panose="020B0604020202020204" pitchFamily="34" charset="0"/>
            </a:endParaRPr>
          </a:p>
          <a:p>
            <a:r>
              <a:rPr lang="cs-CZ" b="0" i="0" dirty="0">
                <a:solidFill>
                  <a:srgbClr val="000000"/>
                </a:solidFill>
                <a:effectLst/>
                <a:latin typeface="Arial" panose="020B0604020202020204" pitchFamily="34" charset="0"/>
              </a:rPr>
              <a:t>Finanční asistence – půjčování členským zemím s problémy v rámci platební bilance</a:t>
            </a:r>
          </a:p>
          <a:p>
            <a:endParaRPr lang="cs-CZ" b="0" i="0" dirty="0">
              <a:solidFill>
                <a:srgbClr val="000000"/>
              </a:solidFill>
              <a:effectLst/>
              <a:latin typeface="Arial" panose="020B0604020202020204" pitchFamily="34" charset="0"/>
            </a:endParaRPr>
          </a:p>
          <a:p>
            <a:r>
              <a:rPr lang="cs-CZ" b="0" i="0" dirty="0">
                <a:solidFill>
                  <a:srgbClr val="000000"/>
                </a:solidFill>
                <a:effectLst/>
                <a:latin typeface="Arial" panose="020B0604020202020204" pitchFamily="34" charset="0"/>
              </a:rPr>
              <a:t>Technická asistence - poskytována vládám a centrálním bankám členských zemí IMF (jedná se o různá expertní školení)</a:t>
            </a:r>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28</a:t>
            </a:fld>
            <a:endParaRPr lang="cs-CZ"/>
          </a:p>
        </p:txBody>
      </p:sp>
    </p:spTree>
    <p:extLst>
      <p:ext uri="{BB962C8B-B14F-4D97-AF65-F5344CB8AC3E}">
        <p14:creationId xmlns:p14="http://schemas.microsoft.com/office/powerpoint/2010/main" val="7584959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lvl="0" indent="0">
              <a:lnSpc>
                <a:spcPct val="107000"/>
              </a:lnSpc>
              <a:buFont typeface="Times New Roman" panose="02020603050405020304" pitchFamily="18" charset="0"/>
              <a:buNone/>
              <a:tabLst>
                <a:tab pos="457200" algn="l"/>
              </a:tabLst>
            </a:pPr>
            <a:r>
              <a:rPr lang="cs-CZ" sz="1800" dirty="0">
                <a:effectLst/>
                <a:latin typeface="Arial" panose="020B0604020202020204" pitchFamily="34" charset="0"/>
                <a:ea typeface="Calibri" panose="020F0502020204030204" pitchFamily="34" charset="0"/>
                <a:cs typeface="Times New Roman" panose="02020603050405020304" pitchFamily="18" charset="0"/>
              </a:rPr>
              <a:t>je vrcholným řídícím orgánem MMF.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Font typeface="Times New Roman" panose="02020603050405020304" pitchFamily="18" charset="0"/>
              <a:buNone/>
              <a:tabLst>
                <a:tab pos="457200" algn="l"/>
              </a:tabLst>
            </a:pPr>
            <a:endParaRPr lang="cs-CZ" sz="1800"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lnSpc>
                <a:spcPct val="107000"/>
              </a:lnSpc>
              <a:buFont typeface="Times New Roman" panose="02020603050405020304" pitchFamily="18" charset="0"/>
              <a:buNone/>
              <a:tabLst>
                <a:tab pos="457200" algn="l"/>
              </a:tabLst>
            </a:pPr>
            <a:r>
              <a:rPr lang="cs-CZ" sz="1800" dirty="0">
                <a:effectLst/>
                <a:latin typeface="Arial" panose="020B0604020202020204" pitchFamily="34" charset="0"/>
                <a:ea typeface="Calibri" panose="020F0502020204030204" pitchFamily="34" charset="0"/>
                <a:cs typeface="Times New Roman" panose="02020603050405020304" pitchFamily="18" charset="0"/>
              </a:rPr>
              <a:t>Každá členská země je zde zastoupena jedním guvernérem. Guvernér je jmenován členskou zemí a je jím obvykle guvernér centrální banky.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Font typeface="Times New Roman" panose="02020603050405020304" pitchFamily="18" charset="0"/>
              <a:buNone/>
              <a:tabLst>
                <a:tab pos="457200" algn="l"/>
              </a:tabLst>
            </a:pPr>
            <a:endParaRPr lang="cs-CZ" sz="1800"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lnSpc>
                <a:spcPct val="107000"/>
              </a:lnSpc>
              <a:buFont typeface="Times New Roman" panose="02020603050405020304" pitchFamily="18" charset="0"/>
              <a:buNone/>
              <a:tabLst>
                <a:tab pos="457200" algn="l"/>
              </a:tabLst>
            </a:pPr>
            <a:r>
              <a:rPr lang="cs-CZ" sz="1800" dirty="0">
                <a:effectLst/>
                <a:latin typeface="Arial" panose="020B0604020202020204" pitchFamily="34" charset="0"/>
                <a:ea typeface="Calibri" panose="020F0502020204030204" pitchFamily="34" charset="0"/>
                <a:cs typeface="Times New Roman" panose="02020603050405020304" pitchFamily="18" charset="0"/>
              </a:rPr>
              <a:t>Sbor guvernérů je oprávněný přijímat nové členy MMF, určovat výši členských kvót (objem kapitálu, který musí každá členská země každoročně zaplatit).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Font typeface="Times New Roman" panose="02020603050405020304" pitchFamily="18" charset="0"/>
              <a:buNone/>
              <a:tabLst>
                <a:tab pos="457200" algn="l"/>
              </a:tabLst>
            </a:pPr>
            <a:endParaRPr lang="cs-CZ" sz="1800"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Font typeface="Times New Roman" panose="02020603050405020304" pitchFamily="18" charset="0"/>
              <a:buNone/>
              <a:tabLst>
                <a:tab pos="457200" algn="l"/>
              </a:tabLst>
            </a:pPr>
            <a:r>
              <a:rPr lang="cs-CZ" sz="1800" dirty="0">
                <a:effectLst/>
                <a:latin typeface="Arial" panose="020B0604020202020204" pitchFamily="34" charset="0"/>
                <a:ea typeface="Calibri" panose="020F0502020204030204" pitchFamily="34" charset="0"/>
                <a:cs typeface="Times New Roman" panose="02020603050405020304" pitchFamily="18" charset="0"/>
              </a:rPr>
              <a:t>Sbor guvernérů se schází během výročních setkání MMF, zpravidla jednou ročně.</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29</a:t>
            </a:fld>
            <a:endParaRPr lang="cs-CZ"/>
          </a:p>
        </p:txBody>
      </p:sp>
    </p:spTree>
    <p:extLst>
      <p:ext uri="{BB962C8B-B14F-4D97-AF65-F5344CB8AC3E}">
        <p14:creationId xmlns:p14="http://schemas.microsoft.com/office/powerpoint/2010/main" val="238002813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lvl="0" indent="0">
              <a:lnSpc>
                <a:spcPct val="107000"/>
              </a:lnSpc>
              <a:buFont typeface="Times New Roman" panose="02020603050405020304" pitchFamily="18" charset="0"/>
              <a:buNone/>
              <a:tabLst>
                <a:tab pos="457200" algn="l"/>
              </a:tabLst>
            </a:pPr>
            <a:r>
              <a:rPr lang="cs-CZ" sz="1800" dirty="0">
                <a:effectLst/>
                <a:latin typeface="Arial" panose="020B0604020202020204" pitchFamily="34" charset="0"/>
                <a:ea typeface="Calibri" panose="020F0502020204030204" pitchFamily="34" charset="0"/>
                <a:cs typeface="Times New Roman" panose="02020603050405020304" pitchFamily="18" charset="0"/>
              </a:rPr>
              <a:t>Je odpovědná za vedení každodenní agendy MMF.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Font typeface="Times New Roman" panose="02020603050405020304" pitchFamily="18" charset="0"/>
              <a:buNone/>
              <a:tabLst>
                <a:tab pos="457200" algn="l"/>
              </a:tabLst>
            </a:pPr>
            <a:endParaRPr lang="cs-CZ" sz="1800"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lnSpc>
                <a:spcPct val="107000"/>
              </a:lnSpc>
              <a:buFont typeface="Times New Roman" panose="02020603050405020304" pitchFamily="18" charset="0"/>
              <a:buNone/>
              <a:tabLst>
                <a:tab pos="457200" algn="l"/>
              </a:tabLst>
            </a:pPr>
            <a:r>
              <a:rPr lang="cs-CZ" sz="1800" dirty="0">
                <a:effectLst/>
                <a:latin typeface="Arial" panose="020B0604020202020204" pitchFamily="34" charset="0"/>
                <a:ea typeface="Calibri" panose="020F0502020204030204" pitchFamily="34" charset="0"/>
                <a:cs typeface="Times New Roman" panose="02020603050405020304" pitchFamily="18" charset="0"/>
              </a:rPr>
              <a:t>Skládá se z 24 ředitelů, kteří jsou voleni členskými zeměmi nebo skupinami členských zemí na dva roky.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Font typeface="Times New Roman" panose="02020603050405020304" pitchFamily="18" charset="0"/>
              <a:buNone/>
              <a:tabLst>
                <a:tab pos="457200" algn="l"/>
              </a:tabLst>
            </a:pPr>
            <a:endParaRPr lang="cs-CZ" sz="1800"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lnSpc>
                <a:spcPct val="107000"/>
              </a:lnSpc>
              <a:buFont typeface="Times New Roman" panose="02020603050405020304" pitchFamily="18" charset="0"/>
              <a:buNone/>
              <a:tabLst>
                <a:tab pos="457200" algn="l"/>
              </a:tabLst>
            </a:pPr>
            <a:r>
              <a:rPr lang="cs-CZ" sz="1800" dirty="0">
                <a:effectLst/>
                <a:latin typeface="Arial" panose="020B0604020202020204" pitchFamily="34" charset="0"/>
                <a:ea typeface="Calibri" panose="020F0502020204030204" pitchFamily="34" charset="0"/>
                <a:cs typeface="Times New Roman" panose="02020603050405020304" pitchFamily="18" charset="0"/>
              </a:rPr>
              <a:t>Osm členských států (Čína, Francie, Německo, Japonsko, Rusko, Saúdská Arábie, Velká Británie a USA) má právo na jednoho výkonného ředitele, dalších 16 ředitelů zastupuje jednotlivé skupiny států.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Font typeface="Times New Roman" panose="02020603050405020304" pitchFamily="18" charset="0"/>
              <a:buNone/>
              <a:tabLst>
                <a:tab pos="457200" algn="l"/>
              </a:tabLst>
            </a:pPr>
            <a:endParaRPr lang="cs-CZ" sz="1800"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lnSpc>
                <a:spcPct val="107000"/>
              </a:lnSpc>
              <a:buFont typeface="Times New Roman" panose="02020603050405020304" pitchFamily="18" charset="0"/>
              <a:buNone/>
              <a:tabLst>
                <a:tab pos="457200" algn="l"/>
              </a:tabLst>
            </a:pPr>
            <a:r>
              <a:rPr lang="cs-CZ" sz="1800" dirty="0">
                <a:effectLst/>
                <a:latin typeface="Arial" panose="020B0604020202020204" pitchFamily="34" charset="0"/>
                <a:ea typeface="Calibri" panose="020F0502020204030204" pitchFamily="34" charset="0"/>
                <a:cs typeface="Times New Roman" panose="02020603050405020304" pitchFamily="18" charset="0"/>
              </a:rPr>
              <a:t>Výkonný sbor je zodpovědný za záležitosti jednotlivých států (hodnocení vývoje jejich hospodářství, prosazování politiky doporučené MMF apod.)</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Font typeface="Times New Roman" panose="02020603050405020304" pitchFamily="18" charset="0"/>
              <a:buNone/>
              <a:tabLst>
                <a:tab pos="457200" algn="l"/>
              </a:tabLst>
            </a:pPr>
            <a:endParaRPr lang="cs-CZ" sz="1800"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lnSpc>
                <a:spcPct val="107000"/>
              </a:lnSpc>
              <a:buFont typeface="Times New Roman" panose="02020603050405020304" pitchFamily="18" charset="0"/>
              <a:buNone/>
              <a:tabLst>
                <a:tab pos="457200" algn="l"/>
              </a:tabLst>
            </a:pPr>
            <a:r>
              <a:rPr lang="cs-CZ" sz="1800" dirty="0">
                <a:effectLst/>
                <a:latin typeface="Arial" panose="020B0604020202020204" pitchFamily="34" charset="0"/>
                <a:ea typeface="Calibri" panose="020F0502020204030204" pitchFamily="34" charset="0"/>
                <a:cs typeface="Times New Roman" panose="02020603050405020304" pitchFamily="18" charset="0"/>
              </a:rPr>
              <a:t>Členem Výkonné rady je i generální ředitel, který zastává funkci předsedy Výkonné rady.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Font typeface="Times New Roman" panose="02020603050405020304" pitchFamily="18" charset="0"/>
              <a:buNone/>
              <a:tabLst>
                <a:tab pos="457200" algn="l"/>
              </a:tabLst>
            </a:pPr>
            <a:endParaRPr lang="cs-CZ" sz="1800"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Font typeface="Times New Roman" panose="02020603050405020304" pitchFamily="18" charset="0"/>
              <a:buNone/>
              <a:tabLst>
                <a:tab pos="457200" algn="l"/>
              </a:tabLst>
            </a:pPr>
            <a:r>
              <a:rPr lang="cs-CZ" sz="1800" dirty="0">
                <a:effectLst/>
                <a:latin typeface="Arial" panose="020B0604020202020204" pitchFamily="34" charset="0"/>
                <a:ea typeface="Calibri" panose="020F0502020204030204" pitchFamily="34" charset="0"/>
                <a:cs typeface="Times New Roman" panose="02020603050405020304" pitchFamily="18" charset="0"/>
              </a:rPr>
              <a:t>Výkonná rada se obvykle schází několikrát týdně.</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30</a:t>
            </a:fld>
            <a:endParaRPr lang="cs-CZ"/>
          </a:p>
        </p:txBody>
      </p:sp>
    </p:spTree>
    <p:extLst>
      <p:ext uri="{BB962C8B-B14F-4D97-AF65-F5344CB8AC3E}">
        <p14:creationId xmlns:p14="http://schemas.microsoft.com/office/powerpoint/2010/main" val="187940192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lvl="0" indent="0">
              <a:lnSpc>
                <a:spcPct val="107000"/>
              </a:lnSpc>
              <a:buFont typeface="Times New Roman" panose="02020603050405020304" pitchFamily="18" charset="0"/>
              <a:buNone/>
              <a:tabLst>
                <a:tab pos="457200" algn="l"/>
              </a:tabLst>
            </a:pPr>
            <a:r>
              <a:rPr lang="cs-CZ" sz="1800" dirty="0">
                <a:effectLst/>
                <a:latin typeface="Arial" panose="020B0604020202020204" pitchFamily="34" charset="0"/>
                <a:ea typeface="Calibri" panose="020F0502020204030204" pitchFamily="34" charset="0"/>
                <a:cs typeface="Times New Roman" panose="02020603050405020304" pitchFamily="18" charset="0"/>
              </a:rPr>
              <a:t>byl založen Radou výkonných ředitelů MMF v červenci 2001.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Font typeface="Times New Roman" panose="02020603050405020304" pitchFamily="18" charset="0"/>
              <a:buNone/>
              <a:tabLst>
                <a:tab pos="457200" algn="l"/>
              </a:tabLst>
            </a:pPr>
            <a:endParaRPr lang="cs-CZ" sz="1800"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lnSpc>
                <a:spcPct val="107000"/>
              </a:lnSpc>
              <a:buFont typeface="Times New Roman" panose="02020603050405020304" pitchFamily="18" charset="0"/>
              <a:buNone/>
              <a:tabLst>
                <a:tab pos="457200" algn="l"/>
              </a:tabLst>
            </a:pPr>
            <a:r>
              <a:rPr lang="cs-CZ" sz="1800" dirty="0">
                <a:effectLst/>
                <a:latin typeface="Arial" panose="020B0604020202020204" pitchFamily="34" charset="0"/>
                <a:ea typeface="Calibri" panose="020F0502020204030204" pitchFamily="34" charset="0"/>
                <a:cs typeface="Times New Roman" panose="02020603050405020304" pitchFamily="18" charset="0"/>
              </a:rPr>
              <a:t>Jeho úkolem je poskytovat objektivní a nezávislá hodnocení záležitostí souvisejících s MMF.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Font typeface="Times New Roman" panose="02020603050405020304" pitchFamily="18" charset="0"/>
              <a:buNone/>
              <a:tabLst>
                <a:tab pos="457200" algn="l"/>
              </a:tabLst>
            </a:pPr>
            <a:endParaRPr lang="cs-CZ" sz="1800"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Font typeface="Times New Roman" panose="02020603050405020304" pitchFamily="18" charset="0"/>
              <a:buNone/>
              <a:tabLst>
                <a:tab pos="457200" algn="l"/>
              </a:tabLst>
            </a:pPr>
            <a:r>
              <a:rPr lang="cs-CZ" sz="1800" dirty="0">
                <a:effectLst/>
                <a:latin typeface="Arial" panose="020B0604020202020204" pitchFamily="34" charset="0"/>
                <a:ea typeface="Calibri" panose="020F0502020204030204" pitchFamily="34" charset="0"/>
                <a:cs typeface="Times New Roman" panose="02020603050405020304" pitchFamily="18" charset="0"/>
              </a:rPr>
              <a:t>Tento orgán funguje nezávisle na managementu MMF a mimo dosah vlivu Rady výkonných ředitelů MMF.</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31</a:t>
            </a:fld>
            <a:endParaRPr lang="cs-CZ"/>
          </a:p>
        </p:txBody>
      </p:sp>
    </p:spTree>
    <p:extLst>
      <p:ext uri="{BB962C8B-B14F-4D97-AF65-F5344CB8AC3E}">
        <p14:creationId xmlns:p14="http://schemas.microsoft.com/office/powerpoint/2010/main" val="22558478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Mezinárodní organizace mohou hrát v mezinárodním systému tři základní role: nástroje, arény a aktéra. </a:t>
            </a:r>
          </a:p>
          <a:p>
            <a:endParaRPr lang="cs-CZ" dirty="0"/>
          </a:p>
          <a:p>
            <a:r>
              <a:rPr lang="cs-CZ" dirty="0"/>
              <a:t>Mezinárodní organizace velmi často slouží svým členům jako nástroj pro dosahování určitých cílů, kterých členové nemohou, nebo jen velmi obtížně, dosáhnout každý sám. </a:t>
            </a:r>
          </a:p>
          <a:p>
            <a:endParaRPr lang="cs-CZ" dirty="0"/>
          </a:p>
          <a:p>
            <a:r>
              <a:rPr lang="cs-CZ" dirty="0"/>
              <a:t>Druhou rolí je úloha arény či fóra, které slouží jako neutrální prostor pro setkávání, jednání, diskuze, spolupráci i vyjádření vzájemného nesouhlasu svých členů. </a:t>
            </a:r>
          </a:p>
          <a:p>
            <a:endParaRPr lang="cs-CZ" dirty="0"/>
          </a:p>
          <a:p>
            <a:r>
              <a:rPr lang="cs-CZ" dirty="0"/>
              <a:t>Mezinárodní organizace mohou hrát i roli aktéra. Ačkoliv jsou mezinárodní organizace samy tvořeny jinými entitami, svými členy, mohou se do určité míry chovat jako ucelené, samostatné jednotky. Rozsah a způsob jejich jednání je ale vymezen a regulován tím, co jim dovolí jejich členové. Nelze proto o nich uvažovat jako o zcela nezávislých aktérech, ale spíše jako o aktérech autonomních. Tím se myslí takoví aktéři, kteří disponují vlastním mechanismem rozhodování a jejichž chování nelze předvídat jen na základě znalosti vnějších okolností. </a:t>
            </a:r>
          </a:p>
          <a:p>
            <a:endParaRPr lang="cs-CZ" dirty="0"/>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4</a:t>
            </a:fld>
            <a:endParaRPr lang="cs-CZ"/>
          </a:p>
        </p:txBody>
      </p:sp>
    </p:spTree>
    <p:extLst>
      <p:ext uri="{BB962C8B-B14F-4D97-AF65-F5344CB8AC3E}">
        <p14:creationId xmlns:p14="http://schemas.microsoft.com/office/powerpoint/2010/main" val="351967768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Arktická rada je mezivládní organizace podporující spolupráci, koordinaci a interakci mezi arktickými státy, arktickým původním obyvatelstvem a dalšími obyvateli Arktidy ve společných arktických otázkách, zejména v otázkách udržitelného rozvoje a ochrany životního prostředí v Arktidě. </a:t>
            </a:r>
          </a:p>
          <a:p>
            <a:endParaRPr lang="cs-CZ" dirty="0"/>
          </a:p>
          <a:p>
            <a:r>
              <a:rPr lang="cs-CZ" dirty="0"/>
              <a:t>Arktickou radu tvoří 8 arktických států: Dánsko, Finsko, Island, Kanada, Norsko, Rusko, Švédsko a USA.</a:t>
            </a:r>
          </a:p>
          <a:p>
            <a:endParaRPr lang="cs-CZ" dirty="0"/>
          </a:p>
          <a:p>
            <a:r>
              <a:rPr lang="cs-CZ" dirty="0"/>
              <a:t>Mezi stálé členy Arktické rady patří i 6 mezinárodních organizací původních obyvatel.</a:t>
            </a:r>
          </a:p>
          <a:p>
            <a:endParaRPr lang="cs-CZ" dirty="0"/>
          </a:p>
          <a:p>
            <a:r>
              <a:rPr lang="cs-CZ" dirty="0"/>
              <a:t>Arktickou radu tvoří také nearktické státy, mezivládní a nevládní organizace (např. Arktický institut Severní Ameriky, Poradní výbor pro ochranu moře, …). Mají status tzv. pozorovatelů.</a:t>
            </a:r>
          </a:p>
          <a:p>
            <a:endParaRPr lang="cs-CZ" dirty="0"/>
          </a:p>
          <a:p>
            <a:pPr>
              <a:lnSpc>
                <a:spcPct val="107000"/>
              </a:lnSpc>
              <a:spcAft>
                <a:spcPts val="800"/>
              </a:spcAft>
            </a:pPr>
            <a:r>
              <a:rPr lang="cs-CZ" sz="1200" dirty="0">
                <a:effectLst/>
                <a:latin typeface="Calibri" panose="020F0502020204030204" pitchFamily="34" charset="0"/>
                <a:ea typeface="Calibri" panose="020F0502020204030204" pitchFamily="34" charset="0"/>
                <a:cs typeface="Times New Roman" panose="02020603050405020304" pitchFamily="18" charset="0"/>
              </a:rPr>
              <a:t>Arktická rada byla založena 19. září 1996, kdy vlády Kanady, Dánska, Finska, Islandu, Norska, Ruska, Švédska a Spojených států podepsaly Ottawskou deklaraci. </a:t>
            </a:r>
          </a:p>
          <a:p>
            <a:pPr>
              <a:lnSpc>
                <a:spcPct val="107000"/>
              </a:lnSpc>
              <a:spcAft>
                <a:spcPts val="800"/>
              </a:spcAft>
            </a:pP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b="0" i="0" dirty="0">
                <a:solidFill>
                  <a:srgbClr val="202122"/>
                </a:solidFill>
                <a:effectLst/>
                <a:latin typeface="Arial" panose="020B0604020202020204" pitchFamily="34" charset="0"/>
              </a:rPr>
              <a:t>V jejím předsednictví se státy střídají po dvou letech. </a:t>
            </a:r>
            <a:r>
              <a:rPr lang="cs-CZ" sz="2800" b="0" i="0" dirty="0">
                <a:solidFill>
                  <a:srgbClr val="202122"/>
                </a:solidFill>
                <a:effectLst/>
                <a:latin typeface="Arial" panose="020B0604020202020204" pitchFamily="34" charset="0"/>
              </a:rPr>
              <a:t>Od roku 2021 předsedá Arktické radě Rusko, kterému předsednictví skončí v roce 2023.</a:t>
            </a:r>
          </a:p>
          <a:p>
            <a:endParaRPr lang="cs-CZ" dirty="0"/>
          </a:p>
          <a:p>
            <a:endParaRPr lang="cs-CZ" dirty="0"/>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32</a:t>
            </a:fld>
            <a:endParaRPr lang="cs-CZ"/>
          </a:p>
        </p:txBody>
      </p:sp>
    </p:spTree>
    <p:extLst>
      <p:ext uri="{BB962C8B-B14F-4D97-AF65-F5344CB8AC3E}">
        <p14:creationId xmlns:p14="http://schemas.microsoft.com/office/powerpoint/2010/main" val="21294253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Arktická rada se schází každých 6 měsíců v zemi předsedy na zasedání vyšších arktických úředníků (někdy jsou to velvyslanci, ale často jsou to vysocí úředníci ministerstva zahraniční). Přítomni jsou také zástupci šesti stálých účastníků a oficiální pozorovatelé. Každá rotující předsednická země přijímá odpovědnost za udržování sekretariátu, který se zabývá administrativními aspekty Rady, včetně organizování pololetních zasedání, spravování internetových stránek a distribuování zpráv a dokumentů. </a:t>
            </a:r>
          </a:p>
          <a:p>
            <a:pPr>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Témata:</a:t>
            </a:r>
          </a:p>
          <a:p>
            <a:pPr marL="342900" lvl="0" indent="-342900">
              <a:lnSpc>
                <a:spcPct val="107000"/>
              </a:lnSpc>
              <a:buFont typeface="+mj-lt"/>
              <a:buAutoNum type="arabicPeriod"/>
            </a:pPr>
            <a:r>
              <a:rPr lang="cs-CZ" sz="1800" dirty="0">
                <a:effectLst/>
                <a:latin typeface="Calibri" panose="020F0502020204030204" pitchFamily="34" charset="0"/>
                <a:ea typeface="Calibri" panose="020F0502020204030204" pitchFamily="34" charset="0"/>
                <a:cs typeface="Times New Roman" panose="02020603050405020304" pitchFamily="18" charset="0"/>
              </a:rPr>
              <a:t>Arktické národy </a:t>
            </a:r>
          </a:p>
          <a:p>
            <a:pPr marL="342900" lvl="0" indent="-342900">
              <a:lnSpc>
                <a:spcPct val="107000"/>
              </a:lnSpc>
              <a:buFont typeface="+mj-lt"/>
              <a:buAutoNum type="arabicPeriod"/>
            </a:pPr>
            <a:r>
              <a:rPr lang="cs-CZ" sz="1800" dirty="0">
                <a:effectLst/>
                <a:latin typeface="Calibri" panose="020F0502020204030204" pitchFamily="34" charset="0"/>
                <a:ea typeface="Calibri" panose="020F0502020204030204" pitchFamily="34" charset="0"/>
                <a:cs typeface="Times New Roman" panose="02020603050405020304" pitchFamily="18" charset="0"/>
              </a:rPr>
              <a:t>Biodiverzita (od založení Rady je ochrana životního prostředí jádrem její práce. V Ottawské deklaraci všech osm arktických států potvrdilo svůj závazek chránit arktické životní prostředí a zdravé ekosystémy, udržovat arktickou biologickou rozmanitost, chránit a umožnit udržitelné využívání přírodních zdrojů.)</a:t>
            </a:r>
          </a:p>
          <a:p>
            <a:pPr marL="342900" lvl="0" indent="-342900">
              <a:lnSpc>
                <a:spcPct val="107000"/>
              </a:lnSpc>
              <a:buFont typeface="+mj-lt"/>
              <a:buAutoNum type="arabicPeriod"/>
            </a:pPr>
            <a:r>
              <a:rPr lang="cs-CZ" sz="1800" dirty="0">
                <a:effectLst/>
                <a:latin typeface="Calibri" panose="020F0502020204030204" pitchFamily="34" charset="0"/>
                <a:ea typeface="Calibri" panose="020F0502020204030204" pitchFamily="34" charset="0"/>
                <a:cs typeface="Times New Roman" panose="02020603050405020304" pitchFamily="18" charset="0"/>
              </a:rPr>
              <a:t>Podnebí – Teploty v Arktidě nadále rostou na trojnásobek celosvětového ročního průměru, což vede k mnoha změnám probíhajícím v Arktidě. Nejvýraznější je, že sníh a led tají rostoucí rychlostí. To má dopad jak na místní ekosystémy, tak na globální klimatický systém. Přispívá ke zvyšování hladiny moří. Arktická rada a její pracovní skupiny proto úzce spolupracují s pozorovatelskými státy a organizacemi Rady a dalšími zúčastněnými stranami na řešení důsledků měnícího se klimatu.</a:t>
            </a:r>
          </a:p>
          <a:p>
            <a:pPr marL="342900" lvl="0" indent="-342900">
              <a:lnSpc>
                <a:spcPct val="107000"/>
              </a:lnSpc>
              <a:buFont typeface="+mj-lt"/>
              <a:buAutoNum type="arabicPeriod"/>
            </a:pPr>
            <a:r>
              <a:rPr lang="cs-CZ" sz="1800" dirty="0">
                <a:effectLst/>
                <a:latin typeface="Calibri" panose="020F0502020204030204" pitchFamily="34" charset="0"/>
                <a:ea typeface="Calibri" panose="020F0502020204030204" pitchFamily="34" charset="0"/>
                <a:cs typeface="Times New Roman" panose="02020603050405020304" pitchFamily="18" charset="0"/>
              </a:rPr>
              <a:t>Oceán – V zájmu ochrany arktického mořského prostředí a vyrovnání možných škodlivých dopadů změny klimatu a znečištění uznaly arktické státy potřebu úzce spolupracovat – a činí tak v celé řadě mořských problémů. Patří mezi ně otázky související se znečištěním moří, udržitelnými postupy námořní dopravy, pátracími a záchrannými operacemi, námořní spoluprací a řízením rizik.</a:t>
            </a:r>
          </a:p>
          <a:p>
            <a:pPr marL="342900" lvl="0" indent="-342900">
              <a:lnSpc>
                <a:spcPct val="107000"/>
              </a:lnSpc>
              <a:buFont typeface="+mj-lt"/>
              <a:buAutoNum type="arabicPeriod"/>
            </a:pPr>
            <a:r>
              <a:rPr lang="cs-CZ" sz="1800" dirty="0">
                <a:effectLst/>
                <a:latin typeface="Calibri" panose="020F0502020204030204" pitchFamily="34" charset="0"/>
                <a:ea typeface="Calibri" panose="020F0502020204030204" pitchFamily="34" charset="0"/>
                <a:cs typeface="Times New Roman" panose="02020603050405020304" pitchFamily="18" charset="0"/>
              </a:rPr>
              <a:t>Znečištění </a:t>
            </a:r>
          </a:p>
          <a:p>
            <a:pPr marL="342900" lvl="0" indent="-342900">
              <a:lnSpc>
                <a:spcPct val="107000"/>
              </a:lnSpc>
              <a:spcAft>
                <a:spcPts val="800"/>
              </a:spcAft>
              <a:buFont typeface="+mj-lt"/>
              <a:buAutoNum type="arabicPeriod"/>
            </a:pPr>
            <a:r>
              <a:rPr lang="cs-CZ" sz="1800" dirty="0">
                <a:effectLst/>
                <a:latin typeface="Calibri" panose="020F0502020204030204" pitchFamily="34" charset="0"/>
                <a:ea typeface="Calibri" panose="020F0502020204030204" pitchFamily="34" charset="0"/>
                <a:cs typeface="Times New Roman" panose="02020603050405020304" pitchFamily="18" charset="0"/>
              </a:rPr>
              <a:t>Prevence a reakce na mimořádné události</a:t>
            </a:r>
          </a:p>
          <a:p>
            <a:pPr marL="342900" lvl="0" indent="-342900">
              <a:lnSpc>
                <a:spcPct val="107000"/>
              </a:lnSpc>
              <a:spcAft>
                <a:spcPts val="800"/>
              </a:spcAft>
              <a:buFont typeface="+mj-lt"/>
              <a:buAutoNum type="arabicPeriod"/>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1257300" algn="l"/>
              </a:tabLst>
            </a:pPr>
            <a:r>
              <a:rPr lang="cs-CZ" sz="1800" dirty="0">
                <a:effectLst/>
                <a:latin typeface="Calibri" panose="020F0502020204030204" pitchFamily="34" charset="0"/>
                <a:ea typeface="Calibri" panose="020F0502020204030204" pitchFamily="34" charset="0"/>
                <a:cs typeface="Times New Roman" panose="02020603050405020304" pitchFamily="18" charset="0"/>
              </a:rPr>
              <a:t>Příklad dohody: V roce 2013 přijala Arktická rada Dohodu o spolupráci v oblasti připravenosti a reakci na znečištění moře ropou v Arktidě. Každý ze států se zavázal, že zahájí monitorovací činnost s cílem identifikovat případy znečištění ropou v oblastech spadajících do jeho jurisdikce a pokud možno v přilehlých oblastech mimo jurisdikci jakéhokoli státu. </a:t>
            </a:r>
          </a:p>
          <a:p>
            <a:pPr>
              <a:lnSpc>
                <a:spcPct val="107000"/>
              </a:lnSpc>
              <a:spcAft>
                <a:spcPts val="800"/>
              </a:spcAft>
            </a:pPr>
            <a:endParaRPr lang="cs-CZ" sz="2800" b="0" i="0" dirty="0">
              <a:solidFill>
                <a:srgbClr val="202122"/>
              </a:solidFill>
              <a:effectLst/>
              <a:latin typeface="Arial" panose="020B0604020202020204" pitchFamily="34" charset="0"/>
            </a:endParaRPr>
          </a:p>
          <a:p>
            <a:pPr>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33</a:t>
            </a:fld>
            <a:endParaRPr lang="cs-CZ"/>
          </a:p>
        </p:txBody>
      </p:sp>
    </p:spTree>
    <p:extLst>
      <p:ext uri="{BB962C8B-B14F-4D97-AF65-F5344CB8AC3E}">
        <p14:creationId xmlns:p14="http://schemas.microsoft.com/office/powerpoint/2010/main" val="416046101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nSpc>
                <a:spcPct val="107000"/>
              </a:lnSpc>
              <a:spcAft>
                <a:spcPts val="800"/>
              </a:spcAft>
            </a:pPr>
            <a:r>
              <a:rPr lang="cs-CZ" sz="1200" dirty="0" err="1">
                <a:effectLst/>
                <a:latin typeface="Calibri" panose="020F0502020204030204" pitchFamily="34" charset="0"/>
                <a:ea typeface="Calibri" panose="020F0502020204030204" pitchFamily="34" charset="0"/>
                <a:cs typeface="Times New Roman" panose="02020603050405020304" pitchFamily="18" charset="0"/>
              </a:rPr>
              <a:t>Amnesty</a:t>
            </a:r>
            <a:r>
              <a:rPr lang="cs-CZ" sz="1200" dirty="0">
                <a:effectLst/>
                <a:latin typeface="Calibri" panose="020F0502020204030204" pitchFamily="34" charset="0"/>
                <a:ea typeface="Calibri" panose="020F0502020204030204" pitchFamily="34" charset="0"/>
                <a:cs typeface="Times New Roman" panose="02020603050405020304" pitchFamily="18" charset="0"/>
              </a:rPr>
              <a:t> International je mezinárodní hnutí, které monitoruje porušování lidských práv a iniciuje kampaně proti jejich porušování. </a:t>
            </a:r>
            <a:r>
              <a:rPr lang="cs-CZ" sz="1800" b="0" i="0" dirty="0">
                <a:solidFill>
                  <a:srgbClr val="000000"/>
                </a:solidFill>
                <a:effectLst/>
                <a:latin typeface="Open Sans" panose="020B0606030504020204" pitchFamily="34" charset="0"/>
              </a:rPr>
              <a:t>V současné době má 10 milionů členů a sympatizantů ve více než 150 zemích a regionech.</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cs-CZ" sz="1200" dirty="0" err="1">
                <a:effectLst/>
                <a:latin typeface="Calibri" panose="020F0502020204030204" pitchFamily="34" charset="0"/>
                <a:ea typeface="Calibri" panose="020F0502020204030204" pitchFamily="34" charset="0"/>
                <a:cs typeface="Times New Roman" panose="02020603050405020304" pitchFamily="18" charset="0"/>
              </a:rPr>
              <a:t>Amnesty</a:t>
            </a:r>
            <a:r>
              <a:rPr lang="cs-CZ" sz="1200" dirty="0">
                <a:effectLst/>
                <a:latin typeface="Calibri" panose="020F0502020204030204" pitchFamily="34" charset="0"/>
                <a:ea typeface="Calibri" panose="020F0502020204030204" pitchFamily="34" charset="0"/>
                <a:cs typeface="Times New Roman" panose="02020603050405020304" pitchFamily="18" charset="0"/>
              </a:rPr>
              <a:t> International založil roku 1961 britský právník Peter </a:t>
            </a:r>
            <a:r>
              <a:rPr lang="cs-CZ" sz="1200" dirty="0" err="1">
                <a:effectLst/>
                <a:latin typeface="Calibri" panose="020F0502020204030204" pitchFamily="34" charset="0"/>
                <a:ea typeface="Calibri" panose="020F0502020204030204" pitchFamily="34" charset="0"/>
                <a:cs typeface="Times New Roman" panose="02020603050405020304" pitchFamily="18" charset="0"/>
              </a:rPr>
              <a:t>Benenson</a:t>
            </a:r>
            <a:r>
              <a:rPr lang="cs-CZ" sz="1200" dirty="0">
                <a:effectLst/>
                <a:latin typeface="Calibri" panose="020F0502020204030204" pitchFamily="34" charset="0"/>
                <a:ea typeface="Calibri" panose="020F0502020204030204" pitchFamily="34" charset="0"/>
                <a:cs typeface="Times New Roman" panose="02020603050405020304" pitchFamily="18" charset="0"/>
              </a:rPr>
              <a:t>. </a:t>
            </a:r>
            <a:r>
              <a:rPr lang="cs-CZ" sz="1200" dirty="0" err="1">
                <a:effectLst/>
                <a:latin typeface="Calibri" panose="020F0502020204030204" pitchFamily="34" charset="0"/>
                <a:ea typeface="Calibri" panose="020F0502020204030204" pitchFamily="34" charset="0"/>
                <a:cs typeface="Times New Roman" panose="02020603050405020304" pitchFamily="18" charset="0"/>
              </a:rPr>
              <a:t>Benenson</a:t>
            </a:r>
            <a:r>
              <a:rPr lang="cs-CZ" sz="1200" dirty="0">
                <a:effectLst/>
                <a:latin typeface="Calibri" panose="020F0502020204030204" pitchFamily="34" charset="0"/>
                <a:ea typeface="Calibri" panose="020F0502020204030204" pitchFamily="34" charset="0"/>
                <a:cs typeface="Times New Roman" panose="02020603050405020304" pitchFamily="18" charset="0"/>
              </a:rPr>
              <a:t> byl šokovaný článkem v novinách o dvou portugalských studentech, kteří byli odsouzeni na 7 roků za to, že si připili na svobodu. </a:t>
            </a:r>
            <a:r>
              <a:rPr lang="cs-CZ" sz="1200" dirty="0" err="1">
                <a:effectLst/>
                <a:latin typeface="Calibri" panose="020F0502020204030204" pitchFamily="34" charset="0"/>
                <a:ea typeface="Calibri" panose="020F0502020204030204" pitchFamily="34" charset="0"/>
                <a:cs typeface="Times New Roman" panose="02020603050405020304" pitchFamily="18" charset="0"/>
              </a:rPr>
              <a:t>Benenson</a:t>
            </a:r>
            <a:r>
              <a:rPr lang="cs-CZ" sz="1200" dirty="0">
                <a:effectLst/>
                <a:latin typeface="Calibri" panose="020F0502020204030204" pitchFamily="34" charset="0"/>
                <a:ea typeface="Calibri" panose="020F0502020204030204" pitchFamily="34" charset="0"/>
                <a:cs typeface="Times New Roman" panose="02020603050405020304" pitchFamily="18" charset="0"/>
              </a:rPr>
              <a:t> zveřejnil v </a:t>
            </a:r>
            <a:r>
              <a:rPr lang="cs-CZ" sz="1200" dirty="0" err="1">
                <a:effectLst/>
                <a:latin typeface="Calibri" panose="020F0502020204030204" pitchFamily="34" charset="0"/>
                <a:ea typeface="Calibri" panose="020F0502020204030204" pitchFamily="34" charset="0"/>
                <a:cs typeface="Times New Roman" panose="02020603050405020304" pitchFamily="18" charset="0"/>
              </a:rPr>
              <a:t>The</a:t>
            </a:r>
            <a:r>
              <a:rPr lang="cs-CZ" sz="1200" dirty="0">
                <a:effectLst/>
                <a:latin typeface="Calibri" panose="020F0502020204030204" pitchFamily="34" charset="0"/>
                <a:ea typeface="Calibri" panose="020F0502020204030204" pitchFamily="34" charset="0"/>
                <a:cs typeface="Times New Roman" panose="02020603050405020304" pitchFamily="18" charset="0"/>
              </a:rPr>
              <a:t> </a:t>
            </a:r>
            <a:r>
              <a:rPr lang="cs-CZ" sz="1200" dirty="0" err="1">
                <a:effectLst/>
                <a:latin typeface="Calibri" panose="020F0502020204030204" pitchFamily="34" charset="0"/>
                <a:ea typeface="Calibri" panose="020F0502020204030204" pitchFamily="34" charset="0"/>
                <a:cs typeface="Times New Roman" panose="02020603050405020304" pitchFamily="18" charset="0"/>
              </a:rPr>
              <a:t>Observer</a:t>
            </a:r>
            <a:r>
              <a:rPr lang="cs-CZ" sz="1200" dirty="0">
                <a:effectLst/>
                <a:latin typeface="Calibri" panose="020F0502020204030204" pitchFamily="34" charset="0"/>
                <a:ea typeface="Calibri" panose="020F0502020204030204" pitchFamily="34" charset="0"/>
                <a:cs typeface="Times New Roman" panose="02020603050405020304" pitchFamily="18" charset="0"/>
              </a:rPr>
              <a:t> článek Zapomenutí vězni, ve kterém žádal čtenáře, aby psali a posílali dopisy vyjadřující podporu uvězněným a mučeným lidem kvůli svému vyznání či nepřijatelnosti pro vládu. </a:t>
            </a:r>
            <a:r>
              <a:rPr lang="cs-CZ" sz="1800" b="0" i="0" dirty="0">
                <a:solidFill>
                  <a:srgbClr val="000000"/>
                </a:solidFill>
                <a:effectLst/>
                <a:latin typeface="Open Sans" panose="020B0606030504020204" pitchFamily="34" charset="0"/>
                <a:ea typeface="Calibri" panose="020F0502020204030204" pitchFamily="34" charset="0"/>
                <a:cs typeface="Times New Roman" panose="02020603050405020304" pitchFamily="18" charset="0"/>
              </a:rPr>
              <a:t>J</a:t>
            </a:r>
            <a:r>
              <a:rPr lang="cs-CZ" sz="1800" b="0" i="0" dirty="0">
                <a:solidFill>
                  <a:srgbClr val="000000"/>
                </a:solidFill>
                <a:effectLst/>
                <a:latin typeface="Open Sans" panose="020B0606030504020204" pitchFamily="34" charset="0"/>
              </a:rPr>
              <a:t>edním ze šestice zapomenutých vězňů - o kterých článek informoval - byl i pražský arcibiskup Josef Beran, který byl tou dobou pronásledován komunistickým režimem v Československu a který byl zároveň také jedním z prvních propuštěných.</a:t>
            </a:r>
            <a:r>
              <a:rPr lang="cs-CZ" sz="1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34</a:t>
            </a:fld>
            <a:endParaRPr lang="cs-CZ"/>
          </a:p>
        </p:txBody>
      </p:sp>
    </p:spTree>
    <p:extLst>
      <p:ext uri="{BB962C8B-B14F-4D97-AF65-F5344CB8AC3E}">
        <p14:creationId xmlns:p14="http://schemas.microsoft.com/office/powerpoint/2010/main" val="3518631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Mezi cíle </a:t>
            </a:r>
            <a:r>
              <a:rPr lang="cs-CZ" dirty="0" err="1"/>
              <a:t>Amnesty</a:t>
            </a:r>
            <a:r>
              <a:rPr lang="cs-CZ" dirty="0"/>
              <a:t> International patří: </a:t>
            </a:r>
          </a:p>
          <a:p>
            <a:pPr algn="l" fontAlgn="base">
              <a:buFont typeface="Arial" panose="020B0604020202020204" pitchFamily="34" charset="0"/>
              <a:buNone/>
            </a:pPr>
            <a:r>
              <a:rPr lang="cs-CZ" b="0" i="0" u="none" strike="noStrike" dirty="0">
                <a:solidFill>
                  <a:srgbClr val="000000"/>
                </a:solidFill>
                <a:effectLst/>
                <a:latin typeface="inherit"/>
              </a:rPr>
              <a:t>Propuštění vězňů svědomí, politických vězňů a dalších nespravedlivě vězněných</a:t>
            </a:r>
          </a:p>
          <a:p>
            <a:pPr algn="l" fontAlgn="base">
              <a:buFont typeface="Arial" panose="020B0604020202020204" pitchFamily="34" charset="0"/>
              <a:buNone/>
            </a:pPr>
            <a:r>
              <a:rPr lang="cs-CZ" b="0" i="0" u="none" strike="noStrike" dirty="0">
                <a:solidFill>
                  <a:srgbClr val="000000"/>
                </a:solidFill>
                <a:effectLst/>
                <a:latin typeface="inherit"/>
              </a:rPr>
              <a:t>Dodržování základních lidských práv a svobod kdekoliv na světě</a:t>
            </a:r>
          </a:p>
          <a:p>
            <a:pPr algn="l" fontAlgn="base">
              <a:buFont typeface="Arial" panose="020B0604020202020204" pitchFamily="34" charset="0"/>
              <a:buNone/>
            </a:pPr>
            <a:r>
              <a:rPr lang="cs-CZ" b="0" i="0" u="none" strike="noStrike" dirty="0">
                <a:solidFill>
                  <a:srgbClr val="000000"/>
                </a:solidFill>
                <a:effectLst/>
                <a:latin typeface="inherit"/>
              </a:rPr>
              <a:t>Spravedlivé soudy pro všechny</a:t>
            </a:r>
          </a:p>
          <a:p>
            <a:pPr algn="l" fontAlgn="base">
              <a:buFont typeface="Arial" panose="020B0604020202020204" pitchFamily="34" charset="0"/>
              <a:buNone/>
            </a:pPr>
            <a:r>
              <a:rPr lang="cs-CZ" b="0" i="0" u="none" strike="noStrike" dirty="0">
                <a:solidFill>
                  <a:srgbClr val="000000"/>
                </a:solidFill>
                <a:effectLst/>
                <a:latin typeface="inherit"/>
              </a:rPr>
              <a:t>Zrušení trestu smrti a zastavení mučení</a:t>
            </a:r>
          </a:p>
          <a:p>
            <a:pPr algn="l" fontAlgn="base">
              <a:buFont typeface="Arial" panose="020B0604020202020204" pitchFamily="34" charset="0"/>
              <a:buNone/>
            </a:pPr>
            <a:r>
              <a:rPr lang="cs-CZ" b="0" i="0" u="none" strike="noStrike" dirty="0">
                <a:solidFill>
                  <a:srgbClr val="000000"/>
                </a:solidFill>
                <a:effectLst/>
                <a:latin typeface="inherit"/>
              </a:rPr>
              <a:t>Ochrana civilistů v ozbrojených konfliktech</a:t>
            </a:r>
          </a:p>
          <a:p>
            <a:pPr algn="l" fontAlgn="base">
              <a:buFont typeface="Arial" panose="020B0604020202020204" pitchFamily="34" charset="0"/>
              <a:buNone/>
            </a:pPr>
            <a:r>
              <a:rPr lang="cs-CZ" b="0" i="0" u="none" strike="noStrike" dirty="0">
                <a:solidFill>
                  <a:srgbClr val="000000"/>
                </a:solidFill>
                <a:effectLst/>
                <a:latin typeface="inherit"/>
              </a:rPr>
              <a:t>Zajištění základních práv uprchlíků</a:t>
            </a:r>
          </a:p>
          <a:p>
            <a:pPr algn="l" fontAlgn="base">
              <a:buFont typeface="Arial" panose="020B0604020202020204" pitchFamily="34" charset="0"/>
              <a:buNone/>
            </a:pPr>
            <a:r>
              <a:rPr lang="cs-CZ" b="0" i="0" u="none" strike="noStrike" dirty="0">
                <a:solidFill>
                  <a:srgbClr val="000000"/>
                </a:solidFill>
                <a:effectLst/>
                <a:latin typeface="inherit"/>
              </a:rPr>
              <a:t>Boj proti násilí na ženách a domácímu násilí</a:t>
            </a:r>
          </a:p>
          <a:p>
            <a:pPr algn="l" fontAlgn="base">
              <a:buFont typeface="Arial" panose="020B0604020202020204" pitchFamily="34" charset="0"/>
              <a:buNone/>
            </a:pPr>
            <a:r>
              <a:rPr lang="cs-CZ" b="0" i="0" u="none" strike="noStrike" dirty="0">
                <a:solidFill>
                  <a:srgbClr val="000000"/>
                </a:solidFill>
                <a:effectLst/>
                <a:latin typeface="inherit"/>
              </a:rPr>
              <a:t>Odstranění diskriminace a boj proti chudobě</a:t>
            </a:r>
          </a:p>
          <a:p>
            <a:endParaRPr lang="cs-CZ" dirty="0"/>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35</a:t>
            </a:fld>
            <a:endParaRPr lang="cs-CZ"/>
          </a:p>
        </p:txBody>
      </p:sp>
    </p:spTree>
    <p:extLst>
      <p:ext uri="{BB962C8B-B14F-4D97-AF65-F5344CB8AC3E}">
        <p14:creationId xmlns:p14="http://schemas.microsoft.com/office/powerpoint/2010/main" val="47037438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b="0" i="0" dirty="0" err="1">
                <a:solidFill>
                  <a:srgbClr val="000000"/>
                </a:solidFill>
                <a:effectLst/>
                <a:latin typeface="Open Sans" panose="020B0606030504020204" pitchFamily="34" charset="0"/>
              </a:rPr>
              <a:t>Amnesty</a:t>
            </a:r>
            <a:r>
              <a:rPr lang="cs-CZ" b="0" i="0" dirty="0">
                <a:solidFill>
                  <a:srgbClr val="000000"/>
                </a:solidFill>
                <a:effectLst/>
                <a:latin typeface="Open Sans" panose="020B0606030504020204" pitchFamily="34" charset="0"/>
              </a:rPr>
              <a:t> staví na principech univerzality a nedělitelnosti lidských práv, mezinárodní solidarity, humanismu, nestrannosti, nezávislosti a spolehlivém výzkumu. Hnutí je nezávislé na vládách, politických stranách, ekonomických subjektech, náboženstvích či ideologiích všeho druhu. Na výzkum stavu lidských práv ani jiné akce nepřijímají prostředky od vlád či států. V čele stojí volení zástupci členů.</a:t>
            </a:r>
            <a:endParaRPr lang="cs-CZ" dirty="0"/>
          </a:p>
          <a:p>
            <a:endParaRPr lang="cs-CZ" dirty="0"/>
          </a:p>
          <a:p>
            <a:pPr>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Financování hnutí závisí především na individuálních dárcích a místních dobrovolnických skupinách. AI pro svou činnost nepřijímá finanční pomoc od vlád.</a:t>
            </a:r>
          </a:p>
          <a:p>
            <a:pPr>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Za svou činnost organizace dostala v roce 1977 Nobelovu cenu míru. V roce 1978 získala organizace Cenu OSN na poli lidských práv.</a:t>
            </a:r>
          </a:p>
          <a:p>
            <a:endParaRPr lang="cs-CZ" dirty="0"/>
          </a:p>
          <a:p>
            <a:endParaRPr lang="cs-CZ" dirty="0"/>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36</a:t>
            </a:fld>
            <a:endParaRPr lang="cs-CZ"/>
          </a:p>
        </p:txBody>
      </p:sp>
    </p:spTree>
    <p:extLst>
      <p:ext uri="{BB962C8B-B14F-4D97-AF65-F5344CB8AC3E}">
        <p14:creationId xmlns:p14="http://schemas.microsoft.com/office/powerpoint/2010/main" val="153000917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41</a:t>
            </a:fld>
            <a:endParaRPr lang="cs-CZ"/>
          </a:p>
        </p:txBody>
      </p:sp>
    </p:spTree>
    <p:extLst>
      <p:ext uri="{BB962C8B-B14F-4D97-AF65-F5344CB8AC3E}">
        <p14:creationId xmlns:p14="http://schemas.microsoft.com/office/powerpoint/2010/main" val="32640169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V současné době na světě existuje přes 66 tisíc mezinárodních organizací. Můžeme je klasifikovat podle různých kritérií.</a:t>
            </a:r>
          </a:p>
          <a:p>
            <a:endParaRPr lang="cs-CZ" dirty="0"/>
          </a:p>
          <a:p>
            <a:r>
              <a:rPr lang="cs-CZ" dirty="0"/>
              <a:t>Nejzákladnější rozdělení mezinárodních organizací vychází z charakteru jejich členů – rozlišujeme mezinárodní vládní organizace (</a:t>
            </a:r>
            <a:r>
              <a:rPr lang="cs-CZ" dirty="0" err="1"/>
              <a:t>IGOs</a:t>
            </a:r>
            <a:r>
              <a:rPr lang="cs-CZ" dirty="0"/>
              <a:t>) a mezinárodní nevládní organizace (</a:t>
            </a:r>
            <a:r>
              <a:rPr lang="cs-CZ" dirty="0" err="1"/>
              <a:t>NGOs</a:t>
            </a:r>
            <a:r>
              <a:rPr lang="cs-CZ" dirty="0"/>
              <a:t>). Existují však i organizace hybridní, jejichž členy jsou jak vlády, tak i nevládní subjekty. Aby tyto organizace mohly být nazývány hybridními, musejí mít vládní i nevládní členové rovné postavení a stejná rozhodovací práva – vlády tedy nesmějí být v organizaci dominantní. Příkladem takové organizace je např. Mezinárodní výbor Červeného kříže, Mezinárodní svaz ochrany přírody nebo Mezinárodní asociace leteckých dopravců. </a:t>
            </a:r>
          </a:p>
          <a:p>
            <a:endParaRPr lang="cs-CZ" dirty="0"/>
          </a:p>
          <a:p>
            <a:r>
              <a:rPr lang="cs-CZ" dirty="0"/>
              <a:t>Dále můžeme mezinárodní organizace dělit podle rozsahu členství. Tradičně se v této klasifikaci hovoří o organizacích regionálních versus globálních (univerzálních). Klíčovým kritériem je tedy rozsah území, z něhož se členové rekrutují. Některé organizace mají své členy rozprostřené po celém světě (typicky OSN), jiné jsou omezeny na určité území (např. NATO, Liga arabských států, …). </a:t>
            </a:r>
          </a:p>
          <a:p>
            <a:endParaRPr lang="cs-CZ" dirty="0"/>
          </a:p>
          <a:p>
            <a:r>
              <a:rPr lang="cs-CZ" dirty="0"/>
              <a:t>Dále můžeme mezinárodní organizace dělit podle jejich zaměření, tedy aktivit a cílů, které jsou předmětem jejich činnosti. Může se jednat o organizace všeobecné, které se zaměřují na více oborů činnosti, nebo partikulární (speciální), které se specializují na jednu konkrétní oblast činnosti. Ty mohou být hospodářské, ekonomické, politické, kulturní atd. Partikulární organizace lze také rozdělovat na ty, které se zabývají tzv. vysokou politikou (</a:t>
            </a:r>
            <a:r>
              <a:rPr lang="cs-CZ" dirty="0" err="1"/>
              <a:t>high</a:t>
            </a:r>
            <a:r>
              <a:rPr lang="cs-CZ" dirty="0"/>
              <a:t> </a:t>
            </a:r>
            <a:r>
              <a:rPr lang="cs-CZ" dirty="0" err="1"/>
              <a:t>politics</a:t>
            </a:r>
            <a:r>
              <a:rPr lang="cs-CZ" dirty="0"/>
              <a:t>) anebo tzv. nízkou politikou (</a:t>
            </a:r>
            <a:r>
              <a:rPr lang="cs-CZ" dirty="0" err="1"/>
              <a:t>low</a:t>
            </a:r>
            <a:r>
              <a:rPr lang="cs-CZ" dirty="0"/>
              <a:t> </a:t>
            </a:r>
            <a:r>
              <a:rPr lang="cs-CZ" dirty="0" err="1"/>
              <a:t>politics</a:t>
            </a:r>
            <a:r>
              <a:rPr lang="cs-CZ" dirty="0"/>
              <a:t>). Vysoká politika zahrnuje témata dotýkající se přímo samotné existence státu, jeho suverenity, bezpečnosti, otázek války a míru. Typickým příkladem organizace z této oblasti je NATO. Nízká politika potom znamená všechna ostatní témata – např. sociální, environmentální nebo kulturní problematiku. Sem řadíme například </a:t>
            </a:r>
            <a:r>
              <a:rPr lang="cs-CZ" dirty="0" err="1"/>
              <a:t>Amnesty</a:t>
            </a:r>
            <a:r>
              <a:rPr lang="cs-CZ" dirty="0"/>
              <a:t> </a:t>
            </a:r>
            <a:r>
              <a:rPr lang="cs-CZ" dirty="0" err="1"/>
              <a:t>Inernational</a:t>
            </a:r>
            <a:r>
              <a:rPr lang="cs-CZ" dirty="0"/>
              <a:t>. </a:t>
            </a:r>
          </a:p>
          <a:p>
            <a:endParaRPr lang="cs-CZ" dirty="0"/>
          </a:p>
          <a:p>
            <a:r>
              <a:rPr lang="cs-CZ" dirty="0"/>
              <a:t>Dalším klasifikačním kritériem je kritérium struktury (vnitřního institucionálního uspořádání a fungování instituce). Může se jednat o to, do jaké míry jsou instituce (orgány) mezinárodní organizace nezávislé na vládách členských zemí, zda jednají se všemi členy organizace jako s navzájem rovnými, zda a jak v organizaci funguje rovnováha vládních a nevládních prvků atd. Spadá sem například i kritérium hlasování, které může fungovat na principu prosté většiny, kvalifikované většiny, jednomyslnosti nebo konsenzu. V drtivé většině organizací je zachována rovnost členů, tedy že každý člen má jeden hlas. </a:t>
            </a:r>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5</a:t>
            </a:fld>
            <a:endParaRPr lang="cs-CZ"/>
          </a:p>
        </p:txBody>
      </p:sp>
    </p:spTree>
    <p:extLst>
      <p:ext uri="{BB962C8B-B14F-4D97-AF65-F5344CB8AC3E}">
        <p14:creationId xmlns:p14="http://schemas.microsoft.com/office/powerpoint/2010/main" val="1841758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Mezinárodní vládní organizace můžeme definovat jako formální trvalé instituce vytvořené třemi a více státy a sloužící konkrétnímu účelu. </a:t>
            </a:r>
          </a:p>
          <a:p>
            <a:endParaRPr lang="cs-CZ" dirty="0"/>
          </a:p>
          <a:p>
            <a:r>
              <a:rPr lang="cs-CZ" dirty="0"/>
              <a:t>Zpravidla bývají zakládány podpisem vícestranné dohody či smlouvy mezi státy.</a:t>
            </a:r>
          </a:p>
          <a:p>
            <a:endParaRPr lang="cs-CZ" dirty="0"/>
          </a:p>
          <a:p>
            <a:r>
              <a:rPr lang="cs-CZ" dirty="0"/>
              <a:t>Institucionalita je zajištěna existencí stálého sekretariátu. Velmi často však </a:t>
            </a:r>
            <a:r>
              <a:rPr lang="cs-CZ" dirty="0" err="1"/>
              <a:t>IGOs</a:t>
            </a:r>
            <a:r>
              <a:rPr lang="cs-CZ" dirty="0"/>
              <a:t> mívají alespoň 3 úrovně orgánů. Jedním z těchto orgánů je plenární shromáždění, které se typicky schází jednou ročně. Princip rovnosti a suverenity všech členů je zachován a potvrzován tím, že se shromáždění účastní všichni členové organizace. Díky tomu je váha hlasu malých členů stejná jako váha hlasů velkých členů. Toto shromáždění rozhoduje o obecných cílech a směrech působení organizace. </a:t>
            </a:r>
          </a:p>
          <a:p>
            <a:endParaRPr lang="cs-CZ" dirty="0"/>
          </a:p>
          <a:p>
            <a:r>
              <a:rPr lang="cs-CZ" dirty="0"/>
              <a:t>Většina mezinárodních organizací má i druhý, a to výkonný orgán. Jedná se o uskupení omezeného počtu členů zvolených všeobecným shromážděním, které se schází častěji, například každý čtvrt rok. Tento orgán dále rozpracovává obecné plány činnosti organizace schválené plenárním shromážděním. </a:t>
            </a:r>
          </a:p>
          <a:p>
            <a:endParaRPr lang="cs-CZ" dirty="0"/>
          </a:p>
          <a:p>
            <a:r>
              <a:rPr lang="cs-CZ" dirty="0"/>
              <a:t>Třetím orgánem je stálý sekretariát, jehož výkonný vedoucí bývá označován jako generální tajemník či sekretář. Sekretariát má mezinárodní povahu, což znamená, že bývá tvořen zaměstnanci pocházejícími z více členských zemí. Ani generální tajemník, ani ostatní zaměstnanci sekretariátu nesmějí jednat ve prospěch žádného konkrétního členského státu. </a:t>
            </a:r>
          </a:p>
          <a:p>
            <a:endParaRPr lang="cs-CZ" dirty="0"/>
          </a:p>
          <a:p>
            <a:r>
              <a:rPr lang="cs-CZ" dirty="0"/>
              <a:t>Vlády se k vytvoření mezinárodní organizace uchylují v případech situací a problémů, jejichž řešení nejsou státy schopny dosáhnout individuálně, ale potřebují spojit síly a jednat kolektivně. Ustavení mezinárodní organizace kolektivní snahu států významně zefektivňuje, a proto je pro státy členství v </a:t>
            </a:r>
            <a:r>
              <a:rPr lang="cs-CZ" dirty="0" err="1"/>
              <a:t>IGOs</a:t>
            </a:r>
            <a:r>
              <a:rPr lang="cs-CZ" dirty="0"/>
              <a:t> výhodné, svých cílů dosáhnou snadněji. </a:t>
            </a:r>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6</a:t>
            </a:fld>
            <a:endParaRPr lang="cs-CZ"/>
          </a:p>
        </p:txBody>
      </p:sp>
    </p:spTree>
    <p:extLst>
      <p:ext uri="{BB962C8B-B14F-4D97-AF65-F5344CB8AC3E}">
        <p14:creationId xmlns:p14="http://schemas.microsoft.com/office/powerpoint/2010/main" val="7708365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Podle Harolda Jacobsona mohou plnit konkrétně 5 funkcí:</a:t>
            </a:r>
          </a:p>
          <a:p>
            <a:endParaRPr lang="cs-CZ" dirty="0"/>
          </a:p>
          <a:p>
            <a:pPr marL="228600" indent="-228600">
              <a:buFont typeface="+mj-lt"/>
              <a:buAutoNum type="arabicPeriod"/>
            </a:pPr>
            <a:r>
              <a:rPr lang="cs-CZ" dirty="0"/>
              <a:t>Informační – shromažďují, analyzují a předávají členům pro ně užitečné informace</a:t>
            </a:r>
          </a:p>
          <a:p>
            <a:pPr marL="228600" indent="-228600">
              <a:buFont typeface="+mj-lt"/>
              <a:buAutoNum type="arabicPeriod"/>
            </a:pPr>
            <a:r>
              <a:rPr lang="cs-CZ" dirty="0"/>
              <a:t>Normativní – vytvářejí normy a standardy chování, nikoli však právně závazné, jedná se spíše o snahu hodnotově ovlivnit prostředí mezinárodní politiky</a:t>
            </a:r>
          </a:p>
          <a:p>
            <a:pPr marL="228600" indent="-228600">
              <a:buFont typeface="+mj-lt"/>
              <a:buAutoNum type="arabicPeriod"/>
            </a:pPr>
            <a:r>
              <a:rPr lang="cs-CZ" dirty="0"/>
              <a:t>Vytváření závazných pravidel – pravidla většinou závazná jen pro členy, kteří se k jejich dodržování sami přihlásí, pouze ve výjimečných případech jsou závazná pro všechny členy organizace</a:t>
            </a:r>
          </a:p>
          <a:p>
            <a:pPr marL="228600" indent="-228600">
              <a:buFont typeface="+mj-lt"/>
              <a:buAutoNum type="arabicPeriod"/>
            </a:pPr>
            <a:r>
              <a:rPr lang="cs-CZ" dirty="0"/>
              <a:t>Dohled nad dodržováním pravidel – vztahuje se na ty členy, kteří se k dodržování zavázali, může se jednat o sledování porušování pravidel, dokazování těchto porušení, ale i o ukládání sankcí</a:t>
            </a:r>
          </a:p>
          <a:p>
            <a:pPr marL="228600" indent="-228600">
              <a:buFont typeface="+mj-lt"/>
              <a:buAutoNum type="arabicPeriod"/>
            </a:pPr>
            <a:r>
              <a:rPr lang="cs-CZ" dirty="0"/>
              <a:t>Provozní funkce – hospodaření se společnými prostředky organizace, jejich přerozdělování</a:t>
            </a:r>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7</a:t>
            </a:fld>
            <a:endParaRPr lang="cs-CZ"/>
          </a:p>
        </p:txBody>
      </p:sp>
    </p:spTree>
    <p:extLst>
      <p:ext uri="{BB962C8B-B14F-4D97-AF65-F5344CB8AC3E}">
        <p14:creationId xmlns:p14="http://schemas.microsoft.com/office/powerpoint/2010/main" val="10153507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INGOs</a:t>
            </a:r>
            <a:r>
              <a:rPr lang="cs-CZ" dirty="0"/>
              <a:t> můžeme do jisté míry definovat obdobně jako organizace vládní s tím rozdílem, že jejich členy nejsou státy, ale entity – jednotlivci nebo zájmové skupiny – které nejsou oficiálními představiteli států. </a:t>
            </a:r>
          </a:p>
          <a:p>
            <a:r>
              <a:rPr lang="cs-CZ" dirty="0"/>
              <a:t>Jedná se o organizace vytvořené za účelem prosazování společných cílů, zpravidla ve veřejném zájmu. </a:t>
            </a:r>
          </a:p>
          <a:p>
            <a:endParaRPr lang="cs-CZ" dirty="0"/>
          </a:p>
          <a:p>
            <a:r>
              <a:rPr lang="cs-CZ" dirty="0"/>
              <a:t>Hospodářská a sociální rada OSN (ECOSOC) definuje mezinárodní nevládní organizace jako takové, které nejsou vytvořeny na základě mezivládní dohody. Článek 71 Charty OSN dovoluje Hospodářské a sociální radě konzultovat relevantní mezinárodní nevládní organizace v otázkách spadajících do působnosti Rady. Některé </a:t>
            </a:r>
            <a:r>
              <a:rPr lang="cs-CZ" dirty="0" err="1"/>
              <a:t>INGOs</a:t>
            </a:r>
            <a:r>
              <a:rPr lang="cs-CZ" dirty="0"/>
              <a:t> tedy mají tzv. poradní status ECOSOC, což znamená, že jsou na oficiálním seznamu organizací, které může ECOSOC v případě potřeby konzultovat. </a:t>
            </a:r>
          </a:p>
          <a:p>
            <a:endParaRPr lang="cs-CZ" dirty="0"/>
          </a:p>
          <a:p>
            <a:r>
              <a:rPr lang="cs-CZ" dirty="0" err="1"/>
              <a:t>INGOs</a:t>
            </a:r>
            <a:r>
              <a:rPr lang="cs-CZ" dirty="0"/>
              <a:t> se uplatňují jako nátlakové skupiny, které působí jak na vlády států, tak i na </a:t>
            </a:r>
            <a:r>
              <a:rPr lang="cs-CZ" dirty="0" err="1"/>
              <a:t>IGOs</a:t>
            </a:r>
            <a:r>
              <a:rPr lang="cs-CZ" dirty="0"/>
              <a:t>, usilují o prosazení politických změn. Přinášejí do popředí politického zájmu témata, kterým dle jejich názoru státy či </a:t>
            </a:r>
            <a:r>
              <a:rPr lang="cs-CZ" dirty="0" err="1"/>
              <a:t>IGOs</a:t>
            </a:r>
            <a:r>
              <a:rPr lang="cs-CZ" dirty="0"/>
              <a:t> nevěnují dostatečnou pozornost. Mobilizují veřejné mínění, které pak dále vytváří tlak na národní vlády zevnitř. </a:t>
            </a:r>
          </a:p>
          <a:p>
            <a:endParaRPr lang="cs-CZ" dirty="0"/>
          </a:p>
          <a:p>
            <a:r>
              <a:rPr lang="cs-CZ" dirty="0" err="1"/>
              <a:t>INGOs</a:t>
            </a:r>
            <a:r>
              <a:rPr lang="cs-CZ" dirty="0"/>
              <a:t> se většinou prosazují v oblasti nízké politiky.</a:t>
            </a:r>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8</a:t>
            </a:fld>
            <a:endParaRPr lang="cs-CZ"/>
          </a:p>
        </p:txBody>
      </p:sp>
    </p:spTree>
    <p:extLst>
      <p:ext uri="{BB962C8B-B14F-4D97-AF65-F5344CB8AC3E}">
        <p14:creationId xmlns:p14="http://schemas.microsoft.com/office/powerpoint/2010/main" val="36185297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Od svého založení v roce 1945 je na celém světě jedinou a nezastupitelnou univerzální mezinárodní organizací mezivládního charakteru, jejímž hlavním posláním je udržování mezinárodního míru a bezpečnosti a rozvoj hospodářské, sociální a kulturní spolupráce mezi národy. V současnosti má celkem 193 členských států. </a:t>
            </a:r>
          </a:p>
          <a:p>
            <a:endParaRPr lang="cs-CZ" dirty="0"/>
          </a:p>
          <a:p>
            <a:r>
              <a:rPr lang="cs-CZ" dirty="0"/>
              <a:t>Hlavní cíle:</a:t>
            </a:r>
          </a:p>
          <a:p>
            <a:pPr marL="228600" indent="-228600">
              <a:buFont typeface="+mj-lt"/>
              <a:buAutoNum type="arabicPeriod"/>
            </a:pPr>
            <a:r>
              <a:rPr lang="cs-CZ" dirty="0"/>
              <a:t>zachování mezinárodního míru a bezpečnosti a v zájmu dosažení tohoto cíle přijímat opatření, kterými by se předešlo ohrožení míru, odstranilo jeho ohrožení a potlačil každý útočný čin nebo jiné porušení míru</a:t>
            </a:r>
          </a:p>
          <a:p>
            <a:pPr marL="228600" indent="-228600">
              <a:buFont typeface="+mj-lt"/>
              <a:buAutoNum type="arabicPeriod"/>
            </a:pPr>
            <a:r>
              <a:rPr lang="cs-CZ" dirty="0"/>
              <a:t>rozvíjet přátelské vztahy mezi národy na základě vzájemně výhodné spolupráce a dodržování zásady sebeurčení národů a činit jakákoliv další vhodná opatření na posílení mezinárodního míru</a:t>
            </a:r>
          </a:p>
          <a:p>
            <a:pPr marL="228600" indent="-228600">
              <a:buFont typeface="+mj-lt"/>
              <a:buAutoNum type="arabicPeriod"/>
            </a:pPr>
            <a:r>
              <a:rPr lang="cs-CZ" dirty="0"/>
              <a:t>prosazovat mezinárodní spolupráci cestou řešení mezinárodních problémů, a to hospodářského, sociálního, kulturního nebo humanitárního charakteru</a:t>
            </a:r>
          </a:p>
          <a:p>
            <a:pPr marL="228600" indent="-228600">
              <a:buFont typeface="+mj-lt"/>
              <a:buAutoNum type="arabicPeriod"/>
            </a:pPr>
            <a:r>
              <a:rPr lang="cs-CZ" dirty="0"/>
              <a:t>posilovat a upevňovat úctu k lidským právům a základním svobodám pro všechny bez rozdílu rasy, pohlaví, jazyka nebo náboženství</a:t>
            </a:r>
          </a:p>
          <a:p>
            <a:pPr marL="228600" indent="-228600">
              <a:buFont typeface="+mj-lt"/>
              <a:buAutoNum type="arabicPeriod"/>
            </a:pPr>
            <a:r>
              <a:rPr lang="cs-CZ" dirty="0"/>
              <a:t>slaďovat úsilí národů při dosahování těchto cílů</a:t>
            </a:r>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9</a:t>
            </a:fld>
            <a:endParaRPr lang="cs-CZ"/>
          </a:p>
        </p:txBody>
      </p:sp>
    </p:spTree>
    <p:extLst>
      <p:ext uri="{BB962C8B-B14F-4D97-AF65-F5344CB8AC3E}">
        <p14:creationId xmlns:p14="http://schemas.microsoft.com/office/powerpoint/2010/main" val="39627866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228600" indent="-228600">
              <a:buFont typeface="+mj-lt"/>
              <a:buAutoNum type="arabicPeriod"/>
            </a:pPr>
            <a:r>
              <a:rPr lang="cs-CZ" dirty="0"/>
              <a:t>svrchovaná rovnost všech členských států</a:t>
            </a:r>
          </a:p>
          <a:p>
            <a:pPr marL="228600" indent="-228600">
              <a:buFont typeface="+mj-lt"/>
              <a:buAutoNum type="arabicPeriod"/>
            </a:pPr>
            <a:r>
              <a:rPr lang="cs-CZ" dirty="0"/>
              <a:t>svědomité plnění závazků vyplývajících z Charty OSN</a:t>
            </a:r>
          </a:p>
          <a:p>
            <a:pPr marL="228600" indent="-228600">
              <a:buFont typeface="+mj-lt"/>
              <a:buAutoNum type="arabicPeriod"/>
            </a:pPr>
            <a:r>
              <a:rPr lang="cs-CZ" dirty="0"/>
              <a:t>řešit mezinárodní spory cestou mírových prostředků</a:t>
            </a:r>
          </a:p>
          <a:p>
            <a:pPr marL="228600" indent="-228600">
              <a:buFont typeface="+mj-lt"/>
              <a:buAutoNum type="arabicPeriod"/>
            </a:pPr>
            <a:r>
              <a:rPr lang="cs-CZ" dirty="0"/>
              <a:t>vyvarovat se hrozby nebo použití hrozby síly proti územní celistvosti a politické svrchovanosti členských států</a:t>
            </a:r>
          </a:p>
          <a:p>
            <a:pPr marL="228600" indent="-228600">
              <a:buFont typeface="+mj-lt"/>
              <a:buAutoNum type="arabicPeriod"/>
            </a:pPr>
            <a:r>
              <a:rPr lang="cs-CZ" dirty="0"/>
              <a:t>každý členský stát má povinnost pomoci při každé akci, kterou OSN podniká v souladu s Chartou</a:t>
            </a:r>
          </a:p>
          <a:p>
            <a:pPr marL="228600" indent="-228600">
              <a:buFont typeface="+mj-lt"/>
              <a:buAutoNum type="arabicPeriod"/>
            </a:pPr>
            <a:r>
              <a:rPr lang="cs-CZ" dirty="0"/>
              <a:t>každý členský stát se má vystříhat pomoci tomu státu, proti kterému OSN podniká preventivní nebo donucovací akci</a:t>
            </a:r>
          </a:p>
          <a:p>
            <a:pPr marL="228600" indent="-228600">
              <a:buFont typeface="+mj-lt"/>
              <a:buAutoNum type="arabicPeriod"/>
            </a:pPr>
            <a:r>
              <a:rPr lang="cs-CZ" dirty="0"/>
              <a:t>nezasahovat do věcí, které patří do vnitřní pravomoci státu, což ale nebrání tomu, aby se v případě ohrožení či porušení míru a bezpečnosti kdekoli ve světě použila donucovací opatření na základě kapitoly VII. Charty. </a:t>
            </a:r>
          </a:p>
        </p:txBody>
      </p:sp>
      <p:sp>
        <p:nvSpPr>
          <p:cNvPr id="4" name="Zástupný symbol pro číslo snímku 3"/>
          <p:cNvSpPr>
            <a:spLocks noGrp="1"/>
          </p:cNvSpPr>
          <p:nvPr>
            <p:ph type="sldNum" sz="quarter" idx="5"/>
          </p:nvPr>
        </p:nvSpPr>
        <p:spPr/>
        <p:txBody>
          <a:bodyPr/>
          <a:lstStyle/>
          <a:p>
            <a:fld id="{6C723E3F-29C1-4C31-BAAB-326303B71248}" type="slidenum">
              <a:rPr lang="cs-CZ" smtClean="0"/>
              <a:t>10</a:t>
            </a:fld>
            <a:endParaRPr lang="cs-CZ"/>
          </a:p>
        </p:txBody>
      </p:sp>
    </p:spTree>
    <p:extLst>
      <p:ext uri="{BB962C8B-B14F-4D97-AF65-F5344CB8AC3E}">
        <p14:creationId xmlns:p14="http://schemas.microsoft.com/office/powerpoint/2010/main" val="3505227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10/31/2021</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90130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10/31/2021</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18055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10/31/2021</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89123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10/31/2021</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38872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10/31/2021</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465249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10/31/2021</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3021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10/31/2021</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55151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10/31/2021</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53616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10/31/2021</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97493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10/31/2021</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894912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10/31/2021</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29413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10/31/2021</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9222482"/>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15" r:id="rId6"/>
    <p:sldLayoutId id="2147483711" r:id="rId7"/>
    <p:sldLayoutId id="2147483712" r:id="rId8"/>
    <p:sldLayoutId id="2147483713" r:id="rId9"/>
    <p:sldLayoutId id="2147483714" r:id="rId10"/>
    <p:sldLayoutId id="2147483716" r:id="rId11"/>
  </p:sldLayoutIdLst>
  <p:hf sldNum="0" hdr="0" ftr="0" dt="0"/>
  <p:txStyles>
    <p:titleStyle>
      <a:lvl1pPr algn="l" defTabSz="914400" rtl="0" eaLnBrk="1" latinLnBrk="0" hangingPunct="1">
        <a:lnSpc>
          <a:spcPct val="90000"/>
        </a:lnSpc>
        <a:spcBef>
          <a:spcPct val="0"/>
        </a:spcBef>
        <a:buNone/>
        <a:defRPr sz="42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20000"/>
        </a:lnSpc>
        <a:spcBef>
          <a:spcPts val="1200"/>
        </a:spcBef>
        <a:spcAft>
          <a:spcPts val="200"/>
        </a:spcAft>
        <a:buClr>
          <a:schemeClr val="accent1"/>
        </a:buClr>
        <a:buSzPct val="100000"/>
        <a:buFont typeface="Calibri" panose="020F0502020204030204" pitchFamily="34" charset="0"/>
        <a:buChar char=" "/>
        <a:defRPr sz="1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20000"/>
        </a:lnSpc>
        <a:spcBef>
          <a:spcPts val="200"/>
        </a:spcBef>
        <a:spcAft>
          <a:spcPts val="400"/>
        </a:spcAft>
        <a:buClrTx/>
        <a:buFont typeface="Calibri" pitchFamily="34" charset="0"/>
        <a:buChar char="◦"/>
        <a:defRPr sz="16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2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2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2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3" Type="http://schemas.openxmlformats.org/officeDocument/2006/relationships/hyperlink" Target="https://www.amnesty.cz/" TargetMode="External"/><Relationship Id="rId7" Type="http://schemas.openxmlformats.org/officeDocument/2006/relationships/hyperlink" Target="https://www.mfcr.cz/cs/zahranicni-sektor/mezinarodni-spoluprace/mezinarodni-instituce/imf-mezinarodni-menovy-fond-11650" TargetMode="External"/><Relationship Id="rId2" Type="http://schemas.openxmlformats.org/officeDocument/2006/relationships/hyperlink" Target="https://www.amnesty.org/en/" TargetMode="External"/><Relationship Id="rId1" Type="http://schemas.openxmlformats.org/officeDocument/2006/relationships/slideLayout" Target="../slideLayouts/slideLayout2.xml"/><Relationship Id="rId6" Type="http://schemas.openxmlformats.org/officeDocument/2006/relationships/hyperlink" Target="https://www.osn.cz/" TargetMode="External"/><Relationship Id="rId5" Type="http://schemas.openxmlformats.org/officeDocument/2006/relationships/hyperlink" Target="https://arctic-council.org/" TargetMode="External"/><Relationship Id="rId4" Type="http://schemas.openxmlformats.org/officeDocument/2006/relationships/hyperlink" Target="https://www.unicef.cz/" TargetMode="External"/></Relationships>
</file>

<file path=ppt/slides/_rels/slide4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FDF0794-1B86-42B2-B8C7-F60123E638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4"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38DE0DDC-12C2-4F48-931C-72BE0038A2C0}"/>
              </a:ext>
            </a:extLst>
          </p:cNvPr>
          <p:cNvPicPr>
            <a:picLocks noChangeAspect="1"/>
          </p:cNvPicPr>
          <p:nvPr/>
        </p:nvPicPr>
        <p:blipFill rotWithShape="1">
          <a:blip r:embed="rId2"/>
          <a:srcRect t="34868" b="8882"/>
          <a:stretch/>
        </p:blipFill>
        <p:spPr>
          <a:xfrm>
            <a:off x="20" y="975"/>
            <a:ext cx="12191980" cy="6858000"/>
          </a:xfrm>
          <a:prstGeom prst="rect">
            <a:avLst/>
          </a:prstGeom>
        </p:spPr>
      </p:pic>
      <p:sp>
        <p:nvSpPr>
          <p:cNvPr id="11" name="Rectangle 10">
            <a:extLst>
              <a:ext uri="{FF2B5EF4-FFF2-40B4-BE49-F238E27FC236}">
                <a16:creationId xmlns:a16="http://schemas.microsoft.com/office/drawing/2014/main" id="{C5373426-E26E-431D-959C-5DB96C0B62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1238442"/>
            <a:ext cx="3635926" cy="435575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6F983D07-F080-4C89-AE39-EAC4BCFC1407}"/>
              </a:ext>
            </a:extLst>
          </p:cNvPr>
          <p:cNvSpPr>
            <a:spLocks noGrp="1"/>
          </p:cNvSpPr>
          <p:nvPr>
            <p:ph type="ctrTitle"/>
          </p:nvPr>
        </p:nvSpPr>
        <p:spPr>
          <a:xfrm>
            <a:off x="854277" y="1475234"/>
            <a:ext cx="3346248" cy="2901694"/>
          </a:xfrm>
        </p:spPr>
        <p:txBody>
          <a:bodyPr anchor="b">
            <a:normAutofit/>
          </a:bodyPr>
          <a:lstStyle/>
          <a:p>
            <a:r>
              <a:rPr lang="cs-CZ" sz="4000" b="1" dirty="0">
                <a:solidFill>
                  <a:schemeClr val="tx1"/>
                </a:solidFill>
                <a:effectLst>
                  <a:outerShdw blurRad="38100" dist="38100" dir="2700000" algn="tl">
                    <a:srgbClr val="000000">
                      <a:alpha val="43137"/>
                    </a:srgbClr>
                  </a:outerShdw>
                </a:effectLst>
              </a:rPr>
              <a:t>Význam mezinárodních organizací v době globalizace</a:t>
            </a:r>
          </a:p>
        </p:txBody>
      </p:sp>
      <p:sp>
        <p:nvSpPr>
          <p:cNvPr id="3" name="Podnadpis 2">
            <a:extLst>
              <a:ext uri="{FF2B5EF4-FFF2-40B4-BE49-F238E27FC236}">
                <a16:creationId xmlns:a16="http://schemas.microsoft.com/office/drawing/2014/main" id="{DE547D5B-C862-4313-B8CE-118270AE9918}"/>
              </a:ext>
            </a:extLst>
          </p:cNvPr>
          <p:cNvSpPr>
            <a:spLocks noGrp="1"/>
          </p:cNvSpPr>
          <p:nvPr>
            <p:ph type="subTitle" idx="1"/>
          </p:nvPr>
        </p:nvSpPr>
        <p:spPr>
          <a:xfrm>
            <a:off x="858610" y="4608576"/>
            <a:ext cx="3205640" cy="774186"/>
          </a:xfrm>
        </p:spPr>
        <p:txBody>
          <a:bodyPr anchor="t">
            <a:normAutofit/>
          </a:bodyPr>
          <a:lstStyle/>
          <a:p>
            <a:r>
              <a:rPr lang="cs-CZ" sz="1800" dirty="0"/>
              <a:t>Petra Piknerová</a:t>
            </a:r>
          </a:p>
        </p:txBody>
      </p:sp>
      <p:cxnSp>
        <p:nvCxnSpPr>
          <p:cNvPr id="13" name="!!Straight Connector">
            <a:extLst>
              <a:ext uri="{FF2B5EF4-FFF2-40B4-BE49-F238E27FC236}">
                <a16:creationId xmlns:a16="http://schemas.microsoft.com/office/drawing/2014/main" id="{96D07482-83A3-4451-943C-B469610829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6950" y="4508519"/>
            <a:ext cx="3108960" cy="0"/>
          </a:xfrm>
          <a:prstGeom prst="line">
            <a:avLst/>
          </a:prstGeom>
          <a:ln w="12700">
            <a:solidFill>
              <a:schemeClr val="tx1">
                <a:lumMod val="75000"/>
                <a:lumOff val="25000"/>
                <a:alpha val="90000"/>
              </a:schemeClr>
            </a:solidFill>
          </a:ln>
        </p:spPr>
        <p:style>
          <a:lnRef idx="1">
            <a:schemeClr val="accent1"/>
          </a:lnRef>
          <a:fillRef idx="0">
            <a:schemeClr val="accent1"/>
          </a:fillRef>
          <a:effectRef idx="0">
            <a:schemeClr val="accent1"/>
          </a:effectRef>
          <a:fontRef idx="minor">
            <a:schemeClr val="tx1"/>
          </a:fontRef>
        </p:style>
      </p:cxnSp>
      <p:sp>
        <p:nvSpPr>
          <p:cNvPr id="19" name="Rectangle 14">
            <a:extLst>
              <a:ext uri="{FF2B5EF4-FFF2-40B4-BE49-F238E27FC236}">
                <a16:creationId xmlns:a16="http://schemas.microsoft.com/office/drawing/2014/main" id="{E239D8CC-16F4-4B2B-80F0-203C56D0D2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0048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AE3FC5-F1FC-48C7-9C74-C6AA3A83EB56}"/>
              </a:ext>
            </a:extLst>
          </p:cNvPr>
          <p:cNvSpPr>
            <a:spLocks noGrp="1"/>
          </p:cNvSpPr>
          <p:nvPr>
            <p:ph type="title"/>
          </p:nvPr>
        </p:nvSpPr>
        <p:spPr/>
        <p:txBody>
          <a:bodyPr/>
          <a:lstStyle/>
          <a:p>
            <a:r>
              <a:rPr lang="cs-CZ" b="1" dirty="0">
                <a:effectLst>
                  <a:outerShdw blurRad="38100" dist="38100" dir="2700000" algn="tl">
                    <a:srgbClr val="000000">
                      <a:alpha val="43137"/>
                    </a:srgbClr>
                  </a:outerShdw>
                </a:effectLst>
              </a:rPr>
              <a:t>Hlavní zásady fungování OSN</a:t>
            </a:r>
          </a:p>
        </p:txBody>
      </p:sp>
      <p:sp>
        <p:nvSpPr>
          <p:cNvPr id="4" name="Zástupný obsah 3">
            <a:extLst>
              <a:ext uri="{FF2B5EF4-FFF2-40B4-BE49-F238E27FC236}">
                <a16:creationId xmlns:a16="http://schemas.microsoft.com/office/drawing/2014/main" id="{A4A30610-086A-45FE-9105-D04311DE5D93}"/>
              </a:ext>
            </a:extLst>
          </p:cNvPr>
          <p:cNvSpPr>
            <a:spLocks noGrp="1"/>
          </p:cNvSpPr>
          <p:nvPr>
            <p:ph sz="half" idx="1"/>
          </p:nvPr>
        </p:nvSpPr>
        <p:spPr/>
        <p:txBody>
          <a:bodyPr>
            <a:normAutofit fontScale="92500" lnSpcReduction="20000"/>
          </a:bodyPr>
          <a:lstStyle/>
          <a:p>
            <a:pPr>
              <a:buFont typeface="Arial" panose="020B0604020202020204" pitchFamily="34" charset="0"/>
              <a:buChar char="•"/>
            </a:pPr>
            <a:r>
              <a:rPr lang="cs-CZ" sz="2200" dirty="0"/>
              <a:t> Svrchovaná rovnost všech členských států</a:t>
            </a:r>
          </a:p>
          <a:p>
            <a:pPr>
              <a:buFont typeface="Arial" panose="020B0604020202020204" pitchFamily="34" charset="0"/>
              <a:buChar char="•"/>
            </a:pPr>
            <a:r>
              <a:rPr lang="cs-CZ" sz="2200" dirty="0"/>
              <a:t> Svědomité plnění závazků vyplývajících z Charty OSN</a:t>
            </a:r>
          </a:p>
          <a:p>
            <a:pPr>
              <a:buFont typeface="Arial" panose="020B0604020202020204" pitchFamily="34" charset="0"/>
              <a:buChar char="•"/>
            </a:pPr>
            <a:r>
              <a:rPr lang="cs-CZ" sz="2200" dirty="0"/>
              <a:t> Řešit mezinárodní spory cestou mírových prostředků</a:t>
            </a:r>
          </a:p>
          <a:p>
            <a:pPr>
              <a:buFont typeface="Arial" panose="020B0604020202020204" pitchFamily="34" charset="0"/>
              <a:buChar char="•"/>
            </a:pPr>
            <a:r>
              <a:rPr lang="cs-CZ" sz="2200" dirty="0"/>
              <a:t> Vyvarovat se hrozby nebo použití hrozby síly proti územní celistvosti a politické svrchovanosti členských států</a:t>
            </a:r>
          </a:p>
          <a:p>
            <a:endParaRPr lang="cs-CZ" dirty="0"/>
          </a:p>
        </p:txBody>
      </p:sp>
      <p:sp>
        <p:nvSpPr>
          <p:cNvPr id="5" name="Zástupný obsah 4">
            <a:extLst>
              <a:ext uri="{FF2B5EF4-FFF2-40B4-BE49-F238E27FC236}">
                <a16:creationId xmlns:a16="http://schemas.microsoft.com/office/drawing/2014/main" id="{990FC464-3094-4C1D-AE48-7822913122DA}"/>
              </a:ext>
            </a:extLst>
          </p:cNvPr>
          <p:cNvSpPr>
            <a:spLocks noGrp="1"/>
          </p:cNvSpPr>
          <p:nvPr>
            <p:ph sz="half" idx="2"/>
          </p:nvPr>
        </p:nvSpPr>
        <p:spPr>
          <a:xfrm>
            <a:off x="6515943" y="2120900"/>
            <a:ext cx="5020527" cy="4304952"/>
          </a:xfrm>
        </p:spPr>
        <p:txBody>
          <a:bodyPr>
            <a:normAutofit fontScale="92500" lnSpcReduction="20000"/>
          </a:bodyPr>
          <a:lstStyle/>
          <a:p>
            <a:pPr>
              <a:buFont typeface="Arial" panose="020B0604020202020204" pitchFamily="34" charset="0"/>
              <a:buChar char="•"/>
            </a:pPr>
            <a:r>
              <a:rPr lang="cs-CZ" sz="2200" dirty="0"/>
              <a:t> Každý členský stát má povinnost pomoci při každé akci, kterou OSN podniká v souladu s Chartou</a:t>
            </a:r>
          </a:p>
          <a:p>
            <a:pPr>
              <a:buFont typeface="Arial" panose="020B0604020202020204" pitchFamily="34" charset="0"/>
              <a:buChar char="•"/>
            </a:pPr>
            <a:r>
              <a:rPr lang="cs-CZ" sz="2200" dirty="0"/>
              <a:t> Každý členský stát se má vystříhat pomoci tomu státu, proti kterému OSN podniká preventivní nebo donucovací akci</a:t>
            </a:r>
          </a:p>
          <a:p>
            <a:pPr>
              <a:buFont typeface="Arial" panose="020B0604020202020204" pitchFamily="34" charset="0"/>
              <a:buChar char="•"/>
            </a:pPr>
            <a:r>
              <a:rPr lang="cs-CZ" sz="2200" dirty="0"/>
              <a:t> Nezasahovat do věcí, které patří do vnitřní pravomoci státu, což ale nebrání tomu, aby se v případě ohrožení či porušení míru a bezpečnosti kdekoli ve světě použila donucovací opatření na základě kapitoly VII. Charty. </a:t>
            </a:r>
          </a:p>
          <a:p>
            <a:pPr marL="0" indent="0">
              <a:buNone/>
            </a:pPr>
            <a:endParaRPr lang="cs-CZ" dirty="0"/>
          </a:p>
        </p:txBody>
      </p:sp>
    </p:spTree>
    <p:extLst>
      <p:ext uri="{BB962C8B-B14F-4D97-AF65-F5344CB8AC3E}">
        <p14:creationId xmlns:p14="http://schemas.microsoft.com/office/powerpoint/2010/main" val="798312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2DA8AB55-73D5-446F-B9D8-FD064EB724FD}"/>
              </a:ext>
            </a:extLst>
          </p:cNvPr>
          <p:cNvSpPr>
            <a:spLocks noGrp="1"/>
          </p:cNvSpPr>
          <p:nvPr>
            <p:ph type="title"/>
          </p:nvPr>
        </p:nvSpPr>
        <p:spPr>
          <a:xfrm>
            <a:off x="492369" y="605896"/>
            <a:ext cx="3642309" cy="5646208"/>
          </a:xfrm>
        </p:spPr>
        <p:txBody>
          <a:bodyPr anchor="ctr">
            <a:normAutofit/>
          </a:bodyPr>
          <a:lstStyle/>
          <a:p>
            <a:r>
              <a:rPr lang="cs-CZ" sz="4400" b="1" dirty="0">
                <a:solidFill>
                  <a:srgbClr val="FFFFFF"/>
                </a:solidFill>
                <a:effectLst>
                  <a:outerShdw blurRad="38100" dist="38100" dir="2700000" algn="tl">
                    <a:srgbClr val="000000">
                      <a:alpha val="43137"/>
                    </a:srgbClr>
                  </a:outerShdw>
                </a:effectLst>
              </a:rPr>
              <a:t>Valné shromáždění</a:t>
            </a:r>
          </a:p>
        </p:txBody>
      </p:sp>
      <p:sp>
        <p:nvSpPr>
          <p:cNvPr id="3" name="Zástupný obsah 2">
            <a:extLst>
              <a:ext uri="{FF2B5EF4-FFF2-40B4-BE49-F238E27FC236}">
                <a16:creationId xmlns:a16="http://schemas.microsoft.com/office/drawing/2014/main" id="{6A17217B-A6B9-498F-9618-7CF17843F040}"/>
              </a:ext>
            </a:extLst>
          </p:cNvPr>
          <p:cNvSpPr>
            <a:spLocks noGrp="1"/>
          </p:cNvSpPr>
          <p:nvPr>
            <p:ph idx="1"/>
          </p:nvPr>
        </p:nvSpPr>
        <p:spPr>
          <a:xfrm>
            <a:off x="5231958" y="605896"/>
            <a:ext cx="5923721" cy="5646208"/>
          </a:xfrm>
        </p:spPr>
        <p:txBody>
          <a:bodyPr anchor="ctr">
            <a:normAutofit lnSpcReduction="10000"/>
          </a:bodyPr>
          <a:lstStyle/>
          <a:p>
            <a:pPr algn="ctr">
              <a:lnSpc>
                <a:spcPct val="110000"/>
              </a:lnSpc>
              <a:buFont typeface="Arial" panose="020B0604020202020204" pitchFamily="34" charset="0"/>
              <a:buChar char="•"/>
            </a:pPr>
            <a:r>
              <a:rPr lang="cs-CZ" sz="1900" dirty="0"/>
              <a:t> Zastoupeni jsou všichni členové. Každý stát má jeden hlas. Schází se na pravidelných ročních zasedáních.</a:t>
            </a:r>
          </a:p>
          <a:p>
            <a:pPr>
              <a:lnSpc>
                <a:spcPct val="110000"/>
              </a:lnSpc>
            </a:pPr>
            <a:endParaRPr lang="cs-CZ" sz="2000" u="sng" dirty="0"/>
          </a:p>
          <a:p>
            <a:pPr>
              <a:lnSpc>
                <a:spcPct val="110000"/>
              </a:lnSpc>
            </a:pPr>
            <a:r>
              <a:rPr lang="cs-CZ" sz="2000" u="sng" dirty="0"/>
              <a:t>Funkce a pravomoci </a:t>
            </a:r>
          </a:p>
          <a:p>
            <a:pPr>
              <a:lnSpc>
                <a:spcPct val="110000"/>
              </a:lnSpc>
              <a:buFont typeface="Arial" panose="020B0604020202020204" pitchFamily="34" charset="0"/>
              <a:buChar char="•"/>
            </a:pPr>
            <a:r>
              <a:rPr lang="cs-CZ" sz="1900" dirty="0"/>
              <a:t> Projednává a vydává doporučení týkající se široké škály témat, s výjimkou těch, která přísluší Radě bezpečnosti</a:t>
            </a:r>
          </a:p>
          <a:p>
            <a:pPr>
              <a:lnSpc>
                <a:spcPct val="110000"/>
              </a:lnSpc>
              <a:buFont typeface="Arial" panose="020B0604020202020204" pitchFamily="34" charset="0"/>
              <a:buChar char="•"/>
            </a:pPr>
            <a:r>
              <a:rPr lang="cs-CZ" sz="1900" dirty="0"/>
              <a:t> Zabývá se problematikou ozbrojených konfliktů a odzbrojení; usiluje o zlepšování situace dětí, mladých lidí, žen a dalších zranitelných skupin</a:t>
            </a:r>
          </a:p>
          <a:p>
            <a:pPr>
              <a:lnSpc>
                <a:spcPct val="110000"/>
              </a:lnSpc>
              <a:buFont typeface="Arial" panose="020B0604020202020204" pitchFamily="34" charset="0"/>
              <a:buChar char="•"/>
            </a:pPr>
            <a:r>
              <a:rPr lang="cs-CZ" sz="1900" dirty="0"/>
              <a:t> Debatuje o otázkách udržitelného rozvoje a lidských práv</a:t>
            </a:r>
          </a:p>
          <a:p>
            <a:pPr>
              <a:lnSpc>
                <a:spcPct val="110000"/>
              </a:lnSpc>
              <a:buFont typeface="Arial" panose="020B0604020202020204" pitchFamily="34" charset="0"/>
              <a:buChar char="•"/>
            </a:pPr>
            <a:r>
              <a:rPr lang="cs-CZ" sz="1900" dirty="0"/>
              <a:t> Rozhoduje o výši příspěvků členských států do rozpočtu OSN a o jejich využití</a:t>
            </a:r>
          </a:p>
          <a:p>
            <a:pPr>
              <a:lnSpc>
                <a:spcPct val="110000"/>
              </a:lnSpc>
            </a:pPr>
            <a:endParaRPr lang="cs-CZ" sz="1900" dirty="0"/>
          </a:p>
        </p:txBody>
      </p:sp>
    </p:spTree>
    <p:extLst>
      <p:ext uri="{BB962C8B-B14F-4D97-AF65-F5344CB8AC3E}">
        <p14:creationId xmlns:p14="http://schemas.microsoft.com/office/powerpoint/2010/main" val="250704999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60B7C1-277C-4931-A308-F65539AA68C0}"/>
              </a:ext>
            </a:extLst>
          </p:cNvPr>
          <p:cNvSpPr>
            <a:spLocks noGrp="1"/>
          </p:cNvSpPr>
          <p:nvPr>
            <p:ph type="title"/>
          </p:nvPr>
        </p:nvSpPr>
        <p:spPr/>
        <p:txBody>
          <a:bodyPr/>
          <a:lstStyle/>
          <a:p>
            <a:r>
              <a:rPr lang="cs-CZ" b="1" dirty="0">
                <a:effectLst>
                  <a:outerShdw blurRad="38100" dist="38100" dir="2700000" algn="tl">
                    <a:srgbClr val="000000">
                      <a:alpha val="43137"/>
                    </a:srgbClr>
                  </a:outerShdw>
                </a:effectLst>
              </a:rPr>
              <a:t>Valné shromáždění – výbory </a:t>
            </a:r>
          </a:p>
        </p:txBody>
      </p:sp>
      <p:graphicFrame>
        <p:nvGraphicFramePr>
          <p:cNvPr id="5" name="Zástupný obsah 2">
            <a:extLst>
              <a:ext uri="{FF2B5EF4-FFF2-40B4-BE49-F238E27FC236}">
                <a16:creationId xmlns:a16="http://schemas.microsoft.com/office/drawing/2014/main" id="{748C776A-D59C-4023-BC75-4208AE9D9D88}"/>
              </a:ext>
            </a:extLst>
          </p:cNvPr>
          <p:cNvGraphicFramePr>
            <a:graphicFrameLocks noGrp="1"/>
          </p:cNvGraphicFramePr>
          <p:nvPr>
            <p:ph idx="1"/>
          </p:nvPr>
        </p:nvGraphicFramePr>
        <p:xfrm>
          <a:off x="1097280" y="2108201"/>
          <a:ext cx="10058400" cy="37608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015892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07637FE0-2720-422D-B3EA-2311BE6F7884}"/>
              </a:ext>
            </a:extLst>
          </p:cNvPr>
          <p:cNvSpPr>
            <a:spLocks noGrp="1"/>
          </p:cNvSpPr>
          <p:nvPr>
            <p:ph type="title"/>
          </p:nvPr>
        </p:nvSpPr>
        <p:spPr>
          <a:xfrm>
            <a:off x="492369" y="605896"/>
            <a:ext cx="3642309" cy="5646208"/>
          </a:xfrm>
        </p:spPr>
        <p:txBody>
          <a:bodyPr anchor="ctr">
            <a:normAutofit/>
          </a:bodyPr>
          <a:lstStyle/>
          <a:p>
            <a:r>
              <a:rPr lang="cs-CZ" sz="4400" b="1" dirty="0">
                <a:solidFill>
                  <a:srgbClr val="FFFFFF"/>
                </a:solidFill>
                <a:effectLst>
                  <a:outerShdw blurRad="38100" dist="38100" dir="2700000" algn="tl">
                    <a:srgbClr val="000000">
                      <a:alpha val="43137"/>
                    </a:srgbClr>
                  </a:outerShdw>
                </a:effectLst>
              </a:rPr>
              <a:t>Rada bezpečnosti</a:t>
            </a:r>
          </a:p>
        </p:txBody>
      </p:sp>
      <p:sp>
        <p:nvSpPr>
          <p:cNvPr id="3" name="Zástupný obsah 2">
            <a:extLst>
              <a:ext uri="{FF2B5EF4-FFF2-40B4-BE49-F238E27FC236}">
                <a16:creationId xmlns:a16="http://schemas.microsoft.com/office/drawing/2014/main" id="{F038E439-EFA8-4A76-A5DD-1DE84F99C95B}"/>
              </a:ext>
            </a:extLst>
          </p:cNvPr>
          <p:cNvSpPr>
            <a:spLocks noGrp="1"/>
          </p:cNvSpPr>
          <p:nvPr>
            <p:ph idx="1"/>
          </p:nvPr>
        </p:nvSpPr>
        <p:spPr>
          <a:xfrm>
            <a:off x="5231958" y="605896"/>
            <a:ext cx="5923721" cy="5646208"/>
          </a:xfrm>
        </p:spPr>
        <p:txBody>
          <a:bodyPr anchor="ctr">
            <a:normAutofit lnSpcReduction="10000"/>
          </a:bodyPr>
          <a:lstStyle/>
          <a:p>
            <a:pPr>
              <a:lnSpc>
                <a:spcPct val="110000"/>
              </a:lnSpc>
              <a:buFont typeface="Arial" panose="020B0604020202020204" pitchFamily="34" charset="0"/>
              <a:buChar char="•"/>
            </a:pPr>
            <a:r>
              <a:rPr lang="cs-CZ" sz="1900" dirty="0"/>
              <a:t> Má 15 členů, z toho 5 stálých (USA, Rusko, Čína, Francie, Velká Británie) a 10 nestálých členů, které volí Valné shromáždění na dvouleté období. </a:t>
            </a:r>
          </a:p>
          <a:p>
            <a:pPr>
              <a:lnSpc>
                <a:spcPct val="110000"/>
              </a:lnSpc>
              <a:buFont typeface="Arial" panose="020B0604020202020204" pitchFamily="34" charset="0"/>
              <a:buChar char="•"/>
            </a:pPr>
            <a:r>
              <a:rPr lang="cs-CZ" sz="1900" dirty="0"/>
              <a:t> Zasedá nepravidelně, schůze jsou svolávány podle potřeby, i ve velmi krátkých lhůtách. Členové se střídají v předsednictví po měsíci.</a:t>
            </a:r>
          </a:p>
          <a:p>
            <a:pPr marL="0" indent="0">
              <a:lnSpc>
                <a:spcPct val="110000"/>
              </a:lnSpc>
              <a:buNone/>
            </a:pPr>
            <a:endParaRPr lang="cs-CZ" sz="1900" dirty="0"/>
          </a:p>
          <a:p>
            <a:pPr>
              <a:lnSpc>
                <a:spcPct val="110000"/>
              </a:lnSpc>
            </a:pPr>
            <a:r>
              <a:rPr lang="cs-CZ" sz="2000" u="sng" dirty="0"/>
              <a:t>Funkce</a:t>
            </a:r>
          </a:p>
          <a:p>
            <a:pPr>
              <a:lnSpc>
                <a:spcPct val="110000"/>
              </a:lnSpc>
              <a:buFont typeface="Arial" panose="020B0604020202020204" pitchFamily="34" charset="0"/>
              <a:buChar char="•"/>
            </a:pPr>
            <a:r>
              <a:rPr lang="cs-CZ" sz="1900" dirty="0"/>
              <a:t> Projednává situace, které by mohly vést ke vzniku mezinárodních konfliktů;</a:t>
            </a:r>
          </a:p>
          <a:p>
            <a:pPr>
              <a:lnSpc>
                <a:spcPct val="110000"/>
              </a:lnSpc>
              <a:buFont typeface="Arial" panose="020B0604020202020204" pitchFamily="34" charset="0"/>
              <a:buChar char="•"/>
            </a:pPr>
            <a:r>
              <a:rPr lang="cs-CZ" sz="1900" dirty="0"/>
              <a:t> Navrhuje metody a podmínky smíru;</a:t>
            </a:r>
          </a:p>
          <a:p>
            <a:pPr>
              <a:lnSpc>
                <a:spcPct val="110000"/>
              </a:lnSpc>
              <a:buFont typeface="Arial" panose="020B0604020202020204" pitchFamily="34" charset="0"/>
              <a:buChar char="•"/>
            </a:pPr>
            <a:r>
              <a:rPr lang="cs-CZ" sz="1900" dirty="0"/>
              <a:t> Doporučuje opatření proti hrozbám nebo aktu agrese;</a:t>
            </a:r>
          </a:p>
          <a:p>
            <a:pPr>
              <a:lnSpc>
                <a:spcPct val="110000"/>
              </a:lnSpc>
              <a:buFont typeface="Arial" panose="020B0604020202020204" pitchFamily="34" charset="0"/>
              <a:buChar char="•"/>
            </a:pPr>
            <a:r>
              <a:rPr lang="cs-CZ" sz="1900" dirty="0"/>
              <a:t> Doporučuje Valnému shromáždění kandidáta na post generálního tajemníka OSN.</a:t>
            </a:r>
          </a:p>
          <a:p>
            <a:pPr>
              <a:lnSpc>
                <a:spcPct val="110000"/>
              </a:lnSpc>
            </a:pPr>
            <a:endParaRPr lang="cs-CZ" sz="1900" dirty="0"/>
          </a:p>
        </p:txBody>
      </p:sp>
    </p:spTree>
    <p:extLst>
      <p:ext uri="{BB962C8B-B14F-4D97-AF65-F5344CB8AC3E}">
        <p14:creationId xmlns:p14="http://schemas.microsoft.com/office/powerpoint/2010/main" val="22486058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0556F43C-C82C-467C-9C30-D0E30632F8FE}"/>
              </a:ext>
            </a:extLst>
          </p:cNvPr>
          <p:cNvSpPr>
            <a:spLocks noGrp="1"/>
          </p:cNvSpPr>
          <p:nvPr>
            <p:ph type="title"/>
          </p:nvPr>
        </p:nvSpPr>
        <p:spPr>
          <a:xfrm>
            <a:off x="492369" y="605896"/>
            <a:ext cx="3642309" cy="5646208"/>
          </a:xfrm>
        </p:spPr>
        <p:txBody>
          <a:bodyPr anchor="ctr">
            <a:normAutofit/>
          </a:bodyPr>
          <a:lstStyle/>
          <a:p>
            <a:r>
              <a:rPr lang="cs-CZ" sz="4400" b="1" dirty="0">
                <a:solidFill>
                  <a:srgbClr val="FFFFFF"/>
                </a:solidFill>
                <a:effectLst>
                  <a:outerShdw blurRad="38100" dist="38100" dir="2700000" algn="tl">
                    <a:srgbClr val="000000">
                      <a:alpha val="43137"/>
                    </a:srgbClr>
                  </a:outerShdw>
                </a:effectLst>
              </a:rPr>
              <a:t>Ekonomická a sociální rada (ECOSOC)</a:t>
            </a:r>
          </a:p>
        </p:txBody>
      </p:sp>
      <p:sp>
        <p:nvSpPr>
          <p:cNvPr id="3" name="Zástupný obsah 2">
            <a:extLst>
              <a:ext uri="{FF2B5EF4-FFF2-40B4-BE49-F238E27FC236}">
                <a16:creationId xmlns:a16="http://schemas.microsoft.com/office/drawing/2014/main" id="{10AD7D29-94BF-4AAA-88FB-9B00579998F0}"/>
              </a:ext>
            </a:extLst>
          </p:cNvPr>
          <p:cNvSpPr>
            <a:spLocks noGrp="1"/>
          </p:cNvSpPr>
          <p:nvPr>
            <p:ph idx="1"/>
          </p:nvPr>
        </p:nvSpPr>
        <p:spPr>
          <a:xfrm>
            <a:off x="5140962" y="1091318"/>
            <a:ext cx="5923721" cy="5646208"/>
          </a:xfrm>
        </p:spPr>
        <p:txBody>
          <a:bodyPr anchor="ctr">
            <a:normAutofit lnSpcReduction="10000"/>
          </a:bodyPr>
          <a:lstStyle/>
          <a:p>
            <a:pPr>
              <a:lnSpc>
                <a:spcPct val="110000"/>
              </a:lnSpc>
              <a:buFont typeface="Arial" panose="020B0604020202020204" pitchFamily="34" charset="0"/>
              <a:buChar char="•"/>
            </a:pPr>
            <a:r>
              <a:rPr lang="cs-CZ" sz="2200" dirty="0"/>
              <a:t> Projednává otázky obchodu, dopravy, hospodářského rozvoje a sociálních otázek. </a:t>
            </a:r>
          </a:p>
          <a:p>
            <a:pPr>
              <a:lnSpc>
                <a:spcPct val="110000"/>
              </a:lnSpc>
              <a:buFont typeface="Arial" panose="020B0604020202020204" pitchFamily="34" charset="0"/>
              <a:buChar char="•"/>
            </a:pPr>
            <a:r>
              <a:rPr lang="cs-CZ" sz="2200" dirty="0"/>
              <a:t> Má 54 členů volených na tříleté období. </a:t>
            </a:r>
          </a:p>
          <a:p>
            <a:pPr marL="0" indent="0">
              <a:lnSpc>
                <a:spcPct val="110000"/>
              </a:lnSpc>
              <a:buNone/>
            </a:pPr>
            <a:endParaRPr lang="cs-CZ" sz="2200" dirty="0"/>
          </a:p>
          <a:p>
            <a:pPr>
              <a:lnSpc>
                <a:spcPct val="110000"/>
              </a:lnSpc>
            </a:pPr>
            <a:r>
              <a:rPr lang="cs-CZ" sz="2200" u="sng" dirty="0"/>
              <a:t>Funkce</a:t>
            </a:r>
          </a:p>
          <a:p>
            <a:pPr>
              <a:lnSpc>
                <a:spcPct val="110000"/>
              </a:lnSpc>
              <a:buFont typeface="Arial" panose="020B0604020202020204" pitchFamily="34" charset="0"/>
              <a:buChar char="•"/>
            </a:pPr>
            <a:r>
              <a:rPr lang="cs-CZ" sz="2200" dirty="0"/>
              <a:t> Projednává mezinárodní ekonomické a sociální otázky;</a:t>
            </a:r>
          </a:p>
          <a:p>
            <a:pPr>
              <a:lnSpc>
                <a:spcPct val="110000"/>
              </a:lnSpc>
              <a:buFont typeface="Arial" panose="020B0604020202020204" pitchFamily="34" charset="0"/>
              <a:buChar char="•"/>
            </a:pPr>
            <a:r>
              <a:rPr lang="cs-CZ" sz="2200" dirty="0"/>
              <a:t> Prosazuje lepší životní úroveň, plnou zaměstnanost a ekonomický a sociální rozvoj;</a:t>
            </a:r>
          </a:p>
          <a:p>
            <a:pPr>
              <a:lnSpc>
                <a:spcPct val="110000"/>
              </a:lnSpc>
              <a:buFont typeface="Arial" panose="020B0604020202020204" pitchFamily="34" charset="0"/>
              <a:buChar char="•"/>
            </a:pPr>
            <a:r>
              <a:rPr lang="cs-CZ" sz="2200" dirty="0"/>
              <a:t> Podporuje řešení mezinárodních ekonomických, sociálních a zdravotnických otázek, zasazuje se o posilování mezinárodní spolupráce v kultuře a vzdělávání.</a:t>
            </a:r>
          </a:p>
          <a:p>
            <a:pPr>
              <a:lnSpc>
                <a:spcPct val="110000"/>
              </a:lnSpc>
              <a:buFont typeface="Arial" panose="020B0604020202020204" pitchFamily="34" charset="0"/>
              <a:buChar char="•"/>
            </a:pPr>
            <a:endParaRPr lang="cs-CZ" sz="2200" dirty="0"/>
          </a:p>
          <a:p>
            <a:pPr>
              <a:lnSpc>
                <a:spcPct val="110000"/>
              </a:lnSpc>
            </a:pPr>
            <a:endParaRPr lang="cs-CZ" sz="2200" dirty="0"/>
          </a:p>
        </p:txBody>
      </p:sp>
    </p:spTree>
    <p:extLst>
      <p:ext uri="{BB962C8B-B14F-4D97-AF65-F5344CB8AC3E}">
        <p14:creationId xmlns:p14="http://schemas.microsoft.com/office/powerpoint/2010/main" val="27158584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A8C466E3-8536-46EA-A27B-6C636E4A9161}"/>
              </a:ext>
            </a:extLst>
          </p:cNvPr>
          <p:cNvSpPr>
            <a:spLocks noGrp="1"/>
          </p:cNvSpPr>
          <p:nvPr>
            <p:ph type="title"/>
          </p:nvPr>
        </p:nvSpPr>
        <p:spPr>
          <a:xfrm>
            <a:off x="492369" y="605896"/>
            <a:ext cx="3642309" cy="5646208"/>
          </a:xfrm>
        </p:spPr>
        <p:txBody>
          <a:bodyPr anchor="ctr">
            <a:normAutofit/>
          </a:bodyPr>
          <a:lstStyle/>
          <a:p>
            <a:r>
              <a:rPr lang="cs-CZ" sz="4400" b="1" dirty="0">
                <a:solidFill>
                  <a:srgbClr val="FFFFFF"/>
                </a:solidFill>
                <a:effectLst>
                  <a:outerShdw blurRad="38100" dist="38100" dir="2700000" algn="tl">
                    <a:srgbClr val="000000">
                      <a:alpha val="43137"/>
                    </a:srgbClr>
                  </a:outerShdw>
                </a:effectLst>
              </a:rPr>
              <a:t>Poručenská rada</a:t>
            </a:r>
          </a:p>
        </p:txBody>
      </p:sp>
      <p:sp>
        <p:nvSpPr>
          <p:cNvPr id="3" name="Zástupný obsah 2">
            <a:extLst>
              <a:ext uri="{FF2B5EF4-FFF2-40B4-BE49-F238E27FC236}">
                <a16:creationId xmlns:a16="http://schemas.microsoft.com/office/drawing/2014/main" id="{892BF562-6657-40E3-A4CF-37B147693017}"/>
              </a:ext>
            </a:extLst>
          </p:cNvPr>
          <p:cNvSpPr>
            <a:spLocks noGrp="1"/>
          </p:cNvSpPr>
          <p:nvPr>
            <p:ph idx="1"/>
          </p:nvPr>
        </p:nvSpPr>
        <p:spPr>
          <a:xfrm>
            <a:off x="5231958" y="605896"/>
            <a:ext cx="5923721" cy="5646208"/>
          </a:xfrm>
        </p:spPr>
        <p:txBody>
          <a:bodyPr anchor="ctr">
            <a:normAutofit/>
          </a:bodyPr>
          <a:lstStyle/>
          <a:p>
            <a:pPr>
              <a:buFont typeface="Arial" panose="020B0604020202020204" pitchFamily="34" charset="0"/>
              <a:buChar char="•"/>
            </a:pPr>
            <a:r>
              <a:rPr lang="cs-CZ" sz="2400" dirty="0"/>
              <a:t> Poručenská rada je složena ze stálých členů Rady bezpečnosti (Čína, Francie, Rusko, Spojené státy a Velká Británie). </a:t>
            </a:r>
          </a:p>
          <a:p>
            <a:pPr>
              <a:buFont typeface="Arial" panose="020B0604020202020204" pitchFamily="34" charset="0"/>
              <a:buChar char="•"/>
            </a:pPr>
            <a:r>
              <a:rPr lang="cs-CZ" sz="2400" dirty="0"/>
              <a:t> Každý člen má jeden hlas a při hlasování rozhoduje prostá většina. </a:t>
            </a:r>
          </a:p>
          <a:p>
            <a:pPr>
              <a:buFont typeface="Arial" panose="020B0604020202020204" pitchFamily="34" charset="0"/>
              <a:buChar char="•"/>
            </a:pPr>
            <a:r>
              <a:rPr lang="cs-CZ" sz="2400" dirty="0"/>
              <a:t> Hlavním úkolem poručenského systému OSN byla podpora rozvoje svěřeneckých území a jejich postupný přechod k samosprávě nebo samostatnosti.</a:t>
            </a:r>
          </a:p>
          <a:p>
            <a:pPr>
              <a:buFont typeface="Arial" panose="020B0604020202020204" pitchFamily="34" charset="0"/>
              <a:buChar char="•"/>
            </a:pPr>
            <a:r>
              <a:rPr lang="cs-CZ" sz="2400" dirty="0"/>
              <a:t> Poručenská rada pozastavila svou činnost. Sejde se jen v případě potřeby.</a:t>
            </a:r>
          </a:p>
          <a:p>
            <a:endParaRPr lang="cs-CZ" sz="2400" dirty="0"/>
          </a:p>
        </p:txBody>
      </p:sp>
    </p:spTree>
    <p:extLst>
      <p:ext uri="{BB962C8B-B14F-4D97-AF65-F5344CB8AC3E}">
        <p14:creationId xmlns:p14="http://schemas.microsoft.com/office/powerpoint/2010/main" val="101187005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A6B75BD0-15F3-4722-9DBA-83CE6586A79B}"/>
              </a:ext>
            </a:extLst>
          </p:cNvPr>
          <p:cNvSpPr>
            <a:spLocks noGrp="1"/>
          </p:cNvSpPr>
          <p:nvPr>
            <p:ph type="title"/>
          </p:nvPr>
        </p:nvSpPr>
        <p:spPr>
          <a:xfrm>
            <a:off x="492369" y="605896"/>
            <a:ext cx="3642309" cy="5646208"/>
          </a:xfrm>
        </p:spPr>
        <p:txBody>
          <a:bodyPr anchor="ctr">
            <a:normAutofit/>
          </a:bodyPr>
          <a:lstStyle/>
          <a:p>
            <a:r>
              <a:rPr lang="cs-CZ" sz="4400" b="1" dirty="0">
                <a:solidFill>
                  <a:srgbClr val="FFFFFF"/>
                </a:solidFill>
                <a:effectLst>
                  <a:outerShdw blurRad="38100" dist="38100" dir="2700000" algn="tl">
                    <a:srgbClr val="000000">
                      <a:alpha val="43137"/>
                    </a:srgbClr>
                  </a:outerShdw>
                </a:effectLst>
              </a:rPr>
              <a:t>Mezinárodní soudní dvůr</a:t>
            </a:r>
          </a:p>
        </p:txBody>
      </p:sp>
      <p:sp>
        <p:nvSpPr>
          <p:cNvPr id="3" name="Zástupný obsah 2">
            <a:extLst>
              <a:ext uri="{FF2B5EF4-FFF2-40B4-BE49-F238E27FC236}">
                <a16:creationId xmlns:a16="http://schemas.microsoft.com/office/drawing/2014/main" id="{00ED70BC-67DB-4723-8896-752B9A91C72E}"/>
              </a:ext>
            </a:extLst>
          </p:cNvPr>
          <p:cNvSpPr>
            <a:spLocks noGrp="1"/>
          </p:cNvSpPr>
          <p:nvPr>
            <p:ph idx="1"/>
          </p:nvPr>
        </p:nvSpPr>
        <p:spPr>
          <a:xfrm>
            <a:off x="5231958" y="605896"/>
            <a:ext cx="5923721" cy="5646208"/>
          </a:xfrm>
        </p:spPr>
        <p:txBody>
          <a:bodyPr anchor="ctr">
            <a:normAutofit fontScale="85000" lnSpcReduction="20000"/>
          </a:bodyPr>
          <a:lstStyle/>
          <a:p>
            <a:pPr>
              <a:buFont typeface="Arial" panose="020B0604020202020204" pitchFamily="34" charset="0"/>
              <a:buChar char="•"/>
            </a:pPr>
            <a:r>
              <a:rPr lang="cs-CZ" sz="2400" dirty="0"/>
              <a:t> Byl založen v roce 1946 jako jeden z hlavních orgánů OSN. </a:t>
            </a:r>
          </a:p>
          <a:p>
            <a:pPr>
              <a:buFont typeface="Arial" panose="020B0604020202020204" pitchFamily="34" charset="0"/>
              <a:buChar char="•"/>
            </a:pPr>
            <a:r>
              <a:rPr lang="cs-CZ" sz="2400" dirty="0"/>
              <a:t> Se svými kauzami před něj mohou předstoupit pouze státy, nikoliv jednotlivci.</a:t>
            </a:r>
          </a:p>
          <a:p>
            <a:pPr>
              <a:buFont typeface="Arial" panose="020B0604020202020204" pitchFamily="34" charset="0"/>
              <a:buChar char="•"/>
            </a:pPr>
            <a:r>
              <a:rPr lang="cs-CZ" sz="2400" dirty="0">
                <a:effectLst/>
                <a:ea typeface="Calibri" panose="020F0502020204030204" pitchFamily="34" charset="0"/>
                <a:cs typeface="Times New Roman" panose="02020603050405020304" pitchFamily="18" charset="0"/>
              </a:rPr>
              <a:t> S žádostí o právní posouzení situací se na soud mohou obrátit i jiné orgány či organizace systému OSN.</a:t>
            </a:r>
          </a:p>
          <a:p>
            <a:pPr>
              <a:buFont typeface="Arial" panose="020B0604020202020204" pitchFamily="34" charset="0"/>
              <a:buChar char="•"/>
            </a:pPr>
            <a:r>
              <a:rPr lang="cs-CZ" sz="2400" dirty="0">
                <a:effectLst/>
                <a:ea typeface="Calibri" panose="020F0502020204030204" pitchFamily="34" charset="0"/>
                <a:cs typeface="Times New Roman" panose="02020603050405020304" pitchFamily="18" charset="0"/>
              </a:rPr>
              <a:t> Mezi nejčastější témata sporů patří např. spory o hranice území, kauzy diplomatických vztahů, nevměšování se do vnitřních záležitostí země nebo braní rukojmí.</a:t>
            </a:r>
          </a:p>
          <a:p>
            <a:pPr>
              <a:buFont typeface="Arial" panose="020B0604020202020204" pitchFamily="34" charset="0"/>
              <a:buChar char="•"/>
            </a:pPr>
            <a:r>
              <a:rPr lang="cs-CZ" sz="2400" dirty="0">
                <a:effectLst/>
                <a:ea typeface="Calibri" panose="020F0502020204030204" pitchFamily="34" charset="0"/>
                <a:cs typeface="Times New Roman" panose="02020603050405020304" pitchFamily="18" charset="0"/>
              </a:rPr>
              <a:t> Má patnáct soudců, které volí Valné shromáždění a Rada bezpečnosti. Každý soudce musí být z jiné země. </a:t>
            </a:r>
            <a:endParaRPr lang="cs-CZ" sz="2400" dirty="0"/>
          </a:p>
          <a:p>
            <a:pPr>
              <a:buFont typeface="Arial" panose="020B0604020202020204" pitchFamily="34" charset="0"/>
              <a:buChar char="•"/>
            </a:pPr>
            <a:r>
              <a:rPr lang="cs-CZ" sz="2400" dirty="0">
                <a:effectLst/>
                <a:ea typeface="Calibri" panose="020F0502020204030204" pitchFamily="34" charset="0"/>
                <a:cs typeface="Times New Roman" panose="02020603050405020304" pitchFamily="18" charset="0"/>
              </a:rPr>
              <a:t> Soud sídlí v Paláci míru v Haagu.</a:t>
            </a:r>
            <a:endParaRPr lang="cs-CZ" sz="2400" dirty="0"/>
          </a:p>
        </p:txBody>
      </p:sp>
    </p:spTree>
    <p:extLst>
      <p:ext uri="{BB962C8B-B14F-4D97-AF65-F5344CB8AC3E}">
        <p14:creationId xmlns:p14="http://schemas.microsoft.com/office/powerpoint/2010/main" val="20784126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7810706E-6C72-48C7-8942-7EC5AF02B0FB}"/>
              </a:ext>
            </a:extLst>
          </p:cNvPr>
          <p:cNvSpPr>
            <a:spLocks noGrp="1"/>
          </p:cNvSpPr>
          <p:nvPr>
            <p:ph type="title"/>
          </p:nvPr>
        </p:nvSpPr>
        <p:spPr>
          <a:xfrm>
            <a:off x="492369" y="605896"/>
            <a:ext cx="3642309" cy="5646208"/>
          </a:xfrm>
        </p:spPr>
        <p:txBody>
          <a:bodyPr anchor="ctr">
            <a:normAutofit/>
          </a:bodyPr>
          <a:lstStyle/>
          <a:p>
            <a:r>
              <a:rPr lang="cs-CZ" sz="4400" b="1" dirty="0">
                <a:solidFill>
                  <a:srgbClr val="FFFFFF"/>
                </a:solidFill>
                <a:effectLst>
                  <a:outerShdw blurRad="38100" dist="38100" dir="2700000" algn="tl">
                    <a:srgbClr val="000000">
                      <a:alpha val="43137"/>
                    </a:srgbClr>
                  </a:outerShdw>
                </a:effectLst>
              </a:rPr>
              <a:t>Sekretariát OSN </a:t>
            </a:r>
          </a:p>
        </p:txBody>
      </p:sp>
      <p:sp>
        <p:nvSpPr>
          <p:cNvPr id="3" name="Zástupný obsah 2">
            <a:extLst>
              <a:ext uri="{FF2B5EF4-FFF2-40B4-BE49-F238E27FC236}">
                <a16:creationId xmlns:a16="http://schemas.microsoft.com/office/drawing/2014/main" id="{D3FC813D-9C6B-4CF3-A47D-1E186D723E51}"/>
              </a:ext>
            </a:extLst>
          </p:cNvPr>
          <p:cNvSpPr>
            <a:spLocks noGrp="1"/>
          </p:cNvSpPr>
          <p:nvPr>
            <p:ph idx="1"/>
          </p:nvPr>
        </p:nvSpPr>
        <p:spPr>
          <a:xfrm>
            <a:off x="5231958" y="605896"/>
            <a:ext cx="5923721" cy="5646208"/>
          </a:xfrm>
        </p:spPr>
        <p:txBody>
          <a:bodyPr anchor="ctr">
            <a:normAutofit/>
          </a:bodyPr>
          <a:lstStyle/>
          <a:p>
            <a:pPr>
              <a:lnSpc>
                <a:spcPct val="110000"/>
              </a:lnSpc>
              <a:buFont typeface="Arial" panose="020B0604020202020204" pitchFamily="34" charset="0"/>
              <a:buChar char="•"/>
            </a:pPr>
            <a:r>
              <a:rPr lang="cs-CZ" sz="1900" dirty="0"/>
              <a:t> Správa mírových operací, urovnávání mezinárodních sporů, mapování sociálních a ekonomických trendů apod. </a:t>
            </a:r>
          </a:p>
          <a:p>
            <a:pPr>
              <a:lnSpc>
                <a:spcPct val="110000"/>
              </a:lnSpc>
              <a:buFont typeface="Arial" panose="020B0604020202020204" pitchFamily="34" charset="0"/>
              <a:buChar char="•"/>
            </a:pPr>
            <a:r>
              <a:rPr lang="cs-CZ" sz="1900" dirty="0"/>
              <a:t> Sekretariát zodpovídá za poskytování služeb ostatním orgánům OSN.</a:t>
            </a:r>
          </a:p>
          <a:p>
            <a:pPr marL="0" indent="0">
              <a:lnSpc>
                <a:spcPct val="110000"/>
              </a:lnSpc>
              <a:buNone/>
            </a:pPr>
            <a:endParaRPr lang="cs-CZ" sz="1900" dirty="0"/>
          </a:p>
          <a:p>
            <a:pPr marL="0" indent="0">
              <a:lnSpc>
                <a:spcPct val="110000"/>
              </a:lnSpc>
              <a:buNone/>
            </a:pPr>
            <a:r>
              <a:rPr lang="cs-CZ" sz="2000" u="sng" dirty="0"/>
              <a:t>Funkce</a:t>
            </a:r>
          </a:p>
          <a:p>
            <a:pPr>
              <a:lnSpc>
                <a:spcPct val="110000"/>
              </a:lnSpc>
              <a:buFont typeface="Arial" panose="020B0604020202020204" pitchFamily="34" charset="0"/>
              <a:buChar char="•"/>
            </a:pPr>
            <a:r>
              <a:rPr lang="cs-CZ" sz="1900" dirty="0"/>
              <a:t> Zpracovává podkladové informace pro zástupce vlád</a:t>
            </a:r>
          </a:p>
          <a:p>
            <a:pPr>
              <a:lnSpc>
                <a:spcPct val="110000"/>
              </a:lnSpc>
              <a:buFont typeface="Arial" panose="020B0604020202020204" pitchFamily="34" charset="0"/>
              <a:buChar char="•"/>
            </a:pPr>
            <a:r>
              <a:rPr lang="cs-CZ" sz="1900" dirty="0"/>
              <a:t> Realizuje rozhodnutí členských států OSN</a:t>
            </a:r>
          </a:p>
          <a:p>
            <a:pPr>
              <a:lnSpc>
                <a:spcPct val="110000"/>
              </a:lnSpc>
              <a:buFont typeface="Arial" panose="020B0604020202020204" pitchFamily="34" charset="0"/>
              <a:buChar char="•"/>
            </a:pPr>
            <a:r>
              <a:rPr lang="cs-CZ" sz="1900" dirty="0"/>
              <a:t> Organizuje mezinárodní konference</a:t>
            </a:r>
          </a:p>
          <a:p>
            <a:pPr>
              <a:lnSpc>
                <a:spcPct val="110000"/>
              </a:lnSpc>
              <a:buFont typeface="Arial" panose="020B0604020202020204" pitchFamily="34" charset="0"/>
              <a:buChar char="•"/>
            </a:pPr>
            <a:r>
              <a:rPr lang="cs-CZ" sz="1900" dirty="0"/>
              <a:t> Poskytuje překladatelské a tlumočnické služby do oficiálních jazyků OSN</a:t>
            </a:r>
          </a:p>
          <a:p>
            <a:pPr>
              <a:lnSpc>
                <a:spcPct val="110000"/>
              </a:lnSpc>
            </a:pPr>
            <a:endParaRPr lang="cs-CZ" sz="2200" dirty="0"/>
          </a:p>
        </p:txBody>
      </p:sp>
    </p:spTree>
    <p:extLst>
      <p:ext uri="{BB962C8B-B14F-4D97-AF65-F5344CB8AC3E}">
        <p14:creationId xmlns:p14="http://schemas.microsoft.com/office/powerpoint/2010/main" val="12806290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7B74F2B-9534-4540-96B0-5C8E958B9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C982F01B-AE50-4412-B67C-977474B46FBD}"/>
              </a:ext>
            </a:extLst>
          </p:cNvPr>
          <p:cNvSpPr>
            <a:spLocks noGrp="1"/>
          </p:cNvSpPr>
          <p:nvPr>
            <p:ph type="title"/>
          </p:nvPr>
        </p:nvSpPr>
        <p:spPr>
          <a:xfrm>
            <a:off x="5172074" y="286603"/>
            <a:ext cx="5983605" cy="1450757"/>
          </a:xfrm>
        </p:spPr>
        <p:txBody>
          <a:bodyPr>
            <a:normAutofit/>
          </a:bodyPr>
          <a:lstStyle/>
          <a:p>
            <a:r>
              <a:rPr lang="cs-CZ" dirty="0"/>
              <a:t>Generální tajemník</a:t>
            </a:r>
          </a:p>
        </p:txBody>
      </p:sp>
      <p:pic>
        <p:nvPicPr>
          <p:cNvPr id="4" name="Obrázek 3">
            <a:extLst>
              <a:ext uri="{FF2B5EF4-FFF2-40B4-BE49-F238E27FC236}">
                <a16:creationId xmlns:a16="http://schemas.microsoft.com/office/drawing/2014/main" id="{371D5E31-0DDE-4735-A297-9AEC079C8F54}"/>
              </a:ext>
            </a:extLst>
          </p:cNvPr>
          <p:cNvPicPr>
            <a:picLocks noChangeAspect="1"/>
          </p:cNvPicPr>
          <p:nvPr/>
        </p:nvPicPr>
        <p:blipFill rotWithShape="1">
          <a:blip r:embed="rId3"/>
          <a:srcRect r="-2" b="6830"/>
          <a:stretch/>
        </p:blipFill>
        <p:spPr>
          <a:xfrm>
            <a:off x="387914" y="510515"/>
            <a:ext cx="3849491" cy="5379770"/>
          </a:xfrm>
          <a:prstGeom prst="rect">
            <a:avLst/>
          </a:prstGeom>
        </p:spPr>
      </p:pic>
      <p:cxnSp>
        <p:nvCxnSpPr>
          <p:cNvPr id="11" name="!!Straight Connector">
            <a:extLst>
              <a:ext uri="{FF2B5EF4-FFF2-40B4-BE49-F238E27FC236}">
                <a16:creationId xmlns:a16="http://schemas.microsoft.com/office/drawing/2014/main" id="{33BECB2B-2CFA-412C-880F-C4B60974936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42903" y="1917852"/>
            <a:ext cx="59436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1F50C4F1-11CD-40D3-9515-32782F4C0589}"/>
              </a:ext>
            </a:extLst>
          </p:cNvPr>
          <p:cNvSpPr>
            <a:spLocks noGrp="1"/>
          </p:cNvSpPr>
          <p:nvPr>
            <p:ph idx="1"/>
          </p:nvPr>
        </p:nvSpPr>
        <p:spPr>
          <a:xfrm>
            <a:off x="5172074" y="2108201"/>
            <a:ext cx="5983606" cy="3760891"/>
          </a:xfrm>
        </p:spPr>
        <p:txBody>
          <a:bodyPr>
            <a:normAutofit/>
          </a:bodyPr>
          <a:lstStyle/>
          <a:p>
            <a:pPr>
              <a:buFont typeface="Arial" panose="020B0604020202020204" pitchFamily="34" charset="0"/>
              <a:buChar char="•"/>
            </a:pPr>
            <a:r>
              <a:rPr lang="cs-CZ" dirty="0"/>
              <a:t> Šéfem administrativy OSN</a:t>
            </a:r>
          </a:p>
          <a:p>
            <a:pPr>
              <a:buFont typeface="Arial" panose="020B0604020202020204" pitchFamily="34" charset="0"/>
              <a:buChar char="•"/>
            </a:pPr>
            <a:r>
              <a:rPr lang="cs-CZ" dirty="0"/>
              <a:t> Předkládá témata k projednání Valnému shromáždění nebo jinému orgánu OSN, upozorňuje Radu bezpečnosti na situace ohrožující mezinárodní bezpečnost, působí jako arbitr ve sporech mezi členskými státy a slouží jako mediátor mezinárodních vyjednávání. </a:t>
            </a:r>
          </a:p>
          <a:p>
            <a:pPr>
              <a:buFont typeface="Arial" panose="020B0604020202020204" pitchFamily="34" charset="0"/>
              <a:buChar char="•"/>
            </a:pPr>
            <a:r>
              <a:rPr lang="cs-CZ" dirty="0"/>
              <a:t> Od roku 2017 </a:t>
            </a:r>
            <a:r>
              <a:rPr lang="cs-CZ" dirty="0" err="1"/>
              <a:t>António</a:t>
            </a:r>
            <a:r>
              <a:rPr lang="cs-CZ" dirty="0"/>
              <a:t> </a:t>
            </a:r>
            <a:r>
              <a:rPr lang="cs-CZ" dirty="0" err="1"/>
              <a:t>Guterres</a:t>
            </a:r>
            <a:endParaRPr lang="cs-CZ" dirty="0"/>
          </a:p>
          <a:p>
            <a:endParaRPr lang="cs-CZ" dirty="0"/>
          </a:p>
          <a:p>
            <a:endParaRPr lang="cs-CZ" dirty="0"/>
          </a:p>
        </p:txBody>
      </p:sp>
      <p:sp>
        <p:nvSpPr>
          <p:cNvPr id="13" name="Rectangle 12">
            <a:extLst>
              <a:ext uri="{FF2B5EF4-FFF2-40B4-BE49-F238E27FC236}">
                <a16:creationId xmlns:a16="http://schemas.microsoft.com/office/drawing/2014/main" id="{C1B60310-C5C3-46A0-A452-2A0B008434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305056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99824C-73E8-4D70-BAA8-01F5B78B9E6E}"/>
              </a:ext>
            </a:extLst>
          </p:cNvPr>
          <p:cNvSpPr>
            <a:spLocks noGrp="1"/>
          </p:cNvSpPr>
          <p:nvPr>
            <p:ph type="title"/>
          </p:nvPr>
        </p:nvSpPr>
        <p:spPr/>
        <p:txBody>
          <a:bodyPr/>
          <a:lstStyle/>
          <a:p>
            <a:r>
              <a:rPr lang="cs-CZ" b="1" dirty="0">
                <a:effectLst>
                  <a:outerShdw blurRad="38100" dist="38100" dir="2700000" algn="tl">
                    <a:srgbClr val="000000">
                      <a:alpha val="43137"/>
                    </a:srgbClr>
                  </a:outerShdw>
                </a:effectLst>
              </a:rPr>
              <a:t>Orgány a přidružené organizace OSN </a:t>
            </a:r>
          </a:p>
        </p:txBody>
      </p:sp>
      <p:graphicFrame>
        <p:nvGraphicFramePr>
          <p:cNvPr id="7" name="Zástupný obsah 2">
            <a:extLst>
              <a:ext uri="{FF2B5EF4-FFF2-40B4-BE49-F238E27FC236}">
                <a16:creationId xmlns:a16="http://schemas.microsoft.com/office/drawing/2014/main" id="{B4DA3949-3137-4271-A485-3839FFFD0A8E}"/>
              </a:ext>
            </a:extLst>
          </p:cNvPr>
          <p:cNvGraphicFramePr>
            <a:graphicFrameLocks noGrp="1"/>
          </p:cNvGraphicFramePr>
          <p:nvPr>
            <p:ph idx="1"/>
          </p:nvPr>
        </p:nvGraphicFramePr>
        <p:xfrm>
          <a:off x="1097280" y="2108201"/>
          <a:ext cx="10058400" cy="37608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13338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1"/>
            <a:ext cx="4648593"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D4D0D452-70E9-4BAB-A4C1-51A0CD3C1B6C}"/>
              </a:ext>
            </a:extLst>
          </p:cNvPr>
          <p:cNvSpPr>
            <a:spLocks noGrp="1"/>
          </p:cNvSpPr>
          <p:nvPr>
            <p:ph type="title"/>
          </p:nvPr>
        </p:nvSpPr>
        <p:spPr>
          <a:xfrm>
            <a:off x="492369" y="605896"/>
            <a:ext cx="3642309" cy="5646208"/>
          </a:xfrm>
        </p:spPr>
        <p:txBody>
          <a:bodyPr anchor="ctr">
            <a:normAutofit/>
          </a:bodyPr>
          <a:lstStyle/>
          <a:p>
            <a:r>
              <a:rPr lang="cs-CZ" sz="4400" b="1" dirty="0">
                <a:solidFill>
                  <a:srgbClr val="FFFFFF"/>
                </a:solidFill>
                <a:effectLst>
                  <a:outerShdw blurRad="38100" dist="38100" dir="2700000" algn="tl">
                    <a:srgbClr val="000000">
                      <a:alpha val="43137"/>
                    </a:srgbClr>
                  </a:outerShdw>
                </a:effectLst>
              </a:rPr>
              <a:t>Mezinárodní organizace - historie</a:t>
            </a:r>
          </a:p>
        </p:txBody>
      </p:sp>
      <p:sp>
        <p:nvSpPr>
          <p:cNvPr id="3" name="Zástupný obsah 2">
            <a:extLst>
              <a:ext uri="{FF2B5EF4-FFF2-40B4-BE49-F238E27FC236}">
                <a16:creationId xmlns:a16="http://schemas.microsoft.com/office/drawing/2014/main" id="{8FDEC9CC-A945-4580-876A-3DDD2CA1630B}"/>
              </a:ext>
            </a:extLst>
          </p:cNvPr>
          <p:cNvSpPr>
            <a:spLocks noGrp="1"/>
          </p:cNvSpPr>
          <p:nvPr>
            <p:ph idx="1"/>
          </p:nvPr>
        </p:nvSpPr>
        <p:spPr>
          <a:xfrm>
            <a:off x="5231958" y="605896"/>
            <a:ext cx="5923721" cy="5646208"/>
          </a:xfrm>
        </p:spPr>
        <p:txBody>
          <a:bodyPr anchor="ctr">
            <a:normAutofit lnSpcReduction="10000"/>
          </a:bodyPr>
          <a:lstStyle/>
          <a:p>
            <a:pPr>
              <a:buFont typeface="Arial" panose="020B0604020202020204" pitchFamily="34" charset="0"/>
              <a:buChar char="•"/>
            </a:pPr>
            <a:r>
              <a:rPr lang="cs-CZ" sz="2200" dirty="0"/>
              <a:t> Ústřední komise pro plavbu na Rýně (1815)</a:t>
            </a:r>
          </a:p>
          <a:p>
            <a:pPr>
              <a:buFont typeface="Arial" panose="020B0604020202020204" pitchFamily="34" charset="0"/>
              <a:buChar char="•"/>
            </a:pPr>
            <a:r>
              <a:rPr lang="cs-CZ" sz="2200" dirty="0"/>
              <a:t> Mezinárodní telegrafní unie (1856)</a:t>
            </a:r>
          </a:p>
          <a:p>
            <a:pPr>
              <a:buFont typeface="Arial" panose="020B0604020202020204" pitchFamily="34" charset="0"/>
              <a:buChar char="•"/>
            </a:pPr>
            <a:r>
              <a:rPr lang="cs-CZ" sz="2200" dirty="0"/>
              <a:t> Světová poštovní unie (1874)</a:t>
            </a:r>
          </a:p>
          <a:p>
            <a:pPr>
              <a:buFont typeface="Arial" panose="020B0604020202020204" pitchFamily="34" charset="0"/>
              <a:buChar char="•"/>
            </a:pPr>
            <a:r>
              <a:rPr lang="cs-CZ" sz="2200" dirty="0"/>
              <a:t> Unie pro ochranu průmyslového vlastnictví (1883)</a:t>
            </a:r>
          </a:p>
          <a:p>
            <a:pPr marL="0" indent="0">
              <a:buNone/>
            </a:pPr>
            <a:r>
              <a:rPr lang="cs-CZ" sz="2200" dirty="0">
                <a:sym typeface="Wingdings" panose="05000000000000000000" pitchFamily="2" charset="2"/>
              </a:rPr>
              <a:t>	</a:t>
            </a:r>
            <a:r>
              <a:rPr lang="cs-CZ" sz="2000" dirty="0">
                <a:sym typeface="Wingdings" panose="05000000000000000000" pitchFamily="2" charset="2"/>
              </a:rPr>
              <a:t> Rozvoj mezinárodního obchodu, pokroky v oblasti průmyslu, technologií, komunikací</a:t>
            </a:r>
          </a:p>
          <a:p>
            <a:pPr marL="0" indent="0">
              <a:buNone/>
            </a:pPr>
            <a:endParaRPr lang="cs-CZ" sz="2000" dirty="0">
              <a:sym typeface="Wingdings" panose="05000000000000000000" pitchFamily="2" charset="2"/>
            </a:endParaRPr>
          </a:p>
          <a:p>
            <a:pPr marL="0" indent="0">
              <a:buNone/>
            </a:pPr>
            <a:r>
              <a:rPr lang="cs-CZ" sz="2200" u="sng" dirty="0">
                <a:sym typeface="Wingdings" panose="05000000000000000000" pitchFamily="2" charset="2"/>
              </a:rPr>
              <a:t>Zásadní přelom – konec druhé světové války</a:t>
            </a:r>
          </a:p>
          <a:p>
            <a:pPr marL="0" indent="0">
              <a:buNone/>
            </a:pPr>
            <a:r>
              <a:rPr lang="cs-CZ" sz="2200" dirty="0">
                <a:sym typeface="Wingdings" panose="05000000000000000000" pitchFamily="2" charset="2"/>
              </a:rPr>
              <a:t> vznik OSN (předchůdkyní Společnost národů 1919)</a:t>
            </a:r>
            <a:endParaRPr lang="cs-CZ" sz="2200" dirty="0"/>
          </a:p>
          <a:p>
            <a:endParaRPr lang="cs-CZ" sz="2200" dirty="0"/>
          </a:p>
        </p:txBody>
      </p:sp>
      <p:sp>
        <p:nvSpPr>
          <p:cNvPr id="12" name="Rectangle 11">
            <a:extLst>
              <a:ext uri="{FF2B5EF4-FFF2-40B4-BE49-F238E27FC236}">
                <a16:creationId xmlns:a16="http://schemas.microsoft.com/office/drawing/2014/main" id="{FCAEED9E-BB91-43A0-911B-1ACD8803E3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74985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9">
            <a:extLst>
              <a:ext uri="{FF2B5EF4-FFF2-40B4-BE49-F238E27FC236}">
                <a16:creationId xmlns:a16="http://schemas.microsoft.com/office/drawing/2014/main" id="{F4FAA6B4-BAFB-4474-9B14-DC83A90965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E93439B7-9FCA-4640-8C78-8308F433662F}"/>
              </a:ext>
            </a:extLst>
          </p:cNvPr>
          <p:cNvSpPr>
            <a:spLocks noGrp="1"/>
          </p:cNvSpPr>
          <p:nvPr>
            <p:ph type="title"/>
          </p:nvPr>
        </p:nvSpPr>
        <p:spPr>
          <a:xfrm>
            <a:off x="1097280" y="286603"/>
            <a:ext cx="10058400" cy="1450757"/>
          </a:xfrm>
        </p:spPr>
        <p:txBody>
          <a:bodyPr>
            <a:normAutofit/>
          </a:bodyPr>
          <a:lstStyle/>
          <a:p>
            <a:r>
              <a:rPr lang="cs-CZ" b="1" dirty="0">
                <a:solidFill>
                  <a:schemeClr val="tx1"/>
                </a:solidFill>
                <a:effectLst>
                  <a:outerShdw blurRad="38100" dist="38100" dir="2700000" algn="tl">
                    <a:srgbClr val="000000">
                      <a:alpha val="43137"/>
                    </a:srgbClr>
                  </a:outerShdw>
                </a:effectLst>
              </a:rPr>
              <a:t>UNICEF</a:t>
            </a:r>
          </a:p>
        </p:txBody>
      </p:sp>
      <p:cxnSp>
        <p:nvCxnSpPr>
          <p:cNvPr id="17" name="!!Straight Connector">
            <a:extLst>
              <a:ext uri="{FF2B5EF4-FFF2-40B4-BE49-F238E27FC236}">
                <a16:creationId xmlns:a16="http://schemas.microsoft.com/office/drawing/2014/main" id="{4364CDC3-ADB0-4691-9286-5925F160C2D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B9CCD690-399B-4657-A12E-CF24F148C5C5}"/>
              </a:ext>
            </a:extLst>
          </p:cNvPr>
          <p:cNvSpPr>
            <a:spLocks noGrp="1"/>
          </p:cNvSpPr>
          <p:nvPr>
            <p:ph idx="1"/>
          </p:nvPr>
        </p:nvSpPr>
        <p:spPr>
          <a:xfrm>
            <a:off x="1097280" y="2108201"/>
            <a:ext cx="5917295" cy="4132577"/>
          </a:xfrm>
        </p:spPr>
        <p:txBody>
          <a:bodyPr>
            <a:normAutofit fontScale="92500" lnSpcReduction="20000"/>
          </a:bodyPr>
          <a:lstStyle/>
          <a:p>
            <a:pPr>
              <a:lnSpc>
                <a:spcPct val="110000"/>
              </a:lnSpc>
              <a:buFont typeface="Arial" panose="020B0604020202020204" pitchFamily="34" charset="0"/>
              <a:buChar char="•"/>
            </a:pPr>
            <a:r>
              <a:rPr lang="cs-CZ" sz="2000" dirty="0"/>
              <a:t> Jedná se o největší světovou organizaci, která se celosvětově zabývá ochranou a zlepšováním životních podmínek dětí a podporou jejich všestranného rozvoje.</a:t>
            </a:r>
          </a:p>
          <a:p>
            <a:pPr>
              <a:lnSpc>
                <a:spcPct val="110000"/>
              </a:lnSpc>
              <a:buFont typeface="Arial" panose="020B0604020202020204" pitchFamily="34" charset="0"/>
              <a:buChar char="•"/>
            </a:pPr>
            <a:r>
              <a:rPr lang="pl-PL" sz="2000" dirty="0"/>
              <a:t> Pracuje ve 193 zemích světa.</a:t>
            </a:r>
          </a:p>
          <a:p>
            <a:pPr>
              <a:lnSpc>
                <a:spcPct val="110000"/>
              </a:lnSpc>
              <a:buFont typeface="Arial" panose="020B0604020202020204" pitchFamily="34" charset="0"/>
              <a:buChar char="•"/>
            </a:pPr>
            <a:r>
              <a:rPr lang="cs-CZ" sz="2000" dirty="0"/>
              <a:t> Zajišťuje dětem zdravotní péči, výživu, pitnou vodu a hygienu, základní vzdělání pro všechny chlapce i dívky a ochranu před násilím, zneužíváním a riziky nemoci AIDS. </a:t>
            </a:r>
          </a:p>
          <a:p>
            <a:pPr>
              <a:lnSpc>
                <a:spcPct val="110000"/>
              </a:lnSpc>
              <a:buFont typeface="Arial" panose="020B0604020202020204" pitchFamily="34" charset="0"/>
              <a:buChar char="•"/>
            </a:pPr>
            <a:r>
              <a:rPr lang="cs-CZ" sz="2000" dirty="0"/>
              <a:t> Založen 11. prosince 1946. Původně jako Mezinárodní dětský fond neodkladné pomoci pro pomoc dětem postiženým druhou světovou válkou. </a:t>
            </a:r>
          </a:p>
          <a:p>
            <a:pPr>
              <a:lnSpc>
                <a:spcPct val="110000"/>
              </a:lnSpc>
              <a:buFont typeface="Arial" panose="020B0604020202020204" pitchFamily="34" charset="0"/>
              <a:buChar char="•"/>
            </a:pPr>
            <a:r>
              <a:rPr lang="cs-CZ" sz="2000" dirty="0"/>
              <a:t> Od roku 1953 trvalou součástí OSN. </a:t>
            </a:r>
          </a:p>
        </p:txBody>
      </p:sp>
      <p:pic>
        <p:nvPicPr>
          <p:cNvPr id="5" name="Obrázek 4">
            <a:extLst>
              <a:ext uri="{FF2B5EF4-FFF2-40B4-BE49-F238E27FC236}">
                <a16:creationId xmlns:a16="http://schemas.microsoft.com/office/drawing/2014/main" id="{5E5B76CC-817F-4778-9C4C-3DDDC5799BBA}"/>
              </a:ext>
            </a:extLst>
          </p:cNvPr>
          <p:cNvPicPr>
            <a:picLocks noChangeAspect="1"/>
          </p:cNvPicPr>
          <p:nvPr/>
        </p:nvPicPr>
        <p:blipFill rotWithShape="1">
          <a:blip r:embed="rId3"/>
          <a:srcRect l="22672" r="20760" b="2"/>
          <a:stretch/>
        </p:blipFill>
        <p:spPr>
          <a:xfrm>
            <a:off x="7534656" y="2108200"/>
            <a:ext cx="3621024" cy="3600613"/>
          </a:xfrm>
          <a:prstGeom prst="rect">
            <a:avLst/>
          </a:prstGeom>
        </p:spPr>
      </p:pic>
      <p:sp>
        <p:nvSpPr>
          <p:cNvPr id="18" name="Rectangle 13">
            <a:extLst>
              <a:ext uri="{FF2B5EF4-FFF2-40B4-BE49-F238E27FC236}">
                <a16:creationId xmlns:a16="http://schemas.microsoft.com/office/drawing/2014/main" id="{DB148495-5F82-48E2-A76C-C8E1C89499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50640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8F0A37D-2337-4AAF-98B0-7E4E9B98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935E5041-D467-42E5-BD3D-5EE5E1E015B3}"/>
              </a:ext>
            </a:extLst>
          </p:cNvPr>
          <p:cNvSpPr>
            <a:spLocks noGrp="1"/>
          </p:cNvSpPr>
          <p:nvPr>
            <p:ph type="title"/>
          </p:nvPr>
        </p:nvSpPr>
        <p:spPr>
          <a:xfrm>
            <a:off x="1097280" y="286603"/>
            <a:ext cx="10058400" cy="1450757"/>
          </a:xfrm>
        </p:spPr>
        <p:txBody>
          <a:bodyPr>
            <a:normAutofit/>
          </a:bodyPr>
          <a:lstStyle/>
          <a:p>
            <a:r>
              <a:rPr lang="cs-CZ" b="1" dirty="0">
                <a:effectLst>
                  <a:outerShdw blurRad="38100" dist="38100" dir="2700000" algn="tl">
                    <a:srgbClr val="000000">
                      <a:alpha val="43137"/>
                    </a:srgbClr>
                  </a:outerShdw>
                </a:effectLst>
              </a:rPr>
              <a:t>Zásady práce UNICEF</a:t>
            </a:r>
          </a:p>
        </p:txBody>
      </p:sp>
      <p:cxnSp>
        <p:nvCxnSpPr>
          <p:cNvPr id="11" name="Straight Connector 10">
            <a:extLst>
              <a:ext uri="{FF2B5EF4-FFF2-40B4-BE49-F238E27FC236}">
                <a16:creationId xmlns:a16="http://schemas.microsoft.com/office/drawing/2014/main" id="{F15CCCF0-E573-463A-9760-1FDC0B2CFB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F7234D70-FB65-4E99-985E-64D219674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Zástupný obsah 2">
            <a:extLst>
              <a:ext uri="{FF2B5EF4-FFF2-40B4-BE49-F238E27FC236}">
                <a16:creationId xmlns:a16="http://schemas.microsoft.com/office/drawing/2014/main" id="{0AE55101-7BF2-4877-9773-3A70B4814479}"/>
              </a:ext>
            </a:extLst>
          </p:cNvPr>
          <p:cNvGraphicFramePr>
            <a:graphicFrameLocks noGrp="1"/>
          </p:cNvGraphicFramePr>
          <p:nvPr>
            <p:ph idx="1"/>
            <p:extLst>
              <p:ext uri="{D42A27DB-BD31-4B8C-83A1-F6EECF244321}">
                <p14:modId xmlns:p14="http://schemas.microsoft.com/office/powerpoint/2010/main" val="957894422"/>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59626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BD84DB95-A21B-41EE-95CF-788F06379C9D}"/>
              </a:ext>
            </a:extLst>
          </p:cNvPr>
          <p:cNvSpPr>
            <a:spLocks noGrp="1"/>
          </p:cNvSpPr>
          <p:nvPr>
            <p:ph type="title"/>
          </p:nvPr>
        </p:nvSpPr>
        <p:spPr>
          <a:xfrm>
            <a:off x="1097280" y="286603"/>
            <a:ext cx="10058400" cy="1450757"/>
          </a:xfrm>
        </p:spPr>
        <p:txBody>
          <a:bodyPr anchor="ctr">
            <a:normAutofit/>
          </a:bodyPr>
          <a:lstStyle/>
          <a:p>
            <a:r>
              <a:rPr lang="cs-CZ" b="1" dirty="0">
                <a:solidFill>
                  <a:srgbClr val="FFFFFF"/>
                </a:solidFill>
                <a:effectLst>
                  <a:outerShdw blurRad="38100" dist="38100" dir="2700000" algn="tl">
                    <a:srgbClr val="000000">
                      <a:alpha val="43137"/>
                    </a:srgbClr>
                  </a:outerShdw>
                </a:effectLst>
              </a:rPr>
              <a:t>Činnost UNICEF – Ochrana dětí </a:t>
            </a:r>
          </a:p>
        </p:txBody>
      </p:sp>
      <p:sp>
        <p:nvSpPr>
          <p:cNvPr id="16" name="Zástupný obsah 2">
            <a:extLst>
              <a:ext uri="{FF2B5EF4-FFF2-40B4-BE49-F238E27FC236}">
                <a16:creationId xmlns:a16="http://schemas.microsoft.com/office/drawing/2014/main" id="{A39F331A-996D-4A71-961E-B20055914886}"/>
              </a:ext>
            </a:extLst>
          </p:cNvPr>
          <p:cNvSpPr>
            <a:spLocks noGrp="1"/>
          </p:cNvSpPr>
          <p:nvPr>
            <p:ph idx="1"/>
          </p:nvPr>
        </p:nvSpPr>
        <p:spPr>
          <a:xfrm>
            <a:off x="1097280" y="2362543"/>
            <a:ext cx="10058400" cy="3193294"/>
          </a:xfrm>
        </p:spPr>
        <p:txBody>
          <a:bodyPr>
            <a:normAutofit fontScale="92500" lnSpcReduction="20000"/>
          </a:bodyPr>
          <a:lstStyle/>
          <a:p>
            <a:pPr>
              <a:buFont typeface="Arial" panose="020B0604020202020204" pitchFamily="34" charset="0"/>
              <a:buChar char="•"/>
            </a:pPr>
            <a:r>
              <a:rPr lang="cs-CZ" sz="2400" dirty="0"/>
              <a:t> „</a:t>
            </a:r>
            <a:r>
              <a:rPr lang="pt-BR" sz="2400" dirty="0"/>
              <a:t>Každé dítě má právo na dětství</a:t>
            </a:r>
            <a:r>
              <a:rPr lang="cs-CZ" sz="2400" dirty="0"/>
              <a:t>.“</a:t>
            </a:r>
          </a:p>
          <a:p>
            <a:pPr>
              <a:buFont typeface="Arial" panose="020B0604020202020204" pitchFamily="34" charset="0"/>
              <a:buChar char="•"/>
            </a:pPr>
            <a:r>
              <a:rPr lang="cs-CZ" sz="2400" dirty="0"/>
              <a:t> Zajišťuje registraci dětí při narození, poskytuje pomoc zneužívaným dětem a šíří osvětu o riziku předčasných sňatků a těhotenství, včetně prevence HIV/AIDS.</a:t>
            </a:r>
          </a:p>
          <a:p>
            <a:pPr>
              <a:buFont typeface="Arial" panose="020B0604020202020204" pitchFamily="34" charset="0"/>
              <a:buChar char="•"/>
            </a:pPr>
            <a:r>
              <a:rPr lang="cs-CZ" sz="2400" dirty="0"/>
              <a:t> Ve válečných oblastech UNICEF šíří osvětu o nebezpečí nevybuchlé munice. Vyjednává také demobilizaci dětských vojáků a pomáhá jim se začleněním do společnosti. </a:t>
            </a:r>
          </a:p>
          <a:p>
            <a:pPr>
              <a:buFont typeface="Arial" panose="020B0604020202020204" pitchFamily="34" charset="0"/>
              <a:buChar char="•"/>
            </a:pPr>
            <a:r>
              <a:rPr lang="cs-CZ" sz="2400" dirty="0"/>
              <a:t> Osvětou působí i na odstranění škodlivých tradic, jako je ženská obřízka.</a:t>
            </a:r>
          </a:p>
          <a:p>
            <a:endParaRPr lang="cs-CZ" dirty="0"/>
          </a:p>
        </p:txBody>
      </p:sp>
      <p:sp>
        <p:nvSpPr>
          <p:cNvPr id="17" name="Rectangle 11">
            <a:extLst>
              <a:ext uri="{FF2B5EF4-FFF2-40B4-BE49-F238E27FC236}">
                <a16:creationId xmlns:a16="http://schemas.microsoft.com/office/drawing/2014/main" id="{9B834327-03F1-4931-8261-971373A5A6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12391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CB64CB6C-4702-427E-970F-29A6429A0299}"/>
              </a:ext>
            </a:extLst>
          </p:cNvPr>
          <p:cNvSpPr>
            <a:spLocks noGrp="1"/>
          </p:cNvSpPr>
          <p:nvPr>
            <p:ph type="title"/>
          </p:nvPr>
        </p:nvSpPr>
        <p:spPr>
          <a:xfrm>
            <a:off x="1097280" y="286603"/>
            <a:ext cx="10058400" cy="1450757"/>
          </a:xfrm>
        </p:spPr>
        <p:txBody>
          <a:bodyPr anchor="ctr">
            <a:normAutofit/>
          </a:bodyPr>
          <a:lstStyle/>
          <a:p>
            <a:r>
              <a:rPr lang="cs-CZ" b="1" dirty="0">
                <a:solidFill>
                  <a:srgbClr val="FFFFFF"/>
                </a:solidFill>
                <a:effectLst>
                  <a:outerShdw blurRad="38100" dist="38100" dir="2700000" algn="tl">
                    <a:srgbClr val="000000">
                      <a:alpha val="43137"/>
                    </a:srgbClr>
                  </a:outerShdw>
                </a:effectLst>
              </a:rPr>
              <a:t>Činnost UNICEF - Výživa</a:t>
            </a:r>
          </a:p>
        </p:txBody>
      </p:sp>
      <p:sp>
        <p:nvSpPr>
          <p:cNvPr id="3" name="Zástupný obsah 2">
            <a:extLst>
              <a:ext uri="{FF2B5EF4-FFF2-40B4-BE49-F238E27FC236}">
                <a16:creationId xmlns:a16="http://schemas.microsoft.com/office/drawing/2014/main" id="{F986755D-D7FD-4D43-9492-AC7781AB4105}"/>
              </a:ext>
            </a:extLst>
          </p:cNvPr>
          <p:cNvSpPr>
            <a:spLocks noGrp="1"/>
          </p:cNvSpPr>
          <p:nvPr>
            <p:ph idx="1"/>
          </p:nvPr>
        </p:nvSpPr>
        <p:spPr>
          <a:xfrm>
            <a:off x="1096963" y="2675694"/>
            <a:ext cx="10058400" cy="3193294"/>
          </a:xfrm>
        </p:spPr>
        <p:txBody>
          <a:bodyPr>
            <a:normAutofit/>
          </a:bodyPr>
          <a:lstStyle/>
          <a:p>
            <a:pPr>
              <a:buFont typeface="Arial" panose="020B0604020202020204" pitchFamily="34" charset="0"/>
              <a:buChar char="•"/>
            </a:pPr>
            <a:r>
              <a:rPr lang="cs-CZ" sz="2400" dirty="0"/>
              <a:t> Zřizuje výživová centra a dodává terapeutickou výživu </a:t>
            </a:r>
            <a:r>
              <a:rPr lang="cs-CZ" sz="2400" dirty="0" err="1"/>
              <a:t>Plumpy‘Nut</a:t>
            </a:r>
            <a:r>
              <a:rPr lang="cs-CZ" sz="2400" dirty="0"/>
              <a:t>.</a:t>
            </a:r>
          </a:p>
          <a:p>
            <a:pPr>
              <a:buFont typeface="Arial" panose="020B0604020202020204" pitchFamily="34" charset="0"/>
              <a:buChar char="•"/>
            </a:pPr>
            <a:r>
              <a:rPr lang="cs-CZ" sz="2400" dirty="0"/>
              <a:t> Dodává nejchudším rodinám domácí zvířata a odolné plodiny, aby měly možnost obživy a mohly se o sebe samy postarat. </a:t>
            </a:r>
          </a:p>
          <a:p>
            <a:pPr>
              <a:buFont typeface="Arial" panose="020B0604020202020204" pitchFamily="34" charset="0"/>
              <a:buChar char="•"/>
            </a:pPr>
            <a:r>
              <a:rPr lang="cs-CZ" sz="2400" dirty="0"/>
              <a:t> Učí rodiče, jak z dostupných plodin připravovat levná, ale výživná jídla. </a:t>
            </a:r>
          </a:p>
          <a:p>
            <a:r>
              <a:rPr lang="cs-CZ" dirty="0"/>
              <a:t> </a:t>
            </a:r>
          </a:p>
        </p:txBody>
      </p:sp>
      <p:sp>
        <p:nvSpPr>
          <p:cNvPr id="12" name="Rectangle 11">
            <a:extLst>
              <a:ext uri="{FF2B5EF4-FFF2-40B4-BE49-F238E27FC236}">
                <a16:creationId xmlns:a16="http://schemas.microsoft.com/office/drawing/2014/main" id="{9B834327-03F1-4931-8261-971373A5A6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40569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22A083CE-7DA7-4DE7-81C6-3DFB65B9DE33}"/>
              </a:ext>
            </a:extLst>
          </p:cNvPr>
          <p:cNvSpPr>
            <a:spLocks noGrp="1"/>
          </p:cNvSpPr>
          <p:nvPr>
            <p:ph type="title"/>
          </p:nvPr>
        </p:nvSpPr>
        <p:spPr>
          <a:xfrm>
            <a:off x="1097280" y="286603"/>
            <a:ext cx="10058400" cy="1450757"/>
          </a:xfrm>
        </p:spPr>
        <p:txBody>
          <a:bodyPr anchor="ctr">
            <a:normAutofit/>
          </a:bodyPr>
          <a:lstStyle/>
          <a:p>
            <a:r>
              <a:rPr lang="cs-CZ" b="1" dirty="0">
                <a:solidFill>
                  <a:srgbClr val="FFFFFF"/>
                </a:solidFill>
                <a:effectLst>
                  <a:outerShdw blurRad="38100" dist="38100" dir="2700000" algn="tl">
                    <a:srgbClr val="000000">
                      <a:alpha val="43137"/>
                    </a:srgbClr>
                  </a:outerShdw>
                </a:effectLst>
              </a:rPr>
              <a:t>Činnost UNICEF – Pitná voda</a:t>
            </a:r>
            <a:endParaRPr lang="cs-CZ" dirty="0">
              <a:solidFill>
                <a:srgbClr val="FFFFFF"/>
              </a:solidFill>
            </a:endParaRPr>
          </a:p>
        </p:txBody>
      </p:sp>
      <p:sp>
        <p:nvSpPr>
          <p:cNvPr id="3" name="Zástupný obsah 2">
            <a:extLst>
              <a:ext uri="{FF2B5EF4-FFF2-40B4-BE49-F238E27FC236}">
                <a16:creationId xmlns:a16="http://schemas.microsoft.com/office/drawing/2014/main" id="{AA2ADF1E-ABD4-4A69-B725-4C9BC4DED671}"/>
              </a:ext>
            </a:extLst>
          </p:cNvPr>
          <p:cNvSpPr>
            <a:spLocks noGrp="1"/>
          </p:cNvSpPr>
          <p:nvPr>
            <p:ph idx="1"/>
          </p:nvPr>
        </p:nvSpPr>
        <p:spPr>
          <a:xfrm>
            <a:off x="1096963" y="2675694"/>
            <a:ext cx="10058400" cy="3193294"/>
          </a:xfrm>
        </p:spPr>
        <p:txBody>
          <a:bodyPr>
            <a:normAutofit fontScale="92500" lnSpcReduction="20000"/>
          </a:bodyPr>
          <a:lstStyle/>
          <a:p>
            <a:pPr>
              <a:buFont typeface="Arial" panose="020B0604020202020204" pitchFamily="34" charset="0"/>
              <a:buChar char="•"/>
            </a:pPr>
            <a:r>
              <a:rPr lang="cs-CZ" sz="2400" dirty="0"/>
              <a:t> V nejchudších zemích a krizových oblastech světa UNICEF dodává tablety na čištění vody.</a:t>
            </a:r>
          </a:p>
          <a:p>
            <a:pPr>
              <a:buFont typeface="Arial" panose="020B0604020202020204" pitchFamily="34" charset="0"/>
              <a:buChar char="•"/>
            </a:pPr>
            <a:r>
              <a:rPr lang="cs-CZ" sz="2400" dirty="0"/>
              <a:t> Buduje studny a veřejné vodovody jako trvalé řešení přístupu k vodě.</a:t>
            </a:r>
          </a:p>
          <a:p>
            <a:pPr>
              <a:buFont typeface="Arial" panose="020B0604020202020204" pitchFamily="34" charset="0"/>
              <a:buChar char="•"/>
            </a:pPr>
            <a:r>
              <a:rPr lang="cs-CZ" sz="2400" dirty="0"/>
              <a:t> Vysazuje stromy, které v půdě zadrží více vody, instaluje nádrže na dešťovou vodu.</a:t>
            </a:r>
          </a:p>
          <a:p>
            <a:pPr>
              <a:buFont typeface="Arial" panose="020B0604020202020204" pitchFamily="34" charset="0"/>
              <a:buChar char="•"/>
            </a:pPr>
            <a:r>
              <a:rPr lang="cs-CZ" sz="2400" dirty="0"/>
              <a:t> Učí místní komunity s vodou lépe hospodařit a dětem strádajícím dehydratací a infekcemi ze špinavé vody dodává orální rehydratační sůl.</a:t>
            </a:r>
          </a:p>
          <a:p>
            <a:endParaRPr lang="cs-CZ" dirty="0"/>
          </a:p>
        </p:txBody>
      </p:sp>
      <p:sp>
        <p:nvSpPr>
          <p:cNvPr id="12" name="Rectangle 11">
            <a:extLst>
              <a:ext uri="{FF2B5EF4-FFF2-40B4-BE49-F238E27FC236}">
                <a16:creationId xmlns:a16="http://schemas.microsoft.com/office/drawing/2014/main" id="{9B834327-03F1-4931-8261-971373A5A6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64284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02FB184F-3A68-4F4F-AB00-1CD613B5B7BF}"/>
              </a:ext>
            </a:extLst>
          </p:cNvPr>
          <p:cNvSpPr>
            <a:spLocks noGrp="1"/>
          </p:cNvSpPr>
          <p:nvPr>
            <p:ph type="title"/>
          </p:nvPr>
        </p:nvSpPr>
        <p:spPr>
          <a:xfrm>
            <a:off x="1097280" y="286603"/>
            <a:ext cx="10058400" cy="1450757"/>
          </a:xfrm>
        </p:spPr>
        <p:txBody>
          <a:bodyPr anchor="ctr">
            <a:normAutofit/>
          </a:bodyPr>
          <a:lstStyle/>
          <a:p>
            <a:r>
              <a:rPr lang="cs-CZ" b="1" dirty="0">
                <a:solidFill>
                  <a:srgbClr val="FFFFFF"/>
                </a:solidFill>
                <a:effectLst>
                  <a:outerShdw blurRad="38100" dist="38100" dir="2700000" algn="tl">
                    <a:srgbClr val="000000">
                      <a:alpha val="43137"/>
                    </a:srgbClr>
                  </a:outerShdw>
                </a:effectLst>
              </a:rPr>
              <a:t>Činnost UNICEF - Zdraví</a:t>
            </a:r>
            <a:endParaRPr lang="cs-CZ" dirty="0">
              <a:solidFill>
                <a:srgbClr val="FFFFFF"/>
              </a:solidFill>
            </a:endParaRPr>
          </a:p>
        </p:txBody>
      </p:sp>
      <p:sp>
        <p:nvSpPr>
          <p:cNvPr id="3" name="Zástupný obsah 2">
            <a:extLst>
              <a:ext uri="{FF2B5EF4-FFF2-40B4-BE49-F238E27FC236}">
                <a16:creationId xmlns:a16="http://schemas.microsoft.com/office/drawing/2014/main" id="{D1D42CE8-49CA-4783-83A9-2A826D8B6074}"/>
              </a:ext>
            </a:extLst>
          </p:cNvPr>
          <p:cNvSpPr>
            <a:spLocks noGrp="1"/>
          </p:cNvSpPr>
          <p:nvPr>
            <p:ph idx="1"/>
          </p:nvPr>
        </p:nvSpPr>
        <p:spPr>
          <a:xfrm>
            <a:off x="1096963" y="2675694"/>
            <a:ext cx="10058400" cy="3193294"/>
          </a:xfrm>
        </p:spPr>
        <p:txBody>
          <a:bodyPr>
            <a:normAutofit fontScale="92500" lnSpcReduction="10000"/>
          </a:bodyPr>
          <a:lstStyle/>
          <a:p>
            <a:pPr>
              <a:buFont typeface="Arial" panose="020B0604020202020204" pitchFamily="34" charset="0"/>
              <a:buChar char="•"/>
            </a:pPr>
            <a:r>
              <a:rPr lang="cs-CZ" sz="2400" dirty="0"/>
              <a:t> V rámci očkovacích programů UNICEF chrání děti proti šesti smrtelným dětským nemocem: spalničkám, záškrtu, černému kašli, tetanu, tuberkulóze a dětské obrně. </a:t>
            </a:r>
          </a:p>
          <a:p>
            <a:pPr marL="0" indent="0">
              <a:buNone/>
            </a:pPr>
            <a:endParaRPr lang="cs-CZ" sz="2400" dirty="0"/>
          </a:p>
          <a:p>
            <a:pPr>
              <a:buFont typeface="Arial" panose="020B0604020202020204" pitchFamily="34" charset="0"/>
              <a:buChar char="•"/>
            </a:pPr>
            <a:r>
              <a:rPr lang="cs-CZ" sz="2400" dirty="0"/>
              <a:t> V krizových oblastech UNICEF také zřizuje zdravotnická centra, dodává léky a potřebné vybavení, školí místní zdravotníky a šíří osvětu o odpovědném rodičovství.</a:t>
            </a:r>
          </a:p>
          <a:p>
            <a:endParaRPr lang="cs-CZ" dirty="0"/>
          </a:p>
        </p:txBody>
      </p:sp>
      <p:sp>
        <p:nvSpPr>
          <p:cNvPr id="12" name="Rectangle 11">
            <a:extLst>
              <a:ext uri="{FF2B5EF4-FFF2-40B4-BE49-F238E27FC236}">
                <a16:creationId xmlns:a16="http://schemas.microsoft.com/office/drawing/2014/main" id="{9B834327-03F1-4931-8261-971373A5A6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67811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2515AA59-BE38-4089-BF61-CE23386BD1E3}"/>
              </a:ext>
            </a:extLst>
          </p:cNvPr>
          <p:cNvSpPr>
            <a:spLocks noGrp="1"/>
          </p:cNvSpPr>
          <p:nvPr>
            <p:ph type="title"/>
          </p:nvPr>
        </p:nvSpPr>
        <p:spPr>
          <a:xfrm>
            <a:off x="1097280" y="286603"/>
            <a:ext cx="10058400" cy="1450757"/>
          </a:xfrm>
        </p:spPr>
        <p:txBody>
          <a:bodyPr anchor="ctr">
            <a:normAutofit/>
          </a:bodyPr>
          <a:lstStyle/>
          <a:p>
            <a:r>
              <a:rPr lang="cs-CZ" b="1" dirty="0">
                <a:solidFill>
                  <a:srgbClr val="FFFFFF"/>
                </a:solidFill>
                <a:effectLst>
                  <a:outerShdw blurRad="38100" dist="38100" dir="2700000" algn="tl">
                    <a:srgbClr val="000000">
                      <a:alpha val="43137"/>
                    </a:srgbClr>
                  </a:outerShdw>
                </a:effectLst>
              </a:rPr>
              <a:t>Činnost UNICEF - Vzdělání</a:t>
            </a:r>
            <a:endParaRPr lang="cs-CZ" dirty="0">
              <a:solidFill>
                <a:srgbClr val="FFFFFF"/>
              </a:solidFill>
            </a:endParaRPr>
          </a:p>
        </p:txBody>
      </p:sp>
      <p:sp>
        <p:nvSpPr>
          <p:cNvPr id="3" name="Zástupný obsah 2">
            <a:extLst>
              <a:ext uri="{FF2B5EF4-FFF2-40B4-BE49-F238E27FC236}">
                <a16:creationId xmlns:a16="http://schemas.microsoft.com/office/drawing/2014/main" id="{CF24BD4C-96F8-4130-B08E-A6B1C0E3C694}"/>
              </a:ext>
            </a:extLst>
          </p:cNvPr>
          <p:cNvSpPr>
            <a:spLocks noGrp="1"/>
          </p:cNvSpPr>
          <p:nvPr>
            <p:ph idx="1"/>
          </p:nvPr>
        </p:nvSpPr>
        <p:spPr>
          <a:xfrm>
            <a:off x="1066783" y="2556253"/>
            <a:ext cx="10058400" cy="3193294"/>
          </a:xfrm>
        </p:spPr>
        <p:txBody>
          <a:bodyPr>
            <a:normAutofit/>
          </a:bodyPr>
          <a:lstStyle/>
          <a:p>
            <a:pPr>
              <a:buFont typeface="Arial" panose="020B0604020202020204" pitchFamily="34" charset="0"/>
              <a:buChar char="•"/>
            </a:pPr>
            <a:r>
              <a:rPr lang="cs-CZ" sz="2200" dirty="0"/>
              <a:t> Zajišťuje přístup k základnímu vzdělání pro všechny chlapce i dívky.</a:t>
            </a:r>
          </a:p>
          <a:p>
            <a:pPr>
              <a:buFont typeface="Arial" panose="020B0604020202020204" pitchFamily="34" charset="0"/>
              <a:buChar char="•"/>
            </a:pPr>
            <a:r>
              <a:rPr lang="cs-CZ" sz="2200" dirty="0"/>
              <a:t> Pomáhá budovat tzv. školy přátelské k dětem, kde je vždy k dispozici zdroj pitné vody a oddělené toalety.</a:t>
            </a:r>
          </a:p>
          <a:p>
            <a:pPr>
              <a:buFont typeface="Arial" panose="020B0604020202020204" pitchFamily="34" charset="0"/>
              <a:buChar char="•"/>
            </a:pPr>
            <a:r>
              <a:rPr lang="cs-CZ" sz="2200" dirty="0"/>
              <a:t> V krizových oblastech UNICEF staví mobilní školní stany.</a:t>
            </a:r>
          </a:p>
          <a:p>
            <a:pPr>
              <a:buFont typeface="Arial" panose="020B0604020202020204" pitchFamily="34" charset="0"/>
              <a:buChar char="•"/>
            </a:pPr>
            <a:r>
              <a:rPr lang="cs-CZ" sz="2200" dirty="0"/>
              <a:t> Také školí místní učitele a zajišťuje dětem nezbytné pomůcky, jako jsou batohy, sešity a psací potřeby.</a:t>
            </a:r>
          </a:p>
          <a:p>
            <a:endParaRPr lang="cs-CZ" dirty="0"/>
          </a:p>
          <a:p>
            <a:endParaRPr lang="cs-CZ" dirty="0"/>
          </a:p>
        </p:txBody>
      </p:sp>
      <p:sp>
        <p:nvSpPr>
          <p:cNvPr id="12" name="Rectangle 11">
            <a:extLst>
              <a:ext uri="{FF2B5EF4-FFF2-40B4-BE49-F238E27FC236}">
                <a16:creationId xmlns:a16="http://schemas.microsoft.com/office/drawing/2014/main" id="{9B834327-03F1-4931-8261-971373A5A6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31322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4FAA6B4-BAFB-4474-9B14-DC83A90965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819A831E-2CBB-45FB-91EB-7DEA9513906D}"/>
              </a:ext>
            </a:extLst>
          </p:cNvPr>
          <p:cNvSpPr>
            <a:spLocks noGrp="1"/>
          </p:cNvSpPr>
          <p:nvPr>
            <p:ph type="title"/>
          </p:nvPr>
        </p:nvSpPr>
        <p:spPr>
          <a:xfrm>
            <a:off x="1097280" y="286603"/>
            <a:ext cx="10058400" cy="1450757"/>
          </a:xfrm>
        </p:spPr>
        <p:txBody>
          <a:bodyPr>
            <a:normAutofit/>
          </a:bodyPr>
          <a:lstStyle/>
          <a:p>
            <a:r>
              <a:rPr lang="cs-CZ" b="1" dirty="0">
                <a:effectLst>
                  <a:outerShdw blurRad="38100" dist="38100" dir="2700000" algn="tl">
                    <a:srgbClr val="000000">
                      <a:alpha val="43137"/>
                    </a:srgbClr>
                  </a:outerShdw>
                </a:effectLst>
              </a:rPr>
              <a:t>Mezinárodní měnový fond (MMF)</a:t>
            </a:r>
          </a:p>
        </p:txBody>
      </p:sp>
      <p:cxnSp>
        <p:nvCxnSpPr>
          <p:cNvPr id="11" name="!!Straight Connector">
            <a:extLst>
              <a:ext uri="{FF2B5EF4-FFF2-40B4-BE49-F238E27FC236}">
                <a16:creationId xmlns:a16="http://schemas.microsoft.com/office/drawing/2014/main" id="{4364CDC3-ADB0-4691-9286-5925F160C2D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8F8D9B8B-EFA5-473F-8C43-650AD226A94E}"/>
              </a:ext>
            </a:extLst>
          </p:cNvPr>
          <p:cNvSpPr>
            <a:spLocks noGrp="1"/>
          </p:cNvSpPr>
          <p:nvPr>
            <p:ph idx="1"/>
          </p:nvPr>
        </p:nvSpPr>
        <p:spPr>
          <a:xfrm>
            <a:off x="1097280" y="2108201"/>
            <a:ext cx="6192868" cy="4132575"/>
          </a:xfrm>
        </p:spPr>
        <p:txBody>
          <a:bodyPr>
            <a:normAutofit fontScale="92500" lnSpcReduction="20000"/>
          </a:bodyPr>
          <a:lstStyle/>
          <a:p>
            <a:pPr>
              <a:lnSpc>
                <a:spcPct val="110000"/>
              </a:lnSpc>
            </a:pPr>
            <a:r>
              <a:rPr lang="cs-CZ" dirty="0"/>
              <a:t>V současné době je členem MMF 190 zemí. </a:t>
            </a:r>
          </a:p>
          <a:p>
            <a:pPr>
              <a:lnSpc>
                <a:spcPct val="110000"/>
              </a:lnSpc>
            </a:pPr>
            <a:r>
              <a:rPr lang="cs-CZ" u="sng" dirty="0"/>
              <a:t>Hlavní cíle: </a:t>
            </a:r>
          </a:p>
          <a:p>
            <a:pPr>
              <a:lnSpc>
                <a:spcPct val="110000"/>
              </a:lnSpc>
              <a:buFont typeface="Arial" panose="020B0604020202020204" pitchFamily="34" charset="0"/>
              <a:buChar char="•"/>
            </a:pPr>
            <a:r>
              <a:rPr lang="cs-CZ" dirty="0"/>
              <a:t> Podporovat mezinárodní měnovou spolupráci</a:t>
            </a:r>
          </a:p>
          <a:p>
            <a:pPr>
              <a:lnSpc>
                <a:spcPct val="110000"/>
              </a:lnSpc>
              <a:buFont typeface="Arial" panose="020B0604020202020204" pitchFamily="34" charset="0"/>
              <a:buChar char="•"/>
            </a:pPr>
            <a:r>
              <a:rPr lang="cs-CZ" dirty="0"/>
              <a:t> Usnadňovat rozšiřování a vyvážený růst mezinárodního obchodu </a:t>
            </a:r>
          </a:p>
          <a:p>
            <a:pPr>
              <a:lnSpc>
                <a:spcPct val="110000"/>
              </a:lnSpc>
              <a:buFont typeface="Arial" panose="020B0604020202020204" pitchFamily="34" charset="0"/>
              <a:buChar char="•"/>
            </a:pPr>
            <a:r>
              <a:rPr lang="cs-CZ" dirty="0"/>
              <a:t> Podporovat devizovou stabilitu</a:t>
            </a:r>
          </a:p>
          <a:p>
            <a:pPr>
              <a:lnSpc>
                <a:spcPct val="110000"/>
              </a:lnSpc>
              <a:buFont typeface="Arial" panose="020B0604020202020204" pitchFamily="34" charset="0"/>
              <a:buChar char="•"/>
            </a:pPr>
            <a:r>
              <a:rPr lang="cs-CZ" dirty="0"/>
              <a:t> Napomáhat vytváření mnohostranných platebních systémů</a:t>
            </a:r>
          </a:p>
          <a:p>
            <a:pPr>
              <a:lnSpc>
                <a:spcPct val="110000"/>
              </a:lnSpc>
              <a:buFont typeface="Arial" panose="020B0604020202020204" pitchFamily="34" charset="0"/>
              <a:buChar char="•"/>
            </a:pPr>
            <a:r>
              <a:rPr lang="cs-CZ" dirty="0"/>
              <a:t> Učinit své zdroje dočasně dostupné členům majícím potíže s platební bilancí</a:t>
            </a:r>
          </a:p>
          <a:p>
            <a:pPr>
              <a:lnSpc>
                <a:spcPct val="110000"/>
              </a:lnSpc>
              <a:buFont typeface="Arial" panose="020B0604020202020204" pitchFamily="34" charset="0"/>
              <a:buChar char="•"/>
            </a:pPr>
            <a:r>
              <a:rPr lang="cs-CZ" dirty="0"/>
              <a:t> Zkrátit trvání a zmírnit stupeň nerovnováhy v mezinárodních platebních bilancích členů</a:t>
            </a:r>
          </a:p>
          <a:p>
            <a:pPr>
              <a:lnSpc>
                <a:spcPct val="110000"/>
              </a:lnSpc>
            </a:pPr>
            <a:endParaRPr lang="cs-CZ" sz="1400" dirty="0"/>
          </a:p>
          <a:p>
            <a:pPr>
              <a:lnSpc>
                <a:spcPct val="110000"/>
              </a:lnSpc>
            </a:pPr>
            <a:endParaRPr lang="cs-CZ" sz="1400" dirty="0"/>
          </a:p>
        </p:txBody>
      </p:sp>
      <p:pic>
        <p:nvPicPr>
          <p:cNvPr id="4" name="Obrázek 3">
            <a:extLst>
              <a:ext uri="{FF2B5EF4-FFF2-40B4-BE49-F238E27FC236}">
                <a16:creationId xmlns:a16="http://schemas.microsoft.com/office/drawing/2014/main" id="{CDD693E3-8725-44D0-B7DF-9D571F4D01CE}"/>
              </a:ext>
            </a:extLst>
          </p:cNvPr>
          <p:cNvPicPr>
            <a:picLocks noChangeAspect="1"/>
          </p:cNvPicPr>
          <p:nvPr/>
        </p:nvPicPr>
        <p:blipFill rotWithShape="1">
          <a:blip r:embed="rId3"/>
          <a:srcRect l="16055" r="16593" b="-1"/>
          <a:stretch/>
        </p:blipFill>
        <p:spPr>
          <a:xfrm>
            <a:off x="7534656" y="2108200"/>
            <a:ext cx="3621024" cy="3600613"/>
          </a:xfrm>
          <a:prstGeom prst="rect">
            <a:avLst/>
          </a:prstGeom>
        </p:spPr>
      </p:pic>
      <p:sp>
        <p:nvSpPr>
          <p:cNvPr id="13" name="Rectangle 12">
            <a:extLst>
              <a:ext uri="{FF2B5EF4-FFF2-40B4-BE49-F238E27FC236}">
                <a16:creationId xmlns:a16="http://schemas.microsoft.com/office/drawing/2014/main" id="{DB148495-5F82-48E2-A76C-C8E1C89499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75696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8BDBE5C-BBE9-4E89-BEE5-DEB6EAB87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327C0F27-4B42-4468-BE8B-A6506CDEE1D1}"/>
              </a:ext>
            </a:extLst>
          </p:cNvPr>
          <p:cNvSpPr>
            <a:spLocks noGrp="1"/>
          </p:cNvSpPr>
          <p:nvPr>
            <p:ph type="title"/>
          </p:nvPr>
        </p:nvSpPr>
        <p:spPr>
          <a:xfrm>
            <a:off x="643467" y="634946"/>
            <a:ext cx="3689094" cy="5055904"/>
          </a:xfrm>
        </p:spPr>
        <p:txBody>
          <a:bodyPr anchor="ctr">
            <a:normAutofit/>
          </a:bodyPr>
          <a:lstStyle/>
          <a:p>
            <a:pPr algn="r"/>
            <a:r>
              <a:rPr lang="cs-CZ" b="1" dirty="0">
                <a:effectLst>
                  <a:outerShdw blurRad="38100" dist="38100" dir="2700000" algn="tl">
                    <a:srgbClr val="000000">
                      <a:alpha val="43137"/>
                    </a:srgbClr>
                  </a:outerShdw>
                </a:effectLst>
              </a:rPr>
              <a:t>Činnost MMF</a:t>
            </a:r>
          </a:p>
        </p:txBody>
      </p:sp>
      <p:cxnSp>
        <p:nvCxnSpPr>
          <p:cNvPr id="11" name="Straight Connector 10">
            <a:extLst>
              <a:ext uri="{FF2B5EF4-FFF2-40B4-BE49-F238E27FC236}">
                <a16:creationId xmlns:a16="http://schemas.microsoft.com/office/drawing/2014/main" id="{2752F38C-F560-47AA-90AD-209F39C041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791298"/>
            <a:ext cx="0" cy="27432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DFC4168B-AA75-4715-9B96-CF84B170A6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Zástupný obsah 2">
            <a:extLst>
              <a:ext uri="{FF2B5EF4-FFF2-40B4-BE49-F238E27FC236}">
                <a16:creationId xmlns:a16="http://schemas.microsoft.com/office/drawing/2014/main" id="{0475DF76-E03B-4303-AAD9-52610E7D003F}"/>
              </a:ext>
            </a:extLst>
          </p:cNvPr>
          <p:cNvGraphicFramePr>
            <a:graphicFrameLocks noGrp="1"/>
          </p:cNvGraphicFramePr>
          <p:nvPr>
            <p:ph idx="1"/>
            <p:extLst>
              <p:ext uri="{D42A27DB-BD31-4B8C-83A1-F6EECF244321}">
                <p14:modId xmlns:p14="http://schemas.microsoft.com/office/powerpoint/2010/main" val="1461822321"/>
              </p:ext>
            </p:extLst>
          </p:nvPr>
        </p:nvGraphicFramePr>
        <p:xfrm>
          <a:off x="4976031" y="634947"/>
          <a:ext cx="6582555" cy="51217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05819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EC022A5E-053D-4EF2-97D6-04530532FF65}"/>
              </a:ext>
            </a:extLst>
          </p:cNvPr>
          <p:cNvSpPr>
            <a:spLocks noGrp="1"/>
          </p:cNvSpPr>
          <p:nvPr>
            <p:ph type="title"/>
          </p:nvPr>
        </p:nvSpPr>
        <p:spPr>
          <a:xfrm>
            <a:off x="990932" y="286603"/>
            <a:ext cx="6750987" cy="1450757"/>
          </a:xfrm>
        </p:spPr>
        <p:txBody>
          <a:bodyPr>
            <a:normAutofit/>
          </a:bodyPr>
          <a:lstStyle/>
          <a:p>
            <a:r>
              <a:rPr lang="cs-CZ" b="1">
                <a:solidFill>
                  <a:schemeClr val="accent1"/>
                </a:solidFill>
                <a:effectLst>
                  <a:outerShdw blurRad="38100" dist="38100" dir="2700000" algn="tl">
                    <a:srgbClr val="000000">
                      <a:alpha val="43137"/>
                    </a:srgbClr>
                  </a:outerShdw>
                </a:effectLst>
              </a:rPr>
              <a:t>Rada guvernérů </a:t>
            </a:r>
          </a:p>
        </p:txBody>
      </p:sp>
      <p:sp>
        <p:nvSpPr>
          <p:cNvPr id="15" name="Zástupný obsah 2">
            <a:extLst>
              <a:ext uri="{FF2B5EF4-FFF2-40B4-BE49-F238E27FC236}">
                <a16:creationId xmlns:a16="http://schemas.microsoft.com/office/drawing/2014/main" id="{3B0FFCC7-D5E6-47B2-AB05-02DF68E87393}"/>
              </a:ext>
            </a:extLst>
          </p:cNvPr>
          <p:cNvSpPr>
            <a:spLocks noGrp="1"/>
          </p:cNvSpPr>
          <p:nvPr>
            <p:ph idx="1"/>
          </p:nvPr>
        </p:nvSpPr>
        <p:spPr>
          <a:xfrm>
            <a:off x="1044204" y="2023962"/>
            <a:ext cx="6697715" cy="3845131"/>
          </a:xfrm>
        </p:spPr>
        <p:txBody>
          <a:bodyPr>
            <a:normAutofit/>
          </a:bodyPr>
          <a:lstStyle/>
          <a:p>
            <a:pPr>
              <a:buFont typeface="Arial" panose="020B0604020202020204" pitchFamily="34" charset="0"/>
              <a:buChar char="•"/>
            </a:pPr>
            <a:r>
              <a:rPr lang="cs-CZ" dirty="0"/>
              <a:t> Vrcholným řídícím orgánem MMF</a:t>
            </a:r>
          </a:p>
          <a:p>
            <a:pPr>
              <a:buFont typeface="Arial" panose="020B0604020202020204" pitchFamily="34" charset="0"/>
              <a:buChar char="•"/>
            </a:pPr>
            <a:r>
              <a:rPr lang="cs-CZ" dirty="0"/>
              <a:t> Každá členská země je zde zastoupena jedním guvernérem. Guvernér je jmenován členskou zemí a je jím obvykle guvernér centrální banky. </a:t>
            </a:r>
          </a:p>
          <a:p>
            <a:pPr>
              <a:buFont typeface="Arial" panose="020B0604020202020204" pitchFamily="34" charset="0"/>
              <a:buChar char="•"/>
            </a:pPr>
            <a:r>
              <a:rPr lang="cs-CZ" dirty="0"/>
              <a:t> Sbor guvernérů je oprávněný přijímat nové členy MMF, určovat výši členských kvót.</a:t>
            </a:r>
          </a:p>
          <a:p>
            <a:pPr>
              <a:buFont typeface="Arial" panose="020B0604020202020204" pitchFamily="34" charset="0"/>
              <a:buChar char="•"/>
            </a:pPr>
            <a:r>
              <a:rPr lang="cs-CZ" dirty="0"/>
              <a:t> Sbor guvernérů se schází během výročních setkání MMF, zpravidla jednou ročně.</a:t>
            </a:r>
          </a:p>
          <a:p>
            <a:endParaRPr lang="cs-CZ" dirty="0"/>
          </a:p>
          <a:p>
            <a:endParaRPr lang="cs-CZ" dirty="0"/>
          </a:p>
        </p:txBody>
      </p:sp>
      <p:sp>
        <p:nvSpPr>
          <p:cNvPr id="10" name="Rectangle 9">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1"/>
            <a:ext cx="4050791"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70FA2369-10B3-4A99-93ED-036A92FD9C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3705745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16C610C4-E245-4871-BFEE-392830E79396}"/>
              </a:ext>
            </a:extLst>
          </p:cNvPr>
          <p:cNvSpPr>
            <a:spLocks noGrp="1"/>
          </p:cNvSpPr>
          <p:nvPr>
            <p:ph type="title"/>
          </p:nvPr>
        </p:nvSpPr>
        <p:spPr>
          <a:xfrm>
            <a:off x="1097280" y="286603"/>
            <a:ext cx="10058400" cy="1450757"/>
          </a:xfrm>
        </p:spPr>
        <p:txBody>
          <a:bodyPr anchor="ctr">
            <a:normAutofit/>
          </a:bodyPr>
          <a:lstStyle/>
          <a:p>
            <a:r>
              <a:rPr lang="cs-CZ" b="1" dirty="0">
                <a:solidFill>
                  <a:srgbClr val="FFFFFF"/>
                </a:solidFill>
                <a:effectLst>
                  <a:outerShdw blurRad="38100" dist="38100" dir="2700000" algn="tl">
                    <a:srgbClr val="000000">
                      <a:alpha val="43137"/>
                    </a:srgbClr>
                  </a:outerShdw>
                </a:effectLst>
              </a:rPr>
              <a:t>Co jsou to mezinárodní organizace?</a:t>
            </a:r>
          </a:p>
        </p:txBody>
      </p:sp>
      <p:sp>
        <p:nvSpPr>
          <p:cNvPr id="3" name="Zástupný obsah 2">
            <a:extLst>
              <a:ext uri="{FF2B5EF4-FFF2-40B4-BE49-F238E27FC236}">
                <a16:creationId xmlns:a16="http://schemas.microsoft.com/office/drawing/2014/main" id="{3E3F7075-59EF-4E33-95E2-DD8A5A74E7EE}"/>
              </a:ext>
            </a:extLst>
          </p:cNvPr>
          <p:cNvSpPr>
            <a:spLocks noGrp="1"/>
          </p:cNvSpPr>
          <p:nvPr>
            <p:ph idx="1"/>
          </p:nvPr>
        </p:nvSpPr>
        <p:spPr>
          <a:xfrm>
            <a:off x="567560" y="2191604"/>
            <a:ext cx="10815144" cy="3935928"/>
          </a:xfrm>
        </p:spPr>
        <p:txBody>
          <a:bodyPr>
            <a:noAutofit/>
          </a:bodyPr>
          <a:lstStyle/>
          <a:p>
            <a:pPr>
              <a:lnSpc>
                <a:spcPct val="110000"/>
              </a:lnSpc>
              <a:buFont typeface="Wingdings" panose="05000000000000000000" pitchFamily="2" charset="2"/>
              <a:buChar char="Ø"/>
            </a:pPr>
            <a:r>
              <a:rPr lang="cs-CZ" sz="2200" dirty="0"/>
              <a:t> Neexistuje univerzální definice</a:t>
            </a:r>
          </a:p>
          <a:p>
            <a:pPr>
              <a:lnSpc>
                <a:spcPct val="110000"/>
              </a:lnSpc>
            </a:pPr>
            <a:r>
              <a:rPr lang="cs-CZ" sz="2200" i="1" dirty="0"/>
              <a:t>„Formální trvalé struktury ustanovené na základě dohody mezi členy (vládními a/nebo nevládními) ze dvou či více suverénních států s cílem prosazovat společný zájem členství.“</a:t>
            </a:r>
            <a:endParaRPr lang="cs-CZ" sz="2200" dirty="0"/>
          </a:p>
          <a:p>
            <a:pPr>
              <a:lnSpc>
                <a:spcPct val="110000"/>
              </a:lnSpc>
            </a:pPr>
            <a:r>
              <a:rPr lang="cs-CZ" sz="2200" u="sng" dirty="0"/>
              <a:t>Základní charakteristiky:</a:t>
            </a:r>
          </a:p>
          <a:p>
            <a:pPr lvl="3">
              <a:lnSpc>
                <a:spcPct val="110000"/>
              </a:lnSpc>
              <a:buFont typeface="Arial" panose="020B0604020202020204" pitchFamily="34" charset="0"/>
              <a:buChar char="•"/>
            </a:pPr>
            <a:r>
              <a:rPr lang="cs-CZ" sz="2200" dirty="0"/>
              <a:t> Dobrovolné členství</a:t>
            </a:r>
          </a:p>
          <a:p>
            <a:pPr lvl="3">
              <a:lnSpc>
                <a:spcPct val="110000"/>
              </a:lnSpc>
              <a:buFont typeface="Arial" panose="020B0604020202020204" pitchFamily="34" charset="0"/>
              <a:buChar char="•"/>
            </a:pPr>
            <a:r>
              <a:rPr lang="cs-CZ" sz="2200" dirty="0"/>
              <a:t> Trvalá organizační struktura daná zakládajícím dokumentem</a:t>
            </a:r>
          </a:p>
          <a:p>
            <a:pPr lvl="3">
              <a:lnSpc>
                <a:spcPct val="110000"/>
              </a:lnSpc>
              <a:buFont typeface="Arial" panose="020B0604020202020204" pitchFamily="34" charset="0"/>
              <a:buChar char="•"/>
            </a:pPr>
            <a:r>
              <a:rPr lang="cs-CZ" sz="2200" dirty="0"/>
              <a:t> Existence stálého sekretariátu </a:t>
            </a:r>
          </a:p>
          <a:p>
            <a:pPr lvl="3">
              <a:lnSpc>
                <a:spcPct val="110000"/>
              </a:lnSpc>
              <a:buFont typeface="Arial" panose="020B0604020202020204" pitchFamily="34" charset="0"/>
              <a:buChar char="•"/>
            </a:pPr>
            <a:r>
              <a:rPr lang="cs-CZ" sz="2200" dirty="0"/>
              <a:t> Fungování poradního shromáždění jako jednoho z orgánů organizace</a:t>
            </a:r>
          </a:p>
        </p:txBody>
      </p:sp>
      <p:sp>
        <p:nvSpPr>
          <p:cNvPr id="12" name="Rectangle 11">
            <a:extLst>
              <a:ext uri="{FF2B5EF4-FFF2-40B4-BE49-F238E27FC236}">
                <a16:creationId xmlns:a16="http://schemas.microsoft.com/office/drawing/2014/main" id="{9B834327-03F1-4931-8261-971373A5A6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63044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A05D7D13-3873-43F2-B734-C46EE6006242}"/>
              </a:ext>
            </a:extLst>
          </p:cNvPr>
          <p:cNvSpPr>
            <a:spLocks noGrp="1"/>
          </p:cNvSpPr>
          <p:nvPr>
            <p:ph type="title"/>
          </p:nvPr>
        </p:nvSpPr>
        <p:spPr>
          <a:xfrm>
            <a:off x="990932" y="286603"/>
            <a:ext cx="6750987" cy="1450757"/>
          </a:xfrm>
        </p:spPr>
        <p:txBody>
          <a:bodyPr>
            <a:normAutofit/>
          </a:bodyPr>
          <a:lstStyle/>
          <a:p>
            <a:r>
              <a:rPr lang="cs-CZ" b="1" dirty="0">
                <a:solidFill>
                  <a:schemeClr val="accent1"/>
                </a:solidFill>
                <a:effectLst>
                  <a:outerShdw blurRad="38100" dist="38100" dir="2700000" algn="tl">
                    <a:srgbClr val="000000">
                      <a:alpha val="43137"/>
                    </a:srgbClr>
                  </a:outerShdw>
                </a:effectLst>
              </a:rPr>
              <a:t>Výkonná rada</a:t>
            </a:r>
          </a:p>
        </p:txBody>
      </p:sp>
      <p:sp>
        <p:nvSpPr>
          <p:cNvPr id="3" name="Zástupný obsah 2">
            <a:extLst>
              <a:ext uri="{FF2B5EF4-FFF2-40B4-BE49-F238E27FC236}">
                <a16:creationId xmlns:a16="http://schemas.microsoft.com/office/drawing/2014/main" id="{14CBBF65-3FA6-4384-B627-552D764245B9}"/>
              </a:ext>
            </a:extLst>
          </p:cNvPr>
          <p:cNvSpPr>
            <a:spLocks noGrp="1"/>
          </p:cNvSpPr>
          <p:nvPr>
            <p:ph idx="1"/>
          </p:nvPr>
        </p:nvSpPr>
        <p:spPr>
          <a:xfrm>
            <a:off x="1044204" y="2023962"/>
            <a:ext cx="6697715" cy="3845131"/>
          </a:xfrm>
        </p:spPr>
        <p:txBody>
          <a:bodyPr>
            <a:normAutofit/>
          </a:bodyPr>
          <a:lstStyle/>
          <a:p>
            <a:pPr>
              <a:buFont typeface="Arial" panose="020B0604020202020204" pitchFamily="34" charset="0"/>
              <a:buChar char="•"/>
            </a:pPr>
            <a:r>
              <a:rPr lang="cs-CZ" dirty="0"/>
              <a:t> Odpovědná za vedení každodenní agendy MMF</a:t>
            </a:r>
          </a:p>
          <a:p>
            <a:pPr>
              <a:buFont typeface="Arial" panose="020B0604020202020204" pitchFamily="34" charset="0"/>
              <a:buChar char="•"/>
            </a:pPr>
            <a:r>
              <a:rPr lang="cs-CZ" dirty="0"/>
              <a:t> Skládá se z 24 ředitelů, kteří jsou voleni členskými zeměmi nebo skupinami členských zemí na dva roky. </a:t>
            </a:r>
          </a:p>
          <a:p>
            <a:pPr>
              <a:buFont typeface="Arial" panose="020B0604020202020204" pitchFamily="34" charset="0"/>
              <a:buChar char="•"/>
            </a:pPr>
            <a:r>
              <a:rPr lang="cs-CZ" dirty="0"/>
              <a:t> Výkonný sbor je zodpovědný za záležitosti jednotlivých států (hodnocení vývoje jejich hospodářství, prosazování politiky doporučené MMF apod.)</a:t>
            </a:r>
          </a:p>
          <a:p>
            <a:pPr>
              <a:buFont typeface="Arial" panose="020B0604020202020204" pitchFamily="34" charset="0"/>
              <a:buChar char="•"/>
            </a:pPr>
            <a:r>
              <a:rPr lang="cs-CZ" dirty="0"/>
              <a:t> Členem Výkonné rady je i generální ředitel, který zastává funkci předsedy Výkonné rady. </a:t>
            </a:r>
          </a:p>
          <a:p>
            <a:pPr>
              <a:buFont typeface="Arial" panose="020B0604020202020204" pitchFamily="34" charset="0"/>
              <a:buChar char="•"/>
            </a:pPr>
            <a:r>
              <a:rPr lang="cs-CZ" dirty="0"/>
              <a:t> Výkonná rada se obvykle schází několikrát týdně.</a:t>
            </a:r>
          </a:p>
          <a:p>
            <a:endParaRPr lang="cs-CZ" dirty="0"/>
          </a:p>
        </p:txBody>
      </p:sp>
      <p:sp>
        <p:nvSpPr>
          <p:cNvPr id="10" name="Rectangle 9">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1"/>
            <a:ext cx="4050791"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70FA2369-10B3-4A99-93ED-036A92FD9C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961973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19F7F413-9EF3-4027-9E6C-B20BC68A54CE}"/>
              </a:ext>
            </a:extLst>
          </p:cNvPr>
          <p:cNvSpPr>
            <a:spLocks noGrp="1"/>
          </p:cNvSpPr>
          <p:nvPr>
            <p:ph type="title"/>
          </p:nvPr>
        </p:nvSpPr>
        <p:spPr>
          <a:xfrm>
            <a:off x="990932" y="286603"/>
            <a:ext cx="6750987" cy="1450757"/>
          </a:xfrm>
        </p:spPr>
        <p:txBody>
          <a:bodyPr>
            <a:normAutofit/>
          </a:bodyPr>
          <a:lstStyle/>
          <a:p>
            <a:r>
              <a:rPr lang="cs-CZ" b="1" dirty="0">
                <a:solidFill>
                  <a:schemeClr val="accent1"/>
                </a:solidFill>
                <a:effectLst>
                  <a:outerShdw blurRad="38100" dist="38100" dir="2700000" algn="tl">
                    <a:srgbClr val="000000">
                      <a:alpha val="43137"/>
                    </a:srgbClr>
                  </a:outerShdw>
                </a:effectLst>
              </a:rPr>
              <a:t>Nezávislý hodnotící orgán</a:t>
            </a:r>
          </a:p>
        </p:txBody>
      </p:sp>
      <p:sp>
        <p:nvSpPr>
          <p:cNvPr id="3" name="Zástupný obsah 2">
            <a:extLst>
              <a:ext uri="{FF2B5EF4-FFF2-40B4-BE49-F238E27FC236}">
                <a16:creationId xmlns:a16="http://schemas.microsoft.com/office/drawing/2014/main" id="{AEE844FD-B677-4545-9206-7DCBF58C5B24}"/>
              </a:ext>
            </a:extLst>
          </p:cNvPr>
          <p:cNvSpPr>
            <a:spLocks noGrp="1"/>
          </p:cNvSpPr>
          <p:nvPr>
            <p:ph idx="1"/>
          </p:nvPr>
        </p:nvSpPr>
        <p:spPr>
          <a:xfrm>
            <a:off x="1044204" y="2023962"/>
            <a:ext cx="6697715" cy="3845131"/>
          </a:xfrm>
        </p:spPr>
        <p:txBody>
          <a:bodyPr>
            <a:normAutofit/>
          </a:bodyPr>
          <a:lstStyle/>
          <a:p>
            <a:pPr>
              <a:buFont typeface="Arial" panose="020B0604020202020204" pitchFamily="34" charset="0"/>
              <a:buChar char="•"/>
            </a:pPr>
            <a:r>
              <a:rPr lang="cs-CZ" dirty="0"/>
              <a:t> Založen Radou výkonných ředitelů MMF v červenci 2001. </a:t>
            </a:r>
          </a:p>
          <a:p>
            <a:pPr>
              <a:buFont typeface="Arial" panose="020B0604020202020204" pitchFamily="34" charset="0"/>
              <a:buChar char="•"/>
            </a:pPr>
            <a:endParaRPr lang="cs-CZ" dirty="0"/>
          </a:p>
          <a:p>
            <a:pPr>
              <a:buFont typeface="Arial" panose="020B0604020202020204" pitchFamily="34" charset="0"/>
              <a:buChar char="•"/>
            </a:pPr>
            <a:r>
              <a:rPr lang="cs-CZ" dirty="0"/>
              <a:t> Jeho úkolem je poskytovat objektivní a nezávislá hodnocení záležitostí souvisejících s MMF. </a:t>
            </a:r>
          </a:p>
          <a:p>
            <a:pPr>
              <a:buFont typeface="Arial" panose="020B0604020202020204" pitchFamily="34" charset="0"/>
              <a:buChar char="•"/>
            </a:pPr>
            <a:endParaRPr lang="cs-CZ" dirty="0"/>
          </a:p>
          <a:p>
            <a:pPr>
              <a:buFont typeface="Arial" panose="020B0604020202020204" pitchFamily="34" charset="0"/>
              <a:buChar char="•"/>
            </a:pPr>
            <a:r>
              <a:rPr lang="cs-CZ" dirty="0"/>
              <a:t> Tento orgán funguje nezávisle na managementu MMF a mimo dosah vlivu Rady výkonných ředitelů MMF.</a:t>
            </a:r>
          </a:p>
          <a:p>
            <a:endParaRPr lang="cs-CZ" dirty="0"/>
          </a:p>
        </p:txBody>
      </p:sp>
      <p:sp>
        <p:nvSpPr>
          <p:cNvPr id="10" name="Rectangle 9">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1"/>
            <a:ext cx="4050791"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70FA2369-10B3-4A99-93ED-036A92FD9C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3517563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13BCCAE5-A35B-4B66-A4A7-E23C34A403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200B35A9-A298-4007-95E2-3031A37B7196}"/>
              </a:ext>
            </a:extLst>
          </p:cNvPr>
          <p:cNvSpPr>
            <a:spLocks noGrp="1"/>
          </p:cNvSpPr>
          <p:nvPr>
            <p:ph type="title"/>
          </p:nvPr>
        </p:nvSpPr>
        <p:spPr>
          <a:xfrm>
            <a:off x="1097280" y="286603"/>
            <a:ext cx="10058400" cy="1450757"/>
          </a:xfrm>
        </p:spPr>
        <p:txBody>
          <a:bodyPr>
            <a:normAutofit/>
          </a:bodyPr>
          <a:lstStyle/>
          <a:p>
            <a:r>
              <a:rPr lang="cs-CZ" b="1" dirty="0">
                <a:effectLst>
                  <a:outerShdw blurRad="38100" dist="38100" dir="2700000" algn="tl">
                    <a:srgbClr val="000000">
                      <a:alpha val="43137"/>
                    </a:srgbClr>
                  </a:outerShdw>
                </a:effectLst>
              </a:rPr>
              <a:t>Arktická rada</a:t>
            </a:r>
          </a:p>
        </p:txBody>
      </p:sp>
      <p:cxnSp>
        <p:nvCxnSpPr>
          <p:cNvPr id="32" name="Straight Connector 31">
            <a:extLst>
              <a:ext uri="{FF2B5EF4-FFF2-40B4-BE49-F238E27FC236}">
                <a16:creationId xmlns:a16="http://schemas.microsoft.com/office/drawing/2014/main" id="{6987BDFB-DE64-4B56-B44F-45FAE19FA9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5846"/>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86E9C955-0C54-416E-ACDE-467FC0037C80}"/>
              </a:ext>
            </a:extLst>
          </p:cNvPr>
          <p:cNvSpPr>
            <a:spLocks noGrp="1"/>
          </p:cNvSpPr>
          <p:nvPr>
            <p:ph idx="1"/>
          </p:nvPr>
        </p:nvSpPr>
        <p:spPr>
          <a:xfrm>
            <a:off x="1097280" y="2108201"/>
            <a:ext cx="6531071" cy="4134112"/>
          </a:xfrm>
        </p:spPr>
        <p:txBody>
          <a:bodyPr>
            <a:normAutofit/>
          </a:bodyPr>
          <a:lstStyle/>
          <a:p>
            <a:pPr>
              <a:buFont typeface="Arial" panose="020B0604020202020204" pitchFamily="34" charset="0"/>
              <a:buChar char="•"/>
            </a:pPr>
            <a:r>
              <a:rPr lang="cs-CZ" sz="2000" dirty="0"/>
              <a:t> Mezivládní organizace podporující spolupráci, koordinaci a interakci mezi arktickými státy, arktickým původním obyvatelstvem a dalšími obyvateli Arktidy ve společných arktických otázkách.</a:t>
            </a:r>
          </a:p>
          <a:p>
            <a:pPr>
              <a:buFont typeface="Arial" panose="020B0604020202020204" pitchFamily="34" charset="0"/>
              <a:buChar char="•"/>
            </a:pPr>
            <a:r>
              <a:rPr lang="cs-CZ" sz="2000" dirty="0"/>
              <a:t> Arktickou radu tvoří 8 arktických států: Dánsko, Finsko, Island, Kanada, Norsko, Rusko, Švédsko a USA.</a:t>
            </a:r>
          </a:p>
          <a:p>
            <a:pPr>
              <a:buFont typeface="Arial" panose="020B0604020202020204" pitchFamily="34" charset="0"/>
              <a:buChar char="•"/>
            </a:pPr>
            <a:r>
              <a:rPr lang="cs-CZ" sz="2000" dirty="0"/>
              <a:t> Mezi stálé členy Arktické rady patří i 6 mezinárodních organizací původních obyvatel.</a:t>
            </a:r>
          </a:p>
          <a:p>
            <a:endParaRPr lang="cs-CZ" dirty="0"/>
          </a:p>
        </p:txBody>
      </p:sp>
      <p:pic>
        <p:nvPicPr>
          <p:cNvPr id="7" name="Obrázek 6">
            <a:extLst>
              <a:ext uri="{FF2B5EF4-FFF2-40B4-BE49-F238E27FC236}">
                <a16:creationId xmlns:a16="http://schemas.microsoft.com/office/drawing/2014/main" id="{9BFCCAE1-CDC4-4BD9-A684-A871202E0FA7}"/>
              </a:ext>
            </a:extLst>
          </p:cNvPr>
          <p:cNvPicPr>
            <a:picLocks noChangeAspect="1"/>
          </p:cNvPicPr>
          <p:nvPr/>
        </p:nvPicPr>
        <p:blipFill>
          <a:blip r:embed="rId3"/>
          <a:stretch>
            <a:fillRect/>
          </a:stretch>
        </p:blipFill>
        <p:spPr>
          <a:xfrm>
            <a:off x="8129006" y="2878405"/>
            <a:ext cx="3144043" cy="2220480"/>
          </a:xfrm>
          <a:prstGeom prst="rect">
            <a:avLst/>
          </a:prstGeom>
        </p:spPr>
      </p:pic>
      <p:sp>
        <p:nvSpPr>
          <p:cNvPr id="34" name="Rectangle 33">
            <a:extLst>
              <a:ext uri="{FF2B5EF4-FFF2-40B4-BE49-F238E27FC236}">
                <a16:creationId xmlns:a16="http://schemas.microsoft.com/office/drawing/2014/main" id="{CB06839E-D8C3-4A74-BA2B-3B97E7B2CD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8347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8CB54FC-0B2A-4107-9A70-958B90B765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CD1A774C-339C-4A1A-9C86-0FB5B34AAAD8}"/>
              </a:ext>
            </a:extLst>
          </p:cNvPr>
          <p:cNvSpPr>
            <a:spLocks noGrp="1"/>
          </p:cNvSpPr>
          <p:nvPr>
            <p:ph type="title"/>
          </p:nvPr>
        </p:nvSpPr>
        <p:spPr>
          <a:xfrm>
            <a:off x="6411685" y="634946"/>
            <a:ext cx="5127171" cy="1450757"/>
          </a:xfrm>
        </p:spPr>
        <p:txBody>
          <a:bodyPr>
            <a:normAutofit/>
          </a:bodyPr>
          <a:lstStyle/>
          <a:p>
            <a:r>
              <a:rPr lang="cs-CZ" b="1" dirty="0">
                <a:effectLst>
                  <a:outerShdw blurRad="38100" dist="38100" dir="2700000" algn="tl">
                    <a:srgbClr val="000000">
                      <a:alpha val="43137"/>
                    </a:srgbClr>
                  </a:outerShdw>
                </a:effectLst>
              </a:rPr>
              <a:t>Činnost Arktické rady</a:t>
            </a:r>
          </a:p>
        </p:txBody>
      </p:sp>
      <p:pic>
        <p:nvPicPr>
          <p:cNvPr id="4" name="Obrázek 3">
            <a:extLst>
              <a:ext uri="{FF2B5EF4-FFF2-40B4-BE49-F238E27FC236}">
                <a16:creationId xmlns:a16="http://schemas.microsoft.com/office/drawing/2014/main" id="{4446A50E-FDC4-47D4-B00C-85B2F479DAE9}"/>
              </a:ext>
            </a:extLst>
          </p:cNvPr>
          <p:cNvPicPr>
            <a:picLocks noChangeAspect="1"/>
          </p:cNvPicPr>
          <p:nvPr/>
        </p:nvPicPr>
        <p:blipFill>
          <a:blip r:embed="rId3"/>
          <a:stretch>
            <a:fillRect/>
          </a:stretch>
        </p:blipFill>
        <p:spPr>
          <a:xfrm>
            <a:off x="643192" y="711306"/>
            <a:ext cx="5115347" cy="5115347"/>
          </a:xfrm>
          <a:prstGeom prst="rect">
            <a:avLst/>
          </a:prstGeom>
        </p:spPr>
      </p:pic>
      <p:cxnSp>
        <p:nvCxnSpPr>
          <p:cNvPr id="11" name="Straight Connector 10">
            <a:extLst>
              <a:ext uri="{FF2B5EF4-FFF2-40B4-BE49-F238E27FC236}">
                <a16:creationId xmlns:a16="http://schemas.microsoft.com/office/drawing/2014/main" id="{7855A9B5-1710-4B19-B0F1-CDFDD4ED5B7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14044" y="2246569"/>
            <a:ext cx="4572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5DD3BAFF-80BE-468E-BBB6-A41FAA3A1834}"/>
              </a:ext>
            </a:extLst>
          </p:cNvPr>
          <p:cNvSpPr>
            <a:spLocks noGrp="1"/>
          </p:cNvSpPr>
          <p:nvPr>
            <p:ph idx="1"/>
          </p:nvPr>
        </p:nvSpPr>
        <p:spPr>
          <a:xfrm>
            <a:off x="6411684" y="2407436"/>
            <a:ext cx="5127172" cy="3461658"/>
          </a:xfrm>
        </p:spPr>
        <p:txBody>
          <a:bodyPr>
            <a:noAutofit/>
          </a:bodyPr>
          <a:lstStyle/>
          <a:p>
            <a:pPr>
              <a:lnSpc>
                <a:spcPct val="110000"/>
              </a:lnSpc>
            </a:pPr>
            <a:r>
              <a:rPr lang="cs-CZ" sz="2000" u="sng" dirty="0"/>
              <a:t>Hlavní témata:</a:t>
            </a:r>
          </a:p>
          <a:p>
            <a:pPr>
              <a:lnSpc>
                <a:spcPct val="110000"/>
              </a:lnSpc>
              <a:buFont typeface="Arial" panose="020B0604020202020204" pitchFamily="34" charset="0"/>
              <a:buChar char="•"/>
            </a:pPr>
            <a:r>
              <a:rPr lang="cs-CZ" sz="2000" dirty="0"/>
              <a:t> Arktické národy</a:t>
            </a:r>
          </a:p>
          <a:p>
            <a:pPr>
              <a:lnSpc>
                <a:spcPct val="110000"/>
              </a:lnSpc>
              <a:buFont typeface="Arial" panose="020B0604020202020204" pitchFamily="34" charset="0"/>
              <a:buChar char="•"/>
            </a:pPr>
            <a:r>
              <a:rPr lang="cs-CZ" sz="2000" dirty="0"/>
              <a:t> Biodiverzita</a:t>
            </a:r>
          </a:p>
          <a:p>
            <a:pPr>
              <a:lnSpc>
                <a:spcPct val="110000"/>
              </a:lnSpc>
              <a:buFont typeface="Arial" panose="020B0604020202020204" pitchFamily="34" charset="0"/>
              <a:buChar char="•"/>
            </a:pPr>
            <a:r>
              <a:rPr lang="cs-CZ" sz="2000" dirty="0"/>
              <a:t> Podnebí</a:t>
            </a:r>
          </a:p>
          <a:p>
            <a:pPr>
              <a:lnSpc>
                <a:spcPct val="110000"/>
              </a:lnSpc>
              <a:buFont typeface="Arial" panose="020B0604020202020204" pitchFamily="34" charset="0"/>
              <a:buChar char="•"/>
            </a:pPr>
            <a:r>
              <a:rPr lang="cs-CZ" sz="2000" dirty="0"/>
              <a:t> Oceán</a:t>
            </a:r>
          </a:p>
          <a:p>
            <a:pPr>
              <a:lnSpc>
                <a:spcPct val="110000"/>
              </a:lnSpc>
              <a:buFont typeface="Arial" panose="020B0604020202020204" pitchFamily="34" charset="0"/>
              <a:buChar char="•"/>
            </a:pPr>
            <a:r>
              <a:rPr lang="cs-CZ" sz="2000" dirty="0"/>
              <a:t> Znečištění</a:t>
            </a:r>
          </a:p>
          <a:p>
            <a:pPr>
              <a:lnSpc>
                <a:spcPct val="110000"/>
              </a:lnSpc>
              <a:buFont typeface="Arial" panose="020B0604020202020204" pitchFamily="34" charset="0"/>
              <a:buChar char="•"/>
            </a:pPr>
            <a:r>
              <a:rPr lang="cs-CZ" sz="2000" dirty="0"/>
              <a:t> </a:t>
            </a:r>
            <a:r>
              <a:rPr lang="pt-BR" sz="2000" dirty="0"/>
              <a:t>Prevence a reakce na mimořádné události</a:t>
            </a:r>
          </a:p>
        </p:txBody>
      </p:sp>
      <p:sp>
        <p:nvSpPr>
          <p:cNvPr id="13" name="Rectangle 12">
            <a:extLst>
              <a:ext uri="{FF2B5EF4-FFF2-40B4-BE49-F238E27FC236}">
                <a16:creationId xmlns:a16="http://schemas.microsoft.com/office/drawing/2014/main" id="{9AA76026-5689-4584-8D93-D71D739E6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TextovéPole 4">
            <a:extLst>
              <a:ext uri="{FF2B5EF4-FFF2-40B4-BE49-F238E27FC236}">
                <a16:creationId xmlns:a16="http://schemas.microsoft.com/office/drawing/2014/main" id="{8AAE277C-6361-43DC-A661-90EC3B023165}"/>
              </a:ext>
            </a:extLst>
          </p:cNvPr>
          <p:cNvSpPr txBox="1"/>
          <p:nvPr/>
        </p:nvSpPr>
        <p:spPr>
          <a:xfrm>
            <a:off x="990066" y="5983069"/>
            <a:ext cx="11047956" cy="646331"/>
          </a:xfrm>
          <a:prstGeom prst="rect">
            <a:avLst/>
          </a:prstGeom>
          <a:noFill/>
        </p:spPr>
        <p:txBody>
          <a:bodyPr wrap="square" rtlCol="0">
            <a:spAutoFit/>
          </a:bodyPr>
          <a:lstStyle/>
          <a:p>
            <a:r>
              <a:rPr lang="cs-CZ" sz="1800" i="1" dirty="0"/>
              <a:t>2013: </a:t>
            </a:r>
            <a:r>
              <a:rPr lang="en-US" sz="1800" i="1" dirty="0"/>
              <a:t>Agreement on Cooperation on Marine Oil Pollution Preparedness and Response in the Arctic</a:t>
            </a:r>
            <a:endParaRPr lang="cs-CZ" sz="1800" i="1" dirty="0"/>
          </a:p>
          <a:p>
            <a:endParaRPr lang="cs-CZ" dirty="0"/>
          </a:p>
        </p:txBody>
      </p:sp>
    </p:spTree>
    <p:extLst>
      <p:ext uri="{BB962C8B-B14F-4D97-AF65-F5344CB8AC3E}">
        <p14:creationId xmlns:p14="http://schemas.microsoft.com/office/powerpoint/2010/main" val="2228085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13BCCAE5-A35B-4B66-A4A7-E23C34A403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D4E3EF9E-0056-44FE-BE87-537CF3FF0627}"/>
              </a:ext>
            </a:extLst>
          </p:cNvPr>
          <p:cNvSpPr>
            <a:spLocks noGrp="1"/>
          </p:cNvSpPr>
          <p:nvPr>
            <p:ph type="title"/>
          </p:nvPr>
        </p:nvSpPr>
        <p:spPr>
          <a:xfrm>
            <a:off x="1097280" y="286603"/>
            <a:ext cx="6437363" cy="1450757"/>
          </a:xfrm>
        </p:spPr>
        <p:txBody>
          <a:bodyPr>
            <a:normAutofit/>
          </a:bodyPr>
          <a:lstStyle/>
          <a:p>
            <a:r>
              <a:rPr lang="cs-CZ" b="1" dirty="0" err="1">
                <a:solidFill>
                  <a:schemeClr val="tx1"/>
                </a:solidFill>
                <a:effectLst>
                  <a:outerShdw blurRad="38100" dist="38100" dir="2700000" algn="tl">
                    <a:srgbClr val="000000">
                      <a:alpha val="43137"/>
                    </a:srgbClr>
                  </a:outerShdw>
                </a:effectLst>
              </a:rPr>
              <a:t>Amnesty</a:t>
            </a:r>
            <a:r>
              <a:rPr lang="cs-CZ" b="1" dirty="0">
                <a:solidFill>
                  <a:schemeClr val="tx1"/>
                </a:solidFill>
                <a:effectLst>
                  <a:outerShdw blurRad="38100" dist="38100" dir="2700000" algn="tl">
                    <a:srgbClr val="000000">
                      <a:alpha val="43137"/>
                    </a:srgbClr>
                  </a:outerShdw>
                </a:effectLst>
              </a:rPr>
              <a:t> International</a:t>
            </a:r>
          </a:p>
        </p:txBody>
      </p:sp>
      <p:cxnSp>
        <p:nvCxnSpPr>
          <p:cNvPr id="22" name="Straight Connector 21">
            <a:extLst>
              <a:ext uri="{FF2B5EF4-FFF2-40B4-BE49-F238E27FC236}">
                <a16:creationId xmlns:a16="http://schemas.microsoft.com/office/drawing/2014/main" id="{6987BDFB-DE64-4B56-B44F-45FAE19FA9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5846"/>
            <a:ext cx="62179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103BA372-310F-4819-A49D-598B192EF050}"/>
              </a:ext>
            </a:extLst>
          </p:cNvPr>
          <p:cNvSpPr>
            <a:spLocks noGrp="1"/>
          </p:cNvSpPr>
          <p:nvPr>
            <p:ph idx="1"/>
          </p:nvPr>
        </p:nvSpPr>
        <p:spPr>
          <a:xfrm>
            <a:off x="1097281" y="2108201"/>
            <a:ext cx="6706434" cy="4292596"/>
          </a:xfrm>
        </p:spPr>
        <p:txBody>
          <a:bodyPr>
            <a:normAutofit fontScale="85000" lnSpcReduction="20000"/>
          </a:bodyPr>
          <a:lstStyle/>
          <a:p>
            <a:pPr>
              <a:buFont typeface="Arial" panose="020B0604020202020204" pitchFamily="34" charset="0"/>
              <a:buChar char="•"/>
            </a:pPr>
            <a:r>
              <a:rPr lang="cs-CZ" sz="2600" dirty="0"/>
              <a:t> AI je mezinárodní hnutí, které monitoruje porušování lidských práv a iniciuje kampaně proti jejich porušování. </a:t>
            </a:r>
          </a:p>
          <a:p>
            <a:pPr>
              <a:buFont typeface="Arial" panose="020B0604020202020204" pitchFamily="34" charset="0"/>
              <a:buChar char="•"/>
            </a:pPr>
            <a:r>
              <a:rPr lang="cs-CZ" sz="2600" dirty="0"/>
              <a:t> V současné době má 10 milionů členů a sympatizantů ve více než 150 zemích a regionech.</a:t>
            </a:r>
          </a:p>
          <a:p>
            <a:pPr>
              <a:buFont typeface="Arial" panose="020B0604020202020204" pitchFamily="34" charset="0"/>
              <a:buChar char="•"/>
            </a:pPr>
            <a:r>
              <a:rPr lang="cs-CZ" sz="2600" dirty="0"/>
              <a:t> </a:t>
            </a:r>
            <a:r>
              <a:rPr lang="cs-CZ" sz="2600" dirty="0" err="1"/>
              <a:t>Amnesty</a:t>
            </a:r>
            <a:r>
              <a:rPr lang="cs-CZ" sz="2600" dirty="0"/>
              <a:t> International založil roku 1961 britský právník Peter </a:t>
            </a:r>
            <a:r>
              <a:rPr lang="cs-CZ" sz="2600" dirty="0" err="1"/>
              <a:t>Benenson</a:t>
            </a:r>
            <a:r>
              <a:rPr lang="cs-CZ" sz="2600" dirty="0"/>
              <a:t>.</a:t>
            </a:r>
            <a:r>
              <a:rPr lang="cs-CZ" sz="2600" dirty="0">
                <a:sym typeface="Wingdings" panose="05000000000000000000" pitchFamily="2" charset="2"/>
              </a:rPr>
              <a:t> </a:t>
            </a:r>
          </a:p>
          <a:p>
            <a:pPr lvl="1">
              <a:buFont typeface="Arial" panose="020B0604020202020204" pitchFamily="34" charset="0"/>
              <a:buChar char="•"/>
            </a:pPr>
            <a:r>
              <a:rPr lang="cs-CZ" sz="2200" dirty="0"/>
              <a:t>Zveřejnil článek Zapomenutí vězni, ve kterém žádal čtenáře, aby psali a posílali dopisy vyjadřující podporu uvězněným a mučeným lidem kvůli svému vyznání či nepřijatelnosti pro vládu. </a:t>
            </a:r>
          </a:p>
          <a:p>
            <a:endParaRPr lang="cs-CZ" dirty="0"/>
          </a:p>
          <a:p>
            <a:endParaRPr lang="cs-CZ" dirty="0"/>
          </a:p>
          <a:p>
            <a:endParaRPr lang="cs-CZ" dirty="0"/>
          </a:p>
        </p:txBody>
      </p:sp>
      <p:pic>
        <p:nvPicPr>
          <p:cNvPr id="4" name="Obrázek 3">
            <a:extLst>
              <a:ext uri="{FF2B5EF4-FFF2-40B4-BE49-F238E27FC236}">
                <a16:creationId xmlns:a16="http://schemas.microsoft.com/office/drawing/2014/main" id="{9F2D91A5-43D6-429D-9549-7906ADB301B0}"/>
              </a:ext>
            </a:extLst>
          </p:cNvPr>
          <p:cNvPicPr>
            <a:picLocks noChangeAspect="1"/>
          </p:cNvPicPr>
          <p:nvPr/>
        </p:nvPicPr>
        <p:blipFill>
          <a:blip r:embed="rId3"/>
          <a:stretch>
            <a:fillRect/>
          </a:stretch>
        </p:blipFill>
        <p:spPr>
          <a:xfrm>
            <a:off x="8129003" y="1492450"/>
            <a:ext cx="3412514" cy="3412514"/>
          </a:xfrm>
          <a:prstGeom prst="rect">
            <a:avLst/>
          </a:prstGeom>
        </p:spPr>
      </p:pic>
      <p:sp>
        <p:nvSpPr>
          <p:cNvPr id="24" name="Rectangle 23">
            <a:extLst>
              <a:ext uri="{FF2B5EF4-FFF2-40B4-BE49-F238E27FC236}">
                <a16:creationId xmlns:a16="http://schemas.microsoft.com/office/drawing/2014/main" id="{FEC9799F-A0B8-45B9-8164-71F2838922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97743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8F0A37D-2337-4AAF-98B0-7E4E9B98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2B3DA53B-741D-436C-834F-8E2112566B6A}"/>
              </a:ext>
            </a:extLst>
          </p:cNvPr>
          <p:cNvSpPr>
            <a:spLocks noGrp="1"/>
          </p:cNvSpPr>
          <p:nvPr>
            <p:ph type="title"/>
          </p:nvPr>
        </p:nvSpPr>
        <p:spPr>
          <a:xfrm>
            <a:off x="1097280" y="286603"/>
            <a:ext cx="10058400" cy="1450757"/>
          </a:xfrm>
        </p:spPr>
        <p:txBody>
          <a:bodyPr>
            <a:normAutofit/>
          </a:bodyPr>
          <a:lstStyle/>
          <a:p>
            <a:r>
              <a:rPr lang="cs-CZ" b="1" dirty="0">
                <a:effectLst>
                  <a:outerShdw blurRad="38100" dist="38100" dir="2700000" algn="tl">
                    <a:srgbClr val="000000">
                      <a:alpha val="43137"/>
                    </a:srgbClr>
                  </a:outerShdw>
                </a:effectLst>
              </a:rPr>
              <a:t>Cíle AI</a:t>
            </a:r>
          </a:p>
        </p:txBody>
      </p:sp>
      <p:cxnSp>
        <p:nvCxnSpPr>
          <p:cNvPr id="11" name="Straight Connector 10">
            <a:extLst>
              <a:ext uri="{FF2B5EF4-FFF2-40B4-BE49-F238E27FC236}">
                <a16:creationId xmlns:a16="http://schemas.microsoft.com/office/drawing/2014/main" id="{F15CCCF0-E573-463A-9760-1FDC0B2CFB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F7234D70-FB65-4E99-985E-64D219674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Zástupný obsah 2">
            <a:extLst>
              <a:ext uri="{FF2B5EF4-FFF2-40B4-BE49-F238E27FC236}">
                <a16:creationId xmlns:a16="http://schemas.microsoft.com/office/drawing/2014/main" id="{AB0F01E6-07AD-41E5-B374-86A0D85AF0E5}"/>
              </a:ext>
            </a:extLst>
          </p:cNvPr>
          <p:cNvGraphicFramePr>
            <a:graphicFrameLocks noGrp="1"/>
          </p:cNvGraphicFramePr>
          <p:nvPr>
            <p:ph idx="1"/>
            <p:extLst>
              <p:ext uri="{D42A27DB-BD31-4B8C-83A1-F6EECF244321}">
                <p14:modId xmlns:p14="http://schemas.microsoft.com/office/powerpoint/2010/main" val="499684002"/>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53270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1"/>
            <a:ext cx="4648593"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DAAA13A6-865C-458E-B6DF-0EFEF1A3CC4C}"/>
              </a:ext>
            </a:extLst>
          </p:cNvPr>
          <p:cNvSpPr>
            <a:spLocks noGrp="1"/>
          </p:cNvSpPr>
          <p:nvPr>
            <p:ph type="title"/>
          </p:nvPr>
        </p:nvSpPr>
        <p:spPr>
          <a:xfrm>
            <a:off x="492369" y="605896"/>
            <a:ext cx="3642309" cy="5646208"/>
          </a:xfrm>
        </p:spPr>
        <p:txBody>
          <a:bodyPr anchor="ctr">
            <a:normAutofit/>
          </a:bodyPr>
          <a:lstStyle/>
          <a:p>
            <a:r>
              <a:rPr lang="cs-CZ" sz="4400" b="1" dirty="0">
                <a:solidFill>
                  <a:srgbClr val="FFFFFF"/>
                </a:solidFill>
                <a:effectLst>
                  <a:outerShdw blurRad="38100" dist="38100" dir="2700000" algn="tl">
                    <a:srgbClr val="000000">
                      <a:alpha val="43137"/>
                    </a:srgbClr>
                  </a:outerShdw>
                </a:effectLst>
              </a:rPr>
              <a:t>Principy AI</a:t>
            </a:r>
          </a:p>
        </p:txBody>
      </p:sp>
      <p:sp>
        <p:nvSpPr>
          <p:cNvPr id="3" name="Zástupný obsah 2">
            <a:extLst>
              <a:ext uri="{FF2B5EF4-FFF2-40B4-BE49-F238E27FC236}">
                <a16:creationId xmlns:a16="http://schemas.microsoft.com/office/drawing/2014/main" id="{92A5E085-8A64-44BD-BD34-D2922ED4C940}"/>
              </a:ext>
            </a:extLst>
          </p:cNvPr>
          <p:cNvSpPr>
            <a:spLocks noGrp="1"/>
          </p:cNvSpPr>
          <p:nvPr>
            <p:ph idx="1"/>
          </p:nvPr>
        </p:nvSpPr>
        <p:spPr>
          <a:xfrm>
            <a:off x="5231958" y="605896"/>
            <a:ext cx="5923721" cy="5646208"/>
          </a:xfrm>
        </p:spPr>
        <p:txBody>
          <a:bodyPr anchor="ctr">
            <a:normAutofit/>
          </a:bodyPr>
          <a:lstStyle/>
          <a:p>
            <a:pPr>
              <a:lnSpc>
                <a:spcPct val="110000"/>
              </a:lnSpc>
              <a:buFont typeface="Arial" panose="020B0604020202020204" pitchFamily="34" charset="0"/>
              <a:buChar char="•"/>
            </a:pPr>
            <a:r>
              <a:rPr lang="cs-CZ" sz="2000" dirty="0"/>
              <a:t> AI staví na principech univerzality a nedělitelnosti lidských práv, mezinárodní solidarity, humanismu, nestrannosti, nezávislosti a spolehlivém výzkumu.</a:t>
            </a:r>
          </a:p>
          <a:p>
            <a:pPr>
              <a:lnSpc>
                <a:spcPct val="110000"/>
              </a:lnSpc>
              <a:buFont typeface="Arial" panose="020B0604020202020204" pitchFamily="34" charset="0"/>
              <a:buChar char="•"/>
            </a:pPr>
            <a:r>
              <a:rPr lang="cs-CZ" sz="2000" dirty="0"/>
              <a:t> Hnutí je nezávislé na vládách, politických stranách, ekonomických subjektech, náboženstvích či ideologiích všeho druhu. </a:t>
            </a:r>
          </a:p>
          <a:p>
            <a:pPr>
              <a:lnSpc>
                <a:spcPct val="110000"/>
              </a:lnSpc>
              <a:buFont typeface="Arial" panose="020B0604020202020204" pitchFamily="34" charset="0"/>
              <a:buChar char="•"/>
            </a:pPr>
            <a:r>
              <a:rPr lang="cs-CZ" sz="2000" dirty="0"/>
              <a:t> V čele stojí volení zástupci členů.</a:t>
            </a:r>
          </a:p>
          <a:p>
            <a:pPr>
              <a:lnSpc>
                <a:spcPct val="110000"/>
              </a:lnSpc>
              <a:buFont typeface="Arial" panose="020B0604020202020204" pitchFamily="34" charset="0"/>
              <a:buChar char="•"/>
            </a:pPr>
            <a:r>
              <a:rPr lang="cs-CZ" sz="2000" dirty="0"/>
              <a:t> Financování závisí na individuálních dárcích a místních dobrovolnických skupinách.</a:t>
            </a:r>
          </a:p>
          <a:p>
            <a:pPr>
              <a:lnSpc>
                <a:spcPct val="110000"/>
              </a:lnSpc>
              <a:buFont typeface="Arial" panose="020B0604020202020204" pitchFamily="34" charset="0"/>
              <a:buChar char="•"/>
            </a:pPr>
            <a:endParaRPr lang="cs-CZ" sz="2000" dirty="0"/>
          </a:p>
          <a:p>
            <a:pPr>
              <a:lnSpc>
                <a:spcPct val="110000"/>
              </a:lnSpc>
              <a:buFont typeface="Arial" panose="020B0604020202020204" pitchFamily="34" charset="0"/>
              <a:buChar char="•"/>
            </a:pPr>
            <a:r>
              <a:rPr lang="cs-CZ" sz="2000" dirty="0"/>
              <a:t> Nobelova cena míru v roce 1977</a:t>
            </a:r>
          </a:p>
          <a:p>
            <a:pPr>
              <a:lnSpc>
                <a:spcPct val="110000"/>
              </a:lnSpc>
              <a:buFont typeface="Arial" panose="020B0604020202020204" pitchFamily="34" charset="0"/>
              <a:buChar char="•"/>
            </a:pPr>
            <a:r>
              <a:rPr lang="cs-CZ" sz="2000" dirty="0"/>
              <a:t> Cena OSN na poli lidských práv v roce 1978</a:t>
            </a:r>
          </a:p>
          <a:p>
            <a:pPr>
              <a:lnSpc>
                <a:spcPct val="110000"/>
              </a:lnSpc>
            </a:pPr>
            <a:endParaRPr lang="cs-CZ" sz="2000" dirty="0"/>
          </a:p>
        </p:txBody>
      </p:sp>
      <p:sp>
        <p:nvSpPr>
          <p:cNvPr id="12" name="Rectangle 11">
            <a:extLst>
              <a:ext uri="{FF2B5EF4-FFF2-40B4-BE49-F238E27FC236}">
                <a16:creationId xmlns:a16="http://schemas.microsoft.com/office/drawing/2014/main" id="{FCAEED9E-BB91-43A0-911B-1ACD8803E3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11276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2D9F11-1303-4E88-8020-E9CDF305F8D0}"/>
              </a:ext>
            </a:extLst>
          </p:cNvPr>
          <p:cNvSpPr>
            <a:spLocks noGrp="1"/>
          </p:cNvSpPr>
          <p:nvPr>
            <p:ph type="title"/>
          </p:nvPr>
        </p:nvSpPr>
        <p:spPr/>
        <p:txBody>
          <a:bodyPr/>
          <a:lstStyle/>
          <a:p>
            <a:pPr algn="ctr"/>
            <a:r>
              <a:rPr lang="cs-CZ" b="1" dirty="0">
                <a:effectLst>
                  <a:outerShdw blurRad="38100" dist="38100" dir="2700000" algn="tl">
                    <a:srgbClr val="000000">
                      <a:alpha val="43137"/>
                    </a:srgbClr>
                  </a:outerShdw>
                </a:effectLst>
              </a:rPr>
              <a:t>Význam mezinárodních organizací v době globalizace</a:t>
            </a:r>
            <a:endParaRPr lang="cs-CZ" dirty="0"/>
          </a:p>
        </p:txBody>
      </p:sp>
      <p:sp>
        <p:nvSpPr>
          <p:cNvPr id="3" name="Zástupný obsah 2">
            <a:extLst>
              <a:ext uri="{FF2B5EF4-FFF2-40B4-BE49-F238E27FC236}">
                <a16:creationId xmlns:a16="http://schemas.microsoft.com/office/drawing/2014/main" id="{872C1780-0289-413A-85C9-D205418842B5}"/>
              </a:ext>
            </a:extLst>
          </p:cNvPr>
          <p:cNvSpPr>
            <a:spLocks noGrp="1"/>
          </p:cNvSpPr>
          <p:nvPr>
            <p:ph idx="1"/>
          </p:nvPr>
        </p:nvSpPr>
        <p:spPr/>
        <p:txBody>
          <a:bodyPr/>
          <a:lstStyle/>
          <a:p>
            <a:pPr>
              <a:buFont typeface="Arial" panose="020B0604020202020204" pitchFamily="34" charset="0"/>
              <a:buChar char="•"/>
            </a:pPr>
            <a:r>
              <a:rPr lang="cs-CZ" dirty="0"/>
              <a:t> Vzrostl význam těch částí světové politiky, které se netýkají bezprostředně tzv. velké politiky (např. otázky bezpečnosti a války).</a:t>
            </a:r>
          </a:p>
          <a:p>
            <a:pPr>
              <a:buFont typeface="Arial" panose="020B0604020202020204" pitchFamily="34" charset="0"/>
              <a:buChar char="•"/>
            </a:pPr>
            <a:r>
              <a:rPr lang="cs-CZ" dirty="0"/>
              <a:t> MO na sebe převzaly značnou část mezinárodní politiky, národní stát už není jediným aktérem světové politiky. </a:t>
            </a:r>
            <a:endParaRPr lang="en-US" dirty="0"/>
          </a:p>
          <a:p>
            <a:pPr>
              <a:buFont typeface="Arial" panose="020B0604020202020204" pitchFamily="34" charset="0"/>
              <a:buChar char="•"/>
            </a:pPr>
            <a:r>
              <a:rPr lang="cs-CZ" dirty="0"/>
              <a:t> Aktéři se sdružují do MO za účelem spolupráce a společného postupu v mnoha oblastech – nejen oblast bezpečnosti, ale také ekonomie, humanitární pomoci, lidských práv, ochrany životního prostředí, ochrany přírodních zdrojů atd. </a:t>
            </a:r>
          </a:p>
          <a:p>
            <a:pPr>
              <a:buFont typeface="Arial" panose="020B0604020202020204" pitchFamily="34" charset="0"/>
              <a:buChar char="•"/>
            </a:pPr>
            <a:r>
              <a:rPr lang="cs-CZ" dirty="0"/>
              <a:t> MO se prosazují i v mezinárodních bezpečnostních vztazích, kde vystupují s odkazem na všeobecně uznávané mezinárodní hodnoty. </a:t>
            </a:r>
            <a:endParaRPr lang="en-US" dirty="0"/>
          </a:p>
          <a:p>
            <a:endParaRPr lang="en-US" dirty="0"/>
          </a:p>
          <a:p>
            <a:endParaRPr lang="cs-CZ" dirty="0"/>
          </a:p>
        </p:txBody>
      </p:sp>
    </p:spTree>
    <p:extLst>
      <p:ext uri="{BB962C8B-B14F-4D97-AF65-F5344CB8AC3E}">
        <p14:creationId xmlns:p14="http://schemas.microsoft.com/office/powerpoint/2010/main" val="372512090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4FD43D-61ED-4E13-A2A8-8DB853F01F85}"/>
              </a:ext>
            </a:extLst>
          </p:cNvPr>
          <p:cNvSpPr>
            <a:spLocks noGrp="1"/>
          </p:cNvSpPr>
          <p:nvPr>
            <p:ph type="title"/>
          </p:nvPr>
        </p:nvSpPr>
        <p:spPr/>
        <p:txBody>
          <a:bodyPr/>
          <a:lstStyle/>
          <a:p>
            <a:pPr algn="ctr"/>
            <a:r>
              <a:rPr lang="cs-CZ" b="1" dirty="0">
                <a:effectLst>
                  <a:outerShdw blurRad="38100" dist="38100" dir="2700000" algn="tl">
                    <a:srgbClr val="000000">
                      <a:alpha val="43137"/>
                    </a:srgbClr>
                  </a:outerShdw>
                </a:effectLst>
              </a:rPr>
              <a:t>Význam mezinárodních organizací v době globalizace</a:t>
            </a:r>
            <a:endParaRPr lang="cs-CZ" dirty="0"/>
          </a:p>
        </p:txBody>
      </p:sp>
      <p:sp>
        <p:nvSpPr>
          <p:cNvPr id="3" name="Zástupný obsah 2">
            <a:extLst>
              <a:ext uri="{FF2B5EF4-FFF2-40B4-BE49-F238E27FC236}">
                <a16:creationId xmlns:a16="http://schemas.microsoft.com/office/drawing/2014/main" id="{D876F9B4-C24E-4D38-B772-D6AFA3CFD571}"/>
              </a:ext>
            </a:extLst>
          </p:cNvPr>
          <p:cNvSpPr>
            <a:spLocks noGrp="1"/>
          </p:cNvSpPr>
          <p:nvPr>
            <p:ph idx="1"/>
          </p:nvPr>
        </p:nvSpPr>
        <p:spPr/>
        <p:txBody>
          <a:bodyPr/>
          <a:lstStyle/>
          <a:p>
            <a:pPr>
              <a:buFont typeface="Arial" panose="020B0604020202020204" pitchFamily="34" charset="0"/>
              <a:buChar char="•"/>
            </a:pPr>
            <a:r>
              <a:rPr lang="cs-CZ" dirty="0"/>
              <a:t> Globalizace je pojímána jako nové, neutrální prostředí, v němž státy nebo mezinárodní organizace usilují o prosazování svých zájmů a o zajišťování své bezpečnosti.</a:t>
            </a:r>
          </a:p>
          <a:p>
            <a:pPr>
              <a:buFont typeface="Arial" panose="020B0604020202020204" pitchFamily="34" charset="0"/>
              <a:buChar char="•"/>
            </a:pPr>
            <a:r>
              <a:rPr lang="cs-CZ" dirty="0"/>
              <a:t> MO se angažují za prosazení práv, působí jako lidskoprávní organizace, nátlakové organizace, vytváří mezinárodní kampaně.</a:t>
            </a:r>
          </a:p>
          <a:p>
            <a:pPr>
              <a:buFont typeface="Arial" panose="020B0604020202020204" pitchFamily="34" charset="0"/>
              <a:buChar char="•"/>
            </a:pPr>
            <a:r>
              <a:rPr lang="cs-CZ" dirty="0"/>
              <a:t> Zabezpečují transfer zboží a služeb (lékařská pomoc, humanitární pomoc).</a:t>
            </a:r>
          </a:p>
          <a:p>
            <a:pPr>
              <a:buFont typeface="Arial" panose="020B0604020202020204" pitchFamily="34" charset="0"/>
              <a:buChar char="•"/>
            </a:pPr>
            <a:r>
              <a:rPr lang="cs-CZ" dirty="0"/>
              <a:t> Vlády se k vytvoření mezinárodní organizace uchylují v případech situací a problémů, jejichž řešení nejsou státy schopny dosáhnout individuálně, ale potřebují spojit síly a jednat kolektivně. Ustavení mezinárodní organizace kolektivní snahu států významně zefektivňuje, a proto je pro státy členství v MO výhodné, svých cílů dosáhnou snadněji.</a:t>
            </a:r>
          </a:p>
          <a:p>
            <a:endParaRPr lang="cs-CZ" dirty="0"/>
          </a:p>
        </p:txBody>
      </p:sp>
    </p:spTree>
    <p:extLst>
      <p:ext uri="{BB962C8B-B14F-4D97-AF65-F5344CB8AC3E}">
        <p14:creationId xmlns:p14="http://schemas.microsoft.com/office/powerpoint/2010/main" val="37375670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E11818-8561-4D37-AF0B-2D1312859033}"/>
              </a:ext>
            </a:extLst>
          </p:cNvPr>
          <p:cNvSpPr>
            <a:spLocks noGrp="1"/>
          </p:cNvSpPr>
          <p:nvPr>
            <p:ph type="title"/>
          </p:nvPr>
        </p:nvSpPr>
        <p:spPr/>
        <p:txBody>
          <a:bodyPr/>
          <a:lstStyle/>
          <a:p>
            <a:pPr algn="ctr"/>
            <a:r>
              <a:rPr lang="cs-CZ" b="1" dirty="0">
                <a:effectLst>
                  <a:outerShdw blurRad="38100" dist="38100" dir="2700000" algn="tl">
                    <a:srgbClr val="000000">
                      <a:alpha val="43137"/>
                    </a:srgbClr>
                  </a:outerShdw>
                </a:effectLst>
              </a:rPr>
              <a:t>Význam mezinárodních organizací v době globalizace</a:t>
            </a:r>
            <a:endParaRPr lang="cs-CZ" dirty="0"/>
          </a:p>
        </p:txBody>
      </p:sp>
      <p:sp>
        <p:nvSpPr>
          <p:cNvPr id="3" name="Zástupný obsah 2">
            <a:extLst>
              <a:ext uri="{FF2B5EF4-FFF2-40B4-BE49-F238E27FC236}">
                <a16:creationId xmlns:a16="http://schemas.microsoft.com/office/drawing/2014/main" id="{0F8CA89A-5EC0-40D3-815F-D0A04C6BF15A}"/>
              </a:ext>
            </a:extLst>
          </p:cNvPr>
          <p:cNvSpPr>
            <a:spLocks noGrp="1"/>
          </p:cNvSpPr>
          <p:nvPr>
            <p:ph idx="1"/>
          </p:nvPr>
        </p:nvSpPr>
        <p:spPr/>
        <p:txBody>
          <a:bodyPr/>
          <a:lstStyle/>
          <a:p>
            <a:pPr>
              <a:buFont typeface="Arial" panose="020B0604020202020204" pitchFamily="34" charset="0"/>
              <a:buChar char="•"/>
            </a:pPr>
            <a:r>
              <a:rPr lang="cs-CZ" dirty="0"/>
              <a:t> Malé státy obvykle upřednostňují provádění politiky skrze mezinárodní organizace, jelikož v rámci organizace jsou si hlasy velkých a malých států zpravidla rovny, a tím se částečně smazává mocenský rozdíl mezi slabými a silnými.</a:t>
            </a:r>
          </a:p>
          <a:p>
            <a:pPr>
              <a:buFont typeface="Arial" panose="020B0604020202020204" pitchFamily="34" charset="0"/>
              <a:buChar char="•"/>
            </a:pPr>
            <a:r>
              <a:rPr lang="cs-CZ" dirty="0"/>
              <a:t> Nicméně fungování MO má i své nedostatky, např. problém černých pasažérů (free </a:t>
            </a:r>
            <a:r>
              <a:rPr lang="cs-CZ" dirty="0" err="1"/>
              <a:t>riderů</a:t>
            </a:r>
            <a:r>
              <a:rPr lang="cs-CZ" dirty="0"/>
              <a:t>). Černými pasažéry bývají menší členské státy, které například nepřispívají do rozpočtu organizace tolik jako velcí členové, přesto ale požívají stejných výhod.</a:t>
            </a:r>
          </a:p>
          <a:p>
            <a:pPr>
              <a:buFont typeface="Arial" panose="020B0604020202020204" pitchFamily="34" charset="0"/>
              <a:buChar char="•"/>
            </a:pPr>
            <a:r>
              <a:rPr lang="cs-CZ" dirty="0"/>
              <a:t> </a:t>
            </a:r>
            <a:r>
              <a:rPr lang="cs-CZ" dirty="0" err="1"/>
              <a:t>Kegley</a:t>
            </a:r>
            <a:r>
              <a:rPr lang="cs-CZ" dirty="0"/>
              <a:t> a </a:t>
            </a:r>
            <a:r>
              <a:rPr lang="cs-CZ" dirty="0" err="1"/>
              <a:t>Wittkopf</a:t>
            </a:r>
            <a:r>
              <a:rPr lang="cs-CZ" dirty="0"/>
              <a:t>: vznik tzv. </a:t>
            </a:r>
            <a:r>
              <a:rPr lang="cs-CZ"/>
              <a:t>globální občanské společnosti</a:t>
            </a:r>
            <a:endParaRPr lang="cs-CZ" dirty="0"/>
          </a:p>
          <a:p>
            <a:r>
              <a:rPr lang="cs-CZ" dirty="0">
                <a:sym typeface="Wingdings" panose="05000000000000000000" pitchFamily="2" charset="2"/>
              </a:rPr>
              <a:t> </a:t>
            </a:r>
            <a:r>
              <a:rPr lang="cs-CZ" dirty="0" err="1">
                <a:sym typeface="Wingdings" panose="05000000000000000000" pitchFamily="2" charset="2"/>
              </a:rPr>
              <a:t>INGOs</a:t>
            </a:r>
            <a:r>
              <a:rPr lang="cs-CZ" dirty="0">
                <a:sym typeface="Wingdings" panose="05000000000000000000" pitchFamily="2" charset="2"/>
              </a:rPr>
              <a:t> jsou paralelou k občanské společnosti na globální úrovni.</a:t>
            </a:r>
            <a:endParaRPr lang="cs-CZ" dirty="0"/>
          </a:p>
        </p:txBody>
      </p:sp>
    </p:spTree>
    <p:extLst>
      <p:ext uri="{BB962C8B-B14F-4D97-AF65-F5344CB8AC3E}">
        <p14:creationId xmlns:p14="http://schemas.microsoft.com/office/powerpoint/2010/main" val="1755362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866354-FA23-4BDD-A3F5-882E827802E1}"/>
              </a:ext>
            </a:extLst>
          </p:cNvPr>
          <p:cNvSpPr>
            <a:spLocks noGrp="1"/>
          </p:cNvSpPr>
          <p:nvPr>
            <p:ph type="title"/>
          </p:nvPr>
        </p:nvSpPr>
        <p:spPr/>
        <p:txBody>
          <a:bodyPr/>
          <a:lstStyle/>
          <a:p>
            <a:r>
              <a:rPr lang="cs-CZ" b="1" dirty="0">
                <a:effectLst>
                  <a:outerShdw blurRad="38100" dist="38100" dir="2700000" algn="tl">
                    <a:srgbClr val="000000">
                      <a:alpha val="43137"/>
                    </a:srgbClr>
                  </a:outerShdw>
                </a:effectLst>
              </a:rPr>
              <a:t>Role mezinárodních organizací</a:t>
            </a:r>
          </a:p>
        </p:txBody>
      </p:sp>
      <p:graphicFrame>
        <p:nvGraphicFramePr>
          <p:cNvPr id="6" name="Zástupný obsah 2">
            <a:extLst>
              <a:ext uri="{FF2B5EF4-FFF2-40B4-BE49-F238E27FC236}">
                <a16:creationId xmlns:a16="http://schemas.microsoft.com/office/drawing/2014/main" id="{67068167-F745-41C7-92C1-5DB25369362B}"/>
              </a:ext>
            </a:extLst>
          </p:cNvPr>
          <p:cNvGraphicFramePr>
            <a:graphicFrameLocks noGrp="1"/>
          </p:cNvGraphicFramePr>
          <p:nvPr>
            <p:ph idx="1"/>
            <p:extLst>
              <p:ext uri="{D42A27DB-BD31-4B8C-83A1-F6EECF244321}">
                <p14:modId xmlns:p14="http://schemas.microsoft.com/office/powerpoint/2010/main" val="1888554148"/>
              </p:ext>
            </p:extLst>
          </p:nvPr>
        </p:nvGraphicFramePr>
        <p:xfrm>
          <a:off x="914400" y="1970414"/>
          <a:ext cx="10241280" cy="4305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26249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6BC39FE2-D208-4CC5-A411-3B35B45E7BD1}"/>
              </a:ext>
            </a:extLst>
          </p:cNvPr>
          <p:cNvSpPr>
            <a:spLocks noGrp="1"/>
          </p:cNvSpPr>
          <p:nvPr>
            <p:ph type="title"/>
          </p:nvPr>
        </p:nvSpPr>
        <p:spPr>
          <a:xfrm>
            <a:off x="643468" y="643467"/>
            <a:ext cx="3073550" cy="5126203"/>
          </a:xfrm>
        </p:spPr>
        <p:txBody>
          <a:bodyPr anchor="ctr">
            <a:normAutofit/>
          </a:bodyPr>
          <a:lstStyle/>
          <a:p>
            <a:pPr algn="r"/>
            <a:r>
              <a:rPr lang="cs-CZ" b="1">
                <a:effectLst>
                  <a:outerShdw blurRad="38100" dist="38100" dir="2700000" algn="tl">
                    <a:srgbClr val="000000">
                      <a:alpha val="43137"/>
                    </a:srgbClr>
                  </a:outerShdw>
                </a:effectLst>
              </a:rPr>
              <a:t>Zdroje</a:t>
            </a:r>
            <a:r>
              <a:rPr lang="cs-CZ"/>
              <a:t> </a:t>
            </a:r>
          </a:p>
        </p:txBody>
      </p:sp>
      <p:cxnSp>
        <p:nvCxnSpPr>
          <p:cNvPr id="18" name="Straight Connector 9">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2" y="1778497"/>
            <a:ext cx="0" cy="320040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19" name="Zástupný obsah 2">
            <a:extLst>
              <a:ext uri="{FF2B5EF4-FFF2-40B4-BE49-F238E27FC236}">
                <a16:creationId xmlns:a16="http://schemas.microsoft.com/office/drawing/2014/main" id="{C21E78B9-93AE-474E-855A-08AB27A52B5D}"/>
              </a:ext>
            </a:extLst>
          </p:cNvPr>
          <p:cNvSpPr>
            <a:spLocks noGrp="1"/>
          </p:cNvSpPr>
          <p:nvPr>
            <p:ph idx="1"/>
          </p:nvPr>
        </p:nvSpPr>
        <p:spPr>
          <a:xfrm>
            <a:off x="4396044" y="1252827"/>
            <a:ext cx="6791894" cy="5147973"/>
          </a:xfrm>
        </p:spPr>
        <p:txBody>
          <a:bodyPr anchor="ctr">
            <a:normAutofit fontScale="77500" lnSpcReduction="20000"/>
          </a:bodyPr>
          <a:lstStyle/>
          <a:p>
            <a:pPr>
              <a:spcAft>
                <a:spcPts val="800"/>
              </a:spcAft>
            </a:pPr>
            <a:r>
              <a:rPr lang="cs-CZ" b="0" i="0" dirty="0">
                <a:solidFill>
                  <a:srgbClr val="212529"/>
                </a:solidFill>
                <a:effectLst/>
                <a:latin typeface="Open Sans" panose="020B0606030504020204" pitchFamily="34" charset="0"/>
              </a:rPr>
              <a:t>EICHLER, Jan. </a:t>
            </a:r>
            <a:r>
              <a:rPr lang="cs-CZ" b="0" i="1" dirty="0">
                <a:solidFill>
                  <a:srgbClr val="212529"/>
                </a:solidFill>
                <a:effectLst/>
                <a:latin typeface="Open Sans" panose="020B0606030504020204" pitchFamily="34" charset="0"/>
              </a:rPr>
              <a:t>Mezinárodní bezpečnost na počátku 21. století</a:t>
            </a:r>
            <a:r>
              <a:rPr lang="cs-CZ" b="0" i="0" dirty="0">
                <a:solidFill>
                  <a:srgbClr val="212529"/>
                </a:solidFill>
                <a:effectLst/>
                <a:latin typeface="Open Sans" panose="020B0606030504020204" pitchFamily="34" charset="0"/>
              </a:rPr>
              <a:t>. Praha: Ministerstvo obrany České republiky - AVIS, 2006. ISBN 80-7278-326-2.</a:t>
            </a:r>
          </a:p>
          <a:p>
            <a:pPr>
              <a:spcAft>
                <a:spcPts val="800"/>
              </a:spcAft>
            </a:pPr>
            <a:r>
              <a:rPr lang="cs-CZ" b="0" i="0" dirty="0">
                <a:effectLst/>
                <a:latin typeface="Open Sans" panose="020B0606030504020204" pitchFamily="34" charset="0"/>
              </a:rPr>
              <a:t>KREJČÍ, Oskar. </a:t>
            </a:r>
            <a:r>
              <a:rPr lang="cs-CZ" b="0" i="1" dirty="0">
                <a:effectLst/>
                <a:latin typeface="Open Sans" panose="020B0606030504020204" pitchFamily="34" charset="0"/>
              </a:rPr>
              <a:t>Mezinárodní politika</a:t>
            </a:r>
            <a:r>
              <a:rPr lang="cs-CZ" b="0" i="0" dirty="0">
                <a:effectLst/>
                <a:latin typeface="Open Sans" panose="020B0606030504020204" pitchFamily="34" charset="0"/>
              </a:rPr>
              <a:t>. 5. </a:t>
            </a:r>
            <a:r>
              <a:rPr lang="cs-CZ" b="0" i="0" dirty="0" err="1">
                <a:effectLst/>
                <a:latin typeface="Open Sans" panose="020B0606030504020204" pitchFamily="34" charset="0"/>
              </a:rPr>
              <a:t>upr</a:t>
            </a:r>
            <a:r>
              <a:rPr lang="cs-CZ" b="0" i="0" dirty="0">
                <a:effectLst/>
                <a:latin typeface="Open Sans" panose="020B0606030504020204" pitchFamily="34" charset="0"/>
              </a:rPr>
              <a:t>. vyd. Praha: </a:t>
            </a:r>
            <a:r>
              <a:rPr lang="cs-CZ" b="0" i="0" dirty="0" err="1">
                <a:effectLst/>
                <a:latin typeface="Open Sans" panose="020B0606030504020204" pitchFamily="34" charset="0"/>
              </a:rPr>
              <a:t>Ekopress</a:t>
            </a:r>
            <a:r>
              <a:rPr lang="cs-CZ" b="0" i="0" dirty="0">
                <a:effectLst/>
                <a:latin typeface="Open Sans" panose="020B0606030504020204" pitchFamily="34" charset="0"/>
              </a:rPr>
              <a:t>, 2014. ISBN 978-80-87865-07-1.</a:t>
            </a:r>
          </a:p>
          <a:p>
            <a:pPr>
              <a:spcAft>
                <a:spcPts val="800"/>
              </a:spcAft>
            </a:pPr>
            <a:r>
              <a:rPr lang="cs-CZ" b="0" i="0" dirty="0">
                <a:effectLst/>
                <a:latin typeface="Open Sans" panose="020B0606030504020204" pitchFamily="34" charset="0"/>
              </a:rPr>
              <a:t>PŠEJA, Pavel, Petr SUCHÝ, Oldřich KRPEC a Zdeněk KŘÍŽ, </a:t>
            </a:r>
            <a:r>
              <a:rPr lang="cs-CZ" b="0" i="0" dirty="0" err="1">
                <a:effectLst/>
                <a:latin typeface="Open Sans" panose="020B0606030504020204" pitchFamily="34" charset="0"/>
              </a:rPr>
              <a:t>ed</a:t>
            </a:r>
            <a:r>
              <a:rPr lang="cs-CZ" b="0" i="0" dirty="0">
                <a:effectLst/>
                <a:latin typeface="Open Sans" panose="020B0606030504020204" pitchFamily="34" charset="0"/>
              </a:rPr>
              <a:t>. </a:t>
            </a:r>
            <a:r>
              <a:rPr lang="cs-CZ" b="0" i="1" dirty="0">
                <a:effectLst/>
                <a:latin typeface="Open Sans" panose="020B0606030504020204" pitchFamily="34" charset="0"/>
              </a:rPr>
              <a:t>Moc a zájmy v mezinárodním systému: procesy, aktéři a problémy v mezinárodních vztazích</a:t>
            </a:r>
            <a:r>
              <a:rPr lang="cs-CZ" b="0" i="0" dirty="0">
                <a:effectLst/>
                <a:latin typeface="Open Sans" panose="020B0606030504020204" pitchFamily="34" charset="0"/>
              </a:rPr>
              <a:t>. Brno: Centrum pro studium demokracie a kultury, 2015. ISBN 978-80-7325-409-4.</a:t>
            </a:r>
          </a:p>
          <a:p>
            <a:pPr>
              <a:spcAft>
                <a:spcPts val="800"/>
              </a:spcAft>
            </a:pPr>
            <a:r>
              <a:rPr lang="cs-CZ" u="sng" dirty="0">
                <a:effectLst/>
                <a:latin typeface="Calibri" panose="020F0502020204030204" pitchFamily="34" charset="0"/>
                <a:ea typeface="Calibri" panose="020F0502020204030204" pitchFamily="34" charset="0"/>
                <a:cs typeface="Times New Roman" panose="02020603050405020304" pitchFamily="18" charset="0"/>
                <a:hlinkClick r:id="rId2"/>
              </a:rPr>
              <a:t>https://www.amnesty.org/en/</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cs-CZ" u="sng" dirty="0">
                <a:effectLst/>
                <a:latin typeface="Calibri" panose="020F0502020204030204" pitchFamily="34" charset="0"/>
                <a:ea typeface="Calibri" panose="020F0502020204030204" pitchFamily="34" charset="0"/>
                <a:cs typeface="Times New Roman" panose="02020603050405020304" pitchFamily="18" charset="0"/>
                <a:hlinkClick r:id="rId3"/>
              </a:rPr>
              <a:t>https://www.amnesty.cz/</a:t>
            </a:r>
            <a:r>
              <a:rPr lang="cs-CZ" dirty="0">
                <a:effectLst/>
                <a:latin typeface="Calibri" panose="020F0502020204030204" pitchFamily="34" charset="0"/>
                <a:ea typeface="Calibri" panose="020F0502020204030204" pitchFamily="34" charset="0"/>
                <a:cs typeface="Times New Roman" panose="02020603050405020304" pitchFamily="18" charset="0"/>
              </a:rPr>
              <a:t> </a:t>
            </a:r>
          </a:p>
          <a:p>
            <a:r>
              <a:rPr lang="cs-CZ" u="sng" dirty="0">
                <a:effectLst/>
                <a:latin typeface="Calibri" panose="020F0502020204030204" pitchFamily="34" charset="0"/>
                <a:ea typeface="Calibri" panose="020F0502020204030204" pitchFamily="34" charset="0"/>
                <a:cs typeface="Times New Roman" panose="02020603050405020304" pitchFamily="18" charset="0"/>
                <a:hlinkClick r:id="rId4"/>
              </a:rPr>
              <a:t>https://www.unicef.cz/</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r>
              <a:rPr lang="cs-CZ" dirty="0">
                <a:effectLst/>
                <a:latin typeface="Calibri" panose="020F0502020204030204" pitchFamily="34" charset="0"/>
                <a:ea typeface="Calibri" panose="020F0502020204030204" pitchFamily="34" charset="0"/>
                <a:cs typeface="Times New Roman" panose="02020603050405020304" pitchFamily="18" charset="0"/>
                <a:hlinkClick r:id="rId5"/>
              </a:rPr>
              <a:t>https://arctic-council.org/</a:t>
            </a:r>
            <a:r>
              <a:rPr lang="cs-CZ" dirty="0">
                <a:effectLst/>
                <a:latin typeface="Calibri" panose="020F0502020204030204" pitchFamily="34" charset="0"/>
                <a:ea typeface="Calibri" panose="020F0502020204030204" pitchFamily="34" charset="0"/>
                <a:cs typeface="Times New Roman" panose="02020603050405020304" pitchFamily="18" charset="0"/>
              </a:rPr>
              <a:t> </a:t>
            </a:r>
          </a:p>
          <a:p>
            <a:r>
              <a:rPr lang="cs-CZ" dirty="0">
                <a:effectLst/>
                <a:latin typeface="Calibri" panose="020F0502020204030204" pitchFamily="34" charset="0"/>
                <a:ea typeface="Calibri" panose="020F0502020204030204" pitchFamily="34" charset="0"/>
                <a:cs typeface="Times New Roman" panose="02020603050405020304" pitchFamily="18" charset="0"/>
                <a:hlinkClick r:id="rId6"/>
              </a:rPr>
              <a:t>https://www.osn.cz/</a:t>
            </a:r>
            <a:r>
              <a:rPr lang="cs-CZ" dirty="0">
                <a:effectLst/>
                <a:latin typeface="Calibri" panose="020F0502020204030204" pitchFamily="34" charset="0"/>
                <a:ea typeface="Calibri" panose="020F0502020204030204" pitchFamily="34" charset="0"/>
                <a:cs typeface="Times New Roman" panose="02020603050405020304" pitchFamily="18" charset="0"/>
              </a:rPr>
              <a:t> </a:t>
            </a:r>
          </a:p>
          <a:p>
            <a:r>
              <a:rPr lang="cs-CZ" dirty="0">
                <a:effectLst/>
                <a:latin typeface="Calibri" panose="020F0502020204030204" pitchFamily="34" charset="0"/>
                <a:ea typeface="Calibri" panose="020F0502020204030204" pitchFamily="34" charset="0"/>
                <a:cs typeface="Times New Roman" panose="02020603050405020304" pitchFamily="18" charset="0"/>
                <a:hlinkClick r:id="rId7"/>
              </a:rPr>
              <a:t>https://www.mfcr.cz/cs/zahranicni-sektor/mezinarodni-spoluprace/mezinarodni-instituce/imf-mezinarodni-menovy-fond-11650</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20" name="Rectangle 11">
            <a:extLst>
              <a:ext uri="{FF2B5EF4-FFF2-40B4-BE49-F238E27FC236}">
                <a16:creationId xmlns:a16="http://schemas.microsoft.com/office/drawing/2014/main" id="{14552793-7DFF-4EC7-AC69-D34A75D018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33766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0">
            <a:extLst>
              <a:ext uri="{FF2B5EF4-FFF2-40B4-BE49-F238E27FC236}">
                <a16:creationId xmlns:a16="http://schemas.microsoft.com/office/drawing/2014/main" id="{F452A527-3631-41ED-858D-3777A7D14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6F983D07-F080-4C89-AE39-EAC4BCFC1407}"/>
              </a:ext>
            </a:extLst>
          </p:cNvPr>
          <p:cNvSpPr>
            <a:spLocks noGrp="1"/>
          </p:cNvSpPr>
          <p:nvPr>
            <p:ph type="ctrTitle"/>
          </p:nvPr>
        </p:nvSpPr>
        <p:spPr>
          <a:xfrm>
            <a:off x="6730000" y="639097"/>
            <a:ext cx="4813072" cy="3494791"/>
          </a:xfrm>
        </p:spPr>
        <p:txBody>
          <a:bodyPr>
            <a:normAutofit/>
          </a:bodyPr>
          <a:lstStyle/>
          <a:p>
            <a:r>
              <a:rPr lang="cs-CZ" b="1">
                <a:effectLst>
                  <a:outerShdw blurRad="38100" dist="38100" dir="2700000" algn="tl">
                    <a:srgbClr val="000000">
                      <a:alpha val="43137"/>
                    </a:srgbClr>
                  </a:outerShdw>
                </a:effectLst>
              </a:rPr>
              <a:t>Děkuji za pozornost</a:t>
            </a:r>
            <a:endParaRPr lang="cs-CZ" b="1" dirty="0">
              <a:effectLst>
                <a:outerShdw blurRad="38100" dist="38100" dir="2700000" algn="tl">
                  <a:srgbClr val="000000">
                    <a:alpha val="43137"/>
                  </a:srgbClr>
                </a:outerShdw>
              </a:effectLst>
            </a:endParaRPr>
          </a:p>
        </p:txBody>
      </p:sp>
      <p:pic>
        <p:nvPicPr>
          <p:cNvPr id="4" name="Picture 3">
            <a:extLst>
              <a:ext uri="{FF2B5EF4-FFF2-40B4-BE49-F238E27FC236}">
                <a16:creationId xmlns:a16="http://schemas.microsoft.com/office/drawing/2014/main" id="{38DE0DDC-12C2-4F48-931C-72BE0038A2C0}"/>
              </a:ext>
            </a:extLst>
          </p:cNvPr>
          <p:cNvPicPr>
            <a:picLocks noChangeAspect="1"/>
          </p:cNvPicPr>
          <p:nvPr/>
        </p:nvPicPr>
        <p:blipFill rotWithShape="1">
          <a:blip r:embed="rId3"/>
          <a:srcRect l="11111"/>
          <a:stretch/>
        </p:blipFill>
        <p:spPr>
          <a:xfrm>
            <a:off x="1" y="10"/>
            <a:ext cx="6096000" cy="6857990"/>
          </a:xfrm>
          <a:prstGeom prst="rect">
            <a:avLst/>
          </a:prstGeom>
        </p:spPr>
      </p:pic>
      <p:cxnSp>
        <p:nvCxnSpPr>
          <p:cNvPr id="38" name="Straight Connector 32">
            <a:extLst>
              <a:ext uri="{FF2B5EF4-FFF2-40B4-BE49-F238E27FC236}">
                <a16:creationId xmlns:a16="http://schemas.microsoft.com/office/drawing/2014/main" id="{D28A9C89-B313-458F-9C85-515930A51A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805053" y="4294754"/>
            <a:ext cx="43891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73217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5B3417-29DC-4681-AB84-B95490020E65}"/>
              </a:ext>
            </a:extLst>
          </p:cNvPr>
          <p:cNvSpPr>
            <a:spLocks noGrp="1"/>
          </p:cNvSpPr>
          <p:nvPr>
            <p:ph type="title"/>
          </p:nvPr>
        </p:nvSpPr>
        <p:spPr/>
        <p:txBody>
          <a:bodyPr/>
          <a:lstStyle/>
          <a:p>
            <a:r>
              <a:rPr lang="cs-CZ" b="1" dirty="0">
                <a:effectLst>
                  <a:outerShdw blurRad="38100" dist="38100" dir="2700000" algn="tl">
                    <a:srgbClr val="000000">
                      <a:alpha val="43137"/>
                    </a:srgbClr>
                  </a:outerShdw>
                </a:effectLst>
              </a:rPr>
              <a:t>Klasifikace mezinárodních organizací</a:t>
            </a:r>
          </a:p>
        </p:txBody>
      </p:sp>
      <p:sp>
        <p:nvSpPr>
          <p:cNvPr id="3" name="Zástupný obsah 2">
            <a:extLst>
              <a:ext uri="{FF2B5EF4-FFF2-40B4-BE49-F238E27FC236}">
                <a16:creationId xmlns:a16="http://schemas.microsoft.com/office/drawing/2014/main" id="{E79E07E4-A79E-41FB-BD0B-1113932C20FC}"/>
              </a:ext>
            </a:extLst>
          </p:cNvPr>
          <p:cNvSpPr>
            <a:spLocks noGrp="1"/>
          </p:cNvSpPr>
          <p:nvPr>
            <p:ph sz="half" idx="1"/>
          </p:nvPr>
        </p:nvSpPr>
        <p:spPr/>
        <p:txBody>
          <a:bodyPr>
            <a:normAutofit fontScale="92500" lnSpcReduction="10000"/>
          </a:bodyPr>
          <a:lstStyle/>
          <a:p>
            <a:r>
              <a:rPr lang="cs-CZ" sz="2400" u="sng" dirty="0"/>
              <a:t>Charakter členů</a:t>
            </a:r>
          </a:p>
          <a:p>
            <a:pPr lvl="1">
              <a:buFont typeface="Arial" panose="020B0604020202020204" pitchFamily="34" charset="0"/>
              <a:buChar char="•"/>
            </a:pPr>
            <a:r>
              <a:rPr lang="cs-CZ" sz="2000" dirty="0"/>
              <a:t>Mezinárodní vládní organizace (</a:t>
            </a:r>
            <a:r>
              <a:rPr lang="cs-CZ" sz="2000" dirty="0" err="1"/>
              <a:t>IGOs</a:t>
            </a:r>
            <a:r>
              <a:rPr lang="cs-CZ" sz="2000" dirty="0"/>
              <a:t>)</a:t>
            </a:r>
          </a:p>
          <a:p>
            <a:pPr lvl="1">
              <a:buFont typeface="Arial" panose="020B0604020202020204" pitchFamily="34" charset="0"/>
              <a:buChar char="•"/>
            </a:pPr>
            <a:r>
              <a:rPr lang="cs-CZ" sz="2000" dirty="0"/>
              <a:t>Mezinárodní nevládní organizace (</a:t>
            </a:r>
            <a:r>
              <a:rPr lang="cs-CZ" sz="2000" dirty="0" err="1"/>
              <a:t>NGOs</a:t>
            </a:r>
            <a:r>
              <a:rPr lang="cs-CZ" sz="2000" dirty="0"/>
              <a:t>)</a:t>
            </a:r>
          </a:p>
          <a:p>
            <a:pPr lvl="1">
              <a:buFont typeface="Arial" panose="020B0604020202020204" pitchFamily="34" charset="0"/>
              <a:buChar char="•"/>
            </a:pPr>
            <a:r>
              <a:rPr lang="cs-CZ" sz="2000" dirty="0"/>
              <a:t>Hybridní organizace</a:t>
            </a:r>
          </a:p>
          <a:p>
            <a:pPr marL="201168" lvl="1" indent="0">
              <a:buNone/>
            </a:pPr>
            <a:endParaRPr lang="cs-CZ" sz="2000" dirty="0"/>
          </a:p>
          <a:p>
            <a:pPr marL="0" indent="0">
              <a:buNone/>
            </a:pPr>
            <a:r>
              <a:rPr lang="cs-CZ" sz="2400" u="sng" dirty="0"/>
              <a:t>Rozsah členství</a:t>
            </a:r>
          </a:p>
          <a:p>
            <a:pPr lvl="1">
              <a:buFont typeface="Arial" panose="020B0604020202020204" pitchFamily="34" charset="0"/>
              <a:buChar char="•"/>
            </a:pPr>
            <a:r>
              <a:rPr lang="cs-CZ" sz="2000" dirty="0"/>
              <a:t>Regionální</a:t>
            </a:r>
          </a:p>
          <a:p>
            <a:pPr lvl="1">
              <a:buFont typeface="Arial" panose="020B0604020202020204" pitchFamily="34" charset="0"/>
              <a:buChar char="•"/>
            </a:pPr>
            <a:r>
              <a:rPr lang="cs-CZ" sz="2000" dirty="0"/>
              <a:t>Globální (universální)</a:t>
            </a:r>
          </a:p>
          <a:p>
            <a:pPr marL="0" indent="0">
              <a:buNone/>
            </a:pPr>
            <a:endParaRPr lang="cs-CZ" dirty="0"/>
          </a:p>
        </p:txBody>
      </p:sp>
      <p:sp>
        <p:nvSpPr>
          <p:cNvPr id="4" name="Zástupný obsah 3">
            <a:extLst>
              <a:ext uri="{FF2B5EF4-FFF2-40B4-BE49-F238E27FC236}">
                <a16:creationId xmlns:a16="http://schemas.microsoft.com/office/drawing/2014/main" id="{E48B49FA-A73D-428C-98A2-376A6F7E3C8B}"/>
              </a:ext>
            </a:extLst>
          </p:cNvPr>
          <p:cNvSpPr>
            <a:spLocks noGrp="1"/>
          </p:cNvSpPr>
          <p:nvPr>
            <p:ph sz="half" idx="2"/>
          </p:nvPr>
        </p:nvSpPr>
        <p:spPr>
          <a:xfrm>
            <a:off x="6515943" y="2120899"/>
            <a:ext cx="4857689" cy="3891593"/>
          </a:xfrm>
        </p:spPr>
        <p:txBody>
          <a:bodyPr>
            <a:normAutofit fontScale="92500" lnSpcReduction="10000"/>
          </a:bodyPr>
          <a:lstStyle/>
          <a:p>
            <a:r>
              <a:rPr lang="cs-CZ" sz="2400" u="sng" dirty="0"/>
              <a:t>Zaměření</a:t>
            </a:r>
          </a:p>
          <a:p>
            <a:pPr lvl="1">
              <a:buFont typeface="Arial" panose="020B0604020202020204" pitchFamily="34" charset="0"/>
              <a:buChar char="•"/>
            </a:pPr>
            <a:r>
              <a:rPr lang="cs-CZ" sz="2000" dirty="0"/>
              <a:t>Všeobecné</a:t>
            </a:r>
          </a:p>
          <a:p>
            <a:pPr lvl="1">
              <a:buFont typeface="Arial" panose="020B0604020202020204" pitchFamily="34" charset="0"/>
              <a:buChar char="•"/>
            </a:pPr>
            <a:r>
              <a:rPr lang="cs-CZ" sz="2000" dirty="0"/>
              <a:t>Partikulární </a:t>
            </a:r>
          </a:p>
          <a:p>
            <a:endParaRPr lang="cs-CZ" sz="2400" u="sng" dirty="0"/>
          </a:p>
          <a:p>
            <a:endParaRPr lang="cs-CZ" sz="2400" u="sng" dirty="0"/>
          </a:p>
          <a:p>
            <a:r>
              <a:rPr lang="cs-CZ" sz="2400" u="sng" dirty="0"/>
              <a:t>Struktura </a:t>
            </a:r>
          </a:p>
          <a:p>
            <a:r>
              <a:rPr lang="cs-CZ" sz="2000" dirty="0"/>
              <a:t>- </a:t>
            </a:r>
            <a:r>
              <a:rPr lang="pt-BR" sz="2000" dirty="0"/>
              <a:t>vnitřní institucionální uspořádání a fungování instituce</a:t>
            </a:r>
            <a:endParaRPr lang="cs-CZ" sz="2000" dirty="0"/>
          </a:p>
        </p:txBody>
      </p:sp>
      <p:cxnSp>
        <p:nvCxnSpPr>
          <p:cNvPr id="10" name="Přímá spojnice 9">
            <a:extLst>
              <a:ext uri="{FF2B5EF4-FFF2-40B4-BE49-F238E27FC236}">
                <a16:creationId xmlns:a16="http://schemas.microsoft.com/office/drawing/2014/main" id="{7305543D-B1F8-48D6-B5EC-7551289EF4AD}"/>
              </a:ext>
            </a:extLst>
          </p:cNvPr>
          <p:cNvCxnSpPr/>
          <p:nvPr/>
        </p:nvCxnSpPr>
        <p:spPr>
          <a:xfrm>
            <a:off x="8179496" y="3118981"/>
            <a:ext cx="3382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Přímá spojnice 11">
            <a:extLst>
              <a:ext uri="{FF2B5EF4-FFF2-40B4-BE49-F238E27FC236}">
                <a16:creationId xmlns:a16="http://schemas.microsoft.com/office/drawing/2014/main" id="{79C3AB04-397F-48A5-9211-EBFC1AF1E130}"/>
              </a:ext>
            </a:extLst>
          </p:cNvPr>
          <p:cNvCxnSpPr/>
          <p:nvPr/>
        </p:nvCxnSpPr>
        <p:spPr>
          <a:xfrm>
            <a:off x="8179496" y="3118981"/>
            <a:ext cx="538619" cy="425885"/>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ovéPole 12">
            <a:extLst>
              <a:ext uri="{FF2B5EF4-FFF2-40B4-BE49-F238E27FC236}">
                <a16:creationId xmlns:a16="http://schemas.microsoft.com/office/drawing/2014/main" id="{A8A70CBE-930C-4E57-A4BB-281049E8EA8B}"/>
              </a:ext>
            </a:extLst>
          </p:cNvPr>
          <p:cNvSpPr txBox="1"/>
          <p:nvPr/>
        </p:nvSpPr>
        <p:spPr>
          <a:xfrm>
            <a:off x="8517699" y="2929313"/>
            <a:ext cx="1291957" cy="615553"/>
          </a:xfrm>
          <a:prstGeom prst="rect">
            <a:avLst/>
          </a:prstGeom>
          <a:noFill/>
        </p:spPr>
        <p:txBody>
          <a:bodyPr wrap="none" rtlCol="0">
            <a:spAutoFit/>
          </a:bodyPr>
          <a:lstStyle/>
          <a:p>
            <a:r>
              <a:rPr lang="cs-CZ" sz="1600" dirty="0" err="1"/>
              <a:t>High</a:t>
            </a:r>
            <a:r>
              <a:rPr lang="cs-CZ" sz="1600" dirty="0"/>
              <a:t> </a:t>
            </a:r>
            <a:r>
              <a:rPr lang="cs-CZ" sz="1600" dirty="0" err="1"/>
              <a:t>politics</a:t>
            </a:r>
            <a:endParaRPr lang="cs-CZ" sz="1600" dirty="0"/>
          </a:p>
          <a:p>
            <a:endParaRPr lang="cs-CZ" dirty="0"/>
          </a:p>
        </p:txBody>
      </p:sp>
      <p:sp>
        <p:nvSpPr>
          <p:cNvPr id="14" name="TextovéPole 13">
            <a:extLst>
              <a:ext uri="{FF2B5EF4-FFF2-40B4-BE49-F238E27FC236}">
                <a16:creationId xmlns:a16="http://schemas.microsoft.com/office/drawing/2014/main" id="{2908EA1B-DA4D-465A-B71E-60BFD6FC3C50}"/>
              </a:ext>
            </a:extLst>
          </p:cNvPr>
          <p:cNvSpPr txBox="1"/>
          <p:nvPr/>
        </p:nvSpPr>
        <p:spPr>
          <a:xfrm>
            <a:off x="8641311" y="3379443"/>
            <a:ext cx="1245149" cy="615553"/>
          </a:xfrm>
          <a:prstGeom prst="rect">
            <a:avLst/>
          </a:prstGeom>
          <a:noFill/>
        </p:spPr>
        <p:txBody>
          <a:bodyPr wrap="none" rtlCol="0">
            <a:spAutoFit/>
          </a:bodyPr>
          <a:lstStyle/>
          <a:p>
            <a:r>
              <a:rPr lang="cs-CZ" sz="1600" dirty="0" err="1"/>
              <a:t>Low</a:t>
            </a:r>
            <a:r>
              <a:rPr lang="cs-CZ" sz="1600" dirty="0"/>
              <a:t> </a:t>
            </a:r>
            <a:r>
              <a:rPr lang="cs-CZ" sz="1600" dirty="0" err="1"/>
              <a:t>politics</a:t>
            </a:r>
            <a:endParaRPr lang="cs-CZ" sz="1600" dirty="0"/>
          </a:p>
          <a:p>
            <a:endParaRPr lang="cs-CZ" dirty="0"/>
          </a:p>
        </p:txBody>
      </p:sp>
    </p:spTree>
    <p:extLst>
      <p:ext uri="{BB962C8B-B14F-4D97-AF65-F5344CB8AC3E}">
        <p14:creationId xmlns:p14="http://schemas.microsoft.com/office/powerpoint/2010/main" val="3842472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10F828-6C74-4D84-A4B2-42F664B73D8A}"/>
              </a:ext>
            </a:extLst>
          </p:cNvPr>
          <p:cNvSpPr>
            <a:spLocks noGrp="1"/>
          </p:cNvSpPr>
          <p:nvPr>
            <p:ph type="title"/>
          </p:nvPr>
        </p:nvSpPr>
        <p:spPr/>
        <p:txBody>
          <a:bodyPr anchor="ctr">
            <a:normAutofit/>
          </a:bodyPr>
          <a:lstStyle/>
          <a:p>
            <a:pPr algn="ctr"/>
            <a:r>
              <a:rPr lang="cs-CZ" b="1" dirty="0">
                <a:solidFill>
                  <a:schemeClr val="tx1"/>
                </a:solidFill>
                <a:effectLst>
                  <a:outerShdw blurRad="38100" dist="38100" dir="2700000" algn="tl">
                    <a:srgbClr val="000000">
                      <a:alpha val="43137"/>
                    </a:srgbClr>
                  </a:outerShdw>
                </a:effectLst>
              </a:rPr>
              <a:t>Mezinárodní vládní organizace (</a:t>
            </a:r>
            <a:r>
              <a:rPr lang="cs-CZ" b="1" dirty="0" err="1">
                <a:solidFill>
                  <a:schemeClr val="tx1"/>
                </a:solidFill>
                <a:effectLst>
                  <a:outerShdw blurRad="38100" dist="38100" dir="2700000" algn="tl">
                    <a:srgbClr val="000000">
                      <a:alpha val="43137"/>
                    </a:srgbClr>
                  </a:outerShdw>
                </a:effectLst>
              </a:rPr>
              <a:t>IGOs</a:t>
            </a:r>
            <a:r>
              <a:rPr lang="cs-CZ" b="1" dirty="0">
                <a:solidFill>
                  <a:schemeClr val="tx1"/>
                </a:solidFill>
                <a:effectLst>
                  <a:outerShdw blurRad="38100" dist="38100" dir="2700000" algn="tl">
                    <a:srgbClr val="000000">
                      <a:alpha val="43137"/>
                    </a:srgbClr>
                  </a:outerShdw>
                </a:effectLst>
              </a:rPr>
              <a:t>)</a:t>
            </a:r>
          </a:p>
        </p:txBody>
      </p:sp>
      <p:sp>
        <p:nvSpPr>
          <p:cNvPr id="3" name="Zástupný obsah 2">
            <a:extLst>
              <a:ext uri="{FF2B5EF4-FFF2-40B4-BE49-F238E27FC236}">
                <a16:creationId xmlns:a16="http://schemas.microsoft.com/office/drawing/2014/main" id="{F92DC46B-11DD-4561-9A60-6B908AA2F991}"/>
              </a:ext>
            </a:extLst>
          </p:cNvPr>
          <p:cNvSpPr>
            <a:spLocks noGrp="1"/>
          </p:cNvSpPr>
          <p:nvPr>
            <p:ph sz="half" idx="1"/>
          </p:nvPr>
        </p:nvSpPr>
        <p:spPr>
          <a:xfrm>
            <a:off x="1097280" y="1951567"/>
            <a:ext cx="4998720" cy="4619830"/>
          </a:xfrm>
        </p:spPr>
        <p:txBody>
          <a:bodyPr>
            <a:normAutofit fontScale="92500" lnSpcReduction="10000"/>
          </a:bodyPr>
          <a:lstStyle/>
          <a:p>
            <a:endParaRPr lang="cs-CZ" dirty="0"/>
          </a:p>
          <a:p>
            <a:endParaRPr lang="cs-CZ" sz="2000" u="sng" dirty="0"/>
          </a:p>
          <a:p>
            <a:r>
              <a:rPr lang="cs-CZ" sz="1900" b="1" u="sng" dirty="0"/>
              <a:t>Plenární shromáždění </a:t>
            </a:r>
          </a:p>
          <a:p>
            <a:pPr>
              <a:buFont typeface="Arial" panose="020B0604020202020204" pitchFamily="34" charset="0"/>
              <a:buChar char="•"/>
            </a:pPr>
            <a:r>
              <a:rPr lang="cs-CZ" sz="1900" dirty="0"/>
              <a:t> Schází se typicky jednou ročně</a:t>
            </a:r>
          </a:p>
          <a:p>
            <a:pPr>
              <a:buFont typeface="Arial" panose="020B0604020202020204" pitchFamily="34" charset="0"/>
              <a:buChar char="•"/>
            </a:pPr>
            <a:r>
              <a:rPr lang="pl-PL" sz="1900" dirty="0"/>
              <a:t> Rozhoduje o obecných cílech a směrech působení organizace</a:t>
            </a:r>
          </a:p>
          <a:p>
            <a:r>
              <a:rPr lang="pl-PL" sz="1900" b="1" u="sng" dirty="0"/>
              <a:t>Výkonný orgán</a:t>
            </a:r>
          </a:p>
          <a:p>
            <a:pPr>
              <a:buFont typeface="Arial" panose="020B0604020202020204" pitchFamily="34" charset="0"/>
              <a:buChar char="•"/>
            </a:pPr>
            <a:r>
              <a:rPr lang="cs-CZ" sz="1900" dirty="0"/>
              <a:t> Dále rozpracovává obecné plány činnosti organizace schválené plenárním shromážděním</a:t>
            </a:r>
          </a:p>
          <a:p>
            <a:pPr>
              <a:buFont typeface="Arial" panose="020B0604020202020204" pitchFamily="34" charset="0"/>
              <a:buChar char="•"/>
            </a:pPr>
            <a:r>
              <a:rPr lang="cs-CZ" sz="1900" dirty="0"/>
              <a:t> Schází se častěji</a:t>
            </a:r>
          </a:p>
          <a:p>
            <a:pPr lvl="1"/>
            <a:endParaRPr lang="cs-CZ" sz="2000" dirty="0"/>
          </a:p>
          <a:p>
            <a:pPr lvl="1"/>
            <a:endParaRPr lang="cs-CZ" dirty="0"/>
          </a:p>
          <a:p>
            <a:endParaRPr lang="cs-CZ" dirty="0"/>
          </a:p>
        </p:txBody>
      </p:sp>
      <p:sp>
        <p:nvSpPr>
          <p:cNvPr id="13" name="Zástupný obsah 12">
            <a:extLst>
              <a:ext uri="{FF2B5EF4-FFF2-40B4-BE49-F238E27FC236}">
                <a16:creationId xmlns:a16="http://schemas.microsoft.com/office/drawing/2014/main" id="{35416B8A-3AC6-4A49-A185-0A8D74D69D09}"/>
              </a:ext>
            </a:extLst>
          </p:cNvPr>
          <p:cNvSpPr>
            <a:spLocks noGrp="1"/>
          </p:cNvSpPr>
          <p:nvPr>
            <p:ph sz="half" idx="2"/>
          </p:nvPr>
        </p:nvSpPr>
        <p:spPr>
          <a:xfrm>
            <a:off x="7170698" y="2234421"/>
            <a:ext cx="4750367" cy="4054122"/>
          </a:xfrm>
        </p:spPr>
        <p:txBody>
          <a:bodyPr>
            <a:normAutofit fontScale="92500" lnSpcReduction="10000"/>
          </a:bodyPr>
          <a:lstStyle/>
          <a:p>
            <a:endParaRPr lang="cs-CZ" dirty="0"/>
          </a:p>
          <a:p>
            <a:pPr marL="0" indent="0">
              <a:buNone/>
            </a:pPr>
            <a:endParaRPr lang="cs-CZ" sz="2100" u="sng" dirty="0"/>
          </a:p>
          <a:p>
            <a:pPr marL="0" indent="0">
              <a:buNone/>
            </a:pPr>
            <a:r>
              <a:rPr lang="cs-CZ" sz="1900" b="1" u="sng" dirty="0"/>
              <a:t>Sekretariát</a:t>
            </a:r>
          </a:p>
          <a:p>
            <a:pPr>
              <a:buFont typeface="Arial" panose="020B0604020202020204" pitchFamily="34" charset="0"/>
              <a:buChar char="•"/>
            </a:pPr>
            <a:r>
              <a:rPr lang="cs-CZ" sz="1900" dirty="0"/>
              <a:t> Generální tajemník</a:t>
            </a:r>
          </a:p>
          <a:p>
            <a:pPr>
              <a:buFont typeface="Arial" panose="020B0604020202020204" pitchFamily="34" charset="0"/>
              <a:buChar char="•"/>
            </a:pPr>
            <a:r>
              <a:rPr lang="cs-CZ" sz="1900" dirty="0"/>
              <a:t> Mezinárodní povaha – zaměstnanci z více členských zemí</a:t>
            </a:r>
          </a:p>
          <a:p>
            <a:pPr>
              <a:buFont typeface="Arial" panose="020B0604020202020204" pitchFamily="34" charset="0"/>
              <a:buChar char="•"/>
            </a:pPr>
            <a:r>
              <a:rPr lang="cs-CZ" sz="1900" dirty="0"/>
              <a:t> Nesmějí jednat ve prospěch žádného členského státu</a:t>
            </a:r>
          </a:p>
        </p:txBody>
      </p:sp>
      <p:sp>
        <p:nvSpPr>
          <p:cNvPr id="14" name="TextovéPole 13">
            <a:extLst>
              <a:ext uri="{FF2B5EF4-FFF2-40B4-BE49-F238E27FC236}">
                <a16:creationId xmlns:a16="http://schemas.microsoft.com/office/drawing/2014/main" id="{B1C08E33-F818-4013-B2A7-879B54DC0ADF}"/>
              </a:ext>
            </a:extLst>
          </p:cNvPr>
          <p:cNvSpPr txBox="1"/>
          <p:nvPr/>
        </p:nvSpPr>
        <p:spPr>
          <a:xfrm>
            <a:off x="1196622" y="1963928"/>
            <a:ext cx="9898098" cy="1200329"/>
          </a:xfrm>
          <a:prstGeom prst="rect">
            <a:avLst/>
          </a:prstGeom>
          <a:noFill/>
        </p:spPr>
        <p:txBody>
          <a:bodyPr wrap="square" rtlCol="0">
            <a:spAutoFit/>
          </a:bodyPr>
          <a:lstStyle/>
          <a:p>
            <a:pPr algn="ctr"/>
            <a:r>
              <a:rPr lang="cs-CZ" i="1" dirty="0"/>
              <a:t>Formální trvalé instituce vytvořené třemi a více státy a sloužící konkrétnímu účelu. Zpravidla bývají zakládány podpisem vícestranné dohody či smlouvy mezi státy.</a:t>
            </a:r>
          </a:p>
          <a:p>
            <a:r>
              <a:rPr lang="cs-CZ" dirty="0"/>
              <a:t> </a:t>
            </a:r>
          </a:p>
          <a:p>
            <a:endParaRPr lang="cs-CZ" dirty="0"/>
          </a:p>
        </p:txBody>
      </p:sp>
    </p:spTree>
    <p:extLst>
      <p:ext uri="{BB962C8B-B14F-4D97-AF65-F5344CB8AC3E}">
        <p14:creationId xmlns:p14="http://schemas.microsoft.com/office/powerpoint/2010/main" val="1158248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66772151-8B36-432C-964F-7D4672D21426}"/>
              </a:ext>
            </a:extLst>
          </p:cNvPr>
          <p:cNvSpPr>
            <a:spLocks noGrp="1"/>
          </p:cNvSpPr>
          <p:nvPr>
            <p:ph type="title"/>
          </p:nvPr>
        </p:nvSpPr>
        <p:spPr>
          <a:xfrm>
            <a:off x="1097280" y="286603"/>
            <a:ext cx="10058400" cy="1450757"/>
          </a:xfrm>
        </p:spPr>
        <p:txBody>
          <a:bodyPr anchor="ctr">
            <a:normAutofit/>
          </a:bodyPr>
          <a:lstStyle/>
          <a:p>
            <a:r>
              <a:rPr lang="cs-CZ" b="1" dirty="0">
                <a:solidFill>
                  <a:srgbClr val="FFFFFF"/>
                </a:solidFill>
                <a:effectLst>
                  <a:outerShdw blurRad="38100" dist="38100" dir="2700000" algn="tl">
                    <a:srgbClr val="000000">
                      <a:alpha val="43137"/>
                    </a:srgbClr>
                  </a:outerShdw>
                </a:effectLst>
              </a:rPr>
              <a:t>Funkce </a:t>
            </a:r>
            <a:r>
              <a:rPr lang="cs-CZ" b="1" dirty="0" err="1">
                <a:solidFill>
                  <a:srgbClr val="FFFFFF"/>
                </a:solidFill>
                <a:effectLst>
                  <a:outerShdw blurRad="38100" dist="38100" dir="2700000" algn="tl">
                    <a:srgbClr val="000000">
                      <a:alpha val="43137"/>
                    </a:srgbClr>
                  </a:outerShdw>
                </a:effectLst>
              </a:rPr>
              <a:t>IGOs</a:t>
            </a:r>
            <a:endParaRPr lang="cs-CZ" b="1" dirty="0">
              <a:solidFill>
                <a:srgbClr val="FFFFFF"/>
              </a:solidFill>
              <a:effectLst>
                <a:outerShdw blurRad="38100" dist="38100" dir="2700000" algn="tl">
                  <a:srgbClr val="000000">
                    <a:alpha val="43137"/>
                  </a:srgbClr>
                </a:outerShdw>
              </a:effectLst>
            </a:endParaRPr>
          </a:p>
        </p:txBody>
      </p:sp>
      <p:sp>
        <p:nvSpPr>
          <p:cNvPr id="7" name="Zástupný obsah 2">
            <a:extLst>
              <a:ext uri="{FF2B5EF4-FFF2-40B4-BE49-F238E27FC236}">
                <a16:creationId xmlns:a16="http://schemas.microsoft.com/office/drawing/2014/main" id="{C21E788D-048C-47F3-B342-D533384546AB}"/>
              </a:ext>
            </a:extLst>
          </p:cNvPr>
          <p:cNvSpPr>
            <a:spLocks noGrp="1"/>
          </p:cNvSpPr>
          <p:nvPr>
            <p:ph idx="1"/>
          </p:nvPr>
        </p:nvSpPr>
        <p:spPr>
          <a:xfrm>
            <a:off x="547494" y="2148006"/>
            <a:ext cx="11096977" cy="4086578"/>
          </a:xfrm>
        </p:spPr>
        <p:txBody>
          <a:bodyPr>
            <a:normAutofit/>
          </a:bodyPr>
          <a:lstStyle/>
          <a:p>
            <a:pPr marL="342900" indent="-342900">
              <a:lnSpc>
                <a:spcPct val="110000"/>
              </a:lnSpc>
              <a:buFont typeface="+mj-lt"/>
              <a:buAutoNum type="arabicPeriod"/>
            </a:pPr>
            <a:r>
              <a:rPr lang="cs-CZ" sz="2000" u="sng" dirty="0"/>
              <a:t>Informační</a:t>
            </a:r>
            <a:r>
              <a:rPr lang="cs-CZ" sz="2000" dirty="0"/>
              <a:t> – shromažďují, analyzují a předávají členům pro ně užitečné informace</a:t>
            </a:r>
          </a:p>
          <a:p>
            <a:pPr marL="342900" indent="-342900">
              <a:lnSpc>
                <a:spcPct val="110000"/>
              </a:lnSpc>
              <a:buFont typeface="+mj-lt"/>
              <a:buAutoNum type="arabicPeriod"/>
            </a:pPr>
            <a:r>
              <a:rPr lang="cs-CZ" sz="2000" u="sng" dirty="0"/>
              <a:t>Normativní</a:t>
            </a:r>
            <a:r>
              <a:rPr lang="cs-CZ" sz="2000" dirty="0"/>
              <a:t> – vytvářejí normy a standardy chování, nikoli však právně závazné, jedná se spíše o snahu hodnotově ovlivnit prostředí mezinárodní politiky</a:t>
            </a:r>
          </a:p>
          <a:p>
            <a:pPr marL="342900" indent="-342900">
              <a:lnSpc>
                <a:spcPct val="110000"/>
              </a:lnSpc>
              <a:buFont typeface="+mj-lt"/>
              <a:buAutoNum type="arabicPeriod"/>
            </a:pPr>
            <a:r>
              <a:rPr lang="cs-CZ" sz="2000" u="sng" dirty="0"/>
              <a:t>Vytváření závazných pravidel </a:t>
            </a:r>
            <a:r>
              <a:rPr lang="cs-CZ" sz="2000" dirty="0"/>
              <a:t>– pravidla většinou závazná jen pro členy, kteří se k jejich dodržování sami přihlásí, pouze ve výjimečných případech jsou závazná pro všechny členy organizace</a:t>
            </a:r>
          </a:p>
          <a:p>
            <a:pPr marL="342900" indent="-342900">
              <a:lnSpc>
                <a:spcPct val="110000"/>
              </a:lnSpc>
              <a:buFont typeface="+mj-lt"/>
              <a:buAutoNum type="arabicPeriod"/>
            </a:pPr>
            <a:r>
              <a:rPr lang="cs-CZ" sz="2000" u="sng" dirty="0"/>
              <a:t>Dohled nad dodržováním pravidel </a:t>
            </a:r>
            <a:r>
              <a:rPr lang="cs-CZ" sz="2000" dirty="0"/>
              <a:t>– vztahuje se na ty členy, kteří se k dodržování zavázali, může se jednat o sledování porušování pravidel, dokazování těchto porušení, ale i o ukládání sankcí</a:t>
            </a:r>
          </a:p>
          <a:p>
            <a:pPr marL="342900" indent="-342900">
              <a:lnSpc>
                <a:spcPct val="110000"/>
              </a:lnSpc>
              <a:buFont typeface="+mj-lt"/>
              <a:buAutoNum type="arabicPeriod"/>
            </a:pPr>
            <a:r>
              <a:rPr lang="cs-CZ" sz="2000" u="sng" dirty="0"/>
              <a:t>Provozní funkce </a:t>
            </a:r>
            <a:r>
              <a:rPr lang="cs-CZ" sz="2000" dirty="0"/>
              <a:t>– hospodaření se společnými prostředky organizace, jejich přerozdělování</a:t>
            </a:r>
          </a:p>
        </p:txBody>
      </p:sp>
      <p:sp>
        <p:nvSpPr>
          <p:cNvPr id="12" name="Rectangle 11">
            <a:extLst>
              <a:ext uri="{FF2B5EF4-FFF2-40B4-BE49-F238E27FC236}">
                <a16:creationId xmlns:a16="http://schemas.microsoft.com/office/drawing/2014/main" id="{359CEC61-F44B-43B3-B40F-AE38C5AF1D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24054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930758-C4E0-4BB5-9BC0-715451957A84}"/>
              </a:ext>
            </a:extLst>
          </p:cNvPr>
          <p:cNvSpPr>
            <a:spLocks noGrp="1"/>
          </p:cNvSpPr>
          <p:nvPr>
            <p:ph type="title"/>
          </p:nvPr>
        </p:nvSpPr>
        <p:spPr/>
        <p:txBody>
          <a:bodyPr/>
          <a:lstStyle/>
          <a:p>
            <a:r>
              <a:rPr lang="cs-CZ" b="1" dirty="0">
                <a:effectLst>
                  <a:outerShdw blurRad="38100" dist="38100" dir="2700000" algn="tl">
                    <a:srgbClr val="000000">
                      <a:alpha val="43137"/>
                    </a:srgbClr>
                  </a:outerShdw>
                </a:effectLst>
              </a:rPr>
              <a:t>Mezinárodní nevládní organizace (</a:t>
            </a:r>
            <a:r>
              <a:rPr lang="cs-CZ" b="1" dirty="0" err="1">
                <a:effectLst>
                  <a:outerShdw blurRad="38100" dist="38100" dir="2700000" algn="tl">
                    <a:srgbClr val="000000">
                      <a:alpha val="43137"/>
                    </a:srgbClr>
                  </a:outerShdw>
                </a:effectLst>
              </a:rPr>
              <a:t>INGOs</a:t>
            </a:r>
            <a:r>
              <a:rPr lang="cs-CZ" b="1" dirty="0">
                <a:effectLst>
                  <a:outerShdw blurRad="38100" dist="38100" dir="2700000" algn="tl">
                    <a:srgbClr val="000000">
                      <a:alpha val="43137"/>
                    </a:srgbClr>
                  </a:outerShdw>
                </a:effectLst>
              </a:rPr>
              <a:t>)</a:t>
            </a:r>
          </a:p>
        </p:txBody>
      </p:sp>
      <p:sp>
        <p:nvSpPr>
          <p:cNvPr id="3" name="Zástupný obsah 2">
            <a:extLst>
              <a:ext uri="{FF2B5EF4-FFF2-40B4-BE49-F238E27FC236}">
                <a16:creationId xmlns:a16="http://schemas.microsoft.com/office/drawing/2014/main" id="{7B07D2FA-326B-4DA2-878B-91138F572720}"/>
              </a:ext>
            </a:extLst>
          </p:cNvPr>
          <p:cNvSpPr>
            <a:spLocks noGrp="1"/>
          </p:cNvSpPr>
          <p:nvPr>
            <p:ph idx="1"/>
          </p:nvPr>
        </p:nvSpPr>
        <p:spPr>
          <a:xfrm>
            <a:off x="1097280" y="2108201"/>
            <a:ext cx="10383520" cy="4202288"/>
          </a:xfrm>
        </p:spPr>
        <p:txBody>
          <a:bodyPr>
            <a:normAutofit/>
          </a:bodyPr>
          <a:lstStyle/>
          <a:p>
            <a:pPr>
              <a:buFont typeface="Arial" panose="020B0604020202020204" pitchFamily="34" charset="0"/>
              <a:buChar char="•"/>
            </a:pPr>
            <a:r>
              <a:rPr lang="cs-CZ" sz="1900" dirty="0"/>
              <a:t> Obdobná definice jako u </a:t>
            </a:r>
            <a:r>
              <a:rPr lang="cs-CZ" sz="1900" dirty="0" err="1"/>
              <a:t>IGOs</a:t>
            </a:r>
            <a:r>
              <a:rPr lang="cs-CZ" sz="1900" dirty="0"/>
              <a:t> s tím rozdílem, že jejich členy nejsou státy, ale entity – jednotlivci nebo zájmové skupiny – které nejsou oficiálními představiteli států. </a:t>
            </a:r>
          </a:p>
          <a:p>
            <a:pPr>
              <a:buFont typeface="Arial" panose="020B0604020202020204" pitchFamily="34" charset="0"/>
              <a:buChar char="•"/>
            </a:pPr>
            <a:r>
              <a:rPr lang="cs-CZ" sz="1900" dirty="0"/>
              <a:t> Vytvořené za účelem prosazování společných cílů, zpravidla ve veřejném zájmu. </a:t>
            </a:r>
          </a:p>
          <a:p>
            <a:pPr>
              <a:buFont typeface="Arial" panose="020B0604020202020204" pitchFamily="34" charset="0"/>
              <a:buChar char="•"/>
            </a:pPr>
            <a:r>
              <a:rPr lang="cs-CZ" sz="1900" dirty="0"/>
              <a:t> </a:t>
            </a:r>
            <a:r>
              <a:rPr lang="pt-BR" sz="1900" dirty="0"/>
              <a:t>INGOs se uplatňují jako nátlakové skupiny</a:t>
            </a:r>
            <a:r>
              <a:rPr lang="cs-CZ" sz="1900" dirty="0"/>
              <a:t>.</a:t>
            </a:r>
          </a:p>
          <a:p>
            <a:pPr>
              <a:buFont typeface="Arial" panose="020B0604020202020204" pitchFamily="34" charset="0"/>
              <a:buChar char="•"/>
            </a:pPr>
            <a:r>
              <a:rPr lang="cs-CZ" sz="1900" dirty="0"/>
              <a:t> Přinášejí do popředí politického zájmu témata, kterým dle jejich názoru státy či </a:t>
            </a:r>
            <a:r>
              <a:rPr lang="cs-CZ" sz="1900" dirty="0" err="1"/>
              <a:t>IGOs</a:t>
            </a:r>
            <a:r>
              <a:rPr lang="cs-CZ" sz="1900" dirty="0"/>
              <a:t> nevěnují dostatečnou pozornost. </a:t>
            </a:r>
          </a:p>
          <a:p>
            <a:pPr>
              <a:buFont typeface="Arial" panose="020B0604020202020204" pitchFamily="34" charset="0"/>
              <a:buChar char="•"/>
            </a:pPr>
            <a:r>
              <a:rPr lang="cs-CZ" sz="1900" dirty="0"/>
              <a:t> Mobilizují veřejné mínění, které pak dále vytváří tlak na národní vlády zevnitř. </a:t>
            </a:r>
          </a:p>
          <a:p>
            <a:pPr lvl="1">
              <a:buFont typeface="Arial" panose="020B0604020202020204" pitchFamily="34" charset="0"/>
              <a:buChar char="•"/>
            </a:pPr>
            <a:endParaRPr lang="cs-CZ" dirty="0"/>
          </a:p>
          <a:p>
            <a:pPr marL="201168" lvl="1" indent="0">
              <a:buNone/>
            </a:pPr>
            <a:endParaRPr lang="cs-CZ" dirty="0"/>
          </a:p>
          <a:p>
            <a:endParaRPr lang="cs-CZ" dirty="0"/>
          </a:p>
          <a:p>
            <a:endParaRPr lang="cs-CZ" dirty="0"/>
          </a:p>
        </p:txBody>
      </p:sp>
    </p:spTree>
    <p:extLst>
      <p:ext uri="{BB962C8B-B14F-4D97-AF65-F5344CB8AC3E}">
        <p14:creationId xmlns:p14="http://schemas.microsoft.com/office/powerpoint/2010/main" val="3632535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F4FAA6B4-BAFB-4474-9B14-DC83A90965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07E6E6FD-60EF-4700-A918-E7B57792FBB1}"/>
              </a:ext>
            </a:extLst>
          </p:cNvPr>
          <p:cNvSpPr>
            <a:spLocks noGrp="1"/>
          </p:cNvSpPr>
          <p:nvPr>
            <p:ph type="title"/>
          </p:nvPr>
        </p:nvSpPr>
        <p:spPr>
          <a:xfrm>
            <a:off x="1097280" y="286603"/>
            <a:ext cx="10058400" cy="1450757"/>
          </a:xfrm>
        </p:spPr>
        <p:txBody>
          <a:bodyPr>
            <a:normAutofit/>
          </a:bodyPr>
          <a:lstStyle/>
          <a:p>
            <a:r>
              <a:rPr lang="cs-CZ" b="1" dirty="0">
                <a:effectLst>
                  <a:outerShdw blurRad="38100" dist="38100" dir="2700000" algn="tl">
                    <a:srgbClr val="000000">
                      <a:alpha val="43137"/>
                    </a:srgbClr>
                  </a:outerShdw>
                </a:effectLst>
              </a:rPr>
              <a:t>Organizace spojených národů (OSN)</a:t>
            </a:r>
          </a:p>
        </p:txBody>
      </p:sp>
      <p:cxnSp>
        <p:nvCxnSpPr>
          <p:cNvPr id="20" name="!!Straight Connector">
            <a:extLst>
              <a:ext uri="{FF2B5EF4-FFF2-40B4-BE49-F238E27FC236}">
                <a16:creationId xmlns:a16="http://schemas.microsoft.com/office/drawing/2014/main" id="{4364CDC3-ADB0-4691-9286-5925F160C2D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C32CA4EB-7DC4-4669-96BC-7275D4560709}"/>
              </a:ext>
            </a:extLst>
          </p:cNvPr>
          <p:cNvSpPr>
            <a:spLocks noGrp="1"/>
          </p:cNvSpPr>
          <p:nvPr>
            <p:ph idx="1"/>
          </p:nvPr>
        </p:nvSpPr>
        <p:spPr>
          <a:xfrm>
            <a:off x="1097280" y="2108201"/>
            <a:ext cx="6437376" cy="4292596"/>
          </a:xfrm>
        </p:spPr>
        <p:txBody>
          <a:bodyPr>
            <a:normAutofit fontScale="92500" lnSpcReduction="20000"/>
          </a:bodyPr>
          <a:lstStyle/>
          <a:p>
            <a:pPr>
              <a:lnSpc>
                <a:spcPct val="110000"/>
              </a:lnSpc>
            </a:pPr>
            <a:r>
              <a:rPr lang="cs-CZ" sz="2200" dirty="0"/>
              <a:t>193 členských států</a:t>
            </a:r>
          </a:p>
          <a:p>
            <a:pPr>
              <a:lnSpc>
                <a:spcPct val="110000"/>
              </a:lnSpc>
            </a:pPr>
            <a:r>
              <a:rPr lang="cs-CZ" sz="2200" u="sng" dirty="0"/>
              <a:t>Hlavní cíle:</a:t>
            </a:r>
          </a:p>
          <a:p>
            <a:pPr>
              <a:lnSpc>
                <a:spcPct val="110000"/>
              </a:lnSpc>
              <a:buFont typeface="Arial" panose="020B0604020202020204" pitchFamily="34" charset="0"/>
              <a:buChar char="•"/>
            </a:pPr>
            <a:r>
              <a:rPr lang="cs-CZ" sz="2200" dirty="0"/>
              <a:t> Zachování mezinárodního míru a bezpečnosti</a:t>
            </a:r>
          </a:p>
          <a:p>
            <a:pPr>
              <a:lnSpc>
                <a:spcPct val="110000"/>
              </a:lnSpc>
              <a:buFont typeface="Arial" panose="020B0604020202020204" pitchFamily="34" charset="0"/>
              <a:buChar char="•"/>
            </a:pPr>
            <a:r>
              <a:rPr lang="cs-CZ" sz="2200" dirty="0"/>
              <a:t> Rozvíjet přátelské vztahy mezi národy na základě vzájemně výhodné spolupráce a dodržování zásady sebeurčení národů</a:t>
            </a:r>
          </a:p>
          <a:p>
            <a:pPr>
              <a:lnSpc>
                <a:spcPct val="110000"/>
              </a:lnSpc>
              <a:buFont typeface="Arial" panose="020B0604020202020204" pitchFamily="34" charset="0"/>
              <a:buChar char="•"/>
            </a:pPr>
            <a:r>
              <a:rPr lang="cs-CZ" sz="2200" dirty="0"/>
              <a:t> Prosazovat mezinárodní spolupráci cestou řešení mezinárodních problémů</a:t>
            </a:r>
          </a:p>
          <a:p>
            <a:pPr>
              <a:lnSpc>
                <a:spcPct val="110000"/>
              </a:lnSpc>
              <a:buFont typeface="Arial" panose="020B0604020202020204" pitchFamily="34" charset="0"/>
              <a:buChar char="•"/>
            </a:pPr>
            <a:r>
              <a:rPr lang="cs-CZ" sz="2200" dirty="0"/>
              <a:t> Posilovat a upevňovat úctu k lidským právům a základním svobodám pro všechny bez rozdílu rasy, pohlaví, jazyka nebo náboženství</a:t>
            </a:r>
          </a:p>
          <a:p>
            <a:pPr>
              <a:lnSpc>
                <a:spcPct val="110000"/>
              </a:lnSpc>
            </a:pPr>
            <a:endParaRPr lang="cs-CZ" sz="1500" dirty="0"/>
          </a:p>
          <a:p>
            <a:pPr>
              <a:lnSpc>
                <a:spcPct val="110000"/>
              </a:lnSpc>
            </a:pPr>
            <a:endParaRPr lang="cs-CZ" sz="1500" dirty="0"/>
          </a:p>
          <a:p>
            <a:pPr>
              <a:lnSpc>
                <a:spcPct val="110000"/>
              </a:lnSpc>
            </a:pPr>
            <a:endParaRPr lang="cs-CZ" sz="1500" dirty="0"/>
          </a:p>
        </p:txBody>
      </p:sp>
      <p:pic>
        <p:nvPicPr>
          <p:cNvPr id="7" name="Obrázek 6">
            <a:extLst>
              <a:ext uri="{FF2B5EF4-FFF2-40B4-BE49-F238E27FC236}">
                <a16:creationId xmlns:a16="http://schemas.microsoft.com/office/drawing/2014/main" id="{A67B0C7A-2F7A-4A17-87F9-9194404BA391}"/>
              </a:ext>
            </a:extLst>
          </p:cNvPr>
          <p:cNvPicPr>
            <a:picLocks noChangeAspect="1"/>
          </p:cNvPicPr>
          <p:nvPr/>
        </p:nvPicPr>
        <p:blipFill rotWithShape="1">
          <a:blip r:embed="rId3"/>
          <a:srcRect l="7882" r="11978"/>
          <a:stretch/>
        </p:blipFill>
        <p:spPr>
          <a:xfrm>
            <a:off x="7534656" y="2108200"/>
            <a:ext cx="3621024" cy="3600613"/>
          </a:xfrm>
          <a:prstGeom prst="rect">
            <a:avLst/>
          </a:prstGeom>
        </p:spPr>
      </p:pic>
      <p:sp>
        <p:nvSpPr>
          <p:cNvPr id="22" name="Rectangle 21">
            <a:extLst>
              <a:ext uri="{FF2B5EF4-FFF2-40B4-BE49-F238E27FC236}">
                <a16:creationId xmlns:a16="http://schemas.microsoft.com/office/drawing/2014/main" id="{DB148495-5F82-48E2-A76C-C8E1C89499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12666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RetrospectVTI">
  <a:themeElements>
    <a:clrScheme name="AnalogousFromLightSeedRightStep">
      <a:dk1>
        <a:srgbClr val="000000"/>
      </a:dk1>
      <a:lt1>
        <a:srgbClr val="FFFFFF"/>
      </a:lt1>
      <a:dk2>
        <a:srgbClr val="243041"/>
      </a:dk2>
      <a:lt2>
        <a:srgbClr val="E8E2E7"/>
      </a:lt2>
      <a:accent1>
        <a:srgbClr val="81AC86"/>
      </a:accent1>
      <a:accent2>
        <a:srgbClr val="75AB91"/>
      </a:accent2>
      <a:accent3>
        <a:srgbClr val="80A9A7"/>
      </a:accent3>
      <a:accent4>
        <a:srgbClr val="7FA5BA"/>
      </a:accent4>
      <a:accent5>
        <a:srgbClr val="96A1C6"/>
      </a:accent5>
      <a:accent6>
        <a:srgbClr val="8A7FBA"/>
      </a:accent6>
      <a:hlink>
        <a:srgbClr val="AE69A7"/>
      </a:hlink>
      <a:folHlink>
        <a:srgbClr val="7F7F7F"/>
      </a:folHlink>
    </a:clrScheme>
    <a:fontScheme name="Retrospect">
      <a:majorFont>
        <a:latin typeface="Arial Nova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Nova"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672</TotalTime>
  <Words>7221</Words>
  <Application>Microsoft Office PowerPoint</Application>
  <PresentationFormat>Širokoúhlá obrazovka</PresentationFormat>
  <Paragraphs>539</Paragraphs>
  <Slides>41</Slides>
  <Notes>35</Notes>
  <HiddenSlides>0</HiddenSlides>
  <MMClips>0</MMClips>
  <ScaleCrop>false</ScaleCrop>
  <HeadingPairs>
    <vt:vector size="6" baseType="variant">
      <vt:variant>
        <vt:lpstr>Použitá písma</vt:lpstr>
      </vt:variant>
      <vt:variant>
        <vt:i4>10</vt:i4>
      </vt:variant>
      <vt:variant>
        <vt:lpstr>Motiv</vt:lpstr>
      </vt:variant>
      <vt:variant>
        <vt:i4>1</vt:i4>
      </vt:variant>
      <vt:variant>
        <vt:lpstr>Nadpisy snímků</vt:lpstr>
      </vt:variant>
      <vt:variant>
        <vt:i4>41</vt:i4>
      </vt:variant>
    </vt:vector>
  </HeadingPairs>
  <TitlesOfParts>
    <vt:vector size="52" baseType="lpstr">
      <vt:lpstr>Arial</vt:lpstr>
      <vt:lpstr>Arial Nova</vt:lpstr>
      <vt:lpstr>Arial Nova Light</vt:lpstr>
      <vt:lpstr>Calibri</vt:lpstr>
      <vt:lpstr>Courier New</vt:lpstr>
      <vt:lpstr>Helvetica Neue</vt:lpstr>
      <vt:lpstr>inherit</vt:lpstr>
      <vt:lpstr>Open Sans</vt:lpstr>
      <vt:lpstr>Times New Roman</vt:lpstr>
      <vt:lpstr>Wingdings</vt:lpstr>
      <vt:lpstr>RetrospectVTI</vt:lpstr>
      <vt:lpstr>Význam mezinárodních organizací v době globalizace</vt:lpstr>
      <vt:lpstr>Mezinárodní organizace - historie</vt:lpstr>
      <vt:lpstr>Co jsou to mezinárodní organizace?</vt:lpstr>
      <vt:lpstr>Role mezinárodních organizací</vt:lpstr>
      <vt:lpstr>Klasifikace mezinárodních organizací</vt:lpstr>
      <vt:lpstr>Mezinárodní vládní organizace (IGOs)</vt:lpstr>
      <vt:lpstr>Funkce IGOs</vt:lpstr>
      <vt:lpstr>Mezinárodní nevládní organizace (INGOs)</vt:lpstr>
      <vt:lpstr>Organizace spojených národů (OSN)</vt:lpstr>
      <vt:lpstr>Hlavní zásady fungování OSN</vt:lpstr>
      <vt:lpstr>Valné shromáždění</vt:lpstr>
      <vt:lpstr>Valné shromáždění – výbory </vt:lpstr>
      <vt:lpstr>Rada bezpečnosti</vt:lpstr>
      <vt:lpstr>Ekonomická a sociální rada (ECOSOC)</vt:lpstr>
      <vt:lpstr>Poručenská rada</vt:lpstr>
      <vt:lpstr>Mezinárodní soudní dvůr</vt:lpstr>
      <vt:lpstr>Sekretariát OSN </vt:lpstr>
      <vt:lpstr>Generální tajemník</vt:lpstr>
      <vt:lpstr>Orgány a přidružené organizace OSN </vt:lpstr>
      <vt:lpstr>UNICEF</vt:lpstr>
      <vt:lpstr>Zásady práce UNICEF</vt:lpstr>
      <vt:lpstr>Činnost UNICEF – Ochrana dětí </vt:lpstr>
      <vt:lpstr>Činnost UNICEF - Výživa</vt:lpstr>
      <vt:lpstr>Činnost UNICEF – Pitná voda</vt:lpstr>
      <vt:lpstr>Činnost UNICEF - Zdraví</vt:lpstr>
      <vt:lpstr>Činnost UNICEF - Vzdělání</vt:lpstr>
      <vt:lpstr>Mezinárodní měnový fond (MMF)</vt:lpstr>
      <vt:lpstr>Činnost MMF</vt:lpstr>
      <vt:lpstr>Rada guvernérů </vt:lpstr>
      <vt:lpstr>Výkonná rada</vt:lpstr>
      <vt:lpstr>Nezávislý hodnotící orgán</vt:lpstr>
      <vt:lpstr>Arktická rada</vt:lpstr>
      <vt:lpstr>Činnost Arktické rady</vt:lpstr>
      <vt:lpstr>Amnesty International</vt:lpstr>
      <vt:lpstr>Cíle AI</vt:lpstr>
      <vt:lpstr>Principy AI</vt:lpstr>
      <vt:lpstr>Význam mezinárodních organizací v době globalizace</vt:lpstr>
      <vt:lpstr>Význam mezinárodních organizací v době globalizace</vt:lpstr>
      <vt:lpstr>Význam mezinárodních organizací v době globalizace</vt:lpstr>
      <vt:lpstr>Zdroje </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Význam mezinárodních organizací v době globalizace</dc:title>
  <dc:creator>Petra Piknerova</dc:creator>
  <cp:lastModifiedBy>Petra Piknerova</cp:lastModifiedBy>
  <cp:revision>52</cp:revision>
  <dcterms:created xsi:type="dcterms:W3CDTF">2021-10-28T08:08:36Z</dcterms:created>
  <dcterms:modified xsi:type="dcterms:W3CDTF">2021-10-31T11:07:27Z</dcterms:modified>
</cp:coreProperties>
</file>