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2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66442-82ED-423B-AE10-B4FAB22C3A57}" v="31" dt="2021-11-24T08:17:15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66BD0-7DCF-4DA9-8DAF-8B14B8B0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02EE0B-B32F-48FE-A6EA-F174C1277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3E9BEC-3100-4C89-A169-863FD930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2241F2-ABBB-457F-96D3-0926D02D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CDA157-89DF-4EFA-BD36-D61CD1F0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82933-36A8-46D4-8A31-AE78D8C3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2E18A8-4440-4B23-84B8-349C12EE2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185BCE-6DC6-4AE1-AB35-2E029AD2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07C255-BDF3-4C80-85D1-D4C453EA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27F7A3-F782-4D0B-9345-C87ED26B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B526C41-4D87-4580-82DD-25B0B65AB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6ABE2C-2B1A-429D-BC81-EFBB2D350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B6D4A7-2C8B-4E80-A509-4836FF97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EB7D57-E0D9-4B60-BE38-7254ECBA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457BF4-BE5D-4345-B4DF-8153B466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CB614-E6E3-40C6-AF00-B039AC08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5486D-1A82-473C-9178-992296101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1D77DB-052D-47AD-AE91-73CF69B9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B93110-6033-4032-A6C1-6C1669EE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9920EE-E0EC-4450-97CC-DD6D92DD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4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CC8D9-AAA5-40B1-B40F-D8EB1260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FE87B7-C0BA-46FC-8650-CDE2BD1B8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E9A970-6A28-4D42-A7DF-4370562F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B3BA88-4D79-47D7-B609-6E8D7EB5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8D34D3-E75F-4A51-868D-ACDA3FED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2F930-2EEC-44CA-92CB-5EA90D0E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F72794-74D4-4DB4-A77B-B10BB8B46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CC0308-A766-4D60-80D3-AE859C092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FD2CC4-FFCE-4B3E-BFA2-7CC4AF79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0A85F5-1170-4536-A6EE-7F1AFA94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7B1AA0-9EF4-4AFD-BA0B-438474AB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5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8D270-03EA-470F-BD6F-CAA0D49A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2F84A6-5029-481A-8F76-C97A6435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530056-37E2-45BC-873D-597F2B889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B7C47E-FE88-4775-825D-FB5571F74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2B98BFC-C07E-4928-B372-71F79BF4F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549BF2-6206-4350-9130-4A6BF01B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45330B-7258-45B9-B050-C121F12A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5FB835-64A7-460B-8C49-1E265CD3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6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AFF23-14B3-4EB2-A071-7D9D60BB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91C1B8-070A-45F7-81C1-39E5DA87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DA99E0-2790-4F0B-9C8D-9C50C60F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D6183B-4176-47FF-B3C1-7B5C24A8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8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918B6EE-4BD0-458A-A999-896954D2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66438B-0171-48FB-B42C-4AD2B097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1794F8-99B0-4DAA-B502-FDEE80D7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2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21E88-EF6A-4295-8601-8C3568F4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FEBA62-B6C1-4FEA-9A28-5B9CA65F9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5B1885-B035-44DA-B905-1E1F5D089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884A88-0800-44AF-B546-585BA185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B4DE3C-D5F6-4D6C-AA40-E73B2839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1415A4-481C-4DE7-BDFA-112DB262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413DC-3759-4ABD-8CB3-C0DA5DC8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C76B03-9356-472D-BC17-B35BB0D25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AA21FF-17F4-4A7D-A21C-F6D5B67E6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FF5231-AB53-4F47-B85B-3A2DD8DA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C445C7-924B-42DA-9565-B37BBC45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2D82B0-1568-4DA7-A6C0-76F9DCD8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0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E31225-11A9-4A39-8588-99ED987F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70E9A0-A6F6-4CA6-BD80-4F2DBE9C0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E19388-6A22-48D0-A15C-F215312B0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CBC6-CDAD-444C-B0FE-EC48E009FBC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114F4F-8AFF-4236-A5D1-22CB1F2EF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F2C772-D472-4C79-8469-35D21B5D5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A3358-9B5C-4132-87C1-A18FE38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7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FF603D7D-72F6-4408-98BA-87D92BB52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CDFB001-2C04-4A77-8F7B-E1D3AF7CA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2400"/>
            <a:ext cx="9662160" cy="133048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Israel</a:t>
            </a:r>
            <a:r>
              <a:rPr lang="cs-CZ" dirty="0">
                <a:solidFill>
                  <a:srgbClr val="FFFFFF"/>
                </a:solidFill>
              </a:rPr>
              <a:t> and </a:t>
            </a:r>
            <a:r>
              <a:rPr lang="cs-CZ" dirty="0" err="1">
                <a:solidFill>
                  <a:srgbClr val="FFFFFF"/>
                </a:solidFill>
              </a:rPr>
              <a:t>terrorism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6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21A375-A603-49F6-90F6-393D2CB0E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4" y="1610174"/>
            <a:ext cx="4026826" cy="4232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 err="1"/>
              <a:t>British</a:t>
            </a:r>
            <a:r>
              <a:rPr lang="cs-CZ" sz="3200" dirty="0"/>
              <a:t> </a:t>
            </a:r>
            <a:r>
              <a:rPr lang="cs-CZ" sz="3200" dirty="0" err="1"/>
              <a:t>mandate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Palestine</a:t>
            </a:r>
            <a:r>
              <a:rPr lang="cs-CZ" sz="3200" dirty="0"/>
              <a:t> </a:t>
            </a:r>
            <a:r>
              <a:rPr lang="cs-CZ" sz="3200" dirty="0" err="1"/>
              <a:t>following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end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Ottoman</a:t>
            </a:r>
            <a:r>
              <a:rPr lang="cs-CZ" sz="3200" dirty="0"/>
              <a:t> empire </a:t>
            </a:r>
            <a:r>
              <a:rPr lang="cs-CZ" sz="3200" dirty="0" err="1"/>
              <a:t>at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end </a:t>
            </a:r>
            <a:r>
              <a:rPr lang="cs-CZ" sz="3200" dirty="0" err="1"/>
              <a:t>of</a:t>
            </a:r>
            <a:r>
              <a:rPr lang="cs-CZ" sz="3200" dirty="0"/>
              <a:t> WW1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err="1"/>
              <a:t>Mandate</a:t>
            </a:r>
            <a:r>
              <a:rPr lang="cs-CZ" sz="3200" dirty="0"/>
              <a:t> </a:t>
            </a:r>
            <a:r>
              <a:rPr lang="cs-CZ" sz="3200" dirty="0" err="1"/>
              <a:t>was</a:t>
            </a:r>
            <a:r>
              <a:rPr lang="cs-CZ" sz="3200" dirty="0"/>
              <a:t> </a:t>
            </a:r>
            <a:r>
              <a:rPr lang="cs-CZ" sz="3200" dirty="0" err="1"/>
              <a:t>granted</a:t>
            </a:r>
            <a:r>
              <a:rPr lang="cs-CZ" sz="3200" dirty="0"/>
              <a:t> by</a:t>
            </a:r>
          </a:p>
          <a:p>
            <a:pPr marL="0" indent="0">
              <a:buNone/>
            </a:pPr>
            <a:r>
              <a:rPr lang="cs-CZ" sz="3200" dirty="0"/>
              <a:t>UN in 1919 to </a:t>
            </a:r>
            <a:r>
              <a:rPr lang="cs-CZ" sz="3200" dirty="0" err="1"/>
              <a:t>secure</a:t>
            </a:r>
            <a:r>
              <a:rPr lang="cs-CZ" sz="3200" dirty="0"/>
              <a:t> </a:t>
            </a:r>
          </a:p>
          <a:p>
            <a:pPr marL="0" indent="0">
              <a:buNone/>
            </a:pPr>
            <a:r>
              <a:rPr lang="cs-CZ" sz="3200" dirty="0"/>
              <a:t>„</a:t>
            </a:r>
            <a:r>
              <a:rPr lang="cs-CZ" sz="3200" dirty="0" err="1"/>
              <a:t>national</a:t>
            </a:r>
            <a:r>
              <a:rPr lang="cs-CZ" sz="3200" dirty="0"/>
              <a:t> </a:t>
            </a:r>
            <a:r>
              <a:rPr lang="cs-CZ" sz="3200" dirty="0" err="1"/>
              <a:t>home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jewish</a:t>
            </a:r>
            <a:r>
              <a:rPr lang="cs-CZ" sz="3200" dirty="0"/>
              <a:t> </a:t>
            </a:r>
            <a:r>
              <a:rPr lang="cs-CZ" sz="3200" dirty="0" err="1"/>
              <a:t>people</a:t>
            </a:r>
            <a:r>
              <a:rPr lang="cs-CZ" sz="3200" dirty="0"/>
              <a:t>“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British Mandate | Daily bible study, Palestine map ...">
            <a:extLst>
              <a:ext uri="{FF2B5EF4-FFF2-40B4-BE49-F238E27FC236}">
                <a16:creationId xmlns:a16="http://schemas.microsoft.com/office/drawing/2014/main" id="{32D623B1-AF54-411B-AB07-33EE4630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40" y="665127"/>
            <a:ext cx="642937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9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D97C530-29BB-41BF-B49D-0ED59025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596" y="675861"/>
            <a:ext cx="3053604" cy="57285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3EE5038-78DF-4587-B4EA-A85E39FE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84" y="1117600"/>
            <a:ext cx="3743961" cy="5828451"/>
          </a:xfrm>
        </p:spPr>
        <p:txBody>
          <a:bodyPr>
            <a:normAutofit/>
          </a:bodyPr>
          <a:lstStyle/>
          <a:p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3200" dirty="0" err="1">
                <a:solidFill>
                  <a:srgbClr val="FFFFFF"/>
                </a:solidFill>
                <a:latin typeface="+mn-lt"/>
              </a:rPr>
              <a:t>Tensions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between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sionist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organization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and 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arabic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league</a:t>
            </a:r>
            <a:br>
              <a:rPr lang="cs-CZ" sz="3200" dirty="0">
                <a:solidFill>
                  <a:srgbClr val="FFFFFF"/>
                </a:solidFill>
                <a:latin typeface="+mn-lt"/>
              </a:rPr>
            </a:br>
            <a:br>
              <a:rPr lang="cs-CZ" sz="3200" dirty="0">
                <a:solidFill>
                  <a:srgbClr val="FFFFFF"/>
                </a:solidFill>
                <a:latin typeface="+mn-lt"/>
              </a:rPr>
            </a:br>
            <a:r>
              <a:rPr lang="cs-CZ" sz="3200" dirty="0" err="1">
                <a:solidFill>
                  <a:srgbClr val="FFFFFF"/>
                </a:solidFill>
                <a:latin typeface="+mn-lt"/>
              </a:rPr>
              <a:t>Proposal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of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divison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of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Palestine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</a:t>
            </a:r>
            <a:br>
              <a:rPr lang="cs-CZ" sz="3200" dirty="0">
                <a:solidFill>
                  <a:srgbClr val="FFFFFF"/>
                </a:solidFill>
                <a:latin typeface="+mn-lt"/>
              </a:rPr>
            </a:br>
            <a:r>
              <a:rPr lang="cs-CZ" sz="3200" dirty="0" err="1">
                <a:solidFill>
                  <a:srgbClr val="FFFFFF"/>
                </a:solidFill>
                <a:latin typeface="+mn-lt"/>
              </a:rPr>
              <a:t>into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„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jewish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state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“ and „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arabic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+mn-lt"/>
              </a:rPr>
              <a:t>state</a:t>
            </a:r>
            <a:r>
              <a:rPr lang="cs-CZ" sz="3200" dirty="0">
                <a:solidFill>
                  <a:srgbClr val="FFFFFF"/>
                </a:solidFill>
                <a:latin typeface="+mn-lt"/>
              </a:rPr>
              <a:t>“ </a:t>
            </a:r>
            <a:br>
              <a:rPr lang="cs-CZ" sz="3200" dirty="0">
                <a:solidFill>
                  <a:srgbClr val="FFFFFF"/>
                </a:solidFill>
                <a:latin typeface="+mn-lt"/>
              </a:rPr>
            </a:br>
            <a:r>
              <a:rPr lang="cs-CZ" sz="3200" dirty="0">
                <a:solidFill>
                  <a:srgbClr val="FFFFFF"/>
                </a:solidFill>
                <a:latin typeface="+mn-lt"/>
              </a:rPr>
              <a:t>by UN in 1947 </a:t>
            </a:r>
            <a:br>
              <a:rPr lang="cs-CZ" sz="2400" dirty="0">
                <a:solidFill>
                  <a:srgbClr val="FFFFFF"/>
                </a:solidFill>
                <a:latin typeface="+mn-lt"/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028" name="Picture 4" descr="Israel vs. Palestine">
            <a:extLst>
              <a:ext uri="{FF2B5EF4-FFF2-40B4-BE49-F238E27FC236}">
                <a16:creationId xmlns:a16="http://schemas.microsoft.com/office/drawing/2014/main" id="{2329F56C-A5EC-4987-85EE-FE19ACF4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80" y="675861"/>
            <a:ext cx="3145501" cy="57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3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62583E-7563-495B-89B7-87E781D8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1948 - Arab-Israeli war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38518D-C6DA-46FD-B498-F283EF4CD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0" y="2286000"/>
            <a:ext cx="3725669" cy="384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End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british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mandate</a:t>
            </a:r>
            <a:endParaRPr lang="cs-CZ" sz="2000" dirty="0">
              <a:solidFill>
                <a:schemeClr val="bg1">
                  <a:alpha val="60000"/>
                </a:schemeClr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bg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Israeli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declaration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independence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(14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may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sz="2000" dirty="0">
              <a:solidFill>
                <a:schemeClr val="bg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Military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coalition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Arab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states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entered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Israel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territory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 (15 </a:t>
            </a:r>
            <a:r>
              <a:rPr lang="cs-CZ" sz="2000" dirty="0" err="1">
                <a:solidFill>
                  <a:schemeClr val="bg1">
                    <a:alpha val="60000"/>
                  </a:schemeClr>
                </a:solidFill>
              </a:rPr>
              <a:t>may</a:t>
            </a: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sz="20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B94DD3-F08D-406C-B283-D0EA6CA09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5290" y="367118"/>
            <a:ext cx="7079496" cy="61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5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09BF8-9A43-402A-8CFA-011EA4F4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/>
              <a:t>Current state of affairs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304479-4FF8-4248-AAC5-5EEDC200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443313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/>
              <a:t>Divison of Israel: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Israel territory </a:t>
            </a:r>
          </a:p>
          <a:p>
            <a:r>
              <a:rPr lang="cs-CZ"/>
              <a:t>West bank</a:t>
            </a:r>
          </a:p>
          <a:p>
            <a:r>
              <a:rPr lang="cs-CZ"/>
              <a:t>Gaza strip</a:t>
            </a:r>
          </a:p>
          <a:p>
            <a:endParaRPr lang="cs-CZ" sz="2200"/>
          </a:p>
          <a:p>
            <a:pPr marL="0" indent="0">
              <a:buNone/>
            </a:pPr>
            <a:r>
              <a:rPr lang="cs-CZ"/>
              <a:t>West bank and Gaza strip are considered „occupied territories“</a:t>
            </a:r>
            <a:endParaRPr lang="cs-CZ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CC0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Practice Israel Map">
            <a:extLst>
              <a:ext uri="{FF2B5EF4-FFF2-40B4-BE49-F238E27FC236}">
                <a16:creationId xmlns:a16="http://schemas.microsoft.com/office/drawing/2014/main" id="{21928D65-EF7D-497A-8EE1-A7C452DAE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0"/>
            <a:ext cx="332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9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13455-4640-4B19-8A7F-46D9749B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790" y="500062"/>
            <a:ext cx="8813800" cy="1325563"/>
          </a:xfrm>
        </p:spPr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recognition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Palestine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6C8A1-03A6-47D1-AA30-74567B313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B2DB2CF6-8C27-4FB6-9290-97AABC08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" y="1685010"/>
            <a:ext cx="9746500" cy="50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3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AD68B9-82A0-469B-B0F5-FE40BC0B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60" y="3907576"/>
            <a:ext cx="5508943" cy="2138582"/>
          </a:xfrm>
        </p:spPr>
        <p:txBody>
          <a:bodyPr anchor="t">
            <a:normAutofit fontScale="90000"/>
          </a:bodyPr>
          <a:lstStyle/>
          <a:p>
            <a:br>
              <a:rPr lang="cs-CZ" sz="2800" dirty="0">
                <a:solidFill>
                  <a:schemeClr val="bg1"/>
                </a:solidFill>
              </a:rPr>
            </a:br>
            <a:br>
              <a:rPr lang="cs-CZ" sz="3100" dirty="0">
                <a:solidFill>
                  <a:schemeClr val="bg1"/>
                </a:solidFill>
                <a:latin typeface="+mn-lt"/>
              </a:rPr>
            </a:br>
            <a:r>
              <a:rPr lang="cs-CZ" sz="3100" dirty="0">
                <a:solidFill>
                  <a:schemeClr val="bg1"/>
                </a:solidFill>
                <a:latin typeface="+mn-lt"/>
              </a:rPr>
              <a:t>Fatah: </a:t>
            </a:r>
            <a:r>
              <a:rPr lang="cs-CZ" sz="3100" dirty="0" err="1">
                <a:solidFill>
                  <a:schemeClr val="bg1"/>
                </a:solidFill>
                <a:latin typeface="+mn-lt"/>
              </a:rPr>
              <a:t>West</a:t>
            </a:r>
            <a:r>
              <a:rPr lang="cs-CZ" sz="3100" dirty="0">
                <a:solidFill>
                  <a:schemeClr val="bg1"/>
                </a:solidFill>
                <a:latin typeface="+mn-lt"/>
              </a:rPr>
              <a:t> bank</a:t>
            </a:r>
            <a:br>
              <a:rPr lang="cs-CZ" sz="3100" dirty="0">
                <a:solidFill>
                  <a:schemeClr val="bg1"/>
                </a:solidFill>
                <a:latin typeface="+mn-lt"/>
              </a:rPr>
            </a:br>
            <a:r>
              <a:rPr lang="cs-CZ" sz="3100" dirty="0" err="1">
                <a:solidFill>
                  <a:schemeClr val="bg1"/>
                </a:solidFill>
                <a:latin typeface="+mn-lt"/>
              </a:rPr>
              <a:t>Negotiates</a:t>
            </a:r>
            <a:r>
              <a:rPr lang="cs-CZ" sz="31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100" dirty="0" err="1">
                <a:solidFill>
                  <a:schemeClr val="bg1"/>
                </a:solidFill>
                <a:latin typeface="+mn-lt"/>
              </a:rPr>
              <a:t>with</a:t>
            </a:r>
            <a:r>
              <a:rPr lang="cs-CZ" sz="31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100" dirty="0" err="1">
                <a:solidFill>
                  <a:schemeClr val="bg1"/>
                </a:solidFill>
                <a:latin typeface="+mn-lt"/>
              </a:rPr>
              <a:t>Israel</a:t>
            </a:r>
            <a:br>
              <a:rPr lang="cs-CZ" sz="3100" dirty="0">
                <a:solidFill>
                  <a:schemeClr val="bg1"/>
                </a:solidFill>
                <a:latin typeface="+mn-lt"/>
              </a:rPr>
            </a:br>
            <a:r>
              <a:rPr lang="cs-CZ" sz="3100" dirty="0" err="1">
                <a:solidFill>
                  <a:schemeClr val="bg1"/>
                </a:solidFill>
                <a:latin typeface="+mn-lt"/>
              </a:rPr>
              <a:t>Nationalistic</a:t>
            </a:r>
            <a:r>
              <a:rPr lang="cs-CZ" sz="3100" dirty="0">
                <a:solidFill>
                  <a:schemeClr val="bg1"/>
                </a:solidFill>
                <a:latin typeface="+mn-lt"/>
              </a:rPr>
              <a:t> party</a:t>
            </a:r>
            <a:br>
              <a:rPr lang="cs-CZ" sz="3100" dirty="0">
                <a:solidFill>
                  <a:schemeClr val="bg1"/>
                </a:solidFill>
                <a:latin typeface="+mn-lt"/>
              </a:rPr>
            </a:br>
            <a:r>
              <a:rPr lang="cs-CZ" sz="3100" dirty="0" err="1">
                <a:solidFill>
                  <a:schemeClr val="bg1"/>
                </a:solidFill>
                <a:latin typeface="+mn-lt"/>
              </a:rPr>
              <a:t>considered</a:t>
            </a:r>
            <a:r>
              <a:rPr lang="cs-CZ" sz="3100" dirty="0">
                <a:solidFill>
                  <a:schemeClr val="bg1"/>
                </a:solidFill>
                <a:latin typeface="+mn-lt"/>
              </a:rPr>
              <a:t> as non-</a:t>
            </a:r>
            <a:r>
              <a:rPr lang="cs-CZ" sz="3100" dirty="0" err="1">
                <a:solidFill>
                  <a:schemeClr val="bg1"/>
                </a:solidFill>
                <a:latin typeface="+mn-lt"/>
              </a:rPr>
              <a:t>terrorist</a:t>
            </a:r>
            <a:br>
              <a:rPr lang="cs-CZ" sz="3100" dirty="0">
                <a:solidFill>
                  <a:schemeClr val="bg1"/>
                </a:solidFill>
                <a:latin typeface="+mn-lt"/>
              </a:rPr>
            </a:br>
            <a:br>
              <a:rPr lang="cs-CZ" sz="2800" dirty="0">
                <a:solidFill>
                  <a:schemeClr val="bg1"/>
                </a:solidFill>
              </a:rPr>
            </a:br>
            <a:br>
              <a:rPr lang="cs-CZ" sz="1000" dirty="0">
                <a:solidFill>
                  <a:schemeClr val="bg1"/>
                </a:solidFill>
              </a:rPr>
            </a:br>
            <a:br>
              <a:rPr lang="cs-CZ" sz="1000" dirty="0">
                <a:solidFill>
                  <a:schemeClr val="bg1"/>
                </a:solidFill>
              </a:rPr>
            </a:b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2B20CE1-D3A0-436B-84D6-B831FE16A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166" b="-2"/>
          <a:stretch/>
        </p:blipFill>
        <p:spPr bwMode="auto">
          <a:xfrm>
            <a:off x="6191252" y="-4252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ogo">
            <a:extLst>
              <a:ext uri="{FF2B5EF4-FFF2-40B4-BE49-F238E27FC236}">
                <a16:creationId xmlns:a16="http://schemas.microsoft.com/office/drawing/2014/main" id="{096A8710-C837-43DA-B5AE-F6916398C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" r="1" b="1"/>
          <a:stretch/>
        </p:blipFill>
        <p:spPr bwMode="auto">
          <a:xfrm>
            <a:off x="-1" y="-80452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6DFB55F-F61F-4E0A-A978-948ABFBC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4415420"/>
            <a:ext cx="5285583" cy="2138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Hamas</a:t>
            </a:r>
            <a:r>
              <a:rPr lang="cs-CZ" dirty="0">
                <a:solidFill>
                  <a:schemeClr val="bg1"/>
                </a:solidFill>
              </a:rPr>
              <a:t>: Gaza </a:t>
            </a:r>
            <a:r>
              <a:rPr lang="cs-CZ" dirty="0" err="1">
                <a:solidFill>
                  <a:schemeClr val="bg1"/>
                </a:solidFill>
              </a:rPr>
              <a:t>strip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err="1">
                <a:solidFill>
                  <a:schemeClr val="bg1"/>
                </a:solidFill>
              </a:rPr>
              <a:t>Refuses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dirty="0" err="1">
                <a:solidFill>
                  <a:schemeClr val="bg1"/>
                </a:solidFill>
              </a:rPr>
              <a:t>negotiate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Listed</a:t>
            </a:r>
            <a:r>
              <a:rPr lang="cs-CZ" dirty="0">
                <a:solidFill>
                  <a:schemeClr val="bg1"/>
                </a:solidFill>
              </a:rPr>
              <a:t> as  a </a:t>
            </a:r>
            <a:r>
              <a:rPr lang="cs-CZ" dirty="0" err="1">
                <a:solidFill>
                  <a:schemeClr val="bg1"/>
                </a:solidFill>
              </a:rPr>
              <a:t>terrorist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organization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(USA, EU, </a:t>
            </a:r>
            <a:r>
              <a:rPr lang="cs-CZ" dirty="0" err="1">
                <a:solidFill>
                  <a:schemeClr val="bg1"/>
                </a:solidFill>
              </a:rPr>
              <a:t>Canada</a:t>
            </a:r>
            <a:r>
              <a:rPr lang="cs-CZ" dirty="0">
                <a:solidFill>
                  <a:schemeClr val="bg1"/>
                </a:solidFill>
              </a:rPr>
              <a:t>, Japan, Egypt)</a:t>
            </a:r>
            <a:br>
              <a:rPr lang="cs-CZ" sz="3200" dirty="0">
                <a:solidFill>
                  <a:schemeClr val="bg1"/>
                </a:solidFill>
              </a:rPr>
            </a:br>
            <a:br>
              <a:rPr lang="cs-CZ" sz="3200" dirty="0">
                <a:solidFill>
                  <a:schemeClr val="bg1"/>
                </a:solidFill>
              </a:rPr>
            </a:br>
            <a:br>
              <a:rPr lang="cs-CZ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7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E8F5D60-F1C4-4424-A676-B04B67AA2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9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1A7997-0409-465F-AE3F-DD39090D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96391"/>
            <a:ext cx="4393946" cy="1124712"/>
          </a:xfrm>
        </p:spPr>
        <p:txBody>
          <a:bodyPr anchor="b">
            <a:noAutofit/>
          </a:bodyPr>
          <a:lstStyle/>
          <a:p>
            <a:r>
              <a:rPr lang="cs-CZ" sz="4000" dirty="0" err="1">
                <a:latin typeface="+mn-lt"/>
              </a:rPr>
              <a:t>Practice</a:t>
            </a:r>
            <a:r>
              <a:rPr lang="cs-CZ" sz="4000" dirty="0">
                <a:latin typeface="+mn-lt"/>
              </a:rPr>
              <a:t> </a:t>
            </a:r>
            <a:r>
              <a:rPr lang="cs-CZ" sz="4000" dirty="0" err="1">
                <a:latin typeface="+mn-lt"/>
              </a:rPr>
              <a:t>of</a:t>
            </a:r>
            <a:r>
              <a:rPr lang="cs-CZ" sz="4000" dirty="0">
                <a:latin typeface="+mn-lt"/>
              </a:rPr>
              <a:t> </a:t>
            </a:r>
            <a:r>
              <a:rPr lang="cs-CZ" sz="4000" dirty="0" err="1">
                <a:latin typeface="+mn-lt"/>
              </a:rPr>
              <a:t>Hamas</a:t>
            </a:r>
            <a:endParaRPr lang="en-US" sz="4000" dirty="0">
              <a:latin typeface="+mn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4F5225-B8AF-4DE6-A17B-303D1466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885059"/>
            <a:ext cx="10459467" cy="320725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– civil and militant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Civil part - </a:t>
            </a:r>
            <a:r>
              <a:rPr lang="cs-CZ" dirty="0" err="1"/>
              <a:t>helping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poor</a:t>
            </a:r>
            <a:r>
              <a:rPr lang="cs-CZ" dirty="0"/>
              <a:t> in Gaza,</a:t>
            </a:r>
          </a:p>
          <a:p>
            <a:pPr marL="0" indent="0">
              <a:buNone/>
            </a:pPr>
            <a:r>
              <a:rPr lang="cs-CZ" dirty="0" err="1"/>
              <a:t>supports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and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programs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Militant part – </a:t>
            </a:r>
            <a:r>
              <a:rPr lang="cs-CZ" dirty="0" err="1"/>
              <a:t>behind</a:t>
            </a:r>
            <a:r>
              <a:rPr lang="cs-CZ" dirty="0"/>
              <a:t> many </a:t>
            </a:r>
            <a:r>
              <a:rPr lang="cs-CZ" dirty="0" err="1"/>
              <a:t>attacks</a:t>
            </a:r>
            <a:r>
              <a:rPr lang="cs-CZ" dirty="0"/>
              <a:t> on </a:t>
            </a:r>
            <a:r>
              <a:rPr lang="cs-CZ" dirty="0" err="1"/>
              <a:t>Israel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5820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DA774-50C0-44AF-9CDD-01B09456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/>
              <a:t>Ideology of Hamas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3759C7-9183-47DE-8C8A-162174D9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/>
              <a:t>Wants to establish Palestinian state on all of the territory</a:t>
            </a:r>
          </a:p>
          <a:p>
            <a:pPr marL="0" indent="0">
              <a:buNone/>
            </a:pPr>
            <a:endParaRPr lang="cs-CZ" sz="2000"/>
          </a:p>
          <a:p>
            <a:pPr marL="0" indent="0">
              <a:buNone/>
            </a:pPr>
            <a:r>
              <a:rPr lang="cs-CZ" sz="2000"/>
              <a:t>Members of militant part do NOT distinguish </a:t>
            </a:r>
          </a:p>
          <a:p>
            <a:pPr marL="0" indent="0">
              <a:buNone/>
            </a:pPr>
            <a:r>
              <a:rPr lang="cs-CZ" sz="2000"/>
              <a:t>between Israeli army and civilians </a:t>
            </a:r>
          </a:p>
          <a:p>
            <a:pPr marL="0" indent="0">
              <a:buNone/>
            </a:pPr>
            <a:endParaRPr lang="cs-CZ" sz="2000"/>
          </a:p>
          <a:p>
            <a:pPr marL="0" indent="0">
              <a:buNone/>
            </a:pPr>
            <a:r>
              <a:rPr lang="cs-CZ" sz="2000"/>
              <a:t>Trying to undermine Israel by rocket launching from Gaza</a:t>
            </a:r>
            <a:endParaRPr lang="en-US" sz="20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ron Dome at work: photo shows Israel's defense against ...">
            <a:extLst>
              <a:ext uri="{FF2B5EF4-FFF2-40B4-BE49-F238E27FC236}">
                <a16:creationId xmlns:a16="http://schemas.microsoft.com/office/drawing/2014/main" id="{61894E43-E77B-481D-AFF3-14E49FAA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688" y="1041444"/>
            <a:ext cx="6584098" cy="43948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334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245</Words>
  <Application>Microsoft Office PowerPoint</Application>
  <PresentationFormat>Širokoúhlá obrazovka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Israel and terrorism</vt:lpstr>
      <vt:lpstr>Prezentace aplikace PowerPoint</vt:lpstr>
      <vt:lpstr> Tensions between sionist organization and arabic league  Proposal of divison of Palestine  into „jewish state“ and „arabic state“  by UN in 1947    </vt:lpstr>
      <vt:lpstr>1948 - Arab-Israeli war</vt:lpstr>
      <vt:lpstr>Current state of affairs</vt:lpstr>
      <vt:lpstr>International recognition of Palestine</vt:lpstr>
      <vt:lpstr>  Fatah: West bank Negotiates with Israel Nationalistic party considered as non-terrorist    </vt:lpstr>
      <vt:lpstr>Practice of Hamas</vt:lpstr>
      <vt:lpstr>Ideology of Hamas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 and terrorism</dc:title>
  <dc:creator>Šimon Herskovič</dc:creator>
  <cp:lastModifiedBy>Šimon Herskovič</cp:lastModifiedBy>
  <cp:revision>3</cp:revision>
  <dcterms:created xsi:type="dcterms:W3CDTF">2021-11-17T06:56:51Z</dcterms:created>
  <dcterms:modified xsi:type="dcterms:W3CDTF">2021-11-24T08:17:48Z</dcterms:modified>
</cp:coreProperties>
</file>