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5" r:id="rId4"/>
    <p:sldId id="260" r:id="rId5"/>
    <p:sldId id="258" r:id="rId6"/>
    <p:sldId id="259" r:id="rId7"/>
    <p:sldId id="261" r:id="rId8"/>
    <p:sldId id="273" r:id="rId9"/>
    <p:sldId id="265" r:id="rId10"/>
    <p:sldId id="266" r:id="rId11"/>
    <p:sldId id="264" r:id="rId12"/>
    <p:sldId id="274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2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44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4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611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9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6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7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21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29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5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22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34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28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453CE1-5C81-4D87-837F-AA1CDFB68508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8103-EECA-449D-93D0-55732C802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97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onfrancaise.net/2017/03/17/chine-dictature-liberale-dun-etat-communiste/" TargetMode="External"/><Relationship Id="rId3" Type="http://schemas.openxmlformats.org/officeDocument/2006/relationships/hyperlink" Target="https://www.lci.fr/environnement-ecologie/cop26-chine-russie-bresil-jinping-bolsonaro-poutine-pourquoi-les-dirigeants-de-ces-pays-sont-ils-absents-du-sommet-pour-le-climat-2200663.html" TargetMode="External"/><Relationship Id="rId7" Type="http://schemas.openxmlformats.org/officeDocument/2006/relationships/hyperlink" Target="https://www.lefigaro.fr/conjoncture/dossier/guerre-commerciale-chine-etats-unis-origine-resume" TargetMode="External"/><Relationship Id="rId12" Type="http://schemas.openxmlformats.org/officeDocument/2006/relationships/hyperlink" Target="https://www.franceculture.fr/emissions/l-invite-e-des-matins/l-invite-des-matins-du-jeudi-14-octobre-2021" TargetMode="External"/><Relationship Id="rId2" Type="http://schemas.openxmlformats.org/officeDocument/2006/relationships/hyperlink" Target="https://www.capital.fr/economie-politique/chine-logre-asiatique-a-aussi-ses-faiblesses-13921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statista.com/infographie/20863/top-10-des-pays-selon-la-part-de-la-production-industrielle-mondiale/" TargetMode="External"/><Relationship Id="rId11" Type="http://schemas.openxmlformats.org/officeDocument/2006/relationships/hyperlink" Target="https://www.histoire-pour-tous.fr/civilisations/1468-la-chine-imperiale.html" TargetMode="External"/><Relationship Id="rId5" Type="http://schemas.openxmlformats.org/officeDocument/2006/relationships/hyperlink" Target="https://www.asafrance.fr/item/chine-l-evolution-inquietante-de-la-puissance-militaire-chinoise.html" TargetMode="External"/><Relationship Id="rId10" Type="http://schemas.openxmlformats.org/officeDocument/2006/relationships/hyperlink" Target="https://www.lalettregeopolitique.fr/2021/la-chine-l-empire-du-milieu/" TargetMode="External"/><Relationship Id="rId4" Type="http://schemas.openxmlformats.org/officeDocument/2006/relationships/hyperlink" Target="https://www.letemps.ch/opinions/chine-saffirme-organisations-internationales" TargetMode="External"/><Relationship Id="rId9" Type="http://schemas.openxmlformats.org/officeDocument/2006/relationships/hyperlink" Target="https://www.courrierinternational.com/grand-format/cartographie-avec-les-nouvelles-routes-de-la-soie-la-chine-tisse-une-toile-mondia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0D76983-A9C4-4037-8E3F-4F55B19FC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5704" y="4399693"/>
            <a:ext cx="2529149" cy="37768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Virgile Bonnasse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F1C914-1BD3-4BCD-8145-8B6C85B2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799"/>
            <a:ext cx="12284765" cy="71153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6777DF-F0E6-45B2-92AE-250A980C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322" y="-16590"/>
            <a:ext cx="8827773" cy="25178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399154-10AB-4E5C-9669-7391DC93F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8526">
            <a:off x="7961848" y="3714261"/>
            <a:ext cx="4022035" cy="2830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2F0EBC-9171-4442-96C7-52DD093DE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39476">
            <a:off x="429477" y="4678043"/>
            <a:ext cx="3285626" cy="20405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3E62A8-F28A-4332-A137-FB101B5EF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180" y="3511441"/>
            <a:ext cx="4184750" cy="22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B3E89-2E9D-43E3-B4EA-2E0B7EB7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Made in China »: the </a:t>
            </a:r>
            <a:r>
              <a:rPr lang="fr-FR" dirty="0" err="1"/>
              <a:t>world’s</a:t>
            </a:r>
            <a:r>
              <a:rPr lang="fr-FR" dirty="0"/>
              <a:t> </a:t>
            </a:r>
            <a:r>
              <a:rPr lang="fr-FR" dirty="0" err="1"/>
              <a:t>industry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F9C3771-85FF-44B8-9757-2D5E031DB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4554" y="267631"/>
            <a:ext cx="3165384" cy="25051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1CFACA-DC66-4D71-A751-9A67A803B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07" y="2488866"/>
            <a:ext cx="6389600" cy="35582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FFED7F-BF24-41BC-A852-5A965907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677" y="3032160"/>
            <a:ext cx="3558209" cy="35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BFB90-18DE-44D2-8125-E4BE48E8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The </a:t>
            </a:r>
            <a:r>
              <a:rPr lang="fr-FR" dirty="0" err="1"/>
              <a:t>political</a:t>
            </a:r>
            <a:r>
              <a:rPr lang="fr-FR" dirty="0"/>
              <a:t> influence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842C6-9918-44BA-9895-FBAE25F4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presence</a:t>
            </a:r>
            <a:r>
              <a:rPr lang="fr-FR" dirty="0"/>
              <a:t> on </a:t>
            </a:r>
            <a:r>
              <a:rPr lang="fr-FR" dirty="0" err="1"/>
              <a:t>seas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Unification of China: tensions, how far?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China on international relations.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6E37A5-9D95-4102-8CD4-CE69EE50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03" y="1769535"/>
            <a:ext cx="3817536" cy="26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11567-4E28-4058-A915-D0A4FA1A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64" y="2728735"/>
            <a:ext cx="9404723" cy="1400530"/>
          </a:xfrm>
        </p:spPr>
        <p:txBody>
          <a:bodyPr/>
          <a:lstStyle/>
          <a:p>
            <a:pPr algn="ctr"/>
            <a:r>
              <a:rPr lang="fr-FR" dirty="0"/>
              <a:t>Limits of the power</a:t>
            </a:r>
          </a:p>
        </p:txBody>
      </p:sp>
    </p:spTree>
    <p:extLst>
      <p:ext uri="{BB962C8B-B14F-4D97-AF65-F5344CB8AC3E}">
        <p14:creationId xmlns:p14="http://schemas.microsoft.com/office/powerpoint/2010/main" val="154123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4F0A2-28C7-4B17-AF2B-8159CF49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891118"/>
            <a:ext cx="9404723" cy="1400530"/>
          </a:xfrm>
        </p:spPr>
        <p:txBody>
          <a:bodyPr/>
          <a:lstStyle/>
          <a:p>
            <a:pPr algn="ctr"/>
            <a:r>
              <a:rPr lang="fr-FR" dirty="0"/>
              <a:t>Thanks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</p:spTree>
    <p:extLst>
      <p:ext uri="{BB962C8B-B14F-4D97-AF65-F5344CB8AC3E}">
        <p14:creationId xmlns:p14="http://schemas.microsoft.com/office/powerpoint/2010/main" val="59508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DEAA3-CDC6-49D3-94DD-FF87602B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9560E3-442F-45D1-AD34-9E77E196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5400845"/>
          </a:xfrm>
        </p:spPr>
        <p:txBody>
          <a:bodyPr/>
          <a:lstStyle/>
          <a:p>
            <a:r>
              <a:rPr lang="fr-FR" sz="1200" dirty="0">
                <a:hlinkClick r:id="rId2"/>
              </a:rPr>
              <a:t>French courses and basic knowledge</a:t>
            </a:r>
          </a:p>
          <a:p>
            <a:pPr marL="0" indent="0">
              <a:buNone/>
            </a:pPr>
            <a:r>
              <a:rPr lang="fr-FR" sz="1200" dirty="0">
                <a:hlinkClick r:id="rId2"/>
              </a:rPr>
              <a:t>A lot of research and </a:t>
            </a:r>
            <a:r>
              <a:rPr lang="fr-FR" sz="1200" dirty="0" err="1">
                <a:hlinkClick r:id="rId2"/>
              </a:rPr>
              <a:t>journalistic</a:t>
            </a:r>
            <a:r>
              <a:rPr lang="fr-FR" sz="1200" dirty="0">
                <a:hlinkClick r:id="rId2"/>
              </a:rPr>
              <a:t> sites:</a:t>
            </a:r>
          </a:p>
          <a:p>
            <a:r>
              <a:rPr lang="fr-FR" sz="1200" dirty="0">
                <a:hlinkClick r:id="rId2"/>
              </a:rPr>
              <a:t>https://www.capital.fr/economie-politique/chine-logre-asiatique-a-aussi-ses-faiblesses-1392125</a:t>
            </a:r>
            <a:endParaRPr lang="fr-FR" sz="1200" dirty="0"/>
          </a:p>
          <a:p>
            <a:r>
              <a:rPr lang="fr-FR" sz="1200" dirty="0">
                <a:hlinkClick r:id="rId3"/>
              </a:rPr>
              <a:t>https://www.lci.fr/environnement-ecologie/cop26-chine-russie-bresil-jinping-bolsonaro-poutine-pourquoi-les-dirigeants-de-ces-pays-sont-ils-absents-du-sommet-pour-le-climat-2200663.html</a:t>
            </a:r>
            <a:endParaRPr lang="fr-FR" sz="1200" dirty="0"/>
          </a:p>
          <a:p>
            <a:r>
              <a:rPr lang="fr-FR" sz="1200" dirty="0" err="1"/>
              <a:t>Lessons</a:t>
            </a:r>
            <a:r>
              <a:rPr lang="fr-FR" sz="1200" dirty="0"/>
              <a:t> (the </a:t>
            </a:r>
            <a:r>
              <a:rPr lang="fr-FR" sz="1200" dirty="0" err="1"/>
              <a:t>map</a:t>
            </a:r>
            <a:r>
              <a:rPr lang="fr-FR" sz="1200" dirty="0"/>
              <a:t> and </a:t>
            </a:r>
            <a:r>
              <a:rPr lang="fr-FR" sz="1200" dirty="0" err="1"/>
              <a:t>belt</a:t>
            </a:r>
            <a:r>
              <a:rPr lang="fr-FR" sz="1200" dirty="0"/>
              <a:t> road initiative)</a:t>
            </a:r>
          </a:p>
          <a:p>
            <a:r>
              <a:rPr lang="fr-FR" sz="1200" dirty="0">
                <a:hlinkClick r:id="rId4"/>
              </a:rPr>
              <a:t>https://www.letemps.ch/opinions/chine-saffirme-organisations-internationales</a:t>
            </a:r>
            <a:endParaRPr lang="fr-FR" sz="1200" dirty="0"/>
          </a:p>
          <a:p>
            <a:r>
              <a:rPr lang="fr-FR" sz="1200" dirty="0"/>
              <a:t>https://www.lopinion.fr/edition/international/marine-chinoise-fait-l-ocean-indien-terrain-jeu-141184</a:t>
            </a:r>
          </a:p>
          <a:p>
            <a:r>
              <a:rPr lang="fr-FR" sz="1200" dirty="0">
                <a:hlinkClick r:id="rId5"/>
              </a:rPr>
              <a:t>https://www.asafrance.fr/item/chine-l-evolution-inquietante-de-la-puissance-militaire-chinoise.html</a:t>
            </a:r>
            <a:endParaRPr lang="fr-FR" sz="1200" dirty="0"/>
          </a:p>
          <a:p>
            <a:r>
              <a:rPr lang="fr-FR" sz="1200" dirty="0">
                <a:hlinkClick r:id="rId6"/>
              </a:rPr>
              <a:t>https://fr.statista.com/infographie/20863/top-10-des-pays-selon-la-part-de-la-production-industrielle-mondiale/</a:t>
            </a:r>
            <a:endParaRPr lang="fr-FR" sz="1200" dirty="0"/>
          </a:p>
          <a:p>
            <a:r>
              <a:rPr lang="fr-FR" sz="1200" dirty="0">
                <a:hlinkClick r:id="rId7"/>
              </a:rPr>
              <a:t>https://www.lefigaro.fr/conjoncture/dossier/guerre-commerciale-chine-etats-unis-origine-resume</a:t>
            </a:r>
            <a:endParaRPr lang="fr-FR" sz="1200" dirty="0"/>
          </a:p>
          <a:p>
            <a:r>
              <a:rPr lang="fr-FR" sz="1200" dirty="0">
                <a:hlinkClick r:id="rId8"/>
              </a:rPr>
              <a:t>https://www.actionfrancaise.net/2017/03/17/chine-dictature-liberale-dun-etat-communiste/</a:t>
            </a:r>
            <a:endParaRPr lang="fr-FR" sz="1200" dirty="0"/>
          </a:p>
          <a:p>
            <a:r>
              <a:rPr lang="fr-FR" sz="1200" dirty="0">
                <a:hlinkClick r:id="rId9"/>
              </a:rPr>
              <a:t>https://www.courrierinternational.com/grand-format/cartographie-avec-les-nouvelles-routes-de-la-soie-la-chine-tisse-une-toile-mondiale</a:t>
            </a:r>
            <a:endParaRPr lang="fr-FR" sz="1200" dirty="0"/>
          </a:p>
          <a:p>
            <a:r>
              <a:rPr lang="fr-FR" sz="1200" dirty="0">
                <a:hlinkClick r:id="rId10"/>
              </a:rPr>
              <a:t>https://www.lalettregeopolitique.fr/2021/la-chine-l-empire-du-milieu/</a:t>
            </a:r>
            <a:endParaRPr lang="fr-FR" sz="1200" dirty="0"/>
          </a:p>
          <a:p>
            <a:r>
              <a:rPr lang="fr-FR" sz="1200" dirty="0">
                <a:hlinkClick r:id="rId11"/>
              </a:rPr>
              <a:t>https://www.histoire-pour-tous.fr/civilisations/1468-la-chine-imperiale.html</a:t>
            </a:r>
            <a:endParaRPr lang="fr-FR" sz="1200" dirty="0"/>
          </a:p>
          <a:p>
            <a:r>
              <a:rPr lang="fr-FR" sz="1200" dirty="0">
                <a:hlinkClick r:id="rId12"/>
              </a:rPr>
              <a:t>https://www.franceculture.fr/emissions/l-invite-e-des-matins/l-invite-des-matins-du-jeudi-14-octobre-2021</a:t>
            </a:r>
            <a:endParaRPr lang="fr-FR" sz="1200" dirty="0"/>
          </a:p>
          <a:p>
            <a:r>
              <a:rPr lang="fr-FR" sz="1200" dirty="0"/>
              <a:t>https://www.afri-ct.org/2008/la-chine-dans-la-mondialisation/</a:t>
            </a:r>
          </a:p>
        </p:txBody>
      </p:sp>
    </p:spTree>
    <p:extLst>
      <p:ext uri="{BB962C8B-B14F-4D97-AF65-F5344CB8AC3E}">
        <p14:creationId xmlns:p14="http://schemas.microsoft.com/office/powerpoint/2010/main" val="378336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F4B23-0BC8-4ABA-A842-24360FD7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609600"/>
            <a:ext cx="8947522" cy="1243647"/>
          </a:xfrm>
        </p:spPr>
        <p:txBody>
          <a:bodyPr/>
          <a:lstStyle/>
          <a:p>
            <a:pPr algn="ctr"/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689581-F725-4E88-95F6-5B3A704E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What is China?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What are </a:t>
            </a:r>
            <a:r>
              <a:rPr lang="fr-FR" dirty="0" err="1"/>
              <a:t>these</a:t>
            </a:r>
            <a:r>
              <a:rPr lang="fr-FR" dirty="0"/>
              <a:t> objectives?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tools</a:t>
            </a:r>
            <a:r>
              <a:rPr lang="fr-FR" dirty="0"/>
              <a:t> of influence of power</a:t>
            </a:r>
          </a:p>
        </p:txBody>
      </p:sp>
    </p:spTree>
    <p:extLst>
      <p:ext uri="{BB962C8B-B14F-4D97-AF65-F5344CB8AC3E}">
        <p14:creationId xmlns:p14="http://schemas.microsoft.com/office/powerpoint/2010/main" val="9033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9F56C-C766-4A02-A836-03CD0698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621FB0-CBB9-4B67-8986-24468F805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457462-1496-4BA6-95CB-0EB49A59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0" y="1390373"/>
            <a:ext cx="4941034" cy="46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414E1-425C-4B28-A958-33F6A282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China is…</a:t>
            </a:r>
            <a:br>
              <a:rPr lang="fr-FR" dirty="0"/>
            </a:br>
            <a:r>
              <a:rPr lang="fr-FR" dirty="0"/>
              <a:t>an </a:t>
            </a:r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93BE9-0C13-41B5-AA05-04902FA40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 </a:t>
            </a:r>
            <a:r>
              <a:rPr lang="fr-FR" dirty="0" err="1"/>
              <a:t>imperial</a:t>
            </a:r>
            <a:r>
              <a:rPr lang="fr-FR" dirty="0"/>
              <a:t> </a:t>
            </a:r>
            <a:r>
              <a:rPr lang="fr-FR" dirty="0" err="1"/>
              <a:t>past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The « Middle Empire », the </a:t>
            </a:r>
            <a:r>
              <a:rPr lang="fr-FR" dirty="0" err="1"/>
              <a:t>sinocentrism</a:t>
            </a:r>
            <a:r>
              <a:rPr lang="fr-FR" dirty="0"/>
              <a:t> and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legitimacy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75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81CE3-8387-424B-BCFC-BEC6F568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China is…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president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908BC1-5E07-4035-BAEA-E39A018A1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Xi Jinping, an </a:t>
            </a:r>
            <a:r>
              <a:rPr lang="fr-FR" dirty="0" err="1"/>
              <a:t>authoritarian</a:t>
            </a:r>
            <a:r>
              <a:rPr lang="fr-FR" dirty="0"/>
              <a:t> </a:t>
            </a:r>
            <a:r>
              <a:rPr lang="fr-FR" dirty="0" err="1"/>
              <a:t>chief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Xi Jinping, an </a:t>
            </a:r>
            <a:r>
              <a:rPr lang="fr-FR" dirty="0" err="1"/>
              <a:t>eternal</a:t>
            </a:r>
            <a:r>
              <a:rPr lang="fr-FR" dirty="0"/>
              <a:t> </a:t>
            </a:r>
            <a:r>
              <a:rPr lang="fr-FR" dirty="0" err="1"/>
              <a:t>chief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The « 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dream</a:t>
            </a:r>
            <a:r>
              <a:rPr lang="fr-FR" dirty="0"/>
              <a:t> 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Is the « middle Empire »  back?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1FCC6C-789D-48E5-AEC2-90AB8A48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781" y="242473"/>
            <a:ext cx="2095500" cy="28479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494A67-384D-49EA-A5EA-3AB9D2BF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55" y="3346703"/>
            <a:ext cx="4596226" cy="30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1C8F0-8935-4E6F-807D-7A008D0F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China is…</a:t>
            </a:r>
            <a:br>
              <a:rPr lang="fr-FR" dirty="0"/>
            </a:br>
            <a:r>
              <a:rPr lang="fr-FR" dirty="0"/>
              <a:t>A new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728C9-FD7D-43B1-93CD-86B9296D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Imperialist</a:t>
            </a:r>
            <a:r>
              <a:rPr lang="fr-FR" dirty="0"/>
              <a:t> and </a:t>
            </a:r>
            <a:r>
              <a:rPr lang="fr-FR" dirty="0" err="1"/>
              <a:t>liberalist</a:t>
            </a:r>
            <a:r>
              <a:rPr lang="fr-FR" dirty="0"/>
              <a:t>…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…And </a:t>
            </a:r>
            <a:r>
              <a:rPr lang="fr-FR" dirty="0" err="1"/>
              <a:t>communist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Risks about the </a:t>
            </a:r>
            <a:r>
              <a:rPr lang="fr-FR" dirty="0" err="1"/>
              <a:t>ideological</a:t>
            </a:r>
            <a:r>
              <a:rPr lang="fr-FR" dirty="0"/>
              <a:t> confrontation?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E081F4-DEA7-4CE0-8258-1BCB3328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22" y="297138"/>
            <a:ext cx="34766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A33FE-8C40-4F43-B3C1-3B844841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These</a:t>
            </a:r>
            <a:r>
              <a:rPr lang="fr-FR" dirty="0"/>
              <a:t> goals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5C71CA-B61D-44BF-80E3-75B6003E6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leading</a:t>
            </a:r>
            <a:r>
              <a:rPr lang="fr-FR" dirty="0"/>
              <a:t> world power ambitions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China in center of the world</a:t>
            </a:r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9F46CB-1D13-44C9-AF64-CF1B8749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36" y="2130662"/>
            <a:ext cx="4279980" cy="37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3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26C53-1E25-4CE0-9AD0-26A0DA04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tools</a:t>
            </a:r>
            <a:r>
              <a:rPr lang="fr-FR" dirty="0"/>
              <a:t> of influence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DD9E9-1DC8-4B5A-9C5E-54597DCB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Economy and influence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 err="1"/>
              <a:t>Military</a:t>
            </a:r>
            <a:r>
              <a:rPr lang="fr-FR" dirty="0"/>
              <a:t> ambitions, </a:t>
            </a:r>
            <a:r>
              <a:rPr lang="fr-FR" dirty="0" err="1"/>
              <a:t>political</a:t>
            </a:r>
            <a:r>
              <a:rPr lang="fr-FR" dirty="0"/>
              <a:t> expansion</a:t>
            </a:r>
          </a:p>
        </p:txBody>
      </p:sp>
    </p:spTree>
    <p:extLst>
      <p:ext uri="{BB962C8B-B14F-4D97-AF65-F5344CB8AC3E}">
        <p14:creationId xmlns:p14="http://schemas.microsoft.com/office/powerpoint/2010/main" val="106899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97653-8673-4BBD-AE74-360F53D6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Economy and influence: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belt</a:t>
            </a:r>
            <a:r>
              <a:rPr lang="fr-FR" dirty="0"/>
              <a:t> and Road Initiative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F41565B-BB83-4674-B72D-3BFFFDD32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293" y="2823477"/>
            <a:ext cx="5840784" cy="35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9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463</TotalTime>
  <Words>350</Words>
  <Application>Microsoft Office PowerPoint</Application>
  <PresentationFormat>Grand écran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Présentation PowerPoint</vt:lpstr>
      <vt:lpstr>Summary</vt:lpstr>
      <vt:lpstr>Présentation PowerPoint</vt:lpstr>
      <vt:lpstr>China is… an history</vt:lpstr>
      <vt:lpstr>China is… a president</vt:lpstr>
      <vt:lpstr>China is… A new model</vt:lpstr>
      <vt:lpstr>These goals</vt:lpstr>
      <vt:lpstr>The tools of influence</vt:lpstr>
      <vt:lpstr>Economy and influence:  The chinese belt and Road Initiative</vt:lpstr>
      <vt:lpstr>« Made in China »: the world’s industry</vt:lpstr>
      <vt:lpstr>The political influence </vt:lpstr>
      <vt:lpstr>Limits of the power</vt:lpstr>
      <vt:lpstr>Thanks you for your attention!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Virgile Bonnasse</dc:creator>
  <cp:lastModifiedBy>Virgile Bonnasse</cp:lastModifiedBy>
  <cp:revision>8</cp:revision>
  <dcterms:created xsi:type="dcterms:W3CDTF">2021-10-19T14:21:34Z</dcterms:created>
  <dcterms:modified xsi:type="dcterms:W3CDTF">2021-11-04T10:36:20Z</dcterms:modified>
</cp:coreProperties>
</file>