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37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8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02" r:id="rId2"/>
    <p:sldId id="501" r:id="rId3"/>
    <p:sldId id="502" r:id="rId4"/>
    <p:sldId id="503" r:id="rId5"/>
    <p:sldId id="599" r:id="rId6"/>
    <p:sldId id="600" r:id="rId7"/>
    <p:sldId id="601" r:id="rId8"/>
    <p:sldId id="593" r:id="rId9"/>
    <p:sldId id="594" r:id="rId10"/>
    <p:sldId id="595" r:id="rId11"/>
    <p:sldId id="596" r:id="rId12"/>
    <p:sldId id="584" r:id="rId13"/>
    <p:sldId id="579" r:id="rId14"/>
    <p:sldId id="580" r:id="rId15"/>
    <p:sldId id="581" r:id="rId16"/>
    <p:sldId id="585" r:id="rId17"/>
    <p:sldId id="583" r:id="rId18"/>
    <p:sldId id="504" r:id="rId19"/>
    <p:sldId id="586" r:id="rId20"/>
    <p:sldId id="587" r:id="rId21"/>
    <p:sldId id="588" r:id="rId22"/>
    <p:sldId id="589" r:id="rId23"/>
    <p:sldId id="590" r:id="rId24"/>
    <p:sldId id="591" r:id="rId25"/>
    <p:sldId id="505" r:id="rId26"/>
    <p:sldId id="571" r:id="rId27"/>
    <p:sldId id="572" r:id="rId28"/>
    <p:sldId id="573" r:id="rId29"/>
    <p:sldId id="574" r:id="rId30"/>
    <p:sldId id="576" r:id="rId31"/>
    <p:sldId id="597" r:id="rId32"/>
    <p:sldId id="516" r:id="rId33"/>
    <p:sldId id="517" r:id="rId34"/>
    <p:sldId id="509" r:id="rId35"/>
    <p:sldId id="512" r:id="rId36"/>
    <p:sldId id="513" r:id="rId37"/>
    <p:sldId id="519" r:id="rId38"/>
    <p:sldId id="521" r:id="rId39"/>
  </p:sldIdLst>
  <p:sldSz cx="9144000" cy="6858000" type="screen4x3"/>
  <p:notesSz cx="6858000" cy="9144000"/>
  <p:defaultTextStyle>
    <a:defPPr>
      <a:defRPr lang="cs-CZ"/>
    </a:defPPr>
    <a:lvl1pPr marL="0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3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6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09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11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14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17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20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23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dislav Mrklas" initials="L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5A"/>
    <a:srgbClr val="CA8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700" autoAdjust="0"/>
  </p:normalViewPr>
  <p:slideViewPr>
    <p:cSldViewPr snapToGrid="0" showGuides="1">
      <p:cViewPr>
        <p:scale>
          <a:sx n="50" d="100"/>
          <a:sy n="50" d="100"/>
        </p:scale>
        <p:origin x="-3384" y="-1404"/>
      </p:cViewPr>
      <p:guideLst>
        <p:guide orient="horz" pos="944"/>
        <p:guide orient="horz" pos="2160"/>
        <p:guide orient="horz" pos="3974"/>
        <p:guide orient="horz" pos="362"/>
        <p:guide orient="horz" pos="2812"/>
        <p:guide orient="horz" pos="713"/>
        <p:guide pos="2880"/>
        <p:guide pos="360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489894285778711E-2"/>
          <c:y val="0"/>
          <c:w val="0.76500750382564742"/>
          <c:h val="0.95182800550878843"/>
        </c:manualLayout>
      </c:layout>
      <c:bubbleChart>
        <c:varyColors val="0"/>
        <c:ser>
          <c:idx val="1"/>
          <c:order val="0"/>
          <c:tx>
            <c:strRef>
              <c:f>List1!$A$2</c:f>
              <c:strCache>
                <c:ptCount val="1"/>
                <c:pt idx="0">
                  <c:v>ODS</c:v>
                </c:pt>
              </c:strCache>
            </c:strRef>
          </c:tx>
          <c:spPr>
            <a:solidFill>
              <a:srgbClr val="003399"/>
            </a:solidFill>
            <a:ln w="25400">
              <a:noFill/>
            </a:ln>
          </c:spPr>
          <c:invertIfNegative val="0"/>
          <c:xVal>
            <c:numRef>
              <c:f>List1!$B$1:$F$1</c:f>
              <c:numCache>
                <c:formatCode>General</c:formatCode>
                <c:ptCount val="5"/>
                <c:pt idx="0">
                  <c:v>65.157999999999987</c:v>
                </c:pt>
                <c:pt idx="1">
                  <c:v>36.273000000000003</c:v>
                </c:pt>
                <c:pt idx="2">
                  <c:v>69.58</c:v>
                </c:pt>
                <c:pt idx="3">
                  <c:v>27.888000000000002</c:v>
                </c:pt>
                <c:pt idx="4">
                  <c:v>48.635000000000012</c:v>
                </c:pt>
              </c:numCache>
            </c:numRef>
          </c:xVal>
          <c:yVal>
            <c:numRef>
              <c:f>List1!$B$2:$F$2</c:f>
              <c:numCache>
                <c:formatCode>General</c:formatCode>
                <c:ptCount val="5"/>
                <c:pt idx="0">
                  <c:v>47.709000000000003</c:v>
                </c:pt>
              </c:numCache>
            </c:numRef>
          </c:yVal>
          <c:bubbleSize>
            <c:numRef>
              <c:f>List1!$B$3:$F$3</c:f>
              <c:numCache>
                <c:formatCode>General</c:formatCode>
                <c:ptCount val="5"/>
                <c:pt idx="0">
                  <c:v>2.0526315789473704</c:v>
                </c:pt>
              </c:numCache>
            </c:numRef>
          </c:bubbleSize>
          <c:bubble3D val="1"/>
        </c:ser>
        <c:ser>
          <c:idx val="2"/>
          <c:order val="1"/>
          <c:tx>
            <c:strRef>
              <c:f>List1!$A$4</c:f>
              <c:strCache>
                <c:ptCount val="1"/>
                <c:pt idx="0">
                  <c:v>ČSSD</c:v>
                </c:pt>
              </c:strCache>
            </c:strRef>
          </c:tx>
          <c:spPr>
            <a:solidFill>
              <a:srgbClr val="FF6600"/>
            </a:solidFill>
            <a:ln w="25400">
              <a:noFill/>
            </a:ln>
          </c:spPr>
          <c:invertIfNegative val="0"/>
          <c:xVal>
            <c:numRef>
              <c:f>List1!$B$1:$F$1</c:f>
              <c:numCache>
                <c:formatCode>General</c:formatCode>
                <c:ptCount val="5"/>
                <c:pt idx="0">
                  <c:v>65.157999999999987</c:v>
                </c:pt>
                <c:pt idx="1">
                  <c:v>36.273000000000003</c:v>
                </c:pt>
                <c:pt idx="2">
                  <c:v>69.58</c:v>
                </c:pt>
                <c:pt idx="3">
                  <c:v>27.888000000000002</c:v>
                </c:pt>
                <c:pt idx="4">
                  <c:v>48.635000000000012</c:v>
                </c:pt>
              </c:numCache>
            </c:numRef>
          </c:xVal>
          <c:yVal>
            <c:numRef>
              <c:f>List1!$B$4:$F$4</c:f>
              <c:numCache>
                <c:formatCode>General</c:formatCode>
                <c:ptCount val="5"/>
                <c:pt idx="1">
                  <c:v>54.02</c:v>
                </c:pt>
              </c:numCache>
            </c:numRef>
          </c:yVal>
          <c:bubbleSize>
            <c:numRef>
              <c:f>List1!$B$5:$F$5</c:f>
              <c:numCache>
                <c:formatCode>General</c:formatCode>
                <c:ptCount val="5"/>
                <c:pt idx="1">
                  <c:v>3.9736842105263186</c:v>
                </c:pt>
              </c:numCache>
            </c:numRef>
          </c:bubbleSize>
          <c:bubble3D val="1"/>
        </c:ser>
        <c:ser>
          <c:idx val="3"/>
          <c:order val="2"/>
          <c:tx>
            <c:strRef>
              <c:f>List1!$A$6</c:f>
              <c:strCache>
                <c:ptCount val="1"/>
                <c:pt idx="0">
                  <c:v>TOP 09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xVal>
            <c:numRef>
              <c:f>List1!$B$1:$F$1</c:f>
              <c:numCache>
                <c:formatCode>General</c:formatCode>
                <c:ptCount val="5"/>
                <c:pt idx="0">
                  <c:v>65.157999999999987</c:v>
                </c:pt>
                <c:pt idx="1">
                  <c:v>36.273000000000003</c:v>
                </c:pt>
                <c:pt idx="2">
                  <c:v>69.58</c:v>
                </c:pt>
                <c:pt idx="3">
                  <c:v>27.888000000000002</c:v>
                </c:pt>
                <c:pt idx="4">
                  <c:v>48.635000000000012</c:v>
                </c:pt>
              </c:numCache>
            </c:numRef>
          </c:xVal>
          <c:yVal>
            <c:numRef>
              <c:f>List1!$B$6:$F$6</c:f>
              <c:numCache>
                <c:formatCode>General</c:formatCode>
                <c:ptCount val="5"/>
                <c:pt idx="2">
                  <c:v>43.06</c:v>
                </c:pt>
              </c:numCache>
            </c:numRef>
          </c:yVal>
          <c:bubbleSize>
            <c:numRef>
              <c:f>List1!$B$7:$F$7</c:f>
              <c:numCache>
                <c:formatCode>General</c:formatCode>
                <c:ptCount val="5"/>
                <c:pt idx="2">
                  <c:v>2.2368421052631544</c:v>
                </c:pt>
              </c:numCache>
            </c:numRef>
          </c:bubbleSize>
          <c:bubble3D val="1"/>
        </c:ser>
        <c:ser>
          <c:idx val="4"/>
          <c:order val="3"/>
          <c:tx>
            <c:strRef>
              <c:f>List1!$A$8</c:f>
              <c:strCache>
                <c:ptCount val="1"/>
                <c:pt idx="0">
                  <c:v>KSČM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xVal>
            <c:numRef>
              <c:f>List1!$B$1:$F$1</c:f>
              <c:numCache>
                <c:formatCode>General</c:formatCode>
                <c:ptCount val="5"/>
                <c:pt idx="0">
                  <c:v>65.157999999999987</c:v>
                </c:pt>
                <c:pt idx="1">
                  <c:v>36.273000000000003</c:v>
                </c:pt>
                <c:pt idx="2">
                  <c:v>69.58</c:v>
                </c:pt>
                <c:pt idx="3">
                  <c:v>27.888000000000002</c:v>
                </c:pt>
                <c:pt idx="4">
                  <c:v>48.635000000000012</c:v>
                </c:pt>
              </c:numCache>
            </c:numRef>
          </c:xVal>
          <c:yVal>
            <c:numRef>
              <c:f>List1!$B$8:$F$8</c:f>
              <c:numCache>
                <c:formatCode>General</c:formatCode>
                <c:ptCount val="5"/>
                <c:pt idx="3">
                  <c:v>60.066000000000003</c:v>
                </c:pt>
              </c:numCache>
            </c:numRef>
          </c:yVal>
          <c:bubbleSize>
            <c:numRef>
              <c:f>List1!$B$9:$F$9</c:f>
              <c:numCache>
                <c:formatCode>General</c:formatCode>
                <c:ptCount val="5"/>
                <c:pt idx="3">
                  <c:v>2.118421052631581</c:v>
                </c:pt>
              </c:numCache>
            </c:numRef>
          </c:bubbleSize>
          <c:bubble3D val="1"/>
        </c:ser>
        <c:ser>
          <c:idx val="0"/>
          <c:order val="4"/>
          <c:tx>
            <c:strRef>
              <c:f>List1!$A$10</c:f>
              <c:strCache>
                <c:ptCount val="1"/>
                <c:pt idx="0">
                  <c:v>KDU-ČSL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xVal>
            <c:numRef>
              <c:f>List1!$B$1:$F$1</c:f>
              <c:numCache>
                <c:formatCode>General</c:formatCode>
                <c:ptCount val="5"/>
                <c:pt idx="0">
                  <c:v>65.157999999999987</c:v>
                </c:pt>
                <c:pt idx="1">
                  <c:v>36.273000000000003</c:v>
                </c:pt>
                <c:pt idx="2">
                  <c:v>69.58</c:v>
                </c:pt>
                <c:pt idx="3">
                  <c:v>27.888000000000002</c:v>
                </c:pt>
                <c:pt idx="4">
                  <c:v>48.635000000000012</c:v>
                </c:pt>
              </c:numCache>
            </c:numRef>
          </c:xVal>
          <c:yVal>
            <c:numRef>
              <c:f>List1!$B$10:$F$10</c:f>
              <c:numCache>
                <c:formatCode>General</c:formatCode>
                <c:ptCount val="5"/>
                <c:pt idx="4">
                  <c:v>60.626000000000012</c:v>
                </c:pt>
              </c:numCache>
            </c:numRef>
          </c:yVal>
          <c:bubbleSize>
            <c:numRef>
              <c:f>List1!$B$11:$F$11</c:f>
              <c:numCache>
                <c:formatCode>General</c:formatCode>
                <c:ptCount val="5"/>
                <c:pt idx="4">
                  <c:v>1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305968256"/>
        <c:axId val="305969792"/>
      </c:bubbleChart>
      <c:valAx>
        <c:axId val="305968256"/>
        <c:scaling>
          <c:orientation val="minMax"/>
          <c:max val="100"/>
          <c:min val="0"/>
        </c:scaling>
        <c:delete val="0"/>
        <c:axPos val="b"/>
        <c:numFmt formatCode="0" sourceLinked="0"/>
        <c:majorTickMark val="none"/>
        <c:minorTickMark val="none"/>
        <c:tickLblPos val="none"/>
        <c:spPr>
          <a:ln w="25400">
            <a:solidFill>
              <a:srgbClr val="003399"/>
            </a:solidFill>
            <a:headEnd type="triangle"/>
            <a:tailEnd type="triangle"/>
          </a:ln>
        </c:spPr>
        <c:txPr>
          <a:bodyPr/>
          <a:lstStyle/>
          <a:p>
            <a:pPr>
              <a:defRPr sz="1000"/>
            </a:pPr>
            <a:endParaRPr lang="cs-CZ"/>
          </a:p>
        </c:txPr>
        <c:crossAx val="305969792"/>
        <c:crossesAt val="50"/>
        <c:crossBetween val="midCat"/>
        <c:majorUnit val="20"/>
        <c:minorUnit val="10"/>
      </c:valAx>
      <c:valAx>
        <c:axId val="305969792"/>
        <c:scaling>
          <c:orientation val="minMax"/>
          <c:max val="100"/>
          <c:min val="0"/>
        </c:scaling>
        <c:delete val="0"/>
        <c:axPos val="l"/>
        <c:numFmt formatCode="#,##0_ ;\-#,##0\ " sourceLinked="0"/>
        <c:majorTickMark val="none"/>
        <c:minorTickMark val="none"/>
        <c:tickLblPos val="none"/>
        <c:spPr>
          <a:noFill/>
          <a:ln w="25400">
            <a:solidFill>
              <a:srgbClr val="003399"/>
            </a:solidFill>
            <a:headEnd type="triangle"/>
            <a:tailEnd type="triangle"/>
          </a:ln>
        </c:spPr>
        <c:txPr>
          <a:bodyPr/>
          <a:lstStyle/>
          <a:p>
            <a:pPr>
              <a:defRPr sz="12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305968256"/>
        <c:crossesAt val="50"/>
        <c:crossBetween val="midCat"/>
        <c:majorUnit val="20"/>
        <c:minorUnit val="1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9779487451133169"/>
          <c:y val="8.4529802445112004E-2"/>
          <c:w val="0.13478218141951076"/>
          <c:h val="0.72376665679597285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40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/>
          <p:nvPr userDrawn="1"/>
        </p:nvSpPr>
        <p:spPr>
          <a:xfrm>
            <a:off x="5395596" y="-1"/>
            <a:ext cx="3749252" cy="1131889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68500"/>
              <a:gd name="connsiteY0" fmla="*/ 622300 h 622300"/>
              <a:gd name="connsiteX1" fmla="*/ 134937 w 1968500"/>
              <a:gd name="connsiteY1" fmla="*/ 47625 h 622300"/>
              <a:gd name="connsiteX2" fmla="*/ 1965960 w 1968500"/>
              <a:gd name="connsiteY2" fmla="*/ 0 h 622300"/>
              <a:gd name="connsiteX3" fmla="*/ 1968500 w 1968500"/>
              <a:gd name="connsiteY3" fmla="*/ 622300 h 622300"/>
              <a:gd name="connsiteX4" fmla="*/ 0 w 1968500"/>
              <a:gd name="connsiteY4" fmla="*/ 622300 h 622300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33338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0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883621"/>
              <a:gd name="connsiteY0" fmla="*/ 574675 h 574675"/>
              <a:gd name="connsiteX1" fmla="*/ 134937 w 1883621"/>
              <a:gd name="connsiteY1" fmla="*/ 0 h 574675"/>
              <a:gd name="connsiteX2" fmla="*/ 1882774 w 1883621"/>
              <a:gd name="connsiteY2" fmla="*/ 0 h 574675"/>
              <a:gd name="connsiteX3" fmla="*/ 1882774 w 1883621"/>
              <a:gd name="connsiteY3" fmla="*/ 574675 h 574675"/>
              <a:gd name="connsiteX4" fmla="*/ 0 w 1883621"/>
              <a:gd name="connsiteY4" fmla="*/ 574675 h 574675"/>
              <a:gd name="connsiteX0" fmla="*/ 0 w 3758141"/>
              <a:gd name="connsiteY0" fmla="*/ 1135380 h 1135380"/>
              <a:gd name="connsiteX1" fmla="*/ 2009457 w 3758141"/>
              <a:gd name="connsiteY1" fmla="*/ 0 h 1135380"/>
              <a:gd name="connsiteX2" fmla="*/ 3757294 w 3758141"/>
              <a:gd name="connsiteY2" fmla="*/ 0 h 1135380"/>
              <a:gd name="connsiteX3" fmla="*/ 3757294 w 3758141"/>
              <a:gd name="connsiteY3" fmla="*/ 574675 h 1135380"/>
              <a:gd name="connsiteX4" fmla="*/ 0 w 3758141"/>
              <a:gd name="connsiteY4" fmla="*/ 1135380 h 1135380"/>
              <a:gd name="connsiteX0" fmla="*/ 0 w 3758141"/>
              <a:gd name="connsiteY0" fmla="*/ 1135381 h 1135381"/>
              <a:gd name="connsiteX1" fmla="*/ 336233 w 3758141"/>
              <a:gd name="connsiteY1" fmla="*/ 0 h 1135381"/>
              <a:gd name="connsiteX2" fmla="*/ 3757294 w 3758141"/>
              <a:gd name="connsiteY2" fmla="*/ 1 h 1135381"/>
              <a:gd name="connsiteX3" fmla="*/ 3757294 w 3758141"/>
              <a:gd name="connsiteY3" fmla="*/ 574676 h 1135381"/>
              <a:gd name="connsiteX4" fmla="*/ 0 w 3758141"/>
              <a:gd name="connsiteY4" fmla="*/ 1135381 h 1135381"/>
              <a:gd name="connsiteX0" fmla="*/ 0 w 3575261"/>
              <a:gd name="connsiteY0" fmla="*/ 1131889 h 1131889"/>
              <a:gd name="connsiteX1" fmla="*/ 153353 w 3575261"/>
              <a:gd name="connsiteY1" fmla="*/ 0 h 1131889"/>
              <a:gd name="connsiteX2" fmla="*/ 3574414 w 3575261"/>
              <a:gd name="connsiteY2" fmla="*/ 1 h 1131889"/>
              <a:gd name="connsiteX3" fmla="*/ 3574414 w 3575261"/>
              <a:gd name="connsiteY3" fmla="*/ 574676 h 1131889"/>
              <a:gd name="connsiteX4" fmla="*/ 0 w 3575261"/>
              <a:gd name="connsiteY4" fmla="*/ 1131889 h 1131889"/>
              <a:gd name="connsiteX0" fmla="*/ 0 w 3695911"/>
              <a:gd name="connsiteY0" fmla="*/ 1131889 h 1131889"/>
              <a:gd name="connsiteX1" fmla="*/ 274003 w 3695911"/>
              <a:gd name="connsiteY1" fmla="*/ 0 h 1131889"/>
              <a:gd name="connsiteX2" fmla="*/ 3695064 w 3695911"/>
              <a:gd name="connsiteY2" fmla="*/ 1 h 1131889"/>
              <a:gd name="connsiteX3" fmla="*/ 3695064 w 3695911"/>
              <a:gd name="connsiteY3" fmla="*/ 574676 h 1131889"/>
              <a:gd name="connsiteX4" fmla="*/ 0 w 3695911"/>
              <a:gd name="connsiteY4" fmla="*/ 1131889 h 1131889"/>
              <a:gd name="connsiteX0" fmla="*/ 0 w 3748405"/>
              <a:gd name="connsiteY0" fmla="*/ 1131889 h 1131889"/>
              <a:gd name="connsiteX1" fmla="*/ 274003 w 3748405"/>
              <a:gd name="connsiteY1" fmla="*/ 0 h 1131889"/>
              <a:gd name="connsiteX2" fmla="*/ 3695064 w 3748405"/>
              <a:gd name="connsiteY2" fmla="*/ 1 h 1131889"/>
              <a:gd name="connsiteX3" fmla="*/ 3748405 w 3748405"/>
              <a:gd name="connsiteY3" fmla="*/ 1131889 h 1131889"/>
              <a:gd name="connsiteX4" fmla="*/ 0 w 3748405"/>
              <a:gd name="connsiteY4" fmla="*/ 1131889 h 1131889"/>
              <a:gd name="connsiteX0" fmla="*/ 0 w 3749252"/>
              <a:gd name="connsiteY0" fmla="*/ 1131889 h 1131889"/>
              <a:gd name="connsiteX1" fmla="*/ 274003 w 3749252"/>
              <a:gd name="connsiteY1" fmla="*/ 0 h 1131889"/>
              <a:gd name="connsiteX2" fmla="*/ 3748405 w 3749252"/>
              <a:gd name="connsiteY2" fmla="*/ 1 h 1131889"/>
              <a:gd name="connsiteX3" fmla="*/ 3748405 w 3749252"/>
              <a:gd name="connsiteY3" fmla="*/ 1131889 h 1131889"/>
              <a:gd name="connsiteX4" fmla="*/ 0 w 3749252"/>
              <a:gd name="connsiteY4" fmla="*/ 1131889 h 113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9252" h="1131889">
                <a:moveTo>
                  <a:pt x="0" y="1131889"/>
                </a:moveTo>
                <a:lnTo>
                  <a:pt x="274003" y="0"/>
                </a:lnTo>
                <a:lnTo>
                  <a:pt x="3748405" y="1"/>
                </a:lnTo>
                <a:cubicBezTo>
                  <a:pt x="3749252" y="207434"/>
                  <a:pt x="3747558" y="924456"/>
                  <a:pt x="3748405" y="1131889"/>
                </a:cubicBezTo>
                <a:lnTo>
                  <a:pt x="0" y="1131889"/>
                </a:lnTo>
                <a:close/>
              </a:path>
            </a:pathLst>
          </a:custGeom>
          <a:solidFill>
            <a:srgbClr val="002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 descr="Cevro institut_doplnkove_rgb_neg_cz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35244" y="290218"/>
            <a:ext cx="2976981" cy="605132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26.4.2020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26.4.2020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Master title style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Předvolební výzkum ke krajským volbám 2012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879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obsah - 1 radek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0"/>
          <p:cNvSpPr>
            <a:spLocks noGrp="1"/>
          </p:cNvSpPr>
          <p:nvPr>
            <p:ph sz="quarter" idx="18"/>
          </p:nvPr>
        </p:nvSpPr>
        <p:spPr>
          <a:xfrm>
            <a:off x="684250" y="1602000"/>
            <a:ext cx="7920000" cy="4780800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000" y="6213600"/>
            <a:ext cx="7884713" cy="166712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1300"/>
              </a:lnSpc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Master text styles</a:t>
            </a:r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6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59904" y="6633984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smtClean="0"/>
              <a:t>Krajské volby - předvolební výzkum</a:t>
            </a:r>
            <a:endParaRPr lang="cs-CZ" dirty="0"/>
          </a:p>
        </p:txBody>
      </p:sp>
      <p:sp>
        <p:nvSpPr>
          <p:cNvPr id="14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5144" y="661573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F5F5F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5204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9400" y="942975"/>
            <a:ext cx="8447088" cy="4016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79400" y="1619250"/>
            <a:ext cx="8447088" cy="23225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79400" y="4094163"/>
            <a:ext cx="8447088" cy="2322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8531604"/>
      </p:ext>
    </p:extLst>
  </p:cSld>
  <p:clrMapOvr>
    <a:masterClrMapping/>
  </p:clrMapOvr>
  <p:transition spd="med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74674"/>
            <a:ext cx="9144000" cy="923926"/>
          </a:xfrm>
        </p:spPr>
        <p:txBody>
          <a:bodyPr lIns="252000" rIns="252000">
            <a:normAutofit/>
          </a:bodyPr>
          <a:lstStyle>
            <a:lvl1pPr algn="l">
              <a:defRPr sz="6600">
                <a:solidFill>
                  <a:srgbClr val="CA8A64"/>
                </a:solidFill>
                <a:latin typeface="+mn-lt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Volný tvar 6"/>
          <p:cNvSpPr/>
          <p:nvPr userDrawn="1"/>
        </p:nvSpPr>
        <p:spPr>
          <a:xfrm>
            <a:off x="7261225" y="0"/>
            <a:ext cx="1883621" cy="574675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68500"/>
              <a:gd name="connsiteY0" fmla="*/ 622300 h 622300"/>
              <a:gd name="connsiteX1" fmla="*/ 134937 w 1968500"/>
              <a:gd name="connsiteY1" fmla="*/ 47625 h 622300"/>
              <a:gd name="connsiteX2" fmla="*/ 1965960 w 1968500"/>
              <a:gd name="connsiteY2" fmla="*/ 0 h 622300"/>
              <a:gd name="connsiteX3" fmla="*/ 1968500 w 1968500"/>
              <a:gd name="connsiteY3" fmla="*/ 622300 h 622300"/>
              <a:gd name="connsiteX4" fmla="*/ 0 w 1968500"/>
              <a:gd name="connsiteY4" fmla="*/ 622300 h 622300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33338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0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883621"/>
              <a:gd name="connsiteY0" fmla="*/ 574675 h 574675"/>
              <a:gd name="connsiteX1" fmla="*/ 134937 w 1883621"/>
              <a:gd name="connsiteY1" fmla="*/ 0 h 574675"/>
              <a:gd name="connsiteX2" fmla="*/ 1882774 w 1883621"/>
              <a:gd name="connsiteY2" fmla="*/ 0 h 574675"/>
              <a:gd name="connsiteX3" fmla="*/ 1882774 w 1883621"/>
              <a:gd name="connsiteY3" fmla="*/ 574675 h 574675"/>
              <a:gd name="connsiteX4" fmla="*/ 0 w 1883621"/>
              <a:gd name="connsiteY4" fmla="*/ 574675 h 57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621" h="574675">
                <a:moveTo>
                  <a:pt x="0" y="574675"/>
                </a:moveTo>
                <a:lnTo>
                  <a:pt x="134937" y="0"/>
                </a:lnTo>
                <a:lnTo>
                  <a:pt x="1882774" y="0"/>
                </a:lnTo>
                <a:cubicBezTo>
                  <a:pt x="1883621" y="207433"/>
                  <a:pt x="1881927" y="367242"/>
                  <a:pt x="1882774" y="574675"/>
                </a:cubicBezTo>
                <a:lnTo>
                  <a:pt x="0" y="574675"/>
                </a:lnTo>
                <a:close/>
              </a:path>
            </a:pathLst>
          </a:custGeom>
          <a:solidFill>
            <a:srgbClr val="002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7"/>
          <p:cNvSpPr/>
          <p:nvPr userDrawn="1"/>
        </p:nvSpPr>
        <p:spPr>
          <a:xfrm>
            <a:off x="7114540" y="6308726"/>
            <a:ext cx="2030307" cy="549274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2030307"/>
              <a:gd name="connsiteY0" fmla="*/ 705485 h 705485"/>
              <a:gd name="connsiteX1" fmla="*/ 149225 w 2030307"/>
              <a:gd name="connsiteY1" fmla="*/ 76835 h 705485"/>
              <a:gd name="connsiteX2" fmla="*/ 2029460 w 2030307"/>
              <a:gd name="connsiteY2" fmla="*/ 0 h 705485"/>
              <a:gd name="connsiteX3" fmla="*/ 1968500 w 2030307"/>
              <a:gd name="connsiteY3" fmla="*/ 705485 h 705485"/>
              <a:gd name="connsiteX4" fmla="*/ 0 w 2030307"/>
              <a:gd name="connsiteY4" fmla="*/ 705485 h 705485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6 h 628650"/>
              <a:gd name="connsiteX3" fmla="*/ 196850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196850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202946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202946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31031 h 631031"/>
              <a:gd name="connsiteX1" fmla="*/ 149225 w 2030307"/>
              <a:gd name="connsiteY1" fmla="*/ 2381 h 631031"/>
              <a:gd name="connsiteX2" fmla="*/ 2029460 w 2030307"/>
              <a:gd name="connsiteY2" fmla="*/ 0 h 631031"/>
              <a:gd name="connsiteX3" fmla="*/ 2029460 w 2030307"/>
              <a:gd name="connsiteY3" fmla="*/ 631031 h 631031"/>
              <a:gd name="connsiteX4" fmla="*/ 0 w 2030307"/>
              <a:gd name="connsiteY4" fmla="*/ 631031 h 631031"/>
              <a:gd name="connsiteX0" fmla="*/ 0 w 2030307"/>
              <a:gd name="connsiteY0" fmla="*/ 631031 h 631031"/>
              <a:gd name="connsiteX1" fmla="*/ 132556 w 2030307"/>
              <a:gd name="connsiteY1" fmla="*/ 81757 h 631031"/>
              <a:gd name="connsiteX2" fmla="*/ 2029460 w 2030307"/>
              <a:gd name="connsiteY2" fmla="*/ 0 h 631031"/>
              <a:gd name="connsiteX3" fmla="*/ 2029460 w 2030307"/>
              <a:gd name="connsiteY3" fmla="*/ 631031 h 631031"/>
              <a:gd name="connsiteX4" fmla="*/ 0 w 2030307"/>
              <a:gd name="connsiteY4" fmla="*/ 631031 h 631031"/>
              <a:gd name="connsiteX0" fmla="*/ 0 w 2030307"/>
              <a:gd name="connsiteY0" fmla="*/ 549274 h 549274"/>
              <a:gd name="connsiteX1" fmla="*/ 132556 w 2030307"/>
              <a:gd name="connsiteY1" fmla="*/ 0 h 549274"/>
              <a:gd name="connsiteX2" fmla="*/ 2029460 w 2030307"/>
              <a:gd name="connsiteY2" fmla="*/ 0 h 549274"/>
              <a:gd name="connsiteX3" fmla="*/ 2029460 w 2030307"/>
              <a:gd name="connsiteY3" fmla="*/ 549274 h 549274"/>
              <a:gd name="connsiteX4" fmla="*/ 0 w 2030307"/>
              <a:gd name="connsiteY4" fmla="*/ 549274 h 54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307" h="549274">
                <a:moveTo>
                  <a:pt x="0" y="549274"/>
                </a:moveTo>
                <a:lnTo>
                  <a:pt x="132556" y="0"/>
                </a:lnTo>
                <a:lnTo>
                  <a:pt x="2029460" y="0"/>
                </a:lnTo>
                <a:cubicBezTo>
                  <a:pt x="2030307" y="207433"/>
                  <a:pt x="2028613" y="341841"/>
                  <a:pt x="2029460" y="549274"/>
                </a:cubicBezTo>
                <a:lnTo>
                  <a:pt x="0" y="549274"/>
                </a:lnTo>
                <a:close/>
              </a:path>
            </a:pathLst>
          </a:custGeom>
          <a:solidFill>
            <a:srgbClr val="CA8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 descr="Cevro institut_doplnkove_rgb_neg_cz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5789" y="150518"/>
            <a:ext cx="1474386" cy="299699"/>
          </a:xfrm>
          <a:prstGeom prst="rect">
            <a:avLst/>
          </a:prstGeom>
        </p:spPr>
      </p:pic>
      <p:pic>
        <p:nvPicPr>
          <p:cNvPr id="10" name="Obrázek 9" descr="CEVRO_we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02865" y="6519270"/>
            <a:ext cx="1617310" cy="162518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26.4.2020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26.4.2020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3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09" indent="0">
              <a:buNone/>
              <a:defRPr sz="1600" b="1"/>
            </a:lvl4pPr>
            <a:lvl5pPr marL="1828411" indent="0">
              <a:buNone/>
              <a:defRPr sz="1600" b="1"/>
            </a:lvl5pPr>
            <a:lvl6pPr marL="2285514" indent="0">
              <a:buNone/>
              <a:defRPr sz="1600" b="1"/>
            </a:lvl6pPr>
            <a:lvl7pPr marL="2742617" indent="0">
              <a:buNone/>
              <a:defRPr sz="1600" b="1"/>
            </a:lvl7pPr>
            <a:lvl8pPr marL="3199720" indent="0">
              <a:buNone/>
              <a:defRPr sz="1600" b="1"/>
            </a:lvl8pPr>
            <a:lvl9pPr marL="3656823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3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09" indent="0">
              <a:buNone/>
              <a:defRPr sz="1600" b="1"/>
            </a:lvl4pPr>
            <a:lvl5pPr marL="1828411" indent="0">
              <a:buNone/>
              <a:defRPr sz="1600" b="1"/>
            </a:lvl5pPr>
            <a:lvl6pPr marL="2285514" indent="0">
              <a:buNone/>
              <a:defRPr sz="1600" b="1"/>
            </a:lvl6pPr>
            <a:lvl7pPr marL="2742617" indent="0">
              <a:buNone/>
              <a:defRPr sz="1600" b="1"/>
            </a:lvl7pPr>
            <a:lvl8pPr marL="3199720" indent="0">
              <a:buNone/>
              <a:defRPr sz="1600" b="1"/>
            </a:lvl8pPr>
            <a:lvl9pPr marL="3656823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26.4.2020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26.4.2020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26.4.2020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3" indent="0">
              <a:buNone/>
              <a:defRPr sz="1200"/>
            </a:lvl2pPr>
            <a:lvl3pPr marL="914206" indent="0">
              <a:buNone/>
              <a:defRPr sz="1000"/>
            </a:lvl3pPr>
            <a:lvl4pPr marL="1371309" indent="0">
              <a:buNone/>
              <a:defRPr sz="900"/>
            </a:lvl4pPr>
            <a:lvl5pPr marL="1828411" indent="0">
              <a:buNone/>
              <a:defRPr sz="900"/>
            </a:lvl5pPr>
            <a:lvl6pPr marL="2285514" indent="0">
              <a:buNone/>
              <a:defRPr sz="900"/>
            </a:lvl6pPr>
            <a:lvl7pPr marL="2742617" indent="0">
              <a:buNone/>
              <a:defRPr sz="900"/>
            </a:lvl7pPr>
            <a:lvl8pPr marL="3199720" indent="0">
              <a:buNone/>
              <a:defRPr sz="900"/>
            </a:lvl8pPr>
            <a:lvl9pPr marL="3656823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26.4.2020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3" indent="0">
              <a:buNone/>
              <a:defRPr sz="2800"/>
            </a:lvl2pPr>
            <a:lvl3pPr marL="914206" indent="0">
              <a:buNone/>
              <a:defRPr sz="2400"/>
            </a:lvl3pPr>
            <a:lvl4pPr marL="1371309" indent="0">
              <a:buNone/>
              <a:defRPr sz="2000"/>
            </a:lvl4pPr>
            <a:lvl5pPr marL="1828411" indent="0">
              <a:buNone/>
              <a:defRPr sz="2000"/>
            </a:lvl5pPr>
            <a:lvl6pPr marL="2285514" indent="0">
              <a:buNone/>
              <a:defRPr sz="2000"/>
            </a:lvl6pPr>
            <a:lvl7pPr marL="2742617" indent="0">
              <a:buNone/>
              <a:defRPr sz="2000"/>
            </a:lvl7pPr>
            <a:lvl8pPr marL="3199720" indent="0">
              <a:buNone/>
              <a:defRPr sz="2000"/>
            </a:lvl8pPr>
            <a:lvl9pPr marL="3656823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3" indent="0">
              <a:buNone/>
              <a:defRPr sz="1200"/>
            </a:lvl2pPr>
            <a:lvl3pPr marL="914206" indent="0">
              <a:buNone/>
              <a:defRPr sz="1000"/>
            </a:lvl3pPr>
            <a:lvl4pPr marL="1371309" indent="0">
              <a:buNone/>
              <a:defRPr sz="900"/>
            </a:lvl4pPr>
            <a:lvl5pPr marL="1828411" indent="0">
              <a:buNone/>
              <a:defRPr sz="900"/>
            </a:lvl5pPr>
            <a:lvl6pPr marL="2285514" indent="0">
              <a:buNone/>
              <a:defRPr sz="900"/>
            </a:lvl6pPr>
            <a:lvl7pPr marL="2742617" indent="0">
              <a:buNone/>
              <a:defRPr sz="900"/>
            </a:lvl7pPr>
            <a:lvl8pPr marL="3199720" indent="0">
              <a:buNone/>
              <a:defRPr sz="900"/>
            </a:lvl8pPr>
            <a:lvl9pPr marL="3656823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26.4.2020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0" tIns="45710" rIns="91420" bIns="4571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4174D-E7E7-45B3-A872-4B12C218382D}" type="datetimeFigureOut">
              <a:rPr lang="cs-CZ" smtClean="0"/>
              <a:pPr/>
              <a:t>26.4.2020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4" r:id="rId14"/>
  </p:sldLayoutIdLst>
  <p:transition spd="slow">
    <p:pull/>
  </p:transition>
  <p:txStyles>
    <p:titleStyle>
      <a:lvl1pPr algn="ctr" defTabSz="91420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7" indent="-342827" algn="l" defTabSz="91420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2" indent="-285689" algn="l" defTabSz="91420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57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0" indent="-228552" algn="l" defTabSz="91420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63" indent="-228552" algn="l" defTabSz="91420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66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8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72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74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3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6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9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1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14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17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20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23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png"/><Relationship Id="rId4" Type="http://schemas.openxmlformats.org/officeDocument/2006/relationships/oleObject" Target="../embeddings/Microsoft_Excel_97-2003_Worksheet5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png"/><Relationship Id="rId4" Type="http://schemas.openxmlformats.org/officeDocument/2006/relationships/oleObject" Target="../embeddings/Microsoft_Excel_97-2003_Worksheet6.xls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ozhlas.cz/volby/parlamentni-volby-2017/porovnavac-vysledku-voleb" TargetMode="External"/><Relationship Id="rId2" Type="http://schemas.openxmlformats.org/officeDocument/2006/relationships/hyperlink" Target="https://zpravy.idnes.cz/presuny-hlasu-volici-strany-volby-2017-ekologicka-inference-pac-/domaci.aspx?c=A171023_153934_domaci_al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dian.eu/cs/wp-content/uploads/2017/10/Vyzkum_pro_volebni_studio.pdf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acpo.vedeckecasopisy.cz/publicFiles/00618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acpo.vedeckecasopisy.cz/publicFiles/00618.pdf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Microsoft_Excel_97-2003_Worksheet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../embeddings/Microsoft_Excel_97-2003_Worksheet2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png"/><Relationship Id="rId4" Type="http://schemas.openxmlformats.org/officeDocument/2006/relationships/oleObject" Target="../embeddings/Microsoft_Excel_97-2003_Worksheet3.xls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png"/><Relationship Id="rId4" Type="http://schemas.openxmlformats.org/officeDocument/2006/relationships/oleObject" Target="../embeddings/Microsoft_Excel_97-2003_Worksheet4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81736" y="2662687"/>
            <a:ext cx="7980528" cy="1470025"/>
          </a:xfrm>
        </p:spPr>
        <p:txBody>
          <a:bodyPr>
            <a:noAutofit/>
          </a:bodyPr>
          <a:lstStyle/>
          <a:p>
            <a:r>
              <a:rPr lang="cs-CZ" sz="6300" b="1" cap="all" dirty="0" smtClean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Politické strany a stranický systém</a:t>
            </a:r>
            <a:br>
              <a:rPr lang="cs-CZ" sz="6300" b="1" cap="all" dirty="0" smtClean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cap="all" dirty="0" smtClean="0">
                <a:solidFill>
                  <a:srgbClr val="CA8A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 roce 2010)</a:t>
            </a:r>
            <a:endParaRPr lang="cs-CZ" b="1" cap="all" dirty="0">
              <a:solidFill>
                <a:srgbClr val="CA8A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88351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96875"/>
            <a:ext cx="9144000" cy="6810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400" dirty="0" smtClean="0"/>
              <a:t>Podíly hlasů nejsilnějších stran</a:t>
            </a:r>
            <a:endParaRPr lang="cs-CZ" sz="4400" dirty="0"/>
          </a:p>
        </p:txBody>
      </p:sp>
      <p:graphicFrame>
        <p:nvGraphicFramePr>
          <p:cNvPr id="57347" name="Graf 3"/>
          <p:cNvGraphicFramePr>
            <a:graphicFrameLocks/>
          </p:cNvGraphicFramePr>
          <p:nvPr/>
        </p:nvGraphicFramePr>
        <p:xfrm>
          <a:off x="404813" y="1463675"/>
          <a:ext cx="8299450" cy="481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r:id="rId4" imgW="8297375" imgH="4816257" progId="Excel.Chart.8">
                  <p:embed/>
                </p:oleObj>
              </mc:Choice>
              <mc:Fallback>
                <p:oleObj r:id="rId4" imgW="8297375" imgH="481625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1463675"/>
                        <a:ext cx="8299450" cy="481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128179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96875"/>
            <a:ext cx="9144000" cy="6810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400" dirty="0" smtClean="0"/>
              <a:t>Poměr síly nejsilnějších stran</a:t>
            </a:r>
            <a:endParaRPr lang="cs-CZ" sz="4400" dirty="0"/>
          </a:p>
        </p:txBody>
      </p:sp>
      <p:graphicFrame>
        <p:nvGraphicFramePr>
          <p:cNvPr id="58371" name="Graf 4"/>
          <p:cNvGraphicFramePr>
            <a:graphicFrameLocks/>
          </p:cNvGraphicFramePr>
          <p:nvPr/>
        </p:nvGraphicFramePr>
        <p:xfrm>
          <a:off x="304800" y="1490663"/>
          <a:ext cx="8589963" cy="466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r:id="rId4" imgW="8590008" imgH="4657748" progId="Excel.Chart.8">
                  <p:embed/>
                </p:oleObj>
              </mc:Choice>
              <mc:Fallback>
                <p:oleObj r:id="rId4" imgW="8590008" imgH="465774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90663"/>
                        <a:ext cx="8589963" cy="466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0204179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81736" y="1338855"/>
            <a:ext cx="7980528" cy="1470025"/>
          </a:xfrm>
        </p:spPr>
        <p:txBody>
          <a:bodyPr>
            <a:noAutofit/>
          </a:bodyPr>
          <a:lstStyle/>
          <a:p>
            <a:r>
              <a:rPr lang="cs-CZ" b="1" cap="all" dirty="0" smtClean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Stranický systém 2010-2013</a:t>
            </a:r>
            <a:endParaRPr lang="cs-CZ" b="1" cap="all" dirty="0">
              <a:solidFill>
                <a:srgbClr val="CA8A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952" y="3206418"/>
            <a:ext cx="5335778" cy="355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8545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23926"/>
          </a:xfrm>
        </p:spPr>
        <p:txBody>
          <a:bodyPr>
            <a:normAutofit/>
          </a:bodyPr>
          <a:lstStyle/>
          <a:p>
            <a:pPr eaLnBrk="1" hangingPunct="1"/>
            <a:r>
              <a:rPr lang="cs-CZ" sz="4400" dirty="0" smtClean="0"/>
              <a:t>Formát stranického systému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2263" y="1037230"/>
            <a:ext cx="8394250" cy="5554639"/>
          </a:xfrm>
        </p:spPr>
        <p:txBody>
          <a:bodyPr>
            <a:noAutofit/>
          </a:bodyPr>
          <a:lstStyle/>
          <a:p>
            <a:pPr eaLnBrk="1" hangingPunct="1">
              <a:lnSpc>
                <a:spcPct val="105000"/>
              </a:lnSpc>
              <a:spcBef>
                <a:spcPct val="25000"/>
              </a:spcBef>
            </a:pPr>
            <a:r>
              <a:rPr lang="cs-CZ" sz="2100" b="0" dirty="0" smtClean="0">
                <a:solidFill>
                  <a:srgbClr val="002D5A"/>
                </a:solidFill>
              </a:rPr>
              <a:t>Multipartismus bez dominantní strany (Blondel)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</a:pPr>
            <a:r>
              <a:rPr lang="cs-CZ" sz="2100" b="0" dirty="0" smtClean="0">
                <a:solidFill>
                  <a:srgbClr val="002D5A"/>
                </a:solidFill>
              </a:rPr>
              <a:t>5 stran </a:t>
            </a:r>
            <a:r>
              <a:rPr lang="cs-CZ" sz="2100" b="0" dirty="0" smtClean="0">
                <a:solidFill>
                  <a:srgbClr val="002D5A"/>
                </a:solidFill>
                <a:sym typeface="Wingdings" pitchFamily="2" charset="2"/>
              </a:rPr>
              <a:t> umírněný pluralismus (</a:t>
            </a:r>
            <a:r>
              <a:rPr lang="cs-CZ" sz="2100" b="0" dirty="0" err="1" smtClean="0">
                <a:solidFill>
                  <a:srgbClr val="002D5A"/>
                </a:solidFill>
                <a:sym typeface="Wingdings" pitchFamily="2" charset="2"/>
              </a:rPr>
              <a:t>Sartori</a:t>
            </a:r>
            <a:r>
              <a:rPr lang="cs-CZ" sz="2100" b="0" dirty="0" smtClean="0">
                <a:solidFill>
                  <a:srgbClr val="002D5A"/>
                </a:solidFill>
                <a:sym typeface="Wingdings" pitchFamily="2" charset="2"/>
              </a:rPr>
              <a:t>)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Font typeface="Arial" charset="0"/>
              <a:buNone/>
            </a:pPr>
            <a:endParaRPr lang="cs-CZ" sz="2100" b="0" dirty="0" smtClean="0">
              <a:solidFill>
                <a:srgbClr val="002D5A"/>
              </a:solidFill>
              <a:sym typeface="Wingdings" pitchFamily="2" charset="2"/>
            </a:endParaRPr>
          </a:p>
          <a:p>
            <a:pPr eaLnBrk="1" hangingPunct="1">
              <a:lnSpc>
                <a:spcPct val="105000"/>
              </a:lnSpc>
              <a:spcBef>
                <a:spcPct val="25000"/>
              </a:spcBef>
            </a:pPr>
            <a:r>
              <a:rPr lang="cs-CZ" sz="2100" dirty="0" smtClean="0">
                <a:solidFill>
                  <a:srgbClr val="002D5A"/>
                </a:solidFill>
              </a:rPr>
              <a:t>dva hlavní póly</a:t>
            </a:r>
            <a:r>
              <a:rPr lang="cs-CZ" sz="2100" b="0" dirty="0" smtClean="0">
                <a:solidFill>
                  <a:srgbClr val="002D5A"/>
                </a:solidFill>
              </a:rPr>
              <a:t>: ODS, ČSSD – potenciál tzv. </a:t>
            </a:r>
            <a:r>
              <a:rPr lang="cs-CZ" sz="2100" b="0" dirty="0" err="1" smtClean="0">
                <a:solidFill>
                  <a:srgbClr val="002D5A"/>
                </a:solidFill>
              </a:rPr>
              <a:t>catch-all</a:t>
            </a:r>
            <a:r>
              <a:rPr lang="cs-CZ" sz="2100" b="0" dirty="0" smtClean="0">
                <a:solidFill>
                  <a:srgbClr val="002D5A"/>
                </a:solidFill>
              </a:rPr>
              <a:t> neboli univerzálních (všelidových) stran, avšak slábnoucí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</a:pPr>
            <a:r>
              <a:rPr lang="cs-CZ" sz="2100" dirty="0" smtClean="0">
                <a:solidFill>
                  <a:srgbClr val="002D5A"/>
                </a:solidFill>
              </a:rPr>
              <a:t>2010-2013 - pouze jeden vedlejší pól</a:t>
            </a:r>
            <a:r>
              <a:rPr lang="cs-CZ" sz="2100" dirty="0">
                <a:solidFill>
                  <a:srgbClr val="002D5A"/>
                </a:solidFill>
              </a:rPr>
              <a:t> </a:t>
            </a:r>
            <a:r>
              <a:rPr lang="cs-CZ" sz="2100" dirty="0" smtClean="0">
                <a:solidFill>
                  <a:srgbClr val="002D5A"/>
                </a:solidFill>
              </a:rPr>
              <a:t>- </a:t>
            </a:r>
            <a:r>
              <a:rPr lang="cs-CZ" sz="2100" b="0" dirty="0" smtClean="0">
                <a:solidFill>
                  <a:srgbClr val="002D5A"/>
                </a:solidFill>
              </a:rPr>
              <a:t>KSČM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</a:pPr>
            <a:r>
              <a:rPr lang="cs-CZ" sz="2100" b="0" dirty="0" smtClean="0">
                <a:solidFill>
                  <a:srgbClr val="002D5A"/>
                </a:solidFill>
              </a:rPr>
              <a:t>TOP09, VV - ???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</a:pPr>
            <a:r>
              <a:rPr lang="cs-CZ" sz="2100" dirty="0" smtClean="0">
                <a:solidFill>
                  <a:srgbClr val="002D5A"/>
                </a:solidFill>
              </a:rPr>
              <a:t>Budoucnost </a:t>
            </a:r>
            <a:r>
              <a:rPr lang="cs-CZ" sz="2100" b="0" dirty="0" smtClean="0">
                <a:solidFill>
                  <a:srgbClr val="002D5A"/>
                </a:solidFill>
              </a:rPr>
              <a:t>KDU-ČSL 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Font typeface="Arial" charset="0"/>
              <a:buNone/>
            </a:pPr>
            <a:endParaRPr lang="cs-CZ" sz="2000" b="0" dirty="0" smtClean="0">
              <a:solidFill>
                <a:srgbClr val="002D5A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Font typeface="Arial" charset="0"/>
              <a:buNone/>
            </a:pPr>
            <a:r>
              <a:rPr lang="cs-CZ" sz="1600" dirty="0" smtClean="0">
                <a:solidFill>
                  <a:srgbClr val="002D5A"/>
                </a:solidFill>
              </a:rPr>
              <a:t>Proměnlivé prostředí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</a:pPr>
            <a:r>
              <a:rPr lang="cs-CZ" sz="1600" b="0" dirty="0" smtClean="0">
                <a:solidFill>
                  <a:srgbClr val="002D5A"/>
                </a:solidFill>
              </a:rPr>
              <a:t>prostor pro široce středovou alternativu ?		Švejnar, Fischer…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</a:pPr>
            <a:r>
              <a:rPr lang="cs-CZ" sz="1600" b="0" dirty="0" smtClean="0">
                <a:solidFill>
                  <a:srgbClr val="002D5A"/>
                </a:solidFill>
              </a:rPr>
              <a:t>prostor pro populistickou formaci ?	VV, </a:t>
            </a:r>
            <a:r>
              <a:rPr lang="cs-CZ" sz="1600" b="0" dirty="0" err="1" smtClean="0">
                <a:solidFill>
                  <a:srgbClr val="002D5A"/>
                </a:solidFill>
              </a:rPr>
              <a:t>Babiš</a:t>
            </a:r>
            <a:r>
              <a:rPr lang="cs-CZ" sz="1600" b="0" dirty="0" smtClean="0">
                <a:solidFill>
                  <a:srgbClr val="002D5A"/>
                </a:solidFill>
              </a:rPr>
              <a:t>, Bobošíková, krajní pravice…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</a:pPr>
            <a:r>
              <a:rPr lang="cs-CZ" sz="1600" b="0" dirty="0" smtClean="0">
                <a:solidFill>
                  <a:srgbClr val="002D5A"/>
                </a:solidFill>
              </a:rPr>
              <a:t>prostor pro levicovou alternativu?	Paroubek, zemanovci,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</a:pPr>
            <a:r>
              <a:rPr lang="cs-CZ" sz="1600" b="0" dirty="0" smtClean="0">
                <a:solidFill>
                  <a:srgbClr val="002D5A"/>
                </a:solidFill>
              </a:rPr>
              <a:t>dualismus TOP09 x ODS </a:t>
            </a:r>
          </a:p>
        </p:txBody>
      </p:sp>
    </p:spTree>
    <p:extLst>
      <p:ext uri="{BB962C8B-B14F-4D97-AF65-F5344CB8AC3E}">
        <p14:creationId xmlns:p14="http://schemas.microsoft.com/office/powerpoint/2010/main" val="2373830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4400" dirty="0" smtClean="0"/>
              <a:t>Ideologická polarizace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708150"/>
            <a:ext cx="8545513" cy="4708525"/>
          </a:xfrm>
        </p:spPr>
        <p:txBody>
          <a:bodyPr/>
          <a:lstStyle/>
          <a:p>
            <a:pPr eaLnBrk="1" hangingPunct="1">
              <a:spcBef>
                <a:spcPct val="65000"/>
              </a:spcBef>
            </a:pPr>
            <a:r>
              <a:rPr lang="cs-CZ" sz="2400" b="0" dirty="0" smtClean="0">
                <a:solidFill>
                  <a:srgbClr val="002D5A"/>
                </a:solidFill>
              </a:rPr>
              <a:t>KSČM a ODS představují krajní póly politického spektra </a:t>
            </a:r>
            <a:r>
              <a:rPr lang="cs-CZ" sz="2400" b="0" dirty="0" smtClean="0">
                <a:solidFill>
                  <a:srgbClr val="002D5A"/>
                </a:solidFill>
                <a:sym typeface="Wingdings" pitchFamily="2" charset="2"/>
              </a:rPr>
              <a:t> relativně velká ideologická vzdálenost, avšak menší než v období 1992-98, kdy bylo krajním pólem SPR-RSČ</a:t>
            </a:r>
          </a:p>
          <a:p>
            <a:pPr eaLnBrk="1" hangingPunct="1">
              <a:spcBef>
                <a:spcPct val="65000"/>
              </a:spcBef>
            </a:pPr>
            <a:r>
              <a:rPr lang="cs-CZ" sz="2400" b="0" dirty="0" smtClean="0">
                <a:solidFill>
                  <a:srgbClr val="002D5A"/>
                </a:solidFill>
                <a:sym typeface="Wingdings" pitchFamily="2" charset="2"/>
              </a:rPr>
              <a:t>KSČM přitom představuje stranu, kterou většina domácích i zahraničních politologů řadí mezi antisystémové, nebo aspoň </a:t>
            </a:r>
            <a:r>
              <a:rPr lang="cs-CZ" sz="2400" b="0" dirty="0" err="1" smtClean="0">
                <a:solidFill>
                  <a:srgbClr val="002D5A"/>
                </a:solidFill>
                <a:sym typeface="Wingdings" pitchFamily="2" charset="2"/>
              </a:rPr>
              <a:t>semiantisystémové</a:t>
            </a:r>
            <a:r>
              <a:rPr lang="cs-CZ" sz="2400" b="0" dirty="0" smtClean="0">
                <a:solidFill>
                  <a:srgbClr val="002D5A"/>
                </a:solidFill>
                <a:sym typeface="Wingdings" pitchFamily="2" charset="2"/>
              </a:rPr>
              <a:t>, resp. extremistické strany</a:t>
            </a:r>
          </a:p>
          <a:p>
            <a:pPr eaLnBrk="1" hangingPunct="1">
              <a:spcBef>
                <a:spcPct val="65000"/>
              </a:spcBef>
            </a:pPr>
            <a:r>
              <a:rPr lang="cs-CZ" sz="2400" b="0" dirty="0" smtClean="0">
                <a:solidFill>
                  <a:srgbClr val="002D5A"/>
                </a:solidFill>
                <a:sym typeface="Wingdings" pitchFamily="2" charset="2"/>
              </a:rPr>
              <a:t>Nové a nadějné perspektivy populismu </a:t>
            </a:r>
          </a:p>
          <a:p>
            <a:pPr eaLnBrk="1" hangingPunct="1">
              <a:spcBef>
                <a:spcPct val="65000"/>
              </a:spcBef>
            </a:pPr>
            <a:r>
              <a:rPr lang="cs-CZ" sz="2400" b="0" dirty="0" smtClean="0">
                <a:solidFill>
                  <a:srgbClr val="002D5A"/>
                </a:solidFill>
                <a:sym typeface="Wingdings" pitchFamily="2" charset="2"/>
              </a:rPr>
              <a:t>Perspektivy pravicového radikalismu - prozatím nejasné</a:t>
            </a:r>
          </a:p>
        </p:txBody>
      </p:sp>
    </p:spTree>
    <p:extLst>
      <p:ext uri="{BB962C8B-B14F-4D97-AF65-F5344CB8AC3E}">
        <p14:creationId xmlns:p14="http://schemas.microsoft.com/office/powerpoint/2010/main" val="2453650574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4400" dirty="0" smtClean="0"/>
              <a:t>Mechanismus stranického systému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r>
              <a:rPr lang="cs-CZ" sz="2400" b="0" dirty="0" smtClean="0">
                <a:solidFill>
                  <a:srgbClr val="002D5A"/>
                </a:solidFill>
              </a:rPr>
              <a:t>Nová situace po volbách 2010 - jednoznačně většinová vláda - poprvé od roku 1996 - soudržnost, stabilita a akceschopnost ale velmi nejisté</a:t>
            </a:r>
          </a:p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r>
              <a:rPr lang="cs-CZ" sz="2400" dirty="0" smtClean="0">
                <a:solidFill>
                  <a:srgbClr val="002D5A"/>
                </a:solidFill>
              </a:rPr>
              <a:t>Vláda však přesto nevydržela celé volební období</a:t>
            </a:r>
          </a:p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r>
              <a:rPr lang="cs-CZ" sz="2400" b="0" dirty="0" err="1" smtClean="0">
                <a:solidFill>
                  <a:srgbClr val="002D5A"/>
                </a:solidFill>
              </a:rPr>
              <a:t>Rusnokova</a:t>
            </a:r>
            <a:r>
              <a:rPr lang="cs-CZ" sz="2400" b="0" dirty="0" smtClean="0">
                <a:solidFill>
                  <a:srgbClr val="002D5A"/>
                </a:solidFill>
              </a:rPr>
              <a:t> vláda - nový typ - „prezidentský“ kabinet</a:t>
            </a:r>
            <a:endParaRPr lang="cs-CZ" sz="2400" dirty="0">
              <a:solidFill>
                <a:srgbClr val="002D5A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r>
              <a:rPr lang="cs-CZ" sz="2400" smtClean="0">
                <a:solidFill>
                  <a:srgbClr val="002D5A"/>
                </a:solidFill>
              </a:rPr>
              <a:t>Akceschopnost?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3855875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65492"/>
            <a:ext cx="9144000" cy="92392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500" dirty="0" smtClean="0"/>
              <a:t>Zařazení českého stranického systému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66840"/>
              </p:ext>
            </p:extLst>
          </p:nvPr>
        </p:nvGraphicFramePr>
        <p:xfrm>
          <a:off x="313898" y="1537362"/>
          <a:ext cx="8461612" cy="4399413"/>
        </p:xfrm>
        <a:graphic>
          <a:graphicData uri="http://schemas.openxmlformats.org/drawingml/2006/table">
            <a:tbl>
              <a:tblPr/>
              <a:tblGrid>
                <a:gridCol w="4231601"/>
                <a:gridCol w="4230011"/>
              </a:tblGrid>
              <a:tr h="8467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Umírněný pluralismus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Polarizovaný pluralismus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2620">
                <a:tc>
                  <a:txBody>
                    <a:bodyPr/>
                    <a:lstStyle/>
                    <a:p>
                      <a:pPr marL="271463" marR="0" lvl="0" indent="-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Char char="■"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Ideologická umírněnost</a:t>
                      </a:r>
                    </a:p>
                    <a:p>
                      <a:pPr marL="271463" marR="0" lvl="0" indent="-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Char char="■"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Bipolární vztahovost</a:t>
                      </a:r>
                    </a:p>
                    <a:p>
                      <a:pPr marL="271463" marR="0" lvl="0" indent="-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Char char="■"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Dostředivost </a:t>
                      </a:r>
                    </a:p>
                    <a:p>
                      <a:pPr marL="271463" marR="0" lvl="0" indent="-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Char char="■"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Neomezené formování a střídání vládní koalice</a:t>
                      </a:r>
                    </a:p>
                    <a:p>
                      <a:pPr marL="271463" marR="0" lvl="0" indent="-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Char char="■"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1463" marR="0" lvl="0" indent="-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Char char="■"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Přítomnost antisystémových stran</a:t>
                      </a:r>
                    </a:p>
                    <a:p>
                      <a:pPr marL="271463" marR="0" lvl="0" indent="-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Char char="■"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Dvojstranná opozice</a:t>
                      </a:r>
                    </a:p>
                    <a:p>
                      <a:pPr marL="271463" marR="0" lvl="0" indent="-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Char char="■"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Obsazení politického středu</a:t>
                      </a:r>
                    </a:p>
                    <a:p>
                      <a:pPr marL="271463" marR="0" lvl="0" indent="-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Char char="■"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Odstředivost</a:t>
                      </a:r>
                    </a:p>
                    <a:p>
                      <a:pPr marL="271463" marR="0" lvl="0" indent="-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Char char="■"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Ideologický přístup k politice</a:t>
                      </a:r>
                    </a:p>
                    <a:p>
                      <a:pPr marL="271463" marR="0" lvl="0" indent="-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Char char="■"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Neodpovědná opozice</a:t>
                      </a:r>
                    </a:p>
                    <a:p>
                      <a:pPr marL="271463" marR="0" lvl="0" indent="-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Char char="■"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Politika nesplnitelných slibů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285395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460541"/>
            <a:ext cx="8447088" cy="4064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cs-CZ" dirty="0" smtClean="0">
                <a:solidFill>
                  <a:srgbClr val="CA8A64"/>
                </a:solidFill>
              </a:rPr>
              <a:t>Český stranický systém po roce 2010</a:t>
            </a:r>
          </a:p>
        </p:txBody>
      </p:sp>
      <p:graphicFrame>
        <p:nvGraphicFramePr>
          <p:cNvPr id="722947" name="Group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74699048"/>
              </p:ext>
            </p:extLst>
          </p:nvPr>
        </p:nvGraphicFramePr>
        <p:xfrm>
          <a:off x="423080" y="1252343"/>
          <a:ext cx="8296490" cy="4739024"/>
        </p:xfrm>
        <a:graphic>
          <a:graphicData uri="http://schemas.openxmlformats.org/drawingml/2006/table">
            <a:tbl>
              <a:tblPr/>
              <a:tblGrid>
                <a:gridCol w="1522398"/>
                <a:gridCol w="3316569"/>
                <a:gridCol w="3457523"/>
              </a:tblGrid>
              <a:tr h="451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Kategorie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Umírněný pluralismus</a:t>
                      </a:r>
                    </a:p>
                  </a:txBody>
                  <a:tcPr marL="89995" marR="89995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Polarizovaný pluralismus</a:t>
                      </a:r>
                    </a:p>
                  </a:txBody>
                  <a:tcPr marL="89995" marR="89995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3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Ano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Dostředivost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Bipolární vztahovost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Přítomnost antisystémových stran 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4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Napůl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Ideologická umírněnost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Neomezené formování a střídání vládní koalice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Politika nesplnitelných slibů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Neodpovědná opozice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1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Ne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Dvojstranná opozice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Obsazení politického středu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Odstředivost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Ideologický přístup k politice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4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6,0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4,0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955241"/>
      </p:ext>
    </p:extLst>
  </p:cSld>
  <p:clrMapOvr>
    <a:masterClrMapping/>
  </p:clrMapOvr>
  <p:transition spd="med">
    <p:check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4262395307"/>
              </p:ext>
            </p:extLst>
          </p:nvPr>
        </p:nvGraphicFramePr>
        <p:xfrm>
          <a:off x="540321" y="1607085"/>
          <a:ext cx="8476343" cy="531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2012" y="529834"/>
            <a:ext cx="8552774" cy="418384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solidFill>
                  <a:srgbClr val="CA8A64"/>
                </a:solidFill>
              </a:rPr>
              <a:t>Rozložení stran dle jejich potenciálních voličů (Ipsos, 2012)</a:t>
            </a:r>
            <a:endParaRPr lang="cs-CZ" dirty="0">
              <a:solidFill>
                <a:srgbClr val="CA8A64"/>
              </a:solidFill>
            </a:endParaRPr>
          </a:p>
        </p:txBody>
      </p:sp>
      <p:sp>
        <p:nvSpPr>
          <p:cNvPr id="50" name="Text Box 26"/>
          <p:cNvSpPr txBox="1">
            <a:spLocks noChangeArrowheads="1"/>
          </p:cNvSpPr>
          <p:nvPr/>
        </p:nvSpPr>
        <p:spPr bwMode="gray">
          <a:xfrm>
            <a:off x="6221362" y="4020830"/>
            <a:ext cx="704314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buClr>
                <a:srgbClr val="233253"/>
              </a:buClr>
            </a:pPr>
            <a:r>
              <a:rPr lang="cs-CZ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Pravice</a:t>
            </a:r>
            <a:endParaRPr lang="en-US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gray">
          <a:xfrm>
            <a:off x="863656" y="4021410"/>
            <a:ext cx="612000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buClr>
                <a:srgbClr val="233253"/>
              </a:buClr>
            </a:pPr>
            <a:r>
              <a:rPr lang="cs-CZ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Levice</a:t>
            </a:r>
            <a:endParaRPr lang="cs-CZ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29"/>
          <p:cNvSpPr txBox="1">
            <a:spLocks noChangeArrowheads="1"/>
          </p:cNvSpPr>
          <p:nvPr/>
        </p:nvSpPr>
        <p:spPr bwMode="gray">
          <a:xfrm rot="16200000">
            <a:off x="3302063" y="2288296"/>
            <a:ext cx="1224000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buClr>
                <a:srgbClr val="233253"/>
              </a:buClr>
            </a:pPr>
            <a:r>
              <a:rPr lang="cs-CZ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Konzervativní</a:t>
            </a:r>
            <a:endParaRPr lang="en-US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 Box 29"/>
          <p:cNvSpPr txBox="1">
            <a:spLocks noChangeArrowheads="1"/>
          </p:cNvSpPr>
          <p:nvPr/>
        </p:nvSpPr>
        <p:spPr bwMode="gray">
          <a:xfrm rot="16200000">
            <a:off x="3505166" y="5931614"/>
            <a:ext cx="828000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buClr>
                <a:srgbClr val="233253"/>
              </a:buClr>
            </a:pPr>
            <a:r>
              <a:rPr lang="cs-CZ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Liberální</a:t>
            </a:r>
            <a:endParaRPr lang="en-US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2083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54441" y="1270616"/>
            <a:ext cx="7980528" cy="1470025"/>
          </a:xfrm>
        </p:spPr>
        <p:txBody>
          <a:bodyPr>
            <a:noAutofit/>
          </a:bodyPr>
          <a:lstStyle/>
          <a:p>
            <a:r>
              <a:rPr lang="cs-CZ" b="1" cap="all" dirty="0" smtClean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Stranický systém 2013-2017</a:t>
            </a:r>
            <a:endParaRPr lang="cs-CZ" b="1" cap="all" dirty="0">
              <a:solidFill>
                <a:srgbClr val="CA8A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598" y="2446811"/>
            <a:ext cx="6256749" cy="427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3663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99305"/>
            <a:ext cx="9144000" cy="584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005828"/>
      </p:ext>
    </p:extLst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23926"/>
          </a:xfrm>
        </p:spPr>
        <p:txBody>
          <a:bodyPr>
            <a:normAutofit/>
          </a:bodyPr>
          <a:lstStyle/>
          <a:p>
            <a:pPr eaLnBrk="1" hangingPunct="1"/>
            <a:r>
              <a:rPr lang="cs-CZ" sz="4400" dirty="0" smtClean="0"/>
              <a:t>Formát stranického systému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2263" y="1037230"/>
            <a:ext cx="8394250" cy="5554639"/>
          </a:xfrm>
        </p:spPr>
        <p:txBody>
          <a:bodyPr>
            <a:noAutofit/>
          </a:bodyPr>
          <a:lstStyle/>
          <a:p>
            <a:pPr eaLnBrk="1" hangingPunct="1">
              <a:lnSpc>
                <a:spcPct val="105000"/>
              </a:lnSpc>
              <a:spcBef>
                <a:spcPct val="25000"/>
              </a:spcBef>
            </a:pPr>
            <a:r>
              <a:rPr lang="cs-CZ" sz="2400" b="0" dirty="0" smtClean="0">
                <a:solidFill>
                  <a:srgbClr val="002D5A"/>
                </a:solidFill>
              </a:rPr>
              <a:t>Multipartismus bez dominantní strany (Blondel)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</a:pPr>
            <a:r>
              <a:rPr lang="cs-CZ" sz="2400" b="0" dirty="0" smtClean="0">
                <a:solidFill>
                  <a:srgbClr val="002D5A"/>
                </a:solidFill>
              </a:rPr>
              <a:t>7 relevantních stran </a:t>
            </a:r>
            <a:r>
              <a:rPr lang="cs-CZ" sz="2400" b="0" dirty="0" smtClean="0">
                <a:solidFill>
                  <a:srgbClr val="002D5A"/>
                </a:solidFill>
                <a:sym typeface="Wingdings" pitchFamily="2" charset="2"/>
              </a:rPr>
              <a:t> polarizovaný </a:t>
            </a:r>
            <a:r>
              <a:rPr lang="cs-CZ" sz="2400" b="0" dirty="0" err="1" smtClean="0">
                <a:solidFill>
                  <a:srgbClr val="002D5A"/>
                </a:solidFill>
                <a:sym typeface="Wingdings" pitchFamily="2" charset="2"/>
              </a:rPr>
              <a:t>polarismus</a:t>
            </a:r>
            <a:r>
              <a:rPr lang="cs-CZ" sz="2400" b="0" dirty="0" smtClean="0">
                <a:solidFill>
                  <a:srgbClr val="002D5A"/>
                </a:solidFill>
                <a:sym typeface="Wingdings" pitchFamily="2" charset="2"/>
              </a:rPr>
              <a:t> a extrémní </a:t>
            </a:r>
            <a:r>
              <a:rPr lang="cs-CZ" sz="2400" dirty="0" smtClean="0">
                <a:solidFill>
                  <a:srgbClr val="002D5A"/>
                </a:solidFill>
                <a:sym typeface="Wingdings" pitchFamily="2" charset="2"/>
              </a:rPr>
              <a:t>multipartismus</a:t>
            </a:r>
            <a:r>
              <a:rPr lang="cs-CZ" sz="2400" b="0" dirty="0" smtClean="0">
                <a:solidFill>
                  <a:srgbClr val="002D5A"/>
                </a:solidFill>
                <a:sym typeface="Wingdings" pitchFamily="2" charset="2"/>
              </a:rPr>
              <a:t> (</a:t>
            </a:r>
            <a:r>
              <a:rPr lang="cs-CZ" sz="2400" b="0" dirty="0" err="1" smtClean="0">
                <a:solidFill>
                  <a:srgbClr val="002D5A"/>
                </a:solidFill>
                <a:sym typeface="Wingdings" pitchFamily="2" charset="2"/>
              </a:rPr>
              <a:t>Sartori</a:t>
            </a:r>
            <a:r>
              <a:rPr lang="cs-CZ" sz="2400" b="0" dirty="0" smtClean="0">
                <a:solidFill>
                  <a:srgbClr val="002D5A"/>
                </a:solidFill>
                <a:sym typeface="Wingdings" pitchFamily="2" charset="2"/>
              </a:rPr>
              <a:t>)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Font typeface="Arial" charset="0"/>
              <a:buNone/>
            </a:pPr>
            <a:endParaRPr lang="cs-CZ" sz="2400" b="0" dirty="0" smtClean="0">
              <a:solidFill>
                <a:srgbClr val="002D5A"/>
              </a:solidFill>
              <a:sym typeface="Wingdings" pitchFamily="2" charset="2"/>
            </a:endParaRPr>
          </a:p>
          <a:p>
            <a:pPr eaLnBrk="1" hangingPunct="1">
              <a:lnSpc>
                <a:spcPct val="105000"/>
              </a:lnSpc>
              <a:spcBef>
                <a:spcPct val="25000"/>
              </a:spcBef>
            </a:pPr>
            <a:r>
              <a:rPr lang="cs-CZ" sz="2400" dirty="0" smtClean="0">
                <a:solidFill>
                  <a:srgbClr val="002D5A"/>
                </a:solidFill>
              </a:rPr>
              <a:t>dva hlavní póly</a:t>
            </a:r>
            <a:r>
              <a:rPr lang="cs-CZ" sz="2400" b="0" dirty="0" smtClean="0">
                <a:solidFill>
                  <a:srgbClr val="002D5A"/>
                </a:solidFill>
              </a:rPr>
              <a:t>: ČSSD (x ANO2011)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</a:pPr>
            <a:r>
              <a:rPr lang="cs-CZ" sz="2400" dirty="0" smtClean="0">
                <a:solidFill>
                  <a:srgbClr val="002D5A"/>
                </a:solidFill>
              </a:rPr>
              <a:t>vedlejší póly</a:t>
            </a:r>
            <a:r>
              <a:rPr lang="cs-CZ" sz="2400" b="0" dirty="0" smtClean="0">
                <a:solidFill>
                  <a:srgbClr val="002D5A"/>
                </a:solidFill>
              </a:rPr>
              <a:t>: KSČM, KDU-ČSL, občanská pravice - dualismus, Úsvit</a:t>
            </a:r>
          </a:p>
        </p:txBody>
      </p:sp>
    </p:spTree>
    <p:extLst>
      <p:ext uri="{BB962C8B-B14F-4D97-AF65-F5344CB8AC3E}">
        <p14:creationId xmlns:p14="http://schemas.microsoft.com/office/powerpoint/2010/main" val="13182082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4400" dirty="0" smtClean="0"/>
              <a:t>Ideologická polarizace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708150"/>
            <a:ext cx="8545513" cy="4708525"/>
          </a:xfrm>
        </p:spPr>
        <p:txBody>
          <a:bodyPr/>
          <a:lstStyle/>
          <a:p>
            <a:pPr eaLnBrk="1" hangingPunct="1">
              <a:spcBef>
                <a:spcPct val="65000"/>
              </a:spcBef>
            </a:pPr>
            <a:r>
              <a:rPr lang="cs-CZ" sz="2400" b="0" dirty="0" smtClean="0">
                <a:solidFill>
                  <a:srgbClr val="002D5A"/>
                </a:solidFill>
              </a:rPr>
              <a:t>KSČM a ODS představují krajní póly politického spektra </a:t>
            </a:r>
            <a:r>
              <a:rPr lang="cs-CZ" sz="2400" b="0" dirty="0" smtClean="0">
                <a:solidFill>
                  <a:srgbClr val="002D5A"/>
                </a:solidFill>
                <a:sym typeface="Wingdings" pitchFamily="2" charset="2"/>
              </a:rPr>
              <a:t> relativně velká ideologická vzdálenost</a:t>
            </a:r>
          </a:p>
          <a:p>
            <a:pPr eaLnBrk="1" hangingPunct="1">
              <a:spcBef>
                <a:spcPct val="65000"/>
              </a:spcBef>
            </a:pPr>
            <a:r>
              <a:rPr lang="cs-CZ" sz="2400" dirty="0" smtClean="0">
                <a:solidFill>
                  <a:srgbClr val="002D5A"/>
                </a:solidFill>
                <a:sym typeface="Wingdings" pitchFamily="2" charset="2"/>
              </a:rPr>
              <a:t>Pokles významu </a:t>
            </a:r>
            <a:r>
              <a:rPr lang="cs-CZ" sz="2400" dirty="0" err="1" smtClean="0">
                <a:solidFill>
                  <a:srgbClr val="002D5A"/>
                </a:solidFill>
                <a:sym typeface="Wingdings" pitchFamily="2" charset="2"/>
              </a:rPr>
              <a:t>levo</a:t>
            </a:r>
            <a:r>
              <a:rPr lang="cs-CZ" sz="2400" dirty="0" smtClean="0">
                <a:solidFill>
                  <a:srgbClr val="002D5A"/>
                </a:solidFill>
                <a:sym typeface="Wingdings" pitchFamily="2" charset="2"/>
              </a:rPr>
              <a:t>-pravé konfliktní linie</a:t>
            </a:r>
          </a:p>
          <a:p>
            <a:pPr eaLnBrk="1" hangingPunct="1">
              <a:spcBef>
                <a:spcPct val="65000"/>
              </a:spcBef>
            </a:pPr>
            <a:r>
              <a:rPr lang="cs-CZ" sz="2400" b="0" dirty="0" smtClean="0">
                <a:solidFill>
                  <a:srgbClr val="002D5A"/>
                </a:solidFill>
                <a:sym typeface="Wingdings" pitchFamily="2" charset="2"/>
              </a:rPr>
              <a:t>Nové linie - staré/nové (korupce, lídr)</a:t>
            </a:r>
          </a:p>
          <a:p>
            <a:pPr eaLnBrk="1" hangingPunct="1">
              <a:spcBef>
                <a:spcPct val="65000"/>
              </a:spcBef>
            </a:pPr>
            <a:r>
              <a:rPr lang="cs-CZ" sz="2400" dirty="0" smtClean="0">
                <a:solidFill>
                  <a:srgbClr val="002D5A"/>
                </a:solidFill>
                <a:sym typeface="Wingdings" pitchFamily="2" charset="2"/>
              </a:rPr>
              <a:t>ANO2011, Úsvit - populistické formace, zatím bez velké ideologizace</a:t>
            </a:r>
            <a:endParaRPr lang="cs-CZ" sz="2400" b="0" dirty="0" smtClean="0">
              <a:solidFill>
                <a:srgbClr val="002D5A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56298444"/>
      </p:ext>
    </p:extLst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4400" dirty="0" smtClean="0"/>
              <a:t>Mechanismus stranického systému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06221"/>
            <a:ext cx="8229600" cy="4119942"/>
          </a:xfrm>
        </p:spPr>
        <p:txBody>
          <a:bodyPr>
            <a:normAutofit/>
          </a:bodyPr>
          <a:lstStyle/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r>
              <a:rPr lang="cs-CZ" sz="2400" b="0" dirty="0" smtClean="0">
                <a:solidFill>
                  <a:srgbClr val="002D5A"/>
                </a:solidFill>
              </a:rPr>
              <a:t>V tomto období vysoká míra vládní stability, avšak za cenu existence vládní koalice stran představujících hlavní póly a ani to nestačí</a:t>
            </a:r>
          </a:p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r>
              <a:rPr lang="cs-CZ" sz="2400" dirty="0" smtClean="0">
                <a:solidFill>
                  <a:srgbClr val="002D5A"/>
                </a:solidFill>
              </a:rPr>
              <a:t>Oboustranná opozice</a:t>
            </a:r>
            <a:endParaRPr lang="cs-CZ" sz="2400" b="0" dirty="0" smtClean="0">
              <a:solidFill>
                <a:srgbClr val="002D5A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r>
              <a:rPr lang="cs-CZ" sz="2400" dirty="0" smtClean="0">
                <a:solidFill>
                  <a:srgbClr val="002D5A"/>
                </a:solidFill>
              </a:rPr>
              <a:t>Nízká míra akceschopnosti</a:t>
            </a:r>
          </a:p>
        </p:txBody>
      </p:sp>
    </p:spTree>
    <p:extLst>
      <p:ext uri="{BB962C8B-B14F-4D97-AF65-F5344CB8AC3E}">
        <p14:creationId xmlns:p14="http://schemas.microsoft.com/office/powerpoint/2010/main" val="3055709991"/>
      </p:ext>
    </p:extLst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65492"/>
            <a:ext cx="9144000" cy="92392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500" dirty="0" smtClean="0"/>
              <a:t>Zařazení českého stranického systému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172875"/>
              </p:ext>
            </p:extLst>
          </p:nvPr>
        </p:nvGraphicFramePr>
        <p:xfrm>
          <a:off x="313898" y="1537362"/>
          <a:ext cx="8461612" cy="4399413"/>
        </p:xfrm>
        <a:graphic>
          <a:graphicData uri="http://schemas.openxmlformats.org/drawingml/2006/table">
            <a:tbl>
              <a:tblPr/>
              <a:tblGrid>
                <a:gridCol w="4231601"/>
                <a:gridCol w="4230011"/>
              </a:tblGrid>
              <a:tr h="8467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Umírněný pluralismus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Polarizovaný pluralismus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2620">
                <a:tc>
                  <a:txBody>
                    <a:bodyPr/>
                    <a:lstStyle/>
                    <a:p>
                      <a:pPr marL="271463" marR="0" lvl="0" indent="-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Char char="■"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Ideologická umírněnost</a:t>
                      </a:r>
                    </a:p>
                    <a:p>
                      <a:pPr marL="271463" marR="0" lvl="0" indent="-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Char char="■"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Bipolární vztahovost</a:t>
                      </a:r>
                    </a:p>
                    <a:p>
                      <a:pPr marL="271463" marR="0" lvl="0" indent="-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Char char="■"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Dostředivost </a:t>
                      </a:r>
                    </a:p>
                    <a:p>
                      <a:pPr marL="271463" marR="0" lvl="0" indent="-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Char char="■"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Neomezené formování a střídání vládní koalice</a:t>
                      </a:r>
                    </a:p>
                    <a:p>
                      <a:pPr marL="271463" marR="0" lvl="0" indent="-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Char char="■"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1463" marR="0" lvl="0" indent="-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Char char="■"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Přítomnost antisystémových stran</a:t>
                      </a:r>
                    </a:p>
                    <a:p>
                      <a:pPr marL="271463" marR="0" lvl="0" indent="-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Char char="■"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Dvojstranná opozice</a:t>
                      </a:r>
                    </a:p>
                    <a:p>
                      <a:pPr marL="271463" marR="0" lvl="0" indent="-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Char char="■"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Obsazení politického středu</a:t>
                      </a:r>
                    </a:p>
                    <a:p>
                      <a:pPr marL="271463" marR="0" lvl="0" indent="-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Char char="■"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Odstředivost</a:t>
                      </a:r>
                    </a:p>
                    <a:p>
                      <a:pPr marL="271463" marR="0" lvl="0" indent="-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Char char="■"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Ideologický přístup k politice</a:t>
                      </a:r>
                    </a:p>
                    <a:p>
                      <a:pPr marL="271463" marR="0" lvl="0" indent="-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Char char="■"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Neodpovědná opozice</a:t>
                      </a:r>
                    </a:p>
                    <a:p>
                      <a:pPr marL="271463" marR="0" lvl="0" indent="-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Char char="■"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Politika nesplnitelných slibů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205744"/>
      </p:ext>
    </p:extLst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460541"/>
            <a:ext cx="8447088" cy="4064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cs-CZ" dirty="0" smtClean="0">
                <a:solidFill>
                  <a:srgbClr val="CA8A64"/>
                </a:solidFill>
              </a:rPr>
              <a:t>Český stranický systém po roce 2010</a:t>
            </a:r>
          </a:p>
        </p:txBody>
      </p:sp>
      <p:graphicFrame>
        <p:nvGraphicFramePr>
          <p:cNvPr id="722947" name="Group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6424315"/>
              </p:ext>
            </p:extLst>
          </p:nvPr>
        </p:nvGraphicFramePr>
        <p:xfrm>
          <a:off x="423079" y="1252341"/>
          <a:ext cx="8297839" cy="5011980"/>
        </p:xfrm>
        <a:graphic>
          <a:graphicData uri="http://schemas.openxmlformats.org/drawingml/2006/table">
            <a:tbl>
              <a:tblPr/>
              <a:tblGrid>
                <a:gridCol w="1522646"/>
                <a:gridCol w="3317108"/>
                <a:gridCol w="3458085"/>
              </a:tblGrid>
              <a:tr h="486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Kategorie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Umírněný pluralismus</a:t>
                      </a:r>
                    </a:p>
                  </a:txBody>
                  <a:tcPr marL="89995" marR="89995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Polarizovaný pluralismus</a:t>
                      </a:r>
                    </a:p>
                  </a:txBody>
                  <a:tcPr marL="89995" marR="89995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Ano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Přítomnost antisystémových stran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Dvojstranná opozice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60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Napůl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Ideologická umírněnost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Neomezené formování a střídání vládní koalice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Dostředivost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Politika nesplnitelných slibů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Neodpovědná opozice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Obsazení politického středu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0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Ne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Bipolární vztahovost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Odstředivost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Ideologický přístup k politice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3,0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7,0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701372"/>
      </p:ext>
    </p:extLst>
  </p:cSld>
  <p:clrMapOvr>
    <a:masterClrMapping/>
  </p:clrMapOvr>
  <p:transition spd="med">
    <p:check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97281" y="0"/>
            <a:ext cx="8680422" cy="469722"/>
          </a:xfrm>
        </p:spPr>
        <p:txBody>
          <a:bodyPr/>
          <a:lstStyle/>
          <a:p>
            <a:pPr lvl="0" algn="l"/>
            <a:r>
              <a:rPr lang="cs-CZ" sz="4000" dirty="0">
                <a:solidFill>
                  <a:srgbClr val="CA8A64"/>
                </a:solidFill>
                <a:latin typeface="+mn-lt"/>
              </a:rPr>
              <a:t>Rozložení stran dle jejich potenciálních voličů (Ipsos, </a:t>
            </a:r>
            <a:r>
              <a:rPr lang="cs-CZ" sz="4000" dirty="0" smtClean="0">
                <a:solidFill>
                  <a:srgbClr val="CA8A64"/>
                </a:solidFill>
                <a:latin typeface="+mn-lt"/>
              </a:rPr>
              <a:t>2016) </a:t>
            </a:r>
            <a:r>
              <a:rPr lang="cs-CZ" sz="2400" dirty="0">
                <a:latin typeface="+mn-lt"/>
              </a:rPr>
              <a:t/>
            </a:r>
            <a:br>
              <a:rPr lang="cs-CZ" sz="2400" dirty="0">
                <a:latin typeface="+mn-lt"/>
              </a:rPr>
            </a:br>
            <a:endParaRPr lang="cs-CZ" sz="2400" dirty="0">
              <a:latin typeface="+mn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78" y="1276104"/>
            <a:ext cx="8886418" cy="5581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8531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74675"/>
            <a:ext cx="9144000" cy="923925"/>
          </a:xfrm>
        </p:spPr>
        <p:txBody>
          <a:bodyPr/>
          <a:lstStyle/>
          <a:p>
            <a:pPr>
              <a:defRPr/>
            </a:pPr>
            <a:r>
              <a:rPr lang="cs-CZ" sz="4000" dirty="0" smtClean="0"/>
              <a:t>Důležitá data k volbám 2017</a:t>
            </a:r>
            <a:endParaRPr lang="cs-CZ" sz="4000" dirty="0"/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 typeface="Arial" charset="0"/>
              <a:buNone/>
              <a:defRPr/>
            </a:pPr>
            <a:endParaRPr lang="cs-CZ" altLang="cs-CZ" sz="2800" dirty="0" smtClean="0">
              <a:hlinkClick r:id="rId2"/>
            </a:endParaRPr>
          </a:p>
          <a:p>
            <a:pPr>
              <a:spcBef>
                <a:spcPts val="1200"/>
              </a:spcBef>
              <a:defRPr/>
            </a:pPr>
            <a:r>
              <a:rPr lang="cs-CZ" altLang="cs-CZ" sz="2800" dirty="0" smtClean="0">
                <a:hlinkClick r:id="rId2"/>
              </a:rPr>
              <a:t>Přesuny voličů</a:t>
            </a:r>
            <a:endParaRPr lang="cs-CZ" altLang="cs-CZ" sz="2800" dirty="0" smtClean="0">
              <a:hlinkClick r:id="rId3"/>
            </a:endParaRPr>
          </a:p>
          <a:p>
            <a:pPr>
              <a:spcBef>
                <a:spcPts val="1200"/>
              </a:spcBef>
              <a:defRPr/>
            </a:pPr>
            <a:r>
              <a:rPr lang="cs-CZ" altLang="cs-CZ" sz="2800" dirty="0" smtClean="0">
                <a:hlinkClick r:id="rId3"/>
              </a:rPr>
              <a:t>Krajské srovnání</a:t>
            </a:r>
            <a:endParaRPr lang="cs-CZ" altLang="cs-CZ" sz="2800" dirty="0"/>
          </a:p>
          <a:p>
            <a:pPr>
              <a:spcBef>
                <a:spcPts val="1200"/>
              </a:spcBef>
              <a:defRPr/>
            </a:pPr>
            <a:r>
              <a:rPr lang="de-DE" altLang="cs-CZ" sz="2800" dirty="0" err="1" smtClean="0">
                <a:hlinkClick r:id="rId4"/>
              </a:rPr>
              <a:t>Výzkum</a:t>
            </a:r>
            <a:r>
              <a:rPr lang="de-DE" altLang="cs-CZ" sz="2800" dirty="0" smtClean="0">
                <a:hlinkClick r:id="rId4"/>
              </a:rPr>
              <a:t> pro </a:t>
            </a:r>
            <a:r>
              <a:rPr lang="de-DE" altLang="cs-CZ" sz="2800" dirty="0" err="1" smtClean="0">
                <a:hlinkClick r:id="rId4"/>
              </a:rPr>
              <a:t>volební</a:t>
            </a:r>
            <a:r>
              <a:rPr lang="de-DE" altLang="cs-CZ" sz="2800" dirty="0" smtClean="0">
                <a:hlinkClick r:id="rId4"/>
              </a:rPr>
              <a:t> </a:t>
            </a:r>
            <a:r>
              <a:rPr lang="de-DE" altLang="cs-CZ" sz="2800" dirty="0" err="1" smtClean="0">
                <a:hlinkClick r:id="rId4"/>
              </a:rPr>
              <a:t>studio</a:t>
            </a:r>
            <a:r>
              <a:rPr lang="de-DE" altLang="cs-CZ" sz="2800" dirty="0" smtClean="0">
                <a:hlinkClick r:id="rId4"/>
              </a:rPr>
              <a:t> ČT</a:t>
            </a:r>
            <a:endParaRPr lang="cs-CZ" altLang="cs-CZ" sz="2800" dirty="0" smtClean="0"/>
          </a:p>
          <a:p>
            <a:pPr marL="0" indent="0">
              <a:spcBef>
                <a:spcPts val="1200"/>
              </a:spcBef>
              <a:buNone/>
              <a:defRPr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8704910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7945"/>
            <a:ext cx="9144000" cy="92392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600" dirty="0" smtClean="0"/>
              <a:t>Formát stranického systému (</a:t>
            </a:r>
            <a:r>
              <a:rPr lang="cs-CZ" altLang="cs-CZ" sz="3600" dirty="0" err="1" smtClean="0"/>
              <a:t>Sartori</a:t>
            </a:r>
            <a:r>
              <a:rPr lang="cs-CZ" altLang="cs-CZ" sz="3600" dirty="0" smtClean="0"/>
              <a:t>)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146412"/>
            <a:ext cx="8647113" cy="5404513"/>
          </a:xfrm>
        </p:spPr>
        <p:txBody>
          <a:bodyPr>
            <a:noAutofit/>
          </a:bodyPr>
          <a:lstStyle/>
          <a:p>
            <a:pPr eaLnBrk="1" hangingPunct="1">
              <a:spcBef>
                <a:spcPts val="800"/>
              </a:spcBef>
            </a:pPr>
            <a:r>
              <a:rPr lang="cs-CZ" altLang="cs-CZ" sz="2400" b="1" dirty="0" smtClean="0">
                <a:solidFill>
                  <a:srgbClr val="002D5A"/>
                </a:solidFill>
              </a:rPr>
              <a:t>Spíše polarizovaný pluralismus a extrémní multipartismus </a:t>
            </a:r>
            <a:r>
              <a:rPr lang="cs-CZ" altLang="cs-CZ" sz="2400" b="1" dirty="0" smtClean="0">
                <a:solidFill>
                  <a:srgbClr val="002D5A"/>
                </a:solidFill>
                <a:sym typeface="Wingdings" pitchFamily="2" charset="2"/>
              </a:rPr>
              <a:t> </a:t>
            </a:r>
          </a:p>
          <a:p>
            <a:pPr eaLnBrk="1" hangingPunct="1">
              <a:spcBef>
                <a:spcPts val="800"/>
              </a:spcBef>
            </a:pPr>
            <a:r>
              <a:rPr lang="cs-CZ" altLang="cs-CZ" sz="2400" b="1" dirty="0" err="1" smtClean="0">
                <a:solidFill>
                  <a:srgbClr val="002D5A"/>
                </a:solidFill>
              </a:rPr>
              <a:t>Bipolarismus</a:t>
            </a:r>
            <a:r>
              <a:rPr lang="cs-CZ" altLang="cs-CZ" sz="2400" b="1" dirty="0" smtClean="0">
                <a:solidFill>
                  <a:srgbClr val="002D5A"/>
                </a:solidFill>
              </a:rPr>
              <a:t> byl vystřídán </a:t>
            </a:r>
            <a:r>
              <a:rPr lang="cs-CZ" altLang="cs-CZ" sz="2400" b="1" dirty="0" err="1" smtClean="0">
                <a:solidFill>
                  <a:srgbClr val="002D5A"/>
                </a:solidFill>
              </a:rPr>
              <a:t>multipolarismem</a:t>
            </a:r>
            <a:r>
              <a:rPr lang="cs-CZ" altLang="cs-CZ" sz="2400" b="1" dirty="0">
                <a:solidFill>
                  <a:srgbClr val="002D5A"/>
                </a:solidFill>
              </a:rPr>
              <a:t> </a:t>
            </a:r>
            <a:r>
              <a:rPr lang="cs-CZ" altLang="cs-CZ" sz="2400" dirty="0" smtClean="0">
                <a:solidFill>
                  <a:srgbClr val="002D5A"/>
                </a:solidFill>
              </a:rPr>
              <a:t>- některé „póly“ mají však malou až mizivou ideologickou a programovou bázi: ANO, „</a:t>
            </a:r>
            <a:r>
              <a:rPr lang="cs-CZ" altLang="cs-CZ" sz="2400" dirty="0" err="1" smtClean="0">
                <a:solidFill>
                  <a:srgbClr val="002D5A"/>
                </a:solidFill>
              </a:rPr>
              <a:t>Okamura</a:t>
            </a:r>
            <a:r>
              <a:rPr lang="cs-CZ" altLang="cs-CZ" sz="2400" dirty="0" smtClean="0">
                <a:solidFill>
                  <a:srgbClr val="002D5A"/>
                </a:solidFill>
              </a:rPr>
              <a:t>“</a:t>
            </a:r>
          </a:p>
          <a:p>
            <a:pPr marL="0" indent="0" eaLnBrk="1" hangingPunct="1">
              <a:spcBef>
                <a:spcPts val="800"/>
              </a:spcBef>
              <a:buNone/>
            </a:pPr>
            <a:r>
              <a:rPr lang="cs-CZ" altLang="cs-CZ" sz="2400" dirty="0" smtClean="0">
                <a:solidFill>
                  <a:srgbClr val="002D5A"/>
                </a:solidFill>
              </a:rPr>
              <a:t>---------------------------</a:t>
            </a:r>
          </a:p>
          <a:p>
            <a:pPr eaLnBrk="1" hangingPunct="1">
              <a:spcBef>
                <a:spcPts val="800"/>
              </a:spcBef>
            </a:pPr>
            <a:r>
              <a:rPr lang="cs-CZ" altLang="cs-CZ" sz="2400" dirty="0" smtClean="0">
                <a:solidFill>
                  <a:srgbClr val="002D5A"/>
                </a:solidFill>
              </a:rPr>
              <a:t>Typy zastoupených stran</a:t>
            </a:r>
          </a:p>
          <a:p>
            <a:pPr lvl="1">
              <a:spcBef>
                <a:spcPts val="800"/>
              </a:spcBef>
            </a:pPr>
            <a:r>
              <a:rPr lang="cs-CZ" altLang="cs-CZ" sz="2000" dirty="0" smtClean="0">
                <a:solidFill>
                  <a:srgbClr val="002D5A"/>
                </a:solidFill>
              </a:rPr>
              <a:t>Z hlediska velikosti: velmi malé, malé a střední</a:t>
            </a:r>
          </a:p>
          <a:p>
            <a:pPr lvl="1">
              <a:spcBef>
                <a:spcPts val="800"/>
              </a:spcBef>
            </a:pPr>
            <a:r>
              <a:rPr lang="cs-CZ" altLang="cs-CZ" sz="2000" dirty="0" smtClean="0">
                <a:solidFill>
                  <a:srgbClr val="002D5A"/>
                </a:solidFill>
              </a:rPr>
              <a:t>Z hlediska str. rodin: kom., soc. dem., </a:t>
            </a:r>
            <a:r>
              <a:rPr lang="cs-CZ" altLang="cs-CZ" sz="2000" dirty="0" err="1" smtClean="0">
                <a:solidFill>
                  <a:srgbClr val="002D5A"/>
                </a:solidFill>
              </a:rPr>
              <a:t>kř</a:t>
            </a:r>
            <a:r>
              <a:rPr lang="cs-CZ" altLang="cs-CZ" sz="2000" dirty="0" smtClean="0">
                <a:solidFill>
                  <a:srgbClr val="002D5A"/>
                </a:solidFill>
              </a:rPr>
              <a:t>. dem., </a:t>
            </a:r>
            <a:r>
              <a:rPr lang="cs-CZ" altLang="cs-CZ" sz="2000" dirty="0" err="1" smtClean="0">
                <a:solidFill>
                  <a:srgbClr val="002D5A"/>
                </a:solidFill>
              </a:rPr>
              <a:t>konz</a:t>
            </a:r>
            <a:r>
              <a:rPr lang="cs-CZ" altLang="cs-CZ" sz="2000" dirty="0" smtClean="0">
                <a:solidFill>
                  <a:srgbClr val="002D5A"/>
                </a:solidFill>
              </a:rPr>
              <a:t>. + …</a:t>
            </a:r>
          </a:p>
          <a:p>
            <a:pPr lvl="1">
              <a:spcBef>
                <a:spcPts val="800"/>
              </a:spcBef>
            </a:pPr>
            <a:r>
              <a:rPr lang="cs-CZ" altLang="cs-CZ" sz="2000" dirty="0" smtClean="0">
                <a:solidFill>
                  <a:srgbClr val="002D5A"/>
                </a:solidFill>
              </a:rPr>
              <a:t>Z hlediska organizačního: </a:t>
            </a:r>
            <a:r>
              <a:rPr lang="cs-CZ" altLang="cs-CZ" sz="2000" dirty="0" err="1" smtClean="0">
                <a:solidFill>
                  <a:srgbClr val="002D5A"/>
                </a:solidFill>
              </a:rPr>
              <a:t>semielitní</a:t>
            </a:r>
            <a:r>
              <a:rPr lang="cs-CZ" altLang="cs-CZ" sz="2000" dirty="0" smtClean="0">
                <a:solidFill>
                  <a:srgbClr val="002D5A"/>
                </a:solidFill>
              </a:rPr>
              <a:t>, </a:t>
            </a:r>
            <a:r>
              <a:rPr lang="cs-CZ" altLang="cs-CZ" sz="2000" dirty="0" err="1" smtClean="0">
                <a:solidFill>
                  <a:srgbClr val="002D5A"/>
                </a:solidFill>
              </a:rPr>
              <a:t>semikádrové</a:t>
            </a:r>
            <a:r>
              <a:rPr lang="cs-CZ" altLang="cs-CZ" sz="2000" dirty="0" smtClean="0">
                <a:solidFill>
                  <a:srgbClr val="002D5A"/>
                </a:solidFill>
              </a:rPr>
              <a:t>, </a:t>
            </a:r>
            <a:r>
              <a:rPr lang="cs-CZ" altLang="cs-CZ" sz="2000" dirty="0" err="1" smtClean="0">
                <a:solidFill>
                  <a:srgbClr val="002D5A"/>
                </a:solidFill>
              </a:rPr>
              <a:t>semi</a:t>
            </a:r>
            <a:r>
              <a:rPr lang="cs-CZ" altLang="cs-CZ" sz="2000" dirty="0" smtClean="0">
                <a:solidFill>
                  <a:srgbClr val="002D5A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2D5A"/>
                </a:solidFill>
              </a:rPr>
              <a:t>catch-all</a:t>
            </a:r>
            <a:r>
              <a:rPr lang="cs-CZ" altLang="cs-CZ" sz="2000" dirty="0" smtClean="0">
                <a:solidFill>
                  <a:srgbClr val="002D5A"/>
                </a:solidFill>
              </a:rPr>
              <a:t>, hnutí </a:t>
            </a:r>
            <a:endParaRPr lang="cs-CZ" altLang="cs-CZ" sz="2000" b="0" dirty="0" smtClean="0">
              <a:solidFill>
                <a:srgbClr val="002D5A"/>
              </a:solidFill>
            </a:endParaRPr>
          </a:p>
          <a:p>
            <a:pPr>
              <a:spcBef>
                <a:spcPts val="800"/>
              </a:spcBef>
            </a:pPr>
            <a:r>
              <a:rPr lang="cs-CZ" altLang="cs-CZ" sz="2400" dirty="0" smtClean="0">
                <a:solidFill>
                  <a:srgbClr val="002D5A"/>
                </a:solidFill>
              </a:rPr>
              <a:t>Proměnlivé prostředí</a:t>
            </a:r>
          </a:p>
          <a:p>
            <a:pPr lvl="1">
              <a:spcBef>
                <a:spcPts val="800"/>
              </a:spcBef>
            </a:pPr>
            <a:r>
              <a:rPr lang="cs-CZ" altLang="cs-CZ" sz="2000" dirty="0" smtClean="0">
                <a:solidFill>
                  <a:srgbClr val="002D5A"/>
                </a:solidFill>
                <a:hlinkClick r:id="rId2"/>
              </a:rPr>
              <a:t>Vysoká míra volební volatility</a:t>
            </a:r>
            <a:endParaRPr lang="cs-CZ" altLang="cs-CZ" sz="2000" dirty="0" smtClean="0">
              <a:solidFill>
                <a:srgbClr val="002D5A"/>
              </a:solidFill>
            </a:endParaRPr>
          </a:p>
          <a:p>
            <a:pPr lvl="1">
              <a:spcBef>
                <a:spcPts val="800"/>
              </a:spcBef>
            </a:pPr>
            <a:r>
              <a:rPr lang="cs-CZ" altLang="cs-CZ" sz="2000" dirty="0" smtClean="0">
                <a:solidFill>
                  <a:srgbClr val="002D5A"/>
                </a:solidFill>
              </a:rPr>
              <a:t>Populismus</a:t>
            </a:r>
          </a:p>
          <a:p>
            <a:pPr lvl="1">
              <a:spcBef>
                <a:spcPts val="800"/>
              </a:spcBef>
            </a:pPr>
            <a:r>
              <a:rPr lang="cs-CZ" altLang="cs-CZ" sz="2000" dirty="0" smtClean="0">
                <a:solidFill>
                  <a:srgbClr val="002D5A"/>
                </a:solidFill>
              </a:rPr>
              <a:t>Volba dle osobností</a:t>
            </a:r>
          </a:p>
          <a:p>
            <a:pPr marL="457103" lvl="1" indent="0">
              <a:lnSpc>
                <a:spcPct val="105000"/>
              </a:lnSpc>
              <a:spcBef>
                <a:spcPct val="25000"/>
              </a:spcBef>
              <a:buNone/>
            </a:pPr>
            <a:endParaRPr lang="cs-CZ" altLang="cs-CZ" sz="1600" dirty="0" smtClean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3723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1594"/>
            <a:ext cx="9144000" cy="92392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 smtClean="0"/>
              <a:t>Ideologická polarizace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351128"/>
            <a:ext cx="8545513" cy="4844956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65000"/>
              </a:spcBef>
            </a:pPr>
            <a:r>
              <a:rPr lang="cs-CZ" altLang="cs-CZ" sz="2400" b="0" dirty="0" smtClean="0">
                <a:solidFill>
                  <a:srgbClr val="002D5A"/>
                </a:solidFill>
              </a:rPr>
              <a:t>KSČM a ODS představovaly donedávna krajní póly politického spektra </a:t>
            </a:r>
            <a:r>
              <a:rPr lang="cs-CZ" altLang="cs-CZ" sz="2400" b="0" dirty="0" smtClean="0">
                <a:solidFill>
                  <a:srgbClr val="002D5A"/>
                </a:solidFill>
                <a:sym typeface="Wingdings" pitchFamily="2" charset="2"/>
              </a:rPr>
              <a:t> relativně velká ideologická vzdálenost, avšak menší než v období 1992-98, kdy bylo krajním pólem SPR-RSČ</a:t>
            </a:r>
          </a:p>
          <a:p>
            <a:pPr eaLnBrk="1" hangingPunct="1">
              <a:spcBef>
                <a:spcPct val="65000"/>
              </a:spcBef>
            </a:pPr>
            <a:r>
              <a:rPr lang="cs-CZ" altLang="cs-CZ" sz="2400" b="0" dirty="0" smtClean="0">
                <a:solidFill>
                  <a:srgbClr val="002D5A"/>
                </a:solidFill>
                <a:sym typeface="Wingdings" pitchFamily="2" charset="2"/>
              </a:rPr>
              <a:t>KSČM představuje stranu, kterou většina politologů stále řadí mezi (</a:t>
            </a:r>
            <a:r>
              <a:rPr lang="cs-CZ" altLang="cs-CZ" sz="2400" b="0" dirty="0" err="1" smtClean="0">
                <a:solidFill>
                  <a:srgbClr val="002D5A"/>
                </a:solidFill>
                <a:sym typeface="Wingdings" pitchFamily="2" charset="2"/>
              </a:rPr>
              <a:t>semi</a:t>
            </a:r>
            <a:r>
              <a:rPr lang="cs-CZ" altLang="cs-CZ" sz="2400" b="0" dirty="0" smtClean="0">
                <a:solidFill>
                  <a:srgbClr val="002D5A"/>
                </a:solidFill>
                <a:sym typeface="Wingdings" pitchFamily="2" charset="2"/>
              </a:rPr>
              <a:t>)antisystémové strany, a to nově spolu s SPD</a:t>
            </a:r>
          </a:p>
          <a:p>
            <a:pPr eaLnBrk="1" hangingPunct="1">
              <a:spcBef>
                <a:spcPct val="65000"/>
              </a:spcBef>
            </a:pPr>
            <a:r>
              <a:rPr lang="cs-CZ" altLang="cs-CZ" sz="2400" dirty="0" smtClean="0">
                <a:solidFill>
                  <a:srgbClr val="002D5A"/>
                </a:solidFill>
                <a:sym typeface="Wingdings" pitchFamily="2" charset="2"/>
              </a:rPr>
              <a:t>Zároveň můžeme hovořit o nové „konfliktní linii“ ve vztahu k imigraci, nacionalismu, postoji k evropské integraci, identitě apod. - souvisí s generační linií a dalšími charakteristikami</a:t>
            </a:r>
            <a:endParaRPr lang="cs-CZ" altLang="cs-CZ" sz="2400" dirty="0">
              <a:solidFill>
                <a:srgbClr val="002D5A"/>
              </a:solidFill>
              <a:sym typeface="Wingdings" pitchFamily="2" charset="2"/>
            </a:endParaRPr>
          </a:p>
          <a:p>
            <a:pPr eaLnBrk="1" hangingPunct="1">
              <a:spcBef>
                <a:spcPct val="65000"/>
              </a:spcBef>
            </a:pPr>
            <a:r>
              <a:rPr lang="cs-CZ" altLang="cs-CZ" sz="2400" b="0" dirty="0" smtClean="0">
                <a:solidFill>
                  <a:srgbClr val="002D5A"/>
                </a:solidFill>
                <a:sym typeface="Wingdings" pitchFamily="2" charset="2"/>
              </a:rPr>
              <a:t>S touto otázkou souvisí perspektivy pravicového i levicového radikalismu, jehož živnou půdou jsou problémy EU, migrace, cyklické i necyklické ekonomické a finanční krize, sílící pocit odcizenosti </a:t>
            </a:r>
          </a:p>
        </p:txBody>
      </p:sp>
    </p:spTree>
    <p:extLst>
      <p:ext uri="{BB962C8B-B14F-4D97-AF65-F5344CB8AC3E}">
        <p14:creationId xmlns:p14="http://schemas.microsoft.com/office/powerpoint/2010/main" val="19556658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65492"/>
            <a:ext cx="9144000" cy="79010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 smtClean="0"/>
              <a:t>Mechanismus stranického systému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9367"/>
            <a:ext cx="8229600" cy="5158853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900"/>
              </a:spcBef>
            </a:pPr>
            <a:r>
              <a:rPr lang="cs-CZ" altLang="cs-CZ" sz="2400" b="0" dirty="0" smtClean="0">
                <a:solidFill>
                  <a:srgbClr val="002D5A"/>
                </a:solidFill>
              </a:rPr>
              <a:t>Dlouhodobě převládají nestabilní a neakceschopné vlády tvořené stranami z různých částí spektra</a:t>
            </a:r>
          </a:p>
          <a:p>
            <a:pPr lvl="1">
              <a:lnSpc>
                <a:spcPct val="110000"/>
              </a:lnSpc>
              <a:spcBef>
                <a:spcPts val="900"/>
              </a:spcBef>
            </a:pPr>
            <a:r>
              <a:rPr lang="cs-CZ" altLang="cs-CZ" sz="2000" b="0" dirty="0" smtClean="0">
                <a:solidFill>
                  <a:srgbClr val="002D5A"/>
                </a:solidFill>
              </a:rPr>
              <a:t>Střídají se menšinové a (</a:t>
            </a:r>
            <a:r>
              <a:rPr lang="cs-CZ" altLang="cs-CZ" sz="2000" dirty="0" smtClean="0">
                <a:solidFill>
                  <a:srgbClr val="002D5A"/>
                </a:solidFill>
              </a:rPr>
              <a:t>problematicky) </a:t>
            </a:r>
            <a:r>
              <a:rPr lang="cs-CZ" altLang="cs-CZ" sz="2000" b="0" dirty="0" smtClean="0">
                <a:solidFill>
                  <a:srgbClr val="002D5A"/>
                </a:solidFill>
              </a:rPr>
              <a:t>většinové vlády  </a:t>
            </a:r>
          </a:p>
          <a:p>
            <a:pPr lvl="1">
              <a:lnSpc>
                <a:spcPct val="110000"/>
              </a:lnSpc>
              <a:spcBef>
                <a:spcPts val="900"/>
              </a:spcBef>
            </a:pPr>
            <a:r>
              <a:rPr lang="cs-CZ" altLang="cs-CZ" sz="2000" b="0" dirty="0" smtClean="0">
                <a:solidFill>
                  <a:srgbClr val="002D5A"/>
                </a:solidFill>
              </a:rPr>
              <a:t>Po volbách 2006 trvalo více než šest měsíců vytvoření vlády s důvěrou PSP – nakonec byla umožněna až narušením jednoho ze dvou bloků</a:t>
            </a:r>
          </a:p>
          <a:p>
            <a:pPr lvl="1">
              <a:lnSpc>
                <a:spcPct val="110000"/>
              </a:lnSpc>
              <a:spcBef>
                <a:spcPts val="900"/>
              </a:spcBef>
            </a:pPr>
            <a:r>
              <a:rPr lang="cs-CZ" altLang="cs-CZ" sz="2000" dirty="0" smtClean="0">
                <a:solidFill>
                  <a:srgbClr val="002D5A"/>
                </a:solidFill>
              </a:rPr>
              <a:t>Od voleb 2002 do voleb 2013 žádná vláda nepřežila celé volební období; vystřídalo se celkem sedm kabinetů</a:t>
            </a:r>
          </a:p>
          <a:p>
            <a:pPr lvl="1">
              <a:lnSpc>
                <a:spcPct val="110000"/>
              </a:lnSpc>
              <a:spcBef>
                <a:spcPts val="900"/>
              </a:spcBef>
            </a:pPr>
            <a:r>
              <a:rPr lang="cs-CZ" altLang="cs-CZ" sz="2000" b="0" dirty="0" smtClean="0">
                <a:solidFill>
                  <a:srgbClr val="002D5A"/>
                </a:solidFill>
              </a:rPr>
              <a:t>Vláda B. Sobotky je teprve třetí vládou v historii, která (asi) přežije celé volební období</a:t>
            </a:r>
          </a:p>
          <a:p>
            <a:pPr eaLnBrk="1" hangingPunct="1">
              <a:lnSpc>
                <a:spcPct val="110000"/>
              </a:lnSpc>
              <a:spcBef>
                <a:spcPts val="900"/>
              </a:spcBef>
            </a:pPr>
            <a:r>
              <a:rPr lang="cs-CZ" altLang="cs-CZ" sz="2400" b="0" dirty="0" smtClean="0">
                <a:solidFill>
                  <a:srgbClr val="002D5A"/>
                </a:solidFill>
              </a:rPr>
              <a:t>KSČM (tj. 3. nejsilnější strana) zůstává na vládní úrovni mimo hru (s výjimkou parlamentní koalice s ČSSD 2005/6)</a:t>
            </a:r>
          </a:p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endParaRPr lang="cs-CZ" alt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2646726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3" y="880282"/>
            <a:ext cx="9121867" cy="597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844952"/>
      </p:ext>
    </p:extLst>
  </p:cSld>
  <p:clrMapOvr>
    <a:masterClrMapping/>
  </p:clrMapOvr>
  <p:transition spd="slow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29015"/>
            <a:ext cx="9144000" cy="92392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000" dirty="0" smtClean="0"/>
              <a:t>Zařazení současného českého stranického systému</a:t>
            </a:r>
          </a:p>
        </p:txBody>
      </p:sp>
      <p:graphicFrame>
        <p:nvGraphicFramePr>
          <p:cNvPr id="5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2558332"/>
              </p:ext>
            </p:extLst>
          </p:nvPr>
        </p:nvGraphicFramePr>
        <p:xfrm>
          <a:off x="374933" y="1192333"/>
          <a:ext cx="8468816" cy="4826331"/>
        </p:xfrm>
        <a:graphic>
          <a:graphicData uri="http://schemas.openxmlformats.org/drawingml/2006/table">
            <a:tbl>
              <a:tblPr/>
              <a:tblGrid>
                <a:gridCol w="1180244"/>
                <a:gridCol w="3485586"/>
                <a:gridCol w="3802986"/>
              </a:tblGrid>
              <a:tr h="51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Kategorie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Umírněný pluralismus</a:t>
                      </a:r>
                    </a:p>
                  </a:txBody>
                  <a:tcPr marL="89995" marR="89995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Polarizovaný pluralismus</a:t>
                      </a:r>
                    </a:p>
                  </a:txBody>
                  <a:tcPr marL="89995" marR="89995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8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Ano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  <a:defRPr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Přítomnost antisystémových stran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Dvojstranná opozice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Obsazení politického středu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Napůl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Dostředivost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Ideologická umírněnost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Politika nesplnitelných slibů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Neodpovědná opozice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Odstředivost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Ne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Bipolární vztahovost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Neomezené formování a střídání vládních koalic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Ideologický přístup k politice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7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Skóre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2,0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9,0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465289"/>
      </p:ext>
    </p:extLst>
  </p:cSld>
  <p:clrMapOvr>
    <a:masterClrMapping/>
  </p:clrMapOvr>
  <p:transition spd="slow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65492"/>
            <a:ext cx="9144000" cy="79010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 smtClean="0"/>
              <a:t>Perspektivy stranického systému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9367"/>
            <a:ext cx="8229600" cy="515885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  <a:spcBef>
                <a:spcPts val="900"/>
              </a:spcBef>
            </a:pPr>
            <a:r>
              <a:rPr lang="cs-CZ" altLang="cs-CZ" sz="2400" b="1" dirty="0" smtClean="0">
                <a:solidFill>
                  <a:srgbClr val="002D5A"/>
                </a:solidFill>
              </a:rPr>
              <a:t>Další zvyšování fragmentace</a:t>
            </a:r>
            <a:r>
              <a:rPr lang="cs-CZ" altLang="cs-CZ" sz="2400" dirty="0" smtClean="0">
                <a:solidFill>
                  <a:srgbClr val="002D5A"/>
                </a:solidFill>
              </a:rPr>
              <a:t>, jakkoli 5% bude hrát svoji roli</a:t>
            </a:r>
          </a:p>
          <a:p>
            <a:pPr eaLnBrk="1" hangingPunct="1">
              <a:lnSpc>
                <a:spcPct val="110000"/>
              </a:lnSpc>
              <a:spcBef>
                <a:spcPts val="900"/>
              </a:spcBef>
            </a:pPr>
            <a:r>
              <a:rPr lang="cs-CZ" altLang="cs-CZ" sz="2400" b="1" dirty="0" smtClean="0">
                <a:solidFill>
                  <a:srgbClr val="002D5A"/>
                </a:solidFill>
              </a:rPr>
              <a:t>Další posilování polarizace</a:t>
            </a:r>
            <a:r>
              <a:rPr lang="cs-CZ" altLang="cs-CZ" sz="2400" dirty="0" smtClean="0">
                <a:solidFill>
                  <a:srgbClr val="002D5A"/>
                </a:solidFill>
              </a:rPr>
              <a:t>, ovšem ne čistě ideologické, nýbrž spíše z hlediska dílčích témat, personálních otázek, stylu vládnutí, zahraničně politické orientace či snah o změnu celého systému vládnutí (přímá demokracie, jiný režim…)</a:t>
            </a:r>
          </a:p>
          <a:p>
            <a:pPr lvl="1">
              <a:lnSpc>
                <a:spcPct val="110000"/>
              </a:lnSpc>
              <a:spcBef>
                <a:spcPts val="900"/>
              </a:spcBef>
            </a:pPr>
            <a:r>
              <a:rPr lang="cs-CZ" altLang="cs-CZ" sz="2000" dirty="0" smtClean="0">
                <a:solidFill>
                  <a:srgbClr val="002D5A"/>
                </a:solidFill>
              </a:rPr>
              <a:t>Otázkou zůstává, zda je na tomto základě možné zformovat dva stálé bloky</a:t>
            </a:r>
          </a:p>
          <a:p>
            <a:pPr eaLnBrk="1" hangingPunct="1">
              <a:lnSpc>
                <a:spcPct val="110000"/>
              </a:lnSpc>
              <a:spcBef>
                <a:spcPts val="900"/>
              </a:spcBef>
            </a:pPr>
            <a:r>
              <a:rPr lang="cs-CZ" altLang="cs-CZ" sz="2400" b="1" dirty="0" smtClean="0">
                <a:solidFill>
                  <a:srgbClr val="002D5A"/>
                </a:solidFill>
              </a:rPr>
              <a:t>Stabilita vlád se od roku 2013 zvýšila, </a:t>
            </a:r>
            <a:r>
              <a:rPr lang="cs-CZ" altLang="cs-CZ" sz="2400" dirty="0" smtClean="0">
                <a:solidFill>
                  <a:srgbClr val="002D5A"/>
                </a:solidFill>
              </a:rPr>
              <a:t>a to v důsledku fenoménu </a:t>
            </a:r>
            <a:r>
              <a:rPr lang="cs-CZ" altLang="cs-CZ" sz="2400" dirty="0" err="1" smtClean="0">
                <a:solidFill>
                  <a:srgbClr val="002D5A"/>
                </a:solidFill>
              </a:rPr>
              <a:t>Babiš</a:t>
            </a:r>
            <a:r>
              <a:rPr lang="cs-CZ" altLang="cs-CZ" sz="2400" dirty="0" smtClean="0">
                <a:solidFill>
                  <a:srgbClr val="002D5A"/>
                </a:solidFill>
              </a:rPr>
              <a:t> (pozitivně i negativně) - ale </a:t>
            </a:r>
            <a:r>
              <a:rPr lang="cs-CZ" altLang="cs-CZ" sz="2400" b="1" dirty="0" smtClean="0">
                <a:solidFill>
                  <a:srgbClr val="002D5A"/>
                </a:solidFill>
              </a:rPr>
              <a:t>proces vzniku vlády po volbách 2017 byl značně nestandardní</a:t>
            </a:r>
          </a:p>
          <a:p>
            <a:pPr eaLnBrk="1" hangingPunct="1">
              <a:lnSpc>
                <a:spcPct val="110000"/>
              </a:lnSpc>
              <a:spcBef>
                <a:spcPts val="900"/>
              </a:spcBef>
            </a:pPr>
            <a:r>
              <a:rPr lang="cs-CZ" altLang="cs-CZ" sz="2400" b="1" dirty="0" smtClean="0">
                <a:solidFill>
                  <a:srgbClr val="002D5A"/>
                </a:solidFill>
              </a:rPr>
              <a:t>Akceschopnost spíše klesá, </a:t>
            </a:r>
            <a:r>
              <a:rPr lang="cs-CZ" altLang="cs-CZ" sz="2400" dirty="0" smtClean="0">
                <a:solidFill>
                  <a:srgbClr val="002D5A"/>
                </a:solidFill>
              </a:rPr>
              <a:t>nikoli však v důsledku nestability (slabosti), ale kvůli neexistenci vize, programu a malé odvaze</a:t>
            </a:r>
          </a:p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endParaRPr lang="cs-CZ" alt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881198607"/>
      </p:ext>
    </p:extLst>
  </p:cSld>
  <p:clrMapOvr>
    <a:masterClrMapping/>
  </p:clrMapOvr>
  <p:transition spd="slow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7207"/>
            <a:ext cx="8540750" cy="909329"/>
          </a:xfrm>
        </p:spPr>
        <p:txBody>
          <a:bodyPr>
            <a:noAutofit/>
          </a:bodyPr>
          <a:lstStyle/>
          <a:p>
            <a:r>
              <a:rPr lang="cs-CZ" altLang="cs-CZ" sz="4400" dirty="0"/>
              <a:t>Poznámky k </a:t>
            </a:r>
            <a:r>
              <a:rPr lang="cs-CZ" altLang="cs-CZ" sz="4400" dirty="0" smtClean="0"/>
              <a:t>perspektivám </a:t>
            </a:r>
            <a:r>
              <a:rPr lang="cs-CZ" altLang="cs-CZ" sz="4400" dirty="0" err="1" smtClean="0"/>
              <a:t>rel</a:t>
            </a:r>
            <a:r>
              <a:rPr lang="cs-CZ" altLang="cs-CZ" sz="4400" dirty="0" smtClean="0"/>
              <a:t>. stran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603" y="1583140"/>
            <a:ext cx="8639034" cy="506332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9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ANO2011 - marketingový a manažerský projekt hnutí „jednoho muže“; potenciálně významná síla (pravého) středu; velmi nejistá perspektiva + volební potenciál pro staré i nové strany </a:t>
            </a:r>
            <a:endParaRPr lang="cs-CZ" altLang="cs-CZ" sz="2200" dirty="0" smtClean="0">
              <a:solidFill>
                <a:srgbClr val="002D5A"/>
              </a:solidFill>
            </a:endParaRPr>
          </a:p>
          <a:p>
            <a:pPr>
              <a:spcBef>
                <a:spcPts val="900"/>
              </a:spcBef>
            </a:pPr>
            <a:r>
              <a:rPr lang="cs-CZ" altLang="cs-CZ" sz="2200" dirty="0" smtClean="0">
                <a:solidFill>
                  <a:srgbClr val="002D5A"/>
                </a:solidFill>
              </a:rPr>
              <a:t>ODS </a:t>
            </a:r>
            <a:r>
              <a:rPr lang="cs-CZ" altLang="cs-CZ" sz="2200" dirty="0">
                <a:solidFill>
                  <a:srgbClr val="002D5A"/>
                </a:solidFill>
              </a:rPr>
              <a:t>– vznik na socioekonomické linii transformace; budována jako „</a:t>
            </a:r>
            <a:r>
              <a:rPr lang="cs-CZ" altLang="cs-CZ" sz="2200" dirty="0" err="1">
                <a:solidFill>
                  <a:srgbClr val="002D5A"/>
                </a:solidFill>
              </a:rPr>
              <a:t>catch-all</a:t>
            </a:r>
            <a:r>
              <a:rPr lang="cs-CZ" altLang="cs-CZ" sz="2200" dirty="0">
                <a:solidFill>
                  <a:srgbClr val="002D5A"/>
                </a:solidFill>
              </a:rPr>
              <a:t>“ - nikdy jej však naplno nedosáhla; po roce 2010 významná ztráta pozic; otázka poškození „značky“; sekulárně konzervativní rodina; nejistá budoucnost </a:t>
            </a:r>
          </a:p>
          <a:p>
            <a:pPr>
              <a:spcBef>
                <a:spcPts val="9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ČSSD - obnovená historická strana - významná pozice z hlediska socioekonomické linie transformace; nejblíže typu „</a:t>
            </a:r>
            <a:r>
              <a:rPr lang="cs-CZ" altLang="cs-CZ" sz="2200" dirty="0" err="1">
                <a:solidFill>
                  <a:srgbClr val="002D5A"/>
                </a:solidFill>
              </a:rPr>
              <a:t>catch-all</a:t>
            </a:r>
            <a:r>
              <a:rPr lang="cs-CZ" altLang="cs-CZ" sz="2200" dirty="0">
                <a:solidFill>
                  <a:srgbClr val="002D5A"/>
                </a:solidFill>
              </a:rPr>
              <a:t>“; soc. dem. rodina; konkurenční prostředí na levici - KSČM; budoucnost jistá, nikoli však celková síla</a:t>
            </a:r>
          </a:p>
          <a:p>
            <a:pPr>
              <a:spcBef>
                <a:spcPts val="9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KSČM – dříve masová totalitní strana; stále relativně velká členská základna; komunistická rodina; nejistá </a:t>
            </a:r>
            <a:r>
              <a:rPr lang="cs-CZ" altLang="cs-CZ" sz="2200" dirty="0" smtClean="0">
                <a:solidFill>
                  <a:srgbClr val="002D5A"/>
                </a:solidFill>
              </a:rPr>
              <a:t>budoucnost</a:t>
            </a:r>
          </a:p>
          <a:p>
            <a:pPr>
              <a:spcBef>
                <a:spcPts val="9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Piráti - reálná, byť zatím nová a regionálně jen málo rozšířená strana; generačně </a:t>
            </a:r>
            <a:r>
              <a:rPr lang="cs-CZ" altLang="cs-CZ" sz="2200" dirty="0" smtClean="0">
                <a:solidFill>
                  <a:srgbClr val="002D5A"/>
                </a:solidFill>
              </a:rPr>
              <a:t>laděný </a:t>
            </a:r>
            <a:r>
              <a:rPr lang="cs-CZ" altLang="cs-CZ" sz="2200" dirty="0">
                <a:solidFill>
                  <a:srgbClr val="002D5A"/>
                </a:solidFill>
              </a:rPr>
              <a:t>protest; otázkou je, zda se ze single </a:t>
            </a:r>
            <a:r>
              <a:rPr lang="cs-CZ" altLang="cs-CZ" sz="2200" dirty="0" err="1">
                <a:solidFill>
                  <a:srgbClr val="002D5A"/>
                </a:solidFill>
              </a:rPr>
              <a:t>issue</a:t>
            </a:r>
            <a:r>
              <a:rPr lang="cs-CZ" altLang="cs-CZ" sz="2200" dirty="0">
                <a:solidFill>
                  <a:srgbClr val="002D5A"/>
                </a:solidFill>
              </a:rPr>
              <a:t> formace dokáže transformovat do standardní politické </a:t>
            </a:r>
            <a:r>
              <a:rPr lang="cs-CZ" altLang="cs-CZ" sz="2200" dirty="0" smtClean="0">
                <a:solidFill>
                  <a:srgbClr val="002D5A"/>
                </a:solidFill>
              </a:rPr>
              <a:t>strany</a:t>
            </a:r>
            <a:endParaRPr lang="cs-CZ" altLang="cs-CZ" sz="22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789551"/>
      </p:ext>
    </p:extLst>
  </p:cSld>
  <p:clrMapOvr>
    <a:masterClrMapping/>
  </p:clrMapOvr>
  <p:transition spd="slow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7207"/>
            <a:ext cx="8540750" cy="909329"/>
          </a:xfrm>
        </p:spPr>
        <p:txBody>
          <a:bodyPr>
            <a:noAutofit/>
          </a:bodyPr>
          <a:lstStyle/>
          <a:p>
            <a:r>
              <a:rPr lang="cs-CZ" altLang="cs-CZ" sz="4400" dirty="0"/>
              <a:t>Poznámky k </a:t>
            </a:r>
            <a:r>
              <a:rPr lang="cs-CZ" altLang="cs-CZ" sz="4400" dirty="0" smtClean="0"/>
              <a:t>perspektivám </a:t>
            </a:r>
            <a:r>
              <a:rPr lang="cs-CZ" altLang="cs-CZ" sz="4400" dirty="0" err="1" smtClean="0"/>
              <a:t>rel</a:t>
            </a:r>
            <a:r>
              <a:rPr lang="cs-CZ" altLang="cs-CZ" sz="4400" dirty="0" smtClean="0"/>
              <a:t>. stran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603" y="1351127"/>
            <a:ext cx="8639034" cy="5227093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KDU-ČSL - původně masová strana postavená na společné konfesi; dnes malá strana kulturně-politicko-náboženské </a:t>
            </a:r>
            <a:r>
              <a:rPr lang="cs-CZ" altLang="cs-CZ" sz="2200" dirty="0" smtClean="0">
                <a:solidFill>
                  <a:srgbClr val="002D5A"/>
                </a:solidFill>
              </a:rPr>
              <a:t>menšiny, poslední volby ovšem tuto profilace nepotvrdily; </a:t>
            </a:r>
            <a:r>
              <a:rPr lang="cs-CZ" altLang="cs-CZ" sz="2200" dirty="0">
                <a:solidFill>
                  <a:srgbClr val="002D5A"/>
                </a:solidFill>
              </a:rPr>
              <a:t>křest. dem. rodina; nejistá </a:t>
            </a:r>
            <a:r>
              <a:rPr lang="cs-CZ" altLang="cs-CZ" sz="2200" dirty="0" smtClean="0">
                <a:solidFill>
                  <a:srgbClr val="002D5A"/>
                </a:solidFill>
              </a:rPr>
              <a:t>perspektiva</a:t>
            </a:r>
            <a:endParaRPr lang="cs-CZ" altLang="cs-CZ" sz="2200" dirty="0">
              <a:solidFill>
                <a:srgbClr val="002D5A"/>
              </a:solidFill>
            </a:endParaRPr>
          </a:p>
          <a:p>
            <a:pPr>
              <a:spcBef>
                <a:spcPts val="9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TOP 09 - původně čistě marketingově orientovaná a manažersky řízená strana; pnutí uvnitř v důsledku nejasné pozice na ose liberalismus-konzervatismus; velmi nejistá </a:t>
            </a:r>
            <a:r>
              <a:rPr lang="cs-CZ" altLang="cs-CZ" sz="2200" dirty="0" smtClean="0">
                <a:solidFill>
                  <a:srgbClr val="002D5A"/>
                </a:solidFill>
              </a:rPr>
              <a:t>perspektiva</a:t>
            </a:r>
          </a:p>
          <a:p>
            <a:pPr>
              <a:spcBef>
                <a:spcPts val="900"/>
              </a:spcBef>
            </a:pPr>
            <a:r>
              <a:rPr lang="cs-CZ" altLang="cs-CZ" sz="2200" dirty="0" smtClean="0">
                <a:solidFill>
                  <a:srgbClr val="002D5A"/>
                </a:solidFill>
              </a:rPr>
              <a:t>STAN - hnutí se silnou regionální bází, postavené na několika populárních komunálních či krajských politicích</a:t>
            </a:r>
            <a:endParaRPr lang="cs-CZ" altLang="cs-CZ" sz="2200" dirty="0">
              <a:solidFill>
                <a:srgbClr val="002D5A"/>
              </a:solidFill>
            </a:endParaRPr>
          </a:p>
          <a:p>
            <a:pPr>
              <a:spcBef>
                <a:spcPts val="900"/>
              </a:spcBef>
            </a:pPr>
            <a:r>
              <a:rPr lang="cs-CZ" altLang="cs-CZ" sz="2200" dirty="0" smtClean="0">
                <a:solidFill>
                  <a:srgbClr val="002D5A"/>
                </a:solidFill>
              </a:rPr>
              <a:t>„</a:t>
            </a:r>
            <a:r>
              <a:rPr lang="cs-CZ" altLang="cs-CZ" sz="2200" dirty="0" err="1">
                <a:solidFill>
                  <a:srgbClr val="002D5A"/>
                </a:solidFill>
              </a:rPr>
              <a:t>Okamura</a:t>
            </a:r>
            <a:r>
              <a:rPr lang="cs-CZ" altLang="cs-CZ" sz="2200" dirty="0">
                <a:solidFill>
                  <a:srgbClr val="002D5A"/>
                </a:solidFill>
              </a:rPr>
              <a:t>“ - od marketingového projektu hnutí „jednoho muže“ k radikální pravici / populistickému hnutí; velmi nejistá perspektiva</a:t>
            </a:r>
          </a:p>
        </p:txBody>
      </p:sp>
    </p:spTree>
    <p:extLst>
      <p:ext uri="{BB962C8B-B14F-4D97-AF65-F5344CB8AC3E}">
        <p14:creationId xmlns:p14="http://schemas.microsoft.com/office/powerpoint/2010/main" val="1442918624"/>
      </p:ext>
    </p:extLst>
  </p:cSld>
  <p:clrMapOvr>
    <a:masterClrMapping/>
  </p:clrMapOvr>
  <p:transition spd="slow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7945"/>
            <a:ext cx="9144000" cy="92392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600" dirty="0" smtClean="0"/>
              <a:t>Formát stranického systému (</a:t>
            </a:r>
            <a:r>
              <a:rPr lang="cs-CZ" altLang="cs-CZ" sz="3600" dirty="0" err="1" smtClean="0"/>
              <a:t>Sartori</a:t>
            </a:r>
            <a:r>
              <a:rPr lang="cs-CZ" altLang="cs-CZ" sz="3600" dirty="0" smtClean="0"/>
              <a:t>)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146412"/>
            <a:ext cx="8647113" cy="5404513"/>
          </a:xfrm>
        </p:spPr>
        <p:txBody>
          <a:bodyPr>
            <a:noAutofit/>
          </a:bodyPr>
          <a:lstStyle/>
          <a:p>
            <a:pPr eaLnBrk="1" hangingPunct="1">
              <a:spcBef>
                <a:spcPts val="800"/>
              </a:spcBef>
            </a:pPr>
            <a:r>
              <a:rPr lang="cs-CZ" altLang="cs-CZ" sz="2400" b="1" dirty="0" smtClean="0">
                <a:solidFill>
                  <a:srgbClr val="002D5A"/>
                </a:solidFill>
              </a:rPr>
              <a:t>Spíše polarizovaný pluralismus a extrémní multipartismus </a:t>
            </a:r>
            <a:r>
              <a:rPr lang="cs-CZ" altLang="cs-CZ" sz="2400" b="1" dirty="0" smtClean="0">
                <a:solidFill>
                  <a:srgbClr val="002D5A"/>
                </a:solidFill>
                <a:sym typeface="Wingdings" pitchFamily="2" charset="2"/>
              </a:rPr>
              <a:t> </a:t>
            </a:r>
          </a:p>
          <a:p>
            <a:pPr eaLnBrk="1" hangingPunct="1">
              <a:spcBef>
                <a:spcPts val="800"/>
              </a:spcBef>
            </a:pPr>
            <a:r>
              <a:rPr lang="cs-CZ" altLang="cs-CZ" sz="2400" b="1" dirty="0" err="1" smtClean="0">
                <a:solidFill>
                  <a:srgbClr val="002D5A"/>
                </a:solidFill>
              </a:rPr>
              <a:t>Bipolarismus</a:t>
            </a:r>
            <a:r>
              <a:rPr lang="cs-CZ" altLang="cs-CZ" sz="2400" b="1" dirty="0" smtClean="0">
                <a:solidFill>
                  <a:srgbClr val="002D5A"/>
                </a:solidFill>
              </a:rPr>
              <a:t> byl vystřídán </a:t>
            </a:r>
            <a:r>
              <a:rPr lang="cs-CZ" altLang="cs-CZ" sz="2400" b="1" dirty="0" err="1" smtClean="0">
                <a:solidFill>
                  <a:srgbClr val="002D5A"/>
                </a:solidFill>
              </a:rPr>
              <a:t>multipolarismem</a:t>
            </a:r>
            <a:r>
              <a:rPr lang="cs-CZ" altLang="cs-CZ" sz="2400" b="1" dirty="0">
                <a:solidFill>
                  <a:srgbClr val="002D5A"/>
                </a:solidFill>
              </a:rPr>
              <a:t> </a:t>
            </a:r>
            <a:r>
              <a:rPr lang="cs-CZ" altLang="cs-CZ" sz="2400" dirty="0" smtClean="0">
                <a:solidFill>
                  <a:srgbClr val="002D5A"/>
                </a:solidFill>
              </a:rPr>
              <a:t>- některé „póly“ mají však malou až mizivou ideologickou a programovou bázi: ANO, „</a:t>
            </a:r>
            <a:r>
              <a:rPr lang="cs-CZ" altLang="cs-CZ" sz="2400" dirty="0" err="1" smtClean="0">
                <a:solidFill>
                  <a:srgbClr val="002D5A"/>
                </a:solidFill>
              </a:rPr>
              <a:t>Okamura</a:t>
            </a:r>
            <a:r>
              <a:rPr lang="cs-CZ" altLang="cs-CZ" sz="2400" dirty="0" smtClean="0">
                <a:solidFill>
                  <a:srgbClr val="002D5A"/>
                </a:solidFill>
              </a:rPr>
              <a:t>“</a:t>
            </a:r>
          </a:p>
          <a:p>
            <a:pPr marL="0" indent="0" eaLnBrk="1" hangingPunct="1">
              <a:spcBef>
                <a:spcPts val="800"/>
              </a:spcBef>
              <a:buNone/>
            </a:pPr>
            <a:r>
              <a:rPr lang="cs-CZ" altLang="cs-CZ" sz="2400" dirty="0" smtClean="0">
                <a:solidFill>
                  <a:srgbClr val="002D5A"/>
                </a:solidFill>
              </a:rPr>
              <a:t>---------------------------</a:t>
            </a:r>
          </a:p>
          <a:p>
            <a:pPr eaLnBrk="1" hangingPunct="1">
              <a:spcBef>
                <a:spcPts val="800"/>
              </a:spcBef>
            </a:pPr>
            <a:r>
              <a:rPr lang="cs-CZ" altLang="cs-CZ" sz="2400" dirty="0" smtClean="0">
                <a:solidFill>
                  <a:srgbClr val="002D5A"/>
                </a:solidFill>
              </a:rPr>
              <a:t>Typy zastoupených stran</a:t>
            </a:r>
          </a:p>
          <a:p>
            <a:pPr lvl="1">
              <a:spcBef>
                <a:spcPts val="800"/>
              </a:spcBef>
            </a:pPr>
            <a:r>
              <a:rPr lang="cs-CZ" altLang="cs-CZ" sz="2000" dirty="0" smtClean="0">
                <a:solidFill>
                  <a:srgbClr val="002D5A"/>
                </a:solidFill>
              </a:rPr>
              <a:t>Z hlediska velikosti: velmi malé, malé a střední</a:t>
            </a:r>
          </a:p>
          <a:p>
            <a:pPr lvl="1">
              <a:spcBef>
                <a:spcPts val="800"/>
              </a:spcBef>
            </a:pPr>
            <a:r>
              <a:rPr lang="cs-CZ" altLang="cs-CZ" sz="2000" dirty="0" smtClean="0">
                <a:solidFill>
                  <a:srgbClr val="002D5A"/>
                </a:solidFill>
              </a:rPr>
              <a:t>Z hlediska str. rodin: kom., soc. dem., </a:t>
            </a:r>
            <a:r>
              <a:rPr lang="cs-CZ" altLang="cs-CZ" sz="2000" dirty="0" err="1" smtClean="0">
                <a:solidFill>
                  <a:srgbClr val="002D5A"/>
                </a:solidFill>
              </a:rPr>
              <a:t>kř</a:t>
            </a:r>
            <a:r>
              <a:rPr lang="cs-CZ" altLang="cs-CZ" sz="2000" dirty="0" smtClean="0">
                <a:solidFill>
                  <a:srgbClr val="002D5A"/>
                </a:solidFill>
              </a:rPr>
              <a:t>. dem., </a:t>
            </a:r>
            <a:r>
              <a:rPr lang="cs-CZ" altLang="cs-CZ" sz="2000" dirty="0" err="1" smtClean="0">
                <a:solidFill>
                  <a:srgbClr val="002D5A"/>
                </a:solidFill>
              </a:rPr>
              <a:t>konz</a:t>
            </a:r>
            <a:r>
              <a:rPr lang="cs-CZ" altLang="cs-CZ" sz="2000" dirty="0" smtClean="0">
                <a:solidFill>
                  <a:srgbClr val="002D5A"/>
                </a:solidFill>
              </a:rPr>
              <a:t>. + …</a:t>
            </a:r>
          </a:p>
          <a:p>
            <a:pPr lvl="1">
              <a:spcBef>
                <a:spcPts val="800"/>
              </a:spcBef>
            </a:pPr>
            <a:r>
              <a:rPr lang="cs-CZ" altLang="cs-CZ" sz="2000" dirty="0" smtClean="0">
                <a:solidFill>
                  <a:srgbClr val="002D5A"/>
                </a:solidFill>
              </a:rPr>
              <a:t>Z hlediska organizačního: </a:t>
            </a:r>
            <a:r>
              <a:rPr lang="cs-CZ" altLang="cs-CZ" sz="2000" dirty="0" err="1" smtClean="0">
                <a:solidFill>
                  <a:srgbClr val="002D5A"/>
                </a:solidFill>
              </a:rPr>
              <a:t>semielitní</a:t>
            </a:r>
            <a:r>
              <a:rPr lang="cs-CZ" altLang="cs-CZ" sz="2000" dirty="0" smtClean="0">
                <a:solidFill>
                  <a:srgbClr val="002D5A"/>
                </a:solidFill>
              </a:rPr>
              <a:t>, </a:t>
            </a:r>
            <a:r>
              <a:rPr lang="cs-CZ" altLang="cs-CZ" sz="2000" dirty="0" err="1" smtClean="0">
                <a:solidFill>
                  <a:srgbClr val="002D5A"/>
                </a:solidFill>
              </a:rPr>
              <a:t>semikádrové</a:t>
            </a:r>
            <a:r>
              <a:rPr lang="cs-CZ" altLang="cs-CZ" sz="2000" dirty="0" smtClean="0">
                <a:solidFill>
                  <a:srgbClr val="002D5A"/>
                </a:solidFill>
              </a:rPr>
              <a:t>, </a:t>
            </a:r>
            <a:r>
              <a:rPr lang="cs-CZ" altLang="cs-CZ" sz="2000" dirty="0" err="1" smtClean="0">
                <a:solidFill>
                  <a:srgbClr val="002D5A"/>
                </a:solidFill>
              </a:rPr>
              <a:t>semi</a:t>
            </a:r>
            <a:r>
              <a:rPr lang="cs-CZ" altLang="cs-CZ" sz="2000" dirty="0" smtClean="0">
                <a:solidFill>
                  <a:srgbClr val="002D5A"/>
                </a:solidFill>
              </a:rPr>
              <a:t> </a:t>
            </a:r>
            <a:r>
              <a:rPr lang="cs-CZ" altLang="cs-CZ" sz="2000" dirty="0" err="1" smtClean="0">
                <a:solidFill>
                  <a:srgbClr val="002D5A"/>
                </a:solidFill>
              </a:rPr>
              <a:t>catch-all</a:t>
            </a:r>
            <a:r>
              <a:rPr lang="cs-CZ" altLang="cs-CZ" sz="2000" dirty="0" smtClean="0">
                <a:solidFill>
                  <a:srgbClr val="002D5A"/>
                </a:solidFill>
              </a:rPr>
              <a:t>, hnutí </a:t>
            </a:r>
            <a:endParaRPr lang="cs-CZ" altLang="cs-CZ" sz="2000" b="0" dirty="0" smtClean="0">
              <a:solidFill>
                <a:srgbClr val="002D5A"/>
              </a:solidFill>
            </a:endParaRPr>
          </a:p>
          <a:p>
            <a:pPr>
              <a:spcBef>
                <a:spcPts val="800"/>
              </a:spcBef>
            </a:pPr>
            <a:r>
              <a:rPr lang="cs-CZ" altLang="cs-CZ" sz="2400" dirty="0" smtClean="0">
                <a:solidFill>
                  <a:srgbClr val="002D5A"/>
                </a:solidFill>
              </a:rPr>
              <a:t>Proměnlivé prostředí</a:t>
            </a:r>
          </a:p>
          <a:p>
            <a:pPr lvl="1">
              <a:spcBef>
                <a:spcPts val="800"/>
              </a:spcBef>
            </a:pPr>
            <a:r>
              <a:rPr lang="cs-CZ" altLang="cs-CZ" sz="2000" dirty="0" smtClean="0">
                <a:solidFill>
                  <a:srgbClr val="002D5A"/>
                </a:solidFill>
                <a:hlinkClick r:id="rId2"/>
              </a:rPr>
              <a:t>Vysoká míra volební volatility</a:t>
            </a:r>
            <a:endParaRPr lang="cs-CZ" altLang="cs-CZ" sz="2000" dirty="0" smtClean="0">
              <a:solidFill>
                <a:srgbClr val="002D5A"/>
              </a:solidFill>
            </a:endParaRPr>
          </a:p>
          <a:p>
            <a:pPr lvl="1">
              <a:spcBef>
                <a:spcPts val="800"/>
              </a:spcBef>
            </a:pPr>
            <a:r>
              <a:rPr lang="cs-CZ" altLang="cs-CZ" sz="2000" dirty="0" smtClean="0">
                <a:solidFill>
                  <a:srgbClr val="002D5A"/>
                </a:solidFill>
              </a:rPr>
              <a:t>Populismus</a:t>
            </a:r>
          </a:p>
          <a:p>
            <a:pPr lvl="1">
              <a:spcBef>
                <a:spcPts val="800"/>
              </a:spcBef>
            </a:pPr>
            <a:r>
              <a:rPr lang="cs-CZ" altLang="cs-CZ" sz="2000" dirty="0" smtClean="0">
                <a:solidFill>
                  <a:srgbClr val="002D5A"/>
                </a:solidFill>
              </a:rPr>
              <a:t>Volba dle osobností</a:t>
            </a:r>
          </a:p>
          <a:p>
            <a:pPr marL="457103" lvl="1" indent="0">
              <a:lnSpc>
                <a:spcPct val="105000"/>
              </a:lnSpc>
              <a:spcBef>
                <a:spcPct val="25000"/>
              </a:spcBef>
              <a:buNone/>
            </a:pPr>
            <a:endParaRPr lang="cs-CZ" altLang="cs-CZ" sz="1600" dirty="0" smtClean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758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65492"/>
            <a:ext cx="9144000" cy="92392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500" dirty="0" smtClean="0"/>
              <a:t>Zařazení českého stranického systému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85987"/>
              </p:ext>
            </p:extLst>
          </p:nvPr>
        </p:nvGraphicFramePr>
        <p:xfrm>
          <a:off x="313898" y="1537362"/>
          <a:ext cx="8461612" cy="4399413"/>
        </p:xfrm>
        <a:graphic>
          <a:graphicData uri="http://schemas.openxmlformats.org/drawingml/2006/table">
            <a:tbl>
              <a:tblPr/>
              <a:tblGrid>
                <a:gridCol w="4231601"/>
                <a:gridCol w="4230011"/>
              </a:tblGrid>
              <a:tr h="8467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Umírněný pluralismus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Polarizovaný pluralismus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2620">
                <a:tc>
                  <a:txBody>
                    <a:bodyPr/>
                    <a:lstStyle/>
                    <a:p>
                      <a:pPr marL="271463" marR="0" lvl="0" indent="-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Char char="■"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Ideologická umírněnost</a:t>
                      </a:r>
                    </a:p>
                    <a:p>
                      <a:pPr marL="271463" marR="0" lvl="0" indent="-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Char char="■"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Bipolární vztahovost</a:t>
                      </a:r>
                    </a:p>
                    <a:p>
                      <a:pPr marL="271463" marR="0" lvl="0" indent="-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Char char="■"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Dostředivost </a:t>
                      </a:r>
                    </a:p>
                    <a:p>
                      <a:pPr marL="271463" marR="0" lvl="0" indent="-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Char char="■"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Neomezené formování a střídání vládní koalice</a:t>
                      </a:r>
                    </a:p>
                    <a:p>
                      <a:pPr marL="271463" marR="0" lvl="0" indent="-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Char char="■"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1463" marR="0" lvl="0" indent="-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Char char="■"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Přítomnost antisystémových stran</a:t>
                      </a:r>
                    </a:p>
                    <a:p>
                      <a:pPr marL="271463" marR="0" lvl="0" indent="-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Char char="■"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Dvojstranná opozice</a:t>
                      </a:r>
                    </a:p>
                    <a:p>
                      <a:pPr marL="271463" marR="0" lvl="0" indent="-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Char char="■"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Obsazení politického středu</a:t>
                      </a:r>
                    </a:p>
                    <a:p>
                      <a:pPr marL="271463" marR="0" lvl="0" indent="-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Char char="■"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Odstředivost</a:t>
                      </a:r>
                    </a:p>
                    <a:p>
                      <a:pPr marL="271463" marR="0" lvl="0" indent="-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Char char="■"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Ideologický přístup k politice</a:t>
                      </a:r>
                    </a:p>
                    <a:p>
                      <a:pPr marL="271463" marR="0" lvl="0" indent="-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Char char="■"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Neodpovědná opozice</a:t>
                      </a:r>
                    </a:p>
                    <a:p>
                      <a:pPr marL="271463" marR="0" lvl="0" indent="-2714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Char char="■"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Politika nesplnitelných slibů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7020923"/>
      </p:ext>
    </p:extLst>
  </p:cSld>
  <p:clrMapOvr>
    <a:masterClrMapping/>
  </p:clrMapOvr>
  <p:transition spd="slow"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29015"/>
            <a:ext cx="9144000" cy="92392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000" dirty="0" smtClean="0"/>
              <a:t>Zařazení současného českého stranického systému</a:t>
            </a:r>
          </a:p>
        </p:txBody>
      </p:sp>
      <p:graphicFrame>
        <p:nvGraphicFramePr>
          <p:cNvPr id="5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459406"/>
              </p:ext>
            </p:extLst>
          </p:nvPr>
        </p:nvGraphicFramePr>
        <p:xfrm>
          <a:off x="374933" y="1192333"/>
          <a:ext cx="8468816" cy="4826331"/>
        </p:xfrm>
        <a:graphic>
          <a:graphicData uri="http://schemas.openxmlformats.org/drawingml/2006/table">
            <a:tbl>
              <a:tblPr/>
              <a:tblGrid>
                <a:gridCol w="1180244"/>
                <a:gridCol w="3485586"/>
                <a:gridCol w="3802986"/>
              </a:tblGrid>
              <a:tr h="51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Kategorie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Umírněný pluralismus</a:t>
                      </a:r>
                    </a:p>
                  </a:txBody>
                  <a:tcPr marL="89995" marR="89995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Polarizovaný pluralismus</a:t>
                      </a:r>
                    </a:p>
                  </a:txBody>
                  <a:tcPr marL="89995" marR="89995" marT="46794" marB="467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8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Ano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  <a:defRPr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Přítomnost antisystémových stran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Dvojstranná opozice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Obsazení politického středu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Napůl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Dostředivost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Neomezené formování a střídání vládních koalic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Ideologická umírněnost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Politika nesplnitelných slibů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Neodpovědná opozice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Ne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Bipolární vztahovost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Odstředivost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Ideologický přístup k politice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7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Skóre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4,5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9,0</a:t>
                      </a:r>
                    </a:p>
                  </a:txBody>
                  <a:tcPr marL="89995" marR="89995" marT="46794" marB="4679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394665"/>
      </p:ext>
    </p:extLst>
  </p:cSld>
  <p:clrMapOvr>
    <a:masterClrMapping/>
  </p:clrMapOvr>
  <p:transition spd="slow"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65492"/>
            <a:ext cx="9144000" cy="79010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 smtClean="0"/>
              <a:t>Perspektivy stranického systému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9367"/>
            <a:ext cx="8229600" cy="5158853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900"/>
              </a:spcBef>
            </a:pPr>
            <a:r>
              <a:rPr lang="cs-CZ" altLang="cs-CZ" sz="2400" b="1" dirty="0" smtClean="0">
                <a:solidFill>
                  <a:srgbClr val="002D5A"/>
                </a:solidFill>
              </a:rPr>
              <a:t>Další zvyšování fragmentace</a:t>
            </a:r>
            <a:r>
              <a:rPr lang="cs-CZ" altLang="cs-CZ" sz="2400" dirty="0" smtClean="0">
                <a:solidFill>
                  <a:srgbClr val="002D5A"/>
                </a:solidFill>
              </a:rPr>
              <a:t>, jakkoli 5% bude hrát svoji roli</a:t>
            </a:r>
          </a:p>
          <a:p>
            <a:pPr eaLnBrk="1" hangingPunct="1">
              <a:lnSpc>
                <a:spcPct val="110000"/>
              </a:lnSpc>
              <a:spcBef>
                <a:spcPts val="900"/>
              </a:spcBef>
            </a:pPr>
            <a:r>
              <a:rPr lang="cs-CZ" altLang="cs-CZ" sz="2400" b="1" dirty="0" smtClean="0">
                <a:solidFill>
                  <a:srgbClr val="002D5A"/>
                </a:solidFill>
              </a:rPr>
              <a:t>Další posilování polarizace</a:t>
            </a:r>
            <a:r>
              <a:rPr lang="cs-CZ" altLang="cs-CZ" sz="2400" dirty="0" smtClean="0">
                <a:solidFill>
                  <a:srgbClr val="002D5A"/>
                </a:solidFill>
              </a:rPr>
              <a:t>, ovšem ne čistě ideologické, nýbrž spíše z hlediska dílčích témat, personálních otázek, stylu vládnutí, zahraničně politické orientace či snah o změnu celého systému vládnutí (přímá demokracie, jiný režim…)</a:t>
            </a:r>
          </a:p>
          <a:p>
            <a:pPr lvl="1">
              <a:lnSpc>
                <a:spcPct val="110000"/>
              </a:lnSpc>
              <a:spcBef>
                <a:spcPts val="900"/>
              </a:spcBef>
            </a:pPr>
            <a:r>
              <a:rPr lang="cs-CZ" altLang="cs-CZ" sz="2000" dirty="0" smtClean="0">
                <a:solidFill>
                  <a:srgbClr val="002D5A"/>
                </a:solidFill>
              </a:rPr>
              <a:t>Otázkou zůstává, zda je na tomto základě možné zformovat dva (či více) stálých bloků???</a:t>
            </a:r>
          </a:p>
          <a:p>
            <a:pPr eaLnBrk="1" hangingPunct="1">
              <a:lnSpc>
                <a:spcPct val="110000"/>
              </a:lnSpc>
              <a:spcBef>
                <a:spcPts val="900"/>
              </a:spcBef>
            </a:pPr>
            <a:r>
              <a:rPr lang="cs-CZ" altLang="cs-CZ" sz="2400" b="1" dirty="0" smtClean="0">
                <a:solidFill>
                  <a:srgbClr val="002D5A"/>
                </a:solidFill>
              </a:rPr>
              <a:t>Stabilita a zejména akceschopnost vlád bude spíše klesat</a:t>
            </a:r>
            <a:r>
              <a:rPr lang="cs-CZ" altLang="cs-CZ" sz="2400" dirty="0" smtClean="0">
                <a:solidFill>
                  <a:srgbClr val="002D5A"/>
                </a:solidFill>
              </a:rPr>
              <a:t>, jakkoli faktorem přinejmenším pro zvyšování první charakteristiky bude pravděpodobně sílící nejistota mezinárodního prostředí</a:t>
            </a:r>
            <a:endParaRPr lang="cs-CZ" altLang="cs-CZ" sz="2400" b="0" dirty="0" smtClean="0">
              <a:solidFill>
                <a:srgbClr val="002D5A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endParaRPr lang="cs-CZ" alt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596245726"/>
      </p:ext>
    </p:extLst>
  </p:cSld>
  <p:clrMapOvr>
    <a:masterClrMapping/>
  </p:clrMapOvr>
  <p:transition spd="slow">
    <p:pul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7945"/>
            <a:ext cx="9144000" cy="79010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 smtClean="0"/>
              <a:t>Perspektivy politického systému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37231"/>
            <a:ext cx="8229600" cy="554099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cs-CZ" altLang="cs-CZ" sz="2400" b="1" dirty="0" smtClean="0">
                <a:solidFill>
                  <a:srgbClr val="002D5A"/>
                </a:solidFill>
              </a:rPr>
              <a:t>Klíčová bude dynamika stranického systému </a:t>
            </a:r>
            <a:r>
              <a:rPr lang="cs-CZ" altLang="cs-CZ" sz="2400" dirty="0" smtClean="0">
                <a:solidFill>
                  <a:srgbClr val="002D5A"/>
                </a:solidFill>
              </a:rPr>
              <a:t>(viz výše)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cs-CZ" altLang="cs-CZ" sz="2400" b="1" dirty="0" smtClean="0">
                <a:solidFill>
                  <a:srgbClr val="002D5A"/>
                </a:solidFill>
              </a:rPr>
              <a:t>Vedle toho jsou tu ale další klíčové faktory </a:t>
            </a:r>
          </a:p>
          <a:p>
            <a:pPr marL="914303" lvl="1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altLang="cs-CZ" sz="2300" b="1" dirty="0" smtClean="0">
                <a:solidFill>
                  <a:srgbClr val="002D5A"/>
                </a:solidFill>
              </a:rPr>
              <a:t>mezinárodního rozměru: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Stabilita mezinárodního systému a perspektiva „západního světa“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Ekonomická kondice a ekonomické cykly, ale i zahraniční investice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cs-CZ" altLang="cs-CZ" sz="2000" dirty="0" err="1">
                <a:solidFill>
                  <a:srgbClr val="002D5A"/>
                </a:solidFill>
              </a:rPr>
              <a:t>Identitní</a:t>
            </a:r>
            <a:r>
              <a:rPr lang="cs-CZ" altLang="cs-CZ" sz="2000" dirty="0">
                <a:solidFill>
                  <a:srgbClr val="002D5A"/>
                </a:solidFill>
              </a:rPr>
              <a:t> a bezpečnostní otázky globálního </a:t>
            </a:r>
            <a:r>
              <a:rPr lang="cs-CZ" altLang="cs-CZ" sz="2000" dirty="0" smtClean="0">
                <a:solidFill>
                  <a:srgbClr val="002D5A"/>
                </a:solidFill>
              </a:rPr>
              <a:t>typu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cs-CZ" altLang="cs-CZ" sz="2000" dirty="0" smtClean="0">
                <a:solidFill>
                  <a:srgbClr val="002D5A"/>
                </a:solidFill>
              </a:rPr>
              <a:t>Zahraniční politické vlivy (volby, politické reformy…)</a:t>
            </a:r>
          </a:p>
          <a:p>
            <a:pPr marL="914303" lvl="1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altLang="cs-CZ" sz="2300" b="1" dirty="0">
                <a:solidFill>
                  <a:srgbClr val="002D5A"/>
                </a:solidFill>
              </a:rPr>
              <a:t>d</a:t>
            </a:r>
            <a:r>
              <a:rPr lang="cs-CZ" altLang="cs-CZ" sz="2300" b="1" dirty="0" smtClean="0">
                <a:solidFill>
                  <a:srgbClr val="002D5A"/>
                </a:solidFill>
              </a:rPr>
              <a:t>omácího rozměru: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cs-CZ" altLang="cs-CZ" sz="2000" dirty="0" smtClean="0">
                <a:solidFill>
                  <a:srgbClr val="002D5A"/>
                </a:solidFill>
              </a:rPr>
              <a:t>Současný a budoucí prezident - síla, role, tendence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cs-CZ" altLang="cs-CZ" sz="2000" dirty="0" smtClean="0">
                <a:solidFill>
                  <a:srgbClr val="002D5A"/>
                </a:solidFill>
              </a:rPr>
              <a:t>S tím související postavení institucí, které prezident (spolu)formuje: ČNB, ústavního soudu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cs-CZ" altLang="cs-CZ" sz="2000" dirty="0" smtClean="0">
                <a:solidFill>
                  <a:srgbClr val="002D5A"/>
                </a:solidFill>
              </a:rPr>
              <a:t>Reformy úst. a pol. systému (referenda, lidová hlasování, přímé volby, </a:t>
            </a:r>
            <a:r>
              <a:rPr lang="cs-CZ" altLang="cs-CZ" sz="2000" dirty="0" err="1" smtClean="0">
                <a:solidFill>
                  <a:srgbClr val="002D5A"/>
                </a:solidFill>
              </a:rPr>
              <a:t>recall</a:t>
            </a:r>
            <a:r>
              <a:rPr lang="cs-CZ" altLang="cs-CZ" sz="2000" dirty="0" smtClean="0">
                <a:solidFill>
                  <a:srgbClr val="002D5A"/>
                </a:solidFill>
              </a:rPr>
              <a:t>, volební systémy…)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cs-CZ" altLang="cs-CZ" sz="2000" dirty="0" smtClean="0">
                <a:solidFill>
                  <a:srgbClr val="002D5A"/>
                </a:solidFill>
              </a:rPr>
              <a:t>Stav samosprávy na obecní a krajské úrovni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cs-CZ" altLang="cs-CZ" sz="2000" dirty="0" smtClean="0">
                <a:solidFill>
                  <a:srgbClr val="002D5A"/>
                </a:solidFill>
              </a:rPr>
              <a:t>Generační otázky</a:t>
            </a:r>
          </a:p>
        </p:txBody>
      </p:sp>
    </p:spTree>
    <p:extLst>
      <p:ext uri="{BB962C8B-B14F-4D97-AF65-F5344CB8AC3E}">
        <p14:creationId xmlns:p14="http://schemas.microsoft.com/office/powerpoint/2010/main" val="5607197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685"/>
            <a:ext cx="8381218" cy="574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226560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23863"/>
            <a:ext cx="9144000" cy="4905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400" dirty="0" smtClean="0"/>
              <a:t>Počet (relevantních) stran</a:t>
            </a:r>
            <a:endParaRPr lang="cs-CZ" sz="4400" dirty="0"/>
          </a:p>
        </p:txBody>
      </p:sp>
      <p:graphicFrame>
        <p:nvGraphicFramePr>
          <p:cNvPr id="164867" name="Graf 5"/>
          <p:cNvGraphicFramePr>
            <a:graphicFrameLocks/>
          </p:cNvGraphicFramePr>
          <p:nvPr/>
        </p:nvGraphicFramePr>
        <p:xfrm>
          <a:off x="603250" y="1163638"/>
          <a:ext cx="7664450" cy="520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r:id="rId4" imgW="7663336" imgH="5206435" progId="Excel.Chart.8">
                  <p:embed/>
                </p:oleObj>
              </mc:Choice>
              <mc:Fallback>
                <p:oleObj r:id="rId4" imgW="7663336" imgH="520643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1163638"/>
                        <a:ext cx="7664450" cy="5208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5198950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96875"/>
            <a:ext cx="9144000" cy="6810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400" dirty="0" smtClean="0"/>
              <a:t>Podíly hlasů nejsilnějších stran</a:t>
            </a:r>
            <a:endParaRPr lang="cs-CZ" sz="4400" dirty="0"/>
          </a:p>
        </p:txBody>
      </p:sp>
      <p:graphicFrame>
        <p:nvGraphicFramePr>
          <p:cNvPr id="165891" name="Graf 3"/>
          <p:cNvGraphicFramePr>
            <a:graphicFrameLocks/>
          </p:cNvGraphicFramePr>
          <p:nvPr/>
        </p:nvGraphicFramePr>
        <p:xfrm>
          <a:off x="404813" y="1463675"/>
          <a:ext cx="8299450" cy="481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r:id="rId4" imgW="8297375" imgH="4816257" progId="Excel.Chart.8">
                  <p:embed/>
                </p:oleObj>
              </mc:Choice>
              <mc:Fallback>
                <p:oleObj r:id="rId4" imgW="8297375" imgH="481625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1463675"/>
                        <a:ext cx="8299450" cy="481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2263925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96875"/>
            <a:ext cx="9144000" cy="6810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400" dirty="0" smtClean="0"/>
              <a:t>Poměr síly nejsilnějších stran</a:t>
            </a:r>
            <a:endParaRPr lang="cs-CZ" sz="4400" dirty="0"/>
          </a:p>
        </p:txBody>
      </p:sp>
      <p:graphicFrame>
        <p:nvGraphicFramePr>
          <p:cNvPr id="166915" name="Graf 4"/>
          <p:cNvGraphicFramePr>
            <a:graphicFrameLocks/>
          </p:cNvGraphicFramePr>
          <p:nvPr/>
        </p:nvGraphicFramePr>
        <p:xfrm>
          <a:off x="304800" y="1490663"/>
          <a:ext cx="8589963" cy="466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r:id="rId4" imgW="8590008" imgH="4657748" progId="Excel.Chart.8">
                  <p:embed/>
                </p:oleObj>
              </mc:Choice>
              <mc:Fallback>
                <p:oleObj r:id="rId4" imgW="8590008" imgH="465774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90663"/>
                        <a:ext cx="8589963" cy="466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8172076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74675"/>
            <a:ext cx="9144000" cy="923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4900" dirty="0" smtClean="0"/>
              <a:t>Důležité proměnné českého stranického systému (1990-2019)</a:t>
            </a:r>
            <a:endParaRPr lang="cs-CZ" sz="49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314325" y="2003425"/>
          <a:ext cx="8583614" cy="4197367"/>
        </p:xfrm>
        <a:graphic>
          <a:graphicData uri="http://schemas.openxmlformats.org/drawingml/2006/table">
            <a:tbl>
              <a:tblPr/>
              <a:tblGrid>
                <a:gridCol w="2643014"/>
                <a:gridCol w="642227"/>
                <a:gridCol w="642227"/>
                <a:gridCol w="642227"/>
                <a:gridCol w="642227"/>
                <a:gridCol w="642227"/>
                <a:gridCol w="642227"/>
                <a:gridCol w="642227"/>
                <a:gridCol w="642227"/>
                <a:gridCol w="802784"/>
              </a:tblGrid>
              <a:tr h="330951">
                <a:tc>
                  <a:txBody>
                    <a:bodyPr/>
                    <a:lstStyle/>
                    <a:p>
                      <a:pPr algn="l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1992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1996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1998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2002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průměr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3095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Index fragmentace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0,86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0,81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0,79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0,79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0,74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0,85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0,87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0,86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0,81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55688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Index efektivního počtu stran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7,31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5,33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4,72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4,82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3,91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6,75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7,62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6,93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5,65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6619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Počet stran zastoupených v ČNR/PSP ČR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6,00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6619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Součet podílu hlasů pro dvě nejsilnější strany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43,8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56,1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60,1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54,7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67,7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42,3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39,1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41,0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51,6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6619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Součet podílů mandátů pro dvě nejsilnější strany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55,5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64,5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68,5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77,5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54,5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48,5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51,5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62,6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6619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Podíl hlasů pro strany, které nepřekročily 5 %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19,1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11,2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11,3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12,6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18,9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12,6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12,98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3095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Počet kandidujících stran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23,0</a:t>
                      </a:r>
                    </a:p>
                  </a:txBody>
                  <a:tcPr marL="8263" marR="8263" marT="8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05970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23863"/>
            <a:ext cx="9144000" cy="4905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400" dirty="0" smtClean="0"/>
              <a:t>Počet (relevantních) stran</a:t>
            </a:r>
            <a:endParaRPr lang="cs-CZ" sz="4400" dirty="0"/>
          </a:p>
        </p:txBody>
      </p:sp>
      <p:graphicFrame>
        <p:nvGraphicFramePr>
          <p:cNvPr id="56323" name="Graf 5"/>
          <p:cNvGraphicFramePr>
            <a:graphicFrameLocks/>
          </p:cNvGraphicFramePr>
          <p:nvPr/>
        </p:nvGraphicFramePr>
        <p:xfrm>
          <a:off x="603250" y="1163638"/>
          <a:ext cx="7664450" cy="520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r:id="rId4" imgW="7663336" imgH="5206435" progId="Excel.Chart.8">
                  <p:embed/>
                </p:oleObj>
              </mc:Choice>
              <mc:Fallback>
                <p:oleObj r:id="rId4" imgW="7663336" imgH="520643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1163638"/>
                        <a:ext cx="7664450" cy="5208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97335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C859554F5BFAA4BBE3FE4010A9ED28D" ma:contentTypeVersion="4" ma:contentTypeDescription="Vytvoří nový dokument" ma:contentTypeScope="" ma:versionID="55ef9247e0fbfaea33e103e7927c9a6e">
  <xsd:schema xmlns:xsd="http://www.w3.org/2001/XMLSchema" xmlns:xs="http://www.w3.org/2001/XMLSchema" xmlns:p="http://schemas.microsoft.com/office/2006/metadata/properties" xmlns:ns2="6851cf81-6817-4491-8dac-539bd890e2c7" targetNamespace="http://schemas.microsoft.com/office/2006/metadata/properties" ma:root="true" ma:fieldsID="2df849617c5043e5b709179a52c34d08" ns2:_="">
    <xsd:import namespace="6851cf81-6817-4491-8dac-539bd890e2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51cf81-6817-4491-8dac-539bd890e2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9EFA77-822E-418B-B947-278054348DD4}"/>
</file>

<file path=customXml/itemProps2.xml><?xml version="1.0" encoding="utf-8"?>
<ds:datastoreItem xmlns:ds="http://schemas.openxmlformats.org/officeDocument/2006/customXml" ds:itemID="{AD24502F-584E-43DD-B85E-E70FA5AECFB8}"/>
</file>

<file path=customXml/itemProps3.xml><?xml version="1.0" encoding="utf-8"?>
<ds:datastoreItem xmlns:ds="http://schemas.openxmlformats.org/officeDocument/2006/customXml" ds:itemID="{A6C1939F-4E77-4B2C-93B5-618A9ABA1AC1}"/>
</file>

<file path=docProps/app.xml><?xml version="1.0" encoding="utf-8"?>
<Properties xmlns="http://schemas.openxmlformats.org/officeDocument/2006/extended-properties" xmlns:vt="http://schemas.openxmlformats.org/officeDocument/2006/docPropsVTypes">
  <TotalTime>2436</TotalTime>
  <Words>1756</Words>
  <Application>Microsoft Office PowerPoint</Application>
  <PresentationFormat>Předvádění na obrazovce (4:3)</PresentationFormat>
  <Paragraphs>335</Paragraphs>
  <Slides>38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0" baseType="lpstr">
      <vt:lpstr>Motiv sady Office</vt:lpstr>
      <vt:lpstr>Graf aplikace Microsoft Excel</vt:lpstr>
      <vt:lpstr>Politické strany a stranický systém (po roce 2010)</vt:lpstr>
      <vt:lpstr>Prezentace aplikace PowerPoint</vt:lpstr>
      <vt:lpstr>Prezentace aplikace PowerPoint</vt:lpstr>
      <vt:lpstr>Prezentace aplikace PowerPoint</vt:lpstr>
      <vt:lpstr>Počet (relevantních) stran</vt:lpstr>
      <vt:lpstr>Podíly hlasů nejsilnějších stran</vt:lpstr>
      <vt:lpstr>Poměr síly nejsilnějších stran</vt:lpstr>
      <vt:lpstr>Důležité proměnné českého stranického systému (1990-2019)</vt:lpstr>
      <vt:lpstr>Počet (relevantních) stran</vt:lpstr>
      <vt:lpstr>Podíly hlasů nejsilnějších stran</vt:lpstr>
      <vt:lpstr>Poměr síly nejsilnějších stran</vt:lpstr>
      <vt:lpstr>Stranický systém 2010-2013</vt:lpstr>
      <vt:lpstr>Formát stranického systému</vt:lpstr>
      <vt:lpstr>Ideologická polarizace</vt:lpstr>
      <vt:lpstr>Mechanismus stranického systému</vt:lpstr>
      <vt:lpstr>Zařazení českého stranického systému</vt:lpstr>
      <vt:lpstr>Český stranický systém po roce 2010</vt:lpstr>
      <vt:lpstr>Rozložení stran dle jejich potenciálních voličů (Ipsos, 2012)</vt:lpstr>
      <vt:lpstr>Stranický systém 2013-2017</vt:lpstr>
      <vt:lpstr>Formát stranického systému</vt:lpstr>
      <vt:lpstr>Ideologická polarizace</vt:lpstr>
      <vt:lpstr>Mechanismus stranického systému</vt:lpstr>
      <vt:lpstr>Zařazení českého stranického systému</vt:lpstr>
      <vt:lpstr>Český stranický systém po roce 2010</vt:lpstr>
      <vt:lpstr>Rozložení stran dle jejich potenciálních voličů (Ipsos, 2016)  </vt:lpstr>
      <vt:lpstr>Důležitá data k volbám 2017</vt:lpstr>
      <vt:lpstr>Formát stranického systému (Sartori)</vt:lpstr>
      <vt:lpstr>Ideologická polarizace</vt:lpstr>
      <vt:lpstr>Mechanismus stranického systému</vt:lpstr>
      <vt:lpstr>Zařazení současného českého stranického systému</vt:lpstr>
      <vt:lpstr>Perspektivy stranického systému</vt:lpstr>
      <vt:lpstr>Poznámky k perspektivám rel. stran</vt:lpstr>
      <vt:lpstr>Poznámky k perspektivám rel. stran</vt:lpstr>
      <vt:lpstr>Formát stranického systému (Sartori)</vt:lpstr>
      <vt:lpstr>Zařazení českého stranického systému</vt:lpstr>
      <vt:lpstr>Zařazení současného českého stranického systému</vt:lpstr>
      <vt:lpstr>Perspektivy stranického systému</vt:lpstr>
      <vt:lpstr>Perspektivy politického systému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xmas</dc:creator>
  <cp:lastModifiedBy>cicar</cp:lastModifiedBy>
  <cp:revision>225</cp:revision>
  <dcterms:created xsi:type="dcterms:W3CDTF">2015-06-02T07:24:49Z</dcterms:created>
  <dcterms:modified xsi:type="dcterms:W3CDTF">2020-04-26T07:10:12Z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0x0101008C859554F5BFAA4BBE3FE4010A9ED28D</vt:lpwstr>
  </property>
</Properties>
</file>