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8"/>
  </p:notesMasterIdLst>
  <p:handoutMasterIdLst>
    <p:handoutMasterId r:id="rId219"/>
  </p:handoutMasterIdLst>
  <p:sldIdLst>
    <p:sldId id="480" r:id="rId2"/>
    <p:sldId id="479" r:id="rId3"/>
    <p:sldId id="481" r:id="rId4"/>
    <p:sldId id="482" r:id="rId5"/>
    <p:sldId id="256" r:id="rId6"/>
    <p:sldId id="384" r:id="rId7"/>
    <p:sldId id="501" r:id="rId8"/>
    <p:sldId id="486" r:id="rId9"/>
    <p:sldId id="487" r:id="rId10"/>
    <p:sldId id="489" r:id="rId11"/>
    <p:sldId id="491" r:id="rId12"/>
    <p:sldId id="488" r:id="rId13"/>
    <p:sldId id="492" r:id="rId14"/>
    <p:sldId id="493" r:id="rId15"/>
    <p:sldId id="494" r:id="rId16"/>
    <p:sldId id="490" r:id="rId17"/>
    <p:sldId id="495" r:id="rId18"/>
    <p:sldId id="496" r:id="rId19"/>
    <p:sldId id="497" r:id="rId20"/>
    <p:sldId id="498" r:id="rId21"/>
    <p:sldId id="499" r:id="rId22"/>
    <p:sldId id="500" r:id="rId23"/>
    <p:sldId id="417" r:id="rId24"/>
    <p:sldId id="483" r:id="rId25"/>
    <p:sldId id="484" r:id="rId26"/>
    <p:sldId id="773" r:id="rId27"/>
    <p:sldId id="938" r:id="rId28"/>
    <p:sldId id="274" r:id="rId29"/>
    <p:sldId id="936" r:id="rId30"/>
    <p:sldId id="979" r:id="rId31"/>
    <p:sldId id="272" r:id="rId32"/>
    <p:sldId id="1096" r:id="rId33"/>
    <p:sldId id="1097" r:id="rId34"/>
    <p:sldId id="1098" r:id="rId35"/>
    <p:sldId id="1099" r:id="rId36"/>
    <p:sldId id="1100" r:id="rId37"/>
    <p:sldId id="1178" r:id="rId38"/>
    <p:sldId id="1147" r:id="rId39"/>
    <p:sldId id="1029" r:id="rId40"/>
    <p:sldId id="1031" r:id="rId41"/>
    <p:sldId id="1038" r:id="rId42"/>
    <p:sldId id="1047" r:id="rId43"/>
    <p:sldId id="1039" r:id="rId44"/>
    <p:sldId id="1040" r:id="rId45"/>
    <p:sldId id="1166" r:id="rId46"/>
    <p:sldId id="717" r:id="rId47"/>
    <p:sldId id="712" r:id="rId48"/>
    <p:sldId id="718" r:id="rId49"/>
    <p:sldId id="719" r:id="rId50"/>
    <p:sldId id="721" r:id="rId51"/>
    <p:sldId id="720" r:id="rId52"/>
    <p:sldId id="1043" r:id="rId53"/>
    <p:sldId id="1041" r:id="rId54"/>
    <p:sldId id="1183" r:id="rId55"/>
    <p:sldId id="1094" r:id="rId56"/>
    <p:sldId id="1162" r:id="rId57"/>
    <p:sldId id="950" r:id="rId58"/>
    <p:sldId id="1180" r:id="rId59"/>
    <p:sldId id="993" r:id="rId60"/>
    <p:sldId id="273" r:id="rId61"/>
    <p:sldId id="772" r:id="rId62"/>
    <p:sldId id="301" r:id="rId63"/>
    <p:sldId id="951" r:id="rId64"/>
    <p:sldId id="1045" r:id="rId65"/>
    <p:sldId id="298" r:id="rId66"/>
    <p:sldId id="987" r:id="rId67"/>
    <p:sldId id="988" r:id="rId68"/>
    <p:sldId id="1049" r:id="rId69"/>
    <p:sldId id="989" r:id="rId70"/>
    <p:sldId id="965" r:id="rId71"/>
    <p:sldId id="981" r:id="rId72"/>
    <p:sldId id="1177" r:id="rId73"/>
    <p:sldId id="966" r:id="rId74"/>
    <p:sldId id="302" r:id="rId75"/>
    <p:sldId id="969" r:id="rId76"/>
    <p:sldId id="303" r:id="rId77"/>
    <p:sldId id="970" r:id="rId78"/>
    <p:sldId id="1019" r:id="rId79"/>
    <p:sldId id="1184" r:id="rId80"/>
    <p:sldId id="1022" r:id="rId81"/>
    <p:sldId id="1023" r:id="rId82"/>
    <p:sldId id="1008" r:id="rId83"/>
    <p:sldId id="1136" r:id="rId84"/>
    <p:sldId id="1009" r:id="rId85"/>
    <p:sldId id="306" r:id="rId86"/>
    <p:sldId id="1140" r:id="rId87"/>
    <p:sldId id="1185" r:id="rId88"/>
    <p:sldId id="1186" r:id="rId89"/>
    <p:sldId id="1187" r:id="rId90"/>
    <p:sldId id="1188" r:id="rId91"/>
    <p:sldId id="1189" r:id="rId92"/>
    <p:sldId id="1191" r:id="rId93"/>
    <p:sldId id="1190" r:id="rId94"/>
    <p:sldId id="1192" r:id="rId95"/>
    <p:sldId id="1193" r:id="rId96"/>
    <p:sldId id="1194" r:id="rId97"/>
    <p:sldId id="1195" r:id="rId98"/>
    <p:sldId id="1196" r:id="rId99"/>
    <p:sldId id="1197" r:id="rId100"/>
    <p:sldId id="1198" r:id="rId101"/>
    <p:sldId id="1199" r:id="rId102"/>
    <p:sldId id="1200" r:id="rId103"/>
    <p:sldId id="1201" r:id="rId104"/>
    <p:sldId id="1203" r:id="rId105"/>
    <p:sldId id="1205" r:id="rId106"/>
    <p:sldId id="1204" r:id="rId107"/>
    <p:sldId id="1206" r:id="rId108"/>
    <p:sldId id="1207" r:id="rId109"/>
    <p:sldId id="1208" r:id="rId110"/>
    <p:sldId id="1209" r:id="rId111"/>
    <p:sldId id="1210" r:id="rId112"/>
    <p:sldId id="1211" r:id="rId113"/>
    <p:sldId id="1212" r:id="rId114"/>
    <p:sldId id="1202" r:id="rId115"/>
    <p:sldId id="1213" r:id="rId116"/>
    <p:sldId id="1215" r:id="rId117"/>
    <p:sldId id="1214" r:id="rId118"/>
    <p:sldId id="1216" r:id="rId119"/>
    <p:sldId id="1217" r:id="rId120"/>
    <p:sldId id="1218" r:id="rId121"/>
    <p:sldId id="1220" r:id="rId122"/>
    <p:sldId id="1221" r:id="rId123"/>
    <p:sldId id="1219" r:id="rId124"/>
    <p:sldId id="1222" r:id="rId125"/>
    <p:sldId id="1223" r:id="rId126"/>
    <p:sldId id="433" r:id="rId127"/>
    <p:sldId id="465" r:id="rId128"/>
    <p:sldId id="434" r:id="rId129"/>
    <p:sldId id="441" r:id="rId130"/>
    <p:sldId id="461" r:id="rId131"/>
    <p:sldId id="435" r:id="rId132"/>
    <p:sldId id="1225" r:id="rId133"/>
    <p:sldId id="1224" r:id="rId134"/>
    <p:sldId id="1226" r:id="rId135"/>
    <p:sldId id="1227" r:id="rId136"/>
    <p:sldId id="436" r:id="rId137"/>
    <p:sldId id="440" r:id="rId138"/>
    <p:sldId id="437" r:id="rId139"/>
    <p:sldId id="438" r:id="rId140"/>
    <p:sldId id="439" r:id="rId141"/>
    <p:sldId id="1229" r:id="rId142"/>
    <p:sldId id="1230" r:id="rId143"/>
    <p:sldId id="1231" r:id="rId144"/>
    <p:sldId id="1236" r:id="rId145"/>
    <p:sldId id="1237" r:id="rId146"/>
    <p:sldId id="1235" r:id="rId147"/>
    <p:sldId id="1246" r:id="rId148"/>
    <p:sldId id="1238" r:id="rId149"/>
    <p:sldId id="1239" r:id="rId150"/>
    <p:sldId id="1241" r:id="rId151"/>
    <p:sldId id="1240" r:id="rId152"/>
    <p:sldId id="1242" r:id="rId153"/>
    <p:sldId id="1243" r:id="rId154"/>
    <p:sldId id="1244" r:id="rId155"/>
    <p:sldId id="1245" r:id="rId156"/>
    <p:sldId id="1247" r:id="rId157"/>
    <p:sldId id="1233" r:id="rId158"/>
    <p:sldId id="1228" r:id="rId159"/>
    <p:sldId id="1250" r:id="rId160"/>
    <p:sldId id="1251" r:id="rId161"/>
    <p:sldId id="1254" r:id="rId162"/>
    <p:sldId id="1253" r:id="rId163"/>
    <p:sldId id="1252" r:id="rId164"/>
    <p:sldId id="1255" r:id="rId165"/>
    <p:sldId id="1256" r:id="rId166"/>
    <p:sldId id="1258" r:id="rId167"/>
    <p:sldId id="1259" r:id="rId168"/>
    <p:sldId id="1260" r:id="rId169"/>
    <p:sldId id="260" r:id="rId170"/>
    <p:sldId id="1257" r:id="rId171"/>
    <p:sldId id="267" r:id="rId172"/>
    <p:sldId id="258" r:id="rId173"/>
    <p:sldId id="259" r:id="rId174"/>
    <p:sldId id="261" r:id="rId175"/>
    <p:sldId id="262" r:id="rId176"/>
    <p:sldId id="263" r:id="rId177"/>
    <p:sldId id="1263" r:id="rId178"/>
    <p:sldId id="1261" r:id="rId179"/>
    <p:sldId id="265" r:id="rId180"/>
    <p:sldId id="1248" r:id="rId181"/>
    <p:sldId id="430" r:id="rId182"/>
    <p:sldId id="472" r:id="rId183"/>
    <p:sldId id="1281" r:id="rId184"/>
    <p:sldId id="1282" r:id="rId185"/>
    <p:sldId id="1283" r:id="rId186"/>
    <p:sldId id="1284" r:id="rId187"/>
    <p:sldId id="1286" r:id="rId188"/>
    <p:sldId id="1288" r:id="rId189"/>
    <p:sldId id="1287" r:id="rId190"/>
    <p:sldId id="1265" r:id="rId191"/>
    <p:sldId id="1267" r:id="rId192"/>
    <p:sldId id="1271" r:id="rId193"/>
    <p:sldId id="1272" r:id="rId194"/>
    <p:sldId id="1273" r:id="rId195"/>
    <p:sldId id="1274" r:id="rId196"/>
    <p:sldId id="1275" r:id="rId197"/>
    <p:sldId id="1276" r:id="rId198"/>
    <p:sldId id="1277" r:id="rId199"/>
    <p:sldId id="1278" r:id="rId200"/>
    <p:sldId id="1279" r:id="rId201"/>
    <p:sldId id="1268" r:id="rId202"/>
    <p:sldId id="1269" r:id="rId203"/>
    <p:sldId id="1270" r:id="rId204"/>
    <p:sldId id="468" r:id="rId205"/>
    <p:sldId id="469" r:id="rId206"/>
    <p:sldId id="470" r:id="rId207"/>
    <p:sldId id="1285" r:id="rId208"/>
    <p:sldId id="1289" r:id="rId209"/>
    <p:sldId id="1290" r:id="rId210"/>
    <p:sldId id="1291" r:id="rId211"/>
    <p:sldId id="1292" r:id="rId212"/>
    <p:sldId id="1293" r:id="rId213"/>
    <p:sldId id="1294" r:id="rId214"/>
    <p:sldId id="1295" r:id="rId215"/>
    <p:sldId id="1296" r:id="rId216"/>
    <p:sldId id="1297" r:id="rId217"/>
  </p:sldIdLst>
  <p:sldSz cx="9144000" cy="6858000" type="screen4x3"/>
  <p:notesSz cx="7099300" cy="10234613"/>
  <p:defaultText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44">
          <p15:clr>
            <a:srgbClr val="A4A3A4"/>
          </p15:clr>
        </p15:guide>
        <p15:guide id="2" orient="horz" pos="2160">
          <p15:clr>
            <a:srgbClr val="A4A3A4"/>
          </p15:clr>
        </p15:guide>
        <p15:guide id="3" orient="horz" pos="3974">
          <p15:clr>
            <a:srgbClr val="A4A3A4"/>
          </p15:clr>
        </p15:guide>
        <p15:guide id="4" orient="horz" pos="362">
          <p15:clr>
            <a:srgbClr val="A4A3A4"/>
          </p15:clr>
        </p15:guide>
        <p15:guide id="5" orient="horz" pos="2812">
          <p15:clr>
            <a:srgbClr val="A4A3A4"/>
          </p15:clr>
        </p15:guide>
        <p15:guide id="6" orient="horz" pos="713">
          <p15:clr>
            <a:srgbClr val="A4A3A4"/>
          </p15:clr>
        </p15:guide>
        <p15:guide id="7" pos="2880">
          <p15:clr>
            <a:srgbClr val="A4A3A4"/>
          </p15:clr>
        </p15:guide>
        <p15:guide id="8" pos="36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A"/>
    <a:srgbClr val="CA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700" autoAdjust="0"/>
  </p:normalViewPr>
  <p:slideViewPr>
    <p:cSldViewPr snapToGrid="0" showGuides="1">
      <p:cViewPr varScale="1">
        <p:scale>
          <a:sx n="70" d="100"/>
          <a:sy n="70" d="100"/>
        </p:scale>
        <p:origin x="-102" y="-90"/>
      </p:cViewPr>
      <p:guideLst>
        <p:guide orient="horz" pos="944"/>
        <p:guide orient="horz" pos="2160"/>
        <p:guide orient="horz" pos="3974"/>
        <p:guide orient="horz" pos="362"/>
        <p:guide orient="horz" pos="2812"/>
        <p:guide orient="horz" pos="713"/>
        <p:guide pos="2880"/>
        <p:guide pos="360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EBAB1-9C37-4226-8B9B-98A25314A4D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C272C8E0-2F28-47CD-BC28-E0F37E0369D9}">
      <dgm:prSet phldrT="[Text]" custT="1"/>
      <dgm:spPr>
        <a:solidFill>
          <a:schemeClr val="tx2">
            <a:lumMod val="50000"/>
          </a:schemeClr>
        </a:solidFill>
      </dgm:spPr>
      <dgm:t>
        <a:bodyPr/>
        <a:lstStyle/>
        <a:p>
          <a:r>
            <a:rPr lang="cs-CZ" sz="1400" dirty="0"/>
            <a:t>Politický systém</a:t>
          </a:r>
        </a:p>
      </dgm:t>
    </dgm:pt>
    <dgm:pt modelId="{C707B390-9F14-4B9C-8C45-BF88ACD69469}" type="parTrans" cxnId="{8ADB105F-781D-4FAC-94EF-56AF53CA8412}">
      <dgm:prSet/>
      <dgm:spPr/>
      <dgm:t>
        <a:bodyPr/>
        <a:lstStyle/>
        <a:p>
          <a:endParaRPr lang="cs-CZ"/>
        </a:p>
      </dgm:t>
    </dgm:pt>
    <dgm:pt modelId="{6C47F542-A532-432C-8A3D-D3F30C073425}" type="sibTrans" cxnId="{8ADB105F-781D-4FAC-94EF-56AF53CA8412}">
      <dgm:prSet/>
      <dgm:spPr/>
      <dgm:t>
        <a:bodyPr/>
        <a:lstStyle/>
        <a:p>
          <a:endParaRPr lang="cs-CZ"/>
        </a:p>
      </dgm:t>
    </dgm:pt>
    <dgm:pt modelId="{A2FB6DE7-2CE2-4F71-BF36-B2AC68B9D9AE}">
      <dgm:prSet phldrT="[Text]" custT="1"/>
      <dgm:spPr>
        <a:solidFill>
          <a:schemeClr val="accent2">
            <a:lumMod val="75000"/>
          </a:schemeClr>
        </a:solidFill>
      </dgm:spPr>
      <dgm:t>
        <a:bodyPr/>
        <a:lstStyle/>
        <a:p>
          <a:r>
            <a:rPr lang="cs-CZ" sz="1400" dirty="0"/>
            <a:t>Sdílení moci</a:t>
          </a:r>
        </a:p>
      </dgm:t>
    </dgm:pt>
    <dgm:pt modelId="{5335AA79-DD6B-4822-B967-63B48A324418}" type="parTrans" cxnId="{30B2BCEB-00DC-4568-B14D-CE658814AE3E}">
      <dgm:prSet/>
      <dgm:spPr/>
      <dgm:t>
        <a:bodyPr/>
        <a:lstStyle/>
        <a:p>
          <a:endParaRPr lang="cs-CZ"/>
        </a:p>
      </dgm:t>
    </dgm:pt>
    <dgm:pt modelId="{5994FE24-FCD9-4761-9FA5-18EE4EBBDD9D}" type="sibTrans" cxnId="{30B2BCEB-00DC-4568-B14D-CE658814AE3E}">
      <dgm:prSet/>
      <dgm:spPr/>
      <dgm:t>
        <a:bodyPr/>
        <a:lstStyle/>
        <a:p>
          <a:endParaRPr lang="cs-CZ"/>
        </a:p>
      </dgm:t>
    </dgm:pt>
    <dgm:pt modelId="{9A9303CB-AAA6-452D-8244-FDF1788D9161}">
      <dgm:prSet phldrT="[Text]" custT="1"/>
      <dgm:spPr>
        <a:solidFill>
          <a:schemeClr val="accent1">
            <a:lumMod val="60000"/>
            <a:lumOff val="40000"/>
          </a:schemeClr>
        </a:solidFill>
      </dgm:spPr>
      <dgm:t>
        <a:bodyPr/>
        <a:lstStyle/>
        <a:p>
          <a:r>
            <a:rPr lang="cs-CZ" sz="1400" dirty="0">
              <a:solidFill>
                <a:srgbClr val="002D5A"/>
              </a:solidFill>
            </a:rPr>
            <a:t>Společná legitimita</a:t>
          </a:r>
        </a:p>
      </dgm:t>
    </dgm:pt>
    <dgm:pt modelId="{9735CD41-8EC0-4A1E-B59F-500A00E3918D}" type="parTrans" cxnId="{8BB8B221-F347-47BB-9DDB-DCA7AD2582A4}">
      <dgm:prSet/>
      <dgm:spPr/>
      <dgm:t>
        <a:bodyPr/>
        <a:lstStyle/>
        <a:p>
          <a:endParaRPr lang="cs-CZ"/>
        </a:p>
      </dgm:t>
    </dgm:pt>
    <dgm:pt modelId="{9771AAB1-88B1-4ADB-87E5-E367D56017B2}" type="sibTrans" cxnId="{8BB8B221-F347-47BB-9DDB-DCA7AD2582A4}">
      <dgm:prSet/>
      <dgm:spPr/>
      <dgm:t>
        <a:bodyPr/>
        <a:lstStyle/>
        <a:p>
          <a:endParaRPr lang="cs-CZ"/>
        </a:p>
      </dgm:t>
    </dgm:pt>
    <dgm:pt modelId="{FDFF82B6-4F8A-4E1E-B79A-20A1E0592AB7}">
      <dgm:prSet phldrT="[Text]" custT="1"/>
      <dgm:spPr>
        <a:solidFill>
          <a:schemeClr val="accent1">
            <a:lumMod val="60000"/>
            <a:lumOff val="40000"/>
          </a:schemeClr>
        </a:solidFill>
      </dgm:spPr>
      <dgm:t>
        <a:bodyPr/>
        <a:lstStyle/>
        <a:p>
          <a:r>
            <a:rPr lang="cs-CZ" sz="1400" dirty="0">
              <a:solidFill>
                <a:srgbClr val="002D5A"/>
              </a:solidFill>
            </a:rPr>
            <a:t>Oddělená legitimita</a:t>
          </a:r>
        </a:p>
      </dgm:t>
    </dgm:pt>
    <dgm:pt modelId="{A9B86E1E-D635-4C03-88A3-8A175E89779E}" type="parTrans" cxnId="{C89E0659-5265-4EAA-B94E-FA77B245BEB7}">
      <dgm:prSet/>
      <dgm:spPr/>
      <dgm:t>
        <a:bodyPr/>
        <a:lstStyle/>
        <a:p>
          <a:endParaRPr lang="cs-CZ"/>
        </a:p>
      </dgm:t>
    </dgm:pt>
    <dgm:pt modelId="{FA27DEBE-7ADB-4A1D-BEE0-CA80349F0E0B}" type="sibTrans" cxnId="{C89E0659-5265-4EAA-B94E-FA77B245BEB7}">
      <dgm:prSet/>
      <dgm:spPr/>
      <dgm:t>
        <a:bodyPr/>
        <a:lstStyle/>
        <a:p>
          <a:endParaRPr lang="cs-CZ"/>
        </a:p>
      </dgm:t>
    </dgm:pt>
    <dgm:pt modelId="{55D467DF-D601-4541-A496-A9C9C0525F74}">
      <dgm:prSet phldrT="[Text]" custT="1"/>
      <dgm:spPr>
        <a:solidFill>
          <a:schemeClr val="accent2">
            <a:lumMod val="75000"/>
          </a:schemeClr>
        </a:solidFill>
      </dgm:spPr>
      <dgm:t>
        <a:bodyPr/>
        <a:lstStyle/>
        <a:p>
          <a:r>
            <a:rPr lang="cs-CZ" sz="1400" dirty="0"/>
            <a:t>Oddělení moci</a:t>
          </a:r>
        </a:p>
      </dgm:t>
    </dgm:pt>
    <dgm:pt modelId="{FCF4F7E1-DBD6-499E-8011-BC31317A4645}" type="parTrans" cxnId="{C8DCC56D-3B4F-40B5-883F-3D1C6D878E2E}">
      <dgm:prSet/>
      <dgm:spPr/>
      <dgm:t>
        <a:bodyPr/>
        <a:lstStyle/>
        <a:p>
          <a:endParaRPr lang="cs-CZ"/>
        </a:p>
      </dgm:t>
    </dgm:pt>
    <dgm:pt modelId="{38A7C74F-254F-4AEB-BB28-F4952698A1B1}" type="sibTrans" cxnId="{C8DCC56D-3B4F-40B5-883F-3D1C6D878E2E}">
      <dgm:prSet/>
      <dgm:spPr/>
      <dgm:t>
        <a:bodyPr/>
        <a:lstStyle/>
        <a:p>
          <a:endParaRPr lang="cs-CZ"/>
        </a:p>
      </dgm:t>
    </dgm:pt>
    <dgm:pt modelId="{9086F6FB-5D3F-455C-80C7-E538ACD934AE}">
      <dgm:prSet phldrT="[Text]" custT="1"/>
      <dgm:spPr>
        <a:solidFill>
          <a:srgbClr val="CA8A64"/>
        </a:solidFill>
      </dgm:spPr>
      <dgm:t>
        <a:bodyPr/>
        <a:lstStyle/>
        <a:p>
          <a:r>
            <a:rPr lang="cs-CZ" sz="1600" b="1" dirty="0">
              <a:solidFill>
                <a:srgbClr val="002D5A"/>
              </a:solidFill>
            </a:rPr>
            <a:t>Prezidentský režim</a:t>
          </a:r>
        </a:p>
      </dgm:t>
    </dgm:pt>
    <dgm:pt modelId="{7BE36133-6549-4875-BE0C-BED5314D6B69}" type="parTrans" cxnId="{2E0AA4B6-E1B1-45F6-9536-A7FE576C0967}">
      <dgm:prSet/>
      <dgm:spPr/>
      <dgm:t>
        <a:bodyPr/>
        <a:lstStyle/>
        <a:p>
          <a:endParaRPr lang="cs-CZ"/>
        </a:p>
      </dgm:t>
    </dgm:pt>
    <dgm:pt modelId="{71E2F4B6-DA77-4ACB-A259-43EE4FE8E7B8}" type="sibTrans" cxnId="{2E0AA4B6-E1B1-45F6-9536-A7FE576C0967}">
      <dgm:prSet/>
      <dgm:spPr/>
      <dgm:t>
        <a:bodyPr/>
        <a:lstStyle/>
        <a:p>
          <a:endParaRPr lang="cs-CZ"/>
        </a:p>
      </dgm:t>
    </dgm:pt>
    <dgm:pt modelId="{D64FEA58-3A55-40DF-9467-A7625FF816C3}">
      <dgm:prSet custT="1"/>
      <dgm:spPr>
        <a:solidFill>
          <a:srgbClr val="CA8A64"/>
        </a:solidFill>
      </dgm:spPr>
      <dgm:t>
        <a:bodyPr/>
        <a:lstStyle/>
        <a:p>
          <a:r>
            <a:rPr lang="cs-CZ" sz="1600" b="1" dirty="0">
              <a:solidFill>
                <a:srgbClr val="002D5A"/>
              </a:solidFill>
            </a:rPr>
            <a:t>Parlamentní režim</a:t>
          </a:r>
        </a:p>
      </dgm:t>
    </dgm:pt>
    <dgm:pt modelId="{DEEC32A1-AB82-45C8-88FE-B6E7569E20C1}" type="parTrans" cxnId="{518BD809-AC22-4E16-A972-04203B085CF6}">
      <dgm:prSet/>
      <dgm:spPr/>
      <dgm:t>
        <a:bodyPr/>
        <a:lstStyle/>
        <a:p>
          <a:endParaRPr lang="cs-CZ"/>
        </a:p>
      </dgm:t>
    </dgm:pt>
    <dgm:pt modelId="{61000BEC-836D-41FB-B6A3-1C0FECFF69EA}" type="sibTrans" cxnId="{518BD809-AC22-4E16-A972-04203B085CF6}">
      <dgm:prSet/>
      <dgm:spPr/>
      <dgm:t>
        <a:bodyPr/>
        <a:lstStyle/>
        <a:p>
          <a:endParaRPr lang="cs-CZ"/>
        </a:p>
      </dgm:t>
    </dgm:pt>
    <dgm:pt modelId="{C8105527-62BF-4B97-A281-71B489F6C520}">
      <dgm:prSet custT="1"/>
      <dgm:spPr/>
      <dgm:t>
        <a:bodyPr/>
        <a:lstStyle/>
        <a:p>
          <a:r>
            <a:rPr lang="cs-CZ" sz="1400" dirty="0"/>
            <a:t>Prezident člen vlády (opozice) nebo mimo linii vláda - opozice</a:t>
          </a:r>
        </a:p>
      </dgm:t>
    </dgm:pt>
    <dgm:pt modelId="{DBAF5654-C2FC-4004-818D-9BE470006809}" type="parTrans" cxnId="{3460FDF7-675C-4526-B3AD-A1143CCCC6BF}">
      <dgm:prSet/>
      <dgm:spPr/>
      <dgm:t>
        <a:bodyPr/>
        <a:lstStyle/>
        <a:p>
          <a:endParaRPr lang="cs-CZ"/>
        </a:p>
      </dgm:t>
    </dgm:pt>
    <dgm:pt modelId="{C16A2EA9-7688-4EA3-B844-FD9CAC44BF07}" type="sibTrans" cxnId="{3460FDF7-675C-4526-B3AD-A1143CCCC6BF}">
      <dgm:prSet/>
      <dgm:spPr/>
      <dgm:t>
        <a:bodyPr/>
        <a:lstStyle/>
        <a:p>
          <a:endParaRPr lang="cs-CZ"/>
        </a:p>
      </dgm:t>
    </dgm:pt>
    <dgm:pt modelId="{3BCED3E4-B9A6-403D-9FD4-D73BE180C8A0}">
      <dgm:prSet custT="1"/>
      <dgm:spPr/>
      <dgm:t>
        <a:bodyPr/>
        <a:lstStyle/>
        <a:p>
          <a:r>
            <a:rPr lang="cs-CZ" sz="1400" dirty="0"/>
            <a:t>Prezident vůdce (jedním z vůdců) vládního/opozičního bloku</a:t>
          </a:r>
        </a:p>
      </dgm:t>
    </dgm:pt>
    <dgm:pt modelId="{09CF2FFC-EC2F-40F0-AE53-501DD2D9DD6F}" type="parTrans" cxnId="{9C42D882-95CD-4608-8DAB-0FC5847120E5}">
      <dgm:prSet/>
      <dgm:spPr/>
      <dgm:t>
        <a:bodyPr/>
        <a:lstStyle/>
        <a:p>
          <a:endParaRPr lang="cs-CZ"/>
        </a:p>
      </dgm:t>
    </dgm:pt>
    <dgm:pt modelId="{0C41FDF4-5C6C-45D3-AE45-EB54853F1ADB}" type="sibTrans" cxnId="{9C42D882-95CD-4608-8DAB-0FC5847120E5}">
      <dgm:prSet/>
      <dgm:spPr/>
      <dgm:t>
        <a:bodyPr/>
        <a:lstStyle/>
        <a:p>
          <a:endParaRPr lang="cs-CZ"/>
        </a:p>
      </dgm:t>
    </dgm:pt>
    <dgm:pt modelId="{748BCCD5-74AA-4BBA-A388-D83CA95EE62F}">
      <dgm:prSet custT="1"/>
      <dgm:spPr>
        <a:solidFill>
          <a:srgbClr val="CA8A64"/>
        </a:solidFill>
      </dgm:spPr>
      <dgm:t>
        <a:bodyPr/>
        <a:lstStyle/>
        <a:p>
          <a:r>
            <a:rPr lang="cs-CZ" sz="1600" b="1" dirty="0">
              <a:solidFill>
                <a:srgbClr val="002D5A"/>
              </a:solidFill>
            </a:rPr>
            <a:t>Poloprezidentský režim</a:t>
          </a:r>
        </a:p>
      </dgm:t>
    </dgm:pt>
    <dgm:pt modelId="{A17C13CE-08AE-46A3-B834-8C545029345F}" type="parTrans" cxnId="{8D9BE0BA-8DAE-4AA9-B8FD-769F05EAD9F7}">
      <dgm:prSet/>
      <dgm:spPr/>
      <dgm:t>
        <a:bodyPr/>
        <a:lstStyle/>
        <a:p>
          <a:endParaRPr lang="cs-CZ"/>
        </a:p>
      </dgm:t>
    </dgm:pt>
    <dgm:pt modelId="{83C4CD34-CA47-46F2-AC56-0E25922F6397}" type="sibTrans" cxnId="{8D9BE0BA-8DAE-4AA9-B8FD-769F05EAD9F7}">
      <dgm:prSet/>
      <dgm:spPr/>
      <dgm:t>
        <a:bodyPr/>
        <a:lstStyle/>
        <a:p>
          <a:endParaRPr lang="cs-CZ"/>
        </a:p>
      </dgm:t>
    </dgm:pt>
    <dgm:pt modelId="{386C20BF-7900-4CDC-B909-162B8984F38D}" type="pres">
      <dgm:prSet presAssocID="{5BEEBAB1-9C37-4226-8B9B-98A25314A4D2}" presName="diagram" presStyleCnt="0">
        <dgm:presLayoutVars>
          <dgm:chPref val="1"/>
          <dgm:dir/>
          <dgm:animOne val="branch"/>
          <dgm:animLvl val="lvl"/>
          <dgm:resizeHandles val="exact"/>
        </dgm:presLayoutVars>
      </dgm:prSet>
      <dgm:spPr/>
      <dgm:t>
        <a:bodyPr/>
        <a:lstStyle/>
        <a:p>
          <a:endParaRPr lang="cs-CZ"/>
        </a:p>
      </dgm:t>
    </dgm:pt>
    <dgm:pt modelId="{41BB6E20-6A92-44E9-AD2B-F094BDCF7008}" type="pres">
      <dgm:prSet presAssocID="{C272C8E0-2F28-47CD-BC28-E0F37E0369D9}" presName="root1" presStyleCnt="0"/>
      <dgm:spPr/>
    </dgm:pt>
    <dgm:pt modelId="{EB02CA7A-D049-4F2B-B196-ADEB013046F5}" type="pres">
      <dgm:prSet presAssocID="{C272C8E0-2F28-47CD-BC28-E0F37E0369D9}" presName="LevelOneTextNode" presStyleLbl="node0" presStyleIdx="0" presStyleCnt="1">
        <dgm:presLayoutVars>
          <dgm:chPref val="3"/>
        </dgm:presLayoutVars>
      </dgm:prSet>
      <dgm:spPr/>
      <dgm:t>
        <a:bodyPr/>
        <a:lstStyle/>
        <a:p>
          <a:endParaRPr lang="cs-CZ"/>
        </a:p>
      </dgm:t>
    </dgm:pt>
    <dgm:pt modelId="{3AC4D75B-42FF-49DB-9390-AE8D6A50C9FE}" type="pres">
      <dgm:prSet presAssocID="{C272C8E0-2F28-47CD-BC28-E0F37E0369D9}" presName="level2hierChild" presStyleCnt="0"/>
      <dgm:spPr/>
    </dgm:pt>
    <dgm:pt modelId="{39015AC2-680A-410D-979B-79CF83CBE6B5}" type="pres">
      <dgm:prSet presAssocID="{5335AA79-DD6B-4822-B967-63B48A324418}" presName="conn2-1" presStyleLbl="parChTrans1D2" presStyleIdx="0" presStyleCnt="2"/>
      <dgm:spPr/>
      <dgm:t>
        <a:bodyPr/>
        <a:lstStyle/>
        <a:p>
          <a:endParaRPr lang="cs-CZ"/>
        </a:p>
      </dgm:t>
    </dgm:pt>
    <dgm:pt modelId="{D42B5625-C942-4A44-889E-535E29B953E0}" type="pres">
      <dgm:prSet presAssocID="{5335AA79-DD6B-4822-B967-63B48A324418}" presName="connTx" presStyleLbl="parChTrans1D2" presStyleIdx="0" presStyleCnt="2"/>
      <dgm:spPr/>
      <dgm:t>
        <a:bodyPr/>
        <a:lstStyle/>
        <a:p>
          <a:endParaRPr lang="cs-CZ"/>
        </a:p>
      </dgm:t>
    </dgm:pt>
    <dgm:pt modelId="{F568DFEC-677B-473F-94CB-80208E68206F}" type="pres">
      <dgm:prSet presAssocID="{A2FB6DE7-2CE2-4F71-BF36-B2AC68B9D9AE}" presName="root2" presStyleCnt="0"/>
      <dgm:spPr/>
    </dgm:pt>
    <dgm:pt modelId="{B36948E3-7A07-441C-9429-D22B5834FD20}" type="pres">
      <dgm:prSet presAssocID="{A2FB6DE7-2CE2-4F71-BF36-B2AC68B9D9AE}" presName="LevelTwoTextNode" presStyleLbl="node2" presStyleIdx="0" presStyleCnt="2">
        <dgm:presLayoutVars>
          <dgm:chPref val="3"/>
        </dgm:presLayoutVars>
      </dgm:prSet>
      <dgm:spPr/>
      <dgm:t>
        <a:bodyPr/>
        <a:lstStyle/>
        <a:p>
          <a:endParaRPr lang="cs-CZ"/>
        </a:p>
      </dgm:t>
    </dgm:pt>
    <dgm:pt modelId="{D69DE6D4-75EA-4479-9D57-4AC1C653A400}" type="pres">
      <dgm:prSet presAssocID="{A2FB6DE7-2CE2-4F71-BF36-B2AC68B9D9AE}" presName="level3hierChild" presStyleCnt="0"/>
      <dgm:spPr/>
    </dgm:pt>
    <dgm:pt modelId="{E22A4558-E472-4E94-86ED-4826ECD6DD6C}" type="pres">
      <dgm:prSet presAssocID="{9735CD41-8EC0-4A1E-B59F-500A00E3918D}" presName="conn2-1" presStyleLbl="parChTrans1D3" presStyleIdx="0" presStyleCnt="3"/>
      <dgm:spPr/>
      <dgm:t>
        <a:bodyPr/>
        <a:lstStyle/>
        <a:p>
          <a:endParaRPr lang="cs-CZ"/>
        </a:p>
      </dgm:t>
    </dgm:pt>
    <dgm:pt modelId="{ABF59A7C-3C89-4153-B712-FBB47FC4B93F}" type="pres">
      <dgm:prSet presAssocID="{9735CD41-8EC0-4A1E-B59F-500A00E3918D}" presName="connTx" presStyleLbl="parChTrans1D3" presStyleIdx="0" presStyleCnt="3"/>
      <dgm:spPr/>
      <dgm:t>
        <a:bodyPr/>
        <a:lstStyle/>
        <a:p>
          <a:endParaRPr lang="cs-CZ"/>
        </a:p>
      </dgm:t>
    </dgm:pt>
    <dgm:pt modelId="{B9D169CE-8C33-4442-B503-8212F2535B2D}" type="pres">
      <dgm:prSet presAssocID="{9A9303CB-AAA6-452D-8244-FDF1788D9161}" presName="root2" presStyleCnt="0"/>
      <dgm:spPr/>
    </dgm:pt>
    <dgm:pt modelId="{B30EA9C0-2387-45B6-B512-A908FE85DD7C}" type="pres">
      <dgm:prSet presAssocID="{9A9303CB-AAA6-452D-8244-FDF1788D9161}" presName="LevelTwoTextNode" presStyleLbl="node3" presStyleIdx="0" presStyleCnt="3">
        <dgm:presLayoutVars>
          <dgm:chPref val="3"/>
        </dgm:presLayoutVars>
      </dgm:prSet>
      <dgm:spPr/>
      <dgm:t>
        <a:bodyPr/>
        <a:lstStyle/>
        <a:p>
          <a:endParaRPr lang="cs-CZ"/>
        </a:p>
      </dgm:t>
    </dgm:pt>
    <dgm:pt modelId="{364AAD25-A517-496C-8A1C-811FF897C4D1}" type="pres">
      <dgm:prSet presAssocID="{9A9303CB-AAA6-452D-8244-FDF1788D9161}" presName="level3hierChild" presStyleCnt="0"/>
      <dgm:spPr/>
    </dgm:pt>
    <dgm:pt modelId="{080EA6B5-9DFF-4741-B070-CA070C8BF971}" type="pres">
      <dgm:prSet presAssocID="{DEEC32A1-AB82-45C8-88FE-B6E7569E20C1}" presName="conn2-1" presStyleLbl="parChTrans1D4" presStyleIdx="0" presStyleCnt="4"/>
      <dgm:spPr/>
      <dgm:t>
        <a:bodyPr/>
        <a:lstStyle/>
        <a:p>
          <a:endParaRPr lang="cs-CZ"/>
        </a:p>
      </dgm:t>
    </dgm:pt>
    <dgm:pt modelId="{CB88B144-D5AD-41D7-8271-0C6DCDA62DD9}" type="pres">
      <dgm:prSet presAssocID="{DEEC32A1-AB82-45C8-88FE-B6E7569E20C1}" presName="connTx" presStyleLbl="parChTrans1D4" presStyleIdx="0" presStyleCnt="4"/>
      <dgm:spPr/>
      <dgm:t>
        <a:bodyPr/>
        <a:lstStyle/>
        <a:p>
          <a:endParaRPr lang="cs-CZ"/>
        </a:p>
      </dgm:t>
    </dgm:pt>
    <dgm:pt modelId="{DCD0669E-85A6-4A77-9098-ADB80BC467FB}" type="pres">
      <dgm:prSet presAssocID="{D64FEA58-3A55-40DF-9467-A7625FF816C3}" presName="root2" presStyleCnt="0"/>
      <dgm:spPr/>
    </dgm:pt>
    <dgm:pt modelId="{1F6D5207-7DBF-4670-AC9D-0D2FEE335F2A}" type="pres">
      <dgm:prSet presAssocID="{D64FEA58-3A55-40DF-9467-A7625FF816C3}" presName="LevelTwoTextNode" presStyleLbl="node4" presStyleIdx="0" presStyleCnt="4" custLinFactY="-24267" custLinFactNeighborX="-4334" custLinFactNeighborY="-100000">
        <dgm:presLayoutVars>
          <dgm:chPref val="3"/>
        </dgm:presLayoutVars>
      </dgm:prSet>
      <dgm:spPr/>
      <dgm:t>
        <a:bodyPr/>
        <a:lstStyle/>
        <a:p>
          <a:endParaRPr lang="cs-CZ"/>
        </a:p>
      </dgm:t>
    </dgm:pt>
    <dgm:pt modelId="{8C2A2CD9-F780-497D-959D-E35492D4F069}" type="pres">
      <dgm:prSet presAssocID="{D64FEA58-3A55-40DF-9467-A7625FF816C3}" presName="level3hierChild" presStyleCnt="0"/>
      <dgm:spPr/>
    </dgm:pt>
    <dgm:pt modelId="{52F841F0-3AB4-4236-BC17-39679FAF4649}" type="pres">
      <dgm:prSet presAssocID="{A9B86E1E-D635-4C03-88A3-8A175E89779E}" presName="conn2-1" presStyleLbl="parChTrans1D3" presStyleIdx="1" presStyleCnt="3"/>
      <dgm:spPr/>
      <dgm:t>
        <a:bodyPr/>
        <a:lstStyle/>
        <a:p>
          <a:endParaRPr lang="cs-CZ"/>
        </a:p>
      </dgm:t>
    </dgm:pt>
    <dgm:pt modelId="{50746C0C-0619-4ED7-BF7D-373EF3EA38DE}" type="pres">
      <dgm:prSet presAssocID="{A9B86E1E-D635-4C03-88A3-8A175E89779E}" presName="connTx" presStyleLbl="parChTrans1D3" presStyleIdx="1" presStyleCnt="3"/>
      <dgm:spPr/>
      <dgm:t>
        <a:bodyPr/>
        <a:lstStyle/>
        <a:p>
          <a:endParaRPr lang="cs-CZ"/>
        </a:p>
      </dgm:t>
    </dgm:pt>
    <dgm:pt modelId="{D243BFDE-4A65-4FD0-A60E-F0199B1B6D82}" type="pres">
      <dgm:prSet presAssocID="{FDFF82B6-4F8A-4E1E-B79A-20A1E0592AB7}" presName="root2" presStyleCnt="0"/>
      <dgm:spPr/>
    </dgm:pt>
    <dgm:pt modelId="{188F134C-EF53-47C4-8060-8619F1E0B136}" type="pres">
      <dgm:prSet presAssocID="{FDFF82B6-4F8A-4E1E-B79A-20A1E0592AB7}" presName="LevelTwoTextNode" presStyleLbl="node3" presStyleIdx="1" presStyleCnt="3">
        <dgm:presLayoutVars>
          <dgm:chPref val="3"/>
        </dgm:presLayoutVars>
      </dgm:prSet>
      <dgm:spPr/>
      <dgm:t>
        <a:bodyPr/>
        <a:lstStyle/>
        <a:p>
          <a:endParaRPr lang="cs-CZ"/>
        </a:p>
      </dgm:t>
    </dgm:pt>
    <dgm:pt modelId="{29CEA204-67E9-481F-9AD8-F2D632BCE6E7}" type="pres">
      <dgm:prSet presAssocID="{FDFF82B6-4F8A-4E1E-B79A-20A1E0592AB7}" presName="level3hierChild" presStyleCnt="0"/>
      <dgm:spPr/>
    </dgm:pt>
    <dgm:pt modelId="{2C7CF422-284A-4507-8D3E-5E14262C370F}" type="pres">
      <dgm:prSet presAssocID="{DBAF5654-C2FC-4004-818D-9BE470006809}" presName="conn2-1" presStyleLbl="parChTrans1D4" presStyleIdx="1" presStyleCnt="4"/>
      <dgm:spPr/>
      <dgm:t>
        <a:bodyPr/>
        <a:lstStyle/>
        <a:p>
          <a:endParaRPr lang="cs-CZ"/>
        </a:p>
      </dgm:t>
    </dgm:pt>
    <dgm:pt modelId="{3D527103-B81E-4F8E-A5E2-359BFF07957E}" type="pres">
      <dgm:prSet presAssocID="{DBAF5654-C2FC-4004-818D-9BE470006809}" presName="connTx" presStyleLbl="parChTrans1D4" presStyleIdx="1" presStyleCnt="4"/>
      <dgm:spPr/>
      <dgm:t>
        <a:bodyPr/>
        <a:lstStyle/>
        <a:p>
          <a:endParaRPr lang="cs-CZ"/>
        </a:p>
      </dgm:t>
    </dgm:pt>
    <dgm:pt modelId="{849BF8F1-5616-4E16-94B8-7859F8A6E8B0}" type="pres">
      <dgm:prSet presAssocID="{C8105527-62BF-4B97-A281-71B489F6C520}" presName="root2" presStyleCnt="0"/>
      <dgm:spPr/>
    </dgm:pt>
    <dgm:pt modelId="{D85F4743-1D6F-4F7C-B507-0ECC8DAA7ECD}" type="pres">
      <dgm:prSet presAssocID="{C8105527-62BF-4B97-A281-71B489F6C520}" presName="LevelTwoTextNode" presStyleLbl="node4" presStyleIdx="1" presStyleCnt="4" custScaleY="182323" custLinFactNeighborX="1021" custLinFactNeighborY="19620">
        <dgm:presLayoutVars>
          <dgm:chPref val="3"/>
        </dgm:presLayoutVars>
      </dgm:prSet>
      <dgm:spPr/>
      <dgm:t>
        <a:bodyPr/>
        <a:lstStyle/>
        <a:p>
          <a:endParaRPr lang="cs-CZ"/>
        </a:p>
      </dgm:t>
    </dgm:pt>
    <dgm:pt modelId="{B2AB4065-468B-4664-853A-0744096F7E5C}" type="pres">
      <dgm:prSet presAssocID="{C8105527-62BF-4B97-A281-71B489F6C520}" presName="level3hierChild" presStyleCnt="0"/>
      <dgm:spPr/>
    </dgm:pt>
    <dgm:pt modelId="{61E27C0D-B9D4-4FBC-97CF-301295ACAFC8}" type="pres">
      <dgm:prSet presAssocID="{09CF2FFC-EC2F-40F0-AE53-501DD2D9DD6F}" presName="conn2-1" presStyleLbl="parChTrans1D4" presStyleIdx="2" presStyleCnt="4"/>
      <dgm:spPr/>
      <dgm:t>
        <a:bodyPr/>
        <a:lstStyle/>
        <a:p>
          <a:endParaRPr lang="cs-CZ"/>
        </a:p>
      </dgm:t>
    </dgm:pt>
    <dgm:pt modelId="{DB995CDF-0346-4C70-9320-EA986BCD792C}" type="pres">
      <dgm:prSet presAssocID="{09CF2FFC-EC2F-40F0-AE53-501DD2D9DD6F}" presName="connTx" presStyleLbl="parChTrans1D4" presStyleIdx="2" presStyleCnt="4"/>
      <dgm:spPr/>
      <dgm:t>
        <a:bodyPr/>
        <a:lstStyle/>
        <a:p>
          <a:endParaRPr lang="cs-CZ"/>
        </a:p>
      </dgm:t>
    </dgm:pt>
    <dgm:pt modelId="{4CC9468C-669D-4F7F-BE37-C112A02AA9CE}" type="pres">
      <dgm:prSet presAssocID="{3BCED3E4-B9A6-403D-9FD4-D73BE180C8A0}" presName="root2" presStyleCnt="0"/>
      <dgm:spPr/>
    </dgm:pt>
    <dgm:pt modelId="{DA71B3CA-04D3-449A-A91F-623315396905}" type="pres">
      <dgm:prSet presAssocID="{3BCED3E4-B9A6-403D-9FD4-D73BE180C8A0}" presName="LevelTwoTextNode" presStyleLbl="node4" presStyleIdx="2" presStyleCnt="4" custScaleY="180642" custLinFactNeighborX="2167" custLinFactNeighborY="30344">
        <dgm:presLayoutVars>
          <dgm:chPref val="3"/>
        </dgm:presLayoutVars>
      </dgm:prSet>
      <dgm:spPr/>
      <dgm:t>
        <a:bodyPr/>
        <a:lstStyle/>
        <a:p>
          <a:endParaRPr lang="cs-CZ"/>
        </a:p>
      </dgm:t>
    </dgm:pt>
    <dgm:pt modelId="{369C4FC3-7761-407E-B8DF-E56FC8698509}" type="pres">
      <dgm:prSet presAssocID="{3BCED3E4-B9A6-403D-9FD4-D73BE180C8A0}" presName="level3hierChild" presStyleCnt="0"/>
      <dgm:spPr/>
    </dgm:pt>
    <dgm:pt modelId="{15945197-D6EE-4907-9211-83CC7A831A7D}" type="pres">
      <dgm:prSet presAssocID="{A17C13CE-08AE-46A3-B834-8C545029345F}" presName="conn2-1" presStyleLbl="parChTrans1D4" presStyleIdx="3" presStyleCnt="4"/>
      <dgm:spPr/>
      <dgm:t>
        <a:bodyPr/>
        <a:lstStyle/>
        <a:p>
          <a:endParaRPr lang="cs-CZ"/>
        </a:p>
      </dgm:t>
    </dgm:pt>
    <dgm:pt modelId="{CE1B2FEF-889B-45B0-8C06-803C7F86C299}" type="pres">
      <dgm:prSet presAssocID="{A17C13CE-08AE-46A3-B834-8C545029345F}" presName="connTx" presStyleLbl="parChTrans1D4" presStyleIdx="3" presStyleCnt="4"/>
      <dgm:spPr/>
      <dgm:t>
        <a:bodyPr/>
        <a:lstStyle/>
        <a:p>
          <a:endParaRPr lang="cs-CZ"/>
        </a:p>
      </dgm:t>
    </dgm:pt>
    <dgm:pt modelId="{0EAF0032-ECBD-4D2A-A81F-A625F07304D1}" type="pres">
      <dgm:prSet presAssocID="{748BCCD5-74AA-4BBA-A388-D83CA95EE62F}" presName="root2" presStyleCnt="0"/>
      <dgm:spPr/>
    </dgm:pt>
    <dgm:pt modelId="{061B2185-5D1E-4A42-BF5E-8CBAF6B7D4B7}" type="pres">
      <dgm:prSet presAssocID="{748BCCD5-74AA-4BBA-A388-D83CA95EE62F}" presName="LevelTwoTextNode" presStyleLbl="node4" presStyleIdx="3" presStyleCnt="4" custScaleX="136301" custScaleY="138148" custLinFactY="28602" custLinFactNeighborX="-10115" custLinFactNeighborY="100000">
        <dgm:presLayoutVars>
          <dgm:chPref val="3"/>
        </dgm:presLayoutVars>
      </dgm:prSet>
      <dgm:spPr/>
      <dgm:t>
        <a:bodyPr/>
        <a:lstStyle/>
        <a:p>
          <a:endParaRPr lang="cs-CZ"/>
        </a:p>
      </dgm:t>
    </dgm:pt>
    <dgm:pt modelId="{C67BAC04-38AA-4827-B6EB-71E50AEB6CA2}" type="pres">
      <dgm:prSet presAssocID="{748BCCD5-74AA-4BBA-A388-D83CA95EE62F}" presName="level3hierChild" presStyleCnt="0"/>
      <dgm:spPr/>
    </dgm:pt>
    <dgm:pt modelId="{DE9C8EDE-A4B6-4B6F-B89F-CE3B25695E37}" type="pres">
      <dgm:prSet presAssocID="{FCF4F7E1-DBD6-499E-8011-BC31317A4645}" presName="conn2-1" presStyleLbl="parChTrans1D2" presStyleIdx="1" presStyleCnt="2"/>
      <dgm:spPr/>
      <dgm:t>
        <a:bodyPr/>
        <a:lstStyle/>
        <a:p>
          <a:endParaRPr lang="cs-CZ"/>
        </a:p>
      </dgm:t>
    </dgm:pt>
    <dgm:pt modelId="{C3D63E22-7FC8-43F5-B9F1-D9A9F3D0BFAB}" type="pres">
      <dgm:prSet presAssocID="{FCF4F7E1-DBD6-499E-8011-BC31317A4645}" presName="connTx" presStyleLbl="parChTrans1D2" presStyleIdx="1" presStyleCnt="2"/>
      <dgm:spPr/>
      <dgm:t>
        <a:bodyPr/>
        <a:lstStyle/>
        <a:p>
          <a:endParaRPr lang="cs-CZ"/>
        </a:p>
      </dgm:t>
    </dgm:pt>
    <dgm:pt modelId="{8A3CD371-B790-48A6-B820-765DA52A284D}" type="pres">
      <dgm:prSet presAssocID="{55D467DF-D601-4541-A496-A9C9C0525F74}" presName="root2" presStyleCnt="0"/>
      <dgm:spPr/>
    </dgm:pt>
    <dgm:pt modelId="{1724E37F-7CE3-45D1-B330-96F61FDB00DF}" type="pres">
      <dgm:prSet presAssocID="{55D467DF-D601-4541-A496-A9C9C0525F74}" presName="LevelTwoTextNode" presStyleLbl="node2" presStyleIdx="1" presStyleCnt="2">
        <dgm:presLayoutVars>
          <dgm:chPref val="3"/>
        </dgm:presLayoutVars>
      </dgm:prSet>
      <dgm:spPr/>
      <dgm:t>
        <a:bodyPr/>
        <a:lstStyle/>
        <a:p>
          <a:endParaRPr lang="cs-CZ"/>
        </a:p>
      </dgm:t>
    </dgm:pt>
    <dgm:pt modelId="{54B1B799-269B-49F9-955C-63777A67C9F0}" type="pres">
      <dgm:prSet presAssocID="{55D467DF-D601-4541-A496-A9C9C0525F74}" presName="level3hierChild" presStyleCnt="0"/>
      <dgm:spPr/>
    </dgm:pt>
    <dgm:pt modelId="{06B527B7-9721-4DA2-9CAC-FD9469EF8E8D}" type="pres">
      <dgm:prSet presAssocID="{7BE36133-6549-4875-BE0C-BED5314D6B69}" presName="conn2-1" presStyleLbl="parChTrans1D3" presStyleIdx="2" presStyleCnt="3"/>
      <dgm:spPr/>
      <dgm:t>
        <a:bodyPr/>
        <a:lstStyle/>
        <a:p>
          <a:endParaRPr lang="cs-CZ"/>
        </a:p>
      </dgm:t>
    </dgm:pt>
    <dgm:pt modelId="{0311B899-B46E-40CF-B4D3-DEB5B4DDE26F}" type="pres">
      <dgm:prSet presAssocID="{7BE36133-6549-4875-BE0C-BED5314D6B69}" presName="connTx" presStyleLbl="parChTrans1D3" presStyleIdx="2" presStyleCnt="3"/>
      <dgm:spPr/>
      <dgm:t>
        <a:bodyPr/>
        <a:lstStyle/>
        <a:p>
          <a:endParaRPr lang="cs-CZ"/>
        </a:p>
      </dgm:t>
    </dgm:pt>
    <dgm:pt modelId="{35CEF48D-8CDE-4548-B211-A1868D2566E9}" type="pres">
      <dgm:prSet presAssocID="{9086F6FB-5D3F-455C-80C7-E538ACD934AE}" presName="root2" presStyleCnt="0"/>
      <dgm:spPr/>
    </dgm:pt>
    <dgm:pt modelId="{C9ECF483-D672-4739-BAAC-61DBD3623640}" type="pres">
      <dgm:prSet presAssocID="{9086F6FB-5D3F-455C-80C7-E538ACD934AE}" presName="LevelTwoTextNode" presStyleLbl="node3" presStyleIdx="2" presStyleCnt="3" custLinFactY="36098" custLinFactNeighborX="18991" custLinFactNeighborY="100000">
        <dgm:presLayoutVars>
          <dgm:chPref val="3"/>
        </dgm:presLayoutVars>
      </dgm:prSet>
      <dgm:spPr/>
      <dgm:t>
        <a:bodyPr/>
        <a:lstStyle/>
        <a:p>
          <a:endParaRPr lang="cs-CZ"/>
        </a:p>
      </dgm:t>
    </dgm:pt>
    <dgm:pt modelId="{8AF50FAD-E522-4549-B96F-0C87E790CC9A}" type="pres">
      <dgm:prSet presAssocID="{9086F6FB-5D3F-455C-80C7-E538ACD934AE}" presName="level3hierChild" presStyleCnt="0"/>
      <dgm:spPr/>
    </dgm:pt>
  </dgm:ptLst>
  <dgm:cxnLst>
    <dgm:cxn modelId="{CEFDF2FB-320F-4833-AB31-75D28235F114}" type="presOf" srcId="{55D467DF-D601-4541-A496-A9C9C0525F74}" destId="{1724E37F-7CE3-45D1-B330-96F61FDB00DF}" srcOrd="0" destOrd="0" presId="urn:microsoft.com/office/officeart/2005/8/layout/hierarchy2"/>
    <dgm:cxn modelId="{BA0E334C-A82B-4166-86AF-1F6D5FC82B4B}" type="presOf" srcId="{D64FEA58-3A55-40DF-9467-A7625FF816C3}" destId="{1F6D5207-7DBF-4670-AC9D-0D2FEE335F2A}" srcOrd="0" destOrd="0" presId="urn:microsoft.com/office/officeart/2005/8/layout/hierarchy2"/>
    <dgm:cxn modelId="{7EAF10CB-D2F2-45B0-AB20-E48F28AF52E9}" type="presOf" srcId="{FCF4F7E1-DBD6-499E-8011-BC31317A4645}" destId="{C3D63E22-7FC8-43F5-B9F1-D9A9F3D0BFAB}" srcOrd="1" destOrd="0" presId="urn:microsoft.com/office/officeart/2005/8/layout/hierarchy2"/>
    <dgm:cxn modelId="{8A1113AD-8E75-4D6E-835F-9E4EE1F9A0B1}" type="presOf" srcId="{A17C13CE-08AE-46A3-B834-8C545029345F}" destId="{CE1B2FEF-889B-45B0-8C06-803C7F86C299}" srcOrd="1" destOrd="0" presId="urn:microsoft.com/office/officeart/2005/8/layout/hierarchy2"/>
    <dgm:cxn modelId="{B8E33661-BD37-4514-9790-9711B222AC73}" type="presOf" srcId="{DEEC32A1-AB82-45C8-88FE-B6E7569E20C1}" destId="{CB88B144-D5AD-41D7-8271-0C6DCDA62DD9}" srcOrd="1" destOrd="0" presId="urn:microsoft.com/office/officeart/2005/8/layout/hierarchy2"/>
    <dgm:cxn modelId="{99044F18-E67A-47C8-BC41-81A78C8675D5}" type="presOf" srcId="{DBAF5654-C2FC-4004-818D-9BE470006809}" destId="{3D527103-B81E-4F8E-A5E2-359BFF07957E}" srcOrd="1" destOrd="0" presId="urn:microsoft.com/office/officeart/2005/8/layout/hierarchy2"/>
    <dgm:cxn modelId="{46B53C58-2A11-401E-8F93-4BB06D76BACB}" type="presOf" srcId="{09CF2FFC-EC2F-40F0-AE53-501DD2D9DD6F}" destId="{61E27C0D-B9D4-4FBC-97CF-301295ACAFC8}" srcOrd="0" destOrd="0" presId="urn:microsoft.com/office/officeart/2005/8/layout/hierarchy2"/>
    <dgm:cxn modelId="{E74E268D-07A2-41DF-AB93-FB3BA32DD29F}" type="presOf" srcId="{7BE36133-6549-4875-BE0C-BED5314D6B69}" destId="{0311B899-B46E-40CF-B4D3-DEB5B4DDE26F}" srcOrd="1" destOrd="0" presId="urn:microsoft.com/office/officeart/2005/8/layout/hierarchy2"/>
    <dgm:cxn modelId="{3A981F22-8290-4B88-ABF4-F4B101769276}" type="presOf" srcId="{9735CD41-8EC0-4A1E-B59F-500A00E3918D}" destId="{ABF59A7C-3C89-4153-B712-FBB47FC4B93F}" srcOrd="1" destOrd="0" presId="urn:microsoft.com/office/officeart/2005/8/layout/hierarchy2"/>
    <dgm:cxn modelId="{D6903B07-A616-4207-B044-BB74CC304F6B}" type="presOf" srcId="{9A9303CB-AAA6-452D-8244-FDF1788D9161}" destId="{B30EA9C0-2387-45B6-B512-A908FE85DD7C}" srcOrd="0" destOrd="0" presId="urn:microsoft.com/office/officeart/2005/8/layout/hierarchy2"/>
    <dgm:cxn modelId="{C89E0659-5265-4EAA-B94E-FA77B245BEB7}" srcId="{A2FB6DE7-2CE2-4F71-BF36-B2AC68B9D9AE}" destId="{FDFF82B6-4F8A-4E1E-B79A-20A1E0592AB7}" srcOrd="1" destOrd="0" parTransId="{A9B86E1E-D635-4C03-88A3-8A175E89779E}" sibTransId="{FA27DEBE-7ADB-4A1D-BEE0-CA80349F0E0B}"/>
    <dgm:cxn modelId="{9C42D882-95CD-4608-8DAB-0FC5847120E5}" srcId="{FDFF82B6-4F8A-4E1E-B79A-20A1E0592AB7}" destId="{3BCED3E4-B9A6-403D-9FD4-D73BE180C8A0}" srcOrd="1" destOrd="0" parTransId="{09CF2FFC-EC2F-40F0-AE53-501DD2D9DD6F}" sibTransId="{0C41FDF4-5C6C-45D3-AE45-EB54853F1ADB}"/>
    <dgm:cxn modelId="{30B2BCEB-00DC-4568-B14D-CE658814AE3E}" srcId="{C272C8E0-2F28-47CD-BC28-E0F37E0369D9}" destId="{A2FB6DE7-2CE2-4F71-BF36-B2AC68B9D9AE}" srcOrd="0" destOrd="0" parTransId="{5335AA79-DD6B-4822-B967-63B48A324418}" sibTransId="{5994FE24-FCD9-4761-9FA5-18EE4EBBDD9D}"/>
    <dgm:cxn modelId="{A5756BA5-41B1-4260-AF0C-B88D135E52D3}" type="presOf" srcId="{A9B86E1E-D635-4C03-88A3-8A175E89779E}" destId="{52F841F0-3AB4-4236-BC17-39679FAF4649}" srcOrd="0" destOrd="0" presId="urn:microsoft.com/office/officeart/2005/8/layout/hierarchy2"/>
    <dgm:cxn modelId="{A2E03E9B-ABCE-446B-B8BE-1951E8799D62}" type="presOf" srcId="{9086F6FB-5D3F-455C-80C7-E538ACD934AE}" destId="{C9ECF483-D672-4739-BAAC-61DBD3623640}" srcOrd="0" destOrd="0" presId="urn:microsoft.com/office/officeart/2005/8/layout/hierarchy2"/>
    <dgm:cxn modelId="{20731DC8-09E5-4774-87D5-A13724B43470}" type="presOf" srcId="{9735CD41-8EC0-4A1E-B59F-500A00E3918D}" destId="{E22A4558-E472-4E94-86ED-4826ECD6DD6C}" srcOrd="0" destOrd="0" presId="urn:microsoft.com/office/officeart/2005/8/layout/hierarchy2"/>
    <dgm:cxn modelId="{E1CA3705-5C93-4B46-9E62-1FDCB932DA46}" type="presOf" srcId="{3BCED3E4-B9A6-403D-9FD4-D73BE180C8A0}" destId="{DA71B3CA-04D3-449A-A91F-623315396905}" srcOrd="0" destOrd="0" presId="urn:microsoft.com/office/officeart/2005/8/layout/hierarchy2"/>
    <dgm:cxn modelId="{8ADB105F-781D-4FAC-94EF-56AF53CA8412}" srcId="{5BEEBAB1-9C37-4226-8B9B-98A25314A4D2}" destId="{C272C8E0-2F28-47CD-BC28-E0F37E0369D9}" srcOrd="0" destOrd="0" parTransId="{C707B390-9F14-4B9C-8C45-BF88ACD69469}" sibTransId="{6C47F542-A532-432C-8A3D-D3F30C073425}"/>
    <dgm:cxn modelId="{894A4567-FAB4-4D44-A9E4-91ECDDFF6FF7}" type="presOf" srcId="{DBAF5654-C2FC-4004-818D-9BE470006809}" destId="{2C7CF422-284A-4507-8D3E-5E14262C370F}" srcOrd="0" destOrd="0" presId="urn:microsoft.com/office/officeart/2005/8/layout/hierarchy2"/>
    <dgm:cxn modelId="{7AF1D31B-C36E-4C48-BC5E-EFC330D1124B}" type="presOf" srcId="{7BE36133-6549-4875-BE0C-BED5314D6B69}" destId="{06B527B7-9721-4DA2-9CAC-FD9469EF8E8D}" srcOrd="0" destOrd="0" presId="urn:microsoft.com/office/officeart/2005/8/layout/hierarchy2"/>
    <dgm:cxn modelId="{B05ED04B-B170-41F1-B533-EC5D0BFD176C}" type="presOf" srcId="{A2FB6DE7-2CE2-4F71-BF36-B2AC68B9D9AE}" destId="{B36948E3-7A07-441C-9429-D22B5834FD20}" srcOrd="0" destOrd="0" presId="urn:microsoft.com/office/officeart/2005/8/layout/hierarchy2"/>
    <dgm:cxn modelId="{95FB39BF-11A6-4748-AB50-D40911B62951}" type="presOf" srcId="{FCF4F7E1-DBD6-499E-8011-BC31317A4645}" destId="{DE9C8EDE-A4B6-4B6F-B89F-CE3B25695E37}" srcOrd="0" destOrd="0" presId="urn:microsoft.com/office/officeart/2005/8/layout/hierarchy2"/>
    <dgm:cxn modelId="{E1AADE17-E993-4AB5-BC37-3E69CDEE990A}" type="presOf" srcId="{5335AA79-DD6B-4822-B967-63B48A324418}" destId="{39015AC2-680A-410D-979B-79CF83CBE6B5}" srcOrd="0" destOrd="0" presId="urn:microsoft.com/office/officeart/2005/8/layout/hierarchy2"/>
    <dgm:cxn modelId="{C8DCC56D-3B4F-40B5-883F-3D1C6D878E2E}" srcId="{C272C8E0-2F28-47CD-BC28-E0F37E0369D9}" destId="{55D467DF-D601-4541-A496-A9C9C0525F74}" srcOrd="1" destOrd="0" parTransId="{FCF4F7E1-DBD6-499E-8011-BC31317A4645}" sibTransId="{38A7C74F-254F-4AEB-BB28-F4952698A1B1}"/>
    <dgm:cxn modelId="{F7EE85E1-78E5-4696-9AA9-9A8771B0E034}" type="presOf" srcId="{A9B86E1E-D635-4C03-88A3-8A175E89779E}" destId="{50746C0C-0619-4ED7-BF7D-373EF3EA38DE}" srcOrd="1" destOrd="0" presId="urn:microsoft.com/office/officeart/2005/8/layout/hierarchy2"/>
    <dgm:cxn modelId="{9861AC2C-4553-46D4-8ABD-0B64B38B5205}" type="presOf" srcId="{09CF2FFC-EC2F-40F0-AE53-501DD2D9DD6F}" destId="{DB995CDF-0346-4C70-9320-EA986BCD792C}" srcOrd="1" destOrd="0" presId="urn:microsoft.com/office/officeart/2005/8/layout/hierarchy2"/>
    <dgm:cxn modelId="{0BA7509F-3AFB-42CC-9BBA-6C3049ECD7DB}" type="presOf" srcId="{A17C13CE-08AE-46A3-B834-8C545029345F}" destId="{15945197-D6EE-4907-9211-83CC7A831A7D}" srcOrd="0" destOrd="0" presId="urn:microsoft.com/office/officeart/2005/8/layout/hierarchy2"/>
    <dgm:cxn modelId="{BFF98989-E8D0-474F-89B2-53DE41AB2733}" type="presOf" srcId="{748BCCD5-74AA-4BBA-A388-D83CA95EE62F}" destId="{061B2185-5D1E-4A42-BF5E-8CBAF6B7D4B7}" srcOrd="0" destOrd="0" presId="urn:microsoft.com/office/officeart/2005/8/layout/hierarchy2"/>
    <dgm:cxn modelId="{3460FDF7-675C-4526-B3AD-A1143CCCC6BF}" srcId="{FDFF82B6-4F8A-4E1E-B79A-20A1E0592AB7}" destId="{C8105527-62BF-4B97-A281-71B489F6C520}" srcOrd="0" destOrd="0" parTransId="{DBAF5654-C2FC-4004-818D-9BE470006809}" sibTransId="{C16A2EA9-7688-4EA3-B844-FD9CAC44BF07}"/>
    <dgm:cxn modelId="{293802C0-F35E-4ECB-ACC8-0A8B91B011AF}" type="presOf" srcId="{FDFF82B6-4F8A-4E1E-B79A-20A1E0592AB7}" destId="{188F134C-EF53-47C4-8060-8619F1E0B136}" srcOrd="0" destOrd="0" presId="urn:microsoft.com/office/officeart/2005/8/layout/hierarchy2"/>
    <dgm:cxn modelId="{BF6FA100-6440-4148-AA38-4D0E568E23DA}" type="presOf" srcId="{C272C8E0-2F28-47CD-BC28-E0F37E0369D9}" destId="{EB02CA7A-D049-4F2B-B196-ADEB013046F5}" srcOrd="0" destOrd="0" presId="urn:microsoft.com/office/officeart/2005/8/layout/hierarchy2"/>
    <dgm:cxn modelId="{D277F7A6-9BDA-4E8A-9160-737B7A937C00}" type="presOf" srcId="{5BEEBAB1-9C37-4226-8B9B-98A25314A4D2}" destId="{386C20BF-7900-4CDC-B909-162B8984F38D}" srcOrd="0" destOrd="0" presId="urn:microsoft.com/office/officeart/2005/8/layout/hierarchy2"/>
    <dgm:cxn modelId="{77BE11BF-50EF-4ABF-ABFE-13939276CE70}" type="presOf" srcId="{5335AA79-DD6B-4822-B967-63B48A324418}" destId="{D42B5625-C942-4A44-889E-535E29B953E0}" srcOrd="1" destOrd="0" presId="urn:microsoft.com/office/officeart/2005/8/layout/hierarchy2"/>
    <dgm:cxn modelId="{518BD809-AC22-4E16-A972-04203B085CF6}" srcId="{9A9303CB-AAA6-452D-8244-FDF1788D9161}" destId="{D64FEA58-3A55-40DF-9467-A7625FF816C3}" srcOrd="0" destOrd="0" parTransId="{DEEC32A1-AB82-45C8-88FE-B6E7569E20C1}" sibTransId="{61000BEC-836D-41FB-B6A3-1C0FECFF69EA}"/>
    <dgm:cxn modelId="{F2144242-CD59-4DA8-854F-84374642E478}" type="presOf" srcId="{DEEC32A1-AB82-45C8-88FE-B6E7569E20C1}" destId="{080EA6B5-9DFF-4741-B070-CA070C8BF971}" srcOrd="0" destOrd="0" presId="urn:microsoft.com/office/officeart/2005/8/layout/hierarchy2"/>
    <dgm:cxn modelId="{8BB8B221-F347-47BB-9DDB-DCA7AD2582A4}" srcId="{A2FB6DE7-2CE2-4F71-BF36-B2AC68B9D9AE}" destId="{9A9303CB-AAA6-452D-8244-FDF1788D9161}" srcOrd="0" destOrd="0" parTransId="{9735CD41-8EC0-4A1E-B59F-500A00E3918D}" sibTransId="{9771AAB1-88B1-4ADB-87E5-E367D56017B2}"/>
    <dgm:cxn modelId="{3E28BCE1-895F-481B-B308-2B56DC039128}" type="presOf" srcId="{C8105527-62BF-4B97-A281-71B489F6C520}" destId="{D85F4743-1D6F-4F7C-B507-0ECC8DAA7ECD}" srcOrd="0" destOrd="0" presId="urn:microsoft.com/office/officeart/2005/8/layout/hierarchy2"/>
    <dgm:cxn modelId="{2E0AA4B6-E1B1-45F6-9536-A7FE576C0967}" srcId="{55D467DF-D601-4541-A496-A9C9C0525F74}" destId="{9086F6FB-5D3F-455C-80C7-E538ACD934AE}" srcOrd="0" destOrd="0" parTransId="{7BE36133-6549-4875-BE0C-BED5314D6B69}" sibTransId="{71E2F4B6-DA77-4ACB-A259-43EE4FE8E7B8}"/>
    <dgm:cxn modelId="{8D9BE0BA-8DAE-4AA9-B8FD-769F05EAD9F7}" srcId="{3BCED3E4-B9A6-403D-9FD4-D73BE180C8A0}" destId="{748BCCD5-74AA-4BBA-A388-D83CA95EE62F}" srcOrd="0" destOrd="0" parTransId="{A17C13CE-08AE-46A3-B834-8C545029345F}" sibTransId="{83C4CD34-CA47-46F2-AC56-0E25922F6397}"/>
    <dgm:cxn modelId="{76DDFC49-AA92-442D-AE55-8740F5A77690}" type="presParOf" srcId="{386C20BF-7900-4CDC-B909-162B8984F38D}" destId="{41BB6E20-6A92-44E9-AD2B-F094BDCF7008}" srcOrd="0" destOrd="0" presId="urn:microsoft.com/office/officeart/2005/8/layout/hierarchy2"/>
    <dgm:cxn modelId="{4EF5DEAF-45D3-41FE-B1C3-B74AEC0FAA71}" type="presParOf" srcId="{41BB6E20-6A92-44E9-AD2B-F094BDCF7008}" destId="{EB02CA7A-D049-4F2B-B196-ADEB013046F5}" srcOrd="0" destOrd="0" presId="urn:microsoft.com/office/officeart/2005/8/layout/hierarchy2"/>
    <dgm:cxn modelId="{445CE086-9088-49DE-B5F3-7DF12FF6B3EA}" type="presParOf" srcId="{41BB6E20-6A92-44E9-AD2B-F094BDCF7008}" destId="{3AC4D75B-42FF-49DB-9390-AE8D6A50C9FE}" srcOrd="1" destOrd="0" presId="urn:microsoft.com/office/officeart/2005/8/layout/hierarchy2"/>
    <dgm:cxn modelId="{87411DF8-9662-4C48-9C42-F4B302E51458}" type="presParOf" srcId="{3AC4D75B-42FF-49DB-9390-AE8D6A50C9FE}" destId="{39015AC2-680A-410D-979B-79CF83CBE6B5}" srcOrd="0" destOrd="0" presId="urn:microsoft.com/office/officeart/2005/8/layout/hierarchy2"/>
    <dgm:cxn modelId="{E047B62B-D0E0-4D13-8B58-C8CFE0CB0F67}" type="presParOf" srcId="{39015AC2-680A-410D-979B-79CF83CBE6B5}" destId="{D42B5625-C942-4A44-889E-535E29B953E0}" srcOrd="0" destOrd="0" presId="urn:microsoft.com/office/officeart/2005/8/layout/hierarchy2"/>
    <dgm:cxn modelId="{54F9B467-B73C-4590-B60E-AEF0F3C75ABE}" type="presParOf" srcId="{3AC4D75B-42FF-49DB-9390-AE8D6A50C9FE}" destId="{F568DFEC-677B-473F-94CB-80208E68206F}" srcOrd="1" destOrd="0" presId="urn:microsoft.com/office/officeart/2005/8/layout/hierarchy2"/>
    <dgm:cxn modelId="{18F65BC5-3B3F-468B-A6DA-8E6B094EBB32}" type="presParOf" srcId="{F568DFEC-677B-473F-94CB-80208E68206F}" destId="{B36948E3-7A07-441C-9429-D22B5834FD20}" srcOrd="0" destOrd="0" presId="urn:microsoft.com/office/officeart/2005/8/layout/hierarchy2"/>
    <dgm:cxn modelId="{A60CFF27-83E2-43EC-8CAF-CAD30A64B92C}" type="presParOf" srcId="{F568DFEC-677B-473F-94CB-80208E68206F}" destId="{D69DE6D4-75EA-4479-9D57-4AC1C653A400}" srcOrd="1" destOrd="0" presId="urn:microsoft.com/office/officeart/2005/8/layout/hierarchy2"/>
    <dgm:cxn modelId="{6597C93F-023D-4BC1-9C82-D649B5857F7C}" type="presParOf" srcId="{D69DE6D4-75EA-4479-9D57-4AC1C653A400}" destId="{E22A4558-E472-4E94-86ED-4826ECD6DD6C}" srcOrd="0" destOrd="0" presId="urn:microsoft.com/office/officeart/2005/8/layout/hierarchy2"/>
    <dgm:cxn modelId="{FF3DF4F3-431F-44FA-B958-B6413E8EFCAC}" type="presParOf" srcId="{E22A4558-E472-4E94-86ED-4826ECD6DD6C}" destId="{ABF59A7C-3C89-4153-B712-FBB47FC4B93F}" srcOrd="0" destOrd="0" presId="urn:microsoft.com/office/officeart/2005/8/layout/hierarchy2"/>
    <dgm:cxn modelId="{0DD0F6DD-E8A9-4938-A4D5-D6FDBA3EFA8E}" type="presParOf" srcId="{D69DE6D4-75EA-4479-9D57-4AC1C653A400}" destId="{B9D169CE-8C33-4442-B503-8212F2535B2D}" srcOrd="1" destOrd="0" presId="urn:microsoft.com/office/officeart/2005/8/layout/hierarchy2"/>
    <dgm:cxn modelId="{30BF8BA5-DD10-4336-9B5C-030A9D19B4AF}" type="presParOf" srcId="{B9D169CE-8C33-4442-B503-8212F2535B2D}" destId="{B30EA9C0-2387-45B6-B512-A908FE85DD7C}" srcOrd="0" destOrd="0" presId="urn:microsoft.com/office/officeart/2005/8/layout/hierarchy2"/>
    <dgm:cxn modelId="{B638F163-97CC-483F-AA83-633EA3DB3D4C}" type="presParOf" srcId="{B9D169CE-8C33-4442-B503-8212F2535B2D}" destId="{364AAD25-A517-496C-8A1C-811FF897C4D1}" srcOrd="1" destOrd="0" presId="urn:microsoft.com/office/officeart/2005/8/layout/hierarchy2"/>
    <dgm:cxn modelId="{260746D1-2B5F-4806-82A0-196DC1B4A033}" type="presParOf" srcId="{364AAD25-A517-496C-8A1C-811FF897C4D1}" destId="{080EA6B5-9DFF-4741-B070-CA070C8BF971}" srcOrd="0" destOrd="0" presId="urn:microsoft.com/office/officeart/2005/8/layout/hierarchy2"/>
    <dgm:cxn modelId="{7EA26715-895D-44E4-9C50-68F862072869}" type="presParOf" srcId="{080EA6B5-9DFF-4741-B070-CA070C8BF971}" destId="{CB88B144-D5AD-41D7-8271-0C6DCDA62DD9}" srcOrd="0" destOrd="0" presId="urn:microsoft.com/office/officeart/2005/8/layout/hierarchy2"/>
    <dgm:cxn modelId="{FA198767-7DDE-49C3-A83C-2B04A823D5FB}" type="presParOf" srcId="{364AAD25-A517-496C-8A1C-811FF897C4D1}" destId="{DCD0669E-85A6-4A77-9098-ADB80BC467FB}" srcOrd="1" destOrd="0" presId="urn:microsoft.com/office/officeart/2005/8/layout/hierarchy2"/>
    <dgm:cxn modelId="{C960D3F0-2B25-4A8E-BE51-49DD57F9448E}" type="presParOf" srcId="{DCD0669E-85A6-4A77-9098-ADB80BC467FB}" destId="{1F6D5207-7DBF-4670-AC9D-0D2FEE335F2A}" srcOrd="0" destOrd="0" presId="urn:microsoft.com/office/officeart/2005/8/layout/hierarchy2"/>
    <dgm:cxn modelId="{0350D641-A2A6-4C1C-AEDA-45F7ED335E46}" type="presParOf" srcId="{DCD0669E-85A6-4A77-9098-ADB80BC467FB}" destId="{8C2A2CD9-F780-497D-959D-E35492D4F069}" srcOrd="1" destOrd="0" presId="urn:microsoft.com/office/officeart/2005/8/layout/hierarchy2"/>
    <dgm:cxn modelId="{26032EDB-5563-424A-9DB7-660B64FC27D9}" type="presParOf" srcId="{D69DE6D4-75EA-4479-9D57-4AC1C653A400}" destId="{52F841F0-3AB4-4236-BC17-39679FAF4649}" srcOrd="2" destOrd="0" presId="urn:microsoft.com/office/officeart/2005/8/layout/hierarchy2"/>
    <dgm:cxn modelId="{C46B406A-3408-4C9F-A181-3914BD670960}" type="presParOf" srcId="{52F841F0-3AB4-4236-BC17-39679FAF4649}" destId="{50746C0C-0619-4ED7-BF7D-373EF3EA38DE}" srcOrd="0" destOrd="0" presId="urn:microsoft.com/office/officeart/2005/8/layout/hierarchy2"/>
    <dgm:cxn modelId="{B5E447BE-9EBF-4937-BE13-8125D4FE4A33}" type="presParOf" srcId="{D69DE6D4-75EA-4479-9D57-4AC1C653A400}" destId="{D243BFDE-4A65-4FD0-A60E-F0199B1B6D82}" srcOrd="3" destOrd="0" presId="urn:microsoft.com/office/officeart/2005/8/layout/hierarchy2"/>
    <dgm:cxn modelId="{2AE370F0-45C2-4F00-B789-24511B9519CD}" type="presParOf" srcId="{D243BFDE-4A65-4FD0-A60E-F0199B1B6D82}" destId="{188F134C-EF53-47C4-8060-8619F1E0B136}" srcOrd="0" destOrd="0" presId="urn:microsoft.com/office/officeart/2005/8/layout/hierarchy2"/>
    <dgm:cxn modelId="{CA12C1ED-7B60-4B5F-AF38-C1755CEFBBA2}" type="presParOf" srcId="{D243BFDE-4A65-4FD0-A60E-F0199B1B6D82}" destId="{29CEA204-67E9-481F-9AD8-F2D632BCE6E7}" srcOrd="1" destOrd="0" presId="urn:microsoft.com/office/officeart/2005/8/layout/hierarchy2"/>
    <dgm:cxn modelId="{16A66EDA-988C-49DD-B67D-CFDAF082B14B}" type="presParOf" srcId="{29CEA204-67E9-481F-9AD8-F2D632BCE6E7}" destId="{2C7CF422-284A-4507-8D3E-5E14262C370F}" srcOrd="0" destOrd="0" presId="urn:microsoft.com/office/officeart/2005/8/layout/hierarchy2"/>
    <dgm:cxn modelId="{B71E551D-119C-4672-8F72-CBB266DC270B}" type="presParOf" srcId="{2C7CF422-284A-4507-8D3E-5E14262C370F}" destId="{3D527103-B81E-4F8E-A5E2-359BFF07957E}" srcOrd="0" destOrd="0" presId="urn:microsoft.com/office/officeart/2005/8/layout/hierarchy2"/>
    <dgm:cxn modelId="{15E9ACD6-2AC3-4D01-8CB7-6D20073F5195}" type="presParOf" srcId="{29CEA204-67E9-481F-9AD8-F2D632BCE6E7}" destId="{849BF8F1-5616-4E16-94B8-7859F8A6E8B0}" srcOrd="1" destOrd="0" presId="urn:microsoft.com/office/officeart/2005/8/layout/hierarchy2"/>
    <dgm:cxn modelId="{FA48DC14-A00A-4A73-B0BE-9FAFF2F62C1C}" type="presParOf" srcId="{849BF8F1-5616-4E16-94B8-7859F8A6E8B0}" destId="{D85F4743-1D6F-4F7C-B507-0ECC8DAA7ECD}" srcOrd="0" destOrd="0" presId="urn:microsoft.com/office/officeart/2005/8/layout/hierarchy2"/>
    <dgm:cxn modelId="{D95739F5-C6B5-41EC-8693-39A5F634F26E}" type="presParOf" srcId="{849BF8F1-5616-4E16-94B8-7859F8A6E8B0}" destId="{B2AB4065-468B-4664-853A-0744096F7E5C}" srcOrd="1" destOrd="0" presId="urn:microsoft.com/office/officeart/2005/8/layout/hierarchy2"/>
    <dgm:cxn modelId="{EB0100A0-C765-4C1F-A6E1-36EEB1CBE72B}" type="presParOf" srcId="{29CEA204-67E9-481F-9AD8-F2D632BCE6E7}" destId="{61E27C0D-B9D4-4FBC-97CF-301295ACAFC8}" srcOrd="2" destOrd="0" presId="urn:microsoft.com/office/officeart/2005/8/layout/hierarchy2"/>
    <dgm:cxn modelId="{F3FFA7E9-BA9F-4B81-9BFE-04FACD8C03AF}" type="presParOf" srcId="{61E27C0D-B9D4-4FBC-97CF-301295ACAFC8}" destId="{DB995CDF-0346-4C70-9320-EA986BCD792C}" srcOrd="0" destOrd="0" presId="urn:microsoft.com/office/officeart/2005/8/layout/hierarchy2"/>
    <dgm:cxn modelId="{73043E64-EFAF-4A9C-A1B1-6F69AE082315}" type="presParOf" srcId="{29CEA204-67E9-481F-9AD8-F2D632BCE6E7}" destId="{4CC9468C-669D-4F7F-BE37-C112A02AA9CE}" srcOrd="3" destOrd="0" presId="urn:microsoft.com/office/officeart/2005/8/layout/hierarchy2"/>
    <dgm:cxn modelId="{D7F52C00-BA59-4170-B63D-A2D439FFC65E}" type="presParOf" srcId="{4CC9468C-669D-4F7F-BE37-C112A02AA9CE}" destId="{DA71B3CA-04D3-449A-A91F-623315396905}" srcOrd="0" destOrd="0" presId="urn:microsoft.com/office/officeart/2005/8/layout/hierarchy2"/>
    <dgm:cxn modelId="{E7863BBE-35AA-4697-BB03-5168BE27648F}" type="presParOf" srcId="{4CC9468C-669D-4F7F-BE37-C112A02AA9CE}" destId="{369C4FC3-7761-407E-B8DF-E56FC8698509}" srcOrd="1" destOrd="0" presId="urn:microsoft.com/office/officeart/2005/8/layout/hierarchy2"/>
    <dgm:cxn modelId="{59DCFEBF-6482-4C8B-8312-0714C9E9039D}" type="presParOf" srcId="{369C4FC3-7761-407E-B8DF-E56FC8698509}" destId="{15945197-D6EE-4907-9211-83CC7A831A7D}" srcOrd="0" destOrd="0" presId="urn:microsoft.com/office/officeart/2005/8/layout/hierarchy2"/>
    <dgm:cxn modelId="{A27DE732-C74B-4CCD-9565-51560ADF03BA}" type="presParOf" srcId="{15945197-D6EE-4907-9211-83CC7A831A7D}" destId="{CE1B2FEF-889B-45B0-8C06-803C7F86C299}" srcOrd="0" destOrd="0" presId="urn:microsoft.com/office/officeart/2005/8/layout/hierarchy2"/>
    <dgm:cxn modelId="{28F02669-9564-401E-A441-29C8F7C4C140}" type="presParOf" srcId="{369C4FC3-7761-407E-B8DF-E56FC8698509}" destId="{0EAF0032-ECBD-4D2A-A81F-A625F07304D1}" srcOrd="1" destOrd="0" presId="urn:microsoft.com/office/officeart/2005/8/layout/hierarchy2"/>
    <dgm:cxn modelId="{63AFD6DF-FC64-4C05-83C9-0CB954F26DD6}" type="presParOf" srcId="{0EAF0032-ECBD-4D2A-A81F-A625F07304D1}" destId="{061B2185-5D1E-4A42-BF5E-8CBAF6B7D4B7}" srcOrd="0" destOrd="0" presId="urn:microsoft.com/office/officeart/2005/8/layout/hierarchy2"/>
    <dgm:cxn modelId="{6A50FEA9-1BF9-41DB-B117-D83CC326A1A3}" type="presParOf" srcId="{0EAF0032-ECBD-4D2A-A81F-A625F07304D1}" destId="{C67BAC04-38AA-4827-B6EB-71E50AEB6CA2}" srcOrd="1" destOrd="0" presId="urn:microsoft.com/office/officeart/2005/8/layout/hierarchy2"/>
    <dgm:cxn modelId="{9DD3F528-6B41-4918-BF88-120440A1BA4C}" type="presParOf" srcId="{3AC4D75B-42FF-49DB-9390-AE8D6A50C9FE}" destId="{DE9C8EDE-A4B6-4B6F-B89F-CE3B25695E37}" srcOrd="2" destOrd="0" presId="urn:microsoft.com/office/officeart/2005/8/layout/hierarchy2"/>
    <dgm:cxn modelId="{53B33666-5B6E-4B37-B97C-76C6371235B0}" type="presParOf" srcId="{DE9C8EDE-A4B6-4B6F-B89F-CE3B25695E37}" destId="{C3D63E22-7FC8-43F5-B9F1-D9A9F3D0BFAB}" srcOrd="0" destOrd="0" presId="urn:microsoft.com/office/officeart/2005/8/layout/hierarchy2"/>
    <dgm:cxn modelId="{7CC6D225-378B-43F0-B5AD-0B674BBDF094}" type="presParOf" srcId="{3AC4D75B-42FF-49DB-9390-AE8D6A50C9FE}" destId="{8A3CD371-B790-48A6-B820-765DA52A284D}" srcOrd="3" destOrd="0" presId="urn:microsoft.com/office/officeart/2005/8/layout/hierarchy2"/>
    <dgm:cxn modelId="{6F9B23B4-A287-4091-A250-185061776DDF}" type="presParOf" srcId="{8A3CD371-B790-48A6-B820-765DA52A284D}" destId="{1724E37F-7CE3-45D1-B330-96F61FDB00DF}" srcOrd="0" destOrd="0" presId="urn:microsoft.com/office/officeart/2005/8/layout/hierarchy2"/>
    <dgm:cxn modelId="{6EC494DB-B1D1-4AC6-817F-0160CD4335D7}" type="presParOf" srcId="{8A3CD371-B790-48A6-B820-765DA52A284D}" destId="{54B1B799-269B-49F9-955C-63777A67C9F0}" srcOrd="1" destOrd="0" presId="urn:microsoft.com/office/officeart/2005/8/layout/hierarchy2"/>
    <dgm:cxn modelId="{A4E58DA5-B859-473B-B7EE-04C6F5CD4400}" type="presParOf" srcId="{54B1B799-269B-49F9-955C-63777A67C9F0}" destId="{06B527B7-9721-4DA2-9CAC-FD9469EF8E8D}" srcOrd="0" destOrd="0" presId="urn:microsoft.com/office/officeart/2005/8/layout/hierarchy2"/>
    <dgm:cxn modelId="{A8B8E116-1213-4498-9351-3BB0A8260807}" type="presParOf" srcId="{06B527B7-9721-4DA2-9CAC-FD9469EF8E8D}" destId="{0311B899-B46E-40CF-B4D3-DEB5B4DDE26F}" srcOrd="0" destOrd="0" presId="urn:microsoft.com/office/officeart/2005/8/layout/hierarchy2"/>
    <dgm:cxn modelId="{ABD5250F-D5E8-46CD-B964-9DC396E1976E}" type="presParOf" srcId="{54B1B799-269B-49F9-955C-63777A67C9F0}" destId="{35CEF48D-8CDE-4548-B211-A1868D2566E9}" srcOrd="1" destOrd="0" presId="urn:microsoft.com/office/officeart/2005/8/layout/hierarchy2"/>
    <dgm:cxn modelId="{E80C9244-7475-458B-9A9B-9DCE25C5609B}" type="presParOf" srcId="{35CEF48D-8CDE-4548-B211-A1868D2566E9}" destId="{C9ECF483-D672-4739-BAAC-61DBD3623640}" srcOrd="0" destOrd="0" presId="urn:microsoft.com/office/officeart/2005/8/layout/hierarchy2"/>
    <dgm:cxn modelId="{985987C8-BFA8-4938-81AD-6D05083090B8}" type="presParOf" srcId="{35CEF48D-8CDE-4548-B211-A1868D2566E9}" destId="{8AF50FAD-E522-4549-B96F-0C87E790CC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2CA7A-D049-4F2B-B196-ADEB013046F5}">
      <dsp:nvSpPr>
        <dsp:cNvPr id="0" name=""/>
        <dsp:cNvSpPr/>
      </dsp:nvSpPr>
      <dsp:spPr>
        <a:xfrm>
          <a:off x="7577" y="2560841"/>
          <a:ext cx="1245863" cy="622931"/>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t>Politický systém</a:t>
          </a:r>
        </a:p>
      </dsp:txBody>
      <dsp:txXfrm>
        <a:off x="25822" y="2579086"/>
        <a:ext cx="1209373" cy="586441"/>
      </dsp:txXfrm>
    </dsp:sp>
    <dsp:sp modelId="{39015AC2-680A-410D-979B-79CF83CBE6B5}">
      <dsp:nvSpPr>
        <dsp:cNvPr id="0" name=""/>
        <dsp:cNvSpPr/>
      </dsp:nvSpPr>
      <dsp:spPr>
        <a:xfrm rot="18208315">
          <a:off x="1050827" y="248446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1480023" y="2472858"/>
        <a:ext cx="45178" cy="45178"/>
      </dsp:txXfrm>
    </dsp:sp>
    <dsp:sp modelId="{B36948E3-7A07-441C-9429-D22B5834FD20}">
      <dsp:nvSpPr>
        <dsp:cNvPr id="0" name=""/>
        <dsp:cNvSpPr/>
      </dsp:nvSpPr>
      <dsp:spPr>
        <a:xfrm>
          <a:off x="1751785" y="180712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t>Sdílení moci</a:t>
          </a:r>
        </a:p>
      </dsp:txBody>
      <dsp:txXfrm>
        <a:off x="1770030" y="1825366"/>
        <a:ext cx="1209373" cy="586441"/>
      </dsp:txXfrm>
    </dsp:sp>
    <dsp:sp modelId="{E22A4558-E472-4E94-86ED-4826ECD6DD6C}">
      <dsp:nvSpPr>
        <dsp:cNvPr id="0" name=""/>
        <dsp:cNvSpPr/>
      </dsp:nvSpPr>
      <dsp:spPr>
        <a:xfrm rot="18132569">
          <a:off x="2779344" y="1712066"/>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223447" y="1699679"/>
        <a:ext cx="46747" cy="46747"/>
      </dsp:txXfrm>
    </dsp:sp>
    <dsp:sp modelId="{B30EA9C0-2387-45B6-B512-A908FE85DD7C}">
      <dsp:nvSpPr>
        <dsp:cNvPr id="0" name=""/>
        <dsp:cNvSpPr/>
      </dsp:nvSpPr>
      <dsp:spPr>
        <a:xfrm>
          <a:off x="3495994" y="1016053"/>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solidFill>
                <a:srgbClr val="002D5A"/>
              </a:solidFill>
            </a:rPr>
            <a:t>Společná legitimita</a:t>
          </a:r>
        </a:p>
      </dsp:txBody>
      <dsp:txXfrm>
        <a:off x="3514239" y="1034298"/>
        <a:ext cx="1209373" cy="586441"/>
      </dsp:txXfrm>
    </dsp:sp>
    <dsp:sp modelId="{080EA6B5-9DFF-4741-B070-CA070C8BF971}">
      <dsp:nvSpPr>
        <dsp:cNvPr id="0" name=""/>
        <dsp:cNvSpPr/>
      </dsp:nvSpPr>
      <dsp:spPr>
        <a:xfrm rot="17991406">
          <a:off x="4517748" y="929483"/>
          <a:ext cx="892566" cy="21973"/>
        </a:xfrm>
        <a:custGeom>
          <a:avLst/>
          <a:gdLst/>
          <a:ahLst/>
          <a:cxnLst/>
          <a:rect l="0" t="0" r="0" b="0"/>
          <a:pathLst>
            <a:path>
              <a:moveTo>
                <a:pt x="0" y="10986"/>
              </a:moveTo>
              <a:lnTo>
                <a:pt x="892566"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941717" y="918155"/>
        <a:ext cx="44628" cy="44628"/>
      </dsp:txXfrm>
    </dsp:sp>
    <dsp:sp modelId="{1F6D5207-7DBF-4670-AC9D-0D2FEE335F2A}">
      <dsp:nvSpPr>
        <dsp:cNvPr id="0" name=""/>
        <dsp:cNvSpPr/>
      </dsp:nvSpPr>
      <dsp:spPr>
        <a:xfrm>
          <a:off x="5186206" y="241954"/>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cs-CZ" sz="1600" b="1" kern="1200" dirty="0">
              <a:solidFill>
                <a:srgbClr val="002D5A"/>
              </a:solidFill>
            </a:rPr>
            <a:t>Parlamentní režim</a:t>
          </a:r>
        </a:p>
      </dsp:txBody>
      <dsp:txXfrm>
        <a:off x="5204451" y="260199"/>
        <a:ext cx="1209373" cy="586441"/>
      </dsp:txXfrm>
    </dsp:sp>
    <dsp:sp modelId="{52F841F0-3AB4-4236-BC17-39679FAF4649}">
      <dsp:nvSpPr>
        <dsp:cNvPr id="0" name=""/>
        <dsp:cNvSpPr/>
      </dsp:nvSpPr>
      <dsp:spPr>
        <a:xfrm rot="3467431">
          <a:off x="2779344" y="2503135"/>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223447" y="2490748"/>
        <a:ext cx="46747" cy="46747"/>
      </dsp:txXfrm>
    </dsp:sp>
    <dsp:sp modelId="{188F134C-EF53-47C4-8060-8619F1E0B136}">
      <dsp:nvSpPr>
        <dsp:cNvPr id="0" name=""/>
        <dsp:cNvSpPr/>
      </dsp:nvSpPr>
      <dsp:spPr>
        <a:xfrm>
          <a:off x="3495994" y="2598190"/>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solidFill>
                <a:srgbClr val="002D5A"/>
              </a:solidFill>
            </a:rPr>
            <a:t>Oddělená legitimita</a:t>
          </a:r>
        </a:p>
      </dsp:txBody>
      <dsp:txXfrm>
        <a:off x="3514239" y="2616435"/>
        <a:ext cx="1209373" cy="586441"/>
      </dsp:txXfrm>
    </dsp:sp>
    <dsp:sp modelId="{2C7CF422-284A-4507-8D3E-5E14262C370F}">
      <dsp:nvSpPr>
        <dsp:cNvPr id="0" name=""/>
        <dsp:cNvSpPr/>
      </dsp:nvSpPr>
      <dsp:spPr>
        <a:xfrm rot="18982386">
          <a:off x="4644370" y="2655100"/>
          <a:ext cx="706039" cy="21973"/>
        </a:xfrm>
        <a:custGeom>
          <a:avLst/>
          <a:gdLst/>
          <a:ahLst/>
          <a:cxnLst/>
          <a:rect l="0" t="0" r="0" b="0"/>
          <a:pathLst>
            <a:path>
              <a:moveTo>
                <a:pt x="0" y="10986"/>
              </a:moveTo>
              <a:lnTo>
                <a:pt x="706039"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979738" y="2648435"/>
        <a:ext cx="35301" cy="35301"/>
      </dsp:txXfrm>
    </dsp:sp>
    <dsp:sp modelId="{D85F4743-1D6F-4F7C-B507-0ECC8DAA7ECD}">
      <dsp:nvSpPr>
        <dsp:cNvPr id="0" name=""/>
        <dsp:cNvSpPr/>
      </dsp:nvSpPr>
      <dsp:spPr>
        <a:xfrm>
          <a:off x="5252922" y="1854643"/>
          <a:ext cx="1245863" cy="1135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t>Prezident člen vlády (opozice) nebo mimo linii vláda - opozice</a:t>
          </a:r>
        </a:p>
      </dsp:txBody>
      <dsp:txXfrm>
        <a:off x="5286187" y="1887908"/>
        <a:ext cx="1179333" cy="1069217"/>
      </dsp:txXfrm>
    </dsp:sp>
    <dsp:sp modelId="{61E27C0D-B9D4-4FBC-97CF-301295ACAFC8}">
      <dsp:nvSpPr>
        <dsp:cNvPr id="0" name=""/>
        <dsp:cNvSpPr/>
      </dsp:nvSpPr>
      <dsp:spPr>
        <a:xfrm rot="3409583">
          <a:off x="4524480" y="3300477"/>
          <a:ext cx="960095" cy="21973"/>
        </a:xfrm>
        <a:custGeom>
          <a:avLst/>
          <a:gdLst/>
          <a:ahLst/>
          <a:cxnLst/>
          <a:rect l="0" t="0" r="0" b="0"/>
          <a:pathLst>
            <a:path>
              <a:moveTo>
                <a:pt x="0" y="10986"/>
              </a:moveTo>
              <a:lnTo>
                <a:pt x="96009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980526" y="3287461"/>
        <a:ext cx="48004" cy="48004"/>
      </dsp:txXfrm>
    </dsp:sp>
    <dsp:sp modelId="{DA71B3CA-04D3-449A-A91F-623315396905}">
      <dsp:nvSpPr>
        <dsp:cNvPr id="0" name=""/>
        <dsp:cNvSpPr/>
      </dsp:nvSpPr>
      <dsp:spPr>
        <a:xfrm>
          <a:off x="5267200" y="3150634"/>
          <a:ext cx="1245863" cy="112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t>Prezident vůdce (jedním z vůdců) vládního/opozičního bloku</a:t>
          </a:r>
        </a:p>
      </dsp:txBody>
      <dsp:txXfrm>
        <a:off x="5300158" y="3183592"/>
        <a:ext cx="1179947" cy="1059360"/>
      </dsp:txXfrm>
    </dsp:sp>
    <dsp:sp modelId="{15945197-D6EE-4907-9211-83CC7A831A7D}">
      <dsp:nvSpPr>
        <dsp:cNvPr id="0" name=""/>
        <dsp:cNvSpPr/>
      </dsp:nvSpPr>
      <dsp:spPr>
        <a:xfrm rot="3634129">
          <a:off x="6334339" y="4008325"/>
          <a:ext cx="702775" cy="21973"/>
        </a:xfrm>
        <a:custGeom>
          <a:avLst/>
          <a:gdLst/>
          <a:ahLst/>
          <a:cxnLst/>
          <a:rect l="0" t="0" r="0" b="0"/>
          <a:pathLst>
            <a:path>
              <a:moveTo>
                <a:pt x="0" y="10986"/>
              </a:moveTo>
              <a:lnTo>
                <a:pt x="70277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668158" y="4001742"/>
        <a:ext cx="35138" cy="35138"/>
      </dsp:txXfrm>
    </dsp:sp>
    <dsp:sp modelId="{061B2185-5D1E-4A42-BF5E-8CBAF6B7D4B7}">
      <dsp:nvSpPr>
        <dsp:cNvPr id="0" name=""/>
        <dsp:cNvSpPr/>
      </dsp:nvSpPr>
      <dsp:spPr>
        <a:xfrm>
          <a:off x="6858391" y="3895068"/>
          <a:ext cx="1698123" cy="860567"/>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cs-CZ" sz="1600" b="1" kern="1200" dirty="0">
              <a:solidFill>
                <a:srgbClr val="002D5A"/>
              </a:solidFill>
            </a:rPr>
            <a:t>Poloprezidentský režim</a:t>
          </a:r>
        </a:p>
      </dsp:txBody>
      <dsp:txXfrm>
        <a:off x="6883596" y="3920273"/>
        <a:ext cx="1647713" cy="810157"/>
      </dsp:txXfrm>
    </dsp:sp>
    <dsp:sp modelId="{DE9C8EDE-A4B6-4B6F-B89F-CE3B25695E37}">
      <dsp:nvSpPr>
        <dsp:cNvPr id="0" name=""/>
        <dsp:cNvSpPr/>
      </dsp:nvSpPr>
      <dsp:spPr>
        <a:xfrm rot="3391685">
          <a:off x="1050827" y="323818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1480023" y="3226578"/>
        <a:ext cx="45178" cy="45178"/>
      </dsp:txXfrm>
    </dsp:sp>
    <dsp:sp modelId="{1724E37F-7CE3-45D1-B330-96F61FDB00DF}">
      <dsp:nvSpPr>
        <dsp:cNvPr id="0" name=""/>
        <dsp:cNvSpPr/>
      </dsp:nvSpPr>
      <dsp:spPr>
        <a:xfrm>
          <a:off x="1751785" y="331456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a:t>Oddělení moci</a:t>
          </a:r>
        </a:p>
      </dsp:txBody>
      <dsp:txXfrm>
        <a:off x="1770030" y="3332806"/>
        <a:ext cx="1209373" cy="586441"/>
      </dsp:txXfrm>
    </dsp:sp>
    <dsp:sp modelId="{06B527B7-9721-4DA2-9CAC-FD9469EF8E8D}">
      <dsp:nvSpPr>
        <dsp:cNvPr id="0" name=""/>
        <dsp:cNvSpPr/>
      </dsp:nvSpPr>
      <dsp:spPr>
        <a:xfrm rot="2944699">
          <a:off x="2804117" y="4038939"/>
          <a:ext cx="1122010" cy="21973"/>
        </a:xfrm>
        <a:custGeom>
          <a:avLst/>
          <a:gdLst/>
          <a:ahLst/>
          <a:cxnLst/>
          <a:rect l="0" t="0" r="0" b="0"/>
          <a:pathLst>
            <a:path>
              <a:moveTo>
                <a:pt x="0" y="10986"/>
              </a:moveTo>
              <a:lnTo>
                <a:pt x="1122010"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337072" y="4021875"/>
        <a:ext cx="56100" cy="56100"/>
      </dsp:txXfrm>
    </dsp:sp>
    <dsp:sp modelId="{C9ECF483-D672-4739-BAAC-61DBD3623640}">
      <dsp:nvSpPr>
        <dsp:cNvPr id="0" name=""/>
        <dsp:cNvSpPr/>
      </dsp:nvSpPr>
      <dsp:spPr>
        <a:xfrm>
          <a:off x="3732595" y="4162359"/>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cs-CZ" sz="1600" b="1" kern="1200" dirty="0">
              <a:solidFill>
                <a:srgbClr val="002D5A"/>
              </a:solidFill>
            </a:rPr>
            <a:t>Prezidentský režim</a:t>
          </a:r>
        </a:p>
      </dsp:txBody>
      <dsp:txXfrm>
        <a:off x="3750840" y="4180604"/>
        <a:ext cx="1209373" cy="5864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sz="quarter" idx="1"/>
          </p:nvPr>
        </p:nvSpPr>
        <p:spPr>
          <a:xfrm>
            <a:off x="4021294" y="1"/>
            <a:ext cx="3076363" cy="511730"/>
          </a:xfrm>
          <a:prstGeom prst="rect">
            <a:avLst/>
          </a:prstGeom>
        </p:spPr>
        <p:txBody>
          <a:bodyPr vert="horz" lIns="95491" tIns="47745" rIns="95491" bIns="47745" rtlCol="0"/>
          <a:lstStyle>
            <a:lvl1pPr algn="r">
              <a:defRPr sz="1300"/>
            </a:lvl1pPr>
          </a:lstStyle>
          <a:p>
            <a:fld id="{C843B205-5F2E-431B-94EC-215C205723AE}" type="datetimeFigureOut">
              <a:rPr lang="cs-CZ" smtClean="0"/>
              <a:t>17.12.2021</a:t>
            </a:fld>
            <a:endParaRPr lang="cs-CZ"/>
          </a:p>
        </p:txBody>
      </p:sp>
      <p:sp>
        <p:nvSpPr>
          <p:cNvPr id="4" name="Zástupný symbol pro zápatí 3"/>
          <p:cNvSpPr>
            <a:spLocks noGrp="1"/>
          </p:cNvSpPr>
          <p:nvPr>
            <p:ph type="ftr" sz="quarter" idx="2"/>
          </p:nvPr>
        </p:nvSpPr>
        <p:spPr>
          <a:xfrm>
            <a:off x="0" y="9721107"/>
            <a:ext cx="3076363" cy="511730"/>
          </a:xfrm>
          <a:prstGeom prst="rect">
            <a:avLst/>
          </a:prstGeom>
        </p:spPr>
        <p:txBody>
          <a:bodyPr vert="horz" lIns="95491" tIns="47745" rIns="95491" bIns="47745" rtlCol="0" anchor="b"/>
          <a:lstStyle>
            <a:lvl1pPr algn="l">
              <a:defRPr sz="1300"/>
            </a:lvl1pPr>
          </a:lstStyle>
          <a:p>
            <a:endParaRPr lang="cs-CZ"/>
          </a:p>
        </p:txBody>
      </p:sp>
      <p:sp>
        <p:nvSpPr>
          <p:cNvPr id="5" name="Zástupný symbol pro číslo snímku 4"/>
          <p:cNvSpPr>
            <a:spLocks noGrp="1"/>
          </p:cNvSpPr>
          <p:nvPr>
            <p:ph type="sldNum" sz="quarter" idx="3"/>
          </p:nvPr>
        </p:nvSpPr>
        <p:spPr>
          <a:xfrm>
            <a:off x="4021294" y="9721107"/>
            <a:ext cx="3076363" cy="511730"/>
          </a:xfrm>
          <a:prstGeom prst="rect">
            <a:avLst/>
          </a:prstGeom>
        </p:spPr>
        <p:txBody>
          <a:bodyPr vert="horz" lIns="95491" tIns="47745" rIns="95491" bIns="47745" rtlCol="0" anchor="b"/>
          <a:lstStyle>
            <a:lvl1pPr algn="r">
              <a:defRPr sz="1300"/>
            </a:lvl1pPr>
          </a:lstStyle>
          <a:p>
            <a:fld id="{80B2CEF8-4FD8-4A45-8902-8764F2597AD9}" type="slidenum">
              <a:rPr lang="cs-CZ" smtClean="0"/>
              <a:t>‹#›</a:t>
            </a:fld>
            <a:endParaRPr lang="cs-CZ"/>
          </a:p>
        </p:txBody>
      </p:sp>
    </p:spTree>
    <p:extLst>
      <p:ext uri="{BB962C8B-B14F-4D97-AF65-F5344CB8AC3E}">
        <p14:creationId xmlns:p14="http://schemas.microsoft.com/office/powerpoint/2010/main" val="578000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5631" cy="512222"/>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idx="1"/>
          </p:nvPr>
        </p:nvSpPr>
        <p:spPr>
          <a:xfrm>
            <a:off x="4021979" y="0"/>
            <a:ext cx="3075631" cy="512222"/>
          </a:xfrm>
          <a:prstGeom prst="rect">
            <a:avLst/>
          </a:prstGeom>
        </p:spPr>
        <p:txBody>
          <a:bodyPr vert="horz" lIns="95491" tIns="47745" rIns="95491" bIns="47745" rtlCol="0"/>
          <a:lstStyle>
            <a:lvl1pPr algn="r">
              <a:defRPr sz="1300"/>
            </a:lvl1pPr>
          </a:lstStyle>
          <a:p>
            <a:fld id="{5B2EA291-8051-4A67-8B93-158A6AD6296B}" type="datetimeFigureOut">
              <a:rPr lang="cs-CZ" smtClean="0"/>
              <a:t>17.12.2021</a:t>
            </a:fld>
            <a:endParaRPr lang="cs-CZ"/>
          </a:p>
        </p:txBody>
      </p:sp>
      <p:sp>
        <p:nvSpPr>
          <p:cNvPr id="4" name="Zástupný symbol pro obrázek snímku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91" tIns="47745" rIns="95491" bIns="47745" rtlCol="0" anchor="ctr"/>
          <a:lstStyle/>
          <a:p>
            <a:endParaRPr lang="cs-CZ"/>
          </a:p>
        </p:txBody>
      </p:sp>
      <p:sp>
        <p:nvSpPr>
          <p:cNvPr id="5" name="Zástupný symbol pro poznámky 4"/>
          <p:cNvSpPr>
            <a:spLocks noGrp="1"/>
          </p:cNvSpPr>
          <p:nvPr>
            <p:ph type="body" sz="quarter" idx="3"/>
          </p:nvPr>
        </p:nvSpPr>
        <p:spPr>
          <a:xfrm>
            <a:off x="709761" y="4862015"/>
            <a:ext cx="5679778" cy="4605085"/>
          </a:xfrm>
          <a:prstGeom prst="rect">
            <a:avLst/>
          </a:prstGeom>
        </p:spPr>
        <p:txBody>
          <a:bodyPr vert="horz" lIns="95491" tIns="47745" rIns="95491" bIns="47745"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720755"/>
            <a:ext cx="3075631" cy="512222"/>
          </a:xfrm>
          <a:prstGeom prst="rect">
            <a:avLst/>
          </a:prstGeom>
        </p:spPr>
        <p:txBody>
          <a:bodyPr vert="horz" lIns="95491" tIns="47745" rIns="95491" bIns="47745"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4021979" y="9720755"/>
            <a:ext cx="3075631" cy="512222"/>
          </a:xfrm>
          <a:prstGeom prst="rect">
            <a:avLst/>
          </a:prstGeom>
        </p:spPr>
        <p:txBody>
          <a:bodyPr vert="horz" lIns="95491" tIns="47745" rIns="95491" bIns="47745" rtlCol="0" anchor="b"/>
          <a:lstStyle>
            <a:lvl1pPr algn="r">
              <a:defRPr sz="1300"/>
            </a:lvl1pPr>
          </a:lstStyle>
          <a:p>
            <a:fld id="{083E0DFE-E2AE-45E2-AE1C-0C02FFD68029}" type="slidenum">
              <a:rPr lang="cs-CZ" smtClean="0"/>
              <a:t>‹#›</a:t>
            </a:fld>
            <a:endParaRPr lang="cs-CZ"/>
          </a:p>
        </p:txBody>
      </p:sp>
    </p:spTree>
    <p:extLst>
      <p:ext uri="{BB962C8B-B14F-4D97-AF65-F5344CB8AC3E}">
        <p14:creationId xmlns:p14="http://schemas.microsoft.com/office/powerpoint/2010/main" val="37478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xmlns="" id="{AA51CFB6-4E9C-4290-869A-82EEED536AC1}"/>
              </a:ext>
            </a:extLst>
          </p:cNvPr>
          <p:cNvSpPr>
            <a:spLocks noGrp="1" noRot="1" noChangeAspect="1" noTextEdit="1"/>
          </p:cNvSpPr>
          <p:nvPr>
            <p:ph type="sldImg"/>
          </p:nvPr>
        </p:nvSpPr>
        <p:spPr>
          <a:ln/>
        </p:spPr>
      </p:sp>
      <p:sp>
        <p:nvSpPr>
          <p:cNvPr id="134147" name="Zástupný symbol pro poznámky 2">
            <a:extLst>
              <a:ext uri="{FF2B5EF4-FFF2-40B4-BE49-F238E27FC236}">
                <a16:creationId xmlns:a16="http://schemas.microsoft.com/office/drawing/2014/main" xmlns="" id="{B4131312-0AD8-434A-99EF-F9C96EBC89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34148" name="Zástupný symbol pro číslo snímku 3">
            <a:extLst>
              <a:ext uri="{FF2B5EF4-FFF2-40B4-BE49-F238E27FC236}">
                <a16:creationId xmlns:a16="http://schemas.microsoft.com/office/drawing/2014/main" xmlns="" id="{F9BE9892-DEE4-4DAC-86B0-68859B6B1A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756C26F-5DE4-42DC-BEB3-AB168BE8FD54}" type="slidenum">
              <a:rPr lang="cs-CZ" altLang="cs-CZ">
                <a:latin typeface="Times New Roman" panose="02020603050405020304" pitchFamily="18" charset="0"/>
              </a:rPr>
              <a:pPr eaLnBrk="1" hangingPunct="1">
                <a:spcBef>
                  <a:spcPct val="0"/>
                </a:spcBef>
              </a:pPr>
              <a:t>27</a:t>
            </a:fld>
            <a:endParaRPr lang="cs-CZ" altLang="cs-CZ">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xmlns="" id="{45F3102B-6ED0-49BF-BE98-050B817D52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6423E01-0336-4C62-BC03-EECA1D86707B}" type="slidenum">
              <a:rPr lang="cs-CZ" altLang="cs-CZ">
                <a:latin typeface="Times New Roman" panose="02020603050405020304" pitchFamily="18" charset="0"/>
              </a:rPr>
              <a:pPr eaLnBrk="1" hangingPunct="1">
                <a:spcBef>
                  <a:spcPct val="0"/>
                </a:spcBef>
              </a:pPr>
              <a:t>42</a:t>
            </a:fld>
            <a:endParaRPr lang="cs-CZ"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xmlns="" id="{AF4A17B1-EEAD-421B-90CF-1E69F42A6BE4}"/>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xmlns="" id="{99D5717F-B068-413B-9022-3AF5BB0BE2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37-39</a:t>
            </a:r>
          </a:p>
          <a:p>
            <a:pPr eaLnBrk="1" hangingPunct="1"/>
            <a:r>
              <a:rPr lang="cs-CZ" altLang="cs-CZ">
                <a:latin typeface="Arial" panose="020B0604020202020204" pitchFamily="34" charset="0"/>
              </a:rPr>
              <a:t>Dnes převažující způsob výběru delegátů</a:t>
            </a:r>
          </a:p>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xmlns="" id="{B420A78F-ACBB-4F3C-A1AE-6AF014BE35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578A936-D182-4EC1-94A2-5BC080387355}" type="slidenum">
              <a:rPr lang="cs-CZ" altLang="cs-CZ">
                <a:latin typeface="Times New Roman" panose="02020603050405020304" pitchFamily="18" charset="0"/>
              </a:rPr>
              <a:pPr eaLnBrk="1" hangingPunct="1">
                <a:spcBef>
                  <a:spcPct val="0"/>
                </a:spcBef>
              </a:pPr>
              <a:t>43</a:t>
            </a:fld>
            <a:endParaRPr lang="cs-CZ"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xmlns="" id="{E717B647-F765-48A5-91B3-9735ACCDD72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xmlns="" id="{389664AB-7D31-4AF0-81C1-6FFF2774BE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38</a:t>
            </a:r>
          </a:p>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xmlns="" id="{EBDBFF3D-1C48-4B49-AFD5-11FC4B81CC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1353C44-C722-4B7A-8FFD-6EB28E6ECC62}" type="slidenum">
              <a:rPr lang="cs-CZ" altLang="cs-CZ">
                <a:latin typeface="Times New Roman" panose="02020603050405020304" pitchFamily="18" charset="0"/>
              </a:rPr>
              <a:pPr eaLnBrk="1" hangingPunct="1">
                <a:spcBef>
                  <a:spcPct val="0"/>
                </a:spcBef>
              </a:pPr>
              <a:t>44</a:t>
            </a:fld>
            <a:endParaRPr lang="cs-CZ" altLang="cs-CZ">
              <a:latin typeface="Times New Roman" panose="02020603050405020304" pitchFamily="18" charset="0"/>
            </a:endParaRPr>
          </a:p>
        </p:txBody>
      </p:sp>
      <p:sp>
        <p:nvSpPr>
          <p:cNvPr id="146435" name="Rectangle 2">
            <a:extLst>
              <a:ext uri="{FF2B5EF4-FFF2-40B4-BE49-F238E27FC236}">
                <a16:creationId xmlns:a16="http://schemas.microsoft.com/office/drawing/2014/main" xmlns="" id="{100A15A5-BFF5-4801-B300-6F426CB8BC1D}"/>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xmlns="" id="{F2CD7028-7A39-42B4-8787-B3A62A8DDF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xmlns="" id="{74340FFA-3331-4338-9ACF-653A4BD03F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C32BF5B-17AD-4E5B-B6F5-68334F91B58A}" type="slidenum">
              <a:rPr lang="cs-CZ" altLang="cs-CZ">
                <a:latin typeface="Times New Roman" panose="02020603050405020304" pitchFamily="18" charset="0"/>
              </a:rPr>
              <a:pPr eaLnBrk="1" hangingPunct="1">
                <a:spcBef>
                  <a:spcPct val="0"/>
                </a:spcBef>
              </a:pPr>
              <a:t>52</a:t>
            </a:fld>
            <a:endParaRPr lang="cs-CZ" altLang="cs-CZ">
              <a:latin typeface="Times New Roman" panose="02020603050405020304" pitchFamily="18" charset="0"/>
            </a:endParaRPr>
          </a:p>
        </p:txBody>
      </p:sp>
      <p:sp>
        <p:nvSpPr>
          <p:cNvPr id="148483" name="Rectangle 2">
            <a:extLst>
              <a:ext uri="{FF2B5EF4-FFF2-40B4-BE49-F238E27FC236}">
                <a16:creationId xmlns:a16="http://schemas.microsoft.com/office/drawing/2014/main" xmlns="" id="{1FB7D891-0836-498F-9D40-F42E7B643937}"/>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xmlns="" id="{7FB3109D-4CE5-4041-A254-C9298BABC0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http://www.archives.gov/federal-register/electoral-college/selects.html</a:t>
            </a:r>
          </a:p>
          <a:p>
            <a:pPr eaLnBrk="1" hangingPunct="1"/>
            <a:r>
              <a:rPr lang="cs-CZ" altLang="cs-CZ">
                <a:latin typeface="Arial" panose="020B0604020202020204" pitchFamily="34" charset="0"/>
              </a:rPr>
              <a:t>´zde konec 20.února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a:extLst>
              <a:ext uri="{FF2B5EF4-FFF2-40B4-BE49-F238E27FC236}">
                <a16:creationId xmlns:a16="http://schemas.microsoft.com/office/drawing/2014/main" xmlns="" id="{6F0AA272-AB88-49BD-A30D-654383665E4A}"/>
              </a:ext>
            </a:extLst>
          </p:cNvPr>
          <p:cNvSpPr>
            <a:spLocks noGrp="1" noRot="1" noChangeAspect="1" noTextEdit="1"/>
          </p:cNvSpPr>
          <p:nvPr>
            <p:ph type="sldImg"/>
          </p:nvPr>
        </p:nvSpPr>
        <p:spPr>
          <a:ln/>
        </p:spPr>
      </p:sp>
      <p:sp>
        <p:nvSpPr>
          <p:cNvPr id="151555" name="Zástupný symbol pro poznámky 2">
            <a:extLst>
              <a:ext uri="{FF2B5EF4-FFF2-40B4-BE49-F238E27FC236}">
                <a16:creationId xmlns:a16="http://schemas.microsoft.com/office/drawing/2014/main" xmlns="" id="{53191AFD-7664-4E6E-B41A-84D13B064F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5.3.2019</a:t>
            </a:r>
            <a:endParaRPr lang="en-US" altLang="cs-CZ">
              <a:latin typeface="Arial" panose="020B0604020202020204" pitchFamily="34" charset="0"/>
            </a:endParaRPr>
          </a:p>
        </p:txBody>
      </p:sp>
      <p:sp>
        <p:nvSpPr>
          <p:cNvPr id="151556" name="Zástupný symbol pro číslo snímku 3">
            <a:extLst>
              <a:ext uri="{FF2B5EF4-FFF2-40B4-BE49-F238E27FC236}">
                <a16:creationId xmlns:a16="http://schemas.microsoft.com/office/drawing/2014/main" xmlns="" id="{9230C6F5-9345-4B3E-940A-4BA631F29B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73082E-5F30-4CD2-843A-A9DDEE82CABE}" type="slidenum">
              <a:rPr lang="cs-CZ" altLang="cs-CZ">
                <a:latin typeface="Times New Roman" panose="02020603050405020304" pitchFamily="18" charset="0"/>
              </a:rPr>
              <a:pPr eaLnBrk="1" hangingPunct="1">
                <a:spcBef>
                  <a:spcPct val="0"/>
                </a:spcBef>
              </a:pPr>
              <a:t>55</a:t>
            </a:fld>
            <a:endParaRPr lang="cs-CZ" altLang="cs-CZ">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xmlns="" id="{25B7BD8F-B8DD-4408-A863-DD3F8CA602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EB901A6-93E0-414D-B9DC-EFC0ABDDBF0C}" type="slidenum">
              <a:rPr lang="cs-CZ" altLang="cs-CZ">
                <a:latin typeface="Times New Roman" panose="02020603050405020304" pitchFamily="18" charset="0"/>
              </a:rPr>
              <a:pPr eaLnBrk="1" hangingPunct="1">
                <a:spcBef>
                  <a:spcPct val="0"/>
                </a:spcBef>
              </a:pPr>
              <a:t>57</a:t>
            </a:fld>
            <a:endParaRPr lang="cs-CZ" altLang="cs-CZ">
              <a:latin typeface="Times New Roman" panose="02020603050405020304" pitchFamily="18" charset="0"/>
            </a:endParaRPr>
          </a:p>
        </p:txBody>
      </p:sp>
      <p:sp>
        <p:nvSpPr>
          <p:cNvPr id="153603" name="Rectangle 2">
            <a:extLst>
              <a:ext uri="{FF2B5EF4-FFF2-40B4-BE49-F238E27FC236}">
                <a16:creationId xmlns:a16="http://schemas.microsoft.com/office/drawing/2014/main" xmlns="" id="{5672604C-32CC-4D78-86A3-EA077B1A1B77}"/>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xmlns="" id="{FEC2853E-F8FA-4EBF-AD76-768CF1C630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225</a:t>
            </a:r>
          </a:p>
          <a:p>
            <a:pPr marL="0" lvl="1" eaLnBrk="1" hangingPunct="1"/>
            <a:r>
              <a:rPr lang="cs-CZ" altLang="cs-CZ">
                <a:latin typeface="Arial" panose="020B0604020202020204" pitchFamily="34" charset="0"/>
              </a:rPr>
              <a:t>Prezident má spřízněného člena Kongresu, který návrh zákona předloží</a:t>
            </a:r>
          </a:p>
          <a:p>
            <a:pPr marL="0" lvl="2" eaLnBrk="1" hangingPunct="1"/>
            <a:r>
              <a:rPr lang="cs-CZ" altLang="cs-CZ">
                <a:latin typeface="Arial" panose="020B0604020202020204" pitchFamily="34" charset="0"/>
              </a:rPr>
              <a:t>Pocket veto - Pokud nastanou kongresové prázdniny během těchto 10 dnů, může prezident zákon nechat „padnout pod stůl“</a:t>
            </a:r>
          </a:p>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a:extLst>
              <a:ext uri="{FF2B5EF4-FFF2-40B4-BE49-F238E27FC236}">
                <a16:creationId xmlns:a16="http://schemas.microsoft.com/office/drawing/2014/main" xmlns="" id="{27D37514-009B-40AB-AE1D-A4D5C7A77351}"/>
              </a:ext>
            </a:extLst>
          </p:cNvPr>
          <p:cNvSpPr>
            <a:spLocks noGrp="1" noRot="1" noChangeAspect="1" noTextEdit="1"/>
          </p:cNvSpPr>
          <p:nvPr>
            <p:ph type="sldImg"/>
          </p:nvPr>
        </p:nvSpPr>
        <p:spPr>
          <a:ln/>
        </p:spPr>
      </p:sp>
      <p:sp>
        <p:nvSpPr>
          <p:cNvPr id="156675" name="Zástupný symbol pro poznámky 2">
            <a:extLst>
              <a:ext uri="{FF2B5EF4-FFF2-40B4-BE49-F238E27FC236}">
                <a16:creationId xmlns:a16="http://schemas.microsoft.com/office/drawing/2014/main" xmlns="" id="{682E6D11-A1DE-4929-9C91-D78684ACCE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cs-CZ" altLang="cs-CZ">
                <a:latin typeface="Arial" panose="020B0604020202020204" pitchFamily="34" charset="0"/>
              </a:rPr>
              <a:t>Otázka, zda může prezident použít ozbrojené síly bez souhlasu Kongresu (např. válka ve Vietnamu)</a:t>
            </a:r>
          </a:p>
          <a:p>
            <a:pPr lvl="1" eaLnBrk="1" hangingPunct="1"/>
            <a:r>
              <a:rPr lang="cs-CZ" altLang="cs-CZ">
                <a:latin typeface="Arial" panose="020B0604020202020204" pitchFamily="34" charset="0"/>
              </a:rPr>
              <a:t>1973 – zákon, který prezidenta omezil: prezident může disponovat armádou bez souhlasu Kongresu pouze 60 dní</a:t>
            </a:r>
          </a:p>
          <a:p>
            <a:pPr lvl="1" eaLnBrk="1" hangingPunct="1"/>
            <a:r>
              <a:rPr lang="cs-CZ" altLang="cs-CZ">
                <a:latin typeface="Arial" panose="020B0604020202020204" pitchFamily="34" charset="0"/>
              </a:rPr>
              <a:t>Zde konec 27.2</a:t>
            </a:r>
          </a:p>
          <a:p>
            <a:endParaRPr lang="cs-CZ" altLang="cs-CZ">
              <a:latin typeface="Arial" panose="020B0604020202020204" pitchFamily="34" charset="0"/>
            </a:endParaRPr>
          </a:p>
        </p:txBody>
      </p:sp>
      <p:sp>
        <p:nvSpPr>
          <p:cNvPr id="156676" name="Zástupný symbol pro číslo snímku 3">
            <a:extLst>
              <a:ext uri="{FF2B5EF4-FFF2-40B4-BE49-F238E27FC236}">
                <a16:creationId xmlns:a16="http://schemas.microsoft.com/office/drawing/2014/main" xmlns="" id="{38E90337-0E24-452E-ADAA-4CE820606D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CA15B08-973E-4FEC-81F0-D9D4C776A1F5}" type="slidenum">
              <a:rPr lang="cs-CZ" altLang="cs-CZ">
                <a:latin typeface="Times New Roman" panose="02020603050405020304" pitchFamily="18" charset="0"/>
              </a:rPr>
              <a:pPr eaLnBrk="1" hangingPunct="1">
                <a:spcBef>
                  <a:spcPct val="0"/>
                </a:spcBef>
              </a:pPr>
              <a:t>60</a:t>
            </a:fld>
            <a:endParaRPr lang="cs-CZ" altLang="cs-CZ">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xmlns="" id="{6E24D978-6036-4920-99E7-C9AD5ADBEAAC}"/>
              </a:ext>
            </a:extLst>
          </p:cNvPr>
          <p:cNvSpPr>
            <a:spLocks noGrp="1" noRot="1" noChangeAspect="1" noTextEdit="1"/>
          </p:cNvSpPr>
          <p:nvPr>
            <p:ph type="sldImg"/>
          </p:nvPr>
        </p:nvSpPr>
        <p:spPr>
          <a:ln/>
        </p:spPr>
      </p:sp>
      <p:sp>
        <p:nvSpPr>
          <p:cNvPr id="157699" name="Zástupný symbol pro poznámky 2">
            <a:extLst>
              <a:ext uri="{FF2B5EF4-FFF2-40B4-BE49-F238E27FC236}">
                <a16:creationId xmlns:a16="http://schemas.microsoft.com/office/drawing/2014/main" xmlns="" id="{72A8F7EE-8F7B-40EC-983F-48B0BD2936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Prezident jmenuje se souhlasem Senátu špičky aparátu (cca 3 000 lidí)</a:t>
            </a:r>
          </a:p>
          <a:p>
            <a:endParaRPr lang="cs-CZ" altLang="cs-CZ">
              <a:latin typeface="Arial" panose="020B0604020202020204" pitchFamily="34" charset="0"/>
            </a:endParaRPr>
          </a:p>
        </p:txBody>
      </p:sp>
      <p:sp>
        <p:nvSpPr>
          <p:cNvPr id="157700" name="Zástupný symbol pro číslo snímku 3">
            <a:extLst>
              <a:ext uri="{FF2B5EF4-FFF2-40B4-BE49-F238E27FC236}">
                <a16:creationId xmlns:a16="http://schemas.microsoft.com/office/drawing/2014/main" xmlns="" id="{EAFFEEC7-8411-4E01-933B-8A86BF6550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4CB62C-7B67-4F61-9213-333E3628C19B}" type="slidenum">
              <a:rPr lang="cs-CZ" altLang="cs-CZ">
                <a:latin typeface="Times New Roman" panose="02020603050405020304" pitchFamily="18" charset="0"/>
              </a:rPr>
              <a:pPr eaLnBrk="1" hangingPunct="1">
                <a:spcBef>
                  <a:spcPct val="0"/>
                </a:spcBef>
              </a:pPr>
              <a:t>62</a:t>
            </a:fld>
            <a:endParaRPr lang="cs-CZ" altLang="cs-CZ">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xmlns="" id="{2D3FBCB5-C6DC-469D-8D30-197C21B4BF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ADDEB0-9EED-4B30-9222-01C1C54D48E4}" type="slidenum">
              <a:rPr lang="cs-CZ" altLang="cs-CZ">
                <a:latin typeface="Times New Roman" panose="02020603050405020304" pitchFamily="18" charset="0"/>
              </a:rPr>
              <a:pPr eaLnBrk="1" hangingPunct="1">
                <a:spcBef>
                  <a:spcPct val="0"/>
                </a:spcBef>
              </a:pPr>
              <a:t>67</a:t>
            </a:fld>
            <a:endParaRPr lang="cs-CZ"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xmlns="" id="{6E4C2D55-818B-4A2B-A9D4-9F72DE4659E8}"/>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xmlns="" id="{165DFC31-0C9C-4107-90AC-6698091F5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r>
              <a:rPr lang="cs-CZ" altLang="cs-CZ">
                <a:latin typeface="Arial" panose="020B0604020202020204" pitchFamily="34" charset="0"/>
              </a:rPr>
              <a:t>http://en.wikipedia.org/wiki/Impeachment_in_the_United_States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xmlns="" id="{FEBEFCF1-AABC-4F64-93DE-FC93628A82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61AE0F-3853-4EE6-9BD0-77B0A5FCFB78}" type="slidenum">
              <a:rPr lang="cs-CZ" altLang="cs-CZ">
                <a:latin typeface="Times New Roman" panose="02020603050405020304" pitchFamily="18" charset="0"/>
              </a:rPr>
              <a:pPr eaLnBrk="1" hangingPunct="1">
                <a:spcBef>
                  <a:spcPct val="0"/>
                </a:spcBef>
              </a:pPr>
              <a:t>68</a:t>
            </a:fld>
            <a:endParaRPr lang="cs-CZ" altLang="cs-CZ">
              <a:latin typeface="Times New Roman" panose="02020603050405020304" pitchFamily="18" charset="0"/>
            </a:endParaRPr>
          </a:p>
        </p:txBody>
      </p:sp>
      <p:sp>
        <p:nvSpPr>
          <p:cNvPr id="161795" name="Rectangle 2">
            <a:extLst>
              <a:ext uri="{FF2B5EF4-FFF2-40B4-BE49-F238E27FC236}">
                <a16:creationId xmlns:a16="http://schemas.microsoft.com/office/drawing/2014/main" xmlns="" id="{9E52E240-9188-4338-9067-943541C3B17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xmlns="" id="{E74E023B-90CB-42F4-AD7D-7003A9D4D3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xmlns="" id="{9A5572A0-BE8B-4BA4-AFC0-E75E54708B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AF90B2D-1906-414D-8029-42969F49CC47}" type="slidenum">
              <a:rPr lang="cs-CZ" altLang="cs-CZ">
                <a:latin typeface="Times New Roman" panose="02020603050405020304" pitchFamily="18" charset="0"/>
              </a:rPr>
              <a:pPr eaLnBrk="1" hangingPunct="1">
                <a:spcBef>
                  <a:spcPct val="0"/>
                </a:spcBef>
              </a:pPr>
              <a:t>30</a:t>
            </a:fld>
            <a:endParaRPr lang="cs-CZ" altLang="cs-CZ">
              <a:latin typeface="Times New Roman" panose="02020603050405020304" pitchFamily="18" charset="0"/>
            </a:endParaRPr>
          </a:p>
        </p:txBody>
      </p:sp>
      <p:sp>
        <p:nvSpPr>
          <p:cNvPr id="135171" name="Rectangle 2">
            <a:extLst>
              <a:ext uri="{FF2B5EF4-FFF2-40B4-BE49-F238E27FC236}">
                <a16:creationId xmlns:a16="http://schemas.microsoft.com/office/drawing/2014/main" xmlns="" id="{3D13F5B5-26AA-45F3-B62B-E072D3FB26E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xmlns="" id="{C8E90528-7E17-4FF8-8885-8730344A9C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xmlns="" id="{0262AC0D-3C4C-414B-B149-EC9360F6E8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21B80F4-E3F7-413F-AA9E-6A7A504D7D87}" type="slidenum">
              <a:rPr lang="cs-CZ" altLang="cs-CZ">
                <a:latin typeface="Times New Roman" panose="02020603050405020304" pitchFamily="18" charset="0"/>
              </a:rPr>
              <a:pPr eaLnBrk="1" hangingPunct="1">
                <a:spcBef>
                  <a:spcPct val="0"/>
                </a:spcBef>
              </a:pPr>
              <a:t>70</a:t>
            </a:fld>
            <a:endParaRPr lang="cs-CZ"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xmlns="" id="{CCFDFC3F-2329-4393-A216-EB3395CBB362}"/>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xmlns="" id="{B697CC07-4234-4878-BDFF-7C224D7D0F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217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Zástupný symbol pro obrázek snímku 1">
            <a:extLst>
              <a:ext uri="{FF2B5EF4-FFF2-40B4-BE49-F238E27FC236}">
                <a16:creationId xmlns:a16="http://schemas.microsoft.com/office/drawing/2014/main" xmlns="" id="{7D9A86C6-03AC-473D-9F07-67462B8535C3}"/>
              </a:ext>
            </a:extLst>
          </p:cNvPr>
          <p:cNvSpPr>
            <a:spLocks noGrp="1" noRot="1" noChangeAspect="1" noTextEdit="1"/>
          </p:cNvSpPr>
          <p:nvPr>
            <p:ph type="sldImg"/>
          </p:nvPr>
        </p:nvSpPr>
        <p:spPr>
          <a:ln/>
        </p:spPr>
      </p:sp>
      <p:sp>
        <p:nvSpPr>
          <p:cNvPr id="164867" name="Zástupný symbol pro poznámky 2">
            <a:extLst>
              <a:ext uri="{FF2B5EF4-FFF2-40B4-BE49-F238E27FC236}">
                <a16:creationId xmlns:a16="http://schemas.microsoft.com/office/drawing/2014/main" xmlns="" id="{A04D2DBA-7277-4598-92F5-694F0C1EAFC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6.3.</a:t>
            </a:r>
          </a:p>
        </p:txBody>
      </p:sp>
      <p:sp>
        <p:nvSpPr>
          <p:cNvPr id="164868" name="Zástupný symbol pro číslo snímku 3">
            <a:extLst>
              <a:ext uri="{FF2B5EF4-FFF2-40B4-BE49-F238E27FC236}">
                <a16:creationId xmlns:a16="http://schemas.microsoft.com/office/drawing/2014/main" xmlns="" id="{31A18FF8-F76D-41BF-8C52-EFE91517B8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C35AF19-7235-436B-88C3-7F5BFBC5926A}" type="slidenum">
              <a:rPr lang="cs-CZ" altLang="cs-CZ">
                <a:latin typeface="Times New Roman" panose="02020603050405020304" pitchFamily="18" charset="0"/>
              </a:rPr>
              <a:pPr eaLnBrk="1" hangingPunct="1">
                <a:spcBef>
                  <a:spcPct val="0"/>
                </a:spcBef>
              </a:pPr>
              <a:t>73</a:t>
            </a:fld>
            <a:endParaRPr lang="cs-CZ" altLang="cs-CZ">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xmlns=""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78</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xmlns=""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xmlns=""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xmlns=""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79</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xmlns=""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xmlns=""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extLst>
      <p:ext uri="{BB962C8B-B14F-4D97-AF65-F5344CB8AC3E}">
        <p14:creationId xmlns:p14="http://schemas.microsoft.com/office/powerpoint/2010/main" val="160617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xmlns="" id="{D3E3946F-88EE-42A1-AE5E-C65FD1F7CD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C7CAD4-3044-408E-946A-1D964C588083}" type="slidenum">
              <a:rPr lang="cs-CZ" altLang="cs-CZ">
                <a:latin typeface="Times New Roman" panose="02020603050405020304" pitchFamily="18" charset="0"/>
              </a:rPr>
              <a:pPr eaLnBrk="1" hangingPunct="1">
                <a:spcBef>
                  <a:spcPct val="0"/>
                </a:spcBef>
              </a:pPr>
              <a:t>80</a:t>
            </a:fld>
            <a:endParaRPr lang="cs-CZ" altLang="cs-CZ">
              <a:latin typeface="Times New Roman" panose="02020603050405020304" pitchFamily="18" charset="0"/>
            </a:endParaRPr>
          </a:p>
        </p:txBody>
      </p:sp>
      <p:sp>
        <p:nvSpPr>
          <p:cNvPr id="167939" name="Rectangle 2">
            <a:extLst>
              <a:ext uri="{FF2B5EF4-FFF2-40B4-BE49-F238E27FC236}">
                <a16:creationId xmlns:a16="http://schemas.microsoft.com/office/drawing/2014/main" xmlns="" id="{16646775-56EE-4760-B0BB-4350DA49F919}"/>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xmlns="" id="{C05C889B-A088-488F-AD32-14C60E5A6D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xmlns="" id="{411B258D-6D91-45AD-95E1-176ED1FDD5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D764CFB-CC0B-46AC-9E9D-2743233A2B98}" type="slidenum">
              <a:rPr lang="cs-CZ" altLang="cs-CZ">
                <a:latin typeface="Times New Roman" panose="02020603050405020304" pitchFamily="18" charset="0"/>
              </a:rPr>
              <a:pPr eaLnBrk="1" hangingPunct="1">
                <a:spcBef>
                  <a:spcPct val="0"/>
                </a:spcBef>
              </a:pPr>
              <a:t>81</a:t>
            </a:fld>
            <a:endParaRPr lang="cs-CZ" altLang="cs-CZ">
              <a:latin typeface="Times New Roman" panose="02020603050405020304" pitchFamily="18" charset="0"/>
            </a:endParaRPr>
          </a:p>
        </p:txBody>
      </p:sp>
      <p:sp>
        <p:nvSpPr>
          <p:cNvPr id="168963" name="Rectangle 2">
            <a:extLst>
              <a:ext uri="{FF2B5EF4-FFF2-40B4-BE49-F238E27FC236}">
                <a16:creationId xmlns:a16="http://schemas.microsoft.com/office/drawing/2014/main" xmlns="" id="{988778E6-D0FB-45F3-B2BB-5F5168C28A18}"/>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xmlns="" id="{F31D4212-63AA-4520-A669-90F0E5BBB5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xmlns="" id="{C70E6644-B1EA-4EAE-B7B7-841B9AFAF1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B5AA5F6-1F9F-4EA8-BF54-F9DBB882FDEF}" type="slidenum">
              <a:rPr lang="cs-CZ" altLang="cs-CZ">
                <a:latin typeface="Times New Roman" panose="02020603050405020304" pitchFamily="18" charset="0"/>
              </a:rPr>
              <a:pPr eaLnBrk="1" hangingPunct="1">
                <a:spcBef>
                  <a:spcPct val="0"/>
                </a:spcBef>
              </a:pPr>
              <a:t>84</a:t>
            </a:fld>
            <a:endParaRPr lang="cs-CZ" altLang="cs-CZ">
              <a:latin typeface="Times New Roman" panose="02020603050405020304" pitchFamily="18" charset="0"/>
            </a:endParaRPr>
          </a:p>
        </p:txBody>
      </p:sp>
      <p:sp>
        <p:nvSpPr>
          <p:cNvPr id="171011" name="Rectangle 2">
            <a:extLst>
              <a:ext uri="{FF2B5EF4-FFF2-40B4-BE49-F238E27FC236}">
                <a16:creationId xmlns:a16="http://schemas.microsoft.com/office/drawing/2014/main" xmlns="" id="{D6985994-9C16-4D4B-9252-AC52C1F605B7}"/>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xmlns="" id="{FC59B69A-A74E-4A90-A2B4-758BCA2353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162-163</a:t>
            </a:r>
            <a:endParaRPr lang="en-US"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126</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127</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CA156B2-F67F-48EE-B835-ABCDCDC929A8}" type="slidenum">
              <a:rPr lang="cs-CZ" altLang="cs-CZ" smtClean="0">
                <a:latin typeface="Times New Roman" pitchFamily="18" charset="0"/>
              </a:rPr>
              <a:pPr algn="r" eaLnBrk="1" hangingPunct="1">
                <a:spcBef>
                  <a:spcPct val="0"/>
                </a:spcBef>
              </a:pPr>
              <a:t>128</a:t>
            </a:fld>
            <a:endParaRPr lang="cs-CZ" altLang="cs-CZ">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xmlns="" id="{91C7CBFB-AECC-46BD-A495-9F77DEACEC56}"/>
              </a:ext>
            </a:extLst>
          </p:cNvPr>
          <p:cNvSpPr>
            <a:spLocks noGrp="1" noRot="1" noChangeAspect="1" noTextEdit="1"/>
          </p:cNvSpPr>
          <p:nvPr>
            <p:ph type="sldImg"/>
          </p:nvPr>
        </p:nvSpPr>
        <p:spPr>
          <a:ln/>
        </p:spPr>
      </p:sp>
      <p:sp>
        <p:nvSpPr>
          <p:cNvPr id="136195" name="Zástupný symbol pro poznámky 2">
            <a:extLst>
              <a:ext uri="{FF2B5EF4-FFF2-40B4-BE49-F238E27FC236}">
                <a16:creationId xmlns:a16="http://schemas.microsoft.com/office/drawing/2014/main" xmlns="" id="{7AA9B12B-083D-483C-9CB9-E04C5AAE5D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19.února 2019</a:t>
            </a:r>
            <a:endParaRPr lang="en-US" altLang="cs-CZ">
              <a:latin typeface="Arial" panose="020B0604020202020204" pitchFamily="34" charset="0"/>
            </a:endParaRPr>
          </a:p>
        </p:txBody>
      </p:sp>
      <p:sp>
        <p:nvSpPr>
          <p:cNvPr id="136196" name="Zástupný symbol pro číslo snímku 3">
            <a:extLst>
              <a:ext uri="{FF2B5EF4-FFF2-40B4-BE49-F238E27FC236}">
                <a16:creationId xmlns:a16="http://schemas.microsoft.com/office/drawing/2014/main" xmlns="" id="{78B65E0B-E7BE-41BD-A12C-47A3CD5430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F729130-15E4-4EA4-907D-2D8F4AE35C69}" type="slidenum">
              <a:rPr lang="cs-CZ" altLang="cs-CZ">
                <a:latin typeface="Times New Roman" panose="02020603050405020304" pitchFamily="18" charset="0"/>
              </a:rPr>
              <a:pPr eaLnBrk="1" hangingPunct="1">
                <a:spcBef>
                  <a:spcPct val="0"/>
                </a:spcBef>
              </a:pPr>
              <a:t>31</a:t>
            </a:fld>
            <a:endParaRPr lang="cs-CZ" altLang="cs-CZ">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a:extLst>
              <a:ext uri="{FF2B5EF4-FFF2-40B4-BE49-F238E27FC236}">
                <a16:creationId xmlns:a16="http://schemas.microsoft.com/office/drawing/2014/main" xmlns="" id="{BC74DA3A-912C-426C-9845-7486C038DEA1}"/>
              </a:ext>
            </a:extLst>
          </p:cNvPr>
          <p:cNvSpPr>
            <a:spLocks noGrp="1" noRot="1" noChangeAspect="1" noTextEdit="1"/>
          </p:cNvSpPr>
          <p:nvPr>
            <p:ph type="sldImg"/>
          </p:nvPr>
        </p:nvSpPr>
        <p:spPr>
          <a:ln/>
        </p:spPr>
      </p:sp>
      <p:sp>
        <p:nvSpPr>
          <p:cNvPr id="137219" name="Zástupný symbol pro poznámky 2">
            <a:extLst>
              <a:ext uri="{FF2B5EF4-FFF2-40B4-BE49-F238E27FC236}">
                <a16:creationId xmlns:a16="http://schemas.microsoft.com/office/drawing/2014/main" xmlns="" id="{92456695-6ADE-49F5-870F-3FCA417270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cs-CZ" altLang="cs-CZ">
                <a:latin typeface="Arial" panose="020B0604020202020204" pitchFamily="34" charset="0"/>
              </a:rPr>
              <a:t>Virginský plán - dvoukomorový kongres proporční zastoupení států: volba jedné osoby prezdienta na společném zasedání obou komor</a:t>
            </a:r>
          </a:p>
          <a:p>
            <a:pPr lvl="1"/>
            <a:r>
              <a:rPr lang="cs-CZ" altLang="cs-CZ">
                <a:latin typeface="Arial" panose="020B0604020202020204" pitchFamily="34" charset="0"/>
              </a:rPr>
              <a:t>Newjerseyský plán – jednokomorový kongres – každý stát jeden zástupce: volba vícečlenné exekutivy (vlády)</a:t>
            </a:r>
          </a:p>
          <a:p>
            <a:pPr lvl="1"/>
            <a:r>
              <a:rPr lang="cs-CZ" altLang="cs-CZ">
                <a:latin typeface="Arial" panose="020B0604020202020204" pitchFamily="34" charset="0"/>
              </a:rPr>
              <a:t>Oba plány – exekutivu měl volit parlament</a:t>
            </a:r>
          </a:p>
          <a:p>
            <a:pPr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37220" name="Zástupný symbol pro číslo snímku 3">
            <a:extLst>
              <a:ext uri="{FF2B5EF4-FFF2-40B4-BE49-F238E27FC236}">
                <a16:creationId xmlns:a16="http://schemas.microsoft.com/office/drawing/2014/main" xmlns="" id="{F56F7EDD-5C95-4B97-9683-2E1D2A6980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1F31A9D-08E8-406E-9859-FAACAB25E0B8}" type="slidenum">
              <a:rPr lang="cs-CZ" altLang="cs-CZ">
                <a:latin typeface="Times New Roman" panose="02020603050405020304" pitchFamily="18" charset="0"/>
              </a:rPr>
              <a:pPr eaLnBrk="1" hangingPunct="1">
                <a:spcBef>
                  <a:spcPct val="0"/>
                </a:spcBef>
              </a:pPr>
              <a:t>32</a:t>
            </a:fld>
            <a:endParaRPr lang="cs-CZ" altLang="cs-CZ">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a:extLst>
              <a:ext uri="{FF2B5EF4-FFF2-40B4-BE49-F238E27FC236}">
                <a16:creationId xmlns:a16="http://schemas.microsoft.com/office/drawing/2014/main" xmlns="" id="{787CFC42-67A5-439D-9FC0-6F1A77DF275A}"/>
              </a:ext>
            </a:extLst>
          </p:cNvPr>
          <p:cNvSpPr>
            <a:spLocks noGrp="1" noRot="1" noChangeAspect="1" noTextEdit="1"/>
          </p:cNvSpPr>
          <p:nvPr>
            <p:ph type="sldImg"/>
          </p:nvPr>
        </p:nvSpPr>
        <p:spPr>
          <a:ln/>
        </p:spPr>
      </p:sp>
      <p:sp>
        <p:nvSpPr>
          <p:cNvPr id="138243" name="Zástupný symbol pro poznámky 2">
            <a:extLst>
              <a:ext uri="{FF2B5EF4-FFF2-40B4-BE49-F238E27FC236}">
                <a16:creationId xmlns:a16="http://schemas.microsoft.com/office/drawing/2014/main" xmlns="" id="{59937C3B-0A64-46DF-9AAC-F22ECCD34B0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8244" name="Zástupný symbol pro číslo snímku 3">
            <a:extLst>
              <a:ext uri="{FF2B5EF4-FFF2-40B4-BE49-F238E27FC236}">
                <a16:creationId xmlns:a16="http://schemas.microsoft.com/office/drawing/2014/main" xmlns="" id="{078851BB-D1D9-44EF-BDF3-825CF76D445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8613ACF-C9EF-4C0E-83F4-A5F5BA17F86A}" type="slidenum">
              <a:rPr lang="cs-CZ" altLang="cs-CZ">
                <a:latin typeface="Times New Roman" panose="02020603050405020304" pitchFamily="18" charset="0"/>
              </a:rPr>
              <a:pPr eaLnBrk="1" hangingPunct="1">
                <a:spcBef>
                  <a:spcPct val="0"/>
                </a:spcBef>
              </a:pPr>
              <a:t>34</a:t>
            </a:fld>
            <a:endParaRPr lang="cs-CZ" altLang="cs-CZ">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a:extLst>
              <a:ext uri="{FF2B5EF4-FFF2-40B4-BE49-F238E27FC236}">
                <a16:creationId xmlns:a16="http://schemas.microsoft.com/office/drawing/2014/main" xmlns="" id="{18F4D2BB-5433-47DD-A4F4-E84A7CA49858}"/>
              </a:ext>
            </a:extLst>
          </p:cNvPr>
          <p:cNvSpPr>
            <a:spLocks noGrp="1" noRot="1" noChangeAspect="1" noTextEdit="1"/>
          </p:cNvSpPr>
          <p:nvPr>
            <p:ph type="sldImg"/>
          </p:nvPr>
        </p:nvSpPr>
        <p:spPr>
          <a:ln/>
        </p:spPr>
      </p:sp>
      <p:sp>
        <p:nvSpPr>
          <p:cNvPr id="139267" name="Zástupný symbol pro poznámky 2">
            <a:extLst>
              <a:ext uri="{FF2B5EF4-FFF2-40B4-BE49-F238E27FC236}">
                <a16:creationId xmlns:a16="http://schemas.microsoft.com/office/drawing/2014/main" xmlns="" id="{7E10DAE2-38A3-4520-8757-CC4BD8DFFB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9268" name="Zástupný symbol pro číslo snímku 3">
            <a:extLst>
              <a:ext uri="{FF2B5EF4-FFF2-40B4-BE49-F238E27FC236}">
                <a16:creationId xmlns:a16="http://schemas.microsoft.com/office/drawing/2014/main" xmlns="" id="{38297E5D-3EC4-44A3-B4BF-3BF3DFF62D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DA5577A-E17B-4EC5-8921-619B815919DE}" type="slidenum">
              <a:rPr lang="cs-CZ" altLang="cs-CZ">
                <a:latin typeface="Times New Roman" panose="02020603050405020304" pitchFamily="18" charset="0"/>
              </a:rPr>
              <a:pPr eaLnBrk="1" hangingPunct="1">
                <a:spcBef>
                  <a:spcPct val="0"/>
                </a:spcBef>
              </a:pPr>
              <a:t>35</a:t>
            </a:fld>
            <a:endParaRPr lang="cs-CZ" altLang="cs-CZ">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a:extLst>
              <a:ext uri="{FF2B5EF4-FFF2-40B4-BE49-F238E27FC236}">
                <a16:creationId xmlns:a16="http://schemas.microsoft.com/office/drawing/2014/main" xmlns="" id="{9AD0F883-77E2-4006-A706-DB0A6A509718}"/>
              </a:ext>
            </a:extLst>
          </p:cNvPr>
          <p:cNvSpPr>
            <a:spLocks noGrp="1" noRot="1" noChangeAspect="1" noTextEdit="1"/>
          </p:cNvSpPr>
          <p:nvPr>
            <p:ph type="sldImg"/>
          </p:nvPr>
        </p:nvSpPr>
        <p:spPr>
          <a:ln/>
        </p:spPr>
      </p:sp>
      <p:sp>
        <p:nvSpPr>
          <p:cNvPr id="140291" name="Zástupný symbol pro poznámky 2">
            <a:extLst>
              <a:ext uri="{FF2B5EF4-FFF2-40B4-BE49-F238E27FC236}">
                <a16:creationId xmlns:a16="http://schemas.microsoft.com/office/drawing/2014/main" xmlns="" id="{46F18A56-39C3-4909-91A1-B2F2DF8119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18.2. 2020</a:t>
            </a:r>
          </a:p>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40292" name="Zástupný symbol pro číslo snímku 3">
            <a:extLst>
              <a:ext uri="{FF2B5EF4-FFF2-40B4-BE49-F238E27FC236}">
                <a16:creationId xmlns:a16="http://schemas.microsoft.com/office/drawing/2014/main" xmlns="" id="{1E36CE85-4CDD-4806-AC8C-0851D0111AD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73B7CA-0505-4E60-81BA-225D3F65FD75}" type="slidenum">
              <a:rPr lang="cs-CZ" altLang="cs-CZ">
                <a:latin typeface="Times New Roman" panose="02020603050405020304" pitchFamily="18" charset="0"/>
              </a:rPr>
              <a:pPr eaLnBrk="1" hangingPunct="1">
                <a:spcBef>
                  <a:spcPct val="0"/>
                </a:spcBef>
              </a:pPr>
              <a:t>36</a:t>
            </a:fld>
            <a:endParaRPr lang="cs-CZ" altLang="cs-CZ">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rázek snímku 1">
            <a:extLst>
              <a:ext uri="{FF2B5EF4-FFF2-40B4-BE49-F238E27FC236}">
                <a16:creationId xmlns:a16="http://schemas.microsoft.com/office/drawing/2014/main" xmlns="" id="{06FE8E5A-A538-4D2B-9E53-D644DDB8972E}"/>
              </a:ext>
            </a:extLst>
          </p:cNvPr>
          <p:cNvSpPr>
            <a:spLocks noGrp="1" noRot="1" noChangeAspect="1" noTextEdit="1"/>
          </p:cNvSpPr>
          <p:nvPr>
            <p:ph type="sldImg"/>
          </p:nvPr>
        </p:nvSpPr>
        <p:spPr>
          <a:ln/>
        </p:spPr>
      </p:sp>
      <p:sp>
        <p:nvSpPr>
          <p:cNvPr id="141315" name="Zástupný symbol pro poznámky 2">
            <a:extLst>
              <a:ext uri="{FF2B5EF4-FFF2-40B4-BE49-F238E27FC236}">
                <a16:creationId xmlns:a16="http://schemas.microsoft.com/office/drawing/2014/main" xmlns="" id="{E933C867-AA4E-492C-B6D2-E98F7F3704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Probíhají v každé straně</a:t>
            </a:r>
          </a:p>
          <a:p>
            <a:pPr marL="0" lvl="1"/>
            <a:r>
              <a:rPr lang="cs-CZ" altLang="cs-CZ">
                <a:latin typeface="Arial" panose="020B0604020202020204" pitchFamily="34" charset="0"/>
              </a:rPr>
              <a:t>delegáti na nominačním sjezdu rozhodnou, kdo bude kandidátem na prezidenta</a:t>
            </a:r>
          </a:p>
          <a:p>
            <a:pPr marL="0"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41316" name="Zástupný symbol pro číslo snímku 3">
            <a:extLst>
              <a:ext uri="{FF2B5EF4-FFF2-40B4-BE49-F238E27FC236}">
                <a16:creationId xmlns:a16="http://schemas.microsoft.com/office/drawing/2014/main" xmlns="" id="{86D79C44-959D-45AD-8D50-7E0E9A715DC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11CC2EA-026B-4311-8BD9-D930227BCBDE}" type="slidenum">
              <a:rPr lang="cs-CZ" altLang="cs-CZ">
                <a:latin typeface="Times New Roman" panose="02020603050405020304" pitchFamily="18" charset="0"/>
              </a:rPr>
              <a:pPr eaLnBrk="1" hangingPunct="1">
                <a:spcBef>
                  <a:spcPct val="0"/>
                </a:spcBef>
              </a:pPr>
              <a:t>39</a:t>
            </a:fld>
            <a:endParaRPr lang="cs-CZ" altLang="cs-CZ">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a:extLst>
              <a:ext uri="{FF2B5EF4-FFF2-40B4-BE49-F238E27FC236}">
                <a16:creationId xmlns:a16="http://schemas.microsoft.com/office/drawing/2014/main" xmlns="" id="{71AB9A43-49CA-44B9-96BF-069C52E3761C}"/>
              </a:ext>
            </a:extLst>
          </p:cNvPr>
          <p:cNvSpPr>
            <a:spLocks noGrp="1" noRot="1" noChangeAspect="1" noTextEdit="1"/>
          </p:cNvSpPr>
          <p:nvPr>
            <p:ph type="sldImg"/>
          </p:nvPr>
        </p:nvSpPr>
        <p:spPr>
          <a:ln/>
        </p:spPr>
      </p:sp>
      <p:sp>
        <p:nvSpPr>
          <p:cNvPr id="142339" name="Zástupný symbol pro poznámky 2">
            <a:extLst>
              <a:ext uri="{FF2B5EF4-FFF2-40B4-BE49-F238E27FC236}">
                <a16:creationId xmlns:a16="http://schemas.microsoft.com/office/drawing/2014/main" xmlns="" id="{AE03A82B-0120-4DF2-BEF1-33C64FFE59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cs-CZ" altLang="cs-CZ">
                <a:latin typeface="Arial" panose="020B0604020202020204" pitchFamily="34" charset="0"/>
              </a:rPr>
              <a:t>Voliči z tohoto procesu vyloučeni</a:t>
            </a:r>
          </a:p>
          <a:p>
            <a:pPr eaLnBrk="1" hangingPunct="1">
              <a:lnSpc>
                <a:spcPct val="80000"/>
              </a:lnSpc>
            </a:pPr>
            <a:r>
              <a:rPr lang="cs-CZ" altLang="cs-CZ">
                <a:latin typeface="Arial" panose="020B0604020202020204" pitchFamily="34" charset="0"/>
              </a:rPr>
              <a:t>Tento způsob vyhovuje zejména stranickým předákům</a:t>
            </a:r>
          </a:p>
          <a:p>
            <a:endParaRPr lang="cs-CZ" altLang="cs-CZ">
              <a:latin typeface="Arial" panose="020B0604020202020204" pitchFamily="34" charset="0"/>
            </a:endParaRPr>
          </a:p>
        </p:txBody>
      </p:sp>
      <p:sp>
        <p:nvSpPr>
          <p:cNvPr id="142340" name="Zástupný symbol pro číslo snímku 3">
            <a:extLst>
              <a:ext uri="{FF2B5EF4-FFF2-40B4-BE49-F238E27FC236}">
                <a16:creationId xmlns:a16="http://schemas.microsoft.com/office/drawing/2014/main" xmlns="" id="{E911DA7D-9087-4672-B332-FE53585DE7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E8D3B6D-2E76-4602-881A-B7DB98F8284F}" type="slidenum">
              <a:rPr lang="cs-CZ" altLang="cs-CZ">
                <a:latin typeface="Times New Roman" panose="02020603050405020304" pitchFamily="18" charset="0"/>
              </a:rPr>
              <a:pPr eaLnBrk="1" hangingPunct="1">
                <a:spcBef>
                  <a:spcPct val="0"/>
                </a:spcBef>
              </a:pPr>
              <a:t>41</a:t>
            </a:fld>
            <a:endParaRPr lang="cs-CZ" altLang="cs-CZ">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Volný tvar 6"/>
          <p:cNvSpPr/>
          <p:nvPr userDrawn="1"/>
        </p:nvSpPr>
        <p:spPr>
          <a:xfrm>
            <a:off x="5395596" y="-1"/>
            <a:ext cx="3749252" cy="1131889"/>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 name="connsiteX0" fmla="*/ 0 w 3758141"/>
              <a:gd name="connsiteY0" fmla="*/ 1135380 h 1135380"/>
              <a:gd name="connsiteX1" fmla="*/ 2009457 w 3758141"/>
              <a:gd name="connsiteY1" fmla="*/ 0 h 1135380"/>
              <a:gd name="connsiteX2" fmla="*/ 3757294 w 3758141"/>
              <a:gd name="connsiteY2" fmla="*/ 0 h 1135380"/>
              <a:gd name="connsiteX3" fmla="*/ 3757294 w 3758141"/>
              <a:gd name="connsiteY3" fmla="*/ 574675 h 1135380"/>
              <a:gd name="connsiteX4" fmla="*/ 0 w 3758141"/>
              <a:gd name="connsiteY4" fmla="*/ 1135380 h 1135380"/>
              <a:gd name="connsiteX0" fmla="*/ 0 w 3758141"/>
              <a:gd name="connsiteY0" fmla="*/ 1135381 h 1135381"/>
              <a:gd name="connsiteX1" fmla="*/ 336233 w 3758141"/>
              <a:gd name="connsiteY1" fmla="*/ 0 h 1135381"/>
              <a:gd name="connsiteX2" fmla="*/ 3757294 w 3758141"/>
              <a:gd name="connsiteY2" fmla="*/ 1 h 1135381"/>
              <a:gd name="connsiteX3" fmla="*/ 3757294 w 3758141"/>
              <a:gd name="connsiteY3" fmla="*/ 574676 h 1135381"/>
              <a:gd name="connsiteX4" fmla="*/ 0 w 3758141"/>
              <a:gd name="connsiteY4" fmla="*/ 1135381 h 1135381"/>
              <a:gd name="connsiteX0" fmla="*/ 0 w 3575261"/>
              <a:gd name="connsiteY0" fmla="*/ 1131889 h 1131889"/>
              <a:gd name="connsiteX1" fmla="*/ 153353 w 3575261"/>
              <a:gd name="connsiteY1" fmla="*/ 0 h 1131889"/>
              <a:gd name="connsiteX2" fmla="*/ 3574414 w 3575261"/>
              <a:gd name="connsiteY2" fmla="*/ 1 h 1131889"/>
              <a:gd name="connsiteX3" fmla="*/ 3574414 w 3575261"/>
              <a:gd name="connsiteY3" fmla="*/ 574676 h 1131889"/>
              <a:gd name="connsiteX4" fmla="*/ 0 w 3575261"/>
              <a:gd name="connsiteY4" fmla="*/ 1131889 h 1131889"/>
              <a:gd name="connsiteX0" fmla="*/ 0 w 3695911"/>
              <a:gd name="connsiteY0" fmla="*/ 1131889 h 1131889"/>
              <a:gd name="connsiteX1" fmla="*/ 274003 w 3695911"/>
              <a:gd name="connsiteY1" fmla="*/ 0 h 1131889"/>
              <a:gd name="connsiteX2" fmla="*/ 3695064 w 3695911"/>
              <a:gd name="connsiteY2" fmla="*/ 1 h 1131889"/>
              <a:gd name="connsiteX3" fmla="*/ 3695064 w 3695911"/>
              <a:gd name="connsiteY3" fmla="*/ 574676 h 1131889"/>
              <a:gd name="connsiteX4" fmla="*/ 0 w 3695911"/>
              <a:gd name="connsiteY4" fmla="*/ 1131889 h 1131889"/>
              <a:gd name="connsiteX0" fmla="*/ 0 w 3748405"/>
              <a:gd name="connsiteY0" fmla="*/ 1131889 h 1131889"/>
              <a:gd name="connsiteX1" fmla="*/ 274003 w 3748405"/>
              <a:gd name="connsiteY1" fmla="*/ 0 h 1131889"/>
              <a:gd name="connsiteX2" fmla="*/ 3695064 w 3748405"/>
              <a:gd name="connsiteY2" fmla="*/ 1 h 1131889"/>
              <a:gd name="connsiteX3" fmla="*/ 3748405 w 3748405"/>
              <a:gd name="connsiteY3" fmla="*/ 1131889 h 1131889"/>
              <a:gd name="connsiteX4" fmla="*/ 0 w 3748405"/>
              <a:gd name="connsiteY4" fmla="*/ 1131889 h 1131889"/>
              <a:gd name="connsiteX0" fmla="*/ 0 w 3749252"/>
              <a:gd name="connsiteY0" fmla="*/ 1131889 h 1131889"/>
              <a:gd name="connsiteX1" fmla="*/ 274003 w 3749252"/>
              <a:gd name="connsiteY1" fmla="*/ 0 h 1131889"/>
              <a:gd name="connsiteX2" fmla="*/ 3748405 w 3749252"/>
              <a:gd name="connsiteY2" fmla="*/ 1 h 1131889"/>
              <a:gd name="connsiteX3" fmla="*/ 3748405 w 3749252"/>
              <a:gd name="connsiteY3" fmla="*/ 1131889 h 1131889"/>
              <a:gd name="connsiteX4" fmla="*/ 0 w 3749252"/>
              <a:gd name="connsiteY4" fmla="*/ 1131889 h 11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252" h="1131889">
                <a:moveTo>
                  <a:pt x="0" y="1131889"/>
                </a:moveTo>
                <a:lnTo>
                  <a:pt x="274003" y="0"/>
                </a:lnTo>
                <a:lnTo>
                  <a:pt x="3748405" y="1"/>
                </a:lnTo>
                <a:cubicBezTo>
                  <a:pt x="3749252" y="207434"/>
                  <a:pt x="3747558" y="924456"/>
                  <a:pt x="3748405" y="1131889"/>
                </a:cubicBezTo>
                <a:lnTo>
                  <a:pt x="0" y="1131889"/>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descr="Cevro institut_doplnkove_rgb_neg_cz.png"/>
          <p:cNvPicPr>
            <a:picLocks noChangeAspect="1"/>
          </p:cNvPicPr>
          <p:nvPr userDrawn="1"/>
        </p:nvPicPr>
        <p:blipFill>
          <a:blip r:embed="rId2" cstate="print"/>
          <a:stretch>
            <a:fillRect/>
          </a:stretch>
        </p:blipFill>
        <p:spPr>
          <a:xfrm>
            <a:off x="5935244" y="290218"/>
            <a:ext cx="2976981" cy="605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279400" y="1293813"/>
            <a:ext cx="8447088" cy="419100"/>
          </a:xfrm>
        </p:spPr>
        <p:txBody>
          <a:bodyPr/>
          <a:lstStyle/>
          <a:p>
            <a:r>
              <a:rPr lang="cs-CZ"/>
              <a:t>Kliknutím lze upravit styl.</a:t>
            </a:r>
          </a:p>
        </p:txBody>
      </p:sp>
      <p:sp>
        <p:nvSpPr>
          <p:cNvPr id="3" name="Zástupný symbol pro text 2"/>
          <p:cNvSpPr>
            <a:spLocks noGrp="1"/>
          </p:cNvSpPr>
          <p:nvPr>
            <p:ph type="body" sz="half" idx="1"/>
          </p:nvPr>
        </p:nvSpPr>
        <p:spPr>
          <a:xfrm>
            <a:off x="279400" y="2203450"/>
            <a:ext cx="4146550"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8350" y="2203450"/>
            <a:ext cx="4148138"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10620480"/>
      </p:ext>
    </p:extLst>
  </p:cSld>
  <p:clrMapOvr>
    <a:masterClrMapping/>
  </p:clrMapOvr>
  <p:transition advClick="0" advTm="12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574674"/>
            <a:ext cx="9144000" cy="923926"/>
          </a:xfrm>
        </p:spPr>
        <p:txBody>
          <a:bodyPr lIns="252000" rIns="252000">
            <a:normAutofit/>
          </a:bodyPr>
          <a:lstStyle>
            <a:lvl1pPr algn="l">
              <a:defRPr sz="6600">
                <a:solidFill>
                  <a:srgbClr val="CA8A64"/>
                </a:solidFill>
                <a:latin typeface="+mn-lt"/>
              </a:defRPr>
            </a:lvl1pPr>
          </a:lstStyle>
          <a:p>
            <a:r>
              <a:rPr lang="cs-CZ" dirty="0"/>
              <a:t>Klepnutím lze upravit styl předlohy nadpisů.</a:t>
            </a:r>
          </a:p>
        </p:txBody>
      </p:sp>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Volný tvar 6"/>
          <p:cNvSpPr/>
          <p:nvPr userDrawn="1"/>
        </p:nvSpPr>
        <p:spPr>
          <a:xfrm>
            <a:off x="7261225" y="0"/>
            <a:ext cx="1883621" cy="574675"/>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21" h="574675">
                <a:moveTo>
                  <a:pt x="0" y="574675"/>
                </a:moveTo>
                <a:lnTo>
                  <a:pt x="134937" y="0"/>
                </a:lnTo>
                <a:lnTo>
                  <a:pt x="1882774" y="0"/>
                </a:lnTo>
                <a:cubicBezTo>
                  <a:pt x="1883621" y="207433"/>
                  <a:pt x="1881927" y="367242"/>
                  <a:pt x="1882774" y="574675"/>
                </a:cubicBezTo>
                <a:lnTo>
                  <a:pt x="0" y="574675"/>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userDrawn="1"/>
        </p:nvSpPr>
        <p:spPr>
          <a:xfrm>
            <a:off x="7114540" y="6308726"/>
            <a:ext cx="2030307" cy="549274"/>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2030307"/>
              <a:gd name="connsiteY0" fmla="*/ 705485 h 705485"/>
              <a:gd name="connsiteX1" fmla="*/ 149225 w 2030307"/>
              <a:gd name="connsiteY1" fmla="*/ 76835 h 705485"/>
              <a:gd name="connsiteX2" fmla="*/ 2029460 w 2030307"/>
              <a:gd name="connsiteY2" fmla="*/ 0 h 705485"/>
              <a:gd name="connsiteX3" fmla="*/ 1968500 w 2030307"/>
              <a:gd name="connsiteY3" fmla="*/ 705485 h 705485"/>
              <a:gd name="connsiteX4" fmla="*/ 0 w 2030307"/>
              <a:gd name="connsiteY4" fmla="*/ 705485 h 705485"/>
              <a:gd name="connsiteX0" fmla="*/ 0 w 2030307"/>
              <a:gd name="connsiteY0" fmla="*/ 628650 h 628650"/>
              <a:gd name="connsiteX1" fmla="*/ 149225 w 2030307"/>
              <a:gd name="connsiteY1" fmla="*/ 0 h 628650"/>
              <a:gd name="connsiteX2" fmla="*/ 2029460 w 2030307"/>
              <a:gd name="connsiteY2" fmla="*/ 79376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31031 h 631031"/>
              <a:gd name="connsiteX1" fmla="*/ 149225 w 2030307"/>
              <a:gd name="connsiteY1" fmla="*/ 2381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631031 h 631031"/>
              <a:gd name="connsiteX1" fmla="*/ 132556 w 2030307"/>
              <a:gd name="connsiteY1" fmla="*/ 81757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549274 h 549274"/>
              <a:gd name="connsiteX1" fmla="*/ 132556 w 2030307"/>
              <a:gd name="connsiteY1" fmla="*/ 0 h 549274"/>
              <a:gd name="connsiteX2" fmla="*/ 2029460 w 2030307"/>
              <a:gd name="connsiteY2" fmla="*/ 0 h 549274"/>
              <a:gd name="connsiteX3" fmla="*/ 2029460 w 2030307"/>
              <a:gd name="connsiteY3" fmla="*/ 549274 h 549274"/>
              <a:gd name="connsiteX4" fmla="*/ 0 w 2030307"/>
              <a:gd name="connsiteY4" fmla="*/ 549274 h 5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307" h="549274">
                <a:moveTo>
                  <a:pt x="0" y="549274"/>
                </a:moveTo>
                <a:lnTo>
                  <a:pt x="132556" y="0"/>
                </a:lnTo>
                <a:lnTo>
                  <a:pt x="2029460" y="0"/>
                </a:lnTo>
                <a:cubicBezTo>
                  <a:pt x="2030307" y="207433"/>
                  <a:pt x="2028613" y="341841"/>
                  <a:pt x="2029460" y="549274"/>
                </a:cubicBezTo>
                <a:lnTo>
                  <a:pt x="0" y="549274"/>
                </a:lnTo>
                <a:close/>
              </a:path>
            </a:pathLst>
          </a:custGeom>
          <a:solidFill>
            <a:srgbClr val="CA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descr="Cevro institut_doplnkove_rgb_neg_cz.png"/>
          <p:cNvPicPr>
            <a:picLocks noChangeAspect="1"/>
          </p:cNvPicPr>
          <p:nvPr userDrawn="1"/>
        </p:nvPicPr>
        <p:blipFill>
          <a:blip r:embed="rId2" cstate="print"/>
          <a:stretch>
            <a:fillRect/>
          </a:stretch>
        </p:blipFill>
        <p:spPr>
          <a:xfrm>
            <a:off x="7545789" y="150518"/>
            <a:ext cx="1474386" cy="299699"/>
          </a:xfrm>
          <a:prstGeom prst="rect">
            <a:avLst/>
          </a:prstGeom>
        </p:spPr>
      </p:pic>
      <p:pic>
        <p:nvPicPr>
          <p:cNvPr id="10" name="Obrázek 9" descr="CEVRO_web.png"/>
          <p:cNvPicPr>
            <a:picLocks noChangeAspect="1"/>
          </p:cNvPicPr>
          <p:nvPr userDrawn="1"/>
        </p:nvPicPr>
        <p:blipFill>
          <a:blip r:embed="rId3" cstate="print"/>
          <a:stretch>
            <a:fillRect/>
          </a:stretch>
        </p:blipFill>
        <p:spPr>
          <a:xfrm>
            <a:off x="7402865" y="6519270"/>
            <a:ext cx="1617310" cy="162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1"/>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03" indent="0">
              <a:buNone/>
              <a:defRPr sz="1800">
                <a:solidFill>
                  <a:schemeClr val="tx1">
                    <a:tint val="75000"/>
                  </a:schemeClr>
                </a:solidFill>
              </a:defRPr>
            </a:lvl2pPr>
            <a:lvl3pPr marL="914206" indent="0">
              <a:buNone/>
              <a:defRPr sz="1600">
                <a:solidFill>
                  <a:schemeClr val="tx1">
                    <a:tint val="75000"/>
                  </a:schemeClr>
                </a:solidFill>
              </a:defRPr>
            </a:lvl3pPr>
            <a:lvl4pPr marL="1371309" indent="0">
              <a:buNone/>
              <a:defRPr sz="1400">
                <a:solidFill>
                  <a:schemeClr val="tx1">
                    <a:tint val="75000"/>
                  </a:schemeClr>
                </a:solidFill>
              </a:defRPr>
            </a:lvl4pPr>
            <a:lvl5pPr marL="1828411" indent="0">
              <a:buNone/>
              <a:defRPr sz="1400">
                <a:solidFill>
                  <a:schemeClr val="tx1">
                    <a:tint val="75000"/>
                  </a:schemeClr>
                </a:solidFill>
              </a:defRPr>
            </a:lvl5pPr>
            <a:lvl6pPr marL="2285514" indent="0">
              <a:buNone/>
              <a:defRPr sz="1400">
                <a:solidFill>
                  <a:schemeClr val="tx1">
                    <a:tint val="75000"/>
                  </a:schemeClr>
                </a:solidFill>
              </a:defRPr>
            </a:lvl6pPr>
            <a:lvl7pPr marL="2742617" indent="0">
              <a:buNone/>
              <a:defRPr sz="1400">
                <a:solidFill>
                  <a:schemeClr val="tx1">
                    <a:tint val="75000"/>
                  </a:schemeClr>
                </a:solidFill>
              </a:defRPr>
            </a:lvl7pPr>
            <a:lvl8pPr marL="3199720" indent="0">
              <a:buNone/>
              <a:defRPr sz="1400">
                <a:solidFill>
                  <a:schemeClr val="tx1">
                    <a:tint val="75000"/>
                  </a:schemeClr>
                </a:solidFill>
              </a:defRPr>
            </a:lvl8pPr>
            <a:lvl9pPr marL="3656823"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1"/>
            <a:ext cx="3008313" cy="4691063"/>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103" indent="0">
              <a:buNone/>
              <a:defRPr sz="2800"/>
            </a:lvl2pPr>
            <a:lvl3pPr marL="914206" indent="0">
              <a:buNone/>
              <a:defRPr sz="2400"/>
            </a:lvl3pPr>
            <a:lvl4pPr marL="1371309" indent="0">
              <a:buNone/>
              <a:defRPr sz="2000"/>
            </a:lvl4pPr>
            <a:lvl5pPr marL="1828411" indent="0">
              <a:buNone/>
              <a:defRPr sz="2000"/>
            </a:lvl5pPr>
            <a:lvl6pPr marL="2285514" indent="0">
              <a:buNone/>
              <a:defRPr sz="2000"/>
            </a:lvl6pPr>
            <a:lvl7pPr marL="2742617" indent="0">
              <a:buNone/>
              <a:defRPr sz="2000"/>
            </a:lvl7pPr>
            <a:lvl8pPr marL="3199720" indent="0">
              <a:buNone/>
              <a:defRPr sz="2000"/>
            </a:lvl8pPr>
            <a:lvl9pPr marL="3656823"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17.12.2021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20" tIns="45710" rIns="91420" bIns="4571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20" tIns="45710" rIns="91420" bIns="4571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1"/>
            <a:ext cx="21336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D2C4174D-E7E7-45B3-A872-4B12C218382D}" type="datetimeFigureOut">
              <a:rPr lang="cs-CZ" smtClean="0"/>
              <a:pPr/>
              <a:t>17.12.2021</a:t>
            </a:fld>
            <a:endParaRPr lang="cs-CZ"/>
          </a:p>
        </p:txBody>
      </p:sp>
      <p:sp>
        <p:nvSpPr>
          <p:cNvPr id="5" name="Zástupný symbol pro zápatí 4"/>
          <p:cNvSpPr>
            <a:spLocks noGrp="1"/>
          </p:cNvSpPr>
          <p:nvPr>
            <p:ph type="ftr" sz="quarter" idx="3"/>
          </p:nvPr>
        </p:nvSpPr>
        <p:spPr>
          <a:xfrm>
            <a:off x="3124200" y="6356351"/>
            <a:ext cx="28956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1"/>
            <a:ext cx="21336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80C49F4A-3CE7-47A4-87C9-2BBC1E084BA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xStyles>
    <p:titleStyle>
      <a:lvl1pPr algn="ctr" defTabSz="914206" rtl="0" eaLnBrk="1" latinLnBrk="0" hangingPunct="1">
        <a:spcBef>
          <a:spcPct val="0"/>
        </a:spcBef>
        <a:buNone/>
        <a:defRPr sz="4400" kern="1200">
          <a:solidFill>
            <a:schemeClr val="tx1"/>
          </a:solidFill>
          <a:latin typeface="+mj-lt"/>
          <a:ea typeface="+mj-ea"/>
          <a:cs typeface="+mj-cs"/>
        </a:defRPr>
      </a:lvl1pPr>
    </p:titleStyle>
    <p:body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is.muni.cz/th/h98tp/dipl_prace.pdf"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Ladislav Mrklas</a:t>
            </a: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5400" b="1" cap="all" dirty="0">
                <a:solidFill>
                  <a:srgbClr val="CA8A64"/>
                </a:solidFill>
                <a:latin typeface="+mj-lt"/>
              </a:rPr>
              <a:t>Politické systémy</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57045945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242597"/>
            <a:ext cx="9144000" cy="1231640"/>
          </a:xfrm>
        </p:spPr>
        <p:txBody>
          <a:bodyPr>
            <a:normAutofit/>
          </a:bodyPr>
          <a:lstStyle/>
          <a:p>
            <a:r>
              <a:rPr lang="cs-CZ" sz="4000" dirty="0"/>
              <a:t>Protože…</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660849"/>
            <a:ext cx="8266922" cy="4767942"/>
          </a:xfrm>
        </p:spPr>
        <p:txBody>
          <a:bodyPr>
            <a:normAutofit/>
          </a:bodyPr>
          <a:lstStyle/>
          <a:p>
            <a:pPr marL="0" indent="0">
              <a:spcBef>
                <a:spcPts val="1200"/>
              </a:spcBef>
              <a:buNone/>
            </a:pPr>
            <a:r>
              <a:rPr lang="cs-CZ" sz="2800" dirty="0">
                <a:solidFill>
                  <a:srgbClr val="002D5A"/>
                </a:solidFill>
              </a:rPr>
              <a:t>Kromě ústavních předpokladů, volebních a stranických systémů je velice podstatnou kategorií reálná politická moc a její dělba (Machiavelli, Weber, </a:t>
            </a:r>
            <a:r>
              <a:rPr lang="cs-CZ" sz="2800" dirty="0" err="1">
                <a:solidFill>
                  <a:srgbClr val="002D5A"/>
                </a:solidFill>
              </a:rPr>
              <a:t>Habermas</a:t>
            </a:r>
            <a:r>
              <a:rPr lang="cs-CZ" sz="2800" dirty="0">
                <a:solidFill>
                  <a:srgbClr val="002D5A"/>
                </a:solidFill>
              </a:rPr>
              <a:t>). </a:t>
            </a:r>
          </a:p>
          <a:p>
            <a:pPr marL="399965" lvl="1" indent="0">
              <a:spcBef>
                <a:spcPts val="1200"/>
              </a:spcBef>
              <a:buNone/>
            </a:pPr>
            <a:r>
              <a:rPr lang="cs-CZ" i="1" dirty="0">
                <a:solidFill>
                  <a:srgbClr val="002D5A"/>
                </a:solidFill>
              </a:rPr>
              <a:t>osobnosti / strany / zájmové skupiny (lobby) / elity / (formální/neformální) instituce / společnost a její vztah k politice</a:t>
            </a:r>
          </a:p>
        </p:txBody>
      </p:sp>
    </p:spTree>
    <p:extLst>
      <p:ext uri="{BB962C8B-B14F-4D97-AF65-F5344CB8AC3E}">
        <p14:creationId xmlns:p14="http://schemas.microsoft.com/office/powerpoint/2010/main" val="416515369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Monarchie a její funkce</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153682"/>
            <a:ext cx="5576133" cy="5366759"/>
          </a:xfrm>
        </p:spPr>
        <p:txBody>
          <a:bodyPr>
            <a:noAutofit/>
          </a:bodyPr>
          <a:lstStyle/>
          <a:p>
            <a:pPr>
              <a:spcBef>
                <a:spcPts val="1200"/>
              </a:spcBef>
            </a:pPr>
            <a:r>
              <a:rPr lang="cs-CZ" sz="2400" dirty="0">
                <a:solidFill>
                  <a:srgbClr val="002D5A"/>
                </a:solidFill>
              </a:rPr>
              <a:t>Představuje vládu</a:t>
            </a:r>
          </a:p>
          <a:p>
            <a:pPr>
              <a:spcBef>
                <a:spcPts val="1200"/>
              </a:spcBef>
            </a:pPr>
            <a:r>
              <a:rPr lang="cs-CZ" sz="2400" dirty="0">
                <a:solidFill>
                  <a:srgbClr val="002D5A"/>
                </a:solidFill>
              </a:rPr>
              <a:t>Symbolizuje autoritu a tvoří zdroj rad</a:t>
            </a:r>
          </a:p>
          <a:p>
            <a:pPr>
              <a:spcBef>
                <a:spcPts val="1200"/>
              </a:spcBef>
            </a:pPr>
            <a:r>
              <a:rPr lang="cs-CZ" sz="2400" dirty="0">
                <a:solidFill>
                  <a:srgbClr val="002D5A"/>
                </a:solidFill>
              </a:rPr>
              <a:t>Flexibilita pro ústavní zřízení</a:t>
            </a:r>
          </a:p>
          <a:p>
            <a:pPr>
              <a:spcBef>
                <a:spcPts val="1200"/>
              </a:spcBef>
            </a:pPr>
            <a:r>
              <a:rPr lang="cs-CZ" sz="2400" dirty="0">
                <a:solidFill>
                  <a:srgbClr val="002D5A"/>
                </a:solidFill>
              </a:rPr>
              <a:t>Univerzální spojovací článek UK</a:t>
            </a:r>
          </a:p>
          <a:p>
            <a:pPr>
              <a:spcBef>
                <a:spcPts val="1200"/>
              </a:spcBef>
            </a:pPr>
            <a:r>
              <a:rPr lang="cs-CZ" sz="2400" dirty="0">
                <a:solidFill>
                  <a:srgbClr val="002D5A"/>
                </a:solidFill>
              </a:rPr>
              <a:t>Ztělesnění tradice a objekt identifikace mas</a:t>
            </a:r>
          </a:p>
          <a:p>
            <a:pPr lvl="1">
              <a:spcBef>
                <a:spcPts val="1200"/>
              </a:spcBef>
            </a:pPr>
            <a:r>
              <a:rPr lang="cs-CZ" sz="2100" dirty="0">
                <a:solidFill>
                  <a:srgbClr val="002D5A"/>
                </a:solidFill>
              </a:rPr>
              <a:t>Jiří V. (1917) nahradil německé rodové jméno </a:t>
            </a:r>
            <a:r>
              <a:rPr lang="cs-CZ" sz="2100" dirty="0" err="1">
                <a:solidFill>
                  <a:srgbClr val="002D5A"/>
                </a:solidFill>
              </a:rPr>
              <a:t>Sachsen-Coburg-Gotha</a:t>
            </a:r>
            <a:r>
              <a:rPr lang="cs-CZ" sz="2100" dirty="0">
                <a:solidFill>
                  <a:srgbClr val="002D5A"/>
                </a:solidFill>
              </a:rPr>
              <a:t> anglickým názvem „Windsor“</a:t>
            </a:r>
          </a:p>
          <a:p>
            <a:pPr lvl="1">
              <a:spcBef>
                <a:spcPts val="1200"/>
              </a:spcBef>
            </a:pPr>
            <a:r>
              <a:rPr lang="cs-CZ" sz="2100" dirty="0">
                <a:solidFill>
                  <a:srgbClr val="002D5A"/>
                </a:solidFill>
              </a:rPr>
              <a:t>veřejné události se začaly zahajovat hymnou</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164" y="849402"/>
            <a:ext cx="2768836" cy="297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00" y="4986234"/>
            <a:ext cx="3324800" cy="187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2584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Královské prerogativy (2004)</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016950"/>
            <a:ext cx="8250967" cy="5503491"/>
          </a:xfrm>
        </p:spPr>
        <p:txBody>
          <a:bodyPr>
            <a:noAutofit/>
          </a:bodyPr>
          <a:lstStyle/>
          <a:p>
            <a:pPr>
              <a:spcBef>
                <a:spcPts val="1200"/>
              </a:spcBef>
            </a:pPr>
            <a:r>
              <a:rPr lang="cs-CZ" sz="1900" dirty="0">
                <a:solidFill>
                  <a:srgbClr val="002D5A"/>
                </a:solidFill>
              </a:rPr>
              <a:t>Osobní, politická, trestní nedotknutelnost</a:t>
            </a:r>
          </a:p>
          <a:p>
            <a:pPr>
              <a:spcBef>
                <a:spcPts val="1200"/>
              </a:spcBef>
            </a:pPr>
            <a:r>
              <a:rPr lang="cs-CZ" sz="1900" dirty="0">
                <a:solidFill>
                  <a:srgbClr val="002D5A"/>
                </a:solidFill>
              </a:rPr>
              <a:t>Vydávání pasů</a:t>
            </a:r>
          </a:p>
          <a:p>
            <a:pPr>
              <a:spcBef>
                <a:spcPts val="1200"/>
              </a:spcBef>
            </a:pPr>
            <a:r>
              <a:rPr lang="cs-CZ" sz="1900" dirty="0">
                <a:solidFill>
                  <a:srgbClr val="002D5A"/>
                </a:solidFill>
              </a:rPr>
              <a:t>Zahraniční smlouvy – sjednávání a ratifikace</a:t>
            </a:r>
          </a:p>
          <a:p>
            <a:pPr>
              <a:spcBef>
                <a:spcPts val="1200"/>
              </a:spcBef>
            </a:pPr>
            <a:r>
              <a:rPr lang="cs-CZ" sz="1900" dirty="0">
                <a:solidFill>
                  <a:srgbClr val="002D5A"/>
                </a:solidFill>
              </a:rPr>
              <a:t>Oprávnění udělovat čestné šlechtické a další čestné tituly, řády, vyznamenání</a:t>
            </a:r>
          </a:p>
          <a:p>
            <a:pPr>
              <a:spcBef>
                <a:spcPts val="1200"/>
              </a:spcBef>
            </a:pPr>
            <a:r>
              <a:rPr lang="cs-CZ" sz="1900" dirty="0">
                <a:solidFill>
                  <a:srgbClr val="002D5A"/>
                </a:solidFill>
              </a:rPr>
              <a:t>Jmenování biskupů</a:t>
            </a:r>
          </a:p>
          <a:p>
            <a:pPr>
              <a:spcBef>
                <a:spcPts val="1200"/>
              </a:spcBef>
            </a:pPr>
            <a:r>
              <a:rPr lang="cs-CZ" sz="1900" dirty="0">
                <a:solidFill>
                  <a:srgbClr val="002D5A"/>
                </a:solidFill>
              </a:rPr>
              <a:t>Svolání a rozpuštění parlamentu; otevírání parlamentu</a:t>
            </a:r>
          </a:p>
          <a:p>
            <a:pPr>
              <a:spcBef>
                <a:spcPts val="1200"/>
              </a:spcBef>
            </a:pPr>
            <a:r>
              <a:rPr lang="cs-CZ" sz="1900" dirty="0">
                <a:solidFill>
                  <a:srgbClr val="002D5A"/>
                </a:solidFill>
              </a:rPr>
              <a:t>Jmenování (1963, A. </a:t>
            </a:r>
            <a:r>
              <a:rPr lang="cs-CZ" sz="1900" dirty="0" err="1">
                <a:solidFill>
                  <a:srgbClr val="002D5A"/>
                </a:solidFill>
              </a:rPr>
              <a:t>Dougles-Home</a:t>
            </a:r>
            <a:r>
              <a:rPr lang="cs-CZ" sz="1900" dirty="0">
                <a:solidFill>
                  <a:srgbClr val="002D5A"/>
                </a:solidFill>
              </a:rPr>
              <a:t>) a odvolání premiéra (1834, Vilém IV.) </a:t>
            </a:r>
            <a:r>
              <a:rPr lang="pt-BR" sz="1900" dirty="0">
                <a:solidFill>
                  <a:srgbClr val="002D5A"/>
                </a:solidFill>
              </a:rPr>
              <a:t>a ministrů</a:t>
            </a:r>
          </a:p>
          <a:p>
            <a:pPr>
              <a:spcBef>
                <a:spcPts val="1200"/>
              </a:spcBef>
            </a:pPr>
            <a:r>
              <a:rPr lang="cs-CZ" sz="1900" dirty="0">
                <a:solidFill>
                  <a:srgbClr val="002D5A"/>
                </a:solidFill>
              </a:rPr>
              <a:t>Vrchní velení nad armádou</a:t>
            </a:r>
          </a:p>
          <a:p>
            <a:pPr>
              <a:spcBef>
                <a:spcPts val="1200"/>
              </a:spcBef>
            </a:pPr>
            <a:r>
              <a:rPr lang="cs-CZ" sz="1900" dirty="0">
                <a:solidFill>
                  <a:srgbClr val="002D5A"/>
                </a:solidFill>
              </a:rPr>
              <a:t>Právo vyhlásit válku a uzavřít mír</a:t>
            </a:r>
          </a:p>
          <a:p>
            <a:pPr>
              <a:spcBef>
                <a:spcPts val="1200"/>
              </a:spcBef>
            </a:pPr>
            <a:r>
              <a:rPr lang="cs-CZ" sz="1900" dirty="0">
                <a:solidFill>
                  <a:srgbClr val="002D5A"/>
                </a:solidFill>
              </a:rPr>
              <a:t>Udělování vojenských hodností</a:t>
            </a:r>
          </a:p>
          <a:p>
            <a:pPr>
              <a:spcBef>
                <a:spcPts val="1200"/>
              </a:spcBef>
            </a:pPr>
            <a:r>
              <a:rPr lang="cs-CZ" sz="1900" dirty="0">
                <a:solidFill>
                  <a:srgbClr val="002D5A"/>
                </a:solidFill>
              </a:rPr>
              <a:t>Schvalování zahraničních misí</a:t>
            </a:r>
          </a:p>
          <a:p>
            <a:pPr>
              <a:spcBef>
                <a:spcPts val="1200"/>
              </a:spcBef>
            </a:pPr>
            <a:r>
              <a:rPr lang="cs-CZ" sz="1900" dirty="0">
                <a:solidFill>
                  <a:srgbClr val="002D5A"/>
                </a:solidFill>
              </a:rPr>
              <a:t>Udělování milostí</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38303137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218414"/>
          </a:xfrm>
        </p:spPr>
        <p:txBody>
          <a:bodyPr>
            <a:normAutofit fontScale="90000"/>
          </a:bodyPr>
          <a:lstStyle/>
          <a:p>
            <a:r>
              <a:rPr lang="cs-CZ" sz="4400" dirty="0"/>
              <a:t>Otevírání parlamentu</a:t>
            </a:r>
            <a:r>
              <a:rPr lang="en-US" sz="4400" dirty="0"/>
              <a:t/>
            </a:r>
            <a:br>
              <a:rPr lang="en-US" sz="4400" dirty="0"/>
            </a:br>
            <a:r>
              <a:rPr lang="cs-CZ" sz="3100" dirty="0"/>
              <a:t>(</a:t>
            </a:r>
            <a:r>
              <a:rPr lang="en-US" sz="3100" dirty="0"/>
              <a:t>State Opening of Parliament</a:t>
            </a:r>
            <a:r>
              <a:rPr lang="cs-CZ" sz="3100" dirty="0"/>
              <a:t>)</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392964"/>
            <a:ext cx="8250967" cy="5127477"/>
          </a:xfrm>
        </p:spPr>
        <p:txBody>
          <a:bodyPr>
            <a:noAutofit/>
          </a:bodyPr>
          <a:lstStyle/>
          <a:p>
            <a:pPr>
              <a:spcBef>
                <a:spcPts val="1200"/>
              </a:spcBef>
            </a:pPr>
            <a:r>
              <a:rPr lang="cs-CZ" sz="2400" dirty="0">
                <a:solidFill>
                  <a:srgbClr val="002D5A"/>
                </a:solidFill>
              </a:rPr>
              <a:t>Začátek nového parlamentního období</a:t>
            </a:r>
          </a:p>
          <a:p>
            <a:pPr lvl="1">
              <a:spcBef>
                <a:spcPts val="1200"/>
              </a:spcBef>
            </a:pPr>
            <a:r>
              <a:rPr lang="cs-CZ" sz="2400" dirty="0">
                <a:solidFill>
                  <a:srgbClr val="002D5A"/>
                </a:solidFill>
              </a:rPr>
              <a:t>každý rok</a:t>
            </a:r>
          </a:p>
          <a:p>
            <a:pPr lvl="1">
              <a:spcBef>
                <a:spcPts val="1200"/>
              </a:spcBef>
            </a:pPr>
            <a:r>
              <a:rPr lang="cs-CZ" sz="2400" dirty="0">
                <a:solidFill>
                  <a:srgbClr val="002D5A"/>
                </a:solidFill>
              </a:rPr>
              <a:t>vždy po volbách – první den nového parlamentu</a:t>
            </a:r>
          </a:p>
          <a:p>
            <a:pPr>
              <a:spcBef>
                <a:spcPts val="1200"/>
              </a:spcBef>
            </a:pPr>
            <a:r>
              <a:rPr lang="cs-CZ" sz="2400" dirty="0">
                <a:solidFill>
                  <a:srgbClr val="002D5A"/>
                </a:solidFill>
              </a:rPr>
              <a:t>„</a:t>
            </a:r>
            <a:r>
              <a:rPr lang="cs-CZ" sz="2400" dirty="0" err="1">
                <a:solidFill>
                  <a:srgbClr val="002D5A"/>
                </a:solidFill>
              </a:rPr>
              <a:t>Queen‘s</a:t>
            </a:r>
            <a:r>
              <a:rPr lang="cs-CZ" sz="2400" dirty="0">
                <a:solidFill>
                  <a:srgbClr val="002D5A"/>
                </a:solidFill>
              </a:rPr>
              <a:t> </a:t>
            </a:r>
            <a:r>
              <a:rPr lang="cs-CZ" sz="2400" dirty="0" err="1">
                <a:solidFill>
                  <a:srgbClr val="002D5A"/>
                </a:solidFill>
              </a:rPr>
              <a:t>Speech</a:t>
            </a:r>
            <a:r>
              <a:rPr lang="cs-CZ" sz="2400" dirty="0">
                <a:solidFill>
                  <a:srgbClr val="002D5A"/>
                </a:solidFill>
              </a:rPr>
              <a:t>“</a:t>
            </a:r>
          </a:p>
          <a:p>
            <a:pPr>
              <a:spcBef>
                <a:spcPts val="1200"/>
              </a:spcBef>
            </a:pPr>
            <a:r>
              <a:rPr lang="cs-CZ" sz="2400" dirty="0">
                <a:solidFill>
                  <a:srgbClr val="002D5A"/>
                </a:solidFill>
              </a:rPr>
              <a:t>Tradice sahá do 16.století </a:t>
            </a:r>
          </a:p>
          <a:p>
            <a:pPr>
              <a:spcBef>
                <a:spcPts val="1200"/>
              </a:spcBef>
            </a:pPr>
            <a:r>
              <a:rPr lang="pl-PL" sz="2400" dirty="0">
                <a:solidFill>
                  <a:srgbClr val="002D5A"/>
                </a:solidFill>
              </a:rPr>
              <a:t>Současná podoba ceremonie od 1852</a:t>
            </a:r>
          </a:p>
          <a:p>
            <a:pPr>
              <a:spcBef>
                <a:spcPts val="1200"/>
              </a:spcBef>
            </a:pPr>
            <a:r>
              <a:rPr lang="cs-CZ" sz="2400" dirty="0">
                <a:solidFill>
                  <a:srgbClr val="002D5A"/>
                </a:solidFill>
              </a:rPr>
              <a:t>Pronesen v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r>
              <a:rPr lang="cs-CZ" sz="2400" dirty="0">
                <a:solidFill>
                  <a:srgbClr val="002D5A"/>
                </a:solidFill>
              </a:rPr>
              <a:t> za účasti členů obou komor</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845245"/>
            <a:ext cx="30384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128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10"/>
            <a:ext cx="9144000" cy="466384"/>
          </a:xfrm>
        </p:spPr>
        <p:txBody>
          <a:bodyPr>
            <a:normAutofit fontScale="90000"/>
          </a:bodyPr>
          <a:lstStyle/>
          <a:p>
            <a:r>
              <a:rPr lang="cs-CZ" sz="4400" dirty="0"/>
              <a:t>Jmenování premiéra</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743484"/>
            <a:ext cx="8250967" cy="5776957"/>
          </a:xfrm>
        </p:spPr>
        <p:txBody>
          <a:bodyPr>
            <a:noAutofit/>
          </a:bodyPr>
          <a:lstStyle/>
          <a:p>
            <a:pPr>
              <a:spcBef>
                <a:spcPts val="1200"/>
              </a:spcBef>
            </a:pPr>
            <a:r>
              <a:rPr lang="cs-CZ" sz="2000" dirty="0">
                <a:solidFill>
                  <a:srgbClr val="002D5A"/>
                </a:solidFill>
              </a:rPr>
              <a:t>minimální diskrece</a:t>
            </a:r>
          </a:p>
          <a:p>
            <a:pPr lvl="1">
              <a:spcBef>
                <a:spcPts val="1200"/>
              </a:spcBef>
            </a:pPr>
            <a:r>
              <a:rPr lang="cs-CZ" sz="2000" dirty="0">
                <a:solidFill>
                  <a:srgbClr val="002D5A"/>
                </a:solidFill>
              </a:rPr>
              <a:t>1852 - Viktorie zablokovala jmenování </a:t>
            </a:r>
            <a:r>
              <a:rPr lang="cs-CZ" sz="2000" dirty="0" err="1">
                <a:solidFill>
                  <a:srgbClr val="002D5A"/>
                </a:solidFill>
              </a:rPr>
              <a:t>Palmerstona</a:t>
            </a:r>
            <a:r>
              <a:rPr lang="cs-CZ" sz="2000" dirty="0">
                <a:solidFill>
                  <a:srgbClr val="002D5A"/>
                </a:solidFill>
              </a:rPr>
              <a:t> ministrem zahraničí</a:t>
            </a:r>
          </a:p>
          <a:p>
            <a:pPr>
              <a:spcBef>
                <a:spcPts val="1200"/>
              </a:spcBef>
            </a:pPr>
            <a:r>
              <a:rPr lang="cs-CZ" sz="2000" dirty="0">
                <a:solidFill>
                  <a:srgbClr val="002D5A"/>
                </a:solidFill>
              </a:rPr>
              <a:t>až do 1963 panovník konzultoval nástupce s nejvýznamnějšími členy konzervativců</a:t>
            </a:r>
          </a:p>
          <a:p>
            <a:pPr lvl="1">
              <a:spcBef>
                <a:spcPts val="1200"/>
              </a:spcBef>
            </a:pPr>
            <a:r>
              <a:rPr lang="pt-BR" sz="2000" dirty="0">
                <a:solidFill>
                  <a:srgbClr val="002D5A"/>
                </a:solidFill>
              </a:rPr>
              <a:t>1894 </a:t>
            </a:r>
            <a:r>
              <a:rPr lang="cs-CZ" sz="2000" dirty="0">
                <a:solidFill>
                  <a:srgbClr val="002D5A"/>
                </a:solidFill>
              </a:rPr>
              <a:t>- </a:t>
            </a:r>
            <a:r>
              <a:rPr lang="pt-BR" sz="2000" dirty="0">
                <a:solidFill>
                  <a:srgbClr val="002D5A"/>
                </a:solidFill>
              </a:rPr>
              <a:t>Vi</a:t>
            </a:r>
            <a:r>
              <a:rPr lang="cs-CZ" sz="2000" dirty="0" err="1">
                <a:solidFill>
                  <a:srgbClr val="002D5A"/>
                </a:solidFill>
              </a:rPr>
              <a:t>ktorie</a:t>
            </a:r>
            <a:r>
              <a:rPr lang="pt-BR" sz="2000" dirty="0">
                <a:solidFill>
                  <a:srgbClr val="002D5A"/>
                </a:solidFill>
              </a:rPr>
              <a:t> </a:t>
            </a:r>
            <a:r>
              <a:rPr lang="cs-CZ" sz="2000" dirty="0">
                <a:solidFill>
                  <a:srgbClr val="002D5A"/>
                </a:solidFill>
              </a:rPr>
              <a:t>se </a:t>
            </a:r>
            <a:r>
              <a:rPr lang="pt-BR" sz="2000" dirty="0">
                <a:solidFill>
                  <a:srgbClr val="002D5A"/>
                </a:solidFill>
              </a:rPr>
              <a:t>navzdory zvyklostem neporadila s Gladstonem o nástupnictví</a:t>
            </a:r>
          </a:p>
          <a:p>
            <a:pPr lvl="1">
              <a:spcBef>
                <a:spcPts val="1200"/>
              </a:spcBef>
            </a:pPr>
            <a:r>
              <a:rPr lang="cs-CZ" sz="2000" dirty="0">
                <a:solidFill>
                  <a:srgbClr val="002D5A"/>
                </a:solidFill>
              </a:rPr>
              <a:t>1955 - W. Churchill  doporučil A. </a:t>
            </a:r>
            <a:r>
              <a:rPr lang="cs-CZ" sz="2000" dirty="0" err="1">
                <a:solidFill>
                  <a:srgbClr val="002D5A"/>
                </a:solidFill>
              </a:rPr>
              <a:t>Edena</a:t>
            </a:r>
            <a:endParaRPr lang="cs-CZ" sz="2000" dirty="0">
              <a:solidFill>
                <a:srgbClr val="002D5A"/>
              </a:solidFill>
            </a:endParaRPr>
          </a:p>
          <a:p>
            <a:pPr lvl="1">
              <a:spcBef>
                <a:spcPts val="1200"/>
              </a:spcBef>
            </a:pPr>
            <a:r>
              <a:rPr lang="cs-CZ" sz="2000" dirty="0">
                <a:solidFill>
                  <a:srgbClr val="002D5A"/>
                </a:solidFill>
              </a:rPr>
              <a:t>1963 - </a:t>
            </a:r>
            <a:r>
              <a:rPr lang="cs-CZ" sz="2000" dirty="0" err="1">
                <a:solidFill>
                  <a:srgbClr val="002D5A"/>
                </a:solidFill>
              </a:rPr>
              <a:t>Douglas</a:t>
            </a:r>
            <a:r>
              <a:rPr lang="cs-CZ" sz="2000" dirty="0">
                <a:solidFill>
                  <a:srgbClr val="002D5A"/>
                </a:solidFill>
              </a:rPr>
              <a:t> </a:t>
            </a:r>
            <a:r>
              <a:rPr lang="cs-CZ" sz="2000" dirty="0" err="1">
                <a:solidFill>
                  <a:srgbClr val="002D5A"/>
                </a:solidFill>
              </a:rPr>
              <a:t>Home</a:t>
            </a:r>
            <a:endParaRPr lang="cs-CZ" sz="2000" dirty="0"/>
          </a:p>
          <a:p>
            <a:pPr>
              <a:spcBef>
                <a:spcPts val="1200"/>
              </a:spcBef>
            </a:pPr>
            <a:r>
              <a:rPr lang="cs-CZ" sz="2000" dirty="0">
                <a:solidFill>
                  <a:srgbClr val="002D5A"/>
                </a:solidFill>
              </a:rPr>
              <a:t>1924 - demise </a:t>
            </a:r>
            <a:r>
              <a:rPr lang="cs-CZ" sz="2000" dirty="0" err="1">
                <a:solidFill>
                  <a:srgbClr val="002D5A"/>
                </a:solidFill>
              </a:rPr>
              <a:t>Baldwinovy</a:t>
            </a:r>
            <a:r>
              <a:rPr lang="cs-CZ" sz="2000" dirty="0">
                <a:solidFill>
                  <a:srgbClr val="002D5A"/>
                </a:solidFill>
              </a:rPr>
              <a:t> vlády</a:t>
            </a:r>
          </a:p>
          <a:p>
            <a:pPr lvl="1">
              <a:spcBef>
                <a:spcPts val="1200"/>
              </a:spcBef>
            </a:pPr>
            <a:r>
              <a:rPr lang="cs-CZ" sz="2000" dirty="0">
                <a:solidFill>
                  <a:srgbClr val="002D5A"/>
                </a:solidFill>
              </a:rPr>
              <a:t>Král Jiří V. jmenoval R. MacDonalda</a:t>
            </a:r>
          </a:p>
          <a:p>
            <a:pPr>
              <a:spcBef>
                <a:spcPts val="1200"/>
              </a:spcBef>
            </a:pPr>
            <a:r>
              <a:rPr lang="cs-CZ" sz="2000" dirty="0">
                <a:solidFill>
                  <a:srgbClr val="002D5A"/>
                </a:solidFill>
              </a:rPr>
              <a:t>1931 - krizová vláda  Mac Donalda</a:t>
            </a:r>
          </a:p>
          <a:p>
            <a:pPr lvl="1">
              <a:spcBef>
                <a:spcPts val="1200"/>
              </a:spcBef>
            </a:pPr>
            <a:r>
              <a:rPr lang="cs-CZ" sz="2000" dirty="0">
                <a:solidFill>
                  <a:srgbClr val="002D5A"/>
                </a:solidFill>
              </a:rPr>
              <a:t>tvrdě pracoval na vytvoření konsensu mezi stranami</a:t>
            </a:r>
          </a:p>
          <a:p>
            <a:pPr lvl="1">
              <a:spcBef>
                <a:spcPts val="1200"/>
              </a:spcBef>
            </a:pPr>
            <a:r>
              <a:rPr lang="cs-CZ" sz="2000" dirty="0">
                <a:solidFill>
                  <a:srgbClr val="002D5A"/>
                </a:solidFill>
              </a:rPr>
              <a:t>Král věřil MacDonaldovi a společnost věřila králi</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7529488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složky</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679509"/>
            <a:ext cx="8250967" cy="4840931"/>
          </a:xfrm>
        </p:spPr>
        <p:txBody>
          <a:bodyPr>
            <a:noAutofit/>
          </a:bodyPr>
          <a:lstStyle/>
          <a:p>
            <a:pPr>
              <a:spcBef>
                <a:spcPts val="1800"/>
              </a:spcBef>
            </a:pPr>
            <a:r>
              <a:rPr lang="en-US" dirty="0">
                <a:solidFill>
                  <a:srgbClr val="002D5A"/>
                </a:solidFill>
              </a:rPr>
              <a:t>House of Commons</a:t>
            </a:r>
          </a:p>
          <a:p>
            <a:pPr>
              <a:spcBef>
                <a:spcPts val="1800"/>
              </a:spcBef>
            </a:pPr>
            <a:r>
              <a:rPr lang="en-US" dirty="0">
                <a:solidFill>
                  <a:srgbClr val="002D5A"/>
                </a:solidFill>
              </a:rPr>
              <a:t>House of Lords</a:t>
            </a:r>
          </a:p>
          <a:p>
            <a:pPr>
              <a:spcBef>
                <a:spcPts val="1800"/>
              </a:spcBef>
            </a:pPr>
            <a:r>
              <a:rPr lang="en-US" dirty="0" err="1">
                <a:solidFill>
                  <a:srgbClr val="002D5A"/>
                </a:solidFill>
              </a:rPr>
              <a:t>Panovník</a:t>
            </a:r>
            <a:endParaRPr lang="en-US" dirty="0">
              <a:solidFill>
                <a:srgbClr val="002D5A"/>
              </a:solidFill>
            </a:endParaRPr>
          </a:p>
          <a:p>
            <a:pPr>
              <a:spcBef>
                <a:spcPts val="1800"/>
              </a:spcBef>
            </a:pPr>
            <a:endParaRPr lang="cs-CZ" dirty="0">
              <a:solidFill>
                <a:srgbClr val="002D5A"/>
              </a:solidFill>
            </a:endParaRPr>
          </a:p>
          <a:p>
            <a:pPr lvl="1">
              <a:spcBef>
                <a:spcPts val="1800"/>
              </a:spcBef>
            </a:pPr>
            <a:r>
              <a:rPr lang="cs-CZ" i="1" dirty="0">
                <a:solidFill>
                  <a:srgbClr val="002D5A"/>
                </a:solidFill>
              </a:rPr>
              <a:t>e</a:t>
            </a:r>
            <a:r>
              <a:rPr lang="en-US" i="1" dirty="0" err="1">
                <a:solidFill>
                  <a:srgbClr val="002D5A"/>
                </a:solidFill>
              </a:rPr>
              <a:t>xtrémně</a:t>
            </a:r>
            <a:r>
              <a:rPr lang="en-US" i="1" dirty="0">
                <a:solidFill>
                  <a:srgbClr val="002D5A"/>
                </a:solidFill>
              </a:rPr>
              <a:t> </a:t>
            </a:r>
            <a:r>
              <a:rPr lang="en-US" i="1" dirty="0" err="1">
                <a:solidFill>
                  <a:srgbClr val="002D5A"/>
                </a:solidFill>
              </a:rPr>
              <a:t>slabý</a:t>
            </a:r>
            <a:r>
              <a:rPr lang="en-US" i="1" dirty="0">
                <a:solidFill>
                  <a:srgbClr val="002D5A"/>
                </a:solidFill>
              </a:rPr>
              <a:t> </a:t>
            </a:r>
            <a:r>
              <a:rPr lang="en-US" i="1" dirty="0" err="1">
                <a:solidFill>
                  <a:srgbClr val="002D5A"/>
                </a:solidFill>
              </a:rPr>
              <a:t>bikameralismus</a:t>
            </a:r>
            <a:r>
              <a:rPr lang="en-US" i="1" dirty="0">
                <a:solidFill>
                  <a:srgbClr val="002D5A"/>
                </a:solidFill>
              </a:rPr>
              <a:t> </a:t>
            </a:r>
            <a:r>
              <a:rPr lang="en-US" dirty="0">
                <a:solidFill>
                  <a:srgbClr val="002D5A"/>
                </a:solidFill>
              </a:rPr>
              <a:t>(Sartori)</a:t>
            </a:r>
            <a:endParaRPr lang="cs-CZ"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xmlns="" id="{0BDDFFEC-E24D-42C8-B742-3077B061BE1D}"/>
              </a:ext>
            </a:extLst>
          </p:cNvPr>
          <p:cNvPicPr>
            <a:picLocks noChangeAspect="1"/>
          </p:cNvPicPr>
          <p:nvPr/>
        </p:nvPicPr>
        <p:blipFill>
          <a:blip r:embed="rId2"/>
          <a:stretch>
            <a:fillRect/>
          </a:stretch>
        </p:blipFill>
        <p:spPr>
          <a:xfrm>
            <a:off x="4839477" y="1047699"/>
            <a:ext cx="4057261" cy="3042946"/>
          </a:xfrm>
          <a:prstGeom prst="rect">
            <a:avLst/>
          </a:prstGeom>
        </p:spPr>
      </p:pic>
    </p:spTree>
    <p:extLst>
      <p:ext uri="{BB962C8B-B14F-4D97-AF65-F5344CB8AC3E}">
        <p14:creationId xmlns:p14="http://schemas.microsoft.com/office/powerpoint/2010/main" val="10372163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funkce</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679509"/>
            <a:ext cx="8250967" cy="4840931"/>
          </a:xfrm>
        </p:spPr>
        <p:txBody>
          <a:bodyPr>
            <a:noAutofit/>
          </a:bodyPr>
          <a:lstStyle/>
          <a:p>
            <a:pPr>
              <a:spcBef>
                <a:spcPts val="1800"/>
              </a:spcBef>
            </a:pPr>
            <a:r>
              <a:rPr lang="cs-CZ" sz="2600" dirty="0">
                <a:solidFill>
                  <a:srgbClr val="002D5A"/>
                </a:solidFill>
              </a:rPr>
              <a:t>Nikoli tvorba návrhů zákonů, ale spíše poskytování souhlasu/nesouhlasu</a:t>
            </a:r>
          </a:p>
          <a:p>
            <a:pPr>
              <a:spcBef>
                <a:spcPts val="1800"/>
              </a:spcBef>
            </a:pPr>
            <a:r>
              <a:rPr lang="cs-CZ" sz="2600" dirty="0">
                <a:solidFill>
                  <a:srgbClr val="002D5A"/>
                </a:solidFill>
              </a:rPr>
              <a:t>Kreační vs. legitimační role</a:t>
            </a:r>
          </a:p>
          <a:p>
            <a:pPr>
              <a:spcBef>
                <a:spcPts val="1800"/>
              </a:spcBef>
            </a:pPr>
            <a:r>
              <a:rPr lang="cs-CZ" sz="2600" dirty="0">
                <a:solidFill>
                  <a:srgbClr val="002D5A"/>
                </a:solidFill>
              </a:rPr>
              <a:t>Kontrola vlády </a:t>
            </a:r>
          </a:p>
          <a:p>
            <a:pPr>
              <a:spcBef>
                <a:spcPts val="1800"/>
              </a:spcBef>
            </a:pPr>
            <a:r>
              <a:rPr lang="cs-CZ" sz="2600" dirty="0">
                <a:solidFill>
                  <a:srgbClr val="002D5A"/>
                </a:solidFill>
              </a:rPr>
              <a:t>Poslanci se musí starat o své voliče </a:t>
            </a:r>
          </a:p>
          <a:p>
            <a:pPr>
              <a:spcBef>
                <a:spcPts val="1800"/>
              </a:spcBef>
            </a:pPr>
            <a:r>
              <a:rPr lang="cs-CZ" sz="2600" dirty="0">
                <a:solidFill>
                  <a:srgbClr val="002D5A"/>
                </a:solidFill>
              </a:rPr>
              <a:t>Parlament proslovů (2003)</a:t>
            </a: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xmlns="" id="{F8C4A8E7-3CF9-4F75-97BD-ADDB690495A8}"/>
              </a:ext>
            </a:extLst>
          </p:cNvPr>
          <p:cNvPicPr>
            <a:picLocks noChangeAspect="1"/>
          </p:cNvPicPr>
          <p:nvPr/>
        </p:nvPicPr>
        <p:blipFill>
          <a:blip r:embed="rId2"/>
          <a:stretch>
            <a:fillRect/>
          </a:stretch>
        </p:blipFill>
        <p:spPr>
          <a:xfrm>
            <a:off x="5526477" y="4450703"/>
            <a:ext cx="3617524" cy="2407298"/>
          </a:xfrm>
          <a:prstGeom prst="rect">
            <a:avLst/>
          </a:prstGeom>
        </p:spPr>
      </p:pic>
    </p:spTree>
    <p:extLst>
      <p:ext uri="{BB962C8B-B14F-4D97-AF65-F5344CB8AC3E}">
        <p14:creationId xmlns:p14="http://schemas.microsoft.com/office/powerpoint/2010/main" val="399447234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Parlament - význam</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Zpočátku slabý</a:t>
            </a:r>
          </a:p>
          <a:p>
            <a:pPr>
              <a:spcBef>
                <a:spcPts val="1200"/>
              </a:spcBef>
            </a:pPr>
            <a:r>
              <a:rPr lang="cs-CZ" sz="2600" dirty="0">
                <a:solidFill>
                  <a:srgbClr val="002D5A"/>
                </a:solidFill>
              </a:rPr>
              <a:t>Po roce 1688 – dominantní</a:t>
            </a:r>
          </a:p>
          <a:p>
            <a:pPr>
              <a:spcBef>
                <a:spcPts val="1200"/>
              </a:spcBef>
            </a:pPr>
            <a:r>
              <a:rPr lang="cs-CZ" sz="2600" dirty="0">
                <a:solidFill>
                  <a:srgbClr val="002D5A"/>
                </a:solidFill>
              </a:rPr>
              <a:t>Polovina 19. století - vrchol moci</a:t>
            </a:r>
          </a:p>
          <a:p>
            <a:pPr>
              <a:spcBef>
                <a:spcPts val="1200"/>
              </a:spcBef>
            </a:pPr>
            <a:r>
              <a:rPr lang="cs-CZ" sz="2600" dirty="0">
                <a:solidFill>
                  <a:srgbClr val="002D5A"/>
                </a:solidFill>
              </a:rPr>
              <a:t>Pak postupné oslabování ve prospěch kabinetu, resp. premiéra a politických stran – </a:t>
            </a:r>
            <a:r>
              <a:rPr lang="cs-CZ" sz="2600" i="1" dirty="0">
                <a:solidFill>
                  <a:srgbClr val="002D5A"/>
                </a:solidFill>
              </a:rPr>
              <a:t>premiérský parlamentarismus</a:t>
            </a:r>
          </a:p>
          <a:p>
            <a:pPr>
              <a:spcBef>
                <a:spcPts val="1200"/>
              </a:spcBef>
            </a:pPr>
            <a:r>
              <a:rPr lang="cs-CZ" sz="2600" dirty="0">
                <a:solidFill>
                  <a:srgbClr val="002D5A"/>
                </a:solidFill>
              </a:rPr>
              <a:t>Konkurentem soudní moc</a:t>
            </a:r>
          </a:p>
          <a:p>
            <a:pPr>
              <a:spcBef>
                <a:spcPts val="1200"/>
              </a:spcBef>
            </a:pPr>
            <a:r>
              <a:rPr lang="cs-CZ" sz="2600" dirty="0">
                <a:solidFill>
                  <a:srgbClr val="002D5A"/>
                </a:solidFill>
              </a:rPr>
              <a:t>Po vstupu do ES, resp. vzniku EU další oslabování</a:t>
            </a:r>
          </a:p>
          <a:p>
            <a:pPr>
              <a:spcBef>
                <a:spcPts val="1200"/>
              </a:spcBef>
            </a:pPr>
            <a:r>
              <a:rPr lang="cs-CZ" sz="2600" dirty="0">
                <a:solidFill>
                  <a:srgbClr val="002D5A"/>
                </a:solidFill>
              </a:rPr>
              <a:t>Oslabení v důsledku devoluce</a:t>
            </a:r>
          </a:p>
          <a:p>
            <a:pPr>
              <a:spcBef>
                <a:spcPts val="1200"/>
              </a:spcBef>
            </a:pPr>
            <a:r>
              <a:rPr lang="cs-CZ" sz="2600" i="1" dirty="0">
                <a:solidFill>
                  <a:srgbClr val="002D5A"/>
                </a:solidFill>
              </a:rPr>
              <a:t>Brexit – návrat síly?</a:t>
            </a:r>
          </a:p>
        </p:txBody>
      </p:sp>
    </p:spTree>
    <p:extLst>
      <p:ext uri="{BB962C8B-B14F-4D97-AF65-F5344CB8AC3E}">
        <p14:creationId xmlns:p14="http://schemas.microsoft.com/office/powerpoint/2010/main" val="26248909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Vztahy mezi komorami</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17. stol. - nadvláda House </a:t>
            </a:r>
            <a:r>
              <a:rPr lang="cs-CZ" sz="2600" dirty="0" err="1">
                <a:solidFill>
                  <a:srgbClr val="002D5A"/>
                </a:solidFill>
              </a:rPr>
              <a:t>of</a:t>
            </a:r>
            <a:r>
              <a:rPr lang="cs-CZ" sz="2600" dirty="0">
                <a:solidFill>
                  <a:srgbClr val="002D5A"/>
                </a:solidFill>
              </a:rPr>
              <a:t> </a:t>
            </a:r>
            <a:r>
              <a:rPr lang="cs-CZ" sz="2600" dirty="0" err="1">
                <a:solidFill>
                  <a:srgbClr val="002D5A"/>
                </a:solidFill>
              </a:rPr>
              <a:t>Commons</a:t>
            </a:r>
            <a:r>
              <a:rPr lang="cs-CZ" sz="2600" dirty="0">
                <a:solidFill>
                  <a:srgbClr val="002D5A"/>
                </a:solidFill>
              </a:rPr>
              <a:t> (HC) ve finančních otázkách</a:t>
            </a:r>
          </a:p>
          <a:p>
            <a:pPr>
              <a:spcBef>
                <a:spcPts val="1200"/>
              </a:spcBef>
            </a:pPr>
            <a:r>
              <a:rPr lang="cs-CZ" sz="2600" dirty="0">
                <a:solidFill>
                  <a:srgbClr val="002D5A"/>
                </a:solidFill>
              </a:rPr>
              <a:t>Od 1832 jasná převaha HC, ale House </a:t>
            </a:r>
            <a:r>
              <a:rPr lang="cs-CZ" sz="2600" dirty="0" err="1">
                <a:solidFill>
                  <a:srgbClr val="002D5A"/>
                </a:solidFill>
              </a:rPr>
              <a:t>of</a:t>
            </a:r>
            <a:r>
              <a:rPr lang="cs-CZ" sz="2600" dirty="0">
                <a:solidFill>
                  <a:srgbClr val="002D5A"/>
                </a:solidFill>
              </a:rPr>
              <a:t> </a:t>
            </a:r>
            <a:r>
              <a:rPr lang="cs-CZ" sz="2600" dirty="0" err="1">
                <a:solidFill>
                  <a:srgbClr val="002D5A"/>
                </a:solidFill>
              </a:rPr>
              <a:t>Lords</a:t>
            </a:r>
            <a:r>
              <a:rPr lang="cs-CZ" sz="2600" dirty="0">
                <a:solidFill>
                  <a:srgbClr val="002D5A"/>
                </a:solidFill>
              </a:rPr>
              <a:t> (HL) občas zákon vetovala</a:t>
            </a:r>
          </a:p>
          <a:p>
            <a:pPr>
              <a:spcBef>
                <a:spcPts val="1200"/>
              </a:spcBef>
            </a:pPr>
            <a:r>
              <a:rPr lang="cs-CZ" sz="2600" dirty="0">
                <a:solidFill>
                  <a:srgbClr val="002D5A"/>
                </a:solidFill>
              </a:rPr>
              <a:t>Klíčová byla sílící pozice premiéra (PM)</a:t>
            </a:r>
          </a:p>
          <a:p>
            <a:pPr>
              <a:spcBef>
                <a:spcPts val="1200"/>
              </a:spcBef>
            </a:pPr>
            <a:r>
              <a:rPr lang="cs-CZ" sz="2600" dirty="0">
                <a:solidFill>
                  <a:srgbClr val="002D5A"/>
                </a:solidFill>
              </a:rPr>
              <a:t>1911 HL definitivně na druhé koleji</a:t>
            </a:r>
            <a:endParaRPr lang="cs-CZ" sz="2600" i="1" dirty="0">
              <a:solidFill>
                <a:srgbClr val="002D5A"/>
              </a:solidFill>
            </a:endParaRPr>
          </a:p>
        </p:txBody>
      </p:sp>
      <p:pic>
        <p:nvPicPr>
          <p:cNvPr id="3" name="Obrázek 2">
            <a:extLst>
              <a:ext uri="{FF2B5EF4-FFF2-40B4-BE49-F238E27FC236}">
                <a16:creationId xmlns:a16="http://schemas.microsoft.com/office/drawing/2014/main" xmlns="" id="{0C1B2E8A-F50E-493C-9332-C0A4945974FB}"/>
              </a:ext>
            </a:extLst>
          </p:cNvPr>
          <p:cNvPicPr>
            <a:picLocks noChangeAspect="1"/>
          </p:cNvPicPr>
          <p:nvPr/>
        </p:nvPicPr>
        <p:blipFill>
          <a:blip r:embed="rId2"/>
          <a:stretch>
            <a:fillRect/>
          </a:stretch>
        </p:blipFill>
        <p:spPr>
          <a:xfrm>
            <a:off x="4572000" y="4291560"/>
            <a:ext cx="4572000" cy="2566439"/>
          </a:xfrm>
          <a:prstGeom prst="rect">
            <a:avLst/>
          </a:prstGeom>
        </p:spPr>
      </p:pic>
    </p:spTree>
    <p:extLst>
      <p:ext uri="{BB962C8B-B14F-4D97-AF65-F5344CB8AC3E}">
        <p14:creationId xmlns:p14="http://schemas.microsoft.com/office/powerpoint/2010/main" val="11440480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House </a:t>
            </a:r>
            <a:r>
              <a:rPr lang="cs-CZ" sz="4400" dirty="0" err="1"/>
              <a:t>of</a:t>
            </a:r>
            <a:r>
              <a:rPr lang="cs-CZ" sz="4400" dirty="0"/>
              <a:t> </a:t>
            </a:r>
            <a:r>
              <a:rPr lang="cs-CZ" sz="4400" dirty="0" err="1"/>
              <a:t>Commons</a:t>
            </a:r>
            <a:endParaRPr lang="cs-CZ" sz="31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400" dirty="0">
                <a:solidFill>
                  <a:srgbClr val="002D5A"/>
                </a:solidFill>
              </a:rPr>
              <a:t>cca 650 členů</a:t>
            </a:r>
          </a:p>
          <a:p>
            <a:pPr>
              <a:spcBef>
                <a:spcPts val="1200"/>
              </a:spcBef>
            </a:pPr>
            <a:r>
              <a:rPr lang="cs-CZ" sz="2400" dirty="0">
                <a:solidFill>
                  <a:srgbClr val="002D5A"/>
                </a:solidFill>
              </a:rPr>
              <a:t>dva základní úkoly:</a:t>
            </a:r>
          </a:p>
          <a:p>
            <a:pPr lvl="1">
              <a:spcBef>
                <a:spcPts val="1200"/>
              </a:spcBef>
            </a:pPr>
            <a:r>
              <a:rPr lang="cs-CZ" sz="2400" dirty="0">
                <a:solidFill>
                  <a:srgbClr val="002D5A"/>
                </a:solidFill>
              </a:rPr>
              <a:t>podporovat vládu – vládní strana</a:t>
            </a:r>
          </a:p>
          <a:p>
            <a:pPr lvl="1">
              <a:spcBef>
                <a:spcPts val="1200"/>
              </a:spcBef>
            </a:pPr>
            <a:r>
              <a:rPr lang="cs-CZ" sz="2400" dirty="0">
                <a:solidFill>
                  <a:srgbClr val="002D5A"/>
                </a:solidFill>
              </a:rPr>
              <a:t>kritizovat vládu – opoziční strana - oficiální a institucionalizované postavení Opozice Jejího Veličenstva</a:t>
            </a:r>
          </a:p>
          <a:p>
            <a:pPr>
              <a:spcBef>
                <a:spcPts val="1200"/>
              </a:spcBef>
            </a:pPr>
            <a:r>
              <a:rPr lang="cs-CZ" sz="2400" dirty="0">
                <a:solidFill>
                  <a:srgbClr val="002D5A"/>
                </a:solidFill>
              </a:rPr>
              <a:t>funkční období</a:t>
            </a:r>
          </a:p>
          <a:p>
            <a:pPr lvl="1">
              <a:spcBef>
                <a:spcPts val="1200"/>
              </a:spcBef>
            </a:pPr>
            <a:r>
              <a:rPr lang="cs-CZ" sz="2400" dirty="0">
                <a:solidFill>
                  <a:srgbClr val="002D5A"/>
                </a:solidFill>
              </a:rPr>
              <a:t>původně nepravidelné</a:t>
            </a:r>
          </a:p>
          <a:p>
            <a:pPr lvl="1">
              <a:spcBef>
                <a:spcPts val="1200"/>
              </a:spcBef>
            </a:pPr>
            <a:r>
              <a:rPr lang="cs-CZ" sz="2400" dirty="0">
                <a:solidFill>
                  <a:srgbClr val="002D5A"/>
                </a:solidFill>
              </a:rPr>
              <a:t>Po 1688 parlament 1x ročně svoláván na dobu v průměru 20 týdnů</a:t>
            </a:r>
          </a:p>
          <a:p>
            <a:pPr lvl="1">
              <a:spcBef>
                <a:spcPts val="1200"/>
              </a:spcBef>
            </a:pPr>
            <a:r>
              <a:rPr lang="cs-CZ" sz="2400" dirty="0">
                <a:solidFill>
                  <a:srgbClr val="002D5A"/>
                </a:solidFill>
              </a:rPr>
              <a:t>1911 – cca 5leté období</a:t>
            </a:r>
          </a:p>
          <a:p>
            <a:pPr lvl="1">
              <a:spcBef>
                <a:spcPts val="1200"/>
              </a:spcBef>
            </a:pPr>
            <a:r>
              <a:rPr lang="cs-CZ" sz="2400" dirty="0">
                <a:solidFill>
                  <a:srgbClr val="002D5A"/>
                </a:solidFill>
              </a:rPr>
              <a:t>2011 - fixní období</a:t>
            </a:r>
          </a:p>
        </p:txBody>
      </p:sp>
    </p:spTree>
    <p:extLst>
      <p:ext uri="{BB962C8B-B14F-4D97-AF65-F5344CB8AC3E}">
        <p14:creationId xmlns:p14="http://schemas.microsoft.com/office/powerpoint/2010/main" val="386895040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a:t>House </a:t>
            </a:r>
            <a:r>
              <a:rPr lang="cs-CZ" sz="4000" dirty="0" err="1"/>
              <a:t>of</a:t>
            </a:r>
            <a:r>
              <a:rPr lang="cs-CZ" sz="4000" dirty="0"/>
              <a:t> </a:t>
            </a:r>
            <a:r>
              <a:rPr lang="cs-CZ" sz="4000" dirty="0" err="1"/>
              <a:t>Commons</a:t>
            </a:r>
            <a:r>
              <a:rPr lang="cs-CZ" sz="4000" dirty="0"/>
              <a:t> - rozpuštění</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200" dirty="0">
                <a:solidFill>
                  <a:srgbClr val="002D5A"/>
                </a:solidFill>
              </a:rPr>
              <a:t>1784 - William </a:t>
            </a:r>
            <a:r>
              <a:rPr lang="cs-CZ" sz="2200" dirty="0" err="1">
                <a:solidFill>
                  <a:srgbClr val="002D5A"/>
                </a:solidFill>
              </a:rPr>
              <a:t>Pitt</a:t>
            </a:r>
            <a:r>
              <a:rPr lang="cs-CZ" sz="2200" dirty="0">
                <a:solidFill>
                  <a:srgbClr val="002D5A"/>
                </a:solidFill>
              </a:rPr>
              <a:t> poprvé žádost na panovníka o rozpuštění HC – vznik ústavní zvyklosti</a:t>
            </a:r>
          </a:p>
          <a:p>
            <a:pPr>
              <a:spcBef>
                <a:spcPts val="1200"/>
              </a:spcBef>
            </a:pPr>
            <a:r>
              <a:rPr lang="cs-CZ" sz="2200" dirty="0">
                <a:solidFill>
                  <a:srgbClr val="002D5A"/>
                </a:solidFill>
              </a:rPr>
              <a:t>částečně dáno zákonem</a:t>
            </a:r>
          </a:p>
          <a:p>
            <a:pPr>
              <a:spcBef>
                <a:spcPts val="1200"/>
              </a:spcBef>
            </a:pPr>
            <a:r>
              <a:rPr lang="cs-CZ" sz="2200" dirty="0">
                <a:solidFill>
                  <a:srgbClr val="002D5A"/>
                </a:solidFill>
              </a:rPr>
              <a:t>částečně se jedná o královskou prerogativu</a:t>
            </a:r>
          </a:p>
          <a:p>
            <a:pPr>
              <a:spcBef>
                <a:spcPts val="1200"/>
              </a:spcBef>
            </a:pPr>
            <a:r>
              <a:rPr lang="cs-CZ" sz="2200" dirty="0">
                <a:solidFill>
                  <a:srgbClr val="002D5A"/>
                </a:solidFill>
              </a:rPr>
              <a:t>částečně jde o ústavní konvenci</a:t>
            </a:r>
          </a:p>
          <a:p>
            <a:pPr>
              <a:spcBef>
                <a:spcPts val="1200"/>
              </a:spcBef>
            </a:pPr>
            <a:r>
              <a:rPr lang="cs-CZ" sz="2200" dirty="0">
                <a:solidFill>
                  <a:srgbClr val="002D5A"/>
                </a:solidFill>
              </a:rPr>
              <a:t>rozpuštění určeno královským prohlášením (</a:t>
            </a:r>
            <a:r>
              <a:rPr lang="cs-CZ" sz="2200" dirty="0" err="1">
                <a:solidFill>
                  <a:srgbClr val="002D5A"/>
                </a:solidFill>
              </a:rPr>
              <a:t>Royal</a:t>
            </a:r>
            <a:r>
              <a:rPr lang="cs-CZ" sz="2200" dirty="0">
                <a:solidFill>
                  <a:srgbClr val="002D5A"/>
                </a:solidFill>
              </a:rPr>
              <a:t> </a:t>
            </a:r>
            <a:r>
              <a:rPr lang="cs-CZ" sz="2200" dirty="0" err="1">
                <a:solidFill>
                  <a:srgbClr val="002D5A"/>
                </a:solidFill>
              </a:rPr>
              <a:t>Proclamation</a:t>
            </a:r>
            <a:r>
              <a:rPr lang="cs-CZ" sz="2200" dirty="0">
                <a:solidFill>
                  <a:srgbClr val="002D5A"/>
                </a:solidFill>
              </a:rPr>
              <a:t>)</a:t>
            </a:r>
          </a:p>
          <a:p>
            <a:pPr>
              <a:spcBef>
                <a:spcPts val="1200"/>
              </a:spcBef>
            </a:pPr>
            <a:r>
              <a:rPr lang="cs-CZ" sz="2200" dirty="0">
                <a:solidFill>
                  <a:srgbClr val="002D5A"/>
                </a:solidFill>
              </a:rPr>
              <a:t>panovník současně vyhlašuje nové volby</a:t>
            </a:r>
          </a:p>
          <a:p>
            <a:pPr>
              <a:spcBef>
                <a:spcPts val="1200"/>
              </a:spcBef>
            </a:pPr>
            <a:r>
              <a:rPr lang="cs-CZ" sz="2200" i="1" dirty="0" err="1">
                <a:solidFill>
                  <a:srgbClr val="002D5A"/>
                </a:solidFill>
              </a:rPr>
              <a:t>Lascelles</a:t>
            </a:r>
            <a:r>
              <a:rPr lang="cs-CZ" sz="2200" i="1" dirty="0">
                <a:solidFill>
                  <a:srgbClr val="002D5A"/>
                </a:solidFill>
              </a:rPr>
              <a:t> </a:t>
            </a:r>
            <a:r>
              <a:rPr lang="cs-CZ" sz="2200" i="1" dirty="0" err="1">
                <a:solidFill>
                  <a:srgbClr val="002D5A"/>
                </a:solidFill>
              </a:rPr>
              <a:t>Principles</a:t>
            </a:r>
            <a:r>
              <a:rPr lang="cs-CZ" sz="2200" i="1" dirty="0">
                <a:solidFill>
                  <a:srgbClr val="002D5A"/>
                </a:solidFill>
              </a:rPr>
              <a:t> </a:t>
            </a:r>
            <a:r>
              <a:rPr lang="cs-CZ" sz="2200" dirty="0">
                <a:solidFill>
                  <a:srgbClr val="002D5A"/>
                </a:solidFill>
              </a:rPr>
              <a:t>(1950)</a:t>
            </a:r>
          </a:p>
          <a:p>
            <a:pPr lvl="1">
              <a:spcBef>
                <a:spcPts val="1200"/>
              </a:spcBef>
            </a:pPr>
            <a:r>
              <a:rPr lang="cs-CZ" sz="2100" dirty="0">
                <a:solidFill>
                  <a:srgbClr val="002D5A"/>
                </a:solidFill>
              </a:rPr>
              <a:t>panovník může odmítnout rozpustit HC, pokud existuje životaschopná a akceschopná vláda / volby by byly na škodu národnímu hospodářství / je tu možnost jiného PM schopného vládnout s podporou většiny </a:t>
            </a:r>
          </a:p>
        </p:txBody>
      </p:sp>
    </p:spTree>
    <p:extLst>
      <p:ext uri="{BB962C8B-B14F-4D97-AF65-F5344CB8AC3E}">
        <p14:creationId xmlns:p14="http://schemas.microsoft.com/office/powerpoint/2010/main" val="262012728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hlavní rysy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000" b="1" dirty="0">
                <a:solidFill>
                  <a:srgbClr val="002D5A"/>
                </a:solidFill>
              </a:rPr>
              <a:t>pružná dělba moci </a:t>
            </a:r>
            <a:r>
              <a:rPr lang="cs-CZ" sz="2000" dirty="0">
                <a:solidFill>
                  <a:srgbClr val="002D5A"/>
                </a:solidFill>
              </a:rPr>
              <a:t>(resp. oddělení mocí není striktní)</a:t>
            </a:r>
          </a:p>
          <a:p>
            <a:pPr lvl="1">
              <a:spcBef>
                <a:spcPts val="1200"/>
              </a:spcBef>
            </a:pPr>
            <a:r>
              <a:rPr lang="cs-CZ" sz="2000" dirty="0">
                <a:solidFill>
                  <a:srgbClr val="002D5A"/>
                </a:solidFill>
              </a:rPr>
              <a:t>vzájemné přímé působení</a:t>
            </a:r>
          </a:p>
          <a:p>
            <a:pPr lvl="1">
              <a:spcBef>
                <a:spcPts val="1200"/>
              </a:spcBef>
            </a:pPr>
            <a:r>
              <a:rPr lang="cs-CZ" sz="2000" dirty="0">
                <a:solidFill>
                  <a:srgbClr val="002D5A"/>
                </a:solidFill>
              </a:rPr>
              <a:t>členové vlády bývají velmi často členy parlamentu</a:t>
            </a:r>
          </a:p>
          <a:p>
            <a:pPr>
              <a:spcBef>
                <a:spcPts val="1200"/>
              </a:spcBef>
            </a:pPr>
            <a:r>
              <a:rPr lang="cs-CZ" sz="2000" b="1" dirty="0">
                <a:solidFill>
                  <a:srgbClr val="002D5A"/>
                </a:solidFill>
              </a:rPr>
              <a:t>svrchovanost zákonodárné moci, které je vláda odpovědná </a:t>
            </a:r>
          </a:p>
          <a:p>
            <a:pPr lvl="1">
              <a:spcBef>
                <a:spcPts val="1200"/>
              </a:spcBef>
            </a:pPr>
            <a:r>
              <a:rPr lang="cs-CZ" sz="2000" dirty="0">
                <a:solidFill>
                  <a:srgbClr val="002D5A"/>
                </a:solidFill>
              </a:rPr>
              <a:t>Vlády jmenovány se souhlasem parlamentu, fungují jedině s jeho podporou, parlament je může odvolat </a:t>
            </a:r>
          </a:p>
          <a:p>
            <a:pPr lvl="2">
              <a:spcBef>
                <a:spcPts val="1200"/>
              </a:spcBef>
            </a:pPr>
            <a:r>
              <a:rPr lang="cs-CZ" sz="2000" dirty="0">
                <a:solidFill>
                  <a:srgbClr val="002D5A"/>
                </a:solidFill>
              </a:rPr>
              <a:t>„destruktivní“ hlasování o nedůvěře</a:t>
            </a:r>
          </a:p>
          <a:p>
            <a:pPr lvl="2">
              <a:spcBef>
                <a:spcPts val="1200"/>
              </a:spcBef>
            </a:pPr>
            <a:r>
              <a:rPr lang="cs-CZ" sz="2000" dirty="0">
                <a:solidFill>
                  <a:srgbClr val="002D5A"/>
                </a:solidFill>
              </a:rPr>
              <a:t>konstruktivní hlasování o nedůvěře (SRN, Španělsko, Slovinsko, Polsko, Maďarsko)</a:t>
            </a:r>
          </a:p>
          <a:p>
            <a:pPr lvl="2">
              <a:spcBef>
                <a:spcPts val="1200"/>
              </a:spcBef>
            </a:pPr>
            <a:r>
              <a:rPr lang="cs-CZ" sz="2000" dirty="0">
                <a:solidFill>
                  <a:srgbClr val="002D5A"/>
                </a:solidFill>
              </a:rPr>
              <a:t>odmítnutí důvěry</a:t>
            </a:r>
          </a:p>
          <a:p>
            <a:pPr>
              <a:spcBef>
                <a:spcPts val="1200"/>
              </a:spcBef>
            </a:pPr>
            <a:r>
              <a:rPr lang="cs-CZ" sz="2000" b="1" dirty="0">
                <a:solidFill>
                  <a:srgbClr val="002D5A"/>
                </a:solidFill>
              </a:rPr>
              <a:t>možnost exekutivy (za jistých okolností) rozpustit parlament</a:t>
            </a:r>
          </a:p>
        </p:txBody>
      </p:sp>
    </p:spTree>
    <p:extLst>
      <p:ext uri="{BB962C8B-B14F-4D97-AF65-F5344CB8AC3E}">
        <p14:creationId xmlns:p14="http://schemas.microsoft.com/office/powerpoint/2010/main" val="349186527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err="1"/>
              <a:t>Act</a:t>
            </a:r>
            <a:r>
              <a:rPr lang="cs-CZ" sz="4000" dirty="0"/>
              <a:t> </a:t>
            </a:r>
            <a:r>
              <a:rPr lang="cs-CZ" sz="4000" dirty="0" err="1"/>
              <a:t>of</a:t>
            </a:r>
            <a:r>
              <a:rPr lang="cs-CZ" sz="4000" dirty="0"/>
              <a:t> </a:t>
            </a:r>
            <a:r>
              <a:rPr lang="cs-CZ" sz="4000" dirty="0" err="1"/>
              <a:t>Parliament</a:t>
            </a:r>
            <a:r>
              <a:rPr lang="cs-CZ" sz="4000" dirty="0"/>
              <a:t> (2011)</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800"/>
              </a:spcBef>
            </a:pPr>
            <a:r>
              <a:rPr lang="cs-CZ" sz="2200" dirty="0">
                <a:solidFill>
                  <a:srgbClr val="002D5A"/>
                </a:solidFill>
              </a:rPr>
              <a:t>fixní pětileté období - HC se automaticky rozpouští 17 pracovních dnů před volbami</a:t>
            </a:r>
          </a:p>
          <a:p>
            <a:pPr>
              <a:spcBef>
                <a:spcPts val="1800"/>
              </a:spcBef>
            </a:pPr>
            <a:r>
              <a:rPr lang="cs-CZ" sz="2200" dirty="0">
                <a:solidFill>
                  <a:srgbClr val="002D5A"/>
                </a:solidFill>
              </a:rPr>
              <a:t>PM má právo odložit volby max. o 2 měsíce</a:t>
            </a:r>
          </a:p>
          <a:p>
            <a:pPr>
              <a:spcBef>
                <a:spcPts val="1800"/>
              </a:spcBef>
            </a:pPr>
            <a:r>
              <a:rPr lang="cs-CZ" sz="2200" dirty="0">
                <a:solidFill>
                  <a:srgbClr val="002D5A"/>
                </a:solidFill>
              </a:rPr>
              <a:t>dvě možnosti předčasných voleb</a:t>
            </a:r>
          </a:p>
          <a:p>
            <a:pPr lvl="1">
              <a:spcBef>
                <a:spcPts val="1800"/>
              </a:spcBef>
            </a:pPr>
            <a:r>
              <a:rPr lang="cs-CZ" sz="2200" dirty="0">
                <a:solidFill>
                  <a:srgbClr val="002D5A"/>
                </a:solidFill>
              </a:rPr>
              <a:t>HC vysloví vládě nedůvěru a neodhlasuje důvěru vládě nové do 14 dnů</a:t>
            </a:r>
          </a:p>
          <a:p>
            <a:pPr lvl="1">
              <a:spcBef>
                <a:spcPts val="1800"/>
              </a:spcBef>
            </a:pPr>
            <a:r>
              <a:rPr lang="cs-CZ" sz="2200" dirty="0">
                <a:solidFill>
                  <a:srgbClr val="002D5A"/>
                </a:solidFill>
              </a:rPr>
              <a:t>2/3 většina všech členů hlasuje pro předčasné volby</a:t>
            </a:r>
          </a:p>
          <a:p>
            <a:pPr marL="0" indent="0">
              <a:spcBef>
                <a:spcPts val="1800"/>
              </a:spcBef>
              <a:buNone/>
            </a:pPr>
            <a:r>
              <a:rPr lang="cs-CZ" sz="2200" dirty="0">
                <a:solidFill>
                  <a:srgbClr val="002D5A"/>
                </a:solidFill>
              </a:rPr>
              <a:t>	→ panovník na návrh PM v obou případech určí termín nových 	voleb</a:t>
            </a:r>
          </a:p>
        </p:txBody>
      </p:sp>
    </p:spTree>
    <p:extLst>
      <p:ext uri="{BB962C8B-B14F-4D97-AF65-F5344CB8AC3E}">
        <p14:creationId xmlns:p14="http://schemas.microsoft.com/office/powerpoint/2010/main" val="21782775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579573"/>
          </a:xfrm>
        </p:spPr>
        <p:txBody>
          <a:bodyPr>
            <a:normAutofit fontScale="90000"/>
          </a:bodyPr>
          <a:lstStyle/>
          <a:p>
            <a:r>
              <a:rPr lang="cs-CZ" sz="4000" dirty="0" err="1"/>
              <a:t>Speaker</a:t>
            </a:r>
            <a:endParaRPr lang="cs-CZ" sz="40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1700" dirty="0">
                <a:solidFill>
                  <a:srgbClr val="002D5A"/>
                </a:solidFill>
              </a:rPr>
              <a:t>Volen absolutní většinou – právo navrhovat má skupina min. 12 poslanců, aspoň 3 z nich z různých 3 stran</a:t>
            </a:r>
          </a:p>
          <a:p>
            <a:pPr>
              <a:spcBef>
                <a:spcPts val="1000"/>
              </a:spcBef>
            </a:pPr>
            <a:r>
              <a:rPr lang="cs-CZ" sz="1700" dirty="0">
                <a:solidFill>
                  <a:srgbClr val="002D5A"/>
                </a:solidFill>
              </a:rPr>
              <a:t>předsedá debatám</a:t>
            </a:r>
          </a:p>
          <a:p>
            <a:pPr>
              <a:spcBef>
                <a:spcPts val="1000"/>
              </a:spcBef>
            </a:pPr>
            <a:r>
              <a:rPr lang="cs-CZ" sz="1700" dirty="0">
                <a:solidFill>
                  <a:srgbClr val="002D5A"/>
                </a:solidFill>
              </a:rPr>
              <a:t>zajišťuje pořádek</a:t>
            </a:r>
          </a:p>
          <a:p>
            <a:pPr>
              <a:spcBef>
                <a:spcPts val="1000"/>
              </a:spcBef>
            </a:pPr>
            <a:r>
              <a:rPr lang="cs-CZ" sz="1700" dirty="0">
                <a:solidFill>
                  <a:srgbClr val="002D5A"/>
                </a:solidFill>
              </a:rPr>
              <a:t>vyvolává poslance k diskuzi</a:t>
            </a:r>
          </a:p>
          <a:p>
            <a:pPr>
              <a:spcBef>
                <a:spcPts val="1000"/>
              </a:spcBef>
            </a:pPr>
            <a:r>
              <a:rPr lang="cs-CZ" sz="1700" dirty="0">
                <a:solidFill>
                  <a:srgbClr val="002D5A"/>
                </a:solidFill>
              </a:rPr>
              <a:t>reprezentant HC vůči královně a House </a:t>
            </a:r>
            <a:r>
              <a:rPr lang="cs-CZ" sz="1700" dirty="0" err="1">
                <a:solidFill>
                  <a:srgbClr val="002D5A"/>
                </a:solidFill>
              </a:rPr>
              <a:t>of</a:t>
            </a:r>
            <a:r>
              <a:rPr lang="cs-CZ" sz="1700" dirty="0">
                <a:solidFill>
                  <a:srgbClr val="002D5A"/>
                </a:solidFill>
              </a:rPr>
              <a:t> </a:t>
            </a:r>
            <a:r>
              <a:rPr lang="cs-CZ" sz="1700" dirty="0" err="1">
                <a:solidFill>
                  <a:srgbClr val="002D5A"/>
                </a:solidFill>
              </a:rPr>
              <a:t>Lords</a:t>
            </a:r>
            <a:endParaRPr lang="cs-CZ" sz="1700" dirty="0">
              <a:solidFill>
                <a:srgbClr val="002D5A"/>
              </a:solidFill>
            </a:endParaRPr>
          </a:p>
          <a:p>
            <a:pPr>
              <a:spcBef>
                <a:spcPts val="1000"/>
              </a:spcBef>
            </a:pPr>
            <a:r>
              <a:rPr lang="cs-CZ" sz="1700" dirty="0">
                <a:solidFill>
                  <a:srgbClr val="002D5A"/>
                </a:solidFill>
              </a:rPr>
              <a:t>určuje pořadí hlasování o různých návrzích zákonů…</a:t>
            </a:r>
          </a:p>
          <a:p>
            <a:pPr>
              <a:spcBef>
                <a:spcPts val="1000"/>
              </a:spcBef>
            </a:pPr>
            <a:r>
              <a:rPr lang="cs-CZ" sz="1700" dirty="0">
                <a:solidFill>
                  <a:srgbClr val="002D5A"/>
                </a:solidFill>
              </a:rPr>
              <a:t>předseda </a:t>
            </a:r>
            <a:r>
              <a:rPr lang="cs-CZ" sz="1700" dirty="0" err="1">
                <a:solidFill>
                  <a:srgbClr val="002D5A"/>
                </a:solidFill>
              </a:rPr>
              <a:t>the</a:t>
            </a:r>
            <a:r>
              <a:rPr lang="cs-CZ" sz="1700" dirty="0">
                <a:solidFill>
                  <a:srgbClr val="002D5A"/>
                </a:solidFill>
              </a:rPr>
              <a:t> House </a:t>
            </a:r>
            <a:r>
              <a:rPr lang="cs-CZ" sz="1700" dirty="0" err="1">
                <a:solidFill>
                  <a:srgbClr val="002D5A"/>
                </a:solidFill>
              </a:rPr>
              <a:t>of</a:t>
            </a:r>
            <a:r>
              <a:rPr lang="cs-CZ" sz="1700" dirty="0">
                <a:solidFill>
                  <a:srgbClr val="002D5A"/>
                </a:solidFill>
              </a:rPr>
              <a:t> </a:t>
            </a:r>
            <a:r>
              <a:rPr lang="cs-CZ" sz="1700" dirty="0" err="1">
                <a:solidFill>
                  <a:srgbClr val="002D5A"/>
                </a:solidFill>
              </a:rPr>
              <a:t>Commons</a:t>
            </a:r>
            <a:r>
              <a:rPr lang="cs-CZ" sz="1700" dirty="0">
                <a:solidFill>
                  <a:srgbClr val="002D5A"/>
                </a:solidFill>
              </a:rPr>
              <a:t> </a:t>
            </a:r>
            <a:r>
              <a:rPr lang="cs-CZ" sz="1700" dirty="0" err="1">
                <a:solidFill>
                  <a:srgbClr val="002D5A"/>
                </a:solidFill>
              </a:rPr>
              <a:t>Commission</a:t>
            </a:r>
            <a:endParaRPr lang="cs-CZ" sz="1700" dirty="0">
              <a:solidFill>
                <a:srgbClr val="002D5A"/>
              </a:solidFill>
            </a:endParaRPr>
          </a:p>
          <a:p>
            <a:pPr>
              <a:spcBef>
                <a:spcPts val="1000"/>
              </a:spcBef>
            </a:pPr>
            <a:r>
              <a:rPr lang="cs-CZ" sz="1700" dirty="0">
                <a:solidFill>
                  <a:srgbClr val="002D5A"/>
                </a:solidFill>
              </a:rPr>
              <a:t>právo „suspendovat“ poslance za špatné chování na den nebo požádat sněmovnu o delší suspendaci</a:t>
            </a:r>
          </a:p>
          <a:p>
            <a:pPr>
              <a:spcBef>
                <a:spcPts val="1000"/>
              </a:spcBef>
            </a:pPr>
            <a:r>
              <a:rPr lang="cs-CZ" sz="1700" dirty="0">
                <a:solidFill>
                  <a:srgbClr val="002D5A"/>
                </a:solidFill>
              </a:rPr>
              <a:t>právo přerušit jednání při všeobecném nepokoji ve sněmovně</a:t>
            </a:r>
          </a:p>
          <a:p>
            <a:pPr>
              <a:spcBef>
                <a:spcPts val="1000"/>
              </a:spcBef>
            </a:pPr>
            <a:r>
              <a:rPr lang="cs-CZ" sz="1700" dirty="0">
                <a:solidFill>
                  <a:srgbClr val="002D5A"/>
                </a:solidFill>
              </a:rPr>
              <a:t>má 3 zástupce (</a:t>
            </a:r>
            <a:r>
              <a:rPr lang="cs-CZ" sz="1700" dirty="0" err="1">
                <a:solidFill>
                  <a:srgbClr val="002D5A"/>
                </a:solidFill>
              </a:rPr>
              <a:t>Deputy</a:t>
            </a:r>
            <a:r>
              <a:rPr lang="cs-CZ" sz="1700" dirty="0">
                <a:solidFill>
                  <a:srgbClr val="002D5A"/>
                </a:solidFill>
              </a:rPr>
              <a:t> </a:t>
            </a:r>
            <a:r>
              <a:rPr lang="cs-CZ" sz="1700" dirty="0" err="1">
                <a:solidFill>
                  <a:srgbClr val="002D5A"/>
                </a:solidFill>
              </a:rPr>
              <a:t>Speakers</a:t>
            </a:r>
            <a:r>
              <a:rPr lang="cs-CZ" sz="1700" dirty="0">
                <a:solidFill>
                  <a:srgbClr val="002D5A"/>
                </a:solidFill>
              </a:rPr>
              <a:t>) ■ Po zvolení rezignuje na člena své strany</a:t>
            </a:r>
          </a:p>
          <a:p>
            <a:pPr>
              <a:spcBef>
                <a:spcPts val="1000"/>
              </a:spcBef>
            </a:pPr>
            <a:r>
              <a:rPr lang="cs-CZ" sz="1700" dirty="0">
                <a:solidFill>
                  <a:srgbClr val="002D5A"/>
                </a:solidFill>
              </a:rPr>
              <a:t>nestranný po dobu funkce i po odchodu z ní</a:t>
            </a:r>
          </a:p>
          <a:p>
            <a:pPr>
              <a:spcBef>
                <a:spcPts val="1000"/>
              </a:spcBef>
            </a:pPr>
            <a:r>
              <a:rPr lang="cs-CZ" sz="1700" dirty="0">
                <a:solidFill>
                  <a:srgbClr val="002D5A"/>
                </a:solidFill>
              </a:rPr>
              <a:t>může kandidovat znova v parlamentních volbách - opozice proti němu nestaví protikandidáty; nevede kampaň; kandiduje jako „</a:t>
            </a:r>
            <a:r>
              <a:rPr lang="cs-CZ" sz="1700" dirty="0" err="1">
                <a:solidFill>
                  <a:srgbClr val="002D5A"/>
                </a:solidFill>
              </a:rPr>
              <a:t>the</a:t>
            </a:r>
            <a:r>
              <a:rPr lang="cs-CZ" sz="1700" dirty="0">
                <a:solidFill>
                  <a:srgbClr val="002D5A"/>
                </a:solidFill>
              </a:rPr>
              <a:t> </a:t>
            </a:r>
            <a:r>
              <a:rPr lang="cs-CZ" sz="1700" dirty="0" err="1">
                <a:solidFill>
                  <a:srgbClr val="002D5A"/>
                </a:solidFill>
              </a:rPr>
              <a:t>Speaker</a:t>
            </a:r>
            <a:r>
              <a:rPr lang="cs-CZ" sz="1700" dirty="0">
                <a:solidFill>
                  <a:srgbClr val="002D5A"/>
                </a:solidFill>
              </a:rPr>
              <a:t> </a:t>
            </a:r>
            <a:r>
              <a:rPr lang="cs-CZ" sz="1700" dirty="0" err="1">
                <a:solidFill>
                  <a:srgbClr val="002D5A"/>
                </a:solidFill>
              </a:rPr>
              <a:t>seeking</a:t>
            </a:r>
            <a:r>
              <a:rPr lang="cs-CZ" sz="1700" dirty="0">
                <a:solidFill>
                  <a:srgbClr val="002D5A"/>
                </a:solidFill>
              </a:rPr>
              <a:t> re-</a:t>
            </a:r>
            <a:r>
              <a:rPr lang="cs-CZ" sz="1700" dirty="0" err="1">
                <a:solidFill>
                  <a:srgbClr val="002D5A"/>
                </a:solidFill>
              </a:rPr>
              <a:t>election</a:t>
            </a:r>
            <a:r>
              <a:rPr lang="cs-CZ" sz="1700" dirty="0">
                <a:solidFill>
                  <a:srgbClr val="002D5A"/>
                </a:solidFill>
              </a:rPr>
              <a:t>“</a:t>
            </a:r>
          </a:p>
        </p:txBody>
      </p:sp>
      <p:pic>
        <p:nvPicPr>
          <p:cNvPr id="3" name="Obrázek 2">
            <a:extLst>
              <a:ext uri="{FF2B5EF4-FFF2-40B4-BE49-F238E27FC236}">
                <a16:creationId xmlns:a16="http://schemas.microsoft.com/office/drawing/2014/main" xmlns="" id="{D58F9FA8-7F6F-42A0-A3BB-4EE121BFF9D9}"/>
              </a:ext>
            </a:extLst>
          </p:cNvPr>
          <p:cNvPicPr>
            <a:picLocks noChangeAspect="1"/>
          </p:cNvPicPr>
          <p:nvPr/>
        </p:nvPicPr>
        <p:blipFill>
          <a:blip r:embed="rId2"/>
          <a:stretch>
            <a:fillRect/>
          </a:stretch>
        </p:blipFill>
        <p:spPr>
          <a:xfrm>
            <a:off x="7137918" y="1343608"/>
            <a:ext cx="1763486" cy="2351314"/>
          </a:xfrm>
          <a:prstGeom prst="rect">
            <a:avLst/>
          </a:prstGeom>
        </p:spPr>
      </p:pic>
    </p:spTree>
    <p:extLst>
      <p:ext uri="{BB962C8B-B14F-4D97-AF65-F5344CB8AC3E}">
        <p14:creationId xmlns:p14="http://schemas.microsoft.com/office/powerpoint/2010/main" val="303919049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710201"/>
          </a:xfrm>
        </p:spPr>
        <p:txBody>
          <a:bodyPr>
            <a:normAutofit/>
          </a:bodyPr>
          <a:lstStyle/>
          <a:p>
            <a:r>
              <a:rPr lang="cs-CZ" sz="4000" dirty="0"/>
              <a:t>House </a:t>
            </a:r>
            <a:r>
              <a:rPr lang="cs-CZ" sz="4000" dirty="0" err="1"/>
              <a:t>of</a:t>
            </a:r>
            <a:r>
              <a:rPr lang="cs-CZ" sz="4000" dirty="0"/>
              <a:t> </a:t>
            </a:r>
            <a:r>
              <a:rPr lang="cs-CZ" sz="4000" dirty="0" err="1"/>
              <a:t>Lords</a:t>
            </a:r>
            <a:endParaRPr lang="cs-CZ" sz="40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2000" dirty="0">
                <a:solidFill>
                  <a:srgbClr val="002D5A"/>
                </a:solidFill>
              </a:rPr>
              <a:t>Složité vývojové peripetie – oslabování a posilování, rušení a znovuzavádění</a:t>
            </a:r>
          </a:p>
          <a:p>
            <a:pPr>
              <a:spcBef>
                <a:spcPts val="1000"/>
              </a:spcBef>
            </a:pPr>
            <a:r>
              <a:rPr lang="cs-CZ" sz="2000" dirty="0">
                <a:solidFill>
                  <a:srgbClr val="002D5A"/>
                </a:solidFill>
              </a:rPr>
              <a:t>Původní složení</a:t>
            </a:r>
          </a:p>
          <a:p>
            <a:pPr lvl="1">
              <a:spcBef>
                <a:spcPts val="1000"/>
              </a:spcBef>
            </a:pPr>
            <a:r>
              <a:rPr lang="cs-CZ" sz="1800" dirty="0">
                <a:solidFill>
                  <a:srgbClr val="002D5A"/>
                </a:solidFill>
              </a:rPr>
              <a:t>Dědiční členové</a:t>
            </a:r>
          </a:p>
          <a:p>
            <a:pPr lvl="1">
              <a:spcBef>
                <a:spcPts val="1000"/>
              </a:spcBef>
            </a:pPr>
            <a:r>
              <a:rPr lang="cs-CZ" sz="1800" dirty="0">
                <a:solidFill>
                  <a:srgbClr val="002D5A"/>
                </a:solidFill>
              </a:rPr>
              <a:t>Doživotní členové</a:t>
            </a:r>
          </a:p>
          <a:p>
            <a:pPr lvl="1">
              <a:spcBef>
                <a:spcPts val="1000"/>
              </a:spcBef>
            </a:pPr>
            <a:r>
              <a:rPr lang="cs-CZ" sz="1800" dirty="0">
                <a:solidFill>
                  <a:srgbClr val="002D5A"/>
                </a:solidFill>
              </a:rPr>
              <a:t>Biskupové a arcibiskupové</a:t>
            </a:r>
          </a:p>
          <a:p>
            <a:pPr>
              <a:spcBef>
                <a:spcPts val="1000"/>
              </a:spcBef>
            </a:pPr>
            <a:r>
              <a:rPr lang="cs-CZ" sz="2000" dirty="0">
                <a:solidFill>
                  <a:srgbClr val="002D5A"/>
                </a:solidFill>
              </a:rPr>
              <a:t>Zlomový rok 1911 – HL zbavena práva vetovat a měnit legislativu; zůstává právo pozdržet přijetí zákona na dobu 3 zasedání (max. 2 roky); nefinanční zákony – max. zdržení 2 zasedání</a:t>
            </a:r>
          </a:p>
          <a:p>
            <a:pPr>
              <a:spcBef>
                <a:spcPts val="1000"/>
              </a:spcBef>
            </a:pPr>
            <a:r>
              <a:rPr lang="cs-CZ" sz="2000" dirty="0">
                <a:solidFill>
                  <a:srgbClr val="002D5A"/>
                </a:solidFill>
              </a:rPr>
              <a:t>Stávající podoba na základě reforem z let 1997-99 – New </a:t>
            </a:r>
            <a:r>
              <a:rPr lang="cs-CZ" sz="2000" dirty="0" err="1">
                <a:solidFill>
                  <a:srgbClr val="002D5A"/>
                </a:solidFill>
              </a:rPr>
              <a:t>Labour</a:t>
            </a:r>
            <a:endParaRPr lang="cs-CZ" sz="2000" dirty="0">
              <a:solidFill>
                <a:srgbClr val="002D5A"/>
              </a:solidFill>
            </a:endParaRPr>
          </a:p>
          <a:p>
            <a:pPr lvl="1">
              <a:spcBef>
                <a:spcPts val="1000"/>
              </a:spcBef>
            </a:pPr>
            <a:r>
              <a:rPr lang="cs-CZ" sz="2000" dirty="0">
                <a:solidFill>
                  <a:srgbClr val="002D5A"/>
                </a:solidFill>
              </a:rPr>
              <a:t>cca 800 členů</a:t>
            </a:r>
          </a:p>
          <a:p>
            <a:pPr lvl="2">
              <a:spcBef>
                <a:spcPts val="1000"/>
              </a:spcBef>
            </a:pPr>
            <a:r>
              <a:rPr lang="cs-CZ" sz="1800" dirty="0">
                <a:solidFill>
                  <a:srgbClr val="002D5A"/>
                </a:solidFill>
              </a:rPr>
              <a:t>92 dědičných lordů</a:t>
            </a:r>
          </a:p>
          <a:p>
            <a:pPr lvl="2">
              <a:spcBef>
                <a:spcPts val="1000"/>
              </a:spcBef>
            </a:pPr>
            <a:r>
              <a:rPr lang="cs-CZ" sz="1800" dirty="0">
                <a:solidFill>
                  <a:srgbClr val="002D5A"/>
                </a:solidFill>
              </a:rPr>
              <a:t>26 arcibiskupů a biskupů</a:t>
            </a:r>
          </a:p>
          <a:p>
            <a:pPr lvl="2">
              <a:spcBef>
                <a:spcPts val="1000"/>
              </a:spcBef>
            </a:pPr>
            <a:r>
              <a:rPr lang="cs-CZ" sz="1800" dirty="0">
                <a:solidFill>
                  <a:srgbClr val="002D5A"/>
                </a:solidFill>
              </a:rPr>
              <a:t>Jmenovaní a zvolení dědiční lordi – lidé z politiky, vědy, veřejného života, kultury</a:t>
            </a:r>
          </a:p>
        </p:txBody>
      </p:sp>
    </p:spTree>
    <p:extLst>
      <p:ext uri="{BB962C8B-B14F-4D97-AF65-F5344CB8AC3E}">
        <p14:creationId xmlns:p14="http://schemas.microsoft.com/office/powerpoint/2010/main" val="21941206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7360"/>
          </a:xfrm>
        </p:spPr>
        <p:txBody>
          <a:bodyPr>
            <a:normAutofit/>
          </a:bodyPr>
          <a:lstStyle/>
          <a:p>
            <a:r>
              <a:rPr lang="cs-CZ" sz="4000" dirty="0"/>
              <a:t>Struktura exekutivy</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436913"/>
            <a:ext cx="8250967" cy="5187821"/>
          </a:xfrm>
        </p:spPr>
        <p:txBody>
          <a:bodyPr>
            <a:noAutofit/>
          </a:bodyPr>
          <a:lstStyle/>
          <a:p>
            <a:pPr>
              <a:spcBef>
                <a:spcPts val="1200"/>
              </a:spcBef>
            </a:pPr>
            <a:r>
              <a:rPr lang="cs-CZ" sz="2400" dirty="0">
                <a:solidFill>
                  <a:srgbClr val="002D5A"/>
                </a:solidFill>
              </a:rPr>
              <a:t>Panovník</a:t>
            </a:r>
          </a:p>
          <a:p>
            <a:pPr>
              <a:spcBef>
                <a:spcPts val="1200"/>
              </a:spcBef>
            </a:pPr>
            <a:r>
              <a:rPr lang="cs-CZ" sz="2400" dirty="0">
                <a:solidFill>
                  <a:srgbClr val="002D5A"/>
                </a:solidFill>
              </a:rPr>
              <a:t>Vláda v čele s premiérem</a:t>
            </a:r>
          </a:p>
          <a:p>
            <a:pPr lvl="1">
              <a:spcBef>
                <a:spcPts val="1200"/>
              </a:spcBef>
            </a:pPr>
            <a:r>
              <a:rPr lang="cs-CZ" sz="2400" dirty="0">
                <a:solidFill>
                  <a:srgbClr val="002D5A"/>
                </a:solidFill>
              </a:rPr>
              <a:t>kabinet</a:t>
            </a:r>
          </a:p>
          <a:p>
            <a:pPr lvl="1">
              <a:spcBef>
                <a:spcPts val="1200"/>
              </a:spcBef>
            </a:pPr>
            <a:r>
              <a:rPr lang="cs-CZ" sz="2400" dirty="0">
                <a:solidFill>
                  <a:srgbClr val="002D5A"/>
                </a:solidFill>
              </a:rPr>
              <a:t>vláda</a:t>
            </a:r>
          </a:p>
          <a:p>
            <a:pPr lvl="2">
              <a:spcBef>
                <a:spcPts val="1200"/>
              </a:spcBef>
            </a:pPr>
            <a:r>
              <a:rPr lang="cs-CZ" dirty="0">
                <a:solidFill>
                  <a:srgbClr val="002D5A"/>
                </a:solidFill>
              </a:rPr>
              <a:t>ministři kabinetu a jejich zástupci</a:t>
            </a:r>
          </a:p>
          <a:p>
            <a:pPr lvl="2">
              <a:spcBef>
                <a:spcPts val="1200"/>
              </a:spcBef>
            </a:pPr>
            <a:r>
              <a:rPr lang="cs-CZ" dirty="0">
                <a:solidFill>
                  <a:srgbClr val="002D5A"/>
                </a:solidFill>
              </a:rPr>
              <a:t>ministři mimo kabinet a jejich zástupci</a:t>
            </a:r>
          </a:p>
          <a:p>
            <a:pPr lvl="2">
              <a:spcBef>
                <a:spcPts val="1200"/>
              </a:spcBef>
            </a:pPr>
            <a:r>
              <a:rPr lang="cs-CZ" dirty="0">
                <a:solidFill>
                  <a:srgbClr val="002D5A"/>
                </a:solidFill>
              </a:rPr>
              <a:t>tajemníci ministerstev</a:t>
            </a:r>
          </a:p>
          <a:p>
            <a:pPr lvl="2">
              <a:spcBef>
                <a:spcPts val="1200"/>
              </a:spcBef>
            </a:pPr>
            <a:r>
              <a:rPr lang="cs-CZ" dirty="0" err="1">
                <a:solidFill>
                  <a:srgbClr val="002D5A"/>
                </a:solidFill>
              </a:rPr>
              <a:t>whipové</a:t>
            </a:r>
            <a:endParaRPr lang="cs-CZ" dirty="0">
              <a:solidFill>
                <a:srgbClr val="002D5A"/>
              </a:solidFill>
            </a:endParaRPr>
          </a:p>
          <a:p>
            <a:pPr lvl="2">
              <a:spcBef>
                <a:spcPts val="1200"/>
              </a:spcBef>
            </a:pPr>
            <a:r>
              <a:rPr lang="cs-CZ" dirty="0">
                <a:solidFill>
                  <a:srgbClr val="002D5A"/>
                </a:solidFill>
              </a:rPr>
              <a:t>významní akademičtí pracovníci</a:t>
            </a:r>
          </a:p>
        </p:txBody>
      </p:sp>
    </p:spTree>
    <p:extLst>
      <p:ext uri="{BB962C8B-B14F-4D97-AF65-F5344CB8AC3E}">
        <p14:creationId xmlns:p14="http://schemas.microsoft.com/office/powerpoint/2010/main" val="118282947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513FCCD-D81E-4217-85E5-3DDE1240CBC6}"/>
              </a:ext>
            </a:extLst>
          </p:cNvPr>
          <p:cNvSpPr>
            <a:spLocks noGrp="1"/>
          </p:cNvSpPr>
          <p:nvPr>
            <p:ph type="title"/>
          </p:nvPr>
        </p:nvSpPr>
        <p:spPr>
          <a:xfrm>
            <a:off x="0" y="192119"/>
            <a:ext cx="9144000" cy="923926"/>
          </a:xfrm>
        </p:spPr>
        <p:txBody>
          <a:bodyPr>
            <a:normAutofit/>
          </a:bodyPr>
          <a:lstStyle/>
          <a:p>
            <a:r>
              <a:rPr lang="cs-CZ" sz="4400" dirty="0"/>
              <a:t>Počet členů vlády a kabinetu</a:t>
            </a:r>
          </a:p>
        </p:txBody>
      </p:sp>
      <p:pic>
        <p:nvPicPr>
          <p:cNvPr id="4" name="Zástupný obsah 3">
            <a:extLst>
              <a:ext uri="{FF2B5EF4-FFF2-40B4-BE49-F238E27FC236}">
                <a16:creationId xmlns:a16="http://schemas.microsoft.com/office/drawing/2014/main" xmlns="" id="{2FEE9ABE-23BE-4C1F-BC21-28BFC573390C}"/>
              </a:ext>
            </a:extLst>
          </p:cNvPr>
          <p:cNvPicPr>
            <a:picLocks noGrp="1" noChangeAspect="1"/>
          </p:cNvPicPr>
          <p:nvPr>
            <p:ph idx="1"/>
          </p:nvPr>
        </p:nvPicPr>
        <p:blipFill>
          <a:blip r:embed="rId2"/>
          <a:stretch>
            <a:fillRect/>
          </a:stretch>
        </p:blipFill>
        <p:spPr>
          <a:xfrm>
            <a:off x="369920" y="1276350"/>
            <a:ext cx="8158260" cy="4597922"/>
          </a:xfrm>
          <a:prstGeom prst="rect">
            <a:avLst/>
          </a:prstGeom>
        </p:spPr>
      </p:pic>
    </p:spTree>
    <p:extLst>
      <p:ext uri="{BB962C8B-B14F-4D97-AF65-F5344CB8AC3E}">
        <p14:creationId xmlns:p14="http://schemas.microsoft.com/office/powerpoint/2010/main" val="271525119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fontScale="90000"/>
          </a:bodyPr>
          <a:lstStyle/>
          <a:p>
            <a:r>
              <a:rPr lang="cs-CZ" sz="4000" dirty="0"/>
              <a:t>Vznik a formalizace </a:t>
            </a:r>
            <a:br>
              <a:rPr lang="cs-CZ" sz="4000" dirty="0"/>
            </a:br>
            <a:r>
              <a:rPr lang="cs-CZ" sz="4000" dirty="0"/>
              <a:t>funkce premiéra</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200"/>
              </a:spcBef>
            </a:pPr>
            <a:r>
              <a:rPr lang="cs-CZ" sz="2400" dirty="0">
                <a:solidFill>
                  <a:srgbClr val="002D5A"/>
                </a:solidFill>
              </a:rPr>
              <a:t>Původ král vládl a sám si vybíral ministry</a:t>
            </a:r>
          </a:p>
          <a:p>
            <a:pPr>
              <a:spcBef>
                <a:spcPts val="1200"/>
              </a:spcBef>
            </a:pPr>
            <a:r>
              <a:rPr lang="cs-CZ" sz="2400" dirty="0">
                <a:solidFill>
                  <a:srgbClr val="002D5A"/>
                </a:solidFill>
              </a:rPr>
              <a:t>Pak přišla Slavná revoluce a později nastoupil král Jiří I. Hannoverský, který neznal anglickou ústavu a nemluvil anglicky, potřeboval tedy prostředníky → p</a:t>
            </a:r>
            <a:r>
              <a:rPr lang="en-US" sz="2400" dirty="0" err="1">
                <a:solidFill>
                  <a:srgbClr val="002D5A"/>
                </a:solidFill>
              </a:rPr>
              <a:t>rvní</a:t>
            </a:r>
            <a:r>
              <a:rPr lang="en-US" sz="2400" dirty="0">
                <a:solidFill>
                  <a:srgbClr val="002D5A"/>
                </a:solidFill>
              </a:rPr>
              <a:t> PM Robert Walpole (1721–42)</a:t>
            </a:r>
            <a:endParaRPr lang="cs-CZ" sz="2400" dirty="0">
              <a:solidFill>
                <a:srgbClr val="002D5A"/>
              </a:solidFill>
            </a:endParaRPr>
          </a:p>
          <a:p>
            <a:pPr lvl="1">
              <a:spcBef>
                <a:spcPts val="1200"/>
              </a:spcBef>
            </a:pPr>
            <a:r>
              <a:rPr lang="cs-CZ" sz="2000" dirty="0">
                <a:solidFill>
                  <a:srgbClr val="002D5A"/>
                </a:solidFill>
              </a:rPr>
              <a:t>Ministři z řad členů parlamentu</a:t>
            </a:r>
          </a:p>
          <a:p>
            <a:pPr lvl="1">
              <a:spcBef>
                <a:spcPts val="1200"/>
              </a:spcBef>
            </a:pPr>
            <a:r>
              <a:rPr lang="cs-CZ" sz="2000" dirty="0">
                <a:solidFill>
                  <a:srgbClr val="002D5A"/>
                </a:solidFill>
              </a:rPr>
              <a:t>Vláda se opírá o podporu parlamentu</a:t>
            </a:r>
          </a:p>
          <a:p>
            <a:pPr>
              <a:spcBef>
                <a:spcPts val="1200"/>
              </a:spcBef>
            </a:pPr>
            <a:r>
              <a:rPr lang="cs-CZ" sz="2400" dirty="0">
                <a:solidFill>
                  <a:srgbClr val="002D5A"/>
                </a:solidFill>
              </a:rPr>
              <a:t>„Prime </a:t>
            </a:r>
            <a:r>
              <a:rPr lang="cs-CZ" sz="2400" dirty="0" err="1">
                <a:solidFill>
                  <a:srgbClr val="002D5A"/>
                </a:solidFill>
              </a:rPr>
              <a:t>Minister</a:t>
            </a:r>
            <a:r>
              <a:rPr lang="cs-CZ" sz="2400" dirty="0">
                <a:solidFill>
                  <a:srgbClr val="002D5A"/>
                </a:solidFill>
              </a:rPr>
              <a:t>“ – nebyl oficiálním titulem až do 1905</a:t>
            </a:r>
          </a:p>
          <a:p>
            <a:pPr>
              <a:spcBef>
                <a:spcPts val="1200"/>
              </a:spcBef>
            </a:pPr>
            <a:r>
              <a:rPr lang="cs-CZ" sz="2400" dirty="0">
                <a:solidFill>
                  <a:srgbClr val="002D5A"/>
                </a:solidFill>
              </a:rPr>
              <a:t>1917 - název „Prime </a:t>
            </a:r>
            <a:r>
              <a:rPr lang="cs-CZ" sz="2400" dirty="0" err="1">
                <a:solidFill>
                  <a:srgbClr val="002D5A"/>
                </a:solidFill>
              </a:rPr>
              <a:t>Minister</a:t>
            </a:r>
            <a:r>
              <a:rPr lang="cs-CZ" sz="2400" dirty="0">
                <a:solidFill>
                  <a:srgbClr val="002D5A"/>
                </a:solidFill>
              </a:rPr>
              <a:t>“ - poprvé formálně </a:t>
            </a:r>
            <a:r>
              <a:rPr lang="cs-CZ" sz="2800" dirty="0">
                <a:solidFill>
                  <a:srgbClr val="002D5A"/>
                </a:solidFill>
              </a:rPr>
              <a:t>(</a:t>
            </a:r>
            <a:r>
              <a:rPr lang="cs-CZ" sz="2400" dirty="0" err="1">
                <a:solidFill>
                  <a:srgbClr val="002D5A"/>
                </a:solidFill>
              </a:rPr>
              <a:t>The</a:t>
            </a:r>
            <a:r>
              <a:rPr lang="cs-CZ" sz="2400" dirty="0">
                <a:solidFill>
                  <a:srgbClr val="002D5A"/>
                </a:solidFill>
              </a:rPr>
              <a:t> </a:t>
            </a:r>
            <a:r>
              <a:rPr lang="cs-CZ" sz="2400" dirty="0" err="1">
                <a:solidFill>
                  <a:srgbClr val="002D5A"/>
                </a:solidFill>
              </a:rPr>
              <a:t>Chequers</a:t>
            </a:r>
            <a:r>
              <a:rPr lang="cs-CZ" sz="2400" dirty="0">
                <a:solidFill>
                  <a:srgbClr val="002D5A"/>
                </a:solidFill>
              </a:rPr>
              <a:t> </a:t>
            </a:r>
            <a:r>
              <a:rPr lang="cs-CZ" sz="2400" dirty="0" err="1">
                <a:solidFill>
                  <a:srgbClr val="002D5A"/>
                </a:solidFill>
              </a:rPr>
              <a:t>Estate</a:t>
            </a:r>
            <a:r>
              <a:rPr lang="cs-CZ" sz="2400" dirty="0">
                <a:solidFill>
                  <a:srgbClr val="002D5A"/>
                </a:solidFill>
              </a:rPr>
              <a:t> </a:t>
            </a:r>
            <a:r>
              <a:rPr lang="cs-CZ" sz="2400" dirty="0" err="1">
                <a:solidFill>
                  <a:srgbClr val="002D5A"/>
                </a:solidFill>
              </a:rPr>
              <a:t>Act</a:t>
            </a:r>
            <a:r>
              <a:rPr lang="cs-CZ" sz="2400" dirty="0">
                <a:solidFill>
                  <a:srgbClr val="002D5A"/>
                </a:solidFill>
              </a:rPr>
              <a:t>)</a:t>
            </a:r>
          </a:p>
          <a:p>
            <a:pPr>
              <a:spcBef>
                <a:spcPts val="1200"/>
              </a:spcBef>
            </a:pPr>
            <a:r>
              <a:rPr lang="cs-CZ" sz="2400" dirty="0">
                <a:solidFill>
                  <a:srgbClr val="002D5A"/>
                </a:solidFill>
              </a:rPr>
              <a:t>1937 - funkce „</a:t>
            </a:r>
            <a:r>
              <a:rPr lang="cs-CZ" sz="2400" dirty="0" err="1">
                <a:solidFill>
                  <a:srgbClr val="002D5A"/>
                </a:solidFill>
              </a:rPr>
              <a:t>konstitucionalizována</a:t>
            </a:r>
            <a:r>
              <a:rPr lang="cs-CZ" sz="2400" dirty="0">
                <a:solidFill>
                  <a:srgbClr val="002D5A"/>
                </a:solidFill>
              </a:rPr>
              <a:t>“ - </a:t>
            </a:r>
            <a:r>
              <a:rPr lang="cs-CZ" sz="2400" dirty="0" err="1">
                <a:solidFill>
                  <a:srgbClr val="002D5A"/>
                </a:solidFill>
              </a:rPr>
              <a:t>Minister</a:t>
            </a:r>
            <a:r>
              <a:rPr lang="cs-CZ" sz="2400" dirty="0">
                <a:solidFill>
                  <a:srgbClr val="002D5A"/>
                </a:solidFill>
              </a:rPr>
              <a:t>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Crown</a:t>
            </a:r>
            <a:r>
              <a:rPr lang="cs-CZ" sz="2400" dirty="0">
                <a:solidFill>
                  <a:srgbClr val="002D5A"/>
                </a:solidFill>
              </a:rPr>
              <a:t> </a:t>
            </a:r>
            <a:r>
              <a:rPr lang="cs-CZ" sz="2400" dirty="0" err="1">
                <a:solidFill>
                  <a:srgbClr val="002D5A"/>
                </a:solidFill>
              </a:rPr>
              <a:t>Act</a:t>
            </a:r>
            <a:endParaRPr lang="cs-CZ" dirty="0">
              <a:solidFill>
                <a:srgbClr val="002D5A"/>
              </a:solidFill>
            </a:endParaRPr>
          </a:p>
        </p:txBody>
      </p:sp>
    </p:spTree>
    <p:extLst>
      <p:ext uri="{BB962C8B-B14F-4D97-AF65-F5344CB8AC3E}">
        <p14:creationId xmlns:p14="http://schemas.microsoft.com/office/powerpoint/2010/main" val="25170177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a:bodyPr>
          <a:lstStyle/>
          <a:p>
            <a:r>
              <a:rPr lang="cs-CZ" sz="4000" dirty="0"/>
              <a:t>Premiér dnes</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800"/>
              </a:spcBef>
            </a:pPr>
            <a:r>
              <a:rPr lang="cs-CZ" sz="2400" dirty="0">
                <a:solidFill>
                  <a:srgbClr val="002D5A"/>
                </a:solidFill>
              </a:rPr>
              <a:t>Oficiální název – „</a:t>
            </a:r>
            <a:r>
              <a:rPr lang="cs-CZ" sz="2400" dirty="0" err="1">
                <a:solidFill>
                  <a:srgbClr val="002D5A"/>
                </a:solidFill>
              </a:rPr>
              <a:t>First</a:t>
            </a:r>
            <a:r>
              <a:rPr lang="cs-CZ" sz="2400" dirty="0">
                <a:solidFill>
                  <a:srgbClr val="002D5A"/>
                </a:solidFill>
              </a:rPr>
              <a:t> Lord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Treasury</a:t>
            </a:r>
            <a:r>
              <a:rPr lang="cs-CZ" sz="2400" dirty="0">
                <a:solidFill>
                  <a:srgbClr val="002D5A"/>
                </a:solidFill>
              </a:rPr>
              <a:t>“</a:t>
            </a:r>
          </a:p>
          <a:p>
            <a:pPr>
              <a:spcBef>
                <a:spcPts val="1800"/>
              </a:spcBef>
            </a:pPr>
            <a:r>
              <a:rPr lang="cs-CZ" sz="2400" dirty="0">
                <a:solidFill>
                  <a:srgbClr val="002D5A"/>
                </a:solidFill>
              </a:rPr>
              <a:t>Dominantní osobnost ve vládě – „přímá“ volba</a:t>
            </a:r>
          </a:p>
          <a:p>
            <a:pPr>
              <a:spcBef>
                <a:spcPts val="1800"/>
              </a:spcBef>
            </a:pPr>
            <a:r>
              <a:rPr lang="cs-CZ" sz="2400" dirty="0">
                <a:solidFill>
                  <a:srgbClr val="002D5A"/>
                </a:solidFill>
              </a:rPr>
              <a:t>Premiérský model</a:t>
            </a:r>
          </a:p>
          <a:p>
            <a:pPr>
              <a:spcBef>
                <a:spcPts val="1800"/>
              </a:spcBef>
            </a:pPr>
            <a:r>
              <a:rPr lang="cs-CZ" sz="2400" dirty="0">
                <a:solidFill>
                  <a:srgbClr val="002D5A"/>
                </a:solidFill>
              </a:rPr>
              <a:t>Předseda vlády a předseda nejsilnější parlamentní strany</a:t>
            </a:r>
          </a:p>
          <a:p>
            <a:pPr>
              <a:spcBef>
                <a:spcPts val="1800"/>
              </a:spcBef>
            </a:pPr>
            <a:r>
              <a:rPr lang="cs-CZ" sz="2400" dirty="0">
                <a:solidFill>
                  <a:srgbClr val="002D5A"/>
                </a:solidFill>
              </a:rPr>
              <a:t>Zastupuje kabinet navenek</a:t>
            </a:r>
          </a:p>
          <a:p>
            <a:pPr>
              <a:spcBef>
                <a:spcPts val="1800"/>
              </a:spcBef>
            </a:pPr>
            <a:r>
              <a:rPr lang="cs-CZ" sz="2400" dirty="0">
                <a:solidFill>
                  <a:srgbClr val="002D5A"/>
                </a:solidFill>
              </a:rPr>
              <a:t>Prostředník mezi vládou a panovníkem </a:t>
            </a:r>
          </a:p>
          <a:p>
            <a:pPr>
              <a:spcBef>
                <a:spcPts val="1800"/>
              </a:spcBef>
            </a:pPr>
            <a:r>
              <a:rPr lang="cs-CZ" sz="2400" dirty="0">
                <a:solidFill>
                  <a:srgbClr val="002D5A"/>
                </a:solidFill>
              </a:rPr>
              <a:t>Neformálně převzal řadu pravomocí panovníka</a:t>
            </a:r>
          </a:p>
          <a:p>
            <a:pPr>
              <a:spcBef>
                <a:spcPts val="1800"/>
              </a:spcBef>
            </a:pPr>
            <a:r>
              <a:rPr lang="cs-CZ" sz="2400" dirty="0">
                <a:solidFill>
                  <a:srgbClr val="002D5A"/>
                </a:solidFill>
              </a:rPr>
              <a:t>Má povinnost konzultovat s panovníkem – audience každé úterý</a:t>
            </a:r>
          </a:p>
        </p:txBody>
      </p:sp>
    </p:spTree>
    <p:extLst>
      <p:ext uri="{BB962C8B-B14F-4D97-AF65-F5344CB8AC3E}">
        <p14:creationId xmlns:p14="http://schemas.microsoft.com/office/powerpoint/2010/main" val="238721415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Kabinet</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2" y="933061"/>
            <a:ext cx="8064789" cy="5691674"/>
          </a:xfrm>
        </p:spPr>
        <p:txBody>
          <a:bodyPr>
            <a:noAutofit/>
          </a:bodyPr>
          <a:lstStyle/>
          <a:p>
            <a:pPr>
              <a:spcBef>
                <a:spcPts val="1200"/>
              </a:spcBef>
            </a:pPr>
            <a:r>
              <a:rPr lang="cs-CZ" sz="2300" dirty="0">
                <a:solidFill>
                  <a:srgbClr val="002D5A"/>
                </a:solidFill>
              </a:rPr>
              <a:t>Vyvinul se z královské rady a později tajné rady</a:t>
            </a:r>
          </a:p>
          <a:p>
            <a:pPr>
              <a:spcBef>
                <a:spcPts val="1200"/>
              </a:spcBef>
            </a:pPr>
            <a:r>
              <a:rPr lang="cs-CZ" sz="2300" dirty="0">
                <a:solidFill>
                  <a:srgbClr val="002D5A"/>
                </a:solidFill>
              </a:rPr>
              <a:t>Král Karel II. – kabinetní rada → kabinet</a:t>
            </a:r>
          </a:p>
          <a:p>
            <a:pPr>
              <a:spcBef>
                <a:spcPts val="1200"/>
              </a:spcBef>
            </a:pPr>
            <a:r>
              <a:rPr lang="cs-CZ" sz="2300" dirty="0">
                <a:solidFill>
                  <a:srgbClr val="002D5A"/>
                </a:solidFill>
              </a:rPr>
              <a:t>Státní podsekretáři a ministři</a:t>
            </a:r>
          </a:p>
          <a:p>
            <a:pPr>
              <a:spcBef>
                <a:spcPts val="1200"/>
              </a:spcBef>
            </a:pPr>
            <a:r>
              <a:rPr lang="cs-CZ" sz="2300" dirty="0">
                <a:solidFill>
                  <a:srgbClr val="002D5A"/>
                </a:solidFill>
              </a:rPr>
              <a:t>Ministři = šéfové ministerstev</a:t>
            </a:r>
          </a:p>
          <a:p>
            <a:pPr lvl="1">
              <a:spcBef>
                <a:spcPts val="1200"/>
              </a:spcBef>
            </a:pPr>
            <a:r>
              <a:rPr lang="cs-CZ" sz="2300" dirty="0">
                <a:solidFill>
                  <a:srgbClr val="002D5A"/>
                </a:solidFill>
              </a:rPr>
              <a:t>Titul </a:t>
            </a:r>
            <a:r>
              <a:rPr lang="cs-CZ" sz="2300" i="1" dirty="0">
                <a:solidFill>
                  <a:srgbClr val="002D5A"/>
                </a:solidFill>
              </a:rPr>
              <a:t>„</a:t>
            </a:r>
            <a:r>
              <a:rPr lang="cs-CZ" sz="2300" i="1" dirty="0" err="1">
                <a:solidFill>
                  <a:srgbClr val="002D5A"/>
                </a:solidFill>
              </a:rPr>
              <a:t>Secretary</a:t>
            </a:r>
            <a:r>
              <a:rPr lang="cs-CZ" sz="2300" i="1" dirty="0">
                <a:solidFill>
                  <a:srgbClr val="002D5A"/>
                </a:solidFill>
              </a:rPr>
              <a:t> </a:t>
            </a:r>
            <a:r>
              <a:rPr lang="cs-CZ" sz="2300" i="1" dirty="0" err="1">
                <a:solidFill>
                  <a:srgbClr val="002D5A"/>
                </a:solidFill>
              </a:rPr>
              <a:t>of</a:t>
            </a:r>
            <a:r>
              <a:rPr lang="cs-CZ" sz="2300" i="1" dirty="0">
                <a:solidFill>
                  <a:srgbClr val="002D5A"/>
                </a:solidFill>
              </a:rPr>
              <a:t> </a:t>
            </a:r>
            <a:r>
              <a:rPr lang="cs-CZ" sz="2300" i="1" dirty="0" err="1">
                <a:solidFill>
                  <a:srgbClr val="002D5A"/>
                </a:solidFill>
              </a:rPr>
              <a:t>State</a:t>
            </a:r>
            <a:r>
              <a:rPr lang="cs-CZ" sz="2300" i="1" dirty="0">
                <a:solidFill>
                  <a:srgbClr val="002D5A"/>
                </a:solidFill>
              </a:rPr>
              <a:t> </a:t>
            </a:r>
            <a:r>
              <a:rPr lang="cs-CZ" sz="2300" i="1" dirty="0" err="1">
                <a:solidFill>
                  <a:srgbClr val="002D5A"/>
                </a:solidFill>
              </a:rPr>
              <a:t>for</a:t>
            </a:r>
            <a:r>
              <a:rPr lang="cs-CZ" sz="2300" i="1" dirty="0">
                <a:solidFill>
                  <a:srgbClr val="002D5A"/>
                </a:solidFill>
              </a:rPr>
              <a:t> ….“</a:t>
            </a:r>
          </a:p>
          <a:p>
            <a:pPr>
              <a:spcBef>
                <a:spcPts val="1200"/>
              </a:spcBef>
            </a:pPr>
            <a:r>
              <a:rPr lang="cs-CZ" sz="2300" dirty="0">
                <a:solidFill>
                  <a:srgbClr val="002D5A"/>
                </a:solidFill>
              </a:rPr>
              <a:t>Členové musejí být členy HC</a:t>
            </a:r>
          </a:p>
          <a:p>
            <a:pPr>
              <a:spcBef>
                <a:spcPts val="1200"/>
              </a:spcBef>
            </a:pPr>
            <a:r>
              <a:rPr lang="cs-CZ" sz="2300" dirty="0">
                <a:solidFill>
                  <a:srgbClr val="002D5A"/>
                </a:solidFill>
              </a:rPr>
              <a:t>Výjimkou je Lord </a:t>
            </a:r>
            <a:r>
              <a:rPr lang="cs-CZ" sz="2300" dirty="0" err="1">
                <a:solidFill>
                  <a:srgbClr val="002D5A"/>
                </a:solidFill>
              </a:rPr>
              <a:t>Chancellor</a:t>
            </a:r>
            <a:r>
              <a:rPr lang="cs-CZ" sz="2300" dirty="0">
                <a:solidFill>
                  <a:srgbClr val="002D5A"/>
                </a:solidFill>
              </a:rPr>
              <a:t> (ministr spravedlnosti) a ministr financí (HL)</a:t>
            </a:r>
          </a:p>
          <a:p>
            <a:pPr>
              <a:spcBef>
                <a:spcPts val="1200"/>
              </a:spcBef>
            </a:pPr>
            <a:r>
              <a:rPr lang="cs-CZ" sz="2300" dirty="0">
                <a:solidFill>
                  <a:srgbClr val="002D5A"/>
                </a:solidFill>
              </a:rPr>
              <a:t>Vnitřní kabinet (cca 6-7 osob) – nejužší grémium kolem PM</a:t>
            </a:r>
          </a:p>
        </p:txBody>
      </p:sp>
    </p:spTree>
    <p:extLst>
      <p:ext uri="{BB962C8B-B14F-4D97-AF65-F5344CB8AC3E}">
        <p14:creationId xmlns:p14="http://schemas.microsoft.com/office/powerpoint/2010/main" val="229305975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Moderní kabinet</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3" y="933061"/>
            <a:ext cx="5881425" cy="5691674"/>
          </a:xfrm>
        </p:spPr>
        <p:txBody>
          <a:bodyPr>
            <a:noAutofit/>
          </a:bodyPr>
          <a:lstStyle/>
          <a:p>
            <a:pPr>
              <a:spcBef>
                <a:spcPts val="1200"/>
              </a:spcBef>
            </a:pPr>
            <a:r>
              <a:rPr lang="cs-CZ" sz="2400" b="1" dirty="0">
                <a:solidFill>
                  <a:srgbClr val="002D5A"/>
                </a:solidFill>
              </a:rPr>
              <a:t>Výsledkem:</a:t>
            </a:r>
          </a:p>
          <a:p>
            <a:pPr lvl="1">
              <a:spcBef>
                <a:spcPts val="1200"/>
              </a:spcBef>
            </a:pPr>
            <a:r>
              <a:rPr lang="cs-CZ" sz="2200" dirty="0">
                <a:solidFill>
                  <a:srgbClr val="002D5A"/>
                </a:solidFill>
              </a:rPr>
              <a:t>Průmyslové revoluce (nástup kapitalismu)</a:t>
            </a:r>
          </a:p>
          <a:p>
            <a:pPr lvl="1">
              <a:spcBef>
                <a:spcPts val="1200"/>
              </a:spcBef>
            </a:pPr>
            <a:r>
              <a:rPr lang="cs-CZ" sz="2200" dirty="0">
                <a:solidFill>
                  <a:srgbClr val="002D5A"/>
                </a:solidFill>
              </a:rPr>
              <a:t>Reformy parlamentu - rozšiřování volebního práva</a:t>
            </a:r>
          </a:p>
          <a:p>
            <a:pPr lvl="1">
              <a:spcBef>
                <a:spcPts val="1200"/>
              </a:spcBef>
            </a:pPr>
            <a:r>
              <a:rPr lang="cs-CZ" sz="2200" dirty="0">
                <a:solidFill>
                  <a:srgbClr val="002D5A"/>
                </a:solidFill>
              </a:rPr>
              <a:t>Posilování stran</a:t>
            </a:r>
          </a:p>
          <a:p>
            <a:pPr marL="0" indent="0">
              <a:spcBef>
                <a:spcPts val="1200"/>
              </a:spcBef>
              <a:buNone/>
            </a:pPr>
            <a:endParaRPr lang="cs-CZ" sz="800" dirty="0">
              <a:solidFill>
                <a:srgbClr val="002D5A"/>
              </a:solidFill>
            </a:endParaRPr>
          </a:p>
          <a:p>
            <a:pPr>
              <a:spcBef>
                <a:spcPts val="1200"/>
              </a:spcBef>
            </a:pPr>
            <a:r>
              <a:rPr lang="cs-CZ" sz="2400" b="1" dirty="0">
                <a:solidFill>
                  <a:srgbClr val="002D5A"/>
                </a:solidFill>
              </a:rPr>
              <a:t>Důsledky: </a:t>
            </a:r>
          </a:p>
          <a:p>
            <a:pPr lvl="1">
              <a:spcBef>
                <a:spcPts val="1200"/>
              </a:spcBef>
            </a:pPr>
            <a:r>
              <a:rPr lang="cs-CZ" sz="2200" dirty="0">
                <a:solidFill>
                  <a:srgbClr val="002D5A"/>
                </a:solidFill>
              </a:rPr>
              <a:t>Kabinet – daleko užší vazba na politické strany</a:t>
            </a:r>
          </a:p>
          <a:p>
            <a:pPr lvl="1">
              <a:spcBef>
                <a:spcPts val="1200"/>
              </a:spcBef>
            </a:pPr>
            <a:r>
              <a:rPr lang="cs-CZ" sz="2200" dirty="0">
                <a:solidFill>
                  <a:srgbClr val="002D5A"/>
                </a:solidFill>
              </a:rPr>
              <a:t>Ministři akceptovali princip kolektivní odpovědnosti</a:t>
            </a:r>
          </a:p>
          <a:p>
            <a:pPr lvl="1">
              <a:spcBef>
                <a:spcPts val="1200"/>
              </a:spcBef>
            </a:pPr>
            <a:r>
              <a:rPr lang="cs-CZ" sz="2200" dirty="0">
                <a:solidFill>
                  <a:srgbClr val="002D5A"/>
                </a:solidFill>
              </a:rPr>
              <a:t>Větší disciplína poslanců</a:t>
            </a:r>
          </a:p>
          <a:p>
            <a:pPr lvl="1">
              <a:spcBef>
                <a:spcPts val="1200"/>
              </a:spcBef>
            </a:pPr>
            <a:r>
              <a:rPr lang="cs-CZ" sz="2200" dirty="0">
                <a:solidFill>
                  <a:srgbClr val="002D5A"/>
                </a:solidFill>
              </a:rPr>
              <a:t>Rozhodování kabinetu na základě expertiz</a:t>
            </a:r>
          </a:p>
        </p:txBody>
      </p:sp>
      <p:pic>
        <p:nvPicPr>
          <p:cNvPr id="5" name="Obrázek 4">
            <a:extLst>
              <a:ext uri="{FF2B5EF4-FFF2-40B4-BE49-F238E27FC236}">
                <a16:creationId xmlns:a16="http://schemas.microsoft.com/office/drawing/2014/main" xmlns="" id="{A8ACE158-7204-4BC8-88BD-29591C63074F}"/>
              </a:ext>
            </a:extLst>
          </p:cNvPr>
          <p:cNvPicPr>
            <a:picLocks noChangeAspect="1"/>
          </p:cNvPicPr>
          <p:nvPr/>
        </p:nvPicPr>
        <p:blipFill>
          <a:blip r:embed="rId2"/>
          <a:stretch>
            <a:fillRect/>
          </a:stretch>
        </p:blipFill>
        <p:spPr>
          <a:xfrm>
            <a:off x="6078633" y="2407211"/>
            <a:ext cx="3065367" cy="2043578"/>
          </a:xfrm>
          <a:prstGeom prst="rect">
            <a:avLst/>
          </a:prstGeom>
        </p:spPr>
      </p:pic>
    </p:spTree>
    <p:extLst>
      <p:ext uri="{BB962C8B-B14F-4D97-AF65-F5344CB8AC3E}">
        <p14:creationId xmlns:p14="http://schemas.microsoft.com/office/powerpoint/2010/main" val="18603910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Vláda a House </a:t>
            </a:r>
            <a:r>
              <a:rPr lang="cs-CZ" sz="4000" dirty="0" err="1"/>
              <a:t>of</a:t>
            </a:r>
            <a:r>
              <a:rPr lang="cs-CZ" sz="4000" dirty="0"/>
              <a:t> </a:t>
            </a:r>
            <a:r>
              <a:rPr lang="cs-CZ" sz="4000" dirty="0" err="1"/>
              <a:t>Commons</a:t>
            </a:r>
            <a:endParaRPr lang="cs-CZ" sz="4000" dirty="0"/>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500713" y="1026367"/>
            <a:ext cx="7756878" cy="5598368"/>
          </a:xfrm>
        </p:spPr>
        <p:txBody>
          <a:bodyPr>
            <a:noAutofit/>
          </a:bodyPr>
          <a:lstStyle/>
          <a:p>
            <a:pPr>
              <a:spcBef>
                <a:spcPts val="1200"/>
              </a:spcBef>
            </a:pPr>
            <a:r>
              <a:rPr lang="cs-CZ" sz="2400" dirty="0">
                <a:solidFill>
                  <a:srgbClr val="002D5A"/>
                </a:solidFill>
              </a:rPr>
              <a:t>Negativní parlamentarismus – vláda nepředstupuje přes HC s žádostí o důvěru</a:t>
            </a:r>
          </a:p>
          <a:p>
            <a:pPr>
              <a:spcBef>
                <a:spcPts val="1200"/>
              </a:spcBef>
            </a:pPr>
            <a:r>
              <a:rPr lang="cs-CZ" sz="2400" dirty="0">
                <a:solidFill>
                  <a:srgbClr val="002D5A"/>
                </a:solidFill>
              </a:rPr>
              <a:t>Otázka nedůvěry</a:t>
            </a:r>
          </a:p>
          <a:p>
            <a:pPr lvl="1">
              <a:spcBef>
                <a:spcPts val="1200"/>
              </a:spcBef>
            </a:pPr>
            <a:r>
              <a:rPr lang="cs-CZ" sz="2000" dirty="0">
                <a:solidFill>
                  <a:srgbClr val="002D5A"/>
                </a:solidFill>
              </a:rPr>
              <a:t>čistě právně není vyslovení nedůvěry vládě závazné</a:t>
            </a:r>
          </a:p>
          <a:p>
            <a:pPr lvl="1">
              <a:spcBef>
                <a:spcPts val="1200"/>
              </a:spcBef>
            </a:pPr>
            <a:r>
              <a:rPr lang="cs-CZ" sz="2000" dirty="0">
                <a:solidFill>
                  <a:srgbClr val="002D5A"/>
                </a:solidFill>
              </a:rPr>
              <a:t>pouze vůči PM a kabinetu jako celku, nikoli vůči jednotlivému ministrovi – po r. 1945 se stalo jedinkrát (James </a:t>
            </a:r>
            <a:r>
              <a:rPr lang="cs-CZ" sz="2000" dirty="0" err="1">
                <a:solidFill>
                  <a:srgbClr val="002D5A"/>
                </a:solidFill>
              </a:rPr>
              <a:t>Callaghan</a:t>
            </a:r>
            <a:r>
              <a:rPr lang="cs-CZ" sz="2000" dirty="0">
                <a:solidFill>
                  <a:srgbClr val="002D5A"/>
                </a:solidFill>
              </a:rPr>
              <a:t> – 1979), ale celkem 27 iniciativ v letech 1945-99 </a:t>
            </a:r>
          </a:p>
          <a:p>
            <a:pPr lvl="1">
              <a:spcBef>
                <a:spcPts val="1200"/>
              </a:spcBef>
            </a:pPr>
            <a:r>
              <a:rPr lang="cs-CZ" sz="2000" dirty="0">
                <a:solidFill>
                  <a:srgbClr val="002D5A"/>
                </a:solidFill>
              </a:rPr>
              <a:t>prostá většina</a:t>
            </a:r>
          </a:p>
          <a:p>
            <a:pPr lvl="1">
              <a:spcBef>
                <a:spcPts val="1200"/>
              </a:spcBef>
            </a:pPr>
            <a:r>
              <a:rPr lang="cs-CZ" sz="2000" dirty="0">
                <a:solidFill>
                  <a:srgbClr val="002D5A"/>
                </a:solidFill>
              </a:rPr>
              <a:t>přednost před všemi ostatními záležitostmi</a:t>
            </a:r>
          </a:p>
          <a:p>
            <a:pPr lvl="1">
              <a:spcBef>
                <a:spcPts val="1200"/>
              </a:spcBef>
            </a:pPr>
            <a:r>
              <a:rPr lang="cs-CZ" sz="2000" dirty="0">
                <a:solidFill>
                  <a:srgbClr val="002D5A"/>
                </a:solidFill>
              </a:rPr>
              <a:t>návrh: min. 1 den dopředu, min. 1 poslanec</a:t>
            </a:r>
          </a:p>
          <a:p>
            <a:pPr>
              <a:spcBef>
                <a:spcPts val="1200"/>
              </a:spcBef>
            </a:pPr>
            <a:r>
              <a:rPr lang="cs-CZ" sz="2400" dirty="0">
                <a:solidFill>
                  <a:srgbClr val="002D5A"/>
                </a:solidFill>
              </a:rPr>
              <a:t>Hlasování o důvěře</a:t>
            </a:r>
          </a:p>
          <a:p>
            <a:pPr lvl="1">
              <a:spcBef>
                <a:spcPts val="1200"/>
              </a:spcBef>
            </a:pPr>
            <a:r>
              <a:rPr lang="cs-CZ" sz="2000" dirty="0">
                <a:solidFill>
                  <a:srgbClr val="002D5A"/>
                </a:solidFill>
              </a:rPr>
              <a:t> cílem konsolidovat parlamentní podporu pro vládu</a:t>
            </a:r>
          </a:p>
          <a:p>
            <a:pPr lvl="1">
              <a:spcBef>
                <a:spcPts val="1200"/>
              </a:spcBef>
            </a:pPr>
            <a:r>
              <a:rPr lang="cs-CZ" sz="2000" dirty="0">
                <a:solidFill>
                  <a:srgbClr val="002D5A"/>
                </a:solidFill>
              </a:rPr>
              <a:t>obrana proti „rebelům“ – neloajálním poslancům</a:t>
            </a:r>
          </a:p>
        </p:txBody>
      </p:sp>
    </p:spTree>
    <p:extLst>
      <p:ext uri="{BB962C8B-B14F-4D97-AF65-F5344CB8AC3E}">
        <p14:creationId xmlns:p14="http://schemas.microsoft.com/office/powerpoint/2010/main" val="382037014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429209"/>
            <a:ext cx="9144000" cy="1231640"/>
          </a:xfrm>
        </p:spPr>
        <p:txBody>
          <a:bodyPr>
            <a:normAutofit/>
          </a:bodyPr>
          <a:lstStyle/>
          <a:p>
            <a:r>
              <a:rPr lang="cs-CZ" sz="3600" dirty="0"/>
              <a:t>O co vlastně jde – které faktory brát v úvahu</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660849"/>
            <a:ext cx="8266922" cy="4767942"/>
          </a:xfrm>
        </p:spPr>
        <p:txBody>
          <a:bodyPr>
            <a:normAutofit fontScale="92500" lnSpcReduction="20000"/>
          </a:bodyPr>
          <a:lstStyle/>
          <a:p>
            <a:pPr marL="514350" indent="-514350">
              <a:lnSpc>
                <a:spcPct val="120000"/>
              </a:lnSpc>
              <a:spcBef>
                <a:spcPts val="1200"/>
              </a:spcBef>
              <a:buFont typeface="+mj-lt"/>
              <a:buAutoNum type="arabicParenR"/>
            </a:pPr>
            <a:r>
              <a:rPr lang="cs-CZ" sz="2800" dirty="0">
                <a:solidFill>
                  <a:srgbClr val="002D5A"/>
                </a:solidFill>
              </a:rPr>
              <a:t>Ústavu a zakotvení jednotlivých orgánů, jejich postavení, pravomocí a souvztažností s jinými orgány</a:t>
            </a:r>
          </a:p>
          <a:p>
            <a:pPr marL="514350" indent="-514350">
              <a:lnSpc>
                <a:spcPct val="120000"/>
              </a:lnSpc>
              <a:spcBef>
                <a:spcPts val="1200"/>
              </a:spcBef>
              <a:buFont typeface="+mj-lt"/>
              <a:buAutoNum type="arabicParenR"/>
            </a:pPr>
            <a:r>
              <a:rPr lang="cs-CZ" sz="2800" dirty="0">
                <a:solidFill>
                  <a:srgbClr val="002D5A"/>
                </a:solidFill>
              </a:rPr>
              <a:t>Institucionální podmínky, především typ volebního systému</a:t>
            </a:r>
          </a:p>
          <a:p>
            <a:pPr marL="514350" indent="-514350">
              <a:lnSpc>
                <a:spcPct val="120000"/>
              </a:lnSpc>
              <a:spcBef>
                <a:spcPts val="1200"/>
              </a:spcBef>
              <a:buFont typeface="+mj-lt"/>
              <a:buAutoNum type="arabicParenR"/>
            </a:pPr>
            <a:r>
              <a:rPr lang="cs-CZ" sz="2800" dirty="0">
                <a:solidFill>
                  <a:srgbClr val="002D5A"/>
                </a:solidFill>
              </a:rPr>
              <a:t>Strukturu společnosti</a:t>
            </a:r>
          </a:p>
          <a:p>
            <a:pPr marL="514350" indent="-514350">
              <a:lnSpc>
                <a:spcPct val="120000"/>
              </a:lnSpc>
              <a:spcBef>
                <a:spcPts val="1200"/>
              </a:spcBef>
              <a:buFont typeface="+mj-lt"/>
              <a:buAutoNum type="arabicParenR"/>
            </a:pPr>
            <a:r>
              <a:rPr lang="cs-CZ" sz="2800" dirty="0">
                <a:solidFill>
                  <a:srgbClr val="002D5A"/>
                </a:solidFill>
              </a:rPr>
              <a:t>Politickou kulturu</a:t>
            </a:r>
          </a:p>
          <a:p>
            <a:pPr marL="514350" indent="-514350">
              <a:lnSpc>
                <a:spcPct val="120000"/>
              </a:lnSpc>
              <a:spcBef>
                <a:spcPts val="1200"/>
              </a:spcBef>
              <a:buFont typeface="+mj-lt"/>
              <a:buAutoNum type="arabicParenR"/>
            </a:pPr>
            <a:r>
              <a:rPr lang="cs-CZ" sz="2800" dirty="0">
                <a:solidFill>
                  <a:srgbClr val="002D5A"/>
                </a:solidFill>
              </a:rPr>
              <a:t>Systém politických stran</a:t>
            </a:r>
          </a:p>
          <a:p>
            <a:pPr marL="799930" lvl="2" indent="0">
              <a:lnSpc>
                <a:spcPct val="120000"/>
              </a:lnSpc>
              <a:spcBef>
                <a:spcPts val="1200"/>
              </a:spcBef>
              <a:buNone/>
            </a:pPr>
            <a:r>
              <a:rPr lang="cs-CZ" sz="1900" dirty="0">
                <a:solidFill>
                  <a:srgbClr val="002D5A"/>
                </a:solidFill>
              </a:rPr>
              <a:t>(</a:t>
            </a:r>
            <a:r>
              <a:rPr lang="cs-CZ" sz="1900" dirty="0" err="1">
                <a:solidFill>
                  <a:srgbClr val="002D5A"/>
                </a:solidFill>
              </a:rPr>
              <a:t>Duverger</a:t>
            </a:r>
            <a:r>
              <a:rPr lang="cs-CZ" sz="1900" dirty="0">
                <a:solidFill>
                  <a:srgbClr val="002D5A"/>
                </a:solidFill>
              </a:rPr>
              <a:t>: „Kdo zná klasické ústavní právo a nezná roli stran, vidí současné politické režimy zkresleně; kdo zná naopak roli stran a nezná klasické ústavní právo, vidí současné politické režimy sice neúplně, ale přesně.“)</a:t>
            </a:r>
          </a:p>
        </p:txBody>
      </p:sp>
    </p:spTree>
    <p:extLst>
      <p:ext uri="{BB962C8B-B14F-4D97-AF65-F5344CB8AC3E}">
        <p14:creationId xmlns:p14="http://schemas.microsoft.com/office/powerpoint/2010/main" val="102229780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500712" y="1362269"/>
            <a:ext cx="8251402" cy="5262465"/>
          </a:xfrm>
        </p:spPr>
        <p:txBody>
          <a:bodyPr>
            <a:noAutofit/>
          </a:bodyPr>
          <a:lstStyle/>
          <a:p>
            <a:pPr>
              <a:spcBef>
                <a:spcPts val="1800"/>
              </a:spcBef>
            </a:pPr>
            <a:r>
              <a:rPr lang="cs-CZ" sz="2400" dirty="0">
                <a:solidFill>
                  <a:srgbClr val="002D5A"/>
                </a:solidFill>
              </a:rPr>
              <a:t>FPTP – </a:t>
            </a:r>
            <a:r>
              <a:rPr lang="cs-CZ" sz="2400" dirty="0" err="1">
                <a:solidFill>
                  <a:srgbClr val="002D5A"/>
                </a:solidFill>
              </a:rPr>
              <a:t>Westminster</a:t>
            </a:r>
            <a:r>
              <a:rPr lang="cs-CZ" sz="2400" dirty="0">
                <a:solidFill>
                  <a:srgbClr val="002D5A"/>
                </a:solidFill>
              </a:rPr>
              <a:t>, místní volby Anglie a Wales</a:t>
            </a:r>
          </a:p>
          <a:p>
            <a:pPr>
              <a:spcBef>
                <a:spcPts val="1800"/>
              </a:spcBef>
            </a:pPr>
            <a:r>
              <a:rPr lang="cs-CZ" sz="2400" dirty="0">
                <a:solidFill>
                  <a:srgbClr val="002D5A"/>
                </a:solidFill>
              </a:rPr>
              <a:t>AMS - Wales, Skotsko, London </a:t>
            </a:r>
            <a:r>
              <a:rPr lang="cs-CZ" sz="2400" dirty="0" err="1">
                <a:solidFill>
                  <a:srgbClr val="002D5A"/>
                </a:solidFill>
              </a:rPr>
              <a:t>Assembly</a:t>
            </a:r>
            <a:endParaRPr lang="cs-CZ" sz="2400" dirty="0">
              <a:solidFill>
                <a:srgbClr val="002D5A"/>
              </a:solidFill>
            </a:endParaRPr>
          </a:p>
          <a:p>
            <a:pPr>
              <a:spcBef>
                <a:spcPts val="1800"/>
              </a:spcBef>
            </a:pPr>
            <a:r>
              <a:rPr lang="cs-CZ" sz="2400" dirty="0">
                <a:solidFill>
                  <a:srgbClr val="002D5A"/>
                </a:solidFill>
              </a:rPr>
              <a:t>STV - </a:t>
            </a:r>
            <a:r>
              <a:rPr lang="cs-CZ" sz="2400" dirty="0" err="1">
                <a:solidFill>
                  <a:srgbClr val="002D5A"/>
                </a:solidFill>
              </a:rPr>
              <a:t>Northern</a:t>
            </a:r>
            <a:r>
              <a:rPr lang="cs-CZ" sz="2400" dirty="0">
                <a:solidFill>
                  <a:srgbClr val="002D5A"/>
                </a:solidFill>
              </a:rPr>
              <a:t> </a:t>
            </a:r>
            <a:r>
              <a:rPr lang="cs-CZ" sz="2400" dirty="0" err="1">
                <a:solidFill>
                  <a:srgbClr val="002D5A"/>
                </a:solidFill>
              </a:rPr>
              <a:t>Ireland</a:t>
            </a:r>
            <a:r>
              <a:rPr lang="cs-CZ" sz="2400" dirty="0">
                <a:solidFill>
                  <a:srgbClr val="002D5A"/>
                </a:solidFill>
              </a:rPr>
              <a:t> </a:t>
            </a:r>
            <a:r>
              <a:rPr lang="cs-CZ" sz="2400" dirty="0" err="1">
                <a:solidFill>
                  <a:srgbClr val="002D5A"/>
                </a:solidFill>
              </a:rPr>
              <a:t>Assembly</a:t>
            </a:r>
            <a:r>
              <a:rPr lang="cs-CZ" sz="2400" dirty="0">
                <a:solidFill>
                  <a:srgbClr val="002D5A"/>
                </a:solidFill>
              </a:rPr>
              <a:t>, zástupci </a:t>
            </a:r>
            <a:r>
              <a:rPr lang="cs-CZ" sz="2400" dirty="0" err="1">
                <a:solidFill>
                  <a:srgbClr val="002D5A"/>
                </a:solidFill>
              </a:rPr>
              <a:t>Speakera</a:t>
            </a:r>
            <a:r>
              <a:rPr lang="cs-CZ" sz="2400" dirty="0">
                <a:solidFill>
                  <a:srgbClr val="002D5A"/>
                </a:solidFill>
              </a:rPr>
              <a:t> v dolní komoře, místní volby ve Skotsku a </a:t>
            </a:r>
            <a:r>
              <a:rPr lang="cs-CZ" sz="2400" dirty="0" err="1">
                <a:solidFill>
                  <a:srgbClr val="002D5A"/>
                </a:solidFill>
              </a:rPr>
              <a:t>Sev</a:t>
            </a:r>
            <a:r>
              <a:rPr lang="cs-CZ" sz="2400" dirty="0">
                <a:solidFill>
                  <a:srgbClr val="002D5A"/>
                </a:solidFill>
              </a:rPr>
              <a:t>. Irsku a dříve EP v Ulsteru</a:t>
            </a:r>
          </a:p>
          <a:p>
            <a:pPr>
              <a:spcBef>
                <a:spcPts val="1800"/>
              </a:spcBef>
            </a:pPr>
            <a:r>
              <a:rPr lang="cs-CZ" sz="2400" dirty="0" err="1">
                <a:solidFill>
                  <a:srgbClr val="002D5A"/>
                </a:solidFill>
              </a:rPr>
              <a:t>Alternative</a:t>
            </a:r>
            <a:r>
              <a:rPr lang="cs-CZ" sz="2400" dirty="0">
                <a:solidFill>
                  <a:srgbClr val="002D5A"/>
                </a:solidFill>
              </a:rPr>
              <a:t> </a:t>
            </a:r>
            <a:r>
              <a:rPr lang="cs-CZ" sz="2400" dirty="0" err="1">
                <a:solidFill>
                  <a:srgbClr val="002D5A"/>
                </a:solidFill>
              </a:rPr>
              <a:t>Vote</a:t>
            </a:r>
            <a:r>
              <a:rPr lang="cs-CZ" sz="2400" dirty="0">
                <a:solidFill>
                  <a:srgbClr val="002D5A"/>
                </a:solidFill>
              </a:rPr>
              <a:t> (AV) – volba většiny předsedů výborů dolní komory a </a:t>
            </a:r>
            <a:r>
              <a:rPr lang="cs-CZ" sz="2400" dirty="0" err="1">
                <a:solidFill>
                  <a:srgbClr val="002D5A"/>
                </a:solidFill>
              </a:rPr>
              <a:t>Speakera</a:t>
            </a:r>
            <a:r>
              <a:rPr lang="cs-CZ" sz="2400" dirty="0">
                <a:solidFill>
                  <a:srgbClr val="002D5A"/>
                </a:solidFill>
              </a:rPr>
              <a:t>, část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endParaRPr lang="cs-CZ" sz="2400" dirty="0">
              <a:solidFill>
                <a:srgbClr val="002D5A"/>
              </a:solidFill>
            </a:endParaRPr>
          </a:p>
          <a:p>
            <a:pPr>
              <a:spcBef>
                <a:spcPts val="1800"/>
              </a:spcBef>
            </a:pPr>
            <a:r>
              <a:rPr lang="cs-CZ" sz="2400" dirty="0" err="1">
                <a:solidFill>
                  <a:srgbClr val="002D5A"/>
                </a:solidFill>
              </a:rPr>
              <a:t>Supplementary</a:t>
            </a:r>
            <a:r>
              <a:rPr lang="cs-CZ" sz="2400" dirty="0">
                <a:solidFill>
                  <a:srgbClr val="002D5A"/>
                </a:solidFill>
              </a:rPr>
              <a:t> </a:t>
            </a:r>
            <a:r>
              <a:rPr lang="cs-CZ" sz="2400" dirty="0" err="1">
                <a:solidFill>
                  <a:srgbClr val="002D5A"/>
                </a:solidFill>
              </a:rPr>
              <a:t>vote</a:t>
            </a:r>
            <a:r>
              <a:rPr lang="cs-CZ" sz="2400" dirty="0">
                <a:solidFill>
                  <a:srgbClr val="002D5A"/>
                </a:solidFill>
              </a:rPr>
              <a:t> – volba starostů v Londýně, Anglii a Walesu, dále Police and </a:t>
            </a:r>
            <a:r>
              <a:rPr lang="cs-CZ" sz="2400" dirty="0" err="1">
                <a:solidFill>
                  <a:srgbClr val="002D5A"/>
                </a:solidFill>
              </a:rPr>
              <a:t>Crime</a:t>
            </a:r>
            <a:r>
              <a:rPr lang="cs-CZ" sz="2400" dirty="0">
                <a:solidFill>
                  <a:srgbClr val="002D5A"/>
                </a:solidFill>
              </a:rPr>
              <a:t> </a:t>
            </a:r>
            <a:r>
              <a:rPr lang="cs-CZ" sz="2400" dirty="0" err="1">
                <a:solidFill>
                  <a:srgbClr val="002D5A"/>
                </a:solidFill>
              </a:rPr>
              <a:t>Commissioners</a:t>
            </a:r>
            <a:endParaRPr lang="cs-CZ" sz="2400" dirty="0">
              <a:solidFill>
                <a:srgbClr val="002D5A"/>
              </a:solidFill>
            </a:endParaRPr>
          </a:p>
          <a:p>
            <a:pPr>
              <a:spcBef>
                <a:spcPts val="1800"/>
              </a:spcBef>
            </a:pPr>
            <a:r>
              <a:rPr lang="cs-CZ" sz="2400" dirty="0">
                <a:solidFill>
                  <a:srgbClr val="002D5A"/>
                </a:solidFill>
              </a:rPr>
              <a:t>Proporční – 1999-2019 - evropské volby mimo </a:t>
            </a:r>
            <a:r>
              <a:rPr lang="cs-CZ" sz="2400" dirty="0" err="1">
                <a:solidFill>
                  <a:srgbClr val="002D5A"/>
                </a:solidFill>
              </a:rPr>
              <a:t>Sev</a:t>
            </a:r>
            <a:r>
              <a:rPr lang="cs-CZ" sz="2400" dirty="0">
                <a:solidFill>
                  <a:srgbClr val="002D5A"/>
                </a:solidFill>
              </a:rPr>
              <a:t>. Irska </a:t>
            </a:r>
          </a:p>
        </p:txBody>
      </p:sp>
    </p:spTree>
    <p:extLst>
      <p:ext uri="{BB962C8B-B14F-4D97-AF65-F5344CB8AC3E}">
        <p14:creationId xmlns:p14="http://schemas.microsoft.com/office/powerpoint/2010/main" val="160033846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 - proporcionalita</a:t>
            </a:r>
          </a:p>
        </p:txBody>
      </p:sp>
      <p:pic>
        <p:nvPicPr>
          <p:cNvPr id="6" name="Zástupný obsah 5">
            <a:extLst>
              <a:ext uri="{FF2B5EF4-FFF2-40B4-BE49-F238E27FC236}">
                <a16:creationId xmlns:a16="http://schemas.microsoft.com/office/drawing/2014/main" xmlns="" id="{EDEC3E58-0477-47AE-858F-C8A13ECA9C20}"/>
              </a:ext>
            </a:extLst>
          </p:cNvPr>
          <p:cNvPicPr>
            <a:picLocks noGrp="1" noChangeAspect="1"/>
          </p:cNvPicPr>
          <p:nvPr>
            <p:ph idx="1"/>
          </p:nvPr>
        </p:nvPicPr>
        <p:blipFill>
          <a:blip r:embed="rId2"/>
          <a:stretch>
            <a:fillRect/>
          </a:stretch>
        </p:blipFill>
        <p:spPr>
          <a:xfrm>
            <a:off x="257054" y="1428470"/>
            <a:ext cx="8629891" cy="4645758"/>
          </a:xfrm>
          <a:prstGeom prst="rect">
            <a:avLst/>
          </a:prstGeom>
        </p:spPr>
      </p:pic>
    </p:spTree>
    <p:extLst>
      <p:ext uri="{BB962C8B-B14F-4D97-AF65-F5344CB8AC3E}">
        <p14:creationId xmlns:p14="http://schemas.microsoft.com/office/powerpoint/2010/main" val="24996542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House </a:t>
            </a:r>
            <a:r>
              <a:rPr lang="cs-CZ" sz="4000" dirty="0" err="1"/>
              <a:t>of</a:t>
            </a:r>
            <a:r>
              <a:rPr lang="cs-CZ" sz="4000" dirty="0"/>
              <a:t> </a:t>
            </a:r>
            <a:r>
              <a:rPr lang="cs-CZ" sz="4000" dirty="0" err="1"/>
              <a:t>Commons</a:t>
            </a:r>
            <a:r>
              <a:rPr lang="cs-CZ" sz="4000" dirty="0"/>
              <a:t> a FPTP</a:t>
            </a:r>
          </a:p>
        </p:txBody>
      </p:sp>
      <p:pic>
        <p:nvPicPr>
          <p:cNvPr id="9" name="Zástupný obsah 8">
            <a:extLst>
              <a:ext uri="{FF2B5EF4-FFF2-40B4-BE49-F238E27FC236}">
                <a16:creationId xmlns:a16="http://schemas.microsoft.com/office/drawing/2014/main" xmlns="" id="{ED09AB98-EA37-4681-A638-8A2AB2E54F25}"/>
              </a:ext>
            </a:extLst>
          </p:cNvPr>
          <p:cNvPicPr>
            <a:picLocks noGrp="1" noChangeAspect="1"/>
          </p:cNvPicPr>
          <p:nvPr>
            <p:ph idx="1"/>
          </p:nvPr>
        </p:nvPicPr>
        <p:blipFill>
          <a:blip r:embed="rId2"/>
          <a:stretch>
            <a:fillRect/>
          </a:stretch>
        </p:blipFill>
        <p:spPr>
          <a:xfrm>
            <a:off x="762000" y="1739106"/>
            <a:ext cx="7620000" cy="4248150"/>
          </a:xfrm>
          <a:prstGeom prst="rect">
            <a:avLst/>
          </a:prstGeom>
        </p:spPr>
      </p:pic>
    </p:spTree>
    <p:extLst>
      <p:ext uri="{BB962C8B-B14F-4D97-AF65-F5344CB8AC3E}">
        <p14:creationId xmlns:p14="http://schemas.microsoft.com/office/powerpoint/2010/main" val="424302851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xmlns="" id="{7F9ED209-34D1-4038-965B-E40FD01DDFDE}"/>
              </a:ext>
            </a:extLst>
          </p:cNvPr>
          <p:cNvPicPr>
            <a:picLocks noGrp="1" noChangeAspect="1"/>
          </p:cNvPicPr>
          <p:nvPr>
            <p:ph idx="1"/>
          </p:nvPr>
        </p:nvPicPr>
        <p:blipFill>
          <a:blip r:embed="rId2"/>
          <a:stretch>
            <a:fillRect/>
          </a:stretch>
        </p:blipFill>
        <p:spPr>
          <a:xfrm>
            <a:off x="0" y="1418253"/>
            <a:ext cx="9144000" cy="4609323"/>
          </a:xfrm>
          <a:prstGeom prst="rect">
            <a:avLst/>
          </a:prstGeom>
        </p:spPr>
      </p:pic>
    </p:spTree>
    <p:extLst>
      <p:ext uri="{BB962C8B-B14F-4D97-AF65-F5344CB8AC3E}">
        <p14:creationId xmlns:p14="http://schemas.microsoft.com/office/powerpoint/2010/main" val="36513300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Politické strany</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46299" y="1110344"/>
            <a:ext cx="8251402" cy="5467738"/>
          </a:xfrm>
        </p:spPr>
        <p:txBody>
          <a:bodyPr>
            <a:noAutofit/>
          </a:bodyPr>
          <a:lstStyle/>
          <a:p>
            <a:pPr>
              <a:spcBef>
                <a:spcPts val="1800"/>
              </a:spcBef>
            </a:pPr>
            <a:r>
              <a:rPr lang="cs-CZ" sz="2400" dirty="0">
                <a:solidFill>
                  <a:srgbClr val="002D5A"/>
                </a:solidFill>
              </a:rPr>
              <a:t>Dualismus – </a:t>
            </a:r>
            <a:r>
              <a:rPr lang="cs-CZ" sz="2400" dirty="0" err="1">
                <a:solidFill>
                  <a:srgbClr val="002D5A"/>
                </a:solidFill>
              </a:rPr>
              <a:t>Toryové</a:t>
            </a:r>
            <a:r>
              <a:rPr lang="cs-CZ" sz="2400" dirty="0">
                <a:solidFill>
                  <a:srgbClr val="002D5A"/>
                </a:solidFill>
              </a:rPr>
              <a:t> x Whigové</a:t>
            </a:r>
          </a:p>
          <a:p>
            <a:pPr>
              <a:spcBef>
                <a:spcPts val="1800"/>
              </a:spcBef>
            </a:pPr>
            <a:r>
              <a:rPr lang="cs-CZ" sz="2400" dirty="0">
                <a:solidFill>
                  <a:srgbClr val="002D5A"/>
                </a:solidFill>
              </a:rPr>
              <a:t>Dualismus – konzervativci versus liberálové</a:t>
            </a:r>
          </a:p>
          <a:p>
            <a:pPr>
              <a:spcBef>
                <a:spcPts val="1800"/>
              </a:spcBef>
            </a:pPr>
            <a:r>
              <a:rPr lang="cs-CZ" sz="2400" dirty="0">
                <a:solidFill>
                  <a:srgbClr val="002D5A"/>
                </a:solidFill>
              </a:rPr>
              <a:t>Vznik a etablování </a:t>
            </a:r>
            <a:r>
              <a:rPr lang="cs-CZ" sz="2400" dirty="0" err="1">
                <a:solidFill>
                  <a:srgbClr val="002D5A"/>
                </a:solidFill>
              </a:rPr>
              <a:t>Labour</a:t>
            </a:r>
            <a:r>
              <a:rPr lang="cs-CZ" sz="2400" dirty="0">
                <a:solidFill>
                  <a:srgbClr val="002D5A"/>
                </a:solidFill>
              </a:rPr>
              <a:t> Party</a:t>
            </a:r>
          </a:p>
          <a:p>
            <a:pPr>
              <a:spcBef>
                <a:spcPts val="1800"/>
              </a:spcBef>
            </a:pPr>
            <a:r>
              <a:rPr lang="cs-CZ" sz="2400" dirty="0">
                <a:solidFill>
                  <a:srgbClr val="002D5A"/>
                </a:solidFill>
              </a:rPr>
              <a:t>Nový dualismus – konzervativci versus labouristé</a:t>
            </a:r>
          </a:p>
          <a:p>
            <a:pPr>
              <a:spcBef>
                <a:spcPts val="1800"/>
              </a:spcBef>
            </a:pPr>
            <a:r>
              <a:rPr lang="cs-CZ" sz="2400" dirty="0">
                <a:solidFill>
                  <a:srgbClr val="002D5A"/>
                </a:solidFill>
              </a:rPr>
              <a:t>Regionální strany – SNP a PC</a:t>
            </a:r>
          </a:p>
          <a:p>
            <a:pPr>
              <a:spcBef>
                <a:spcPts val="1800"/>
              </a:spcBef>
            </a:pPr>
            <a:r>
              <a:rPr lang="cs-CZ" sz="2400" dirty="0">
                <a:solidFill>
                  <a:srgbClr val="002D5A"/>
                </a:solidFill>
              </a:rPr>
              <a:t>Severoirské strany</a:t>
            </a:r>
          </a:p>
        </p:txBody>
      </p:sp>
      <p:pic>
        <p:nvPicPr>
          <p:cNvPr id="5" name="Obrázek 4">
            <a:extLst>
              <a:ext uri="{FF2B5EF4-FFF2-40B4-BE49-F238E27FC236}">
                <a16:creationId xmlns:a16="http://schemas.microsoft.com/office/drawing/2014/main" xmlns="" id="{240E05A8-57E9-4268-91DB-5059A9C8AF79}"/>
              </a:ext>
            </a:extLst>
          </p:cNvPr>
          <p:cNvPicPr>
            <a:picLocks noChangeAspect="1"/>
          </p:cNvPicPr>
          <p:nvPr/>
        </p:nvPicPr>
        <p:blipFill>
          <a:blip r:embed="rId2"/>
          <a:stretch>
            <a:fillRect/>
          </a:stretch>
        </p:blipFill>
        <p:spPr>
          <a:xfrm>
            <a:off x="3470988" y="4215659"/>
            <a:ext cx="5673011" cy="2642340"/>
          </a:xfrm>
          <a:prstGeom prst="rect">
            <a:avLst/>
          </a:prstGeom>
        </p:spPr>
      </p:pic>
    </p:spTree>
    <p:extLst>
      <p:ext uri="{BB962C8B-B14F-4D97-AF65-F5344CB8AC3E}">
        <p14:creationId xmlns:p14="http://schemas.microsoft.com/office/powerpoint/2010/main" val="265812132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Další varianty </a:t>
            </a:r>
          </a:p>
          <a:p>
            <a:pPr algn="ctr"/>
            <a:r>
              <a:rPr lang="pl-PL" sz="4400" b="1" cap="all" dirty="0">
                <a:solidFill>
                  <a:srgbClr val="CA8A64"/>
                </a:solidFill>
                <a:latin typeface="+mj-lt"/>
              </a:rPr>
              <a:t>parlamentních režimů</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61648216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682388"/>
            <a:ext cx="8447088" cy="66222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(konstituční monarchie)</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1433513" y="1921539"/>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1172747" y="3271837"/>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987802" y="4767263"/>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2246076" y="2392362"/>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volí</a:t>
            </a:r>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2724150" y="41163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určuje</a:t>
            </a:r>
          </a:p>
        </p:txBody>
      </p:sp>
      <p:sp>
        <p:nvSpPr>
          <p:cNvPr id="21524" name="Rectangle 20"/>
          <p:cNvSpPr>
            <a:spLocks noChangeArrowheads="1"/>
          </p:cNvSpPr>
          <p:nvPr/>
        </p:nvSpPr>
        <p:spPr bwMode="auto">
          <a:xfrm>
            <a:off x="6059606" y="3101182"/>
            <a:ext cx="2243138" cy="92551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Monarcha </a:t>
            </a:r>
          </a:p>
          <a:p>
            <a:pPr algn="ctr" eaLnBrk="1" hangingPunct="1">
              <a:spcBef>
                <a:spcPct val="0"/>
              </a:spcBef>
              <a:buClrTx/>
              <a:buSzTx/>
              <a:buFontTx/>
              <a:buNone/>
            </a:pPr>
            <a:r>
              <a:rPr lang="cs-CZ" altLang="cs-CZ" b="0" dirty="0"/>
              <a:t>(obvykle dědičná linie)</a:t>
            </a:r>
          </a:p>
        </p:txBody>
      </p:sp>
      <p:sp>
        <p:nvSpPr>
          <p:cNvPr id="21526" name="Line 22"/>
          <p:cNvSpPr>
            <a:spLocks noChangeShapeType="1"/>
          </p:cNvSpPr>
          <p:nvPr/>
        </p:nvSpPr>
        <p:spPr bwMode="auto">
          <a:xfrm>
            <a:off x="2294315" y="3757695"/>
            <a:ext cx="0" cy="102218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b">
            <a:spAutoFit/>
          </a:bodyPr>
          <a:lstStyle/>
          <a:p>
            <a:endParaRPr lang="cs-CZ"/>
          </a:p>
        </p:txBody>
      </p:sp>
      <p:sp>
        <p:nvSpPr>
          <p:cNvPr id="23" name="Text Box 19"/>
          <p:cNvSpPr txBox="1">
            <a:spLocks noChangeArrowheads="1"/>
          </p:cNvSpPr>
          <p:nvPr/>
        </p:nvSpPr>
        <p:spPr bwMode="auto">
          <a:xfrm>
            <a:off x="2396331" y="5964238"/>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Tree>
    <p:extLst>
      <p:ext uri="{BB962C8B-B14F-4D97-AF65-F5344CB8AC3E}">
        <p14:creationId xmlns:p14="http://schemas.microsoft.com/office/powerpoint/2010/main" val="38150775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960438"/>
            <a:ext cx="8447088" cy="38417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(nepřímo volený prezident)</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2570163" y="2403475"/>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2297113" y="3819525"/>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5991225" y="3454400"/>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3419475" y="2927350"/>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0" name="Line 16"/>
          <p:cNvSpPr>
            <a:spLocks noChangeShapeType="1"/>
          </p:cNvSpPr>
          <p:nvPr/>
        </p:nvSpPr>
        <p:spPr bwMode="auto">
          <a:xfrm flipH="1">
            <a:off x="1762125" y="4286250"/>
            <a:ext cx="1493838"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4540250" y="3667125"/>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1523" name="Text Box 19"/>
          <p:cNvSpPr txBox="1">
            <a:spLocks noChangeArrowheads="1"/>
          </p:cNvSpPr>
          <p:nvPr/>
        </p:nvSpPr>
        <p:spPr bwMode="auto">
          <a:xfrm>
            <a:off x="6999288" y="2838450"/>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1524" name="Rectangle 20"/>
          <p:cNvSpPr>
            <a:spLocks noChangeArrowheads="1"/>
          </p:cNvSpPr>
          <p:nvPr/>
        </p:nvSpPr>
        <p:spPr bwMode="auto">
          <a:xfrm>
            <a:off x="711200" y="548163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prezident</a:t>
            </a:r>
          </a:p>
        </p:txBody>
      </p:sp>
      <p:sp>
        <p:nvSpPr>
          <p:cNvPr id="21525" name="Text Box 21"/>
          <p:cNvSpPr txBox="1">
            <a:spLocks noChangeArrowheads="1"/>
          </p:cNvSpPr>
          <p:nvPr/>
        </p:nvSpPr>
        <p:spPr bwMode="auto">
          <a:xfrm>
            <a:off x="3082925" y="4462463"/>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6" name="Line 22"/>
          <p:cNvSpPr>
            <a:spLocks noChangeShapeType="1"/>
          </p:cNvSpPr>
          <p:nvPr/>
        </p:nvSpPr>
        <p:spPr bwMode="auto">
          <a:xfrm>
            <a:off x="4540250" y="4040188"/>
            <a:ext cx="1450975" cy="111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Tree>
    <p:extLst>
      <p:ext uri="{BB962C8B-B14F-4D97-AF65-F5344CB8AC3E}">
        <p14:creationId xmlns:p14="http://schemas.microsoft.com/office/powerpoint/2010/main" val="275430022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9400" y="960438"/>
            <a:ext cx="8447088" cy="384175"/>
          </a:xfrm>
        </p:spPr>
        <p:txBody>
          <a:bodyPr>
            <a:noAutofit/>
          </a:bodyPr>
          <a:lstStyle/>
          <a:p>
            <a:pPr eaLnBrk="1" hangingPunct="1"/>
            <a:r>
              <a:rPr lang="cs-CZ" altLang="cs-CZ" dirty="0">
                <a:solidFill>
                  <a:srgbClr val="CA8A64"/>
                </a:solidFill>
              </a:rPr>
              <a:t>Parlamentní režim </a:t>
            </a:r>
            <a:br>
              <a:rPr lang="cs-CZ" altLang="cs-CZ" dirty="0">
                <a:solidFill>
                  <a:srgbClr val="CA8A64"/>
                </a:solidFill>
              </a:rPr>
            </a:br>
            <a:r>
              <a:rPr lang="cs-CZ" altLang="cs-CZ" dirty="0">
                <a:solidFill>
                  <a:srgbClr val="CA8A64"/>
                </a:solidFill>
              </a:rPr>
              <a:t>(přímo volený prezident)</a:t>
            </a:r>
            <a:endParaRPr lang="en-US" altLang="cs-CZ" dirty="0">
              <a:solidFill>
                <a:srgbClr val="CA8A64"/>
              </a:solidFill>
            </a:endParaRPr>
          </a:p>
        </p:txBody>
      </p:sp>
      <p:sp>
        <p:nvSpPr>
          <p:cNvPr id="22531" name="Line 3"/>
          <p:cNvSpPr>
            <a:spLocks noChangeShapeType="1"/>
          </p:cNvSpPr>
          <p:nvPr/>
        </p:nvSpPr>
        <p:spPr bwMode="auto">
          <a:xfrm>
            <a:off x="1814513"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2" name="Line 4"/>
          <p:cNvSpPr>
            <a:spLocks noChangeShapeType="1"/>
          </p:cNvSpPr>
          <p:nvPr/>
        </p:nvSpPr>
        <p:spPr bwMode="auto">
          <a:xfrm>
            <a:off x="5307013" y="3797300"/>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3" name="Text Box 5"/>
          <p:cNvSpPr txBox="1">
            <a:spLocks noChangeArrowheads="1"/>
          </p:cNvSpPr>
          <p:nvPr/>
        </p:nvSpPr>
        <p:spPr bwMode="auto">
          <a:xfrm>
            <a:off x="1171575" y="5257800"/>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34" name="Line 6"/>
          <p:cNvSpPr>
            <a:spLocks noChangeShapeType="1"/>
          </p:cNvSpPr>
          <p:nvPr/>
        </p:nvSpPr>
        <p:spPr bwMode="auto">
          <a:xfrm>
            <a:off x="1600200" y="5270500"/>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5" name="Line 7"/>
          <p:cNvSpPr>
            <a:spLocks noChangeShapeType="1"/>
          </p:cNvSpPr>
          <p:nvPr/>
        </p:nvSpPr>
        <p:spPr bwMode="auto">
          <a:xfrm>
            <a:off x="1600200"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6" name="AutoShape 8"/>
          <p:cNvSpPr>
            <a:spLocks noChangeArrowheads="1"/>
          </p:cNvSpPr>
          <p:nvPr/>
        </p:nvSpPr>
        <p:spPr bwMode="auto">
          <a:xfrm>
            <a:off x="1511300" y="3071813"/>
            <a:ext cx="88900" cy="2185987"/>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7" name="AutoShape 9"/>
          <p:cNvSpPr>
            <a:spLocks noChangeArrowheads="1"/>
          </p:cNvSpPr>
          <p:nvPr/>
        </p:nvSpPr>
        <p:spPr bwMode="auto">
          <a:xfrm>
            <a:off x="1171575" y="3289300"/>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8" name="Rectangle 10"/>
          <p:cNvSpPr>
            <a:spLocks noChangeArrowheads="1"/>
          </p:cNvSpPr>
          <p:nvPr/>
        </p:nvSpPr>
        <p:spPr bwMode="auto">
          <a:xfrm>
            <a:off x="2828925" y="2754313"/>
            <a:ext cx="2709863"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9" name="Rectangle 11"/>
          <p:cNvSpPr>
            <a:spLocks noChangeArrowheads="1"/>
          </p:cNvSpPr>
          <p:nvPr/>
        </p:nvSpPr>
        <p:spPr bwMode="auto">
          <a:xfrm>
            <a:off x="2879725" y="2636838"/>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Voliči</a:t>
            </a:r>
          </a:p>
        </p:txBody>
      </p:sp>
      <p:sp>
        <p:nvSpPr>
          <p:cNvPr id="22540" name="Rectangle 12"/>
          <p:cNvSpPr>
            <a:spLocks noChangeArrowheads="1"/>
          </p:cNvSpPr>
          <p:nvPr/>
        </p:nvSpPr>
        <p:spPr bwMode="auto">
          <a:xfrm>
            <a:off x="2678113" y="4052888"/>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parlament</a:t>
            </a:r>
          </a:p>
        </p:txBody>
      </p:sp>
      <p:sp>
        <p:nvSpPr>
          <p:cNvPr id="22541" name="Rectangle 13"/>
          <p:cNvSpPr>
            <a:spLocks noChangeArrowheads="1"/>
          </p:cNvSpPr>
          <p:nvPr/>
        </p:nvSpPr>
        <p:spPr bwMode="auto">
          <a:xfrm>
            <a:off x="6372225" y="3687763"/>
            <a:ext cx="2622550"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ClrTx/>
              <a:buSzTx/>
              <a:buFontTx/>
              <a:buNone/>
            </a:pPr>
            <a:r>
              <a:rPr lang="cs-CZ" altLang="cs-CZ" b="0"/>
              <a:t>Vláda – dominantní složka exekutivy</a:t>
            </a:r>
          </a:p>
        </p:txBody>
      </p:sp>
      <p:sp>
        <p:nvSpPr>
          <p:cNvPr id="22542" name="Line 14"/>
          <p:cNvSpPr>
            <a:spLocks noChangeShapeType="1"/>
          </p:cNvSpPr>
          <p:nvPr/>
        </p:nvSpPr>
        <p:spPr bwMode="auto">
          <a:xfrm>
            <a:off x="3779838" y="3105150"/>
            <a:ext cx="20637" cy="9477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3" name="Text Box 15"/>
          <p:cNvSpPr txBox="1">
            <a:spLocks noChangeArrowheads="1"/>
          </p:cNvSpPr>
          <p:nvPr/>
        </p:nvSpPr>
        <p:spPr bwMode="auto">
          <a:xfrm>
            <a:off x="3800475" y="32893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2544" name="Line 16"/>
          <p:cNvSpPr>
            <a:spLocks noChangeShapeType="1"/>
          </p:cNvSpPr>
          <p:nvPr/>
        </p:nvSpPr>
        <p:spPr bwMode="auto">
          <a:xfrm flipH="1">
            <a:off x="852488" y="2857500"/>
            <a:ext cx="1976437"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5" name="Text Box 17"/>
          <p:cNvSpPr txBox="1">
            <a:spLocks noChangeArrowheads="1"/>
          </p:cNvSpPr>
          <p:nvPr/>
        </p:nvSpPr>
        <p:spPr bwMode="auto">
          <a:xfrm>
            <a:off x="3105150" y="5270500"/>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46" name="Text Box 18"/>
          <p:cNvSpPr txBox="1">
            <a:spLocks noChangeArrowheads="1"/>
          </p:cNvSpPr>
          <p:nvPr/>
        </p:nvSpPr>
        <p:spPr bwMode="auto">
          <a:xfrm>
            <a:off x="4921250" y="39004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2547" name="Text Box 19"/>
          <p:cNvSpPr txBox="1">
            <a:spLocks noChangeArrowheads="1"/>
          </p:cNvSpPr>
          <p:nvPr/>
        </p:nvSpPr>
        <p:spPr bwMode="auto">
          <a:xfrm>
            <a:off x="6810375" y="3170238"/>
            <a:ext cx="19161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2548" name="Rectangle 20"/>
          <p:cNvSpPr>
            <a:spLocks noChangeArrowheads="1"/>
          </p:cNvSpPr>
          <p:nvPr/>
        </p:nvSpPr>
        <p:spPr bwMode="auto">
          <a:xfrm>
            <a:off x="279400" y="405288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latin typeface="Times New Roman" pitchFamily="18" charset="0"/>
              </a:rPr>
              <a:t>prezident</a:t>
            </a:r>
          </a:p>
        </p:txBody>
      </p:sp>
      <p:sp>
        <p:nvSpPr>
          <p:cNvPr id="22549" name="Line 21"/>
          <p:cNvSpPr>
            <a:spLocks noChangeShapeType="1"/>
          </p:cNvSpPr>
          <p:nvPr/>
        </p:nvSpPr>
        <p:spPr bwMode="auto">
          <a:xfrm>
            <a:off x="4921250" y="4273550"/>
            <a:ext cx="1450975" cy="111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50" name="Text Box 22"/>
          <p:cNvSpPr txBox="1">
            <a:spLocks noChangeArrowheads="1"/>
          </p:cNvSpPr>
          <p:nvPr/>
        </p:nvSpPr>
        <p:spPr bwMode="auto">
          <a:xfrm>
            <a:off x="2014538" y="2767013"/>
            <a:ext cx="1014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Tree>
    <p:extLst>
      <p:ext uri="{BB962C8B-B14F-4D97-AF65-F5344CB8AC3E}">
        <p14:creationId xmlns:p14="http://schemas.microsoft.com/office/powerpoint/2010/main" val="6407399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424548"/>
            <a:ext cx="9144000" cy="923926"/>
          </a:xfrm>
        </p:spPr>
        <p:txBody>
          <a:bodyPr>
            <a:normAutofit/>
          </a:bodyPr>
          <a:lstStyle/>
          <a:p>
            <a:pPr eaLnBrk="1" hangingPunct="1"/>
            <a:r>
              <a:rPr lang="cs-CZ" altLang="cs-CZ" sz="4400" dirty="0"/>
              <a:t>Negativní parlamentarismus</a:t>
            </a:r>
            <a:endParaRPr lang="en-US" altLang="cs-CZ" sz="4400" dirty="0"/>
          </a:p>
        </p:txBody>
      </p:sp>
      <p:sp>
        <p:nvSpPr>
          <p:cNvPr id="29699" name="Rectangle 3"/>
          <p:cNvSpPr>
            <a:spLocks noGrp="1" noChangeArrowheads="1"/>
          </p:cNvSpPr>
          <p:nvPr>
            <p:ph type="body" idx="1"/>
          </p:nvPr>
        </p:nvSpPr>
        <p:spPr>
          <a:xfrm>
            <a:off x="279400" y="1604866"/>
            <a:ext cx="8447088" cy="4811810"/>
          </a:xfrm>
        </p:spPr>
        <p:txBody>
          <a:bodyPr/>
          <a:lstStyle/>
          <a:p>
            <a:pPr eaLnBrk="1" hangingPunct="1">
              <a:spcBef>
                <a:spcPts val="1200"/>
              </a:spcBef>
            </a:pPr>
            <a:r>
              <a:rPr lang="cs-CZ" altLang="cs-CZ" sz="2400" b="0" dirty="0">
                <a:solidFill>
                  <a:srgbClr val="002D5A"/>
                </a:solidFill>
              </a:rPr>
              <a:t>Vláda nepotřebuje aktivní podporu většiny, postačí tolerance většiny</a:t>
            </a:r>
          </a:p>
          <a:p>
            <a:pPr eaLnBrk="1" hangingPunct="1">
              <a:spcBef>
                <a:spcPts val="1200"/>
              </a:spcBef>
            </a:pPr>
            <a:r>
              <a:rPr lang="cs-CZ" altLang="cs-CZ" sz="2400" b="0" dirty="0">
                <a:solidFill>
                  <a:srgbClr val="002D5A"/>
                </a:solidFill>
              </a:rPr>
              <a:t>Vláda vládne tak dlouho, dokud jí není vyslovena nedůvěra většinou hlasů</a:t>
            </a:r>
          </a:p>
          <a:p>
            <a:pPr eaLnBrk="1" hangingPunct="1">
              <a:spcBef>
                <a:spcPts val="1200"/>
              </a:spcBef>
            </a:pPr>
            <a:r>
              <a:rPr lang="cs-CZ" altLang="cs-CZ" sz="2400" b="0" dirty="0">
                <a:solidFill>
                  <a:srgbClr val="002D5A"/>
                </a:solidFill>
              </a:rPr>
              <a:t>Platí presumpce důvěry</a:t>
            </a:r>
          </a:p>
          <a:p>
            <a:pPr eaLnBrk="1" hangingPunct="1">
              <a:spcBef>
                <a:spcPts val="1200"/>
              </a:spcBef>
            </a:pPr>
            <a:r>
              <a:rPr lang="cs-CZ" altLang="cs-CZ" sz="2400" b="0" dirty="0">
                <a:solidFill>
                  <a:srgbClr val="002D5A"/>
                </a:solidFill>
              </a:rPr>
              <a:t>Vláda s volbami nutně demisi nepodává</a:t>
            </a:r>
          </a:p>
          <a:p>
            <a:pPr eaLnBrk="1" hangingPunct="1">
              <a:spcBef>
                <a:spcPts val="1200"/>
              </a:spcBef>
            </a:pPr>
            <a:r>
              <a:rPr lang="cs-CZ" altLang="cs-CZ" sz="2400" b="0" dirty="0">
                <a:solidFill>
                  <a:srgbClr val="002D5A"/>
                </a:solidFill>
              </a:rPr>
              <a:t>Např. Švédsko, Dánsko, Rakousko, Norsko, Austrálie, Nový Zéland, Spojené Království, Nizozemsko</a:t>
            </a:r>
          </a:p>
          <a:p>
            <a:pPr eaLnBrk="1" hangingPunct="1">
              <a:spcBef>
                <a:spcPts val="1200"/>
              </a:spcBef>
            </a:pPr>
            <a:r>
              <a:rPr lang="cs-CZ" altLang="cs-CZ" sz="2400" dirty="0">
                <a:solidFill>
                  <a:srgbClr val="002D5A"/>
                </a:solidFill>
              </a:rPr>
              <a:t>Mezi jednotlivými příklady však existují jisté odlišnosti</a:t>
            </a:r>
            <a:endParaRPr lang="cs-CZ" altLang="cs-CZ" sz="2400" b="0" dirty="0">
              <a:solidFill>
                <a:srgbClr val="002D5A"/>
              </a:solidFill>
            </a:endParaRPr>
          </a:p>
          <a:p>
            <a:pPr eaLnBrk="1" hangingPunct="1"/>
            <a:endParaRPr lang="en-US" altLang="cs-CZ" sz="2400" b="0" dirty="0"/>
          </a:p>
        </p:txBody>
      </p:sp>
    </p:spTree>
    <p:extLst>
      <p:ext uri="{BB962C8B-B14F-4D97-AF65-F5344CB8AC3E}">
        <p14:creationId xmlns:p14="http://schemas.microsoft.com/office/powerpoint/2010/main" val="10782969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další rysy </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b="1" dirty="0">
                <a:solidFill>
                  <a:srgbClr val="002D5A"/>
                </a:solidFill>
              </a:rPr>
              <a:t>dualismus výkonné moci </a:t>
            </a:r>
          </a:p>
          <a:p>
            <a:pPr lvl="1">
              <a:spcBef>
                <a:spcPts val="1200"/>
              </a:spcBef>
            </a:pPr>
            <a:r>
              <a:rPr lang="cs-CZ" sz="2400" dirty="0">
                <a:solidFill>
                  <a:srgbClr val="002D5A"/>
                </a:solidFill>
              </a:rPr>
              <a:t>prezident/panovník vs. vláda a premiér)</a:t>
            </a:r>
          </a:p>
          <a:p>
            <a:pPr>
              <a:spcBef>
                <a:spcPts val="1200"/>
              </a:spcBef>
            </a:pPr>
            <a:r>
              <a:rPr lang="cs-CZ" sz="2400" dirty="0">
                <a:solidFill>
                  <a:srgbClr val="002D5A"/>
                </a:solidFill>
              </a:rPr>
              <a:t>může fungovat v podmínkách</a:t>
            </a:r>
          </a:p>
          <a:p>
            <a:pPr lvl="1">
              <a:spcBef>
                <a:spcPts val="1200"/>
              </a:spcBef>
            </a:pPr>
            <a:r>
              <a:rPr lang="cs-CZ" sz="2400" b="1" dirty="0">
                <a:solidFill>
                  <a:srgbClr val="002D5A"/>
                </a:solidFill>
              </a:rPr>
              <a:t>monarchie </a:t>
            </a:r>
            <a:r>
              <a:rPr lang="cs-CZ" sz="2400" dirty="0">
                <a:solidFill>
                  <a:srgbClr val="002D5A"/>
                </a:solidFill>
              </a:rPr>
              <a:t>(prototypem Velká Británie)</a:t>
            </a:r>
          </a:p>
          <a:p>
            <a:pPr lvl="1">
              <a:spcBef>
                <a:spcPts val="1200"/>
              </a:spcBef>
            </a:pPr>
            <a:r>
              <a:rPr lang="cs-CZ" sz="2400" b="1" dirty="0">
                <a:solidFill>
                  <a:srgbClr val="002D5A"/>
                </a:solidFill>
              </a:rPr>
              <a:t>republiky</a:t>
            </a:r>
            <a:r>
              <a:rPr lang="cs-CZ" sz="2400" dirty="0">
                <a:solidFill>
                  <a:srgbClr val="002D5A"/>
                </a:solidFill>
              </a:rPr>
              <a:t> (prototypem Francouzská </a:t>
            </a:r>
            <a:r>
              <a:rPr lang="cs-CZ" sz="2400" dirty="0" err="1">
                <a:solidFill>
                  <a:srgbClr val="002D5A"/>
                </a:solidFill>
              </a:rPr>
              <a:t>III.republika</a:t>
            </a:r>
            <a:r>
              <a:rPr lang="cs-CZ" sz="2400" dirty="0">
                <a:solidFill>
                  <a:srgbClr val="002D5A"/>
                </a:solidFill>
              </a:rPr>
              <a:t>)</a:t>
            </a:r>
          </a:p>
          <a:p>
            <a:pPr lvl="2">
              <a:spcBef>
                <a:spcPts val="1200"/>
              </a:spcBef>
            </a:pPr>
            <a:r>
              <a:rPr lang="cs-CZ" dirty="0">
                <a:solidFill>
                  <a:srgbClr val="002D5A"/>
                </a:solidFill>
              </a:rPr>
              <a:t>přímo volený prezident</a:t>
            </a:r>
          </a:p>
          <a:p>
            <a:pPr lvl="2">
              <a:spcBef>
                <a:spcPts val="1200"/>
              </a:spcBef>
            </a:pPr>
            <a:r>
              <a:rPr lang="cs-CZ" dirty="0">
                <a:solidFill>
                  <a:srgbClr val="002D5A"/>
                </a:solidFill>
              </a:rPr>
              <a:t>nepřímo volený prezident</a:t>
            </a:r>
          </a:p>
        </p:txBody>
      </p:sp>
    </p:spTree>
    <p:extLst>
      <p:ext uri="{BB962C8B-B14F-4D97-AF65-F5344CB8AC3E}">
        <p14:creationId xmlns:p14="http://schemas.microsoft.com/office/powerpoint/2010/main" val="137007365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47128"/>
            <a:ext cx="9144000" cy="923926"/>
          </a:xfrm>
        </p:spPr>
        <p:txBody>
          <a:bodyPr>
            <a:normAutofit/>
          </a:bodyPr>
          <a:lstStyle/>
          <a:p>
            <a:pPr eaLnBrk="1" hangingPunct="1"/>
            <a:r>
              <a:rPr lang="cs-CZ" altLang="cs-CZ" sz="4400" dirty="0"/>
              <a:t>Pozitivní parlamentarismus</a:t>
            </a:r>
            <a:endParaRPr lang="en-US" altLang="cs-CZ" sz="4400" dirty="0"/>
          </a:p>
        </p:txBody>
      </p:sp>
      <p:sp>
        <p:nvSpPr>
          <p:cNvPr id="29699" name="Rectangle 3"/>
          <p:cNvSpPr>
            <a:spLocks noGrp="1" noChangeArrowheads="1"/>
          </p:cNvSpPr>
          <p:nvPr>
            <p:ph type="body" idx="1"/>
          </p:nvPr>
        </p:nvSpPr>
        <p:spPr>
          <a:xfrm>
            <a:off x="279400" y="1282890"/>
            <a:ext cx="8447088" cy="5133785"/>
          </a:xfrm>
        </p:spPr>
        <p:txBody>
          <a:bodyPr>
            <a:normAutofit lnSpcReduction="10000"/>
          </a:bodyPr>
          <a:lstStyle/>
          <a:p>
            <a:pPr eaLnBrk="1" hangingPunct="1">
              <a:spcBef>
                <a:spcPts val="1200"/>
              </a:spcBef>
            </a:pPr>
            <a:r>
              <a:rPr lang="cs-CZ" altLang="cs-CZ" sz="2400" b="0" dirty="0">
                <a:solidFill>
                  <a:srgbClr val="002D5A"/>
                </a:solidFill>
              </a:rPr>
              <a:t>Vláda potřebuje aktivní podporu většiny, vyjádřenou formálním hlasováním o důvěře, nebo osobě premiéra či vládním programu </a:t>
            </a:r>
          </a:p>
          <a:p>
            <a:pPr eaLnBrk="1" hangingPunct="1">
              <a:spcBef>
                <a:spcPts val="1200"/>
              </a:spcBef>
            </a:pPr>
            <a:r>
              <a:rPr lang="cs-CZ" altLang="cs-CZ" sz="2400" dirty="0">
                <a:solidFill>
                  <a:srgbClr val="002D5A"/>
                </a:solidFill>
              </a:rPr>
              <a:t>Hlasování může mít různé formy, podstata ale zůstává stejná</a:t>
            </a:r>
          </a:p>
          <a:p>
            <a:pPr eaLnBrk="1" hangingPunct="1">
              <a:spcBef>
                <a:spcPts val="1200"/>
              </a:spcBef>
            </a:pPr>
            <a:r>
              <a:rPr lang="cs-CZ" altLang="cs-CZ" sz="2400" dirty="0">
                <a:solidFill>
                  <a:srgbClr val="002D5A"/>
                </a:solidFill>
              </a:rPr>
              <a:t>Ještě zesiluje stav, kdy vládě vyjadřují důvěru obě komory parlamentu (např. Itálie)</a:t>
            </a:r>
            <a:endParaRPr lang="cs-CZ" altLang="cs-CZ" sz="2400" b="0" dirty="0">
              <a:solidFill>
                <a:srgbClr val="002D5A"/>
              </a:solidFill>
            </a:endParaRPr>
          </a:p>
          <a:p>
            <a:pPr eaLnBrk="1" hangingPunct="1">
              <a:spcBef>
                <a:spcPts val="1200"/>
              </a:spcBef>
            </a:pPr>
            <a:r>
              <a:rPr lang="cs-CZ" altLang="cs-CZ" sz="2400" b="0" dirty="0">
                <a:solidFill>
                  <a:srgbClr val="002D5A"/>
                </a:solidFill>
              </a:rPr>
              <a:t>Vláda v souvislosti s volbami obvykle podává demisi</a:t>
            </a:r>
          </a:p>
          <a:p>
            <a:pPr eaLnBrk="1" hangingPunct="1">
              <a:spcBef>
                <a:spcPts val="1200"/>
              </a:spcBef>
            </a:pPr>
            <a:r>
              <a:rPr lang="cs-CZ" altLang="cs-CZ" sz="2400" b="0" dirty="0">
                <a:solidFill>
                  <a:srgbClr val="002D5A"/>
                </a:solidFill>
              </a:rPr>
              <a:t>Např. Česko, Řecko, Itálie, Španělsko, Německo, Bulharsko, Slovinsko, Finsko, Belgie…</a:t>
            </a:r>
            <a:endParaRPr lang="cs-CZ" altLang="cs-CZ" sz="2400" dirty="0"/>
          </a:p>
          <a:p>
            <a:pPr>
              <a:spcBef>
                <a:spcPts val="1200"/>
              </a:spcBef>
            </a:pPr>
            <a:r>
              <a:rPr lang="cs-CZ" altLang="cs-CZ" sz="2400" b="0" dirty="0">
                <a:solidFill>
                  <a:srgbClr val="002D5A"/>
                </a:solidFill>
              </a:rPr>
              <a:t>Jinou související otázkou je konstruktivní </a:t>
            </a:r>
            <a:r>
              <a:rPr lang="cs-CZ" altLang="cs-CZ" sz="2400" dirty="0">
                <a:solidFill>
                  <a:srgbClr val="002D5A"/>
                </a:solidFill>
              </a:rPr>
              <a:t>vyjádření nedůvěry (Německo, Španělsko, Maďarsko, Polsko, Izrael a Slovinsko), resp. podmínky pro vyjádření nedůvěry (charakter většiny)</a:t>
            </a:r>
            <a:endParaRPr lang="cs-CZ" altLang="cs-CZ" sz="2400" b="0" dirty="0">
              <a:solidFill>
                <a:srgbClr val="002D5A"/>
              </a:solidFill>
            </a:endParaRPr>
          </a:p>
        </p:txBody>
      </p:sp>
    </p:spTree>
    <p:extLst>
      <p:ext uri="{BB962C8B-B14F-4D97-AF65-F5344CB8AC3E}">
        <p14:creationId xmlns:p14="http://schemas.microsoft.com/office/powerpoint/2010/main" val="33918909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r>
              <a:rPr lang="cs-CZ" altLang="cs-CZ" sz="3600" dirty="0"/>
              <a:t>Typologie parlamentarismu</a:t>
            </a:r>
            <a:br>
              <a:rPr lang="cs-CZ" altLang="cs-CZ" sz="3600" dirty="0"/>
            </a:br>
            <a:r>
              <a:rPr lang="cs-CZ" altLang="cs-CZ" sz="3200" i="1" dirty="0"/>
              <a:t>(konstitucionalistický přístup - V. Klokočka) </a:t>
            </a:r>
          </a:p>
        </p:txBody>
      </p:sp>
      <p:sp>
        <p:nvSpPr>
          <p:cNvPr id="23555" name="Rectangle 3"/>
          <p:cNvSpPr>
            <a:spLocks noGrp="1" noChangeArrowheads="1"/>
          </p:cNvSpPr>
          <p:nvPr>
            <p:ph type="body" idx="1"/>
          </p:nvPr>
        </p:nvSpPr>
        <p:spPr>
          <a:xfrm>
            <a:off x="279400" y="2047165"/>
            <a:ext cx="8447088" cy="4369510"/>
          </a:xfrm>
        </p:spPr>
        <p:txBody>
          <a:bodyPr/>
          <a:lstStyle/>
          <a:p>
            <a:pPr eaLnBrk="1" hangingPunct="1">
              <a:spcBef>
                <a:spcPts val="1800"/>
              </a:spcBef>
            </a:pPr>
            <a:r>
              <a:rPr lang="cs-CZ" altLang="cs-CZ" sz="2400" dirty="0">
                <a:solidFill>
                  <a:srgbClr val="002D5A"/>
                </a:solidFill>
              </a:rPr>
              <a:t>Model britského parlamentarismu</a:t>
            </a:r>
          </a:p>
          <a:p>
            <a:pPr eaLnBrk="1" hangingPunct="1">
              <a:spcBef>
                <a:spcPts val="1800"/>
              </a:spcBef>
            </a:pPr>
            <a:r>
              <a:rPr lang="cs-CZ" altLang="cs-CZ" sz="2400" dirty="0">
                <a:solidFill>
                  <a:srgbClr val="002D5A"/>
                </a:solidFill>
              </a:rPr>
              <a:t>Parlamentarismus v ostatních konstitučních monarchiích</a:t>
            </a:r>
          </a:p>
          <a:p>
            <a:pPr eaLnBrk="1" hangingPunct="1">
              <a:spcBef>
                <a:spcPts val="1800"/>
              </a:spcBef>
            </a:pPr>
            <a:r>
              <a:rPr lang="cs-CZ" altLang="cs-CZ" sz="2400" dirty="0">
                <a:solidFill>
                  <a:srgbClr val="002D5A"/>
                </a:solidFill>
              </a:rPr>
              <a:t>„Klasický“ republikánský parlamentarismus</a:t>
            </a:r>
          </a:p>
          <a:p>
            <a:pPr eaLnBrk="1" hangingPunct="1">
              <a:spcBef>
                <a:spcPts val="1800"/>
              </a:spcBef>
            </a:pPr>
            <a:r>
              <a:rPr lang="cs-CZ" altLang="cs-CZ" sz="2400" dirty="0">
                <a:solidFill>
                  <a:srgbClr val="002D5A"/>
                </a:solidFill>
              </a:rPr>
              <a:t>Racionalizovaný parlamentarismus</a:t>
            </a:r>
          </a:p>
          <a:p>
            <a:pPr eaLnBrk="1" hangingPunct="1">
              <a:spcBef>
                <a:spcPts val="1800"/>
              </a:spcBef>
            </a:pPr>
            <a:r>
              <a:rPr lang="cs-CZ" altLang="cs-CZ" sz="2400" dirty="0">
                <a:solidFill>
                  <a:srgbClr val="002D5A"/>
                </a:solidFill>
              </a:rPr>
              <a:t>Prezidiální parlamentarismus</a:t>
            </a:r>
            <a:r>
              <a:rPr lang="cs-CZ" altLang="cs-CZ" sz="2400" b="0" dirty="0">
                <a:solidFill>
                  <a:srgbClr val="002D5A"/>
                </a:solidFill>
              </a:rPr>
              <a:t> (odpovídá víceméně kategorii </a:t>
            </a:r>
            <a:r>
              <a:rPr lang="cs-CZ" altLang="cs-CZ" sz="2400" b="0" dirty="0" err="1">
                <a:solidFill>
                  <a:srgbClr val="002D5A"/>
                </a:solidFill>
              </a:rPr>
              <a:t>poloprezidentského</a:t>
            </a:r>
            <a:r>
              <a:rPr lang="cs-CZ" altLang="cs-CZ" sz="2400" b="0" dirty="0">
                <a:solidFill>
                  <a:srgbClr val="002D5A"/>
                </a:solidFill>
              </a:rPr>
              <a:t> režimu)</a:t>
            </a:r>
          </a:p>
          <a:p>
            <a:pPr eaLnBrk="1" hangingPunct="1"/>
            <a:endParaRPr lang="cs-CZ" altLang="cs-CZ" sz="2000" dirty="0"/>
          </a:p>
        </p:txBody>
      </p:sp>
    </p:spTree>
    <p:extLst>
      <p:ext uri="{BB962C8B-B14F-4D97-AF65-F5344CB8AC3E}">
        <p14:creationId xmlns:p14="http://schemas.microsoft.com/office/powerpoint/2010/main" val="22177515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11967"/>
            <a:ext cx="9144000" cy="690466"/>
          </a:xfrm>
        </p:spPr>
        <p:txBody>
          <a:bodyPr>
            <a:noAutofit/>
          </a:bodyPr>
          <a:lstStyle/>
          <a:p>
            <a:pPr eaLnBrk="1" hangingPunct="1"/>
            <a:r>
              <a:rPr lang="cs-CZ" altLang="cs-CZ" sz="3600" dirty="0"/>
              <a:t>Model britského parlamentarismu</a:t>
            </a:r>
            <a:endParaRPr lang="cs-CZ" altLang="cs-CZ" sz="3200" i="1" dirty="0"/>
          </a:p>
        </p:txBody>
      </p:sp>
      <p:sp>
        <p:nvSpPr>
          <p:cNvPr id="23555" name="Rectangle 3"/>
          <p:cNvSpPr>
            <a:spLocks noGrp="1" noChangeArrowheads="1"/>
          </p:cNvSpPr>
          <p:nvPr>
            <p:ph type="body" idx="1"/>
          </p:nvPr>
        </p:nvSpPr>
        <p:spPr>
          <a:xfrm>
            <a:off x="279400" y="923732"/>
            <a:ext cx="8447088" cy="5492944"/>
          </a:xfrm>
        </p:spPr>
        <p:txBody>
          <a:bodyPr>
            <a:normAutofit/>
          </a:bodyPr>
          <a:lstStyle/>
          <a:p>
            <a:pPr eaLnBrk="1" hangingPunct="1">
              <a:spcBef>
                <a:spcPts val="1800"/>
              </a:spcBef>
            </a:pPr>
            <a:r>
              <a:rPr lang="cs-CZ" altLang="cs-CZ" sz="2400" dirty="0">
                <a:solidFill>
                  <a:srgbClr val="002D5A"/>
                </a:solidFill>
              </a:rPr>
              <a:t>Ostatní </a:t>
            </a:r>
            <a:r>
              <a:rPr lang="cs-CZ" altLang="cs-CZ" sz="2400" dirty="0" err="1">
                <a:solidFill>
                  <a:srgbClr val="002D5A"/>
                </a:solidFill>
              </a:rPr>
              <a:t>westminsterské</a:t>
            </a:r>
            <a:r>
              <a:rPr lang="cs-CZ" altLang="cs-CZ" sz="2400" dirty="0">
                <a:solidFill>
                  <a:srgbClr val="002D5A"/>
                </a:solidFill>
              </a:rPr>
              <a:t> modely</a:t>
            </a:r>
          </a:p>
          <a:p>
            <a:pPr eaLnBrk="1" hangingPunct="1">
              <a:spcBef>
                <a:spcPts val="1800"/>
              </a:spcBef>
            </a:pPr>
            <a:r>
              <a:rPr lang="cs-CZ" altLang="cs-CZ" sz="2400" dirty="0">
                <a:solidFill>
                  <a:srgbClr val="002D5A"/>
                </a:solidFill>
              </a:rPr>
              <a:t>Kanada, Austrálie, Nový Zéland, státy v Karibiku…</a:t>
            </a:r>
          </a:p>
          <a:p>
            <a:pPr eaLnBrk="1" hangingPunct="1">
              <a:spcBef>
                <a:spcPts val="1800"/>
              </a:spcBef>
            </a:pPr>
            <a:r>
              <a:rPr lang="cs-CZ" altLang="cs-CZ" sz="2400" dirty="0">
                <a:solidFill>
                  <a:srgbClr val="002D5A"/>
                </a:solidFill>
              </a:rPr>
              <a:t>často federace</a:t>
            </a:r>
          </a:p>
          <a:p>
            <a:pPr eaLnBrk="1" hangingPunct="1">
              <a:spcBef>
                <a:spcPts val="1800"/>
              </a:spcBef>
            </a:pPr>
            <a:r>
              <a:rPr lang="cs-CZ" altLang="cs-CZ" sz="2400" dirty="0">
                <a:solidFill>
                  <a:srgbClr val="002D5A"/>
                </a:solidFill>
              </a:rPr>
              <a:t>obvykle psané ústavy</a:t>
            </a:r>
          </a:p>
          <a:p>
            <a:pPr eaLnBrk="1" hangingPunct="1">
              <a:spcBef>
                <a:spcPts val="1800"/>
              </a:spcBef>
            </a:pPr>
            <a:r>
              <a:rPr lang="cs-CZ" altLang="cs-CZ" sz="2400" dirty="0">
                <a:solidFill>
                  <a:srgbClr val="002D5A"/>
                </a:solidFill>
              </a:rPr>
              <a:t>většinové systémy (FPTP/AV) nebo MMP</a:t>
            </a:r>
          </a:p>
          <a:p>
            <a:pPr eaLnBrk="1" hangingPunct="1">
              <a:spcBef>
                <a:spcPts val="1800"/>
              </a:spcBef>
            </a:pPr>
            <a:r>
              <a:rPr lang="cs-CZ" altLang="cs-CZ" sz="2400" dirty="0">
                <a:solidFill>
                  <a:srgbClr val="002D5A"/>
                </a:solidFill>
              </a:rPr>
              <a:t>bipartismus/</a:t>
            </a:r>
            <a:r>
              <a:rPr lang="cs-CZ" altLang="cs-CZ" sz="2400" dirty="0" err="1">
                <a:solidFill>
                  <a:srgbClr val="002D5A"/>
                </a:solidFill>
              </a:rPr>
              <a:t>bipolarismus</a:t>
            </a:r>
            <a:endParaRPr lang="cs-CZ" altLang="cs-CZ" sz="2400" dirty="0">
              <a:solidFill>
                <a:srgbClr val="002D5A"/>
              </a:solidFill>
            </a:endParaRPr>
          </a:p>
          <a:p>
            <a:pPr eaLnBrk="1" hangingPunct="1">
              <a:spcBef>
                <a:spcPts val="1800"/>
              </a:spcBef>
            </a:pPr>
            <a:r>
              <a:rPr lang="cs-CZ" altLang="cs-CZ" sz="2400" dirty="0">
                <a:solidFill>
                  <a:srgbClr val="002D5A"/>
                </a:solidFill>
              </a:rPr>
              <a:t>silná pozice PM – převaha nad parlamentem</a:t>
            </a:r>
          </a:p>
          <a:p>
            <a:pPr eaLnBrk="1" hangingPunct="1">
              <a:spcBef>
                <a:spcPts val="1800"/>
              </a:spcBef>
            </a:pPr>
            <a:r>
              <a:rPr lang="cs-CZ" altLang="cs-CZ" sz="2400" dirty="0">
                <a:solidFill>
                  <a:srgbClr val="002D5A"/>
                </a:solidFill>
              </a:rPr>
              <a:t>obvykle bikameralismus, u federací symetričtější</a:t>
            </a:r>
          </a:p>
          <a:p>
            <a:pPr eaLnBrk="1" hangingPunct="1">
              <a:spcBef>
                <a:spcPts val="1800"/>
              </a:spcBef>
            </a:pPr>
            <a:r>
              <a:rPr lang="cs-CZ" altLang="cs-CZ" sz="2400" dirty="0">
                <a:solidFill>
                  <a:srgbClr val="002D5A"/>
                </a:solidFill>
              </a:rPr>
              <a:t>modelu se blíží i některé parlamentní republiky – </a:t>
            </a:r>
            <a:r>
              <a:rPr lang="cs-CZ" altLang="cs-CZ" sz="2400" dirty="0" err="1">
                <a:solidFill>
                  <a:srgbClr val="002D5A"/>
                </a:solidFill>
              </a:rPr>
              <a:t>zj</a:t>
            </a:r>
            <a:r>
              <a:rPr lang="cs-CZ" altLang="cs-CZ" sz="2400" dirty="0">
                <a:solidFill>
                  <a:srgbClr val="002D5A"/>
                </a:solidFill>
              </a:rPr>
              <a:t>. Indie</a:t>
            </a:r>
          </a:p>
          <a:p>
            <a:pPr eaLnBrk="1" hangingPunct="1"/>
            <a:endParaRPr lang="cs-CZ" altLang="cs-CZ" sz="2000" dirty="0"/>
          </a:p>
        </p:txBody>
      </p:sp>
    </p:spTree>
    <p:extLst>
      <p:ext uri="{BB962C8B-B14F-4D97-AF65-F5344CB8AC3E}">
        <p14:creationId xmlns:p14="http://schemas.microsoft.com/office/powerpoint/2010/main" val="983514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9056" y="317241"/>
            <a:ext cx="9144000" cy="780142"/>
          </a:xfrm>
        </p:spPr>
        <p:txBody>
          <a:bodyPr>
            <a:noAutofit/>
          </a:bodyPr>
          <a:lstStyle/>
          <a:p>
            <a:pPr eaLnBrk="1" hangingPunct="1"/>
            <a:r>
              <a:rPr lang="cs-CZ" altLang="cs-CZ" sz="3600" dirty="0"/>
              <a:t>Parlamentarismus v ostatních </a:t>
            </a:r>
            <a:br>
              <a:rPr lang="cs-CZ" altLang="cs-CZ" sz="3600" dirty="0"/>
            </a:br>
            <a:r>
              <a:rPr lang="cs-CZ" altLang="cs-CZ" sz="3600" dirty="0"/>
              <a:t>konstitučních monarchiích</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Různé formy a podoby praktického fungování</a:t>
            </a:r>
          </a:p>
          <a:p>
            <a:pPr eaLnBrk="1" hangingPunct="1">
              <a:spcBef>
                <a:spcPts val="1800"/>
              </a:spcBef>
            </a:pPr>
            <a:r>
              <a:rPr lang="cs-CZ" altLang="cs-CZ" sz="2400" dirty="0">
                <a:solidFill>
                  <a:srgbClr val="002D5A"/>
                </a:solidFill>
              </a:rPr>
              <a:t>Severské občanské monarchie – spíše převaha parlamentu (hlavně Švédsko), silná tendence ke konsenzu, většinové nebo menšinové vlády, slabé postavení panovníků – </a:t>
            </a:r>
            <a:r>
              <a:rPr lang="cs-CZ" altLang="cs-CZ" sz="2400" dirty="0" err="1">
                <a:solidFill>
                  <a:srgbClr val="002D5A"/>
                </a:solidFill>
              </a:rPr>
              <a:t>zj</a:t>
            </a:r>
            <a:r>
              <a:rPr lang="cs-CZ" altLang="cs-CZ" sz="2400" dirty="0">
                <a:solidFill>
                  <a:srgbClr val="002D5A"/>
                </a:solidFill>
              </a:rPr>
              <a:t>. Švédsko</a:t>
            </a:r>
          </a:p>
          <a:p>
            <a:pPr eaLnBrk="1" hangingPunct="1">
              <a:spcBef>
                <a:spcPts val="1800"/>
              </a:spcBef>
            </a:pPr>
            <a:r>
              <a:rPr lang="cs-CZ" altLang="cs-CZ" sz="2400" dirty="0">
                <a:solidFill>
                  <a:srgbClr val="002D5A"/>
                </a:solidFill>
              </a:rPr>
              <a:t>Monarchie v zemích Beneluxu – formálně silnější postavení panovníka, převaha parlamentu, vymyká se federalizovaná Belgie s velmi složitým modelem</a:t>
            </a:r>
          </a:p>
          <a:p>
            <a:pPr eaLnBrk="1" hangingPunct="1">
              <a:spcBef>
                <a:spcPts val="1800"/>
              </a:spcBef>
            </a:pPr>
            <a:r>
              <a:rPr lang="cs-CZ" altLang="cs-CZ" sz="2400" dirty="0">
                <a:solidFill>
                  <a:srgbClr val="002D5A"/>
                </a:solidFill>
              </a:rPr>
              <a:t>Španělsko – racionalizovaný parlamentarismus, konstruktivní vyjádření nedůvěry, silný premiér, bikameralismus, </a:t>
            </a:r>
            <a:r>
              <a:rPr lang="cs-CZ" altLang="cs-CZ" sz="2400" dirty="0" err="1">
                <a:solidFill>
                  <a:srgbClr val="002D5A"/>
                </a:solidFill>
              </a:rPr>
              <a:t>regionalizovaný</a:t>
            </a:r>
            <a:r>
              <a:rPr lang="cs-CZ" altLang="cs-CZ" sz="2400" dirty="0">
                <a:solidFill>
                  <a:srgbClr val="002D5A"/>
                </a:solidFill>
              </a:rPr>
              <a:t> stát </a:t>
            </a:r>
          </a:p>
        </p:txBody>
      </p:sp>
    </p:spTree>
    <p:extLst>
      <p:ext uri="{BB962C8B-B14F-4D97-AF65-F5344CB8AC3E}">
        <p14:creationId xmlns:p14="http://schemas.microsoft.com/office/powerpoint/2010/main" val="81851969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9056" y="317240"/>
            <a:ext cx="9144000" cy="998375"/>
          </a:xfrm>
        </p:spPr>
        <p:txBody>
          <a:bodyPr>
            <a:noAutofit/>
          </a:bodyPr>
          <a:lstStyle/>
          <a:p>
            <a:pPr eaLnBrk="1" hangingPunct="1"/>
            <a:r>
              <a:rPr lang="cs-CZ" altLang="cs-CZ" sz="3600" dirty="0"/>
              <a:t>Klasický republikánský parlamentarismus</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Převaha parlamentu nad vládou a premiérem </a:t>
            </a:r>
          </a:p>
          <a:p>
            <a:pPr eaLnBrk="1" hangingPunct="1">
              <a:spcBef>
                <a:spcPts val="1800"/>
              </a:spcBef>
            </a:pPr>
            <a:r>
              <a:rPr lang="cs-CZ" altLang="cs-CZ" sz="2400" dirty="0">
                <a:solidFill>
                  <a:srgbClr val="002D5A"/>
                </a:solidFill>
              </a:rPr>
              <a:t>Vládní nestabilita</a:t>
            </a:r>
          </a:p>
          <a:p>
            <a:pPr eaLnBrk="1" hangingPunct="1">
              <a:spcBef>
                <a:spcPts val="1800"/>
              </a:spcBef>
            </a:pPr>
            <a:r>
              <a:rPr lang="cs-CZ" altLang="cs-CZ" sz="2400" dirty="0">
                <a:solidFill>
                  <a:srgbClr val="002D5A"/>
                </a:solidFill>
              </a:rPr>
              <a:t>Koaliční vládnutí</a:t>
            </a:r>
          </a:p>
          <a:p>
            <a:pPr eaLnBrk="1" hangingPunct="1">
              <a:spcBef>
                <a:spcPts val="1800"/>
              </a:spcBef>
            </a:pPr>
            <a:r>
              <a:rPr lang="cs-CZ" altLang="cs-CZ" sz="2400" dirty="0">
                <a:solidFill>
                  <a:srgbClr val="002D5A"/>
                </a:solidFill>
              </a:rPr>
              <a:t>Příkladem jsou Itálie, Francie (III. republika), Československo (1918-1938 a 1990-1992), Česká republika a Slovensko…</a:t>
            </a:r>
          </a:p>
          <a:p>
            <a:pPr eaLnBrk="1" hangingPunct="1">
              <a:spcBef>
                <a:spcPts val="1800"/>
              </a:spcBef>
            </a:pPr>
            <a:r>
              <a:rPr lang="cs-CZ" altLang="cs-CZ" sz="2400" dirty="0">
                <a:solidFill>
                  <a:srgbClr val="002D5A"/>
                </a:solidFill>
              </a:rPr>
              <a:t>Modifikací pak např. Rakousko s posíleným prezidentem i kancléřem </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0432516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9958" y="317240"/>
            <a:ext cx="8934985" cy="1959429"/>
          </a:xfrm>
        </p:spPr>
        <p:txBody>
          <a:bodyPr>
            <a:noAutofit/>
          </a:bodyPr>
          <a:lstStyle/>
          <a:p>
            <a:pPr eaLnBrk="1" hangingPunct="1"/>
            <a:r>
              <a:rPr lang="cs-CZ" altLang="cs-CZ" sz="3200" dirty="0"/>
              <a:t>Racionalizovaný parlamentarismus a prezidiální parlamentarismus</a:t>
            </a:r>
          </a:p>
        </p:txBody>
      </p:sp>
      <p:sp>
        <p:nvSpPr>
          <p:cNvPr id="23555" name="Rectangle 3"/>
          <p:cNvSpPr>
            <a:spLocks noGrp="1" noChangeArrowheads="1"/>
          </p:cNvSpPr>
          <p:nvPr>
            <p:ph type="body" idx="1"/>
          </p:nvPr>
        </p:nvSpPr>
        <p:spPr>
          <a:xfrm>
            <a:off x="447868" y="2276669"/>
            <a:ext cx="8278619" cy="4140005"/>
          </a:xfrm>
        </p:spPr>
        <p:txBody>
          <a:bodyPr>
            <a:normAutofit/>
          </a:bodyPr>
          <a:lstStyle/>
          <a:p>
            <a:pPr eaLnBrk="1" hangingPunct="1">
              <a:spcBef>
                <a:spcPts val="1800"/>
              </a:spcBef>
            </a:pPr>
            <a:r>
              <a:rPr lang="cs-CZ" altLang="cs-CZ" sz="2400" dirty="0">
                <a:solidFill>
                  <a:srgbClr val="002D5A"/>
                </a:solidFill>
              </a:rPr>
              <a:t>Oslabení parlamentu a posílení exekutivy</a:t>
            </a:r>
          </a:p>
          <a:p>
            <a:pPr eaLnBrk="1" hangingPunct="1">
              <a:spcBef>
                <a:spcPts val="1800"/>
              </a:spcBef>
            </a:pPr>
            <a:r>
              <a:rPr lang="cs-CZ" altLang="cs-CZ" sz="2400" dirty="0">
                <a:solidFill>
                  <a:srgbClr val="002D5A"/>
                </a:solidFill>
              </a:rPr>
              <a:t>Do hloubky budou pojednány později</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21656710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Autofit/>
          </a:bodyPr>
          <a:lstStyle/>
          <a:p>
            <a:pPr eaLnBrk="1" hangingPunct="1"/>
            <a:r>
              <a:rPr lang="cs-CZ" altLang="cs-CZ" sz="3600" dirty="0"/>
              <a:t>Typologie parlamentarismu </a:t>
            </a:r>
            <a:br>
              <a:rPr lang="cs-CZ" altLang="cs-CZ" sz="3600" dirty="0"/>
            </a:br>
            <a:r>
              <a:rPr lang="cs-CZ" altLang="cs-CZ" sz="3200" i="1" dirty="0"/>
              <a:t>(politologický přístup - G. </a:t>
            </a:r>
            <a:r>
              <a:rPr lang="cs-CZ" altLang="cs-CZ" sz="3200" i="1" dirty="0" err="1"/>
              <a:t>Sartori</a:t>
            </a:r>
            <a:r>
              <a:rPr lang="cs-CZ" altLang="cs-CZ" sz="3200" i="1" dirty="0"/>
              <a:t>)</a:t>
            </a:r>
          </a:p>
        </p:txBody>
      </p:sp>
      <p:sp>
        <p:nvSpPr>
          <p:cNvPr id="24579" name="Rectangle 3"/>
          <p:cNvSpPr>
            <a:spLocks noGrp="1" noChangeArrowheads="1"/>
          </p:cNvSpPr>
          <p:nvPr>
            <p:ph type="body" idx="1"/>
          </p:nvPr>
        </p:nvSpPr>
        <p:spPr>
          <a:xfrm>
            <a:off x="279400" y="2142699"/>
            <a:ext cx="8447088" cy="4273976"/>
          </a:xfrm>
        </p:spPr>
        <p:txBody>
          <a:bodyPr/>
          <a:lstStyle/>
          <a:p>
            <a:pPr eaLnBrk="1" hangingPunct="1">
              <a:spcBef>
                <a:spcPts val="1800"/>
              </a:spcBef>
            </a:pPr>
            <a:r>
              <a:rPr lang="cs-CZ" altLang="cs-CZ" sz="2400" dirty="0">
                <a:solidFill>
                  <a:srgbClr val="002D5A"/>
                </a:solidFill>
              </a:rPr>
              <a:t>Premiérské (kabinetní, kancléřské) režimy</a:t>
            </a:r>
            <a:r>
              <a:rPr lang="cs-CZ" altLang="cs-CZ" sz="2400" b="0" dirty="0">
                <a:solidFill>
                  <a:srgbClr val="002D5A"/>
                </a:solidFill>
              </a:rPr>
              <a:t> – Velká Británie, Německo</a:t>
            </a:r>
          </a:p>
          <a:p>
            <a:pPr eaLnBrk="1" hangingPunct="1">
              <a:spcBef>
                <a:spcPts val="1800"/>
              </a:spcBef>
            </a:pPr>
            <a:r>
              <a:rPr lang="cs-CZ" altLang="cs-CZ" sz="2400" dirty="0">
                <a:solidFill>
                  <a:srgbClr val="002D5A"/>
                </a:solidFill>
              </a:rPr>
              <a:t>Parlamentarismus s převahou parlamentu</a:t>
            </a:r>
            <a:r>
              <a:rPr lang="cs-CZ" altLang="cs-CZ" sz="2400" b="0" dirty="0">
                <a:solidFill>
                  <a:srgbClr val="002D5A"/>
                </a:solidFill>
              </a:rPr>
              <a:t> – Nizozemsko, Česko</a:t>
            </a:r>
          </a:p>
          <a:p>
            <a:pPr eaLnBrk="1" hangingPunct="1">
              <a:spcBef>
                <a:spcPts val="1800"/>
              </a:spcBef>
            </a:pPr>
            <a:r>
              <a:rPr lang="cs-CZ" altLang="cs-CZ" sz="2400" dirty="0">
                <a:solidFill>
                  <a:srgbClr val="002D5A"/>
                </a:solidFill>
              </a:rPr>
              <a:t>Parlamentarismus s rozhodujícím vlivem politických stran</a:t>
            </a:r>
            <a:r>
              <a:rPr lang="cs-CZ" altLang="cs-CZ" sz="2400" b="0" dirty="0">
                <a:solidFill>
                  <a:srgbClr val="002D5A"/>
                </a:solidFill>
              </a:rPr>
              <a:t> – </a:t>
            </a:r>
            <a:r>
              <a:rPr lang="cs-CZ" altLang="cs-CZ" sz="2400" b="0" dirty="0" err="1">
                <a:solidFill>
                  <a:srgbClr val="002D5A"/>
                </a:solidFill>
              </a:rPr>
              <a:t>partitokracie</a:t>
            </a:r>
            <a:r>
              <a:rPr lang="cs-CZ" altLang="cs-CZ" sz="2400" b="0" dirty="0">
                <a:solidFill>
                  <a:srgbClr val="002D5A"/>
                </a:solidFill>
              </a:rPr>
              <a:t> (italská 1. </a:t>
            </a:r>
            <a:r>
              <a:rPr lang="cs-CZ" altLang="cs-CZ" sz="2400" b="0" dirty="0" err="1">
                <a:solidFill>
                  <a:srgbClr val="002D5A"/>
                </a:solidFill>
              </a:rPr>
              <a:t>rep</a:t>
            </a:r>
            <a:r>
              <a:rPr lang="cs-CZ" altLang="cs-CZ" sz="2400" b="0" dirty="0">
                <a:solidFill>
                  <a:srgbClr val="002D5A"/>
                </a:solidFill>
              </a:rPr>
              <a:t>.) nebo predominance jedné strany (Švédsko, Norsko, Japonsko…)</a:t>
            </a:r>
          </a:p>
          <a:p>
            <a:pPr eaLnBrk="1" hangingPunct="1">
              <a:buFont typeface="Arial" charset="0"/>
              <a:buNone/>
            </a:pPr>
            <a:endParaRPr lang="cs-CZ" altLang="cs-CZ" sz="2400" b="0" dirty="0"/>
          </a:p>
        </p:txBody>
      </p:sp>
    </p:spTree>
    <p:extLst>
      <p:ext uri="{BB962C8B-B14F-4D97-AF65-F5344CB8AC3E}">
        <p14:creationId xmlns:p14="http://schemas.microsoft.com/office/powerpoint/2010/main" val="31672028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79400" y="933142"/>
            <a:ext cx="8447088" cy="384175"/>
          </a:xfrm>
        </p:spPr>
        <p:txBody>
          <a:bodyPr>
            <a:noAutofit/>
          </a:bodyPr>
          <a:lstStyle/>
          <a:p>
            <a:pPr eaLnBrk="1" hangingPunct="1"/>
            <a:r>
              <a:rPr lang="cs-CZ" altLang="cs-CZ" sz="4400" dirty="0"/>
              <a:t>Postavení evropských premiérů v parlamentarismu</a:t>
            </a:r>
          </a:p>
        </p:txBody>
      </p:sp>
      <p:sp>
        <p:nvSpPr>
          <p:cNvPr id="28675" name="Rectangle 3"/>
          <p:cNvSpPr>
            <a:spLocks noGrp="1" noChangeArrowheads="1"/>
          </p:cNvSpPr>
          <p:nvPr>
            <p:ph type="body" idx="1"/>
          </p:nvPr>
        </p:nvSpPr>
        <p:spPr>
          <a:xfrm>
            <a:off x="279400" y="2142699"/>
            <a:ext cx="8447088" cy="4273976"/>
          </a:xfrm>
        </p:spPr>
        <p:txBody>
          <a:bodyPr/>
          <a:lstStyle/>
          <a:p>
            <a:pPr eaLnBrk="1" hangingPunct="1">
              <a:spcBef>
                <a:spcPct val="55000"/>
              </a:spcBef>
            </a:pPr>
            <a:r>
              <a:rPr lang="cs-CZ" altLang="cs-CZ" sz="2200" i="1" dirty="0">
                <a:solidFill>
                  <a:srgbClr val="002D5A"/>
                </a:solidFill>
              </a:rPr>
              <a:t>První nad nerovnými</a:t>
            </a:r>
            <a:r>
              <a:rPr lang="cs-CZ" altLang="cs-CZ" sz="2200" b="0" dirty="0">
                <a:solidFill>
                  <a:srgbClr val="002D5A"/>
                </a:solidFill>
              </a:rPr>
              <a:t> (UK) – vůdce strany, který v podstatě nemůže být sesazen, jmenuje a mění členy vlády podle vlastního rozhodnutí – vládne svým ministrům, má nad nimi převahu</a:t>
            </a:r>
          </a:p>
          <a:p>
            <a:pPr eaLnBrk="1" hangingPunct="1">
              <a:spcBef>
                <a:spcPct val="55000"/>
              </a:spcBef>
            </a:pPr>
            <a:r>
              <a:rPr lang="cs-CZ" altLang="cs-CZ" sz="2200" i="1" dirty="0">
                <a:solidFill>
                  <a:srgbClr val="002D5A"/>
                </a:solidFill>
              </a:rPr>
              <a:t>První mezi nerovnými</a:t>
            </a:r>
            <a:r>
              <a:rPr lang="cs-CZ" altLang="cs-CZ" sz="2200" b="0" dirty="0">
                <a:solidFill>
                  <a:srgbClr val="002D5A"/>
                </a:solidFill>
              </a:rPr>
              <a:t> (Německo) – nemůže být sesazen prostým hlasováním parlamentu, může sesazovat ministry, ministři však jeho ne </a:t>
            </a:r>
          </a:p>
          <a:p>
            <a:pPr eaLnBrk="1" hangingPunct="1">
              <a:spcBef>
                <a:spcPct val="55000"/>
              </a:spcBef>
            </a:pPr>
            <a:r>
              <a:rPr lang="cs-CZ" altLang="cs-CZ" sz="2200" i="1" dirty="0">
                <a:solidFill>
                  <a:srgbClr val="002D5A"/>
                </a:solidFill>
              </a:rPr>
              <a:t>První mezi rovnými</a:t>
            </a:r>
            <a:r>
              <a:rPr lang="cs-CZ" altLang="cs-CZ" sz="2200" b="0" dirty="0">
                <a:solidFill>
                  <a:srgbClr val="002D5A"/>
                </a:solidFill>
              </a:rPr>
              <a:t> (většina kontinentálních parlamentních režimů) – stojí a padá se svými kabinetem, musí akceptovat ministry navržené stranou či koaličními partnery, malá kontrola personálního složení</a:t>
            </a:r>
          </a:p>
          <a:p>
            <a:pPr eaLnBrk="1" hangingPunct="1">
              <a:buFont typeface="Arial" charset="0"/>
              <a:buNone/>
            </a:pPr>
            <a:endParaRPr lang="cs-CZ" altLang="cs-CZ" b="0" dirty="0"/>
          </a:p>
        </p:txBody>
      </p:sp>
    </p:spTree>
    <p:extLst>
      <p:ext uri="{BB962C8B-B14F-4D97-AF65-F5344CB8AC3E}">
        <p14:creationId xmlns:p14="http://schemas.microsoft.com/office/powerpoint/2010/main" val="363017275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289" y="301719"/>
            <a:ext cx="9144000" cy="923926"/>
          </a:xfrm>
        </p:spPr>
        <p:txBody>
          <a:bodyPr>
            <a:normAutofit/>
          </a:bodyPr>
          <a:lstStyle/>
          <a:p>
            <a:r>
              <a:rPr lang="cs-CZ" sz="4400" dirty="0"/>
              <a:t>Premiérské (kancléřské) režimy</a:t>
            </a:r>
          </a:p>
        </p:txBody>
      </p:sp>
      <p:sp>
        <p:nvSpPr>
          <p:cNvPr id="5" name="Zástupný symbol pro obsah 4"/>
          <p:cNvSpPr>
            <a:spLocks noGrp="1"/>
          </p:cNvSpPr>
          <p:nvPr>
            <p:ph idx="1"/>
          </p:nvPr>
        </p:nvSpPr>
        <p:spPr>
          <a:xfrm>
            <a:off x="457199" y="1221474"/>
            <a:ext cx="8332237" cy="5288507"/>
          </a:xfrm>
        </p:spPr>
        <p:txBody>
          <a:bodyPr>
            <a:normAutofit fontScale="62500" lnSpcReduction="20000"/>
          </a:bodyPr>
          <a:lstStyle/>
          <a:p>
            <a:pPr marL="0" indent="0">
              <a:lnSpc>
                <a:spcPct val="120000"/>
              </a:lnSpc>
              <a:spcBef>
                <a:spcPts val="1200"/>
              </a:spcBef>
              <a:buNone/>
            </a:pPr>
            <a:r>
              <a:rPr lang="cs-CZ" sz="2600" b="1" strike="sngStrike" dirty="0">
                <a:solidFill>
                  <a:srgbClr val="002D5A"/>
                </a:solidFill>
              </a:rPr>
              <a:t>Velká Británie</a:t>
            </a:r>
          </a:p>
          <a:p>
            <a:pPr>
              <a:lnSpc>
                <a:spcPct val="120000"/>
              </a:lnSpc>
              <a:spcBef>
                <a:spcPts val="1200"/>
              </a:spcBef>
            </a:pPr>
            <a:r>
              <a:rPr lang="cs-CZ" sz="2600" strike="sngStrike" dirty="0">
                <a:solidFill>
                  <a:srgbClr val="002D5A"/>
                </a:solidFill>
              </a:rPr>
              <a:t>Vláda strany, která vyhrála volby – její lídr se automaticky stává premiérem</a:t>
            </a:r>
          </a:p>
          <a:p>
            <a:pPr>
              <a:lnSpc>
                <a:spcPct val="120000"/>
              </a:lnSpc>
              <a:spcBef>
                <a:spcPts val="1200"/>
              </a:spcBef>
            </a:pPr>
            <a:r>
              <a:rPr lang="cs-CZ" sz="2600" strike="sngStrike" dirty="0">
                <a:solidFill>
                  <a:srgbClr val="002D5A"/>
                </a:solidFill>
              </a:rPr>
              <a:t>Faktory moci premiéra</a:t>
            </a:r>
          </a:p>
          <a:p>
            <a:pPr lvl="1">
              <a:lnSpc>
                <a:spcPct val="120000"/>
              </a:lnSpc>
              <a:spcBef>
                <a:spcPts val="1200"/>
              </a:spcBef>
            </a:pPr>
            <a:r>
              <a:rPr lang="cs-CZ" sz="2600" strike="sngStrike" dirty="0">
                <a:solidFill>
                  <a:srgbClr val="002D5A"/>
                </a:solidFill>
              </a:rPr>
              <a:t>ústavní zvyklosti – </a:t>
            </a:r>
            <a:r>
              <a:rPr lang="cs-CZ" sz="2600" strike="sngStrike" dirty="0" err="1">
                <a:solidFill>
                  <a:srgbClr val="002D5A"/>
                </a:solidFill>
              </a:rPr>
              <a:t>zj</a:t>
            </a:r>
            <a:r>
              <a:rPr lang="cs-CZ" sz="2600" strike="sngStrike" dirty="0">
                <a:solidFill>
                  <a:srgbClr val="002D5A"/>
                </a:solidFill>
              </a:rPr>
              <a:t>. síla k rozpuštění dolní </a:t>
            </a:r>
            <a:r>
              <a:rPr lang="cs-CZ" sz="2600" strike="sngStrike" dirty="0" err="1">
                <a:solidFill>
                  <a:srgbClr val="002D5A"/>
                </a:solidFill>
              </a:rPr>
              <a:t>parl</a:t>
            </a:r>
            <a:r>
              <a:rPr lang="cs-CZ" sz="2600" strike="sngStrike" dirty="0">
                <a:solidFill>
                  <a:srgbClr val="002D5A"/>
                </a:solidFill>
              </a:rPr>
              <a:t>. komory</a:t>
            </a:r>
          </a:p>
          <a:p>
            <a:pPr lvl="1">
              <a:lnSpc>
                <a:spcPct val="120000"/>
              </a:lnSpc>
              <a:spcBef>
                <a:spcPts val="1200"/>
              </a:spcBef>
            </a:pPr>
            <a:r>
              <a:rPr lang="cs-CZ" sz="2600" strike="sngStrike" dirty="0">
                <a:solidFill>
                  <a:srgbClr val="002D5A"/>
                </a:solidFill>
              </a:rPr>
              <a:t>síla a soudržnost vládní strany - obvykle absolutní většina, účinná kontrola poslanců</a:t>
            </a:r>
          </a:p>
          <a:p>
            <a:pPr lvl="1">
              <a:lnSpc>
                <a:spcPct val="120000"/>
              </a:lnSpc>
              <a:spcBef>
                <a:spcPts val="1200"/>
              </a:spcBef>
            </a:pPr>
            <a:r>
              <a:rPr lang="cs-CZ" sz="2600" strike="sngStrike" dirty="0">
                <a:solidFill>
                  <a:srgbClr val="002D5A"/>
                </a:solidFill>
              </a:rPr>
              <a:t>postavení lídra vítězné strany</a:t>
            </a:r>
          </a:p>
          <a:p>
            <a:pPr marL="0" indent="0">
              <a:lnSpc>
                <a:spcPct val="120000"/>
              </a:lnSpc>
              <a:spcBef>
                <a:spcPts val="1200"/>
              </a:spcBef>
              <a:buNone/>
            </a:pPr>
            <a:r>
              <a:rPr lang="cs-CZ" sz="2600" b="1" dirty="0">
                <a:solidFill>
                  <a:srgbClr val="002D5A"/>
                </a:solidFill>
              </a:rPr>
              <a:t>Německo</a:t>
            </a:r>
          </a:p>
          <a:p>
            <a:pPr>
              <a:lnSpc>
                <a:spcPct val="120000"/>
              </a:lnSpc>
              <a:spcBef>
                <a:spcPts val="1200"/>
              </a:spcBef>
            </a:pPr>
            <a:r>
              <a:rPr lang="cs-CZ" sz="2600" dirty="0">
                <a:solidFill>
                  <a:srgbClr val="002D5A"/>
                </a:solidFill>
              </a:rPr>
              <a:t>Slabší podoba – koaliční vlády, menší pravomoci kancléře</a:t>
            </a:r>
          </a:p>
          <a:p>
            <a:pPr>
              <a:lnSpc>
                <a:spcPct val="120000"/>
              </a:lnSpc>
              <a:spcBef>
                <a:spcPts val="1200"/>
              </a:spcBef>
            </a:pPr>
            <a:r>
              <a:rPr lang="cs-CZ" sz="2600" dirty="0">
                <a:solidFill>
                  <a:srgbClr val="002D5A"/>
                </a:solidFill>
              </a:rPr>
              <a:t>Faktory moci kancléře</a:t>
            </a:r>
          </a:p>
          <a:p>
            <a:pPr lvl="1">
              <a:lnSpc>
                <a:spcPct val="120000"/>
              </a:lnSpc>
              <a:spcBef>
                <a:spcPts val="1200"/>
              </a:spcBef>
            </a:pPr>
            <a:r>
              <a:rPr lang="cs-CZ" sz="2600" dirty="0">
                <a:solidFill>
                  <a:srgbClr val="002D5A"/>
                </a:solidFill>
              </a:rPr>
              <a:t>ústava – volba kancléře </a:t>
            </a:r>
            <a:r>
              <a:rPr lang="cs-CZ" sz="2600" dirty="0" err="1">
                <a:solidFill>
                  <a:srgbClr val="002D5A"/>
                </a:solidFill>
              </a:rPr>
              <a:t>Bundestagem</a:t>
            </a:r>
            <a:r>
              <a:rPr lang="cs-CZ" sz="2600" dirty="0">
                <a:solidFill>
                  <a:srgbClr val="002D5A"/>
                </a:solidFill>
              </a:rPr>
              <a:t>, konstruktivní vyjádření nedůvěry (racionalizovaný parlamentarismus)</a:t>
            </a:r>
          </a:p>
          <a:p>
            <a:pPr lvl="1">
              <a:lnSpc>
                <a:spcPct val="120000"/>
              </a:lnSpc>
              <a:spcBef>
                <a:spcPts val="1200"/>
              </a:spcBef>
            </a:pPr>
            <a:r>
              <a:rPr lang="cs-CZ" sz="2600" dirty="0">
                <a:solidFill>
                  <a:srgbClr val="002D5A"/>
                </a:solidFill>
              </a:rPr>
              <a:t>síla a soudržnost vládní strany</a:t>
            </a:r>
          </a:p>
          <a:p>
            <a:pPr lvl="1">
              <a:lnSpc>
                <a:spcPct val="120000"/>
              </a:lnSpc>
              <a:spcBef>
                <a:spcPts val="1200"/>
              </a:spcBef>
            </a:pPr>
            <a:r>
              <a:rPr lang="cs-CZ" sz="2600" dirty="0">
                <a:solidFill>
                  <a:srgbClr val="002D5A"/>
                </a:solidFill>
              </a:rPr>
              <a:t>postavení uvnitř vlastní strany</a:t>
            </a:r>
          </a:p>
          <a:p>
            <a:endParaRPr lang="cs-CZ" dirty="0"/>
          </a:p>
        </p:txBody>
      </p:sp>
    </p:spTree>
    <p:extLst>
      <p:ext uri="{BB962C8B-B14F-4D97-AF65-F5344CB8AC3E}">
        <p14:creationId xmlns:p14="http://schemas.microsoft.com/office/powerpoint/2010/main" val="188148283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cs-CZ" altLang="cs-CZ" sz="4900" dirty="0"/>
              <a:t>Parlamentarismus s převahou parlamentu (čistý)</a:t>
            </a:r>
          </a:p>
        </p:txBody>
      </p:sp>
      <p:sp>
        <p:nvSpPr>
          <p:cNvPr id="26627" name="Rectangle 3"/>
          <p:cNvSpPr>
            <a:spLocks noGrp="1" noChangeArrowheads="1"/>
          </p:cNvSpPr>
          <p:nvPr>
            <p:ph type="body" idx="1"/>
          </p:nvPr>
        </p:nvSpPr>
        <p:spPr>
          <a:xfrm>
            <a:off x="279400" y="2074460"/>
            <a:ext cx="8447088" cy="4342215"/>
          </a:xfrm>
        </p:spPr>
        <p:txBody>
          <a:bodyPr/>
          <a:lstStyle/>
          <a:p>
            <a:pPr eaLnBrk="1" hangingPunct="1">
              <a:spcBef>
                <a:spcPts val="1200"/>
              </a:spcBef>
            </a:pPr>
            <a:r>
              <a:rPr lang="cs-CZ" altLang="cs-CZ" sz="2000" b="0" dirty="0">
                <a:solidFill>
                  <a:srgbClr val="002D5A"/>
                </a:solidFill>
              </a:rPr>
              <a:t>Plná závislost vlády na parlamentu - kabinet neřídí legislativu</a:t>
            </a:r>
          </a:p>
          <a:p>
            <a:pPr eaLnBrk="1" hangingPunct="1">
              <a:spcBef>
                <a:spcPts val="1200"/>
              </a:spcBef>
            </a:pPr>
            <a:r>
              <a:rPr lang="cs-CZ" altLang="cs-CZ" sz="2000" b="0" dirty="0">
                <a:solidFill>
                  <a:srgbClr val="002D5A"/>
                </a:solidFill>
              </a:rPr>
              <a:t>Složitý postup rozpouštění parlamentu X jednoduchý způsob vyjádření nedůvěry vládě</a:t>
            </a:r>
          </a:p>
          <a:p>
            <a:pPr eaLnBrk="1" hangingPunct="1">
              <a:spcBef>
                <a:spcPts val="1200"/>
              </a:spcBef>
            </a:pPr>
            <a:r>
              <a:rPr lang="cs-CZ" altLang="cs-CZ" sz="2000" b="0" dirty="0">
                <a:solidFill>
                  <a:srgbClr val="002D5A"/>
                </a:solidFill>
              </a:rPr>
              <a:t>Zpravidla stranická fragmentace a složité koaliční vládnutí</a:t>
            </a:r>
          </a:p>
          <a:p>
            <a:pPr eaLnBrk="1" hangingPunct="1">
              <a:spcBef>
                <a:spcPts val="1200"/>
              </a:spcBef>
            </a:pPr>
            <a:r>
              <a:rPr lang="cs-CZ" altLang="cs-CZ" sz="2000" b="0" dirty="0">
                <a:solidFill>
                  <a:srgbClr val="002D5A"/>
                </a:solidFill>
              </a:rPr>
              <a:t>Moc není sjednocená, naopak je roztroušená a atomizovaná</a:t>
            </a:r>
          </a:p>
          <a:p>
            <a:pPr eaLnBrk="1" hangingPunct="1">
              <a:spcBef>
                <a:spcPts val="1200"/>
              </a:spcBef>
            </a:pPr>
            <a:r>
              <a:rPr lang="cs-CZ" altLang="cs-CZ" sz="2000" b="0" dirty="0">
                <a:solidFill>
                  <a:srgbClr val="002D5A"/>
                </a:solidFill>
              </a:rPr>
              <a:t>Nejasná odpovědnost</a:t>
            </a:r>
          </a:p>
          <a:p>
            <a:pPr eaLnBrk="1" hangingPunct="1">
              <a:spcBef>
                <a:spcPts val="1200"/>
              </a:spcBef>
            </a:pPr>
            <a:r>
              <a:rPr lang="cs-CZ" altLang="cs-CZ" sz="2000" b="0" dirty="0">
                <a:solidFill>
                  <a:srgbClr val="002D5A"/>
                </a:solidFill>
              </a:rPr>
              <a:t>Mnohdy i slabá stranická disciplína</a:t>
            </a:r>
          </a:p>
          <a:p>
            <a:pPr eaLnBrk="1" hangingPunct="1">
              <a:spcBef>
                <a:spcPts val="1200"/>
              </a:spcBef>
            </a:pPr>
            <a:r>
              <a:rPr lang="cs-CZ" altLang="cs-CZ" sz="2000" dirty="0">
                <a:solidFill>
                  <a:srgbClr val="002D5A"/>
                </a:solidFill>
              </a:rPr>
              <a:t>Nízká a</a:t>
            </a:r>
            <a:r>
              <a:rPr lang="cs-CZ" altLang="cs-CZ" sz="2000" b="0" dirty="0">
                <a:solidFill>
                  <a:srgbClr val="002D5A"/>
                </a:solidFill>
              </a:rPr>
              <a:t>kceschopnost kabinetů</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14" y="4785086"/>
            <a:ext cx="2268480" cy="150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365" y="4785086"/>
            <a:ext cx="2222897" cy="147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96956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0"/>
            <a:ext cx="9144000" cy="1231640"/>
          </a:xfrm>
        </p:spPr>
        <p:txBody>
          <a:bodyPr>
            <a:normAutofit/>
          </a:bodyPr>
          <a:lstStyle/>
          <a:p>
            <a:r>
              <a:rPr lang="cs-CZ" sz="3600" dirty="0"/>
              <a:t>Pružná dělba moci</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Prolínání zákonodárné a výkonné moci</a:t>
            </a:r>
          </a:p>
          <a:p>
            <a:pPr>
              <a:spcBef>
                <a:spcPts val="1200"/>
              </a:spcBef>
            </a:pPr>
            <a:r>
              <a:rPr lang="cs-CZ" sz="2400" dirty="0">
                <a:solidFill>
                  <a:srgbClr val="002D5A"/>
                </a:solidFill>
              </a:rPr>
              <a:t>Nejvíce v britském typu parlamentarismu </a:t>
            </a:r>
          </a:p>
          <a:p>
            <a:pPr lvl="1">
              <a:spcBef>
                <a:spcPts val="1200"/>
              </a:spcBef>
            </a:pPr>
            <a:r>
              <a:rPr lang="cs-CZ" sz="2000" dirty="0">
                <a:solidFill>
                  <a:srgbClr val="002D5A"/>
                </a:solidFill>
              </a:rPr>
              <a:t>bipartismus</a:t>
            </a:r>
          </a:p>
          <a:p>
            <a:pPr lvl="1">
              <a:spcBef>
                <a:spcPts val="1200"/>
              </a:spcBef>
            </a:pPr>
            <a:r>
              <a:rPr lang="cs-CZ" sz="2000" dirty="0">
                <a:solidFill>
                  <a:srgbClr val="002D5A"/>
                </a:solidFill>
              </a:rPr>
              <a:t>většinový volební systém</a:t>
            </a:r>
          </a:p>
          <a:p>
            <a:pPr lvl="1">
              <a:spcBef>
                <a:spcPts val="1200"/>
              </a:spcBef>
            </a:pPr>
            <a:r>
              <a:rPr lang="cs-CZ" sz="2000" dirty="0">
                <a:solidFill>
                  <a:srgbClr val="002D5A"/>
                </a:solidFill>
              </a:rPr>
              <a:t>parlamentní volby jsou současně volbami premiéra</a:t>
            </a:r>
          </a:p>
          <a:p>
            <a:pPr lvl="1">
              <a:spcBef>
                <a:spcPts val="1200"/>
              </a:spcBef>
            </a:pPr>
            <a:r>
              <a:rPr lang="cs-CZ" sz="2000" dirty="0">
                <a:solidFill>
                  <a:srgbClr val="002D5A"/>
                </a:solidFill>
              </a:rPr>
              <a:t>šéf vlády de facto ovládá i dolní sněmovnu (šéf vlády = předseda strany, která má v dolní sněmovně absolutní většinu křesel)</a:t>
            </a:r>
          </a:p>
          <a:p>
            <a:pPr lvl="1">
              <a:spcBef>
                <a:spcPts val="1200"/>
              </a:spcBef>
            </a:pPr>
            <a:r>
              <a:rPr lang="cs-CZ" sz="2000" dirty="0">
                <a:solidFill>
                  <a:srgbClr val="002D5A"/>
                </a:solidFill>
              </a:rPr>
              <a:t>člen vlády musí být (až na výjimky) členem dolní sněmovny</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 tajemství akceschopnosti britského parlamentarismu spočívá právě v tomto prolínání či spojení mocí</a:t>
            </a:r>
          </a:p>
          <a:p>
            <a:pPr>
              <a:spcBef>
                <a:spcPts val="1200"/>
              </a:spcBef>
            </a:pPr>
            <a:r>
              <a:rPr lang="cs-CZ" sz="2400" dirty="0">
                <a:solidFill>
                  <a:srgbClr val="002D5A"/>
                </a:solidFill>
              </a:rPr>
              <a:t>ČR – ústava umožňuje slučitelnost vládní a parlamentní funkce</a:t>
            </a:r>
            <a:endParaRPr lang="cs-CZ" dirty="0">
              <a:solidFill>
                <a:srgbClr val="002D5A"/>
              </a:solidFill>
            </a:endParaRPr>
          </a:p>
        </p:txBody>
      </p:sp>
    </p:spTree>
    <p:extLst>
      <p:ext uri="{BB962C8B-B14F-4D97-AF65-F5344CB8AC3E}">
        <p14:creationId xmlns:p14="http://schemas.microsoft.com/office/powerpoint/2010/main" val="12969926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Autofit/>
          </a:bodyPr>
          <a:lstStyle/>
          <a:p>
            <a:pPr eaLnBrk="1" hangingPunct="1"/>
            <a:r>
              <a:rPr lang="cs-CZ" altLang="cs-CZ" sz="4400" dirty="0"/>
              <a:t>Parlamentarismus s převahou politických stran / strany</a:t>
            </a:r>
          </a:p>
        </p:txBody>
      </p:sp>
      <p:sp>
        <p:nvSpPr>
          <p:cNvPr id="27651" name="Rectangle 3"/>
          <p:cNvSpPr>
            <a:spLocks noGrp="1" noChangeArrowheads="1"/>
          </p:cNvSpPr>
          <p:nvPr>
            <p:ph type="body" idx="1"/>
          </p:nvPr>
        </p:nvSpPr>
        <p:spPr>
          <a:xfrm>
            <a:off x="279400" y="2115403"/>
            <a:ext cx="8447088" cy="4301272"/>
          </a:xfrm>
        </p:spPr>
        <p:txBody>
          <a:bodyPr/>
          <a:lstStyle/>
          <a:p>
            <a:pPr eaLnBrk="1" hangingPunct="1">
              <a:spcBef>
                <a:spcPct val="60000"/>
              </a:spcBef>
            </a:pPr>
            <a:r>
              <a:rPr lang="cs-CZ" altLang="cs-CZ" sz="2100" b="0" dirty="0" err="1">
                <a:solidFill>
                  <a:srgbClr val="002D5A"/>
                </a:solidFill>
              </a:rPr>
              <a:t>Partitokracie</a:t>
            </a:r>
            <a:r>
              <a:rPr lang="cs-CZ" altLang="cs-CZ" sz="2100" b="0" dirty="0">
                <a:solidFill>
                  <a:srgbClr val="002D5A"/>
                </a:solidFill>
              </a:rPr>
              <a:t> - vláda stran</a:t>
            </a:r>
          </a:p>
          <a:p>
            <a:pPr eaLnBrk="1" hangingPunct="1">
              <a:spcBef>
                <a:spcPct val="60000"/>
              </a:spcBef>
            </a:pPr>
            <a:r>
              <a:rPr lang="cs-CZ" altLang="cs-CZ" sz="2100" b="0" dirty="0">
                <a:solidFill>
                  <a:srgbClr val="002D5A"/>
                </a:solidFill>
              </a:rPr>
              <a:t>Existence jedné silné (tzv. </a:t>
            </a:r>
            <a:r>
              <a:rPr lang="cs-CZ" altLang="cs-CZ" sz="2100" b="0" dirty="0" err="1">
                <a:solidFill>
                  <a:srgbClr val="002D5A"/>
                </a:solidFill>
              </a:rPr>
              <a:t>predominantní</a:t>
            </a:r>
            <a:r>
              <a:rPr lang="cs-CZ" altLang="cs-CZ" sz="2100" b="0" dirty="0">
                <a:solidFill>
                  <a:srgbClr val="002D5A"/>
                </a:solidFill>
              </a:rPr>
              <a:t>) strany, která má po dlouhý čas (min. tři volební období) v rukou absolutní většinu parlamentu a tudíž i ve vládě</a:t>
            </a:r>
          </a:p>
          <a:p>
            <a:pPr eaLnBrk="1" hangingPunct="1">
              <a:spcBef>
                <a:spcPct val="60000"/>
              </a:spcBef>
            </a:pPr>
            <a:r>
              <a:rPr lang="cs-CZ" altLang="cs-CZ" sz="2100" b="0" dirty="0">
                <a:solidFill>
                  <a:srgbClr val="002D5A"/>
                </a:solidFill>
              </a:rPr>
              <a:t>Dělba moci pak neprobíhá napříč institucemi, ale napříč </a:t>
            </a:r>
            <a:r>
              <a:rPr lang="cs-CZ" altLang="cs-CZ" sz="2100" b="0" dirty="0" err="1">
                <a:solidFill>
                  <a:srgbClr val="002D5A"/>
                </a:solidFill>
              </a:rPr>
              <a:t>predominantní</a:t>
            </a:r>
            <a:r>
              <a:rPr lang="cs-CZ" altLang="cs-CZ" sz="2100" b="0" dirty="0">
                <a:solidFill>
                  <a:srgbClr val="002D5A"/>
                </a:solidFill>
              </a:rPr>
              <a:t> stranou - jejími křídly, frakcemi a osobnostmi</a:t>
            </a:r>
          </a:p>
          <a:p>
            <a:pPr eaLnBrk="1" hangingPunct="1">
              <a:lnSpc>
                <a:spcPct val="105000"/>
              </a:lnSpc>
              <a:spcBef>
                <a:spcPct val="15000"/>
              </a:spcBef>
              <a:buFont typeface="Arial" charset="0"/>
              <a:buNone/>
            </a:pPr>
            <a:endParaRPr lang="cs-CZ" altLang="cs-CZ" sz="2100" b="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88" y="4959470"/>
            <a:ext cx="2206952" cy="146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4959470"/>
            <a:ext cx="2207810" cy="146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32173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60338"/>
            <a:ext cx="9144000" cy="923926"/>
          </a:xfrm>
        </p:spPr>
        <p:txBody>
          <a:bodyPr>
            <a:noAutofit/>
          </a:bodyPr>
          <a:lstStyle/>
          <a:p>
            <a:pPr eaLnBrk="1" hangingPunct="1"/>
            <a:r>
              <a:rPr lang="cs-CZ" altLang="cs-CZ" sz="4000" dirty="0"/>
              <a:t>Parlamenty dle stylu fungování</a:t>
            </a:r>
          </a:p>
        </p:txBody>
      </p:sp>
      <p:sp>
        <p:nvSpPr>
          <p:cNvPr id="27651" name="Rectangle 3"/>
          <p:cNvSpPr>
            <a:spLocks noGrp="1" noChangeArrowheads="1"/>
          </p:cNvSpPr>
          <p:nvPr>
            <p:ph type="body" idx="1"/>
          </p:nvPr>
        </p:nvSpPr>
        <p:spPr>
          <a:xfrm>
            <a:off x="307975" y="1154097"/>
            <a:ext cx="8447088" cy="5220069"/>
          </a:xfrm>
        </p:spPr>
        <p:txBody>
          <a:bodyPr>
            <a:normAutofit lnSpcReduction="10000"/>
          </a:bodyPr>
          <a:lstStyle/>
          <a:p>
            <a:pPr eaLnBrk="1" hangingPunct="1">
              <a:spcBef>
                <a:spcPct val="60000"/>
              </a:spcBef>
            </a:pPr>
            <a:r>
              <a:rPr lang="cs-CZ" altLang="cs-CZ" sz="2000" b="0" dirty="0">
                <a:solidFill>
                  <a:srgbClr val="002D5A"/>
                </a:solidFill>
              </a:rPr>
              <a:t>Parlamenty proslovů</a:t>
            </a:r>
          </a:p>
          <a:p>
            <a:pPr lvl="1">
              <a:spcBef>
                <a:spcPct val="60000"/>
              </a:spcBef>
            </a:pPr>
            <a:r>
              <a:rPr lang="cs-CZ" altLang="cs-CZ" sz="2000" dirty="0">
                <a:solidFill>
                  <a:srgbClr val="002D5A"/>
                </a:solidFill>
              </a:rPr>
              <a:t>Anglosaské prostředí s jasnými dělítky mezi vládou a opozicí</a:t>
            </a:r>
          </a:p>
          <a:p>
            <a:pPr lvl="1">
              <a:spcBef>
                <a:spcPct val="60000"/>
              </a:spcBef>
            </a:pPr>
            <a:r>
              <a:rPr lang="cs-CZ" altLang="cs-CZ" sz="2000" b="0" dirty="0">
                <a:solidFill>
                  <a:srgbClr val="002D5A"/>
                </a:solidFill>
              </a:rPr>
              <a:t>Návrhy zákonů doznávají v parlamentu malýc</a:t>
            </a:r>
            <a:r>
              <a:rPr lang="cs-CZ" altLang="cs-CZ" sz="2000" dirty="0">
                <a:solidFill>
                  <a:srgbClr val="002D5A"/>
                </a:solidFill>
              </a:rPr>
              <a:t>h změn</a:t>
            </a:r>
          </a:p>
          <a:p>
            <a:pPr lvl="1">
              <a:spcBef>
                <a:spcPct val="60000"/>
              </a:spcBef>
            </a:pPr>
            <a:r>
              <a:rPr lang="cs-CZ" altLang="cs-CZ" sz="2000" dirty="0">
                <a:solidFill>
                  <a:srgbClr val="002D5A"/>
                </a:solidFill>
              </a:rPr>
              <a:t>Půda parlamentů se stává hlavním kolbištěm </a:t>
            </a:r>
          </a:p>
          <a:p>
            <a:pPr lvl="2">
              <a:spcBef>
                <a:spcPct val="60000"/>
              </a:spcBef>
            </a:pPr>
            <a:r>
              <a:rPr lang="cs-CZ" altLang="cs-CZ" sz="2000" b="0" dirty="0" err="1">
                <a:solidFill>
                  <a:srgbClr val="002D5A"/>
                </a:solidFill>
              </a:rPr>
              <a:t>Question</a:t>
            </a:r>
            <a:r>
              <a:rPr lang="cs-CZ" altLang="cs-CZ" sz="2000" b="0" dirty="0">
                <a:solidFill>
                  <a:srgbClr val="002D5A"/>
                </a:solidFill>
              </a:rPr>
              <a:t> </a:t>
            </a:r>
            <a:r>
              <a:rPr lang="cs-CZ" altLang="cs-CZ" sz="2000" b="0" dirty="0" err="1">
                <a:solidFill>
                  <a:srgbClr val="002D5A"/>
                </a:solidFill>
              </a:rPr>
              <a:t>times</a:t>
            </a:r>
            <a:endParaRPr lang="cs-CZ" altLang="cs-CZ" sz="2000" b="0" dirty="0">
              <a:solidFill>
                <a:srgbClr val="002D5A"/>
              </a:solidFill>
            </a:endParaRPr>
          </a:p>
          <a:p>
            <a:pPr lvl="2">
              <a:spcBef>
                <a:spcPct val="60000"/>
              </a:spcBef>
            </a:pPr>
            <a:r>
              <a:rPr lang="cs-CZ" altLang="cs-CZ" sz="2000" dirty="0">
                <a:solidFill>
                  <a:srgbClr val="002D5A"/>
                </a:solidFill>
              </a:rPr>
              <a:t>Střety mezi ministry a stínovými ministry</a:t>
            </a:r>
            <a:endParaRPr lang="cs-CZ" altLang="cs-CZ" sz="2000" b="0" dirty="0">
              <a:solidFill>
                <a:srgbClr val="002D5A"/>
              </a:solidFill>
            </a:endParaRPr>
          </a:p>
          <a:p>
            <a:pPr eaLnBrk="1" hangingPunct="1">
              <a:spcBef>
                <a:spcPct val="60000"/>
              </a:spcBef>
            </a:pPr>
            <a:r>
              <a:rPr lang="cs-CZ" altLang="cs-CZ" sz="2000" dirty="0">
                <a:solidFill>
                  <a:srgbClr val="002D5A"/>
                </a:solidFill>
              </a:rPr>
              <a:t>Parlamenty pracovní </a:t>
            </a:r>
          </a:p>
          <a:p>
            <a:pPr lvl="1">
              <a:spcBef>
                <a:spcPct val="60000"/>
              </a:spcBef>
            </a:pPr>
            <a:r>
              <a:rPr lang="cs-CZ" altLang="cs-CZ" sz="2000" dirty="0">
                <a:solidFill>
                  <a:srgbClr val="002D5A"/>
                </a:solidFill>
              </a:rPr>
              <a:t>V zemích, kde vláda má slabší postavení a musí o podobě svých návrhů diskutovat s opozicí + v zemích, kde mají členové parlamentu rozsáhlou zákonodárnou iniciativu</a:t>
            </a:r>
          </a:p>
          <a:p>
            <a:pPr lvl="1">
              <a:spcBef>
                <a:spcPct val="60000"/>
              </a:spcBef>
            </a:pPr>
            <a:r>
              <a:rPr lang="cs-CZ" altLang="cs-CZ" sz="2000" dirty="0">
                <a:solidFill>
                  <a:srgbClr val="002D5A"/>
                </a:solidFill>
              </a:rPr>
              <a:t>Důležitá role výborů, komisí, zpravodajů a poslaneckých klubů</a:t>
            </a:r>
          </a:p>
          <a:p>
            <a:pPr lvl="1">
              <a:spcBef>
                <a:spcPct val="60000"/>
              </a:spcBef>
            </a:pPr>
            <a:r>
              <a:rPr lang="cs-CZ" altLang="cs-CZ" sz="2000" i="1" dirty="0">
                <a:solidFill>
                  <a:srgbClr val="002D5A"/>
                </a:solidFill>
              </a:rPr>
              <a:t>Příkladem je Itálie</a:t>
            </a:r>
          </a:p>
          <a:p>
            <a:pPr eaLnBrk="1" hangingPunct="1">
              <a:lnSpc>
                <a:spcPct val="105000"/>
              </a:lnSpc>
              <a:spcBef>
                <a:spcPct val="15000"/>
              </a:spcBef>
              <a:buFont typeface="Arial" charset="0"/>
              <a:buNone/>
            </a:pPr>
            <a:endParaRPr lang="cs-CZ" altLang="cs-CZ" sz="2100" b="0" dirty="0"/>
          </a:p>
        </p:txBody>
      </p:sp>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5946524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Poloprezidentské režimy: </a:t>
            </a:r>
          </a:p>
          <a:p>
            <a:pPr algn="ctr"/>
            <a:r>
              <a:rPr lang="pl-PL" sz="4800" b="1" cap="all" dirty="0">
                <a:solidFill>
                  <a:srgbClr val="CA8A64"/>
                </a:solidFill>
                <a:latin typeface="+mj-lt"/>
              </a:rPr>
              <a:t>modelový případ Francie</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41498736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Historické proměny  </a:t>
            </a:r>
          </a:p>
        </p:txBody>
      </p:sp>
      <p:sp>
        <p:nvSpPr>
          <p:cNvPr id="19459" name="Rectangle 3"/>
          <p:cNvSpPr>
            <a:spLocks noGrp="1" noChangeArrowheads="1"/>
          </p:cNvSpPr>
          <p:nvPr>
            <p:ph type="body" idx="1"/>
          </p:nvPr>
        </p:nvSpPr>
        <p:spPr>
          <a:xfrm>
            <a:off x="491318" y="1042587"/>
            <a:ext cx="8235169" cy="5603873"/>
          </a:xfrm>
        </p:spPr>
        <p:txBody>
          <a:bodyPr>
            <a:normAutofit/>
          </a:bodyPr>
          <a:lstStyle/>
          <a:p>
            <a:pPr>
              <a:spcBef>
                <a:spcPts val="900"/>
              </a:spcBef>
            </a:pPr>
            <a:r>
              <a:rPr lang="cs-CZ" altLang="cs-CZ" sz="1800" dirty="0">
                <a:solidFill>
                  <a:srgbClr val="002D5A"/>
                </a:solidFill>
              </a:rPr>
              <a:t>Střídání republik a monarchií různého typu</a:t>
            </a:r>
          </a:p>
          <a:p>
            <a:pPr lvl="1">
              <a:spcBef>
                <a:spcPts val="900"/>
              </a:spcBef>
            </a:pPr>
            <a:r>
              <a:rPr lang="cs-CZ" altLang="cs-CZ" sz="1600" dirty="0">
                <a:solidFill>
                  <a:srgbClr val="002D5A"/>
                </a:solidFill>
              </a:rPr>
              <a:t>Velká francouzská revoluce – monarchie</a:t>
            </a:r>
          </a:p>
          <a:p>
            <a:pPr lvl="1">
              <a:spcBef>
                <a:spcPts val="900"/>
              </a:spcBef>
            </a:pPr>
            <a:r>
              <a:rPr lang="cs-CZ" altLang="cs-CZ" sz="1600" dirty="0">
                <a:solidFill>
                  <a:srgbClr val="002D5A"/>
                </a:solidFill>
              </a:rPr>
              <a:t>I. republika</a:t>
            </a:r>
          </a:p>
          <a:p>
            <a:pPr lvl="1">
              <a:spcBef>
                <a:spcPts val="900"/>
              </a:spcBef>
            </a:pPr>
            <a:r>
              <a:rPr lang="cs-CZ" altLang="cs-CZ" sz="1600" dirty="0">
                <a:solidFill>
                  <a:srgbClr val="002D5A"/>
                </a:solidFill>
              </a:rPr>
              <a:t>jakobínské období</a:t>
            </a:r>
          </a:p>
          <a:p>
            <a:pPr lvl="1">
              <a:spcBef>
                <a:spcPts val="900"/>
              </a:spcBef>
            </a:pPr>
            <a:r>
              <a:rPr lang="cs-CZ" altLang="cs-CZ" sz="1600" dirty="0">
                <a:solidFill>
                  <a:srgbClr val="002D5A"/>
                </a:solidFill>
              </a:rPr>
              <a:t>období direktoria</a:t>
            </a:r>
          </a:p>
          <a:p>
            <a:pPr lvl="1">
              <a:spcBef>
                <a:spcPts val="900"/>
              </a:spcBef>
            </a:pPr>
            <a:r>
              <a:rPr lang="cs-CZ" altLang="cs-CZ" sz="1600" dirty="0">
                <a:solidFill>
                  <a:srgbClr val="002D5A"/>
                </a:solidFill>
              </a:rPr>
              <a:t>První císařství</a:t>
            </a:r>
          </a:p>
          <a:p>
            <a:pPr lvl="1">
              <a:spcBef>
                <a:spcPts val="900"/>
              </a:spcBef>
            </a:pPr>
            <a:r>
              <a:rPr lang="cs-CZ" altLang="cs-CZ" sz="1600" dirty="0">
                <a:solidFill>
                  <a:srgbClr val="002D5A"/>
                </a:solidFill>
              </a:rPr>
              <a:t>Červencová revoluce</a:t>
            </a:r>
          </a:p>
          <a:p>
            <a:pPr lvl="1">
              <a:spcBef>
                <a:spcPts val="900"/>
              </a:spcBef>
            </a:pPr>
            <a:r>
              <a:rPr lang="cs-CZ" altLang="cs-CZ" sz="1600" dirty="0">
                <a:solidFill>
                  <a:srgbClr val="002D5A"/>
                </a:solidFill>
              </a:rPr>
              <a:t>II. republika</a:t>
            </a:r>
          </a:p>
          <a:p>
            <a:pPr lvl="1">
              <a:spcBef>
                <a:spcPts val="900"/>
              </a:spcBef>
            </a:pPr>
            <a:r>
              <a:rPr lang="cs-CZ" altLang="cs-CZ" sz="1600" dirty="0">
                <a:solidFill>
                  <a:srgbClr val="002D5A"/>
                </a:solidFill>
              </a:rPr>
              <a:t>Druhé císařství</a:t>
            </a:r>
          </a:p>
          <a:p>
            <a:pPr lvl="1">
              <a:spcBef>
                <a:spcPts val="900"/>
              </a:spcBef>
            </a:pPr>
            <a:r>
              <a:rPr lang="cs-CZ" altLang="cs-CZ" sz="1600" dirty="0">
                <a:solidFill>
                  <a:srgbClr val="002D5A"/>
                </a:solidFill>
              </a:rPr>
              <a:t>III. republika</a:t>
            </a:r>
          </a:p>
          <a:p>
            <a:pPr lvl="1">
              <a:spcBef>
                <a:spcPts val="900"/>
              </a:spcBef>
            </a:pPr>
            <a:r>
              <a:rPr lang="fr-FR" altLang="cs-CZ" sz="1600" dirty="0">
                <a:solidFill>
                  <a:srgbClr val="002D5A"/>
                </a:solidFill>
              </a:rPr>
              <a:t>Nacistická okupace a Vichistická Francie 1940–1945</a:t>
            </a:r>
            <a:endParaRPr lang="cs-CZ" altLang="cs-CZ" sz="1600" dirty="0">
              <a:solidFill>
                <a:srgbClr val="002D5A"/>
              </a:solidFill>
            </a:endParaRPr>
          </a:p>
          <a:p>
            <a:pPr lvl="1">
              <a:spcBef>
                <a:spcPts val="900"/>
              </a:spcBef>
            </a:pPr>
            <a:r>
              <a:rPr lang="cs-CZ" altLang="cs-CZ" sz="1600" dirty="0">
                <a:solidFill>
                  <a:srgbClr val="002D5A"/>
                </a:solidFill>
              </a:rPr>
              <a:t>IV. republika </a:t>
            </a:r>
          </a:p>
          <a:p>
            <a:pPr lvl="1">
              <a:spcBef>
                <a:spcPts val="900"/>
              </a:spcBef>
            </a:pPr>
            <a:r>
              <a:rPr lang="cs-CZ" altLang="cs-CZ" sz="1600" dirty="0">
                <a:solidFill>
                  <a:srgbClr val="002D5A"/>
                </a:solidFill>
              </a:rPr>
              <a:t>V. republika</a:t>
            </a:r>
            <a:endParaRPr lang="cs-CZ" altLang="cs-CZ" sz="1400" dirty="0">
              <a:solidFill>
                <a:srgbClr val="002D5A"/>
              </a:solidFill>
            </a:endParaRPr>
          </a:p>
        </p:txBody>
      </p:sp>
    </p:spTree>
    <p:extLst>
      <p:ext uri="{BB962C8B-B14F-4D97-AF65-F5344CB8AC3E}">
        <p14:creationId xmlns:p14="http://schemas.microsoft.com/office/powerpoint/2010/main" val="287192381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III. a IV. republika</a:t>
            </a:r>
          </a:p>
        </p:txBody>
      </p:sp>
      <p:sp>
        <p:nvSpPr>
          <p:cNvPr id="19459" name="Rectangle 3"/>
          <p:cNvSpPr>
            <a:spLocks noGrp="1" noChangeArrowheads="1"/>
          </p:cNvSpPr>
          <p:nvPr>
            <p:ph type="body" idx="1"/>
          </p:nvPr>
        </p:nvSpPr>
        <p:spPr>
          <a:xfrm>
            <a:off x="491318" y="1042587"/>
            <a:ext cx="5192683" cy="5603873"/>
          </a:xfrm>
        </p:spPr>
        <p:txBody>
          <a:bodyPr>
            <a:normAutofit/>
          </a:bodyPr>
          <a:lstStyle/>
          <a:p>
            <a:pPr>
              <a:spcBef>
                <a:spcPts val="900"/>
              </a:spcBef>
            </a:pPr>
            <a:r>
              <a:rPr lang="cs-CZ" altLang="cs-CZ" sz="1800" dirty="0">
                <a:solidFill>
                  <a:srgbClr val="002D5A"/>
                </a:solidFill>
              </a:rPr>
              <a:t>III. republika (1871-1940)</a:t>
            </a:r>
          </a:p>
          <a:p>
            <a:pPr>
              <a:spcBef>
                <a:spcPts val="900"/>
              </a:spcBef>
            </a:pPr>
            <a:r>
              <a:rPr lang="cs-CZ" altLang="cs-CZ" sz="1800" dirty="0">
                <a:solidFill>
                  <a:srgbClr val="002D5A"/>
                </a:solidFill>
              </a:rPr>
              <a:t>IV. republika (1946-1958)</a:t>
            </a:r>
          </a:p>
          <a:p>
            <a:pPr>
              <a:spcBef>
                <a:spcPts val="900"/>
              </a:spcBef>
            </a:pPr>
            <a:r>
              <a:rPr lang="cs-CZ" altLang="cs-CZ" sz="1800" dirty="0">
                <a:solidFill>
                  <a:srgbClr val="002D5A"/>
                </a:solidFill>
              </a:rPr>
              <a:t>klasické parlamentní demokracie s převahou zákonodárné moci nad výkonnou </a:t>
            </a:r>
          </a:p>
          <a:p>
            <a:pPr>
              <a:spcBef>
                <a:spcPts val="900"/>
              </a:spcBef>
            </a:pPr>
            <a:r>
              <a:rPr lang="cs-CZ" altLang="cs-CZ" sz="1800" dirty="0">
                <a:solidFill>
                  <a:srgbClr val="002D5A"/>
                </a:solidFill>
              </a:rPr>
              <a:t>rozhodování v rukou zákonodárného sboru, nestabilita, časté vyslovení nedůvěry vládě</a:t>
            </a:r>
          </a:p>
          <a:p>
            <a:pPr>
              <a:spcBef>
                <a:spcPts val="900"/>
              </a:spcBef>
            </a:pPr>
            <a:r>
              <a:rPr lang="cs-CZ" altLang="cs-CZ" sz="1800" dirty="0" err="1">
                <a:solidFill>
                  <a:srgbClr val="002D5A"/>
                </a:solidFill>
              </a:rPr>
              <a:t>partitokracie</a:t>
            </a:r>
            <a:endParaRPr lang="cs-CZ" altLang="cs-CZ" sz="1800" dirty="0">
              <a:solidFill>
                <a:srgbClr val="002D5A"/>
              </a:solidFill>
            </a:endParaRPr>
          </a:p>
          <a:p>
            <a:pPr>
              <a:spcBef>
                <a:spcPts val="900"/>
              </a:spcBef>
            </a:pPr>
            <a:r>
              <a:rPr lang="cs-CZ" altLang="cs-CZ" sz="1800" dirty="0">
                <a:solidFill>
                  <a:srgbClr val="002D5A"/>
                </a:solidFill>
              </a:rPr>
              <a:t>silné antisystémové strany: komunisté a </a:t>
            </a:r>
            <a:r>
              <a:rPr lang="cs-CZ" altLang="cs-CZ" sz="1800" dirty="0" err="1">
                <a:solidFill>
                  <a:srgbClr val="002D5A"/>
                </a:solidFill>
              </a:rPr>
              <a:t>poujadisté</a:t>
            </a:r>
            <a:r>
              <a:rPr lang="cs-CZ" altLang="cs-CZ" sz="1800" dirty="0">
                <a:solidFill>
                  <a:srgbClr val="002D5A"/>
                </a:solidFill>
              </a:rPr>
              <a:t> a do jisté míry i gaullisté</a:t>
            </a:r>
          </a:p>
          <a:p>
            <a:pPr>
              <a:spcBef>
                <a:spcPts val="900"/>
              </a:spcBef>
            </a:pPr>
            <a:endParaRPr lang="cs-CZ" altLang="cs-CZ" sz="1400" dirty="0">
              <a:solidFill>
                <a:srgbClr val="002D5A"/>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214" y="692289"/>
            <a:ext cx="2511965" cy="18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81" y="2531861"/>
            <a:ext cx="2673803" cy="197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462" y="4395045"/>
            <a:ext cx="2445503" cy="188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58" y="4395045"/>
            <a:ext cx="2346711" cy="17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5082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21747"/>
            <a:ext cx="9144000" cy="767016"/>
          </a:xfrm>
        </p:spPr>
        <p:txBody>
          <a:bodyPr>
            <a:normAutofit/>
          </a:bodyPr>
          <a:lstStyle/>
          <a:p>
            <a:r>
              <a:rPr lang="cs-CZ" sz="4000" dirty="0"/>
              <a:t>IV. republika</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967" y="1110171"/>
            <a:ext cx="6108936" cy="53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6727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Vznik V. republiky</a:t>
            </a:r>
          </a:p>
        </p:txBody>
      </p:sp>
      <p:sp>
        <p:nvSpPr>
          <p:cNvPr id="19459" name="Rectangle 3"/>
          <p:cNvSpPr>
            <a:spLocks noGrp="1" noChangeArrowheads="1"/>
          </p:cNvSpPr>
          <p:nvPr>
            <p:ph type="body" idx="1"/>
          </p:nvPr>
        </p:nvSpPr>
        <p:spPr>
          <a:xfrm>
            <a:off x="491319" y="1085316"/>
            <a:ext cx="5157452" cy="5561144"/>
          </a:xfrm>
        </p:spPr>
        <p:txBody>
          <a:bodyPr>
            <a:normAutofit/>
          </a:bodyPr>
          <a:lstStyle/>
          <a:p>
            <a:pPr>
              <a:spcBef>
                <a:spcPts val="1200"/>
              </a:spcBef>
            </a:pPr>
            <a:r>
              <a:rPr lang="cs-CZ" altLang="cs-CZ" sz="2200" dirty="0">
                <a:solidFill>
                  <a:srgbClr val="002D5A"/>
                </a:solidFill>
              </a:rPr>
              <a:t>Hluboká politická krize IV. republiky způsobená vládní nestabilitou (za 12 let 21 vlád!) a především situací v Alžírsku</a:t>
            </a:r>
          </a:p>
          <a:p>
            <a:pPr>
              <a:spcBef>
                <a:spcPts val="1200"/>
              </a:spcBef>
            </a:pPr>
            <a:r>
              <a:rPr lang="cs-CZ" altLang="cs-CZ" sz="2200" dirty="0">
                <a:solidFill>
                  <a:srgbClr val="002D5A"/>
                </a:solidFill>
              </a:rPr>
              <a:t>Krize hrozila přerůst v občanskou válku</a:t>
            </a:r>
          </a:p>
          <a:p>
            <a:pPr>
              <a:spcBef>
                <a:spcPts val="1200"/>
              </a:spcBef>
            </a:pPr>
            <a:r>
              <a:rPr lang="cs-CZ" altLang="cs-CZ" sz="2200" dirty="0">
                <a:solidFill>
                  <a:srgbClr val="002D5A"/>
                </a:solidFill>
              </a:rPr>
              <a:t>Armáda usilovala o zachování Alžírska jako francouzské kolonie a zároveň osnovala spiknutí proti politické moci – nakonec se skutečně a opakovaně pokusila o vojenský převrat</a:t>
            </a:r>
          </a:p>
          <a:p>
            <a:pPr>
              <a:spcBef>
                <a:spcPts val="1200"/>
              </a:spcBef>
            </a:pPr>
            <a:r>
              <a:rPr lang="cs-CZ" altLang="cs-CZ" sz="2200" dirty="0">
                <a:solidFill>
                  <a:srgbClr val="002D5A"/>
                </a:solidFill>
              </a:rPr>
              <a:t>Do této situace se vrací de </a:t>
            </a:r>
            <a:r>
              <a:rPr lang="cs-CZ" altLang="cs-CZ" sz="2200" dirty="0" err="1">
                <a:solidFill>
                  <a:srgbClr val="002D5A"/>
                </a:solidFill>
              </a:rPr>
              <a:t>Gaulle</a:t>
            </a:r>
            <a:r>
              <a:rPr lang="cs-CZ" altLang="cs-CZ" sz="2200" dirty="0">
                <a:solidFill>
                  <a:srgbClr val="002D5A"/>
                </a:solidFill>
              </a:rPr>
              <a:t> a je jmenován premiérem</a:t>
            </a:r>
          </a:p>
          <a:p>
            <a:pPr>
              <a:spcBef>
                <a:spcPts val="1200"/>
              </a:spcBef>
            </a:pPr>
            <a:r>
              <a:rPr lang="cs-CZ" altLang="cs-CZ" sz="2200" dirty="0">
                <a:solidFill>
                  <a:srgbClr val="002D5A"/>
                </a:solidFill>
              </a:rPr>
              <a:t>Ještě v roce 1958 – konkrétně na konci září – je přijata nová ústava, kterou začíná V. republika</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042" y="3748074"/>
            <a:ext cx="3215959" cy="236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041" y="1042587"/>
            <a:ext cx="3215960" cy="245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15580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 republika</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076" y="1019086"/>
            <a:ext cx="7072857" cy="52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4718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Francie – zdroje </a:t>
            </a:r>
            <a:br>
              <a:rPr lang="cs-CZ" altLang="cs-CZ" sz="3600" dirty="0"/>
            </a:br>
            <a:r>
              <a:rPr lang="cs-CZ" altLang="cs-CZ" sz="3600" dirty="0" err="1"/>
              <a:t>poloprezidentského</a:t>
            </a:r>
            <a:r>
              <a:rPr lang="cs-CZ" altLang="cs-CZ" sz="3600" dirty="0"/>
              <a:t> režimu</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200" dirty="0">
                <a:solidFill>
                  <a:srgbClr val="002D5A"/>
                </a:solidFill>
              </a:rPr>
              <a:t>Ústava Páté republiky, posilující prezidenta jako rozhodující složku exekutivy</a:t>
            </a:r>
          </a:p>
          <a:p>
            <a:pPr lvl="1">
              <a:spcBef>
                <a:spcPts val="900"/>
              </a:spcBef>
            </a:pPr>
            <a:r>
              <a:rPr lang="cs-CZ" altLang="cs-CZ" sz="2000" dirty="0">
                <a:solidFill>
                  <a:srgbClr val="002D5A"/>
                </a:solidFill>
              </a:rPr>
              <a:t>z hlediska: a) pravomocí, b) dlouhého volebního období – původně 7 let, od roku 2002 zkráceno na 5 let a sladěno s volebním obdobím Národního shromáždění (NS)</a:t>
            </a:r>
          </a:p>
          <a:p>
            <a:pPr>
              <a:spcBef>
                <a:spcPts val="900"/>
              </a:spcBef>
            </a:pPr>
            <a:r>
              <a:rPr lang="cs-CZ" altLang="cs-CZ" sz="2200" dirty="0">
                <a:solidFill>
                  <a:srgbClr val="002D5A"/>
                </a:solidFill>
              </a:rPr>
              <a:t>Politická praxe nastolená prezidenty počínaje Ch. de </a:t>
            </a:r>
            <a:r>
              <a:rPr lang="cs-CZ" altLang="cs-CZ" sz="2200" dirty="0" err="1">
                <a:solidFill>
                  <a:srgbClr val="002D5A"/>
                </a:solidFill>
              </a:rPr>
              <a:t>Gaullem</a:t>
            </a:r>
            <a:endParaRPr lang="cs-CZ" altLang="cs-CZ" sz="2200" dirty="0">
              <a:solidFill>
                <a:srgbClr val="002D5A"/>
              </a:solidFill>
            </a:endParaRPr>
          </a:p>
          <a:p>
            <a:pPr lvl="1">
              <a:spcBef>
                <a:spcPts val="900"/>
              </a:spcBef>
            </a:pPr>
            <a:r>
              <a:rPr lang="cs-CZ" altLang="cs-CZ" sz="2000" dirty="0">
                <a:solidFill>
                  <a:srgbClr val="002D5A"/>
                </a:solidFill>
              </a:rPr>
              <a:t>maximální využívání ústavou daných pravomocí, někdy i nad její rámec – viz odvolávání premiéra</a:t>
            </a:r>
          </a:p>
          <a:p>
            <a:pPr lvl="1">
              <a:spcBef>
                <a:spcPts val="900"/>
              </a:spcBef>
            </a:pPr>
            <a:r>
              <a:rPr lang="cs-CZ" altLang="cs-CZ" sz="2000" dirty="0">
                <a:solidFill>
                  <a:srgbClr val="002D5A"/>
                </a:solidFill>
              </a:rPr>
              <a:t>předsedání Radě ministrů</a:t>
            </a:r>
          </a:p>
          <a:p>
            <a:pPr lvl="1">
              <a:spcBef>
                <a:spcPts val="900"/>
              </a:spcBef>
            </a:pPr>
            <a:r>
              <a:rPr lang="cs-CZ" altLang="cs-CZ" sz="2000" dirty="0">
                <a:solidFill>
                  <a:srgbClr val="002D5A"/>
                </a:solidFill>
              </a:rPr>
              <a:t>provázanost s politickou stranou, resp. politickým blokem, který má převahu v NS – prezident je jeho reálným obvykle lídrem</a:t>
            </a:r>
          </a:p>
          <a:p>
            <a:pPr lvl="1">
              <a:spcBef>
                <a:spcPts val="900"/>
              </a:spcBef>
            </a:pPr>
            <a:r>
              <a:rPr lang="cs-CZ" altLang="cs-CZ" sz="2000" dirty="0">
                <a:solidFill>
                  <a:srgbClr val="002D5A"/>
                </a:solidFill>
              </a:rPr>
              <a:t>výběr slabého a na prezidentovi závislého premiéra</a:t>
            </a:r>
          </a:p>
        </p:txBody>
      </p:sp>
    </p:spTree>
    <p:extLst>
      <p:ext uri="{BB962C8B-B14F-4D97-AF65-F5344CB8AC3E}">
        <p14:creationId xmlns:p14="http://schemas.microsoft.com/office/powerpoint/2010/main" val="14809160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448908"/>
          </a:xfrm>
        </p:spPr>
        <p:txBody>
          <a:bodyPr>
            <a:noAutofit/>
          </a:bodyPr>
          <a:lstStyle/>
          <a:p>
            <a:pPr eaLnBrk="1" hangingPunct="1"/>
            <a:r>
              <a:rPr lang="cs-CZ" altLang="cs-CZ" sz="3600" dirty="0"/>
              <a:t>Prezident</a:t>
            </a:r>
          </a:p>
        </p:txBody>
      </p:sp>
      <p:sp>
        <p:nvSpPr>
          <p:cNvPr id="19459" name="Rectangle 3"/>
          <p:cNvSpPr>
            <a:spLocks noGrp="1" noChangeArrowheads="1"/>
          </p:cNvSpPr>
          <p:nvPr>
            <p:ph type="body" idx="1"/>
          </p:nvPr>
        </p:nvSpPr>
        <p:spPr>
          <a:xfrm>
            <a:off x="358924" y="769121"/>
            <a:ext cx="8195416" cy="5877339"/>
          </a:xfrm>
        </p:spPr>
        <p:txBody>
          <a:bodyPr>
            <a:noAutofit/>
          </a:bodyPr>
          <a:lstStyle/>
          <a:p>
            <a:pPr>
              <a:spcBef>
                <a:spcPts val="900"/>
              </a:spcBef>
            </a:pPr>
            <a:r>
              <a:rPr lang="cs-CZ" altLang="cs-CZ" sz="2000" dirty="0">
                <a:solidFill>
                  <a:srgbClr val="002D5A"/>
                </a:solidFill>
              </a:rPr>
              <a:t>Volen přímo dvoukolovým systémem </a:t>
            </a:r>
            <a:r>
              <a:rPr lang="cs-CZ" altLang="cs-CZ" sz="2000" i="1" dirty="0">
                <a:solidFill>
                  <a:srgbClr val="002D5A"/>
                </a:solidFill>
              </a:rPr>
              <a:t>(do r. 1962 volen kolegiem volených představitelů – cca 80.000)</a:t>
            </a:r>
          </a:p>
          <a:p>
            <a:pPr>
              <a:spcBef>
                <a:spcPts val="900"/>
              </a:spcBef>
            </a:pPr>
            <a:r>
              <a:rPr lang="cs-CZ" altLang="cs-CZ" sz="2000" dirty="0">
                <a:solidFill>
                  <a:srgbClr val="002D5A"/>
                </a:solidFill>
              </a:rPr>
              <a:t>Arbitr nad respektem k Ústavě, nad fungováním veřejných mocí a kontinuitou státu, garant národní nezávislosti, územní integrity, respektování dohod a smluv</a:t>
            </a:r>
          </a:p>
          <a:p>
            <a:pPr>
              <a:spcBef>
                <a:spcPts val="900"/>
              </a:spcBef>
            </a:pPr>
            <a:r>
              <a:rPr lang="cs-CZ" altLang="cs-CZ" sz="2000" b="1" dirty="0">
                <a:solidFill>
                  <a:srgbClr val="002D5A"/>
                </a:solidFill>
              </a:rPr>
              <a:t>pravomoci:  </a:t>
            </a:r>
          </a:p>
          <a:p>
            <a:pPr lvl="1">
              <a:spcBef>
                <a:spcPts val="900"/>
              </a:spcBef>
            </a:pPr>
            <a:r>
              <a:rPr lang="cs-CZ" altLang="cs-CZ" sz="1800" dirty="0">
                <a:solidFill>
                  <a:srgbClr val="002D5A"/>
                </a:solidFill>
              </a:rPr>
              <a:t>jmenuje a v praxi odvolává premiéra a na jeho návrh pak ostatní ministry</a:t>
            </a:r>
          </a:p>
          <a:p>
            <a:pPr lvl="1">
              <a:spcBef>
                <a:spcPts val="900"/>
              </a:spcBef>
            </a:pPr>
            <a:r>
              <a:rPr lang="cs-CZ" altLang="cs-CZ" sz="1800" dirty="0">
                <a:solidFill>
                  <a:srgbClr val="002D5A"/>
                </a:solidFill>
              </a:rPr>
              <a:t>předsedá Radě ministrů</a:t>
            </a:r>
          </a:p>
          <a:p>
            <a:pPr lvl="1">
              <a:spcBef>
                <a:spcPts val="900"/>
              </a:spcBef>
            </a:pPr>
            <a:r>
              <a:rPr lang="cs-CZ" altLang="cs-CZ" sz="1800" dirty="0">
                <a:solidFill>
                  <a:srgbClr val="002D5A"/>
                </a:solidFill>
              </a:rPr>
              <a:t>vypisuje referenda </a:t>
            </a:r>
          </a:p>
          <a:p>
            <a:pPr lvl="1">
              <a:spcBef>
                <a:spcPts val="900"/>
              </a:spcBef>
            </a:pPr>
            <a:r>
              <a:rPr lang="cs-CZ" altLang="cs-CZ" sz="1800" dirty="0">
                <a:solidFill>
                  <a:srgbClr val="002D5A"/>
                </a:solidFill>
              </a:rPr>
              <a:t>žádá o nové projednání zákona a jmenování prezidenta Ústavní rady a třetiny jejích členů, oblasti zahraniční a vojenské politiky,                        </a:t>
            </a:r>
          </a:p>
          <a:p>
            <a:pPr lvl="1">
              <a:spcBef>
                <a:spcPts val="900"/>
              </a:spcBef>
            </a:pPr>
            <a:r>
              <a:rPr lang="cs-CZ" altLang="cs-CZ" sz="1800" dirty="0">
                <a:solidFill>
                  <a:srgbClr val="002D5A"/>
                </a:solidFill>
              </a:rPr>
              <a:t>po konzultací s premiérem a předsedy obou komor parlamentu rozpouští Národní shromáždění (jednou do roka)</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539" y="5195842"/>
            <a:ext cx="2179461" cy="166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2058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0"/>
            <a:ext cx="9144000" cy="1231640"/>
          </a:xfrm>
        </p:spPr>
        <p:txBody>
          <a:bodyPr>
            <a:normAutofit/>
          </a:bodyPr>
          <a:lstStyle/>
          <a:p>
            <a:r>
              <a:rPr lang="cs-CZ" sz="3600" dirty="0"/>
              <a:t>Členství ve vládě a parlamentu</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Neslučitelnost funkcí člena vlády a MP</a:t>
            </a:r>
          </a:p>
          <a:p>
            <a:pPr lvl="1">
              <a:spcBef>
                <a:spcPts val="1200"/>
              </a:spcBef>
            </a:pPr>
            <a:r>
              <a:rPr lang="cs-CZ" sz="2000" dirty="0">
                <a:solidFill>
                  <a:srgbClr val="002D5A"/>
                </a:solidFill>
              </a:rPr>
              <a:t>Nizozemí, Švédsko, Norsko, Lucembursko, Portugalsko, Belgie </a:t>
            </a:r>
            <a:endParaRPr lang="cs-CZ" sz="2400" dirty="0">
              <a:solidFill>
                <a:srgbClr val="002D5A"/>
              </a:solidFill>
            </a:endParaRPr>
          </a:p>
          <a:p>
            <a:pPr>
              <a:spcBef>
                <a:spcPts val="1200"/>
              </a:spcBef>
            </a:pPr>
            <a:r>
              <a:rPr lang="cs-CZ" sz="2400" dirty="0">
                <a:solidFill>
                  <a:srgbClr val="002D5A"/>
                </a:solidFill>
              </a:rPr>
              <a:t>Izrael</a:t>
            </a:r>
          </a:p>
          <a:p>
            <a:pPr lvl="1">
              <a:spcBef>
                <a:spcPts val="1200"/>
              </a:spcBef>
            </a:pPr>
            <a:r>
              <a:rPr lang="cs-CZ" sz="2000" dirty="0">
                <a:solidFill>
                  <a:srgbClr val="002D5A"/>
                </a:solidFill>
              </a:rPr>
              <a:t>PM musí být členem </a:t>
            </a:r>
            <a:r>
              <a:rPr lang="cs-CZ" sz="2000" dirty="0" err="1">
                <a:solidFill>
                  <a:srgbClr val="002D5A"/>
                </a:solidFill>
              </a:rPr>
              <a:t>Knessetu</a:t>
            </a:r>
            <a:endParaRPr lang="cs-CZ" sz="2000" dirty="0">
              <a:solidFill>
                <a:srgbClr val="002D5A"/>
              </a:solidFill>
            </a:endParaRPr>
          </a:p>
          <a:p>
            <a:pPr lvl="1">
              <a:spcBef>
                <a:spcPts val="1200"/>
              </a:spcBef>
            </a:pPr>
            <a:r>
              <a:rPr lang="cs-CZ" sz="2000" dirty="0">
                <a:solidFill>
                  <a:srgbClr val="002D5A"/>
                </a:solidFill>
              </a:rPr>
              <a:t>ministři nemusí být členy </a:t>
            </a:r>
            <a:r>
              <a:rPr lang="cs-CZ" sz="2000" dirty="0" err="1">
                <a:solidFill>
                  <a:srgbClr val="002D5A"/>
                </a:solidFill>
              </a:rPr>
              <a:t>Knessetu</a:t>
            </a:r>
            <a:endParaRPr lang="cs-CZ" dirty="0">
              <a:solidFill>
                <a:srgbClr val="002D5A"/>
              </a:solidFill>
            </a:endParaRPr>
          </a:p>
        </p:txBody>
      </p:sp>
    </p:spTree>
    <p:extLst>
      <p:ext uri="{BB962C8B-B14F-4D97-AF65-F5344CB8AC3E}">
        <p14:creationId xmlns:p14="http://schemas.microsoft.com/office/powerpoint/2010/main" val="240180807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1055659"/>
          </a:xfrm>
        </p:spPr>
        <p:txBody>
          <a:bodyPr>
            <a:noAutofit/>
          </a:bodyPr>
          <a:lstStyle/>
          <a:p>
            <a:pPr eaLnBrk="1" hangingPunct="1"/>
            <a:r>
              <a:rPr lang="cs-CZ" altLang="cs-CZ" sz="3600" dirty="0"/>
              <a:t>Vláda </a:t>
            </a:r>
          </a:p>
        </p:txBody>
      </p:sp>
      <p:sp>
        <p:nvSpPr>
          <p:cNvPr id="19459" name="Rectangle 3"/>
          <p:cNvSpPr>
            <a:spLocks noGrp="1" noChangeArrowheads="1"/>
          </p:cNvSpPr>
          <p:nvPr>
            <p:ph type="body" idx="1"/>
          </p:nvPr>
        </p:nvSpPr>
        <p:spPr>
          <a:xfrm>
            <a:off x="358924" y="1367326"/>
            <a:ext cx="8195416" cy="5279133"/>
          </a:xfrm>
        </p:spPr>
        <p:txBody>
          <a:bodyPr>
            <a:noAutofit/>
          </a:bodyPr>
          <a:lstStyle/>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uskutečňuje politiku premiéra, stanovenou prezidentem, nebo jeho vlastní v době kohabitace</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plní úkoly státní správy, spravuje finance, podílí se na přípravě běžných zákonů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35-40 členů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odpovědná NS – v principu negativní parlamentarismus</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inkompatibilita členství ve vládě s funkcí poslance a senátora</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postavení premiéra - </a:t>
            </a:r>
          </a:p>
          <a:p>
            <a:pPr marL="0" lvl="0" indent="0" algn="just" defTabSz="449263" fontAlgn="base">
              <a:spcBef>
                <a:spcPts val="1200"/>
              </a:spcBef>
              <a:spcAft>
                <a:spcPct val="0"/>
              </a:spcAft>
              <a:buClr>
                <a:srgbClr val="000000"/>
              </a:buClr>
              <a:buSzPct val="100000"/>
              <a:buNone/>
            </a:pPr>
            <a:endParaRPr lang="cs-CZ" sz="18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22751710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84743"/>
          </a:xfrm>
        </p:spPr>
        <p:txBody>
          <a:bodyPr>
            <a:noAutofit/>
          </a:bodyPr>
          <a:lstStyle/>
          <a:p>
            <a:pPr eaLnBrk="1" hangingPunct="1"/>
            <a:r>
              <a:rPr lang="cs-CZ" altLang="cs-CZ" sz="3600" dirty="0"/>
              <a:t>Rada ministrů </a:t>
            </a:r>
          </a:p>
        </p:txBody>
      </p:sp>
      <p:sp>
        <p:nvSpPr>
          <p:cNvPr id="19459" name="Rectangle 3"/>
          <p:cNvSpPr>
            <a:spLocks noGrp="1" noChangeArrowheads="1"/>
          </p:cNvSpPr>
          <p:nvPr>
            <p:ph type="body" idx="1"/>
          </p:nvPr>
        </p:nvSpPr>
        <p:spPr>
          <a:xfrm>
            <a:off x="358924" y="1281868"/>
            <a:ext cx="8195416" cy="5364591"/>
          </a:xfrm>
        </p:spPr>
        <p:txBody>
          <a:bodyPr>
            <a:noAutofit/>
          </a:bodyPr>
          <a:lstStyle/>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orgán k projednávání a přijímání některých aktů výkonné moci: předkládání vládních návrhů zákonů, jmenování vyšších státních úředníků a vojenských důstojníků</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prezident, který jí předsedá, premiér, služební ministři a někdy i nižší ministři (tedy náměstci či státní tajemníci)</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schází se každý týden v sídle prezidenta</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Prezident jejím prostřednictvím řídí výkonnou moc, kontroluje vývoj a provádění vládní politiky; slouží v době souhlasných i nesouhlasných většin</a:t>
            </a:r>
          </a:p>
        </p:txBody>
      </p:sp>
    </p:spTree>
    <p:extLst>
      <p:ext uri="{BB962C8B-B14F-4D97-AF65-F5344CB8AC3E}">
        <p14:creationId xmlns:p14="http://schemas.microsoft.com/office/powerpoint/2010/main" val="401296724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628370"/>
          </a:xfrm>
        </p:spPr>
        <p:txBody>
          <a:bodyPr>
            <a:noAutofit/>
          </a:bodyPr>
          <a:lstStyle/>
          <a:p>
            <a:pPr eaLnBrk="1" hangingPunct="1"/>
            <a:r>
              <a:rPr lang="cs-CZ" altLang="cs-CZ" sz="3600" dirty="0"/>
              <a:t>Zákonodárná moc</a:t>
            </a:r>
          </a:p>
        </p:txBody>
      </p:sp>
      <p:sp>
        <p:nvSpPr>
          <p:cNvPr id="19459" name="Rectangle 3"/>
          <p:cNvSpPr>
            <a:spLocks noGrp="1" noChangeArrowheads="1"/>
          </p:cNvSpPr>
          <p:nvPr>
            <p:ph type="body" idx="1"/>
          </p:nvPr>
        </p:nvSpPr>
        <p:spPr>
          <a:xfrm>
            <a:off x="358924" y="803306"/>
            <a:ext cx="8195416" cy="5843154"/>
          </a:xfrm>
        </p:spPr>
        <p:txBody>
          <a:bodyPr>
            <a:noAutofit/>
          </a:bodyPr>
          <a:lstStyle/>
          <a:p>
            <a:pPr algn="just" defTabSz="449263" fontAlgn="base">
              <a:spcBef>
                <a:spcPts val="10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Dvoukomorový parlament – asymetrický bikameralismus</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Národní shromáždění</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577 poslanců (555 z Francie, 17 DOM, 5 TOM)</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volen  na 5 let dvoukolovým většinovým systémem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za určitých podmínek může odvolat vládu</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relativní většina v NS stačí k prosazení vládních zákonů</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vydává zákony, projednává a schvaluje rozpočet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konečné slovo v legislativním procesu</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Senát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348 senátorů, včetně zástupců Francouzského společenství národů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stabilizační prvek, nerozpustitelný, volen na 6 let nepřímo prostřednictvím zhruba 150 000 obecních zastupitelů a dalších lokálních politiků,  z poloviny obměňován po 3 letech</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předseda plní funkci viceprezidenta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systém </a:t>
            </a:r>
            <a:r>
              <a:rPr lang="cs-CZ" sz="1600" i="1" dirty="0">
                <a:solidFill>
                  <a:srgbClr val="002D5A"/>
                </a:solidFill>
                <a:latin typeface="Calibri" pitchFamily="34" charset="0"/>
                <a:ea typeface="Microsoft YaHei" charset="-122"/>
                <a:cs typeface="Calibri" pitchFamily="34" charset="0"/>
              </a:rPr>
              <a:t>„kyvadélka“ (la </a:t>
            </a:r>
            <a:r>
              <a:rPr lang="cs-CZ" sz="1600" i="1" dirty="0" err="1">
                <a:solidFill>
                  <a:srgbClr val="002D5A"/>
                </a:solidFill>
                <a:latin typeface="Calibri" pitchFamily="34" charset="0"/>
                <a:ea typeface="Microsoft YaHei" charset="-122"/>
                <a:cs typeface="Calibri" pitchFamily="34" charset="0"/>
              </a:rPr>
              <a:t>navette</a:t>
            </a:r>
            <a:r>
              <a:rPr lang="cs-CZ" sz="1600" i="1" dirty="0">
                <a:solidFill>
                  <a:srgbClr val="002D5A"/>
                </a:solidFill>
                <a:latin typeface="Calibri" pitchFamily="34" charset="0"/>
                <a:ea typeface="Microsoft YaHei" charset="-122"/>
                <a:cs typeface="Calibri" pitchFamily="34" charset="0"/>
              </a:rPr>
              <a:t>) </a:t>
            </a:r>
            <a:r>
              <a:rPr lang="cs-CZ" sz="1600" dirty="0">
                <a:solidFill>
                  <a:srgbClr val="002D5A"/>
                </a:solidFill>
                <a:latin typeface="Calibri" pitchFamily="34" charset="0"/>
                <a:ea typeface="Microsoft YaHei" charset="-122"/>
                <a:cs typeface="Calibri" pitchFamily="34" charset="0"/>
              </a:rPr>
              <a:t>– při přijímání zákona je potřeba shodného  návrhu   obou komor</a:t>
            </a:r>
            <a:endParaRPr lang="cs-CZ" sz="2000" b="1"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27129478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01652"/>
            <a:ext cx="9144000" cy="1068224"/>
          </a:xfrm>
        </p:spPr>
        <p:txBody>
          <a:bodyPr>
            <a:noAutofit/>
          </a:bodyPr>
          <a:lstStyle/>
          <a:p>
            <a:pPr eaLnBrk="1" hangingPunct="1"/>
            <a:r>
              <a:rPr lang="cs-CZ" altLang="cs-CZ" sz="3600" dirty="0"/>
              <a:t>Ústavní rada</a:t>
            </a:r>
          </a:p>
        </p:txBody>
      </p:sp>
      <p:sp>
        <p:nvSpPr>
          <p:cNvPr id="19459" name="Rectangle 3"/>
          <p:cNvSpPr>
            <a:spLocks noGrp="1" noChangeArrowheads="1"/>
          </p:cNvSpPr>
          <p:nvPr>
            <p:ph type="body" idx="1"/>
          </p:nvPr>
        </p:nvSpPr>
        <p:spPr>
          <a:xfrm>
            <a:off x="358924" y="1529696"/>
            <a:ext cx="8195416" cy="5116763"/>
          </a:xfrm>
        </p:spPr>
        <p:txBody>
          <a:bodyPr>
            <a:noAutofit/>
          </a:bodyPr>
          <a:lstStyle/>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posuzuje ústavnost právních předpisů</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kontroluje volebního procesu</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rozhoduje o uvolnění postu prezidenta republiky, pokud ten je nezpůsobilý vykonávat svou funkci. </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9 členů: každé 3 roky jsou jmenováni 3 členové na devítiletý mandát - prezident a předsedové obou komor parlamentu</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de iure doživotně všichni prezidenti republiky</a:t>
            </a:r>
          </a:p>
        </p:txBody>
      </p:sp>
    </p:spTree>
    <p:extLst>
      <p:ext uri="{BB962C8B-B14F-4D97-AF65-F5344CB8AC3E}">
        <p14:creationId xmlns:p14="http://schemas.microsoft.com/office/powerpoint/2010/main" val="426146778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Volební systémy</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Prezident – dvoukolový většinový s uzavřeným druhým kolem (2 kandidáti); nominace 500 osob veřejně zvolených osob</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Národní shromáždění – dvoukolový většinový – 1. kolo absolutní většinový, do 2. kola ti, kdo získají aspoň 12,5 % hlasů všech voličů, ve 2. kole stačí relativní většina</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Senát – nepřímé volby, volí převážně komunální politici – koexistenční smíšený systém: dvoukolový ve </a:t>
            </a:r>
            <a:r>
              <a:rPr lang="cs-CZ" sz="2200" dirty="0" err="1">
                <a:solidFill>
                  <a:srgbClr val="002D5A"/>
                </a:solidFill>
                <a:latin typeface="Calibri" pitchFamily="34" charset="0"/>
                <a:ea typeface="Microsoft YaHei" charset="-122"/>
                <a:cs typeface="Calibri" pitchFamily="34" charset="0"/>
              </a:rPr>
              <a:t>třímandátových</a:t>
            </a:r>
            <a:r>
              <a:rPr lang="cs-CZ" sz="2200" dirty="0">
                <a:solidFill>
                  <a:srgbClr val="002D5A"/>
                </a:solidFill>
                <a:latin typeface="Calibri" pitchFamily="34" charset="0"/>
                <a:ea typeface="Microsoft YaHei" charset="-122"/>
                <a:cs typeface="Calibri" pitchFamily="34" charset="0"/>
              </a:rPr>
              <a:t> a poměrný ve </a:t>
            </a:r>
            <a:r>
              <a:rPr lang="cs-CZ" sz="2200" dirty="0" err="1">
                <a:solidFill>
                  <a:srgbClr val="002D5A"/>
                </a:solidFill>
                <a:latin typeface="Calibri" pitchFamily="34" charset="0"/>
                <a:ea typeface="Microsoft YaHei" charset="-122"/>
                <a:cs typeface="Calibri" pitchFamily="34" charset="0"/>
              </a:rPr>
              <a:t>vícemandátových</a:t>
            </a:r>
            <a:r>
              <a:rPr lang="cs-CZ" sz="2200" dirty="0">
                <a:solidFill>
                  <a:srgbClr val="002D5A"/>
                </a:solidFill>
                <a:latin typeface="Calibri" pitchFamily="34" charset="0"/>
                <a:ea typeface="Microsoft YaHei" charset="-122"/>
                <a:cs typeface="Calibri" pitchFamily="34" charset="0"/>
              </a:rPr>
              <a:t> obvodech</a:t>
            </a:r>
          </a:p>
          <a:p>
            <a:pPr marL="0" indent="0" algn="just" defTabSz="449263" fontAlgn="base">
              <a:spcBef>
                <a:spcPts val="1800"/>
              </a:spcBef>
              <a:spcAft>
                <a:spcPct val="0"/>
              </a:spcAft>
              <a:buClr>
                <a:srgbClr val="000000"/>
              </a:buClr>
              <a:buSzPct val="100000"/>
              <a:buNone/>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95589213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58924" y="1051134"/>
            <a:ext cx="8195416" cy="5595326"/>
          </a:xfrm>
        </p:spPr>
        <p:txBody>
          <a:bodyPr>
            <a:noAutofit/>
          </a:bodyPr>
          <a:lstStyle/>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876"/>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9429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Strany a stranický systém</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Původně dvoupólová čtverylka – PS versus RPR, resp. PCF a UDF</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Následně vzestup nových stran v čele s FN, pokusy o sjednocení pravice (UMP), nová centristická uskupení</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Hlavní zlom představují volby v roce 2017, kdy dualismus levice versus pravice vystřídal dualismus centristé versus populisté (alias </a:t>
            </a:r>
            <a:r>
              <a:rPr lang="cs-CZ" sz="2200" dirty="0" err="1">
                <a:solidFill>
                  <a:srgbClr val="002D5A"/>
                </a:solidFill>
                <a:latin typeface="Calibri" pitchFamily="34" charset="0"/>
                <a:ea typeface="Microsoft YaHei" charset="-122"/>
                <a:cs typeface="Calibri" pitchFamily="34" charset="0"/>
              </a:rPr>
              <a:t>Macron</a:t>
            </a:r>
            <a:r>
              <a:rPr lang="cs-CZ" sz="2200" dirty="0">
                <a:solidFill>
                  <a:srgbClr val="002D5A"/>
                </a:solidFill>
                <a:latin typeface="Calibri" pitchFamily="34" charset="0"/>
                <a:ea typeface="Microsoft YaHei" charset="-122"/>
                <a:cs typeface="Calibri" pitchFamily="34" charset="0"/>
              </a:rPr>
              <a:t> versus </a:t>
            </a:r>
            <a:r>
              <a:rPr lang="cs-CZ" sz="2200" dirty="0" err="1">
                <a:solidFill>
                  <a:srgbClr val="002D5A"/>
                </a:solidFill>
                <a:latin typeface="Calibri" pitchFamily="34" charset="0"/>
                <a:ea typeface="Microsoft YaHei" charset="-122"/>
                <a:cs typeface="Calibri" pitchFamily="34" charset="0"/>
              </a:rPr>
              <a:t>Le</a:t>
            </a:r>
            <a:r>
              <a:rPr lang="cs-CZ" sz="2200" dirty="0">
                <a:solidFill>
                  <a:srgbClr val="002D5A"/>
                </a:solidFill>
                <a:latin typeface="Calibri" pitchFamily="34" charset="0"/>
                <a:ea typeface="Microsoft YaHei" charset="-122"/>
                <a:cs typeface="Calibri" pitchFamily="34" charset="0"/>
              </a:rPr>
              <a:t> </a:t>
            </a:r>
            <a:r>
              <a:rPr lang="cs-CZ" sz="2200" dirty="0" err="1">
                <a:solidFill>
                  <a:srgbClr val="002D5A"/>
                </a:solidFill>
                <a:latin typeface="Calibri" pitchFamily="34" charset="0"/>
                <a:ea typeface="Microsoft YaHei" charset="-122"/>
                <a:cs typeface="Calibri" pitchFamily="34" charset="0"/>
              </a:rPr>
              <a:t>Pen</a:t>
            </a:r>
            <a:r>
              <a:rPr lang="cs-CZ" sz="2200" dirty="0">
                <a:solidFill>
                  <a:srgbClr val="002D5A"/>
                </a:solidFill>
                <a:latin typeface="Calibri" pitchFamily="34" charset="0"/>
                <a:ea typeface="Microsoft YaHei" charset="-122"/>
                <a:cs typeface="Calibri" pitchFamily="34" charset="0"/>
              </a:rPr>
              <a:t>)</a:t>
            </a:r>
          </a:p>
          <a:p>
            <a:pPr marL="0" indent="0" algn="just" defTabSz="449263" fontAlgn="base">
              <a:spcBef>
                <a:spcPts val="1800"/>
              </a:spcBef>
              <a:spcAft>
                <a:spcPct val="0"/>
              </a:spcAft>
              <a:buClr>
                <a:srgbClr val="000000"/>
              </a:buClr>
              <a:buSzPct val="100000"/>
              <a:buNone/>
            </a:pPr>
            <a:r>
              <a:rPr lang="cs-CZ" sz="2200" dirty="0">
                <a:solidFill>
                  <a:srgbClr val="002D5A"/>
                </a:solidFill>
                <a:latin typeface="Calibri" pitchFamily="34" charset="0"/>
                <a:ea typeface="Microsoft YaHei" charset="-122"/>
                <a:cs typeface="Calibri" pitchFamily="34" charset="0"/>
              </a:rPr>
              <a:t>______</a:t>
            </a:r>
          </a:p>
          <a:p>
            <a:pPr marL="0" indent="0" algn="just" defTabSz="449263" fontAlgn="base">
              <a:spcBef>
                <a:spcPts val="1800"/>
              </a:spcBef>
              <a:spcAft>
                <a:spcPct val="0"/>
              </a:spcAft>
              <a:buClr>
                <a:srgbClr val="000000"/>
              </a:buClr>
              <a:buSzPct val="100000"/>
              <a:buNone/>
            </a:pPr>
            <a:r>
              <a:rPr lang="cs-CZ" sz="2200" dirty="0">
                <a:solidFill>
                  <a:srgbClr val="002D5A"/>
                </a:solidFill>
                <a:latin typeface="Calibri" pitchFamily="34" charset="0"/>
                <a:ea typeface="Microsoft YaHei" charset="-122"/>
                <a:cs typeface="Calibri" pitchFamily="34" charset="0"/>
              </a:rPr>
              <a:t>Relevantní strany: </a:t>
            </a: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597" y="3585263"/>
            <a:ext cx="5580403" cy="358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6837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06841"/>
            <a:ext cx="9144000" cy="923926"/>
          </a:xfrm>
        </p:spPr>
        <p:txBody>
          <a:bodyPr>
            <a:normAutofit/>
          </a:bodyPr>
          <a:lstStyle/>
          <a:p>
            <a:r>
              <a:rPr lang="cs-CZ" sz="4000" dirty="0"/>
              <a:t>Územní správa ve Francii</a:t>
            </a:r>
          </a:p>
        </p:txBody>
      </p:sp>
      <p:sp>
        <p:nvSpPr>
          <p:cNvPr id="3" name="Zástupný symbol pro obsah 2"/>
          <p:cNvSpPr>
            <a:spLocks noGrp="1"/>
          </p:cNvSpPr>
          <p:nvPr>
            <p:ph idx="1"/>
          </p:nvPr>
        </p:nvSpPr>
        <p:spPr>
          <a:xfrm>
            <a:off x="457201" y="1116419"/>
            <a:ext cx="5709683" cy="5603358"/>
          </a:xfrm>
        </p:spPr>
        <p:txBody>
          <a:bodyPr>
            <a:normAutofit/>
          </a:bodyPr>
          <a:lstStyle/>
          <a:p>
            <a:pPr marL="0" indent="0">
              <a:buNone/>
            </a:pPr>
            <a:r>
              <a:rPr lang="cs-CZ" sz="2400" b="1" dirty="0">
                <a:solidFill>
                  <a:srgbClr val="002D5A"/>
                </a:solidFill>
              </a:rPr>
              <a:t>Složitá struktura</a:t>
            </a:r>
          </a:p>
          <a:p>
            <a:r>
              <a:rPr lang="cs-CZ" sz="2400" dirty="0">
                <a:solidFill>
                  <a:srgbClr val="002D5A"/>
                </a:solidFill>
              </a:rPr>
              <a:t>Regiony</a:t>
            </a:r>
          </a:p>
          <a:p>
            <a:r>
              <a:rPr lang="cs-CZ" sz="2400" dirty="0">
                <a:solidFill>
                  <a:srgbClr val="002D5A"/>
                </a:solidFill>
              </a:rPr>
              <a:t>Departementy </a:t>
            </a:r>
          </a:p>
          <a:p>
            <a:r>
              <a:rPr lang="cs-CZ" sz="1800" i="1" dirty="0" err="1">
                <a:solidFill>
                  <a:srgbClr val="002D5A"/>
                </a:solidFill>
              </a:rPr>
              <a:t>Arondissementy</a:t>
            </a:r>
            <a:r>
              <a:rPr lang="cs-CZ" sz="1800" i="1" dirty="0">
                <a:solidFill>
                  <a:srgbClr val="002D5A"/>
                </a:solidFill>
              </a:rPr>
              <a:t> </a:t>
            </a:r>
          </a:p>
          <a:p>
            <a:r>
              <a:rPr lang="cs-CZ" sz="1800" i="1" dirty="0">
                <a:solidFill>
                  <a:srgbClr val="002D5A"/>
                </a:solidFill>
              </a:rPr>
              <a:t>Kantony</a:t>
            </a:r>
          </a:p>
          <a:p>
            <a:r>
              <a:rPr lang="cs-CZ" sz="2400" dirty="0">
                <a:solidFill>
                  <a:srgbClr val="002D5A"/>
                </a:solidFill>
              </a:rPr>
              <a:t>Obce</a:t>
            </a:r>
          </a:p>
          <a:p>
            <a:r>
              <a:rPr lang="cs-CZ" sz="2400" dirty="0">
                <a:solidFill>
                  <a:srgbClr val="002D5A"/>
                </a:solidFill>
              </a:rPr>
              <a:t>Zámořská území</a:t>
            </a:r>
          </a:p>
          <a:p>
            <a:endParaRPr lang="cs-CZ" sz="2400" dirty="0">
              <a:solidFill>
                <a:srgbClr val="002D5A"/>
              </a:solidFill>
            </a:endParaRPr>
          </a:p>
          <a:p>
            <a:pPr marL="0" indent="0">
              <a:buNone/>
            </a:pPr>
            <a:endParaRPr lang="cs-CZ" sz="2400" dirty="0">
              <a:solidFill>
                <a:srgbClr val="002D5A"/>
              </a:solidFill>
              <a:hlinkClick r:id="rId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84" y="4280062"/>
            <a:ext cx="2684209" cy="189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298" y="1104179"/>
            <a:ext cx="4278701" cy="518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1719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Poloprezidentské režimy:</a:t>
            </a:r>
          </a:p>
          <a:p>
            <a:pPr algn="ctr"/>
            <a:r>
              <a:rPr lang="pl-PL" sz="3600" b="1" cap="all" dirty="0">
                <a:solidFill>
                  <a:srgbClr val="CA8A64"/>
                </a:solidFill>
                <a:latin typeface="+mj-lt"/>
              </a:rPr>
              <a:t>teoretické reflexe a empirické případy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413787319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Teoretická reflexe</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Vznik poloprezidentských režimů (PPR) souvisí se snahou o reformu parlamentního systému cestou oslabení moci parlamentu ve prospěch exekutivy – jde však jinou cestou než racionalizovaný parlamentarismus</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První případy: Výmarské Německo a Finsko – již mezi válkami</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Úvahy o samostatné kategorii až záležitost poválečná – souvisí s proměnou politického systému Francie</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Otázka legitimity hlavy státu, která není odvozena od parlamentu, nýbrž přímo od lidu – někteří autoři právě přímou volbu považují za klíčovou podmínku pro definici PPR</a:t>
            </a:r>
          </a:p>
        </p:txBody>
      </p:sp>
    </p:spTree>
    <p:extLst>
      <p:ext uri="{BB962C8B-B14F-4D97-AF65-F5344CB8AC3E}">
        <p14:creationId xmlns:p14="http://schemas.microsoft.com/office/powerpoint/2010/main" val="90781623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251927"/>
            <a:ext cx="9144000" cy="1231640"/>
          </a:xfrm>
        </p:spPr>
        <p:txBody>
          <a:bodyPr>
            <a:normAutofit/>
          </a:bodyPr>
          <a:lstStyle/>
          <a:p>
            <a:r>
              <a:rPr lang="cs-CZ" sz="3600" dirty="0"/>
              <a:t>Prezidentský režim – základní principy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483567"/>
            <a:ext cx="8266922" cy="4945224"/>
          </a:xfrm>
        </p:spPr>
        <p:txBody>
          <a:bodyPr>
            <a:normAutofit/>
          </a:bodyPr>
          <a:lstStyle/>
          <a:p>
            <a:pPr>
              <a:spcBef>
                <a:spcPts val="1200"/>
              </a:spcBef>
            </a:pPr>
            <a:r>
              <a:rPr lang="cs-CZ" sz="2800" dirty="0">
                <a:solidFill>
                  <a:srgbClr val="002D5A"/>
                </a:solidFill>
              </a:rPr>
              <a:t>striktní dělba exekutivy a legislativy</a:t>
            </a:r>
          </a:p>
          <a:p>
            <a:pPr>
              <a:spcBef>
                <a:spcPts val="1200"/>
              </a:spcBef>
            </a:pPr>
            <a:r>
              <a:rPr lang="cs-CZ" sz="2800" dirty="0">
                <a:solidFill>
                  <a:srgbClr val="002D5A"/>
                </a:solidFill>
              </a:rPr>
              <a:t>přímá legitimita parlamentu i prezidenta</a:t>
            </a:r>
          </a:p>
          <a:p>
            <a:pPr lvl="1">
              <a:spcBef>
                <a:spcPts val="1200"/>
              </a:spcBef>
            </a:pPr>
            <a:r>
              <a:rPr lang="cs-CZ" sz="2400" dirty="0">
                <a:solidFill>
                  <a:srgbClr val="002D5A"/>
                </a:solidFill>
              </a:rPr>
              <a:t>obvykle přímá volba prezidenta (pozor však na USA)</a:t>
            </a:r>
          </a:p>
          <a:p>
            <a:pPr>
              <a:spcBef>
                <a:spcPts val="1200"/>
              </a:spcBef>
            </a:pPr>
            <a:r>
              <a:rPr lang="cs-CZ" sz="2800" dirty="0">
                <a:solidFill>
                  <a:srgbClr val="002D5A"/>
                </a:solidFill>
              </a:rPr>
              <a:t>jednohlavá exekutiva – prezident</a:t>
            </a:r>
          </a:p>
          <a:p>
            <a:pPr>
              <a:spcBef>
                <a:spcPts val="1200"/>
              </a:spcBef>
            </a:pPr>
            <a:r>
              <a:rPr lang="cs-CZ" sz="2800" dirty="0">
                <a:solidFill>
                  <a:srgbClr val="002D5A"/>
                </a:solidFill>
              </a:rPr>
              <a:t>neodvolatelnost prezidenta z politických důvodů</a:t>
            </a:r>
          </a:p>
          <a:p>
            <a:pPr>
              <a:spcBef>
                <a:spcPts val="1200"/>
              </a:spcBef>
            </a:pPr>
            <a:r>
              <a:rPr lang="cs-CZ" sz="2800" dirty="0" err="1">
                <a:solidFill>
                  <a:srgbClr val="002D5A"/>
                </a:solidFill>
              </a:rPr>
              <a:t>nerozpustitelnost</a:t>
            </a:r>
            <a:r>
              <a:rPr lang="cs-CZ" sz="2800" dirty="0">
                <a:solidFill>
                  <a:srgbClr val="002D5A"/>
                </a:solidFill>
              </a:rPr>
              <a:t> parlamentu</a:t>
            </a:r>
          </a:p>
          <a:p>
            <a:pPr>
              <a:spcBef>
                <a:spcPts val="1200"/>
              </a:spcBef>
            </a:pPr>
            <a:r>
              <a:rPr lang="cs-CZ" sz="2800" dirty="0">
                <a:solidFill>
                  <a:srgbClr val="002D5A"/>
                </a:solidFill>
              </a:rPr>
              <a:t>přísná inkompatibilita členství v legislativě a exekutivě</a:t>
            </a:r>
            <a:endParaRPr lang="cs-CZ" sz="1900" dirty="0">
              <a:solidFill>
                <a:srgbClr val="002D5A"/>
              </a:solidFill>
            </a:endParaRPr>
          </a:p>
        </p:txBody>
      </p:sp>
    </p:spTree>
    <p:extLst>
      <p:ext uri="{BB962C8B-B14F-4D97-AF65-F5344CB8AC3E}">
        <p14:creationId xmlns:p14="http://schemas.microsoft.com/office/powerpoint/2010/main" val="167739025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Teoretická reflexe</a:t>
            </a:r>
          </a:p>
        </p:txBody>
      </p:sp>
      <p:sp>
        <p:nvSpPr>
          <p:cNvPr id="19459" name="Rectangle 3"/>
          <p:cNvSpPr>
            <a:spLocks noGrp="1" noChangeArrowheads="1"/>
          </p:cNvSpPr>
          <p:nvPr>
            <p:ph type="body" idx="1"/>
          </p:nvPr>
        </p:nvSpPr>
        <p:spPr>
          <a:xfrm>
            <a:off x="358924" y="811763"/>
            <a:ext cx="8195416" cy="5834697"/>
          </a:xfrm>
        </p:spPr>
        <p:txBody>
          <a:bodyPr>
            <a:noAutofit/>
          </a:bodyPr>
          <a:lstStyle/>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- 3 kritéria PPR:</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je volen na základě všeobecného volebního práva,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disponuje celkem rozsáhlými pravomocemi,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Vedle něj v systému působí premiér a ministři, závislí na parlamentu</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Střídání prezidentské a parlamentní fáze</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Základ, ale i zdroj polemik – vágnost, inkonzistence</a:t>
            </a:r>
          </a:p>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Sartori</a:t>
            </a:r>
            <a:r>
              <a:rPr lang="cs-CZ" sz="1800" dirty="0">
                <a:solidFill>
                  <a:srgbClr val="002D5A"/>
                </a:solidFill>
                <a:latin typeface="Calibri" pitchFamily="34" charset="0"/>
                <a:ea typeface="Microsoft YaHei" charset="-122"/>
                <a:cs typeface="Calibri" pitchFamily="34" charset="0"/>
              </a:rPr>
              <a:t> – PPR je smíšený systém, kde se mění role prezidenta a premiéra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Prezident je voleb všelidovou volbou, ať už přímo nebo nepřímo na pevně dané období</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Sdílí exekutivní moc s premiérem, což vytváří duální autoritu:</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Prezident je nezávislý na parlamentu, není však oprávněn vládnout přímo nebo sám, jeho vůle je tlumočena vládou, </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Premiér a kabinet představují instituce nezávislé na prezidentovi, ale závislé na parlamentu a potřebují podporu </a:t>
            </a:r>
            <a:r>
              <a:rPr lang="cs-CZ" sz="1600" dirty="0" err="1">
                <a:solidFill>
                  <a:srgbClr val="002D5A"/>
                </a:solidFill>
                <a:latin typeface="Calibri" pitchFamily="34" charset="0"/>
                <a:ea typeface="Microsoft YaHei" charset="-122"/>
                <a:cs typeface="Calibri" pitchFamily="34" charset="0"/>
              </a:rPr>
              <a:t>parl</a:t>
            </a:r>
            <a:r>
              <a:rPr lang="cs-CZ" sz="1600" dirty="0">
                <a:solidFill>
                  <a:srgbClr val="002D5A"/>
                </a:solidFill>
                <a:latin typeface="Calibri" pitchFamily="34" charset="0"/>
                <a:ea typeface="Microsoft YaHei" charset="-122"/>
                <a:cs typeface="Calibri" pitchFamily="34" charset="0"/>
              </a:rPr>
              <a:t>. většiny,</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Duální struktura </a:t>
            </a:r>
            <a:r>
              <a:rPr lang="cs-CZ" sz="1600" dirty="0" err="1">
                <a:solidFill>
                  <a:srgbClr val="002D5A"/>
                </a:solidFill>
                <a:latin typeface="Calibri" pitchFamily="34" charset="0"/>
                <a:ea typeface="Microsoft YaHei" charset="-122"/>
                <a:cs typeface="Calibri" pitchFamily="34" charset="0"/>
              </a:rPr>
              <a:t>umož%nuje</a:t>
            </a:r>
            <a:r>
              <a:rPr lang="cs-CZ" sz="1600" dirty="0">
                <a:solidFill>
                  <a:srgbClr val="002D5A"/>
                </a:solidFill>
                <a:latin typeface="Calibri" pitchFamily="34" charset="0"/>
                <a:ea typeface="Microsoft YaHei" charset="-122"/>
                <a:cs typeface="Calibri" pitchFamily="34" charset="0"/>
              </a:rPr>
              <a:t> různé vyvažování a přesouvání mocenské převahy</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Ani tahle definice není bezproblémové – tato kritéria splňuje kdekterý parlamentní režim (vč. ČR)</a:t>
            </a:r>
          </a:p>
        </p:txBody>
      </p:sp>
    </p:spTree>
    <p:extLst>
      <p:ext uri="{BB962C8B-B14F-4D97-AF65-F5344CB8AC3E}">
        <p14:creationId xmlns:p14="http://schemas.microsoft.com/office/powerpoint/2010/main" val="36771236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a:t>
            </a:r>
          </a:p>
        </p:txBody>
      </p:sp>
      <p:sp>
        <p:nvSpPr>
          <p:cNvPr id="19459" name="Rectangle 3"/>
          <p:cNvSpPr>
            <a:spLocks noGrp="1" noChangeArrowheads="1"/>
          </p:cNvSpPr>
          <p:nvPr>
            <p:ph type="body" idx="1"/>
          </p:nvPr>
        </p:nvSpPr>
        <p:spPr>
          <a:xfrm>
            <a:off x="358924" y="811763"/>
            <a:ext cx="7133558" cy="5834697"/>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Finska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Ústava z roku 1919 – nejvyšší exekutivní moc přiřkla prezidentovi na úkor premiéra: jmenování vlády, právo vydávat dekrety, vést zahraniční politiku, rozpouštět parlament, vyhlašovat předčasné volby; obecná vláda ale byla přiřčena kabinetu, jenž byl odpovědný parlamentu; prezidenta navíc nevolili voliči, ale speciální kolegium – polopřímá volba v rukou politických stran</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Postavení prezidenta souviselo s vývojem domácí i zahraniční politiky  - změnu přinesl konec 2. světové války a postavení země jako poraženého státu – výsledkem bylo rozdělení na domácí politiku jako doménu vlády a zahraniční politiku jako doménu prezidenta – prezidenti </a:t>
            </a:r>
            <a:r>
              <a:rPr lang="cs-CZ" sz="1500" dirty="0" err="1">
                <a:solidFill>
                  <a:srgbClr val="002D5A"/>
                </a:solidFill>
                <a:latin typeface="Calibri" pitchFamily="34" charset="0"/>
                <a:ea typeface="Microsoft YaHei" charset="-122"/>
                <a:cs typeface="Calibri" pitchFamily="34" charset="0"/>
              </a:rPr>
              <a:t>Paasikivi</a:t>
            </a:r>
            <a:r>
              <a:rPr lang="cs-CZ" sz="1500" dirty="0">
                <a:solidFill>
                  <a:srgbClr val="002D5A"/>
                </a:solidFill>
                <a:latin typeface="Calibri" pitchFamily="34" charset="0"/>
                <a:ea typeface="Microsoft YaHei" charset="-122"/>
                <a:cs typeface="Calibri" pitchFamily="34" charset="0"/>
              </a:rPr>
              <a:t> a </a:t>
            </a: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byl v úřadu od roku 1956 až do 80. let – faktický hlavní </a:t>
            </a:r>
            <a:r>
              <a:rPr lang="cs-CZ" sz="1500" dirty="0" err="1">
                <a:solidFill>
                  <a:srgbClr val="002D5A"/>
                </a:solidFill>
                <a:latin typeface="Calibri" pitchFamily="34" charset="0"/>
                <a:ea typeface="Microsoft YaHei" charset="-122"/>
                <a:cs typeface="Calibri" pitchFamily="34" charset="0"/>
              </a:rPr>
              <a:t>formátor</a:t>
            </a:r>
            <a:r>
              <a:rPr lang="cs-CZ" sz="1500" dirty="0">
                <a:solidFill>
                  <a:srgbClr val="002D5A"/>
                </a:solidFill>
                <a:latin typeface="Calibri" pitchFamily="34" charset="0"/>
                <a:ea typeface="Microsoft YaHei" charset="-122"/>
                <a:cs typeface="Calibri" pitchFamily="34" charset="0"/>
              </a:rPr>
              <a:t> vlád, kde jádro tvořili „jeho“ agrárníci, soc. dem. a také komunisté, naopak vyřazeni byli na dlouhou dobu konzervativci; premiéry se stávali spíše nevýrazní politici – nízká stabilita vlád, časté prezidentské úřednické kabinety; prezident zasahoval do jmenování konkrétních ministrů; navíc měl velmi dobré vztahy s vedením Sovětského svazu; teprve na sklonku se dostal do konfliktu s premiérem </a:t>
            </a:r>
            <a:r>
              <a:rPr lang="cs-CZ" sz="1500" dirty="0" err="1">
                <a:solidFill>
                  <a:srgbClr val="002D5A"/>
                </a:solidFill>
                <a:latin typeface="Calibri" pitchFamily="34" charset="0"/>
                <a:ea typeface="Microsoft YaHei" charset="-122"/>
                <a:cs typeface="Calibri" pitchFamily="34" charset="0"/>
              </a:rPr>
              <a:t>Koivistem</a:t>
            </a:r>
            <a:r>
              <a:rPr lang="cs-CZ" sz="1500" dirty="0">
                <a:solidFill>
                  <a:srgbClr val="002D5A"/>
                </a:solidFill>
                <a:latin typeface="Calibri" pitchFamily="34" charset="0"/>
                <a:ea typeface="Microsoft YaHei" charset="-122"/>
                <a:cs typeface="Calibri" pitchFamily="34" charset="0"/>
              </a:rPr>
              <a:t> (soc. dem.)</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Koivisto</a:t>
            </a:r>
            <a:r>
              <a:rPr lang="cs-CZ" sz="1500" dirty="0">
                <a:solidFill>
                  <a:srgbClr val="002D5A"/>
                </a:solidFill>
                <a:latin typeface="Calibri" pitchFamily="34" charset="0"/>
                <a:ea typeface="Microsoft YaHei" charset="-122"/>
                <a:cs typeface="Calibri" pitchFamily="34" charset="0"/>
              </a:rPr>
              <a:t> se stal později prezidentem a inicioval změny ústavy redukující pravomoci a postavení prezidenta; 1999 – nová ústava a tečka za PPR ve Finsku; větší pravomoci si prezident uchoval jen v </a:t>
            </a:r>
            <a:r>
              <a:rPr lang="cs-CZ" sz="1500" dirty="0" err="1">
                <a:solidFill>
                  <a:srgbClr val="002D5A"/>
                </a:solidFill>
                <a:latin typeface="Calibri" pitchFamily="34" charset="0"/>
                <a:ea typeface="Microsoft YaHei" charset="-122"/>
                <a:cs typeface="Calibri" pitchFamily="34" charset="0"/>
              </a:rPr>
              <a:t>zahr</a:t>
            </a:r>
            <a:r>
              <a:rPr lang="cs-CZ" sz="1500" dirty="0">
                <a:solidFill>
                  <a:srgbClr val="002D5A"/>
                </a:solidFill>
                <a:latin typeface="Calibri" pitchFamily="34" charset="0"/>
                <a:ea typeface="Microsoft YaHei" charset="-122"/>
                <a:cs typeface="Calibri" pitchFamily="34" charset="0"/>
              </a:rPr>
              <a:t>. pol.</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Teprve od začátku 90. let je prezident volen přímo - paradox</a:t>
            </a:r>
          </a:p>
        </p:txBody>
      </p:sp>
      <p:pic>
        <p:nvPicPr>
          <p:cNvPr id="2" name="Obrázek 1">
            <a:extLst>
              <a:ext uri="{FF2B5EF4-FFF2-40B4-BE49-F238E27FC236}">
                <a16:creationId xmlns:a16="http://schemas.microsoft.com/office/drawing/2014/main" xmlns="" id="{7902EE98-0868-49BE-8684-1D33CB8647F9}"/>
              </a:ext>
            </a:extLst>
          </p:cNvPr>
          <p:cNvPicPr>
            <a:picLocks noChangeAspect="1"/>
          </p:cNvPicPr>
          <p:nvPr/>
        </p:nvPicPr>
        <p:blipFill>
          <a:blip r:embed="rId2"/>
          <a:stretch>
            <a:fillRect/>
          </a:stretch>
        </p:blipFill>
        <p:spPr>
          <a:xfrm>
            <a:off x="7596187" y="1358382"/>
            <a:ext cx="1547813" cy="1857375"/>
          </a:xfrm>
          <a:prstGeom prst="rect">
            <a:avLst/>
          </a:prstGeom>
        </p:spPr>
      </p:pic>
      <p:pic>
        <p:nvPicPr>
          <p:cNvPr id="3" name="Obrázek 2">
            <a:extLst>
              <a:ext uri="{FF2B5EF4-FFF2-40B4-BE49-F238E27FC236}">
                <a16:creationId xmlns:a16="http://schemas.microsoft.com/office/drawing/2014/main" xmlns="" id="{E84E40E9-2DC1-4F5A-9A2A-9B4985B79A5A}"/>
              </a:ext>
            </a:extLst>
          </p:cNvPr>
          <p:cNvPicPr>
            <a:picLocks noChangeAspect="1"/>
          </p:cNvPicPr>
          <p:nvPr/>
        </p:nvPicPr>
        <p:blipFill>
          <a:blip r:embed="rId3"/>
          <a:stretch>
            <a:fillRect/>
          </a:stretch>
        </p:blipFill>
        <p:spPr>
          <a:xfrm>
            <a:off x="7596187" y="3642243"/>
            <a:ext cx="1547813" cy="2053432"/>
          </a:xfrm>
          <a:prstGeom prst="rect">
            <a:avLst/>
          </a:prstGeom>
        </p:spPr>
      </p:pic>
    </p:spTree>
    <p:extLst>
      <p:ext uri="{BB962C8B-B14F-4D97-AF65-F5344CB8AC3E}">
        <p14:creationId xmlns:p14="http://schemas.microsoft.com/office/powerpoint/2010/main" val="63473808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II.</a:t>
            </a:r>
          </a:p>
        </p:txBody>
      </p:sp>
      <p:sp>
        <p:nvSpPr>
          <p:cNvPr id="19459" name="Rectangle 3"/>
          <p:cNvSpPr>
            <a:spLocks noGrp="1" noChangeArrowheads="1"/>
          </p:cNvSpPr>
          <p:nvPr>
            <p:ph type="body" idx="1"/>
          </p:nvPr>
        </p:nvSpPr>
        <p:spPr>
          <a:xfrm>
            <a:off x="358924" y="1138335"/>
            <a:ext cx="6760333" cy="5508125"/>
          </a:xfrm>
        </p:spPr>
        <p:txBody>
          <a:bodyPr>
            <a:noAutofit/>
          </a:bodyPr>
          <a:lstStyle/>
          <a:p>
            <a:pPr algn="just" defTabSz="449263" fontAlgn="base">
              <a:spcBef>
                <a:spcPts val="12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Příklad Polska </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Tzv. malá ústava neboli novela komunistické ústavy – přímá volba prezidenta, výrazné pravomoci: zahraniční a bezpečnostní politika včetně jmenování vlastních kandidátů do silových resortů</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Silné postavení Lecha Walesy a jeho kohabitace s levicovou vládní koalicí (SLD)</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Nová ústava přinesla příklon k parlamentarismu, přímá volba však zůstala dodnes </a:t>
            </a:r>
          </a:p>
          <a:p>
            <a:pPr lvl="1" algn="just" defTabSz="449263" fontAlgn="base">
              <a:spcBef>
                <a:spcPts val="1000"/>
              </a:spcBef>
              <a:spcAft>
                <a:spcPct val="0"/>
              </a:spcAft>
              <a:buClr>
                <a:srgbClr val="000000"/>
              </a:buClr>
              <a:buSzPct val="100000"/>
            </a:pPr>
            <a:endParaRPr lang="cs-CZ" sz="1700" dirty="0">
              <a:solidFill>
                <a:srgbClr val="002D5A"/>
              </a:solidFill>
              <a:latin typeface="Calibri" pitchFamily="34" charset="0"/>
              <a:ea typeface="Microsoft YaHei" charset="-122"/>
              <a:cs typeface="Calibri" pitchFamily="34" charset="0"/>
            </a:endParaRPr>
          </a:p>
        </p:txBody>
      </p:sp>
      <p:pic>
        <p:nvPicPr>
          <p:cNvPr id="4" name="Obrázek 3">
            <a:extLst>
              <a:ext uri="{FF2B5EF4-FFF2-40B4-BE49-F238E27FC236}">
                <a16:creationId xmlns:a16="http://schemas.microsoft.com/office/drawing/2014/main" xmlns="" id="{9723EE04-2B52-402B-93E4-F20F7B69C46C}"/>
              </a:ext>
            </a:extLst>
          </p:cNvPr>
          <p:cNvPicPr>
            <a:picLocks noChangeAspect="1"/>
          </p:cNvPicPr>
          <p:nvPr/>
        </p:nvPicPr>
        <p:blipFill>
          <a:blip r:embed="rId2"/>
          <a:stretch>
            <a:fillRect/>
          </a:stretch>
        </p:blipFill>
        <p:spPr>
          <a:xfrm>
            <a:off x="7506268" y="3429001"/>
            <a:ext cx="1622959" cy="2196680"/>
          </a:xfrm>
          <a:prstGeom prst="rect">
            <a:avLst/>
          </a:prstGeom>
        </p:spPr>
      </p:pic>
      <p:pic>
        <p:nvPicPr>
          <p:cNvPr id="5" name="Obrázek 4">
            <a:extLst>
              <a:ext uri="{FF2B5EF4-FFF2-40B4-BE49-F238E27FC236}">
                <a16:creationId xmlns:a16="http://schemas.microsoft.com/office/drawing/2014/main" xmlns="" id="{F7355E11-42E1-4337-8994-BF7F8ACEE007}"/>
              </a:ext>
            </a:extLst>
          </p:cNvPr>
          <p:cNvPicPr>
            <a:picLocks noChangeAspect="1"/>
          </p:cNvPicPr>
          <p:nvPr/>
        </p:nvPicPr>
        <p:blipFill>
          <a:blip r:embed="rId3"/>
          <a:stretch>
            <a:fillRect/>
          </a:stretch>
        </p:blipFill>
        <p:spPr>
          <a:xfrm>
            <a:off x="7478637" y="1232320"/>
            <a:ext cx="1650591" cy="1613517"/>
          </a:xfrm>
          <a:prstGeom prst="rect">
            <a:avLst/>
          </a:prstGeom>
        </p:spPr>
      </p:pic>
    </p:spTree>
    <p:extLst>
      <p:ext uri="{BB962C8B-B14F-4D97-AF65-F5344CB8AC3E}">
        <p14:creationId xmlns:p14="http://schemas.microsoft.com/office/powerpoint/2010/main" val="347383240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899052"/>
          </a:xfrm>
        </p:spPr>
        <p:txBody>
          <a:bodyPr>
            <a:noAutofit/>
          </a:bodyPr>
          <a:lstStyle/>
          <a:p>
            <a:pPr eaLnBrk="1" hangingPunct="1"/>
            <a:r>
              <a:rPr lang="cs-CZ" altLang="cs-CZ" sz="3500" dirty="0"/>
              <a:t>Formální versus faktický </a:t>
            </a:r>
            <a:br>
              <a:rPr lang="cs-CZ" altLang="cs-CZ" sz="3500" dirty="0"/>
            </a:br>
            <a:r>
              <a:rPr lang="cs-CZ" altLang="cs-CZ" sz="3500" dirty="0" err="1"/>
              <a:t>poloprezidencialismus</a:t>
            </a:r>
            <a:endParaRPr lang="cs-CZ" altLang="cs-CZ" sz="3500" dirty="0"/>
          </a:p>
        </p:txBody>
      </p:sp>
      <p:sp>
        <p:nvSpPr>
          <p:cNvPr id="19459" name="Rectangle 3"/>
          <p:cNvSpPr>
            <a:spLocks noGrp="1" noChangeArrowheads="1"/>
          </p:cNvSpPr>
          <p:nvPr>
            <p:ph type="body" idx="1"/>
          </p:nvPr>
        </p:nvSpPr>
        <p:spPr>
          <a:xfrm>
            <a:off x="358923" y="1380931"/>
            <a:ext cx="8374529" cy="5265529"/>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Jiná kritéria než přímá volba</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Celkové postavení prezidenta – složité rozdělení na „ještě slabé“ a „již silné“ </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Maurice </a:t>
            </a: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a jeho pozice podle ústavy a podle praxe</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Otázka </a:t>
            </a:r>
            <a:r>
              <a:rPr lang="cs-CZ" sz="1800" dirty="0" err="1">
                <a:solidFill>
                  <a:srgbClr val="002D5A"/>
                </a:solidFill>
                <a:latin typeface="Calibri" pitchFamily="34" charset="0"/>
                <a:ea typeface="Microsoft YaHei" charset="-122"/>
                <a:cs typeface="Calibri" pitchFamily="34" charset="0"/>
              </a:rPr>
              <a:t>vůdcovstí</a:t>
            </a:r>
            <a:r>
              <a:rPr lang="cs-CZ" sz="1800" dirty="0">
                <a:solidFill>
                  <a:srgbClr val="002D5A"/>
                </a:solidFill>
                <a:latin typeface="Calibri" pitchFamily="34" charset="0"/>
                <a:ea typeface="Microsoft YaHei" charset="-122"/>
                <a:cs typeface="Calibri" pitchFamily="34" charset="0"/>
              </a:rPr>
              <a:t> strany ve vládě a opozici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Odpovědnost vlády nejen parlamentu, ale i prezidentovi – José </a:t>
            </a:r>
            <a:r>
              <a:rPr lang="cs-CZ" sz="1800" dirty="0" err="1">
                <a:solidFill>
                  <a:srgbClr val="002D5A"/>
                </a:solidFill>
                <a:latin typeface="Calibri" pitchFamily="34" charset="0"/>
                <a:ea typeface="Microsoft YaHei" charset="-122"/>
                <a:cs typeface="Calibri" pitchFamily="34" charset="0"/>
              </a:rPr>
              <a:t>Cheibub</a:t>
            </a:r>
            <a:endParaRPr lang="cs-CZ" sz="1800" dirty="0">
              <a:solidFill>
                <a:srgbClr val="002D5A"/>
              </a:solidFill>
              <a:latin typeface="Calibri" pitchFamily="34" charset="0"/>
              <a:ea typeface="Microsoft YaHei" charset="-122"/>
              <a:cs typeface="Calibri" pitchFamily="34" charset="0"/>
            </a:endParaRP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Přímá – prezident může vládu či ministry odvolat</a:t>
            </a: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Nepřímá – prezident může vyvolat předčasné a ty mohou vést k pádu vlády – otázka z čí vůle – vlastní nebo parlamentní, otázka dlouhodobého nevyužívání této pravomoci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Rumunska</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prezident může rozpustit parlament po konzultaci s předsedy obou komor a předsedy frakcí, pokud není sestavena vláda;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v r. 2003 přišel o možnost odvolat premiéra; politicky silné osobnosti – např. </a:t>
            </a:r>
            <a:r>
              <a:rPr lang="cs-CZ" sz="1500" dirty="0" err="1">
                <a:solidFill>
                  <a:srgbClr val="002D5A"/>
                </a:solidFill>
                <a:latin typeface="Calibri" pitchFamily="34" charset="0"/>
                <a:ea typeface="Microsoft YaHei" charset="-122"/>
                <a:cs typeface="Calibri" pitchFamily="34" charset="0"/>
              </a:rPr>
              <a:t>Basescu</a:t>
            </a:r>
            <a:r>
              <a:rPr lang="cs-CZ" sz="1500" dirty="0">
                <a:solidFill>
                  <a:srgbClr val="002D5A"/>
                </a:solidFill>
                <a:latin typeface="Calibri" pitchFamily="34" charset="0"/>
                <a:ea typeface="Microsoft YaHei" charset="-122"/>
                <a:cs typeface="Calibri" pitchFamily="34" charset="0"/>
              </a:rPr>
              <a:t> – jsou schopny i tak dosáhnout svého</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Složitá kohabitace 2004-2008</a:t>
            </a:r>
          </a:p>
          <a:p>
            <a:pPr lvl="1" algn="just" defTabSz="449263" fontAlgn="base">
              <a:spcBef>
                <a:spcPts val="1000"/>
              </a:spcBef>
              <a:spcAft>
                <a:spcPct val="0"/>
              </a:spcAft>
              <a:buClr>
                <a:srgbClr val="000000"/>
              </a:buClr>
              <a:buSzPct val="100000"/>
            </a:pPr>
            <a:endParaRPr lang="cs-CZ" sz="16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69091212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525827"/>
          </a:xfrm>
        </p:spPr>
        <p:txBody>
          <a:bodyPr>
            <a:noAutofit/>
          </a:bodyPr>
          <a:lstStyle/>
          <a:p>
            <a:pPr eaLnBrk="1" hangingPunct="1"/>
            <a:r>
              <a:rPr lang="cs-CZ" altLang="cs-CZ" sz="3500" dirty="0" err="1"/>
              <a:t>Duverger</a:t>
            </a:r>
            <a:r>
              <a:rPr lang="cs-CZ" altLang="cs-CZ" sz="3500" dirty="0"/>
              <a:t> – moc prezidenta</a:t>
            </a:r>
          </a:p>
        </p:txBody>
      </p:sp>
      <p:graphicFrame>
        <p:nvGraphicFramePr>
          <p:cNvPr id="3" name="Tabulka 3">
            <a:extLst>
              <a:ext uri="{FF2B5EF4-FFF2-40B4-BE49-F238E27FC236}">
                <a16:creationId xmlns:a16="http://schemas.microsoft.com/office/drawing/2014/main" xmlns="" id="{86987D24-929F-41C4-9C97-A846348B48E5}"/>
              </a:ext>
            </a:extLst>
          </p:cNvPr>
          <p:cNvGraphicFramePr>
            <a:graphicFrameLocks noGrp="1"/>
          </p:cNvGraphicFramePr>
          <p:nvPr>
            <p:extLst>
              <p:ext uri="{D42A27DB-BD31-4B8C-83A1-F6EECF244321}">
                <p14:modId xmlns:p14="http://schemas.microsoft.com/office/powerpoint/2010/main" val="1934594043"/>
              </p:ext>
            </p:extLst>
          </p:nvPr>
        </p:nvGraphicFramePr>
        <p:xfrm>
          <a:off x="1262742" y="1138334"/>
          <a:ext cx="6248400" cy="51206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xmlns="" val="1007153034"/>
                    </a:ext>
                  </a:extLst>
                </a:gridCol>
                <a:gridCol w="3124200">
                  <a:extLst>
                    <a:ext uri="{9D8B030D-6E8A-4147-A177-3AD203B41FA5}">
                      <a16:colId xmlns:a16="http://schemas.microsoft.com/office/drawing/2014/main" xmlns="" val="3055264863"/>
                    </a:ext>
                  </a:extLst>
                </a:gridCol>
              </a:tblGrid>
              <a:tr h="360562">
                <a:tc>
                  <a:txBody>
                    <a:bodyPr/>
                    <a:lstStyle/>
                    <a:p>
                      <a:pPr algn="ctr"/>
                      <a:r>
                        <a:rPr lang="cs-CZ" dirty="0"/>
                        <a:t>Podle ústavy</a:t>
                      </a:r>
                    </a:p>
                  </a:txBody>
                  <a:tcPr anchor="ctr"/>
                </a:tc>
                <a:tc>
                  <a:txBody>
                    <a:bodyPr/>
                    <a:lstStyle/>
                    <a:p>
                      <a:pPr algn="ctr"/>
                      <a:r>
                        <a:rPr lang="cs-CZ" dirty="0"/>
                        <a:t>V praxi</a:t>
                      </a:r>
                    </a:p>
                  </a:txBody>
                  <a:tcPr anchor="ctr"/>
                </a:tc>
                <a:extLst>
                  <a:ext uri="{0D108BD9-81ED-4DB2-BD59-A6C34878D82A}">
                    <a16:rowId xmlns:a16="http://schemas.microsoft.com/office/drawing/2014/main" xmlns="" val="2971340532"/>
                  </a:ext>
                </a:extLst>
              </a:tr>
              <a:tr h="360562">
                <a:tc>
                  <a:txBody>
                    <a:bodyPr/>
                    <a:lstStyle/>
                    <a:p>
                      <a:pPr algn="ctr"/>
                      <a:endParaRPr lang="cs-CZ" dirty="0"/>
                    </a:p>
                  </a:txBody>
                  <a:tcPr anchor="ctr"/>
                </a:tc>
                <a:tc>
                  <a:txBody>
                    <a:bodyPr/>
                    <a:lstStyle/>
                    <a:p>
                      <a:pPr marL="342900" indent="-342900" algn="ctr">
                        <a:buAutoNum type="arabicPeriod"/>
                      </a:pPr>
                      <a:r>
                        <a:rPr lang="cs-CZ" dirty="0"/>
                        <a:t>Francie</a:t>
                      </a:r>
                    </a:p>
                  </a:txBody>
                  <a:tcPr anchor="ctr"/>
                </a:tc>
                <a:extLst>
                  <a:ext uri="{0D108BD9-81ED-4DB2-BD59-A6C34878D82A}">
                    <a16:rowId xmlns:a16="http://schemas.microsoft.com/office/drawing/2014/main" xmlns="" val="2001002995"/>
                  </a:ext>
                </a:extLst>
              </a:tr>
              <a:tr h="360562">
                <a:tc>
                  <a:txBody>
                    <a:bodyPr/>
                    <a:lstStyle/>
                    <a:p>
                      <a:pPr algn="ctr"/>
                      <a:endParaRPr lang="cs-CZ" dirty="0"/>
                    </a:p>
                  </a:txBody>
                  <a:tcPr anchor="ctr"/>
                </a:tc>
                <a:tc>
                  <a:txBody>
                    <a:bodyPr/>
                    <a:lstStyle/>
                    <a:p>
                      <a:pPr algn="ctr"/>
                      <a:r>
                        <a:rPr lang="cs-CZ" dirty="0"/>
                        <a:t>2. Finsko</a:t>
                      </a:r>
                    </a:p>
                  </a:txBody>
                  <a:tcPr anchor="ctr"/>
                </a:tc>
                <a:extLst>
                  <a:ext uri="{0D108BD9-81ED-4DB2-BD59-A6C34878D82A}">
                    <a16:rowId xmlns:a16="http://schemas.microsoft.com/office/drawing/2014/main" xmlns="" val="67502806"/>
                  </a:ext>
                </a:extLst>
              </a:tr>
              <a:tr h="360562">
                <a:tc>
                  <a:txBody>
                    <a:bodyPr/>
                    <a:lstStyle/>
                    <a:p>
                      <a:pPr marL="342900" indent="-342900" algn="ctr">
                        <a:buAutoNum type="arabicPeriod"/>
                      </a:pPr>
                      <a:r>
                        <a:rPr lang="cs-CZ" dirty="0"/>
                        <a:t>Finsko</a:t>
                      </a:r>
                    </a:p>
                  </a:txBody>
                  <a:tcPr anchor="ctr"/>
                </a:tc>
                <a:tc>
                  <a:txBody>
                    <a:bodyPr/>
                    <a:lstStyle/>
                    <a:p>
                      <a:pPr algn="ctr"/>
                      <a:endParaRPr lang="cs-CZ"/>
                    </a:p>
                  </a:txBody>
                  <a:tcPr anchor="ctr"/>
                </a:tc>
                <a:extLst>
                  <a:ext uri="{0D108BD9-81ED-4DB2-BD59-A6C34878D82A}">
                    <a16:rowId xmlns:a16="http://schemas.microsoft.com/office/drawing/2014/main" xmlns="" val="2253851298"/>
                  </a:ext>
                </a:extLst>
              </a:tr>
              <a:tr h="360562">
                <a:tc>
                  <a:txBody>
                    <a:bodyPr/>
                    <a:lstStyle/>
                    <a:p>
                      <a:pPr algn="ctr"/>
                      <a:r>
                        <a:rPr lang="cs-CZ" dirty="0"/>
                        <a:t>2. Island</a:t>
                      </a:r>
                    </a:p>
                  </a:txBody>
                  <a:tcPr anchor="ctr"/>
                </a:tc>
                <a:tc>
                  <a:txBody>
                    <a:bodyPr/>
                    <a:lstStyle/>
                    <a:p>
                      <a:pPr algn="ctr"/>
                      <a:endParaRPr lang="cs-CZ" dirty="0"/>
                    </a:p>
                  </a:txBody>
                  <a:tcPr anchor="ctr"/>
                </a:tc>
                <a:extLst>
                  <a:ext uri="{0D108BD9-81ED-4DB2-BD59-A6C34878D82A}">
                    <a16:rowId xmlns:a16="http://schemas.microsoft.com/office/drawing/2014/main" xmlns="" val="200767881"/>
                  </a:ext>
                </a:extLst>
              </a:tr>
              <a:tr h="360562">
                <a:tc>
                  <a:txBody>
                    <a:bodyPr/>
                    <a:lstStyle/>
                    <a:p>
                      <a:pPr algn="ctr"/>
                      <a:endParaRPr lang="cs-CZ"/>
                    </a:p>
                  </a:txBody>
                  <a:tcPr anchor="ctr"/>
                </a:tc>
                <a:tc>
                  <a:txBody>
                    <a:bodyPr/>
                    <a:lstStyle/>
                    <a:p>
                      <a:pPr algn="ctr"/>
                      <a:r>
                        <a:rPr lang="cs-CZ" dirty="0"/>
                        <a:t>3. Výmarské Německo</a:t>
                      </a:r>
                    </a:p>
                  </a:txBody>
                  <a:tcPr anchor="ctr"/>
                </a:tc>
                <a:extLst>
                  <a:ext uri="{0D108BD9-81ED-4DB2-BD59-A6C34878D82A}">
                    <a16:rowId xmlns:a16="http://schemas.microsoft.com/office/drawing/2014/main" xmlns="" val="361590923"/>
                  </a:ext>
                </a:extLst>
              </a:tr>
              <a:tr h="360562">
                <a:tc>
                  <a:txBody>
                    <a:bodyPr/>
                    <a:lstStyle/>
                    <a:p>
                      <a:pPr algn="ctr"/>
                      <a:r>
                        <a:rPr lang="cs-CZ" dirty="0"/>
                        <a:t>3. Výmarské Německo</a:t>
                      </a:r>
                    </a:p>
                  </a:txBody>
                  <a:tcPr anchor="ctr"/>
                </a:tc>
                <a:tc>
                  <a:txBody>
                    <a:bodyPr/>
                    <a:lstStyle/>
                    <a:p>
                      <a:pPr algn="ctr"/>
                      <a:endParaRPr lang="cs-CZ" dirty="0"/>
                    </a:p>
                  </a:txBody>
                  <a:tcPr anchor="ctr"/>
                </a:tc>
                <a:extLst>
                  <a:ext uri="{0D108BD9-81ED-4DB2-BD59-A6C34878D82A}">
                    <a16:rowId xmlns:a16="http://schemas.microsoft.com/office/drawing/2014/main" xmlns="" val="3692872975"/>
                  </a:ext>
                </a:extLst>
              </a:tr>
              <a:tr h="360562">
                <a:tc>
                  <a:txBody>
                    <a:bodyPr/>
                    <a:lstStyle/>
                    <a:p>
                      <a:pPr algn="ctr"/>
                      <a:r>
                        <a:rPr lang="cs-CZ" dirty="0"/>
                        <a:t>4. Portugalsko</a:t>
                      </a:r>
                    </a:p>
                  </a:txBody>
                  <a:tcPr anchor="ctr"/>
                </a:tc>
                <a:tc>
                  <a:txBody>
                    <a:bodyPr/>
                    <a:lstStyle/>
                    <a:p>
                      <a:pPr algn="ctr"/>
                      <a:r>
                        <a:rPr lang="cs-CZ" dirty="0"/>
                        <a:t>4. Portugalsko </a:t>
                      </a:r>
                    </a:p>
                  </a:txBody>
                  <a:tcPr anchor="ctr"/>
                </a:tc>
                <a:extLst>
                  <a:ext uri="{0D108BD9-81ED-4DB2-BD59-A6C34878D82A}">
                    <a16:rowId xmlns:a16="http://schemas.microsoft.com/office/drawing/2014/main" xmlns="" val="4269362602"/>
                  </a:ext>
                </a:extLst>
              </a:tr>
              <a:tr h="360562">
                <a:tc>
                  <a:txBody>
                    <a:bodyPr/>
                    <a:lstStyle/>
                    <a:p>
                      <a:pPr algn="ctr"/>
                      <a:r>
                        <a:rPr lang="cs-CZ" dirty="0"/>
                        <a:t>5. Rakousko</a:t>
                      </a:r>
                    </a:p>
                  </a:txBody>
                  <a:tcPr anchor="ctr"/>
                </a:tc>
                <a:tc>
                  <a:txBody>
                    <a:bodyPr/>
                    <a:lstStyle/>
                    <a:p>
                      <a:pPr algn="ctr"/>
                      <a:endParaRPr lang="cs-CZ" dirty="0"/>
                    </a:p>
                  </a:txBody>
                  <a:tcPr anchor="ctr"/>
                </a:tc>
                <a:extLst>
                  <a:ext uri="{0D108BD9-81ED-4DB2-BD59-A6C34878D82A}">
                    <a16:rowId xmlns:a16="http://schemas.microsoft.com/office/drawing/2014/main" xmlns="" val="2635639368"/>
                  </a:ext>
                </a:extLst>
              </a:tr>
              <a:tr h="360562">
                <a:tc>
                  <a:txBody>
                    <a:bodyPr/>
                    <a:lstStyle/>
                    <a:p>
                      <a:pPr algn="ctr"/>
                      <a:endParaRPr lang="cs-CZ" dirty="0"/>
                    </a:p>
                  </a:txBody>
                  <a:tcPr anchor="ctr"/>
                </a:tc>
                <a:tc>
                  <a:txBody>
                    <a:bodyPr/>
                    <a:lstStyle/>
                    <a:p>
                      <a:pPr algn="ctr"/>
                      <a:endParaRPr lang="cs-CZ" dirty="0"/>
                    </a:p>
                  </a:txBody>
                  <a:tcPr anchor="ctr"/>
                </a:tc>
                <a:extLst>
                  <a:ext uri="{0D108BD9-81ED-4DB2-BD59-A6C34878D82A}">
                    <a16:rowId xmlns:a16="http://schemas.microsoft.com/office/drawing/2014/main" xmlns="" val="2210251080"/>
                  </a:ext>
                </a:extLst>
              </a:tr>
              <a:tr h="360562">
                <a:tc>
                  <a:txBody>
                    <a:bodyPr/>
                    <a:lstStyle/>
                    <a:p>
                      <a:pPr algn="ctr"/>
                      <a:r>
                        <a:rPr lang="cs-CZ" dirty="0"/>
                        <a:t>6. Francie</a:t>
                      </a:r>
                    </a:p>
                  </a:txBody>
                  <a:tcPr anchor="ctr"/>
                </a:tc>
                <a:tc>
                  <a:txBody>
                    <a:bodyPr/>
                    <a:lstStyle/>
                    <a:p>
                      <a:pPr algn="ctr"/>
                      <a:r>
                        <a:rPr lang="cs-CZ" dirty="0"/>
                        <a:t>5. Rakousko</a:t>
                      </a:r>
                    </a:p>
                  </a:txBody>
                  <a:tcPr anchor="ctr"/>
                </a:tc>
                <a:extLst>
                  <a:ext uri="{0D108BD9-81ED-4DB2-BD59-A6C34878D82A}">
                    <a16:rowId xmlns:a16="http://schemas.microsoft.com/office/drawing/2014/main" xmlns="" val="4123655936"/>
                  </a:ext>
                </a:extLst>
              </a:tr>
              <a:tr h="360562">
                <a:tc>
                  <a:txBody>
                    <a:bodyPr/>
                    <a:lstStyle/>
                    <a:p>
                      <a:pPr algn="ctr"/>
                      <a:endParaRPr lang="cs-CZ" dirty="0"/>
                    </a:p>
                  </a:txBody>
                  <a:tcPr anchor="ctr"/>
                </a:tc>
                <a:tc>
                  <a:txBody>
                    <a:bodyPr/>
                    <a:lstStyle/>
                    <a:p>
                      <a:pPr algn="ctr"/>
                      <a:endParaRPr lang="cs-CZ" dirty="0"/>
                    </a:p>
                  </a:txBody>
                  <a:tcPr anchor="ctr"/>
                </a:tc>
                <a:extLst>
                  <a:ext uri="{0D108BD9-81ED-4DB2-BD59-A6C34878D82A}">
                    <a16:rowId xmlns:a16="http://schemas.microsoft.com/office/drawing/2014/main" xmlns="" val="3601437506"/>
                  </a:ext>
                </a:extLst>
              </a:tr>
              <a:tr h="360562">
                <a:tc>
                  <a:txBody>
                    <a:bodyPr/>
                    <a:lstStyle/>
                    <a:p>
                      <a:pPr algn="ctr"/>
                      <a:r>
                        <a:rPr lang="cs-CZ" dirty="0"/>
                        <a:t>7. Irsko</a:t>
                      </a:r>
                    </a:p>
                  </a:txBody>
                  <a:tcPr anchor="ctr"/>
                </a:tc>
                <a:tc>
                  <a:txBody>
                    <a:bodyPr/>
                    <a:lstStyle/>
                    <a:p>
                      <a:pPr algn="ctr"/>
                      <a:r>
                        <a:rPr lang="cs-CZ" dirty="0"/>
                        <a:t>6. Irsko</a:t>
                      </a:r>
                    </a:p>
                  </a:txBody>
                  <a:tcPr anchor="ctr"/>
                </a:tc>
                <a:extLst>
                  <a:ext uri="{0D108BD9-81ED-4DB2-BD59-A6C34878D82A}">
                    <a16:rowId xmlns:a16="http://schemas.microsoft.com/office/drawing/2014/main" xmlns="" val="3524813314"/>
                  </a:ext>
                </a:extLst>
              </a:tr>
              <a:tr h="360562">
                <a:tc>
                  <a:txBody>
                    <a:bodyPr/>
                    <a:lstStyle/>
                    <a:p>
                      <a:pPr algn="ctr"/>
                      <a:endParaRPr lang="cs-CZ"/>
                    </a:p>
                  </a:txBody>
                  <a:tcPr anchor="ctr"/>
                </a:tc>
                <a:tc>
                  <a:txBody>
                    <a:bodyPr/>
                    <a:lstStyle/>
                    <a:p>
                      <a:pPr algn="ctr"/>
                      <a:r>
                        <a:rPr lang="cs-CZ" dirty="0"/>
                        <a:t>7. Island</a:t>
                      </a:r>
                    </a:p>
                  </a:txBody>
                  <a:tcPr anchor="ctr"/>
                </a:tc>
                <a:extLst>
                  <a:ext uri="{0D108BD9-81ED-4DB2-BD59-A6C34878D82A}">
                    <a16:rowId xmlns:a16="http://schemas.microsoft.com/office/drawing/2014/main" xmlns="" val="3316855747"/>
                  </a:ext>
                </a:extLst>
              </a:tr>
            </a:tbl>
          </a:graphicData>
        </a:graphic>
      </p:graphicFrame>
    </p:spTree>
    <p:extLst>
      <p:ext uri="{BB962C8B-B14F-4D97-AF65-F5344CB8AC3E}">
        <p14:creationId xmlns:p14="http://schemas.microsoft.com/office/powerpoint/2010/main" val="7495570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300" b="1" cap="all" dirty="0">
                <a:solidFill>
                  <a:srgbClr val="CA8A64"/>
                </a:solidFill>
                <a:latin typeface="+mj-lt"/>
              </a:rPr>
              <a:t>Režim shromáždění a direktoriální režim: </a:t>
            </a:r>
          </a:p>
          <a:p>
            <a:pPr algn="ctr"/>
            <a:r>
              <a:rPr lang="pl-PL" sz="3300" b="1" cap="all" dirty="0">
                <a:solidFill>
                  <a:srgbClr val="CA8A64"/>
                </a:solidFill>
                <a:latin typeface="+mj-lt"/>
              </a:rPr>
              <a:t>historické varianty </a:t>
            </a:r>
          </a:p>
          <a:p>
            <a:pPr algn="ctr"/>
            <a:r>
              <a:rPr lang="pl-PL" sz="3300" b="1" cap="all" dirty="0">
                <a:solidFill>
                  <a:srgbClr val="CA8A64"/>
                </a:solidFill>
                <a:latin typeface="+mj-lt"/>
              </a:rPr>
              <a:t>ústavní systém Švýcarska</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3378063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Režim shromáždění</a:t>
            </a:r>
          </a:p>
        </p:txBody>
      </p:sp>
      <p:sp>
        <p:nvSpPr>
          <p:cNvPr id="14339" name="Rectangle 3">
            <a:extLst>
              <a:ext uri="{FF2B5EF4-FFF2-40B4-BE49-F238E27FC236}">
                <a16:creationId xmlns:a16="http://schemas.microsoft.com/office/drawing/2014/main" xmlns="" id="{23CCCA48-6006-4308-A120-2CAF24A73F1A}"/>
              </a:ext>
            </a:extLst>
          </p:cNvPr>
          <p:cNvSpPr>
            <a:spLocks noGrp="1" noChangeArrowheads="1"/>
          </p:cNvSpPr>
          <p:nvPr>
            <p:ph type="body" idx="1"/>
          </p:nvPr>
        </p:nvSpPr>
        <p:spPr>
          <a:xfrm>
            <a:off x="457199" y="1259633"/>
            <a:ext cx="8210940" cy="4866531"/>
          </a:xfrm>
        </p:spPr>
        <p:txBody>
          <a:bodyPr>
            <a:normAutofit/>
          </a:bodyPr>
          <a:lstStyle/>
          <a:p>
            <a:pPr>
              <a:spcBef>
                <a:spcPts val="1800"/>
              </a:spcBef>
            </a:pPr>
            <a:r>
              <a:rPr lang="cs-CZ" altLang="cs-CZ" sz="2400" dirty="0">
                <a:solidFill>
                  <a:srgbClr val="002D5A"/>
                </a:solidFill>
              </a:rPr>
              <a:t>Vychází z </a:t>
            </a:r>
            <a:r>
              <a:rPr lang="cs-CZ" altLang="cs-CZ" sz="2400" dirty="0" err="1">
                <a:solidFill>
                  <a:srgbClr val="002D5A"/>
                </a:solidFill>
              </a:rPr>
              <a:t>Rouseauova</a:t>
            </a:r>
            <a:r>
              <a:rPr lang="cs-CZ" altLang="cs-CZ" sz="2400" dirty="0">
                <a:solidFill>
                  <a:srgbClr val="002D5A"/>
                </a:solidFill>
              </a:rPr>
              <a:t> pojetí suverenity lidu jako vrcholné, nezcizitelné a nedělitelné  moci</a:t>
            </a:r>
          </a:p>
          <a:p>
            <a:pPr>
              <a:spcBef>
                <a:spcPts val="1800"/>
              </a:spcBef>
            </a:pPr>
            <a:r>
              <a:rPr lang="cs-CZ" altLang="cs-CZ" sz="2400" dirty="0">
                <a:solidFill>
                  <a:srgbClr val="002D5A"/>
                </a:solidFill>
              </a:rPr>
              <a:t>Modelové uspořádání – Francie 1793 – zastupitelský orgán má zákonodárnou i výkonnou moc</a:t>
            </a:r>
          </a:p>
          <a:p>
            <a:pPr lvl="1">
              <a:spcBef>
                <a:spcPts val="1800"/>
              </a:spcBef>
            </a:pPr>
            <a:r>
              <a:rPr lang="cs-CZ" altLang="cs-CZ" sz="2000" dirty="0">
                <a:solidFill>
                  <a:srgbClr val="002D5A"/>
                </a:solidFill>
              </a:rPr>
              <a:t>Legislativa – zákonodárný sbor</a:t>
            </a:r>
          </a:p>
          <a:p>
            <a:pPr lvl="1">
              <a:spcBef>
                <a:spcPts val="1800"/>
              </a:spcBef>
            </a:pPr>
            <a:r>
              <a:rPr lang="cs-CZ" altLang="cs-CZ" sz="2000" dirty="0">
                <a:solidFill>
                  <a:srgbClr val="002D5A"/>
                </a:solidFill>
              </a:rPr>
              <a:t>Exekutiva – výkonná rada volená a plně odpovědná ZD sboru</a:t>
            </a:r>
          </a:p>
          <a:p>
            <a:pPr lvl="1">
              <a:spcBef>
                <a:spcPts val="1800"/>
              </a:spcBef>
            </a:pPr>
            <a:r>
              <a:rPr lang="cs-CZ" altLang="cs-CZ" sz="2000" dirty="0">
                <a:solidFill>
                  <a:srgbClr val="002D5A"/>
                </a:solidFill>
              </a:rPr>
              <a:t>Nebylo v praxi realizováno, přesto panuje velká skepse vůči jeho funkčnosti</a:t>
            </a:r>
          </a:p>
          <a:p>
            <a:pPr lvl="1">
              <a:spcBef>
                <a:spcPts val="1800"/>
              </a:spcBef>
            </a:pPr>
            <a:r>
              <a:rPr lang="cs-CZ" altLang="cs-CZ" sz="2000" dirty="0">
                <a:solidFill>
                  <a:srgbClr val="002D5A"/>
                </a:solidFill>
              </a:rPr>
              <a:t>nedostatky: absence dělby moci, absence brzd a protivah, nejasná pozice justice</a:t>
            </a:r>
            <a:endParaRPr lang="cs-CZ" altLang="cs-CZ" sz="2400" dirty="0">
              <a:solidFill>
                <a:srgbClr val="002D5A"/>
              </a:solidFill>
            </a:endParaRPr>
          </a:p>
          <a:p>
            <a:pPr>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1955946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4339">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4339">
                                            <p:txEl>
                                              <p:pRg st="3" end="3"/>
                                            </p:txEl>
                                          </p:spTgt>
                                        </p:tgtEl>
                                        <p:attrNameLst>
                                          <p:attrName>style.visibility</p:attrName>
                                        </p:attrNameLst>
                                      </p:cBhvr>
                                      <p:to>
                                        <p:strVal val="visible"/>
                                      </p:to>
                                    </p:set>
                                    <p:anim calcmode="lin" valueType="num">
                                      <p:cBhvr>
                                        <p:cTn id="24"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4339">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p:cTn id="29"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4339">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4339">
                                            <p:txEl>
                                              <p:pRg st="5" end="5"/>
                                            </p:txEl>
                                          </p:spTgt>
                                        </p:tgtEl>
                                        <p:attrNameLst>
                                          <p:attrName>style.visibility</p:attrName>
                                        </p:attrNameLst>
                                      </p:cBhvr>
                                      <p:to>
                                        <p:strVal val="visible"/>
                                      </p:to>
                                    </p:set>
                                    <p:anim calcmode="lin" valueType="num">
                                      <p:cBhvr>
                                        <p:cTn id="34"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Direktoriální režim</a:t>
            </a:r>
          </a:p>
        </p:txBody>
      </p:sp>
      <p:sp>
        <p:nvSpPr>
          <p:cNvPr id="14339" name="Rectangle 3">
            <a:extLst>
              <a:ext uri="{FF2B5EF4-FFF2-40B4-BE49-F238E27FC236}">
                <a16:creationId xmlns:a16="http://schemas.microsoft.com/office/drawing/2014/main" xmlns="" id="{23CCCA48-6006-4308-A120-2CAF24A73F1A}"/>
              </a:ext>
            </a:extLst>
          </p:cNvPr>
          <p:cNvSpPr>
            <a:spLocks noGrp="1" noChangeArrowheads="1"/>
          </p:cNvSpPr>
          <p:nvPr>
            <p:ph type="body" idx="1"/>
          </p:nvPr>
        </p:nvSpPr>
        <p:spPr>
          <a:xfrm>
            <a:off x="457199" y="1259633"/>
            <a:ext cx="7044613" cy="4866531"/>
          </a:xfrm>
        </p:spPr>
        <p:txBody>
          <a:bodyPr>
            <a:normAutofit lnSpcReduction="10000"/>
          </a:bodyPr>
          <a:lstStyle/>
          <a:p>
            <a:pPr>
              <a:spcBef>
                <a:spcPts val="1800"/>
              </a:spcBef>
            </a:pPr>
            <a:r>
              <a:rPr lang="cs-CZ" altLang="cs-CZ" sz="2400" dirty="0">
                <a:solidFill>
                  <a:srgbClr val="002D5A"/>
                </a:solidFill>
              </a:rPr>
              <a:t>Vrcholný orgán exekutivy je volen, a to individuálně nejvyšším zastupitelským orgánem </a:t>
            </a:r>
          </a:p>
          <a:p>
            <a:pPr>
              <a:spcBef>
                <a:spcPts val="1800"/>
              </a:spcBef>
            </a:pPr>
            <a:r>
              <a:rPr lang="cs-CZ" altLang="cs-CZ" sz="2400" dirty="0">
                <a:solidFill>
                  <a:srgbClr val="002D5A"/>
                </a:solidFill>
              </a:rPr>
              <a:t>Neobyčejně pevná pozice jednotlivých ministrů – téměř vyloučeno  odvolání ZS sborem, premiérem i prezidentem</a:t>
            </a:r>
          </a:p>
          <a:p>
            <a:pPr>
              <a:spcBef>
                <a:spcPts val="1800"/>
              </a:spcBef>
            </a:pPr>
            <a:r>
              <a:rPr lang="cs-CZ" altLang="cs-CZ" sz="2400" dirty="0">
                <a:solidFill>
                  <a:srgbClr val="002D5A"/>
                </a:solidFill>
              </a:rPr>
              <a:t>Švýcarsko</a:t>
            </a:r>
          </a:p>
          <a:p>
            <a:pPr lvl="1">
              <a:spcBef>
                <a:spcPts val="1800"/>
              </a:spcBef>
            </a:pPr>
            <a:r>
              <a:rPr lang="cs-CZ" altLang="cs-CZ" sz="2000" dirty="0">
                <a:solidFill>
                  <a:srgbClr val="002D5A"/>
                </a:solidFill>
              </a:rPr>
              <a:t>členové Federální rady (vlády) jsou jednotlivě voleni Federálním shromážděním, tedy oběma komorami parlamentu</a:t>
            </a:r>
          </a:p>
          <a:p>
            <a:pPr lvl="1">
              <a:spcBef>
                <a:spcPts val="1800"/>
              </a:spcBef>
            </a:pPr>
            <a:r>
              <a:rPr lang="cs-CZ" altLang="cs-CZ" sz="2000" dirty="0">
                <a:solidFill>
                  <a:srgbClr val="002D5A"/>
                </a:solidFill>
              </a:rPr>
              <a:t>dělba moci je v praxi efektivně uplatněna reálnou separací vlády od parlamentu, a to ve srovnání s parlamentarismem</a:t>
            </a:r>
          </a:p>
          <a:p>
            <a:pPr lvl="1">
              <a:spcBef>
                <a:spcPts val="1800"/>
              </a:spcBef>
            </a:pPr>
            <a:r>
              <a:rPr lang="cs-CZ" altLang="cs-CZ" sz="2000" dirty="0">
                <a:solidFill>
                  <a:srgbClr val="002D5A"/>
                </a:solidFill>
              </a:rPr>
              <a:t>Federalismus, polopřímá demokracie</a:t>
            </a:r>
          </a:p>
        </p:txBody>
      </p:sp>
      <p:pic>
        <p:nvPicPr>
          <p:cNvPr id="2" name="Obrázek 1">
            <a:extLst>
              <a:ext uri="{FF2B5EF4-FFF2-40B4-BE49-F238E27FC236}">
                <a16:creationId xmlns:a16="http://schemas.microsoft.com/office/drawing/2014/main" xmlns="" id="{42F4C61C-1744-4193-B6DC-F9E63E8358A2}"/>
              </a:ext>
            </a:extLst>
          </p:cNvPr>
          <p:cNvPicPr>
            <a:picLocks noChangeAspect="1"/>
          </p:cNvPicPr>
          <p:nvPr/>
        </p:nvPicPr>
        <p:blipFill>
          <a:blip r:embed="rId2"/>
          <a:stretch>
            <a:fillRect/>
          </a:stretch>
        </p:blipFill>
        <p:spPr>
          <a:xfrm>
            <a:off x="7376043" y="3410144"/>
            <a:ext cx="1623624" cy="1798476"/>
          </a:xfrm>
          <a:prstGeom prst="rect">
            <a:avLst/>
          </a:prstGeom>
        </p:spPr>
      </p:pic>
    </p:spTree>
    <p:extLst>
      <p:ext uri="{BB962C8B-B14F-4D97-AF65-F5344CB8AC3E}">
        <p14:creationId xmlns:p14="http://schemas.microsoft.com/office/powerpoint/2010/main" val="24556116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339">
                                            <p:txEl>
                                              <p:pRg st="3" end="3"/>
                                            </p:txEl>
                                          </p:spTgt>
                                        </p:tgtEl>
                                        <p:attrNameLst>
                                          <p:attrName>style.visibility</p:attrName>
                                        </p:attrNameLst>
                                      </p:cBhvr>
                                      <p:to>
                                        <p:strVal val="visible"/>
                                      </p:to>
                                    </p:set>
                                    <p:anim calcmode="lin" valueType="num">
                                      <p:cBhvr>
                                        <p:cTn id="26"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4339">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4339">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4339">
                                            <p:txEl>
                                              <p:pRg st="5" end="5"/>
                                            </p:txEl>
                                          </p:spTgt>
                                        </p:tgtEl>
                                        <p:attrNameLst>
                                          <p:attrName>style.visibility</p:attrName>
                                        </p:attrNameLst>
                                      </p:cBhvr>
                                      <p:to>
                                        <p:strVal val="visible"/>
                                      </p:to>
                                    </p:set>
                                    <p:anim calcmode="lin" valueType="num">
                                      <p:cBhvr>
                                        <p:cTn id="36"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B0183681-FF14-4160-AD22-9F91208AE29F}"/>
              </a:ext>
            </a:extLst>
          </p:cNvPr>
          <p:cNvSpPr>
            <a:spLocks noGrp="1" noChangeArrowheads="1"/>
          </p:cNvSpPr>
          <p:nvPr>
            <p:ph type="title"/>
          </p:nvPr>
        </p:nvSpPr>
        <p:spPr>
          <a:xfrm>
            <a:off x="214604" y="191505"/>
            <a:ext cx="8338846" cy="720725"/>
          </a:xfrm>
        </p:spPr>
        <p:txBody>
          <a:bodyPr/>
          <a:lstStyle/>
          <a:p>
            <a:r>
              <a:rPr lang="cs-CZ" altLang="cs-CZ" sz="4000" dirty="0"/>
              <a:t>Politický systém - historie</a:t>
            </a:r>
          </a:p>
        </p:txBody>
      </p:sp>
      <p:sp>
        <p:nvSpPr>
          <p:cNvPr id="11267" name="Rectangle 3">
            <a:extLst>
              <a:ext uri="{FF2B5EF4-FFF2-40B4-BE49-F238E27FC236}">
                <a16:creationId xmlns:a16="http://schemas.microsoft.com/office/drawing/2014/main" xmlns="" id="{A03E07DB-0B9B-4B29-BBC1-A6E39E95A7CF}"/>
              </a:ext>
            </a:extLst>
          </p:cNvPr>
          <p:cNvSpPr>
            <a:spLocks noGrp="1" noChangeArrowheads="1"/>
          </p:cNvSpPr>
          <p:nvPr>
            <p:ph type="body" idx="1"/>
          </p:nvPr>
        </p:nvSpPr>
        <p:spPr>
          <a:xfrm>
            <a:off x="429208" y="1110345"/>
            <a:ext cx="8124242" cy="5074168"/>
          </a:xfrm>
        </p:spPr>
        <p:txBody>
          <a:bodyPr>
            <a:normAutofit/>
          </a:bodyPr>
          <a:lstStyle/>
          <a:p>
            <a:pPr>
              <a:spcBef>
                <a:spcPts val="1200"/>
              </a:spcBef>
            </a:pPr>
            <a:r>
              <a:rPr lang="cs-CZ" altLang="cs-CZ" sz="2000" dirty="0">
                <a:solidFill>
                  <a:srgbClr val="002D5A"/>
                </a:solidFill>
              </a:rPr>
              <a:t>intenzivní politický život</a:t>
            </a:r>
          </a:p>
          <a:p>
            <a:pPr lvl="1">
              <a:spcBef>
                <a:spcPts val="1200"/>
              </a:spcBef>
            </a:pPr>
            <a:r>
              <a:rPr lang="cs-CZ" altLang="cs-CZ" sz="2000" dirty="0">
                <a:solidFill>
                  <a:srgbClr val="002D5A"/>
                </a:solidFill>
              </a:rPr>
              <a:t>volby na 3 úrovních: komunální, kantonální, spolkové + plebiscity</a:t>
            </a:r>
          </a:p>
          <a:p>
            <a:pPr>
              <a:spcBef>
                <a:spcPts val="1200"/>
              </a:spcBef>
            </a:pPr>
            <a:r>
              <a:rPr lang="cs-CZ" altLang="cs-CZ" sz="2000" dirty="0">
                <a:solidFill>
                  <a:srgbClr val="002D5A"/>
                </a:solidFill>
              </a:rPr>
              <a:t>1848 a 1874 se po vzoru USA vytvořil spolkový stát a upevnila se soudržnost kantonů</a:t>
            </a:r>
          </a:p>
          <a:p>
            <a:pPr>
              <a:spcBef>
                <a:spcPts val="1200"/>
              </a:spcBef>
            </a:pPr>
            <a:r>
              <a:rPr lang="cs-CZ" altLang="cs-CZ" sz="2000" dirty="0">
                <a:solidFill>
                  <a:srgbClr val="002D5A"/>
                </a:solidFill>
              </a:rPr>
              <a:t>ústava z 1874 platí se změnami dodnes </a:t>
            </a:r>
          </a:p>
          <a:p>
            <a:pPr>
              <a:spcBef>
                <a:spcPts val="1200"/>
              </a:spcBef>
            </a:pPr>
            <a:r>
              <a:rPr lang="cs-CZ" altLang="cs-CZ" sz="2000" dirty="0">
                <a:solidFill>
                  <a:srgbClr val="002D5A"/>
                </a:solidFill>
              </a:rPr>
              <a:t>chybí dělba moci, mechanismus moci opřen o prvky přímé demokracie, konsensuální bezkonfliktní systém, </a:t>
            </a:r>
          </a:p>
          <a:p>
            <a:pPr>
              <a:spcBef>
                <a:spcPts val="1200"/>
              </a:spcBef>
            </a:pPr>
            <a:r>
              <a:rPr lang="cs-CZ" altLang="cs-CZ" sz="2000" dirty="0">
                <a:solidFill>
                  <a:srgbClr val="002D5A"/>
                </a:solidFill>
              </a:rPr>
              <a:t>nemá individuální hlavu státu (prezident na 1 rok, rotační, čestné)</a:t>
            </a:r>
            <a:endParaRPr lang="cs-CZ" altLang="cs-CZ" sz="2000" b="1" dirty="0">
              <a:solidFill>
                <a:srgbClr val="002D5A"/>
              </a:solidFill>
            </a:endParaRPr>
          </a:p>
          <a:p>
            <a:pPr>
              <a:spcBef>
                <a:spcPts val="1200"/>
              </a:spcBef>
            </a:pPr>
            <a:r>
              <a:rPr lang="cs-CZ" altLang="cs-CZ" sz="2000" dirty="0">
                <a:solidFill>
                  <a:srgbClr val="002D5A"/>
                </a:solidFill>
              </a:rPr>
              <a:t>Švýcarský parlament (spolkové shromáždění)</a:t>
            </a:r>
          </a:p>
          <a:p>
            <a:pPr lvl="1">
              <a:spcBef>
                <a:spcPts val="1200"/>
              </a:spcBef>
            </a:pPr>
            <a:r>
              <a:rPr lang="cs-CZ" altLang="cs-CZ" sz="2000" dirty="0">
                <a:solidFill>
                  <a:srgbClr val="002D5A"/>
                </a:solidFill>
              </a:rPr>
              <a:t>Národní rada – 200 poslanců</a:t>
            </a:r>
          </a:p>
          <a:p>
            <a:pPr lvl="1">
              <a:spcBef>
                <a:spcPts val="1200"/>
              </a:spcBef>
            </a:pPr>
            <a:r>
              <a:rPr lang="cs-CZ" altLang="cs-CZ" sz="2000" dirty="0">
                <a:solidFill>
                  <a:srgbClr val="002D5A"/>
                </a:solidFill>
              </a:rPr>
              <a:t>Rada států – 46 - 2 za kanton a 1 za kantonální okrsek</a:t>
            </a:r>
            <a:endParaRPr lang="cs-CZ" altLang="cs-CZ" sz="2000" dirty="0"/>
          </a:p>
          <a:p>
            <a:pPr>
              <a:lnSpc>
                <a:spcPct val="80000"/>
              </a:lnSpc>
              <a:buFont typeface="Wingdings" panose="05000000000000000000" pitchFamily="2" charset="2"/>
              <a:buNone/>
            </a:pPr>
            <a:endParaRPr lang="cs-CZ" altLang="cs-CZ" sz="2800" dirty="0"/>
          </a:p>
        </p:txBody>
      </p:sp>
    </p:spTree>
    <p:extLst>
      <p:ext uri="{BB962C8B-B14F-4D97-AF65-F5344CB8AC3E}">
        <p14:creationId xmlns:p14="http://schemas.microsoft.com/office/powerpoint/2010/main" val="312231641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1000" fill="hold"/>
                                        <p:tgtEl>
                                          <p:spTgt spid="11267">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126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12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1000" fill="hold"/>
                                        <p:tgtEl>
                                          <p:spTgt spid="1126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126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12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267">
                                            <p:txEl>
                                              <p:pRg st="3" end="3"/>
                                            </p:txEl>
                                          </p:spTgt>
                                        </p:tgtEl>
                                        <p:attrNameLst>
                                          <p:attrName>style.visibility</p:attrName>
                                        </p:attrNameLst>
                                      </p:cBhvr>
                                      <p:to>
                                        <p:strVal val="visible"/>
                                      </p:to>
                                    </p:set>
                                    <p:anim calcmode="lin" valueType="num">
                                      <p:cBhvr>
                                        <p:cTn id="26" dur="1000" fill="hold"/>
                                        <p:tgtEl>
                                          <p:spTgt spid="11267">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1267">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126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1267">
                                            <p:txEl>
                                              <p:pRg st="4" end="4"/>
                                            </p:txEl>
                                          </p:spTgt>
                                        </p:tgtEl>
                                        <p:attrNameLst>
                                          <p:attrName>style.visibility</p:attrName>
                                        </p:attrNameLst>
                                      </p:cBhvr>
                                      <p:to>
                                        <p:strVal val="visible"/>
                                      </p:to>
                                    </p:set>
                                    <p:anim calcmode="lin" valueType="num">
                                      <p:cBhvr>
                                        <p:cTn id="33" dur="1000" fill="hold"/>
                                        <p:tgtEl>
                                          <p:spTgt spid="11267">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1267">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126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267">
                                            <p:txEl>
                                              <p:pRg st="5" end="5"/>
                                            </p:txEl>
                                          </p:spTgt>
                                        </p:tgtEl>
                                        <p:attrNameLst>
                                          <p:attrName>style.visibility</p:attrName>
                                        </p:attrNameLst>
                                      </p:cBhvr>
                                      <p:to>
                                        <p:strVal val="visible"/>
                                      </p:to>
                                    </p:set>
                                    <p:anim calcmode="lin" valueType="num">
                                      <p:cBhvr>
                                        <p:cTn id="40" dur="1000" fill="hold"/>
                                        <p:tgtEl>
                                          <p:spTgt spid="11267">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11267">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1267">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267">
                                            <p:txEl>
                                              <p:pRg st="6" end="6"/>
                                            </p:txEl>
                                          </p:spTgt>
                                        </p:tgtEl>
                                        <p:attrNameLst>
                                          <p:attrName>style.visibility</p:attrName>
                                        </p:attrNameLst>
                                      </p:cBhvr>
                                      <p:to>
                                        <p:strVal val="visible"/>
                                      </p:to>
                                    </p:set>
                                    <p:anim calcmode="lin" valueType="num">
                                      <p:cBhvr>
                                        <p:cTn id="47" dur="1000" fill="hold"/>
                                        <p:tgtEl>
                                          <p:spTgt spid="11267">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11267">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11267">
                                            <p:txEl>
                                              <p:pRg st="6" end="6"/>
                                            </p:tx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1267">
                                            <p:txEl>
                                              <p:pRg st="7" end="7"/>
                                            </p:txEl>
                                          </p:spTgt>
                                        </p:tgtEl>
                                        <p:attrNameLst>
                                          <p:attrName>style.visibility</p:attrName>
                                        </p:attrNameLst>
                                      </p:cBhvr>
                                      <p:to>
                                        <p:strVal val="visible"/>
                                      </p:to>
                                    </p:set>
                                    <p:anim calcmode="lin" valueType="num">
                                      <p:cBhvr>
                                        <p:cTn id="52" dur="1000" fill="hold"/>
                                        <p:tgtEl>
                                          <p:spTgt spid="11267">
                                            <p:txEl>
                                              <p:pRg st="7" end="7"/>
                                            </p:txEl>
                                          </p:spTgt>
                                        </p:tgtEl>
                                        <p:attrNameLst>
                                          <p:attrName>ppt_w</p:attrName>
                                        </p:attrNameLst>
                                      </p:cBhvr>
                                      <p:tavLst>
                                        <p:tav tm="0">
                                          <p:val>
                                            <p:strVal val="#ppt_w*0.70"/>
                                          </p:val>
                                        </p:tav>
                                        <p:tav tm="100000">
                                          <p:val>
                                            <p:strVal val="#ppt_w"/>
                                          </p:val>
                                        </p:tav>
                                      </p:tavLst>
                                    </p:anim>
                                    <p:anim calcmode="lin" valueType="num">
                                      <p:cBhvr>
                                        <p:cTn id="53" dur="1000" fill="hold"/>
                                        <p:tgtEl>
                                          <p:spTgt spid="11267">
                                            <p:txEl>
                                              <p:pRg st="7" end="7"/>
                                            </p:txEl>
                                          </p:spTgt>
                                        </p:tgtEl>
                                        <p:attrNameLst>
                                          <p:attrName>ppt_h</p:attrName>
                                        </p:attrNameLst>
                                      </p:cBhvr>
                                      <p:tavLst>
                                        <p:tav tm="0">
                                          <p:val>
                                            <p:strVal val="#ppt_h"/>
                                          </p:val>
                                        </p:tav>
                                        <p:tav tm="100000">
                                          <p:val>
                                            <p:strVal val="#ppt_h"/>
                                          </p:val>
                                        </p:tav>
                                      </p:tavLst>
                                    </p:anim>
                                    <p:animEffect transition="in" filter="fade">
                                      <p:cBhvr>
                                        <p:cTn id="54" dur="1000"/>
                                        <p:tgtEl>
                                          <p:spTgt spid="11267">
                                            <p:txEl>
                                              <p:pRg st="7" end="7"/>
                                            </p:txEl>
                                          </p:spTgt>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1267">
                                            <p:txEl>
                                              <p:pRg st="8" end="8"/>
                                            </p:txEl>
                                          </p:spTgt>
                                        </p:tgtEl>
                                        <p:attrNameLst>
                                          <p:attrName>style.visibility</p:attrName>
                                        </p:attrNameLst>
                                      </p:cBhvr>
                                      <p:to>
                                        <p:strVal val="visible"/>
                                      </p:to>
                                    </p:set>
                                    <p:anim calcmode="lin" valueType="num">
                                      <p:cBhvr>
                                        <p:cTn id="57" dur="1000" fill="hold"/>
                                        <p:tgtEl>
                                          <p:spTgt spid="11267">
                                            <p:txEl>
                                              <p:pRg st="8" end="8"/>
                                            </p:txEl>
                                          </p:spTgt>
                                        </p:tgtEl>
                                        <p:attrNameLst>
                                          <p:attrName>ppt_w</p:attrName>
                                        </p:attrNameLst>
                                      </p:cBhvr>
                                      <p:tavLst>
                                        <p:tav tm="0">
                                          <p:val>
                                            <p:strVal val="#ppt_w*0.70"/>
                                          </p:val>
                                        </p:tav>
                                        <p:tav tm="100000">
                                          <p:val>
                                            <p:strVal val="#ppt_w"/>
                                          </p:val>
                                        </p:tav>
                                      </p:tavLst>
                                    </p:anim>
                                    <p:anim calcmode="lin" valueType="num">
                                      <p:cBhvr>
                                        <p:cTn id="58" dur="1000" fill="hold"/>
                                        <p:tgtEl>
                                          <p:spTgt spid="11267">
                                            <p:txEl>
                                              <p:pRg st="8" end="8"/>
                                            </p:txEl>
                                          </p:spTgt>
                                        </p:tgtEl>
                                        <p:attrNameLst>
                                          <p:attrName>ppt_h</p:attrName>
                                        </p:attrNameLst>
                                      </p:cBhvr>
                                      <p:tavLst>
                                        <p:tav tm="0">
                                          <p:val>
                                            <p:strVal val="#ppt_h"/>
                                          </p:val>
                                        </p:tav>
                                        <p:tav tm="100000">
                                          <p:val>
                                            <p:strVal val="#ppt_h"/>
                                          </p:val>
                                        </p:tav>
                                      </p:tavLst>
                                    </p:anim>
                                    <p:animEffect transition="in" filter="fade">
                                      <p:cBhvr>
                                        <p:cTn id="59" dur="1000"/>
                                        <p:tgtEl>
                                          <p:spTgt spid="11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BB45C8B0-BAED-4FD1-9A66-794C37D6A307}"/>
              </a:ext>
            </a:extLst>
          </p:cNvPr>
          <p:cNvSpPr>
            <a:spLocks noGrp="1" noChangeArrowheads="1"/>
          </p:cNvSpPr>
          <p:nvPr>
            <p:ph type="title"/>
          </p:nvPr>
        </p:nvSpPr>
        <p:spPr>
          <a:xfrm>
            <a:off x="0" y="70821"/>
            <a:ext cx="9144000" cy="923926"/>
          </a:xfrm>
        </p:spPr>
        <p:txBody>
          <a:bodyPr/>
          <a:lstStyle/>
          <a:p>
            <a:r>
              <a:rPr lang="cs-CZ" altLang="cs-CZ" sz="4000" dirty="0"/>
              <a:t>Politický systém - historie</a:t>
            </a:r>
            <a:endParaRPr lang="cs-CZ" altLang="cs-CZ" sz="4000" i="1" dirty="0"/>
          </a:p>
        </p:txBody>
      </p:sp>
      <p:sp>
        <p:nvSpPr>
          <p:cNvPr id="7171" name="Rectangle 3">
            <a:extLst>
              <a:ext uri="{FF2B5EF4-FFF2-40B4-BE49-F238E27FC236}">
                <a16:creationId xmlns:a16="http://schemas.microsoft.com/office/drawing/2014/main" xmlns="" id="{4ED2FDAD-C26E-4A4E-B182-BA9FEAF176A3}"/>
              </a:ext>
            </a:extLst>
          </p:cNvPr>
          <p:cNvSpPr>
            <a:spLocks noGrp="1" noChangeArrowheads="1"/>
          </p:cNvSpPr>
          <p:nvPr>
            <p:ph type="body" idx="1"/>
          </p:nvPr>
        </p:nvSpPr>
        <p:spPr>
          <a:xfrm>
            <a:off x="457200" y="1184988"/>
            <a:ext cx="8229600" cy="5346441"/>
          </a:xfrm>
        </p:spPr>
        <p:txBody>
          <a:bodyPr>
            <a:normAutofit/>
          </a:bodyPr>
          <a:lstStyle/>
          <a:p>
            <a:pPr marL="609600" indent="-609600">
              <a:lnSpc>
                <a:spcPct val="110000"/>
              </a:lnSpc>
              <a:spcBef>
                <a:spcPts val="1200"/>
              </a:spcBef>
            </a:pPr>
            <a:r>
              <a:rPr lang="cs-CZ" altLang="cs-CZ" sz="2200" dirty="0">
                <a:solidFill>
                  <a:srgbClr val="002D5A"/>
                </a:solidFill>
              </a:rPr>
              <a:t>původně tři kantony, potom 8, 1800 - 15, dnes 23 (3 rozděleny na 6 </a:t>
            </a:r>
            <a:r>
              <a:rPr lang="cs-CZ" altLang="cs-CZ" sz="2200" dirty="0" err="1">
                <a:solidFill>
                  <a:srgbClr val="002D5A"/>
                </a:solidFill>
              </a:rPr>
              <a:t>polokantonů</a:t>
            </a:r>
            <a:r>
              <a:rPr lang="cs-CZ" altLang="cs-CZ" sz="2200" dirty="0">
                <a:solidFill>
                  <a:srgbClr val="002D5A"/>
                </a:solidFill>
              </a:rPr>
              <a:t>) - celkem 26 správních jednotek, dlouho označován jako hornoněmecký spolek – </a:t>
            </a:r>
          </a:p>
          <a:p>
            <a:pPr marL="1009565" lvl="1" indent="-609600">
              <a:lnSpc>
                <a:spcPct val="110000"/>
              </a:lnSpc>
              <a:spcBef>
                <a:spcPts val="1200"/>
              </a:spcBef>
            </a:pPr>
            <a:r>
              <a:rPr lang="cs-CZ" altLang="cs-CZ" sz="1800" dirty="0">
                <a:solidFill>
                  <a:srgbClr val="002D5A"/>
                </a:solidFill>
              </a:rPr>
              <a:t>do konce 15. století jen němčina, nebylo však důležité </a:t>
            </a:r>
          </a:p>
          <a:p>
            <a:pPr marL="609600" indent="-609600">
              <a:lnSpc>
                <a:spcPct val="110000"/>
              </a:lnSpc>
              <a:spcBef>
                <a:spcPts val="1200"/>
              </a:spcBef>
            </a:pPr>
            <a:r>
              <a:rPr lang="cs-CZ" altLang="cs-CZ" sz="2200" dirty="0">
                <a:solidFill>
                  <a:srgbClr val="002D5A"/>
                </a:solidFill>
              </a:rPr>
              <a:t>po roce 1848 němčina spolkovým jazykem, přibyly také FR a IT, rétorománština až 1938, spíše manifestačně vůči běsnícímu nacionalismu a jeho pojetí národa</a:t>
            </a:r>
          </a:p>
          <a:p>
            <a:pPr marL="609600" indent="-609600">
              <a:lnSpc>
                <a:spcPct val="110000"/>
              </a:lnSpc>
              <a:spcBef>
                <a:spcPts val="1200"/>
              </a:spcBef>
            </a:pPr>
            <a:r>
              <a:rPr lang="cs-CZ" altLang="cs-CZ" sz="2200" dirty="0">
                <a:solidFill>
                  <a:srgbClr val="002D5A"/>
                </a:solidFill>
              </a:rPr>
              <a:t>historie </a:t>
            </a:r>
            <a:r>
              <a:rPr lang="cs-CZ" altLang="cs-CZ" sz="2200" dirty="0" err="1">
                <a:solidFill>
                  <a:srgbClr val="002D5A"/>
                </a:solidFill>
              </a:rPr>
              <a:t>konsensualismu</a:t>
            </a:r>
            <a:r>
              <a:rPr lang="cs-CZ" altLang="cs-CZ" sz="2200" dirty="0">
                <a:solidFill>
                  <a:srgbClr val="002D5A"/>
                </a:solidFill>
              </a:rPr>
              <a:t> (</a:t>
            </a:r>
            <a:r>
              <a:rPr lang="cs-CZ" altLang="cs-CZ" sz="2200" dirty="0" err="1">
                <a:solidFill>
                  <a:srgbClr val="002D5A"/>
                </a:solidFill>
              </a:rPr>
              <a:t>konsocialismu</a:t>
            </a:r>
            <a:r>
              <a:rPr lang="cs-CZ" altLang="cs-CZ" sz="2200" dirty="0">
                <a:solidFill>
                  <a:srgbClr val="002D5A"/>
                </a:solidFill>
              </a:rPr>
              <a:t>): </a:t>
            </a:r>
          </a:p>
          <a:p>
            <a:pPr marL="1009565" lvl="1" indent="-609600">
              <a:lnSpc>
                <a:spcPct val="110000"/>
              </a:lnSpc>
              <a:spcBef>
                <a:spcPts val="1200"/>
              </a:spcBef>
            </a:pPr>
            <a:r>
              <a:rPr lang="cs-CZ" altLang="cs-CZ" sz="1800" dirty="0">
                <a:solidFill>
                  <a:srgbClr val="002D5A"/>
                </a:solidFill>
              </a:rPr>
              <a:t>1846-1847 – občanská válka (horské katolické kantony – </a:t>
            </a:r>
            <a:r>
              <a:rPr lang="cs-CZ" altLang="cs-CZ" sz="1800" dirty="0" err="1">
                <a:solidFill>
                  <a:srgbClr val="002D5A"/>
                </a:solidFill>
              </a:rPr>
              <a:t>Sonderbund</a:t>
            </a:r>
            <a:r>
              <a:rPr lang="cs-CZ" altLang="cs-CZ" sz="1800" dirty="0">
                <a:solidFill>
                  <a:srgbClr val="002D5A"/>
                </a:solidFill>
              </a:rPr>
              <a:t> X liberálové z větších měst), </a:t>
            </a:r>
          </a:p>
          <a:p>
            <a:pPr marL="1009565" lvl="1" indent="-609600">
              <a:lnSpc>
                <a:spcPct val="110000"/>
              </a:lnSpc>
              <a:spcBef>
                <a:spcPts val="1200"/>
              </a:spcBef>
            </a:pPr>
            <a:r>
              <a:rPr lang="cs-CZ" altLang="cs-CZ" sz="1800" dirty="0">
                <a:solidFill>
                  <a:srgbClr val="002D5A"/>
                </a:solidFill>
              </a:rPr>
              <a:t>liberálové vyhráli a řešení bylo kompromisní - neobvyklá shovívavost vítězů - liberálů k poraženým katolíkům</a:t>
            </a:r>
          </a:p>
          <a:p>
            <a:pPr marL="609600" indent="-609600">
              <a:lnSpc>
                <a:spcPct val="80000"/>
              </a:lnSpc>
            </a:pPr>
            <a:endParaRPr lang="cs-CZ" altLang="cs-CZ" sz="2400" dirty="0"/>
          </a:p>
        </p:txBody>
      </p:sp>
    </p:spTree>
    <p:extLst>
      <p:ext uri="{BB962C8B-B14F-4D97-AF65-F5344CB8AC3E}">
        <p14:creationId xmlns:p14="http://schemas.microsoft.com/office/powerpoint/2010/main" val="6236250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calcmode="lin" valueType="num">
                                      <p:cBhvr>
                                        <p:cTn id="12" dur="1000" fill="hold"/>
                                        <p:tgtEl>
                                          <p:spTgt spid="717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1000" fill="hold"/>
                                        <p:tgtEl>
                                          <p:spTgt spid="7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 calcmode="lin" valueType="num">
                                      <p:cBhvr>
                                        <p:cTn id="26" dur="1000" fill="hold"/>
                                        <p:tgtEl>
                                          <p:spTgt spid="7171">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171">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p:cTn id="31" dur="1000" fill="hold"/>
                                        <p:tgtEl>
                                          <p:spTgt spid="717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7171">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 calcmode="lin" valueType="num">
                                      <p:cBhvr>
                                        <p:cTn id="36" dur="1000" fill="hold"/>
                                        <p:tgtEl>
                                          <p:spTgt spid="7171">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0"/>
            <a:ext cx="9144000" cy="1082352"/>
          </a:xfrm>
        </p:spPr>
        <p:txBody>
          <a:bodyPr>
            <a:normAutofit/>
          </a:bodyPr>
          <a:lstStyle/>
          <a:p>
            <a:r>
              <a:rPr lang="cs-CZ" sz="3500" dirty="0"/>
              <a:t>Prezidentský režim – základní principy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082353"/>
            <a:ext cx="8266922" cy="5346438"/>
          </a:xfrm>
        </p:spPr>
        <p:txBody>
          <a:bodyPr>
            <a:normAutofit lnSpcReduction="10000"/>
          </a:bodyPr>
          <a:lstStyle/>
          <a:p>
            <a:pPr>
              <a:spcBef>
                <a:spcPts val="1200"/>
              </a:spcBef>
            </a:pPr>
            <a:r>
              <a:rPr lang="cs-CZ" sz="2800" dirty="0">
                <a:solidFill>
                  <a:srgbClr val="002D5A"/>
                </a:solidFill>
              </a:rPr>
              <a:t>na rozdíl od parlamentarismu s jedním ohniskem moci v parlamentu zde najdeme konkurenci několika center moci </a:t>
            </a:r>
          </a:p>
          <a:p>
            <a:pPr>
              <a:spcBef>
                <a:spcPts val="1200"/>
              </a:spcBef>
            </a:pPr>
            <a:r>
              <a:rPr lang="cs-CZ" sz="2800" dirty="0">
                <a:solidFill>
                  <a:srgbClr val="002D5A"/>
                </a:solidFill>
              </a:rPr>
              <a:t>striktní dělbu moci doplňuje systém „brzd a protivah“ (</a:t>
            </a:r>
            <a:r>
              <a:rPr lang="cs-CZ" sz="2800" dirty="0" err="1">
                <a:solidFill>
                  <a:srgbClr val="002D5A"/>
                </a:solidFill>
              </a:rPr>
              <a:t>checks</a:t>
            </a:r>
            <a:r>
              <a:rPr lang="cs-CZ" sz="2800" dirty="0">
                <a:solidFill>
                  <a:srgbClr val="002D5A"/>
                </a:solidFill>
              </a:rPr>
              <a:t> and </a:t>
            </a:r>
            <a:r>
              <a:rPr lang="cs-CZ" sz="2800" dirty="0" err="1">
                <a:solidFill>
                  <a:srgbClr val="002D5A"/>
                </a:solidFill>
              </a:rPr>
              <a:t>balances</a:t>
            </a:r>
            <a:r>
              <a:rPr lang="cs-CZ" sz="2800" dirty="0">
                <a:solidFill>
                  <a:srgbClr val="002D5A"/>
                </a:solidFill>
              </a:rPr>
              <a:t>)</a:t>
            </a:r>
          </a:p>
          <a:p>
            <a:pPr lvl="1">
              <a:spcBef>
                <a:spcPts val="1200"/>
              </a:spcBef>
            </a:pPr>
            <a:r>
              <a:rPr lang="cs-CZ" sz="2400" dirty="0">
                <a:solidFill>
                  <a:srgbClr val="002D5A"/>
                </a:solidFill>
              </a:rPr>
              <a:t>prostředky vzájemného vyvažování moci, aby jedna nemohla nabýt vrchu ani zcela opanovat politická rozhodnutí</a:t>
            </a:r>
          </a:p>
          <a:p>
            <a:pPr lvl="1">
              <a:spcBef>
                <a:spcPts val="1200"/>
              </a:spcBef>
            </a:pPr>
            <a:r>
              <a:rPr lang="cs-CZ" sz="2400" dirty="0">
                <a:solidFill>
                  <a:srgbClr val="002D5A"/>
                </a:solidFill>
              </a:rPr>
              <a:t>prezident potřebuje pro řadu svých rozhodnutí souhlas parlamentu a opačně to platí úplně stejně</a:t>
            </a:r>
          </a:p>
          <a:p>
            <a:pPr lvl="1">
              <a:spcBef>
                <a:spcPts val="1200"/>
              </a:spcBef>
            </a:pPr>
            <a:r>
              <a:rPr lang="cs-CZ" sz="2400" dirty="0">
                <a:solidFill>
                  <a:srgbClr val="002D5A"/>
                </a:solidFill>
              </a:rPr>
              <a:t>příkladem je schvalování rozpočtu kongresem na jedné a podepisování zákonů prezidentem na druhé straně</a:t>
            </a:r>
            <a:endParaRPr lang="cs-CZ" sz="1500" dirty="0">
              <a:solidFill>
                <a:srgbClr val="002D5A"/>
              </a:solidFill>
            </a:endParaRPr>
          </a:p>
        </p:txBody>
      </p:sp>
    </p:spTree>
    <p:extLst>
      <p:ext uri="{BB962C8B-B14F-4D97-AF65-F5344CB8AC3E}">
        <p14:creationId xmlns:p14="http://schemas.microsoft.com/office/powerpoint/2010/main" val="207418392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EFBD6432-B95B-4F86-A00D-C856BA5443C4}"/>
              </a:ext>
            </a:extLst>
          </p:cNvPr>
          <p:cNvSpPr>
            <a:spLocks noGrp="1"/>
          </p:cNvSpPr>
          <p:nvPr>
            <p:ph type="title"/>
          </p:nvPr>
        </p:nvSpPr>
        <p:spPr>
          <a:xfrm>
            <a:off x="0" y="238772"/>
            <a:ext cx="9144000" cy="656967"/>
          </a:xfrm>
        </p:spPr>
        <p:txBody>
          <a:bodyPr>
            <a:normAutofit fontScale="90000"/>
          </a:bodyPr>
          <a:lstStyle/>
          <a:p>
            <a:r>
              <a:rPr lang="cs-CZ" sz="4400" dirty="0"/>
              <a:t>Švýcarsko - oddělení mocí</a:t>
            </a:r>
            <a:endParaRPr lang="en-GB" sz="4400" dirty="0"/>
          </a:p>
        </p:txBody>
      </p:sp>
      <p:pic>
        <p:nvPicPr>
          <p:cNvPr id="7" name="Espace réservé du contenu 6" descr="Une image contenant carte, texte&#10;&#10;Description générée avec un niveau de confiance élevé">
            <a:extLst>
              <a:ext uri="{FF2B5EF4-FFF2-40B4-BE49-F238E27FC236}">
                <a16:creationId xmlns:a16="http://schemas.microsoft.com/office/drawing/2014/main" xmlns="" id="{51EAF866-C080-49A5-8FCF-413DA3BC6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14" y="1063691"/>
            <a:ext cx="8709572" cy="4999940"/>
          </a:xfrm>
        </p:spPr>
      </p:pic>
    </p:spTree>
    <p:extLst>
      <p:ext uri="{BB962C8B-B14F-4D97-AF65-F5344CB8AC3E}">
        <p14:creationId xmlns:p14="http://schemas.microsoft.com/office/powerpoint/2010/main" val="384115050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E85C61AF-E958-45B1-85FF-BF48BDFAAD74}"/>
              </a:ext>
            </a:extLst>
          </p:cNvPr>
          <p:cNvSpPr>
            <a:spLocks noGrp="1" noChangeArrowheads="1"/>
          </p:cNvSpPr>
          <p:nvPr>
            <p:ph type="title"/>
          </p:nvPr>
        </p:nvSpPr>
        <p:spPr>
          <a:xfrm>
            <a:off x="0" y="484996"/>
            <a:ext cx="9144000" cy="923926"/>
          </a:xfrm>
        </p:spPr>
        <p:txBody>
          <a:bodyPr>
            <a:normAutofit/>
          </a:bodyPr>
          <a:lstStyle/>
          <a:p>
            <a:r>
              <a:rPr lang="cs-CZ" altLang="cs-CZ" sz="4400" dirty="0"/>
              <a:t>Zvláštnosti politického systému</a:t>
            </a:r>
          </a:p>
        </p:txBody>
      </p:sp>
      <p:sp>
        <p:nvSpPr>
          <p:cNvPr id="14339" name="Rectangle 3">
            <a:extLst>
              <a:ext uri="{FF2B5EF4-FFF2-40B4-BE49-F238E27FC236}">
                <a16:creationId xmlns:a16="http://schemas.microsoft.com/office/drawing/2014/main" xmlns="" id="{23CCCA48-6006-4308-A120-2CAF24A73F1A}"/>
              </a:ext>
            </a:extLst>
          </p:cNvPr>
          <p:cNvSpPr>
            <a:spLocks noGrp="1" noChangeArrowheads="1"/>
          </p:cNvSpPr>
          <p:nvPr>
            <p:ph type="body" idx="1"/>
          </p:nvPr>
        </p:nvSpPr>
        <p:spPr>
          <a:xfrm>
            <a:off x="457199" y="1660850"/>
            <a:ext cx="4376057" cy="4465314"/>
          </a:xfrm>
        </p:spPr>
        <p:txBody>
          <a:bodyPr>
            <a:normAutofit/>
          </a:bodyPr>
          <a:lstStyle/>
          <a:p>
            <a:pPr>
              <a:spcBef>
                <a:spcPts val="1800"/>
              </a:spcBef>
            </a:pPr>
            <a:r>
              <a:rPr lang="cs-CZ" altLang="cs-CZ" sz="2400" dirty="0">
                <a:solidFill>
                  <a:srgbClr val="002D5A"/>
                </a:solidFill>
              </a:rPr>
              <a:t>Koexistence jazykově a nábožensky odlišných komunit</a:t>
            </a:r>
          </a:p>
          <a:p>
            <a:pPr>
              <a:spcBef>
                <a:spcPts val="1800"/>
              </a:spcBef>
            </a:pPr>
            <a:r>
              <a:rPr lang="cs-CZ" altLang="cs-CZ" sz="2400" dirty="0">
                <a:solidFill>
                  <a:srgbClr val="002D5A"/>
                </a:solidFill>
              </a:rPr>
              <a:t>Dlouhá tradice republikánské formy vlády a demokratických institucí</a:t>
            </a:r>
          </a:p>
          <a:p>
            <a:pPr>
              <a:spcBef>
                <a:spcPts val="1800"/>
              </a:spcBef>
            </a:pPr>
            <a:r>
              <a:rPr lang="cs-CZ" altLang="cs-CZ" sz="2400" dirty="0">
                <a:solidFill>
                  <a:srgbClr val="002D5A"/>
                </a:solidFill>
              </a:rPr>
              <a:t>Specifický model vládnutí</a:t>
            </a:r>
          </a:p>
          <a:p>
            <a:pPr>
              <a:spcBef>
                <a:spcPts val="1800"/>
              </a:spcBef>
            </a:pPr>
            <a:r>
              <a:rPr lang="cs-CZ" altLang="cs-CZ" sz="2400" dirty="0">
                <a:solidFill>
                  <a:srgbClr val="002D5A"/>
                </a:solidFill>
              </a:rPr>
              <a:t>Význam přímé demokracie v politickém životě</a:t>
            </a:r>
          </a:p>
          <a:p>
            <a:pPr>
              <a:spcBef>
                <a:spcPts val="1800"/>
              </a:spcBef>
            </a:pPr>
            <a:r>
              <a:rPr lang="cs-CZ" altLang="cs-CZ" sz="2400" dirty="0">
                <a:solidFill>
                  <a:srgbClr val="002D5A"/>
                </a:solidFill>
              </a:rPr>
              <a:t>Magická formule</a:t>
            </a:r>
          </a:p>
        </p:txBody>
      </p:sp>
      <p:pic>
        <p:nvPicPr>
          <p:cNvPr id="2" name="Obrázek 1">
            <a:extLst>
              <a:ext uri="{FF2B5EF4-FFF2-40B4-BE49-F238E27FC236}">
                <a16:creationId xmlns:a16="http://schemas.microsoft.com/office/drawing/2014/main" xmlns="" id="{53D2A6F0-8B92-4398-BE92-0219E2E6E455}"/>
              </a:ext>
            </a:extLst>
          </p:cNvPr>
          <p:cNvPicPr>
            <a:picLocks noChangeAspect="1"/>
          </p:cNvPicPr>
          <p:nvPr/>
        </p:nvPicPr>
        <p:blipFill>
          <a:blip r:embed="rId2"/>
          <a:stretch>
            <a:fillRect/>
          </a:stretch>
        </p:blipFill>
        <p:spPr>
          <a:xfrm>
            <a:off x="5197972" y="1838130"/>
            <a:ext cx="3946028" cy="358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339">
                                            <p:txEl>
                                              <p:pRg st="3" end="3"/>
                                            </p:txEl>
                                          </p:spTgt>
                                        </p:tgtEl>
                                        <p:attrNameLst>
                                          <p:attrName>style.visibility</p:attrName>
                                        </p:attrNameLst>
                                      </p:cBhvr>
                                      <p:to>
                                        <p:strVal val="visible"/>
                                      </p:to>
                                    </p:set>
                                    <p:anim calcmode="lin" valueType="num">
                                      <p:cBhvr>
                                        <p:cTn id="28"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43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339">
                                            <p:txEl>
                                              <p:pRg st="4" end="4"/>
                                            </p:txEl>
                                          </p:spTgt>
                                        </p:tgtEl>
                                        <p:attrNameLst>
                                          <p:attrName>style.visibility</p:attrName>
                                        </p:attrNameLst>
                                      </p:cBhvr>
                                      <p:to>
                                        <p:strVal val="visible"/>
                                      </p:to>
                                    </p:set>
                                    <p:anim calcmode="lin" valueType="num">
                                      <p:cBhvr>
                                        <p:cTn id="35"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0FBCA5DC-12D6-493A-8FA5-EDDB1DD42E67}"/>
              </a:ext>
            </a:extLst>
          </p:cNvPr>
          <p:cNvSpPr>
            <a:spLocks noGrp="1" noChangeArrowheads="1"/>
          </p:cNvSpPr>
          <p:nvPr>
            <p:ph type="title"/>
          </p:nvPr>
        </p:nvSpPr>
        <p:spPr>
          <a:xfrm>
            <a:off x="0" y="0"/>
            <a:ext cx="9144000" cy="923926"/>
          </a:xfrm>
        </p:spPr>
        <p:txBody>
          <a:bodyPr>
            <a:noAutofit/>
          </a:bodyPr>
          <a:lstStyle/>
          <a:p>
            <a:r>
              <a:rPr lang="cs-CZ" altLang="cs-CZ" sz="3200" dirty="0"/>
              <a:t>Koexistence jazykově a </a:t>
            </a:r>
            <a:br>
              <a:rPr lang="cs-CZ" altLang="cs-CZ" sz="3200" dirty="0"/>
            </a:br>
            <a:r>
              <a:rPr lang="cs-CZ" altLang="cs-CZ" sz="3200" dirty="0"/>
              <a:t>nábožensky odlišných komunit </a:t>
            </a:r>
          </a:p>
        </p:txBody>
      </p:sp>
      <p:sp>
        <p:nvSpPr>
          <p:cNvPr id="5123" name="Rectangle 3">
            <a:extLst>
              <a:ext uri="{FF2B5EF4-FFF2-40B4-BE49-F238E27FC236}">
                <a16:creationId xmlns:a16="http://schemas.microsoft.com/office/drawing/2014/main" xmlns="" id="{A1A08D4C-AA80-4B03-8472-D33B5A76B86F}"/>
              </a:ext>
            </a:extLst>
          </p:cNvPr>
          <p:cNvSpPr>
            <a:spLocks noGrp="1" noChangeArrowheads="1"/>
          </p:cNvSpPr>
          <p:nvPr>
            <p:ph type="body" idx="1"/>
          </p:nvPr>
        </p:nvSpPr>
        <p:spPr>
          <a:xfrm>
            <a:off x="307910" y="4191758"/>
            <a:ext cx="8602825" cy="2572936"/>
          </a:xfrm>
        </p:spPr>
        <p:txBody>
          <a:bodyPr>
            <a:noAutofit/>
          </a:bodyPr>
          <a:lstStyle/>
          <a:p>
            <a:pPr>
              <a:spcBef>
                <a:spcPts val="1200"/>
              </a:spcBef>
            </a:pPr>
            <a:r>
              <a:rPr lang="cs-CZ" altLang="cs-CZ" sz="1700" dirty="0">
                <a:solidFill>
                  <a:srgbClr val="002D5A"/>
                </a:solidFill>
              </a:rPr>
              <a:t>tradice federalismu (73,1% německy, francouzsky 20,9%, italsky 4,7%, rétorománsky 1,3%, tj. průměry naměřené v průběhu 20. století – proporce se mění, ale ne významně)</a:t>
            </a:r>
          </a:p>
          <a:p>
            <a:pPr>
              <a:spcBef>
                <a:spcPts val="1200"/>
              </a:spcBef>
            </a:pPr>
            <a:r>
              <a:rPr lang="cs-CZ" altLang="cs-CZ" sz="1700" dirty="0">
                <a:solidFill>
                  <a:srgbClr val="002D5A"/>
                </a:solidFill>
              </a:rPr>
              <a:t>kantonů 14 N, 4 F, 1 I,  3 kantony – oficiálně dvojjazyčné, 1 kanton – oficiálně trojjazyčný, jednojazyčnost ovšem převládá – některá kantony jsou rozdělené – jazykové hranice přesně v rámci kantonů odděleny – země ze 3 respektive 4 jednojazyčnými oblastmi</a:t>
            </a:r>
          </a:p>
          <a:p>
            <a:pPr>
              <a:spcBef>
                <a:spcPts val="1200"/>
              </a:spcBef>
            </a:pPr>
            <a:r>
              <a:rPr lang="cs-CZ" altLang="cs-CZ" sz="1700" dirty="0">
                <a:solidFill>
                  <a:srgbClr val="002D5A"/>
                </a:solidFill>
              </a:rPr>
              <a:t>míchání segmentů malé, dvojjazyčnost vzniklá na základě smíšených manželství jen u 2,2%</a:t>
            </a:r>
          </a:p>
        </p:txBody>
      </p:sp>
      <p:pic>
        <p:nvPicPr>
          <p:cNvPr id="2" name="Obrázek 1">
            <a:extLst>
              <a:ext uri="{FF2B5EF4-FFF2-40B4-BE49-F238E27FC236}">
                <a16:creationId xmlns:a16="http://schemas.microsoft.com/office/drawing/2014/main" xmlns="" id="{AB4AB932-5D32-478B-B4DB-08F026FA4A74}"/>
              </a:ext>
            </a:extLst>
          </p:cNvPr>
          <p:cNvPicPr>
            <a:picLocks noChangeAspect="1"/>
          </p:cNvPicPr>
          <p:nvPr/>
        </p:nvPicPr>
        <p:blipFill>
          <a:blip r:embed="rId2"/>
          <a:stretch>
            <a:fillRect/>
          </a:stretch>
        </p:blipFill>
        <p:spPr>
          <a:xfrm>
            <a:off x="4492689" y="1082379"/>
            <a:ext cx="4532668" cy="2733200"/>
          </a:xfrm>
          <a:prstGeom prst="rect">
            <a:avLst/>
          </a:prstGeom>
        </p:spPr>
      </p:pic>
      <p:pic>
        <p:nvPicPr>
          <p:cNvPr id="3" name="Obrázek 2">
            <a:extLst>
              <a:ext uri="{FF2B5EF4-FFF2-40B4-BE49-F238E27FC236}">
                <a16:creationId xmlns:a16="http://schemas.microsoft.com/office/drawing/2014/main" xmlns="" id="{4D42BC08-932F-4D27-A777-49A80AF55F85}"/>
              </a:ext>
            </a:extLst>
          </p:cNvPr>
          <p:cNvPicPr>
            <a:picLocks noChangeAspect="1"/>
          </p:cNvPicPr>
          <p:nvPr/>
        </p:nvPicPr>
        <p:blipFill>
          <a:blip r:embed="rId3"/>
          <a:stretch>
            <a:fillRect/>
          </a:stretch>
        </p:blipFill>
        <p:spPr>
          <a:xfrm>
            <a:off x="307910" y="1191242"/>
            <a:ext cx="3965510" cy="273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4CB16F10-A563-404B-A0F0-A1FD733499DE}"/>
              </a:ext>
            </a:extLst>
          </p:cNvPr>
          <p:cNvSpPr>
            <a:spLocks noGrp="1" noChangeArrowheads="1"/>
          </p:cNvSpPr>
          <p:nvPr>
            <p:ph type="title"/>
          </p:nvPr>
        </p:nvSpPr>
        <p:spPr>
          <a:xfrm>
            <a:off x="0" y="269874"/>
            <a:ext cx="9144000" cy="923926"/>
          </a:xfrm>
        </p:spPr>
        <p:txBody>
          <a:bodyPr/>
          <a:lstStyle/>
          <a:p>
            <a:r>
              <a:rPr lang="cs-CZ" altLang="cs-CZ" sz="4000" dirty="0"/>
              <a:t>Jazykový smír</a:t>
            </a:r>
          </a:p>
        </p:txBody>
      </p:sp>
      <p:sp>
        <p:nvSpPr>
          <p:cNvPr id="6147" name="Rectangle 3">
            <a:extLst>
              <a:ext uri="{FF2B5EF4-FFF2-40B4-BE49-F238E27FC236}">
                <a16:creationId xmlns:a16="http://schemas.microsoft.com/office/drawing/2014/main" xmlns="" id="{7FD6C500-229B-41C3-BC31-B86CA7EBBB1D}"/>
              </a:ext>
            </a:extLst>
          </p:cNvPr>
          <p:cNvSpPr>
            <a:spLocks noGrp="1" noChangeArrowheads="1"/>
          </p:cNvSpPr>
          <p:nvPr>
            <p:ph type="body" idx="1"/>
          </p:nvPr>
        </p:nvSpPr>
        <p:spPr>
          <a:xfrm>
            <a:off x="457200" y="1296956"/>
            <a:ext cx="8229600" cy="4829208"/>
          </a:xfrm>
        </p:spPr>
        <p:txBody>
          <a:bodyPr>
            <a:normAutofit/>
          </a:bodyPr>
          <a:lstStyle/>
          <a:p>
            <a:pPr>
              <a:spcBef>
                <a:spcPts val="1800"/>
              </a:spcBef>
            </a:pPr>
            <a:r>
              <a:rPr lang="cs-CZ" altLang="cs-CZ" sz="2400" dirty="0">
                <a:solidFill>
                  <a:srgbClr val="002D5A"/>
                </a:solidFill>
              </a:rPr>
              <a:t>jazyková otázka je řešena v rámci tzv. územního principu</a:t>
            </a:r>
          </a:p>
          <a:p>
            <a:pPr>
              <a:spcBef>
                <a:spcPts val="1800"/>
              </a:spcBef>
            </a:pPr>
            <a:r>
              <a:rPr lang="cs-CZ" altLang="cs-CZ" sz="2400" dirty="0">
                <a:solidFill>
                  <a:srgbClr val="002D5A"/>
                </a:solidFill>
              </a:rPr>
              <a:t> jazykové hranice jsou nedotknutelné:</a:t>
            </a:r>
          </a:p>
          <a:p>
            <a:pPr lvl="1">
              <a:spcBef>
                <a:spcPts val="1800"/>
              </a:spcBef>
            </a:pPr>
            <a:r>
              <a:rPr lang="cs-CZ" altLang="cs-CZ" sz="2000" dirty="0">
                <a:solidFill>
                  <a:srgbClr val="002D5A"/>
                </a:solidFill>
              </a:rPr>
              <a:t>kantony je musí chránit a správa kantonu musí působit ve prospěch jazykové asimilace, </a:t>
            </a:r>
          </a:p>
          <a:p>
            <a:pPr lvl="1">
              <a:spcBef>
                <a:spcPts val="1800"/>
              </a:spcBef>
            </a:pPr>
            <a:r>
              <a:rPr lang="cs-CZ" altLang="cs-CZ" sz="2000" dirty="0">
                <a:solidFill>
                  <a:srgbClr val="002D5A"/>
                </a:solidFill>
              </a:rPr>
              <a:t>nicméně jazyková svoboda zaručena, </a:t>
            </a:r>
          </a:p>
          <a:p>
            <a:pPr lvl="1">
              <a:spcBef>
                <a:spcPts val="1800"/>
              </a:spcBef>
            </a:pPr>
            <a:r>
              <a:rPr lang="cs-CZ" altLang="cs-CZ" sz="2000" dirty="0">
                <a:solidFill>
                  <a:srgbClr val="002D5A"/>
                </a:solidFill>
              </a:rPr>
              <a:t>kantony hledají rovnováhu mezi jazykovou svobodou a ochranou jazyků </a:t>
            </a:r>
          </a:p>
          <a:p>
            <a:pPr lvl="1">
              <a:spcBef>
                <a:spcPts val="1800"/>
              </a:spcBef>
            </a:pPr>
            <a:r>
              <a:rPr lang="cs-CZ" altLang="cs-CZ" sz="2000" dirty="0">
                <a:solidFill>
                  <a:srgbClr val="002D5A"/>
                </a:solidFill>
              </a:rPr>
              <a:t>příklad fabriky, jež přiláká mnoho zaměstnanců jiného jazyka – důvod k odmítnutí ze strany místních úřadů) </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F623FD55-2F9A-40B5-922A-57CA07E5FFF1}"/>
              </a:ext>
            </a:extLst>
          </p:cNvPr>
          <p:cNvSpPr>
            <a:spLocks noGrp="1" noChangeArrowheads="1"/>
          </p:cNvSpPr>
          <p:nvPr>
            <p:ph type="title"/>
          </p:nvPr>
        </p:nvSpPr>
        <p:spPr>
          <a:xfrm>
            <a:off x="0" y="341408"/>
            <a:ext cx="9144000" cy="1067513"/>
          </a:xfrm>
        </p:spPr>
        <p:txBody>
          <a:bodyPr>
            <a:normAutofit fontScale="90000"/>
          </a:bodyPr>
          <a:lstStyle/>
          <a:p>
            <a:r>
              <a:rPr lang="cs-CZ" altLang="cs-CZ" sz="4000" dirty="0"/>
              <a:t>Dlouhá tradice republikánské formy </a:t>
            </a:r>
            <a:br>
              <a:rPr lang="cs-CZ" altLang="cs-CZ" sz="4000" dirty="0"/>
            </a:br>
            <a:r>
              <a:rPr lang="cs-CZ" altLang="cs-CZ" sz="4000" dirty="0"/>
              <a:t>vlády a demokratických institucí</a:t>
            </a:r>
          </a:p>
        </p:txBody>
      </p:sp>
      <p:sp>
        <p:nvSpPr>
          <p:cNvPr id="8195" name="Rectangle 3">
            <a:extLst>
              <a:ext uri="{FF2B5EF4-FFF2-40B4-BE49-F238E27FC236}">
                <a16:creationId xmlns:a16="http://schemas.microsoft.com/office/drawing/2014/main" xmlns="" id="{1B8898DB-6E57-44D8-AA26-7618F0152D41}"/>
              </a:ext>
            </a:extLst>
          </p:cNvPr>
          <p:cNvSpPr>
            <a:spLocks noGrp="1" noChangeArrowheads="1"/>
          </p:cNvSpPr>
          <p:nvPr>
            <p:ph type="body" idx="1"/>
          </p:nvPr>
        </p:nvSpPr>
        <p:spPr>
          <a:xfrm>
            <a:off x="457199" y="1716832"/>
            <a:ext cx="8341567" cy="4799759"/>
          </a:xfrm>
        </p:spPr>
        <p:txBody>
          <a:bodyPr>
            <a:normAutofit/>
          </a:bodyPr>
          <a:lstStyle/>
          <a:p>
            <a:pPr>
              <a:spcBef>
                <a:spcPts val="1200"/>
              </a:spcBef>
            </a:pPr>
            <a:r>
              <a:rPr lang="cs-CZ" altLang="cs-CZ" sz="2200" dirty="0">
                <a:solidFill>
                  <a:srgbClr val="002D5A"/>
                </a:solidFill>
              </a:rPr>
              <a:t>„horské“ kantony Uri, </a:t>
            </a:r>
            <a:r>
              <a:rPr lang="cs-CZ" altLang="cs-CZ" sz="2200" dirty="0" err="1">
                <a:solidFill>
                  <a:srgbClr val="002D5A"/>
                </a:solidFill>
              </a:rPr>
              <a:t>Schwytz</a:t>
            </a:r>
            <a:r>
              <a:rPr lang="cs-CZ" altLang="cs-CZ" sz="2200" dirty="0">
                <a:solidFill>
                  <a:srgbClr val="002D5A"/>
                </a:solidFill>
              </a:rPr>
              <a:t>, </a:t>
            </a:r>
            <a:r>
              <a:rPr lang="cs-CZ" altLang="cs-CZ" sz="2200" dirty="0" err="1">
                <a:solidFill>
                  <a:srgbClr val="002D5A"/>
                </a:solidFill>
              </a:rPr>
              <a:t>Unterwalden</a:t>
            </a:r>
            <a:r>
              <a:rPr lang="cs-CZ" altLang="cs-CZ" sz="2200" dirty="0">
                <a:solidFill>
                  <a:srgbClr val="002D5A"/>
                </a:solidFill>
              </a:rPr>
              <a:t> – 1291 - tzv. Věčná Aliance – Švýcarské spříseženstvo</a:t>
            </a:r>
          </a:p>
          <a:p>
            <a:pPr>
              <a:spcBef>
                <a:spcPts val="1200"/>
              </a:spcBef>
            </a:pPr>
            <a:r>
              <a:rPr lang="cs-CZ" altLang="cs-CZ" sz="2200" dirty="0">
                <a:solidFill>
                  <a:srgbClr val="002D5A"/>
                </a:solidFill>
              </a:rPr>
              <a:t>obrana hranic proti dotíravým sousedům</a:t>
            </a:r>
          </a:p>
          <a:p>
            <a:pPr>
              <a:spcBef>
                <a:spcPts val="1200"/>
              </a:spcBef>
            </a:pPr>
            <a:r>
              <a:rPr lang="cs-CZ" altLang="cs-CZ" sz="2200" dirty="0">
                <a:solidFill>
                  <a:srgbClr val="002D5A"/>
                </a:solidFill>
              </a:rPr>
              <a:t>kontrast - od středověku až do VFR bylo Švýcarsko – s výjimkou tří zakládajících kantonů, a několika velkých měst, kde zůstal zachován status svobodného lidu – zemí vyloženě feudální</a:t>
            </a:r>
          </a:p>
          <a:p>
            <a:pPr>
              <a:spcBef>
                <a:spcPts val="1200"/>
              </a:spcBef>
            </a:pPr>
            <a:r>
              <a:rPr lang="cs-CZ" altLang="cs-CZ" sz="2200" dirty="0">
                <a:solidFill>
                  <a:srgbClr val="002D5A"/>
                </a:solidFill>
              </a:rPr>
              <a:t>paradoxem zde je např. udělení hlasovacího práva ženám až v roce 1971, na kantonální úrovní plně až 1991 - odmítáno referendy</a:t>
            </a:r>
          </a:p>
          <a:p>
            <a:pPr>
              <a:spcBef>
                <a:spcPts val="1200"/>
              </a:spcBef>
            </a:pPr>
            <a:r>
              <a:rPr lang="cs-CZ" altLang="cs-CZ" sz="2200" dirty="0">
                <a:solidFill>
                  <a:srgbClr val="002D5A"/>
                </a:solidFill>
              </a:rPr>
              <a:t>neexistuje však tradice centralizovaného monarchismu - význam </a:t>
            </a:r>
            <a:r>
              <a:rPr lang="cs-CZ" altLang="cs-CZ" sz="2200" dirty="0" err="1">
                <a:solidFill>
                  <a:srgbClr val="002D5A"/>
                </a:solidFill>
              </a:rPr>
              <a:t>lokalismu</a:t>
            </a:r>
            <a:endParaRPr lang="cs-CZ" altLang="cs-CZ" sz="2200"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1000" fill="hold"/>
                                        <p:tgtEl>
                                          <p:spTgt spid="819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19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1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 calcmode="lin" valueType="num">
                                      <p:cBhvr>
                                        <p:cTn id="14" dur="1000" fill="hold"/>
                                        <p:tgtEl>
                                          <p:spTgt spid="819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19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19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 calcmode="lin" valueType="num">
                                      <p:cBhvr>
                                        <p:cTn id="21" dur="1000" fill="hold"/>
                                        <p:tgtEl>
                                          <p:spTgt spid="819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19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1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 calcmode="lin" valueType="num">
                                      <p:cBhvr>
                                        <p:cTn id="28" dur="1000" fill="hold"/>
                                        <p:tgtEl>
                                          <p:spTgt spid="819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819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819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195">
                                            <p:txEl>
                                              <p:pRg st="4" end="4"/>
                                            </p:txEl>
                                          </p:spTgt>
                                        </p:tgtEl>
                                        <p:attrNameLst>
                                          <p:attrName>style.visibility</p:attrName>
                                        </p:attrNameLst>
                                      </p:cBhvr>
                                      <p:to>
                                        <p:strVal val="visible"/>
                                      </p:to>
                                    </p:set>
                                    <p:anim calcmode="lin" valueType="num">
                                      <p:cBhvr>
                                        <p:cTn id="35" dur="1000" fill="hold"/>
                                        <p:tgtEl>
                                          <p:spTgt spid="819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819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9856E390-50AF-44CB-8D19-1A34C7704FD5}"/>
              </a:ext>
            </a:extLst>
          </p:cNvPr>
          <p:cNvSpPr>
            <a:spLocks noGrp="1" noChangeArrowheads="1"/>
          </p:cNvSpPr>
          <p:nvPr>
            <p:ph type="title"/>
          </p:nvPr>
        </p:nvSpPr>
        <p:spPr>
          <a:xfrm>
            <a:off x="0" y="0"/>
            <a:ext cx="9144000" cy="867747"/>
          </a:xfrm>
        </p:spPr>
        <p:txBody>
          <a:bodyPr>
            <a:normAutofit/>
          </a:bodyPr>
          <a:lstStyle/>
          <a:p>
            <a:r>
              <a:rPr lang="cs-CZ" altLang="cs-CZ" sz="4000" dirty="0"/>
              <a:t>Význam (polo)přímé demokracie</a:t>
            </a:r>
          </a:p>
        </p:txBody>
      </p:sp>
      <p:sp>
        <p:nvSpPr>
          <p:cNvPr id="9219" name="Rectangle 3">
            <a:extLst>
              <a:ext uri="{FF2B5EF4-FFF2-40B4-BE49-F238E27FC236}">
                <a16:creationId xmlns:a16="http://schemas.microsoft.com/office/drawing/2014/main" xmlns="" id="{34D38843-DB98-471B-921D-BF9097E5D312}"/>
              </a:ext>
            </a:extLst>
          </p:cNvPr>
          <p:cNvSpPr>
            <a:spLocks noGrp="1" noChangeArrowheads="1"/>
          </p:cNvSpPr>
          <p:nvPr>
            <p:ph type="body" idx="1"/>
          </p:nvPr>
        </p:nvSpPr>
        <p:spPr>
          <a:xfrm>
            <a:off x="335902" y="989045"/>
            <a:ext cx="8406882" cy="5355771"/>
          </a:xfrm>
        </p:spPr>
        <p:txBody>
          <a:bodyPr>
            <a:noAutofit/>
          </a:bodyPr>
          <a:lstStyle/>
          <a:p>
            <a:pPr>
              <a:spcBef>
                <a:spcPts val="1200"/>
              </a:spcBef>
            </a:pPr>
            <a:r>
              <a:rPr lang="cs-CZ" altLang="cs-CZ" sz="2000" dirty="0">
                <a:solidFill>
                  <a:srgbClr val="002D5A"/>
                </a:solidFill>
              </a:rPr>
              <a:t>1970-1995 - 215 celostátních referend </a:t>
            </a:r>
            <a:r>
              <a:rPr lang="cs-CZ" altLang="cs-CZ" sz="1800" i="1" dirty="0">
                <a:solidFill>
                  <a:srgbClr val="002D5A"/>
                </a:solidFill>
              </a:rPr>
              <a:t>(pro srovnání: Itálie 39, Irsko 14, Dánsko 6,  Španělsko 3, UK 1, Francie – 3, Belgie, Nizozemsko a Portugalsko - 0)</a:t>
            </a:r>
            <a:r>
              <a:rPr lang="cs-CZ" altLang="cs-CZ" sz="1800" dirty="0">
                <a:solidFill>
                  <a:srgbClr val="002D5A"/>
                </a:solidFill>
              </a:rPr>
              <a:t> </a:t>
            </a:r>
          </a:p>
          <a:p>
            <a:pPr>
              <a:spcBef>
                <a:spcPts val="1200"/>
              </a:spcBef>
            </a:pPr>
            <a:r>
              <a:rPr lang="cs-CZ" altLang="cs-CZ" sz="2000" dirty="0">
                <a:solidFill>
                  <a:srgbClr val="002D5A"/>
                </a:solidFill>
              </a:rPr>
              <a:t>původně existovalo veto lidu</a:t>
            </a:r>
          </a:p>
          <a:p>
            <a:pPr>
              <a:spcBef>
                <a:spcPts val="1200"/>
              </a:spcBef>
            </a:pPr>
            <a:r>
              <a:rPr lang="cs-CZ" altLang="cs-CZ" sz="2000" dirty="0">
                <a:solidFill>
                  <a:srgbClr val="002D5A"/>
                </a:solidFill>
              </a:rPr>
              <a:t>prvky přímé demokracie: </a:t>
            </a:r>
          </a:p>
          <a:p>
            <a:pPr marL="914303" lvl="1" indent="-457200">
              <a:spcBef>
                <a:spcPts val="1200"/>
              </a:spcBef>
              <a:buFont typeface="+mj-lt"/>
              <a:buAutoNum type="arabicPeriod"/>
            </a:pPr>
            <a:r>
              <a:rPr lang="cs-CZ" altLang="cs-CZ" sz="2000" dirty="0">
                <a:solidFill>
                  <a:srgbClr val="002D5A"/>
                </a:solidFill>
              </a:rPr>
              <a:t>referendum, </a:t>
            </a:r>
          </a:p>
          <a:p>
            <a:pPr marL="914303" lvl="1" indent="-457200">
              <a:spcBef>
                <a:spcPts val="1200"/>
              </a:spcBef>
              <a:buFont typeface="+mj-lt"/>
              <a:buAutoNum type="arabicPeriod"/>
            </a:pPr>
            <a:r>
              <a:rPr lang="cs-CZ" altLang="cs-CZ" sz="2000" dirty="0">
                <a:solidFill>
                  <a:srgbClr val="002D5A"/>
                </a:solidFill>
              </a:rPr>
              <a:t>lidová iniciativa – právo předkládat návrhy k hlasování v referendu, </a:t>
            </a:r>
          </a:p>
          <a:p>
            <a:pPr marL="914303" lvl="1" indent="-457200">
              <a:spcBef>
                <a:spcPts val="1200"/>
              </a:spcBef>
              <a:buFont typeface="+mj-lt"/>
              <a:buAutoNum type="arabicPeriod"/>
            </a:pPr>
            <a:r>
              <a:rPr lang="cs-CZ" altLang="cs-CZ" sz="2000" dirty="0">
                <a:solidFill>
                  <a:srgbClr val="002D5A"/>
                </a:solidFill>
              </a:rPr>
              <a:t>v některých kantonech ještě dnes zřídka svoláváno také lidové shromáždění) </a:t>
            </a:r>
          </a:p>
          <a:p>
            <a:pPr lvl="2">
              <a:spcBef>
                <a:spcPts val="1200"/>
              </a:spcBef>
            </a:pPr>
            <a:r>
              <a:rPr lang="cs-CZ" altLang="cs-CZ" sz="2000" dirty="0">
                <a:solidFill>
                  <a:srgbClr val="002D5A"/>
                </a:solidFill>
              </a:rPr>
              <a:t>nevýhodou – izolovanost a jistý konzervatismus (př. volební právo žen – nedemokratické - či odmítnutí daně z přidané hodnoty – proti principů EU), jistá chaotičnost práva i ústavních pravidel – př. zákaz výroby absintu v ústavě – ústava z pohledu laika (i právníka) údajně chaotická změť pravidel</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Referenda</a:t>
            </a:r>
          </a:p>
        </p:txBody>
      </p:sp>
      <p:sp>
        <p:nvSpPr>
          <p:cNvPr id="10243" name="Rectangle 3">
            <a:extLst>
              <a:ext uri="{FF2B5EF4-FFF2-40B4-BE49-F238E27FC236}">
                <a16:creationId xmlns:a16="http://schemas.microsoft.com/office/drawing/2014/main" xmlns="" id="{17A6843D-61F9-4BDA-9DAD-942E35893D25}"/>
              </a:ext>
            </a:extLst>
          </p:cNvPr>
          <p:cNvSpPr>
            <a:spLocks noGrp="1" noChangeArrowheads="1"/>
          </p:cNvSpPr>
          <p:nvPr>
            <p:ph type="body" idx="1"/>
          </p:nvPr>
        </p:nvSpPr>
        <p:spPr>
          <a:xfrm>
            <a:off x="457200" y="1063690"/>
            <a:ext cx="8229600" cy="5062473"/>
          </a:xfrm>
        </p:spPr>
        <p:txBody>
          <a:bodyPr>
            <a:normAutofit/>
          </a:bodyPr>
          <a:lstStyle/>
          <a:p>
            <a:pPr marL="609600" indent="-609600">
              <a:spcBef>
                <a:spcPts val="1200"/>
              </a:spcBef>
            </a:pPr>
            <a:r>
              <a:rPr lang="cs-CZ" altLang="cs-CZ" sz="2200" dirty="0">
                <a:solidFill>
                  <a:srgbClr val="002D5A"/>
                </a:solidFill>
              </a:rPr>
              <a:t>Referenda  obligatorní - změny spolkové ústavy – možné jen se souhlasem většiny hlasujících a většiny kantonů </a:t>
            </a:r>
          </a:p>
          <a:p>
            <a:pPr marL="609600" indent="-609600">
              <a:spcBef>
                <a:spcPts val="1200"/>
              </a:spcBef>
            </a:pPr>
            <a:r>
              <a:rPr lang="cs-CZ" altLang="cs-CZ" sz="2200" dirty="0">
                <a:solidFill>
                  <a:srgbClr val="002D5A"/>
                </a:solidFill>
              </a:rPr>
              <a:t>Referenda fakultativní (na základě lidové iniciativy)</a:t>
            </a:r>
          </a:p>
          <a:p>
            <a:pPr marL="609600" indent="-609600">
              <a:spcBef>
                <a:spcPts val="1200"/>
              </a:spcBef>
            </a:pPr>
            <a:r>
              <a:rPr lang="cs-CZ" altLang="cs-CZ" sz="2200" dirty="0">
                <a:solidFill>
                  <a:srgbClr val="002D5A"/>
                </a:solidFill>
              </a:rPr>
              <a:t>Návrh na změny spolkové ústavy možný na základě iniciativy 100 tisíc občanů (parlament nemá možnost vypracovat protinávrh či zapracovat iniciativu do svého návrhu)</a:t>
            </a:r>
          </a:p>
          <a:p>
            <a:pPr marL="609600" indent="-609600">
              <a:spcBef>
                <a:spcPts val="1200"/>
              </a:spcBef>
            </a:pPr>
            <a:r>
              <a:rPr lang="cs-CZ" altLang="cs-CZ" sz="2200" dirty="0">
                <a:solidFill>
                  <a:srgbClr val="002D5A"/>
                </a:solidFill>
              </a:rPr>
              <a:t>Referendum možné o běžném zákoně (iniciativa 50 tisíc, nebo 8 kantonů) a to do 80 dnů po vyhlášení zákona</a:t>
            </a:r>
          </a:p>
          <a:p>
            <a:pPr marL="609600" indent="-609600">
              <a:spcBef>
                <a:spcPts val="1200"/>
              </a:spcBef>
            </a:pPr>
            <a:r>
              <a:rPr lang="cs-CZ" altLang="cs-CZ" sz="2200" dirty="0">
                <a:solidFill>
                  <a:srgbClr val="002D5A"/>
                </a:solidFill>
              </a:rPr>
              <a:t>Stejná pravidla platí i na kantonální úrovni</a:t>
            </a:r>
          </a:p>
          <a:p>
            <a:pPr marL="609600" indent="-609600">
              <a:spcBef>
                <a:spcPts val="1200"/>
              </a:spcBef>
            </a:pPr>
            <a:r>
              <a:rPr lang="cs-CZ" altLang="cs-CZ" sz="2200" dirty="0">
                <a:solidFill>
                  <a:srgbClr val="002D5A"/>
                </a:solidFill>
              </a:rPr>
              <a:t>7 kantonů a 1 </a:t>
            </a:r>
            <a:r>
              <a:rPr lang="cs-CZ" altLang="cs-CZ" sz="2200" dirty="0" err="1">
                <a:solidFill>
                  <a:srgbClr val="002D5A"/>
                </a:solidFill>
              </a:rPr>
              <a:t>polokanton</a:t>
            </a:r>
            <a:r>
              <a:rPr lang="cs-CZ" altLang="cs-CZ" sz="2200" dirty="0">
                <a:solidFill>
                  <a:srgbClr val="002D5A"/>
                </a:solidFill>
              </a:rPr>
              <a:t>  mají odvolací právo občanů vůči poslancům (právo rozpustit parlament)</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a:t>
            </a:r>
          </a:p>
        </p:txBody>
      </p:sp>
      <p:pic>
        <p:nvPicPr>
          <p:cNvPr id="3" name="Obrázek 2">
            <a:extLst>
              <a:ext uri="{FF2B5EF4-FFF2-40B4-BE49-F238E27FC236}">
                <a16:creationId xmlns:a16="http://schemas.microsoft.com/office/drawing/2014/main" xmlns="" id="{3DDDC678-2249-48CC-BF98-851A384753AF}"/>
              </a:ext>
            </a:extLst>
          </p:cNvPr>
          <p:cNvPicPr>
            <a:picLocks noChangeAspect="1"/>
          </p:cNvPicPr>
          <p:nvPr/>
        </p:nvPicPr>
        <p:blipFill>
          <a:blip r:embed="rId2"/>
          <a:stretch>
            <a:fillRect/>
          </a:stretch>
        </p:blipFill>
        <p:spPr>
          <a:xfrm>
            <a:off x="3638939" y="647174"/>
            <a:ext cx="5349030" cy="3243691"/>
          </a:xfrm>
          <a:prstGeom prst="rect">
            <a:avLst/>
          </a:prstGeom>
        </p:spPr>
      </p:pic>
      <p:sp>
        <p:nvSpPr>
          <p:cNvPr id="10243" name="Rectangle 3">
            <a:extLst>
              <a:ext uri="{FF2B5EF4-FFF2-40B4-BE49-F238E27FC236}">
                <a16:creationId xmlns:a16="http://schemas.microsoft.com/office/drawing/2014/main" xmlns="" id="{17A6843D-61F9-4BDA-9DAD-942E35893D25}"/>
              </a:ext>
            </a:extLst>
          </p:cNvPr>
          <p:cNvSpPr>
            <a:spLocks noGrp="1" noChangeArrowheads="1"/>
          </p:cNvSpPr>
          <p:nvPr>
            <p:ph type="body" idx="1"/>
          </p:nvPr>
        </p:nvSpPr>
        <p:spPr>
          <a:xfrm>
            <a:off x="363894" y="821094"/>
            <a:ext cx="5607698" cy="5728996"/>
          </a:xfrm>
        </p:spPr>
        <p:txBody>
          <a:bodyPr>
            <a:normAutofit fontScale="92500" lnSpcReduction="10000"/>
          </a:bodyPr>
          <a:lstStyle/>
          <a:p>
            <a:pPr>
              <a:spcBef>
                <a:spcPts val="1200"/>
              </a:spcBef>
            </a:pPr>
            <a:r>
              <a:rPr lang="cs-CZ" altLang="cs-CZ" sz="2200" dirty="0">
                <a:solidFill>
                  <a:srgbClr val="002D5A"/>
                </a:solidFill>
              </a:rPr>
              <a:t>SVP</a:t>
            </a:r>
          </a:p>
          <a:p>
            <a:pPr>
              <a:spcBef>
                <a:spcPts val="1200"/>
              </a:spcBef>
            </a:pPr>
            <a:r>
              <a:rPr lang="cs-CZ" altLang="cs-CZ" sz="2200" dirty="0">
                <a:solidFill>
                  <a:srgbClr val="002D5A"/>
                </a:solidFill>
              </a:rPr>
              <a:t>FDP</a:t>
            </a:r>
          </a:p>
          <a:p>
            <a:pPr>
              <a:spcBef>
                <a:spcPts val="1200"/>
              </a:spcBef>
            </a:pPr>
            <a:r>
              <a:rPr lang="cs-CZ" altLang="cs-CZ" sz="2200" dirty="0">
                <a:solidFill>
                  <a:srgbClr val="002D5A"/>
                </a:solidFill>
              </a:rPr>
              <a:t>SP</a:t>
            </a:r>
          </a:p>
          <a:p>
            <a:pPr>
              <a:spcBef>
                <a:spcPts val="1200"/>
              </a:spcBef>
            </a:pPr>
            <a:r>
              <a:rPr lang="cs-CZ" altLang="cs-CZ" sz="2200" dirty="0">
                <a:solidFill>
                  <a:srgbClr val="002D5A"/>
                </a:solidFill>
              </a:rPr>
              <a:t>CVP</a:t>
            </a:r>
          </a:p>
          <a:p>
            <a:pPr>
              <a:spcBef>
                <a:spcPts val="1200"/>
              </a:spcBef>
            </a:pPr>
            <a:r>
              <a:rPr lang="cs-CZ" altLang="cs-CZ" sz="2200" dirty="0">
                <a:solidFill>
                  <a:srgbClr val="002D5A"/>
                </a:solidFill>
              </a:rPr>
              <a:t>GPS</a:t>
            </a:r>
          </a:p>
          <a:p>
            <a:pPr>
              <a:spcBef>
                <a:spcPts val="1200"/>
              </a:spcBef>
            </a:pPr>
            <a:r>
              <a:rPr lang="cs-CZ" altLang="cs-CZ" sz="2200" dirty="0">
                <a:solidFill>
                  <a:srgbClr val="002D5A"/>
                </a:solidFill>
              </a:rPr>
              <a:t>GLP</a:t>
            </a:r>
          </a:p>
          <a:p>
            <a:pPr>
              <a:spcBef>
                <a:spcPts val="1200"/>
              </a:spcBef>
            </a:pPr>
            <a:r>
              <a:rPr lang="cs-CZ" altLang="cs-CZ" sz="2200" dirty="0">
                <a:solidFill>
                  <a:srgbClr val="002D5A"/>
                </a:solidFill>
              </a:rPr>
              <a:t>BDP</a:t>
            </a:r>
          </a:p>
          <a:p>
            <a:pPr marL="0" indent="0">
              <a:spcBef>
                <a:spcPts val="1200"/>
              </a:spcBef>
              <a:buNone/>
            </a:pPr>
            <a:endParaRPr lang="cs-CZ" altLang="cs-CZ" sz="2200" dirty="0">
              <a:solidFill>
                <a:srgbClr val="002D5A"/>
              </a:solidFill>
            </a:endParaRPr>
          </a:p>
          <a:p>
            <a:pPr>
              <a:spcBef>
                <a:spcPts val="1200"/>
              </a:spcBef>
            </a:pPr>
            <a:r>
              <a:rPr lang="cs-CZ" altLang="cs-CZ" sz="2200" b="1" dirty="0">
                <a:solidFill>
                  <a:srgbClr val="002D5A"/>
                </a:solidFill>
              </a:rPr>
              <a:t>Magická formule</a:t>
            </a:r>
          </a:p>
          <a:p>
            <a:pPr lvl="1">
              <a:spcBef>
                <a:spcPts val="1200"/>
              </a:spcBef>
            </a:pPr>
            <a:r>
              <a:rPr lang="cs-CZ" altLang="cs-CZ" sz="1800" dirty="0">
                <a:solidFill>
                  <a:srgbClr val="002D5A"/>
                </a:solidFill>
              </a:rPr>
              <a:t>vzorec, který rozdělí 7 ministerských křesel mezi 4 největší strany ve Federální radě </a:t>
            </a:r>
          </a:p>
          <a:p>
            <a:pPr lvl="1">
              <a:spcBef>
                <a:spcPts val="1200"/>
              </a:spcBef>
            </a:pPr>
            <a:r>
              <a:rPr lang="cs-CZ" altLang="cs-CZ" sz="1800" dirty="0">
                <a:solidFill>
                  <a:srgbClr val="002D5A"/>
                </a:solidFill>
              </a:rPr>
              <a:t>jedná se o dohodu: jazyková vyváženost – 4 křesla něm. mluvící, 3 </a:t>
            </a:r>
            <a:r>
              <a:rPr lang="cs-CZ" altLang="cs-CZ" sz="1800" dirty="0" err="1">
                <a:solidFill>
                  <a:srgbClr val="002D5A"/>
                </a:solidFill>
              </a:rPr>
              <a:t>franc</a:t>
            </a:r>
            <a:r>
              <a:rPr lang="cs-CZ" altLang="cs-CZ" sz="1800" dirty="0">
                <a:solidFill>
                  <a:srgbClr val="002D5A"/>
                </a:solidFill>
              </a:rPr>
              <a:t>. či </a:t>
            </a:r>
            <a:r>
              <a:rPr lang="cs-CZ" altLang="cs-CZ" sz="1800" dirty="0" err="1">
                <a:solidFill>
                  <a:srgbClr val="002D5A"/>
                </a:solidFill>
              </a:rPr>
              <a:t>it</a:t>
            </a:r>
            <a:r>
              <a:rPr lang="cs-CZ" altLang="cs-CZ" sz="1800" dirty="0">
                <a:solidFill>
                  <a:srgbClr val="002D5A"/>
                </a:solidFill>
              </a:rPr>
              <a:t>. mluvící ministři; zastoupení 3 hlavních kantonů</a:t>
            </a:r>
          </a:p>
          <a:p>
            <a:pPr lvl="1">
              <a:spcBef>
                <a:spcPts val="1200"/>
              </a:spcBef>
            </a:pPr>
            <a:r>
              <a:rPr lang="cs-CZ" altLang="cs-CZ" sz="1800" dirty="0">
                <a:solidFill>
                  <a:srgbClr val="002D5A"/>
                </a:solidFill>
              </a:rPr>
              <a:t>od roku 1959</a:t>
            </a:r>
          </a:p>
          <a:p>
            <a:pPr>
              <a:spcBef>
                <a:spcPts val="1200"/>
              </a:spcBef>
            </a:pPr>
            <a:endParaRPr lang="cs-CZ" altLang="cs-CZ" sz="2200" dirty="0">
              <a:solidFill>
                <a:srgbClr val="002D5A"/>
              </a:solidFill>
            </a:endParaRPr>
          </a:p>
          <a:p>
            <a:pPr>
              <a:spcBef>
                <a:spcPts val="1200"/>
              </a:spcBef>
            </a:pPr>
            <a:endParaRPr lang="cs-CZ" altLang="cs-CZ" sz="2200" u="sng" dirty="0">
              <a:solidFill>
                <a:srgbClr val="002D5A"/>
              </a:solidFill>
            </a:endParaRPr>
          </a:p>
        </p:txBody>
      </p:sp>
      <p:pic>
        <p:nvPicPr>
          <p:cNvPr id="4" name="Obrázek 3">
            <a:extLst>
              <a:ext uri="{FF2B5EF4-FFF2-40B4-BE49-F238E27FC236}">
                <a16:creationId xmlns:a16="http://schemas.microsoft.com/office/drawing/2014/main" xmlns="" id="{39A6C82A-68B1-40A2-A595-67B990A73981}"/>
              </a:ext>
            </a:extLst>
          </p:cNvPr>
          <p:cNvPicPr>
            <a:picLocks noChangeAspect="1"/>
          </p:cNvPicPr>
          <p:nvPr/>
        </p:nvPicPr>
        <p:blipFill>
          <a:blip r:embed="rId3"/>
          <a:stretch>
            <a:fillRect/>
          </a:stretch>
        </p:blipFill>
        <p:spPr>
          <a:xfrm>
            <a:off x="6202716" y="3890865"/>
            <a:ext cx="2941284" cy="2967135"/>
          </a:xfrm>
          <a:prstGeom prst="rect">
            <a:avLst/>
          </a:prstGeom>
        </p:spPr>
      </p:pic>
    </p:spTree>
    <p:extLst>
      <p:ext uri="{BB962C8B-B14F-4D97-AF65-F5344CB8AC3E}">
        <p14:creationId xmlns:p14="http://schemas.microsoft.com/office/powerpoint/2010/main" val="224505538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243">
                                            <p:txEl>
                                              <p:pRg st="6" end="6"/>
                                            </p:txEl>
                                          </p:spTgt>
                                        </p:tgtEl>
                                        <p:attrNameLst>
                                          <p:attrName>style.visibility</p:attrName>
                                        </p:attrNameLst>
                                      </p:cBhvr>
                                      <p:to>
                                        <p:strVal val="visible"/>
                                      </p:to>
                                    </p:set>
                                    <p:anim calcmode="lin" valueType="num">
                                      <p:cBhvr>
                                        <p:cTn id="49" dur="1000" fill="hold"/>
                                        <p:tgtEl>
                                          <p:spTgt spid="1024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024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024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243">
                                            <p:txEl>
                                              <p:pRg st="8" end="8"/>
                                            </p:txEl>
                                          </p:spTgt>
                                        </p:tgtEl>
                                        <p:attrNameLst>
                                          <p:attrName>style.visibility</p:attrName>
                                        </p:attrNameLst>
                                      </p:cBhvr>
                                      <p:to>
                                        <p:strVal val="visible"/>
                                      </p:to>
                                    </p:set>
                                    <p:anim calcmode="lin" valueType="num">
                                      <p:cBhvr>
                                        <p:cTn id="56" dur="1000" fill="hold"/>
                                        <p:tgtEl>
                                          <p:spTgt spid="1024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1024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10243">
                                            <p:txEl>
                                              <p:pRg st="8" end="8"/>
                                            </p:txEl>
                                          </p:spTgt>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0243">
                                            <p:txEl>
                                              <p:pRg st="9" end="9"/>
                                            </p:txEl>
                                          </p:spTgt>
                                        </p:tgtEl>
                                        <p:attrNameLst>
                                          <p:attrName>style.visibility</p:attrName>
                                        </p:attrNameLst>
                                      </p:cBhvr>
                                      <p:to>
                                        <p:strVal val="visible"/>
                                      </p:to>
                                    </p:set>
                                    <p:anim calcmode="lin" valueType="num">
                                      <p:cBhvr>
                                        <p:cTn id="61" dur="1000" fill="hold"/>
                                        <p:tgtEl>
                                          <p:spTgt spid="10243">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10243">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10243">
                                            <p:txEl>
                                              <p:pRg st="9" end="9"/>
                                            </p:txEl>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0243">
                                            <p:txEl>
                                              <p:pRg st="10" end="10"/>
                                            </p:txEl>
                                          </p:spTgt>
                                        </p:tgtEl>
                                        <p:attrNameLst>
                                          <p:attrName>style.visibility</p:attrName>
                                        </p:attrNameLst>
                                      </p:cBhvr>
                                      <p:to>
                                        <p:strVal val="visible"/>
                                      </p:to>
                                    </p:set>
                                    <p:anim calcmode="lin" valueType="num">
                                      <p:cBhvr>
                                        <p:cTn id="66" dur="1000" fill="hold"/>
                                        <p:tgtEl>
                                          <p:spTgt spid="10243">
                                            <p:txEl>
                                              <p:pRg st="10" end="10"/>
                                            </p:txEl>
                                          </p:spTgt>
                                        </p:tgtEl>
                                        <p:attrNameLst>
                                          <p:attrName>ppt_w</p:attrName>
                                        </p:attrNameLst>
                                      </p:cBhvr>
                                      <p:tavLst>
                                        <p:tav tm="0">
                                          <p:val>
                                            <p:strVal val="#ppt_w*0.70"/>
                                          </p:val>
                                        </p:tav>
                                        <p:tav tm="100000">
                                          <p:val>
                                            <p:strVal val="#ppt_w"/>
                                          </p:val>
                                        </p:tav>
                                      </p:tavLst>
                                    </p:anim>
                                    <p:anim calcmode="lin" valueType="num">
                                      <p:cBhvr>
                                        <p:cTn id="67" dur="1000" fill="hold"/>
                                        <p:tgtEl>
                                          <p:spTgt spid="10243">
                                            <p:txEl>
                                              <p:pRg st="10" end="10"/>
                                            </p:txEl>
                                          </p:spTgt>
                                        </p:tgtEl>
                                        <p:attrNameLst>
                                          <p:attrName>ppt_h</p:attrName>
                                        </p:attrNameLst>
                                      </p:cBhvr>
                                      <p:tavLst>
                                        <p:tav tm="0">
                                          <p:val>
                                            <p:strVal val="#ppt_h"/>
                                          </p:val>
                                        </p:tav>
                                        <p:tav tm="100000">
                                          <p:val>
                                            <p:strVal val="#ppt_h"/>
                                          </p:val>
                                        </p:tav>
                                      </p:tavLst>
                                    </p:anim>
                                    <p:animEffect transition="in" filter="fade">
                                      <p:cBhvr>
                                        <p:cTn id="68" dur="1000"/>
                                        <p:tgtEl>
                                          <p:spTgt spid="10243">
                                            <p:txEl>
                                              <p:pRg st="10" end="10"/>
                                            </p:txEl>
                                          </p:spTgt>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0243">
                                            <p:txEl>
                                              <p:pRg st="11" end="11"/>
                                            </p:txEl>
                                          </p:spTgt>
                                        </p:tgtEl>
                                        <p:attrNameLst>
                                          <p:attrName>style.visibility</p:attrName>
                                        </p:attrNameLst>
                                      </p:cBhvr>
                                      <p:to>
                                        <p:strVal val="visible"/>
                                      </p:to>
                                    </p:set>
                                    <p:anim calcmode="lin" valueType="num">
                                      <p:cBhvr>
                                        <p:cTn id="71" dur="1000" fill="hold"/>
                                        <p:tgtEl>
                                          <p:spTgt spid="10243">
                                            <p:txEl>
                                              <p:pRg st="11" end="11"/>
                                            </p:txEl>
                                          </p:spTgt>
                                        </p:tgtEl>
                                        <p:attrNameLst>
                                          <p:attrName>ppt_w</p:attrName>
                                        </p:attrNameLst>
                                      </p:cBhvr>
                                      <p:tavLst>
                                        <p:tav tm="0">
                                          <p:val>
                                            <p:strVal val="#ppt_w*0.70"/>
                                          </p:val>
                                        </p:tav>
                                        <p:tav tm="100000">
                                          <p:val>
                                            <p:strVal val="#ppt_w"/>
                                          </p:val>
                                        </p:tav>
                                      </p:tavLst>
                                    </p:anim>
                                    <p:anim calcmode="lin" valueType="num">
                                      <p:cBhvr>
                                        <p:cTn id="72" dur="1000" fill="hold"/>
                                        <p:tgtEl>
                                          <p:spTgt spid="10243">
                                            <p:txEl>
                                              <p:pRg st="11" end="11"/>
                                            </p:txEl>
                                          </p:spTgt>
                                        </p:tgtEl>
                                        <p:attrNameLst>
                                          <p:attrName>ppt_h</p:attrName>
                                        </p:attrNameLst>
                                      </p:cBhvr>
                                      <p:tavLst>
                                        <p:tav tm="0">
                                          <p:val>
                                            <p:strVal val="#ppt_h"/>
                                          </p:val>
                                        </p:tav>
                                        <p:tav tm="100000">
                                          <p:val>
                                            <p:strVal val="#ppt_h"/>
                                          </p:val>
                                        </p:tav>
                                      </p:tavLst>
                                    </p:anim>
                                    <p:animEffect transition="in" filter="fade">
                                      <p:cBhvr>
                                        <p:cTn id="73" dur="1000"/>
                                        <p:tgtEl>
                                          <p:spTgt spid="102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 – poslední volby</a:t>
            </a:r>
          </a:p>
        </p:txBody>
      </p:sp>
      <p:pic>
        <p:nvPicPr>
          <p:cNvPr id="2" name="Obrázek 1">
            <a:extLst>
              <a:ext uri="{FF2B5EF4-FFF2-40B4-BE49-F238E27FC236}">
                <a16:creationId xmlns:a16="http://schemas.microsoft.com/office/drawing/2014/main" xmlns="" id="{66926DBD-5FAA-4511-81AC-23C9A341C2CD}"/>
              </a:ext>
            </a:extLst>
          </p:cNvPr>
          <p:cNvPicPr>
            <a:picLocks noChangeAspect="1"/>
          </p:cNvPicPr>
          <p:nvPr/>
        </p:nvPicPr>
        <p:blipFill>
          <a:blip r:embed="rId2"/>
          <a:stretch>
            <a:fillRect/>
          </a:stretch>
        </p:blipFill>
        <p:spPr>
          <a:xfrm>
            <a:off x="205274" y="1611799"/>
            <a:ext cx="7417836" cy="4894762"/>
          </a:xfrm>
          <a:prstGeom prst="rect">
            <a:avLst/>
          </a:prstGeom>
        </p:spPr>
      </p:pic>
      <p:graphicFrame>
        <p:nvGraphicFramePr>
          <p:cNvPr id="4" name="Tabulka 4">
            <a:extLst>
              <a:ext uri="{FF2B5EF4-FFF2-40B4-BE49-F238E27FC236}">
                <a16:creationId xmlns:a16="http://schemas.microsoft.com/office/drawing/2014/main" xmlns="" id="{CB545C45-4897-4207-86A4-04F4768DE528}"/>
              </a:ext>
            </a:extLst>
          </p:cNvPr>
          <p:cNvGraphicFramePr>
            <a:graphicFrameLocks noGrp="1"/>
          </p:cNvGraphicFramePr>
          <p:nvPr>
            <p:extLst>
              <p:ext uri="{D42A27DB-BD31-4B8C-83A1-F6EECF244321}">
                <p14:modId xmlns:p14="http://schemas.microsoft.com/office/powerpoint/2010/main" val="672070727"/>
              </p:ext>
            </p:extLst>
          </p:nvPr>
        </p:nvGraphicFramePr>
        <p:xfrm>
          <a:off x="7251441" y="687873"/>
          <a:ext cx="1769706" cy="3324294"/>
        </p:xfrm>
        <a:graphic>
          <a:graphicData uri="http://schemas.openxmlformats.org/drawingml/2006/table">
            <a:tbl>
              <a:tblPr firstRow="1" bandRow="1">
                <a:tableStyleId>{5C22544A-7EE6-4342-B048-85BDC9FD1C3A}</a:tableStyleId>
              </a:tblPr>
              <a:tblGrid>
                <a:gridCol w="884853">
                  <a:extLst>
                    <a:ext uri="{9D8B030D-6E8A-4147-A177-3AD203B41FA5}">
                      <a16:colId xmlns:a16="http://schemas.microsoft.com/office/drawing/2014/main" xmlns="" val="3569061087"/>
                    </a:ext>
                  </a:extLst>
                </a:gridCol>
                <a:gridCol w="884853">
                  <a:extLst>
                    <a:ext uri="{9D8B030D-6E8A-4147-A177-3AD203B41FA5}">
                      <a16:colId xmlns:a16="http://schemas.microsoft.com/office/drawing/2014/main" xmlns="" val="3398281969"/>
                    </a:ext>
                  </a:extLst>
                </a:gridCol>
              </a:tblGrid>
              <a:tr h="369366">
                <a:tc>
                  <a:txBody>
                    <a:bodyPr/>
                    <a:lstStyle/>
                    <a:p>
                      <a:r>
                        <a:rPr lang="cs-CZ" sz="1600" b="0" dirty="0"/>
                        <a:t>strana</a:t>
                      </a:r>
                    </a:p>
                  </a:txBody>
                  <a:tcPr anchor="ctr"/>
                </a:tc>
                <a:tc>
                  <a:txBody>
                    <a:bodyPr/>
                    <a:lstStyle/>
                    <a:p>
                      <a:pPr algn="ctr"/>
                      <a:r>
                        <a:rPr lang="cs-CZ" sz="1600" b="0" dirty="0"/>
                        <a:t>křesla</a:t>
                      </a:r>
                    </a:p>
                  </a:txBody>
                  <a:tcPr anchor="ctr"/>
                </a:tc>
                <a:extLst>
                  <a:ext uri="{0D108BD9-81ED-4DB2-BD59-A6C34878D82A}">
                    <a16:rowId xmlns:a16="http://schemas.microsoft.com/office/drawing/2014/main" xmlns="" val="3374159050"/>
                  </a:ext>
                </a:extLst>
              </a:tr>
              <a:tr h="369366">
                <a:tc>
                  <a:txBody>
                    <a:bodyPr/>
                    <a:lstStyle/>
                    <a:p>
                      <a:r>
                        <a:rPr lang="cs-CZ" sz="1600" b="0" dirty="0"/>
                        <a:t>SVP</a:t>
                      </a:r>
                    </a:p>
                  </a:txBody>
                  <a:tcPr anchor="ctr"/>
                </a:tc>
                <a:tc>
                  <a:txBody>
                    <a:bodyPr/>
                    <a:lstStyle/>
                    <a:p>
                      <a:pPr algn="ctr"/>
                      <a:r>
                        <a:rPr lang="cs-CZ" sz="1600" b="0" dirty="0"/>
                        <a:t>53</a:t>
                      </a:r>
                    </a:p>
                  </a:txBody>
                  <a:tcPr anchor="ctr"/>
                </a:tc>
                <a:extLst>
                  <a:ext uri="{0D108BD9-81ED-4DB2-BD59-A6C34878D82A}">
                    <a16:rowId xmlns:a16="http://schemas.microsoft.com/office/drawing/2014/main" xmlns="" val="3043504886"/>
                  </a:ext>
                </a:extLst>
              </a:tr>
              <a:tr h="369366">
                <a:tc>
                  <a:txBody>
                    <a:bodyPr/>
                    <a:lstStyle/>
                    <a:p>
                      <a:r>
                        <a:rPr lang="cs-CZ" sz="1600" b="0" dirty="0"/>
                        <a:t>SP</a:t>
                      </a:r>
                    </a:p>
                  </a:txBody>
                  <a:tcPr anchor="ctr"/>
                </a:tc>
                <a:tc>
                  <a:txBody>
                    <a:bodyPr/>
                    <a:lstStyle/>
                    <a:p>
                      <a:pPr algn="ctr"/>
                      <a:r>
                        <a:rPr lang="cs-CZ" sz="1600" b="0" dirty="0"/>
                        <a:t>39</a:t>
                      </a:r>
                    </a:p>
                  </a:txBody>
                  <a:tcPr anchor="ctr"/>
                </a:tc>
                <a:extLst>
                  <a:ext uri="{0D108BD9-81ED-4DB2-BD59-A6C34878D82A}">
                    <a16:rowId xmlns:a16="http://schemas.microsoft.com/office/drawing/2014/main" xmlns="" val="2543796167"/>
                  </a:ext>
                </a:extLst>
              </a:tr>
              <a:tr h="369366">
                <a:tc>
                  <a:txBody>
                    <a:bodyPr/>
                    <a:lstStyle/>
                    <a:p>
                      <a:r>
                        <a:rPr lang="cs-CZ" sz="1600" b="0" dirty="0"/>
                        <a:t>GPS</a:t>
                      </a:r>
                    </a:p>
                  </a:txBody>
                  <a:tcPr anchor="ctr"/>
                </a:tc>
                <a:tc>
                  <a:txBody>
                    <a:bodyPr/>
                    <a:lstStyle/>
                    <a:p>
                      <a:pPr algn="ctr"/>
                      <a:r>
                        <a:rPr lang="cs-CZ" sz="1600" b="0" dirty="0"/>
                        <a:t>28</a:t>
                      </a:r>
                    </a:p>
                  </a:txBody>
                  <a:tcPr anchor="ctr"/>
                </a:tc>
                <a:extLst>
                  <a:ext uri="{0D108BD9-81ED-4DB2-BD59-A6C34878D82A}">
                    <a16:rowId xmlns:a16="http://schemas.microsoft.com/office/drawing/2014/main" xmlns="" val="2689965334"/>
                  </a:ext>
                </a:extLst>
              </a:tr>
              <a:tr h="369366">
                <a:tc>
                  <a:txBody>
                    <a:bodyPr/>
                    <a:lstStyle/>
                    <a:p>
                      <a:r>
                        <a:rPr lang="cs-CZ" sz="1600" b="0" dirty="0"/>
                        <a:t>FDP</a:t>
                      </a:r>
                    </a:p>
                  </a:txBody>
                  <a:tcPr anchor="ctr"/>
                </a:tc>
                <a:tc>
                  <a:txBody>
                    <a:bodyPr/>
                    <a:lstStyle/>
                    <a:p>
                      <a:pPr algn="ctr"/>
                      <a:r>
                        <a:rPr lang="cs-CZ" sz="1600" b="0" dirty="0"/>
                        <a:t>28</a:t>
                      </a:r>
                    </a:p>
                  </a:txBody>
                  <a:tcPr anchor="ctr"/>
                </a:tc>
                <a:extLst>
                  <a:ext uri="{0D108BD9-81ED-4DB2-BD59-A6C34878D82A}">
                    <a16:rowId xmlns:a16="http://schemas.microsoft.com/office/drawing/2014/main" xmlns="" val="7912720"/>
                  </a:ext>
                </a:extLst>
              </a:tr>
              <a:tr h="369366">
                <a:tc>
                  <a:txBody>
                    <a:bodyPr/>
                    <a:lstStyle/>
                    <a:p>
                      <a:r>
                        <a:rPr lang="cs-CZ" sz="1600" b="0" dirty="0"/>
                        <a:t>CVP</a:t>
                      </a:r>
                    </a:p>
                  </a:txBody>
                  <a:tcPr anchor="ctr"/>
                </a:tc>
                <a:tc>
                  <a:txBody>
                    <a:bodyPr/>
                    <a:lstStyle/>
                    <a:p>
                      <a:pPr algn="ctr"/>
                      <a:r>
                        <a:rPr lang="cs-CZ" sz="1600" b="0" dirty="0"/>
                        <a:t>25</a:t>
                      </a:r>
                    </a:p>
                  </a:txBody>
                  <a:tcPr anchor="ctr"/>
                </a:tc>
                <a:extLst>
                  <a:ext uri="{0D108BD9-81ED-4DB2-BD59-A6C34878D82A}">
                    <a16:rowId xmlns:a16="http://schemas.microsoft.com/office/drawing/2014/main" xmlns="" val="1750032005"/>
                  </a:ext>
                </a:extLst>
              </a:tr>
              <a:tr h="369366">
                <a:tc>
                  <a:txBody>
                    <a:bodyPr/>
                    <a:lstStyle/>
                    <a:p>
                      <a:r>
                        <a:rPr lang="cs-CZ" sz="1600" b="0" dirty="0"/>
                        <a:t>GLS</a:t>
                      </a:r>
                    </a:p>
                  </a:txBody>
                  <a:tcPr anchor="ctr"/>
                </a:tc>
                <a:tc>
                  <a:txBody>
                    <a:bodyPr/>
                    <a:lstStyle/>
                    <a:p>
                      <a:pPr algn="ctr"/>
                      <a:r>
                        <a:rPr lang="cs-CZ" sz="1600" b="0" dirty="0"/>
                        <a:t>16</a:t>
                      </a:r>
                    </a:p>
                  </a:txBody>
                  <a:tcPr anchor="ctr"/>
                </a:tc>
                <a:extLst>
                  <a:ext uri="{0D108BD9-81ED-4DB2-BD59-A6C34878D82A}">
                    <a16:rowId xmlns:a16="http://schemas.microsoft.com/office/drawing/2014/main" xmlns="" val="2329281991"/>
                  </a:ext>
                </a:extLst>
              </a:tr>
              <a:tr h="369366">
                <a:tc>
                  <a:txBody>
                    <a:bodyPr/>
                    <a:lstStyle/>
                    <a:p>
                      <a:r>
                        <a:rPr lang="cs-CZ" sz="1600" b="0" dirty="0"/>
                        <a:t>BDP</a:t>
                      </a:r>
                    </a:p>
                  </a:txBody>
                  <a:tcPr anchor="ctr"/>
                </a:tc>
                <a:tc>
                  <a:txBody>
                    <a:bodyPr/>
                    <a:lstStyle/>
                    <a:p>
                      <a:pPr algn="ctr"/>
                      <a:r>
                        <a:rPr lang="cs-CZ" sz="1600" b="0" dirty="0"/>
                        <a:t>3</a:t>
                      </a:r>
                    </a:p>
                  </a:txBody>
                  <a:tcPr anchor="ctr"/>
                </a:tc>
                <a:extLst>
                  <a:ext uri="{0D108BD9-81ED-4DB2-BD59-A6C34878D82A}">
                    <a16:rowId xmlns:a16="http://schemas.microsoft.com/office/drawing/2014/main" xmlns="" val="2758037398"/>
                  </a:ext>
                </a:extLst>
              </a:tr>
              <a:tr h="369366">
                <a:tc>
                  <a:txBody>
                    <a:bodyPr/>
                    <a:lstStyle/>
                    <a:p>
                      <a:r>
                        <a:rPr lang="cs-CZ" sz="1600" b="0" dirty="0" err="1"/>
                        <a:t>Ost</a:t>
                      </a:r>
                      <a:r>
                        <a:rPr lang="cs-CZ" sz="1600" b="0" dirty="0"/>
                        <a:t>.</a:t>
                      </a:r>
                    </a:p>
                  </a:txBody>
                  <a:tcPr anchor="ctr"/>
                </a:tc>
                <a:tc>
                  <a:txBody>
                    <a:bodyPr/>
                    <a:lstStyle/>
                    <a:p>
                      <a:pPr algn="ctr"/>
                      <a:r>
                        <a:rPr lang="cs-CZ" sz="1600" b="0" dirty="0"/>
                        <a:t>8</a:t>
                      </a:r>
                    </a:p>
                  </a:txBody>
                  <a:tcPr anchor="ctr"/>
                </a:tc>
                <a:extLst>
                  <a:ext uri="{0D108BD9-81ED-4DB2-BD59-A6C34878D82A}">
                    <a16:rowId xmlns:a16="http://schemas.microsoft.com/office/drawing/2014/main" xmlns="" val="1138552015"/>
                  </a:ext>
                </a:extLst>
              </a:tr>
            </a:tbl>
          </a:graphicData>
        </a:graphic>
      </p:graphicFrame>
    </p:spTree>
    <p:extLst>
      <p:ext uri="{BB962C8B-B14F-4D97-AF65-F5344CB8AC3E}">
        <p14:creationId xmlns:p14="http://schemas.microsoft.com/office/powerpoint/2010/main" val="23472016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648C3AA8-2000-4935-8026-3DFF6DCD3FF2}"/>
              </a:ext>
            </a:extLst>
          </p:cNvPr>
          <p:cNvSpPr>
            <a:spLocks noGrp="1" noChangeArrowheads="1"/>
          </p:cNvSpPr>
          <p:nvPr>
            <p:ph type="title"/>
          </p:nvPr>
        </p:nvSpPr>
        <p:spPr>
          <a:xfrm>
            <a:off x="121298" y="139960"/>
            <a:ext cx="8229600" cy="849086"/>
          </a:xfrm>
        </p:spPr>
        <p:txBody>
          <a:bodyPr>
            <a:normAutofit/>
          </a:bodyPr>
          <a:lstStyle/>
          <a:p>
            <a:r>
              <a:rPr lang="cs-CZ" altLang="cs-CZ" sz="4400" dirty="0"/>
              <a:t>Kantony</a:t>
            </a:r>
          </a:p>
        </p:txBody>
      </p:sp>
      <p:sp>
        <p:nvSpPr>
          <p:cNvPr id="12291" name="Rectangle 3">
            <a:extLst>
              <a:ext uri="{FF2B5EF4-FFF2-40B4-BE49-F238E27FC236}">
                <a16:creationId xmlns:a16="http://schemas.microsoft.com/office/drawing/2014/main" xmlns="" id="{661A40D0-32ED-48D6-88B0-12B15EAB1A05}"/>
              </a:ext>
            </a:extLst>
          </p:cNvPr>
          <p:cNvSpPr>
            <a:spLocks noGrp="1" noChangeArrowheads="1"/>
          </p:cNvSpPr>
          <p:nvPr>
            <p:ph type="body" idx="1"/>
          </p:nvPr>
        </p:nvSpPr>
        <p:spPr>
          <a:xfrm>
            <a:off x="468313" y="1054359"/>
            <a:ext cx="8229600" cy="5254366"/>
          </a:xfrm>
        </p:spPr>
        <p:txBody>
          <a:bodyPr>
            <a:normAutofit lnSpcReduction="10000"/>
          </a:bodyPr>
          <a:lstStyle/>
          <a:p>
            <a:pPr marL="609600" indent="-609600">
              <a:spcBef>
                <a:spcPts val="1200"/>
              </a:spcBef>
            </a:pPr>
            <a:r>
              <a:rPr lang="cs-CZ" altLang="cs-CZ" sz="2000" dirty="0">
                <a:solidFill>
                  <a:srgbClr val="002D5A"/>
                </a:solidFill>
              </a:rPr>
              <a:t>na hraně federalismu a </a:t>
            </a:r>
            <a:r>
              <a:rPr lang="cs-CZ" altLang="cs-CZ" sz="2000" dirty="0" err="1">
                <a:solidFill>
                  <a:srgbClr val="002D5A"/>
                </a:solidFill>
              </a:rPr>
              <a:t>konfederalismu</a:t>
            </a:r>
            <a:endParaRPr lang="cs-CZ" altLang="cs-CZ" sz="2000" dirty="0">
              <a:solidFill>
                <a:srgbClr val="002D5A"/>
              </a:solidFill>
            </a:endParaRPr>
          </a:p>
          <a:p>
            <a:pPr marL="609600" indent="-609600">
              <a:spcBef>
                <a:spcPts val="1200"/>
              </a:spcBef>
            </a:pPr>
            <a:r>
              <a:rPr lang="cs-CZ" altLang="cs-CZ" sz="2000" dirty="0">
                <a:solidFill>
                  <a:srgbClr val="002D5A"/>
                </a:solidFill>
              </a:rPr>
              <a:t>hlavní princip: vše co není svěřeno federální vládě patří do kompetence kantonů </a:t>
            </a:r>
          </a:p>
          <a:p>
            <a:pPr marL="609600" indent="-609600">
              <a:spcBef>
                <a:spcPts val="1200"/>
              </a:spcBef>
            </a:pPr>
            <a:r>
              <a:rPr lang="cs-CZ" altLang="cs-CZ" sz="2000" dirty="0">
                <a:solidFill>
                  <a:srgbClr val="002D5A"/>
                </a:solidFill>
              </a:rPr>
              <a:t>jejich charakter má povahu suverénního státu, každý má svojí ústavu – ta musí být demokratická a podléhá lidovému hlasování </a:t>
            </a:r>
          </a:p>
          <a:p>
            <a:pPr marL="609600" indent="-609600">
              <a:spcBef>
                <a:spcPts val="1200"/>
              </a:spcBef>
            </a:pPr>
            <a:r>
              <a:rPr lang="cs-CZ" altLang="cs-CZ" sz="2000" dirty="0">
                <a:solidFill>
                  <a:srgbClr val="002D5A"/>
                </a:solidFill>
              </a:rPr>
              <a:t>mají vládu (5-9 členů), jednokomorový parlament, </a:t>
            </a:r>
          </a:p>
          <a:p>
            <a:pPr marL="609600" indent="-609600">
              <a:spcBef>
                <a:spcPts val="1200"/>
              </a:spcBef>
            </a:pPr>
            <a:r>
              <a:rPr lang="cs-CZ" altLang="cs-CZ" sz="2000" dirty="0">
                <a:solidFill>
                  <a:srgbClr val="002D5A"/>
                </a:solidFill>
              </a:rPr>
              <a:t>zřídka se konají lidová shromáždění voličů</a:t>
            </a:r>
          </a:p>
          <a:p>
            <a:pPr marL="609600" indent="-609600">
              <a:spcBef>
                <a:spcPts val="1200"/>
              </a:spcBef>
            </a:pPr>
            <a:r>
              <a:rPr lang="cs-CZ" altLang="cs-CZ" sz="2000" dirty="0">
                <a:solidFill>
                  <a:srgbClr val="002D5A"/>
                </a:solidFill>
              </a:rPr>
              <a:t>kantony mají v kompetenci jazykovou otázku</a:t>
            </a:r>
          </a:p>
          <a:p>
            <a:pPr marL="609600" indent="-609600">
              <a:spcBef>
                <a:spcPts val="1200"/>
              </a:spcBef>
            </a:pPr>
            <a:r>
              <a:rPr lang="cs-CZ" altLang="cs-CZ" sz="2000" dirty="0">
                <a:solidFill>
                  <a:srgbClr val="002D5A"/>
                </a:solidFill>
              </a:rPr>
              <a:t>kantony mohou uzavírat (v omezeném rozsahu) mezinárodní smlouvy</a:t>
            </a:r>
          </a:p>
          <a:p>
            <a:pPr marL="609600" indent="-609600">
              <a:spcBef>
                <a:spcPts val="1200"/>
              </a:spcBef>
            </a:pPr>
            <a:r>
              <a:rPr lang="cs-CZ" altLang="cs-CZ" sz="2000" dirty="0">
                <a:solidFill>
                  <a:srgbClr val="002D5A"/>
                </a:solidFill>
              </a:rPr>
              <a:t>rozdílnost kantonů: rozdíl mezi kantony však značný, někde lze referendem volit soudce, rozpustit parlament, odvolat výkonnou radu, v jednom kantonu (</a:t>
            </a:r>
            <a:r>
              <a:rPr lang="cs-CZ" altLang="cs-CZ" sz="2000" dirty="0" err="1">
                <a:solidFill>
                  <a:srgbClr val="002D5A"/>
                </a:solidFill>
              </a:rPr>
              <a:t>Appenzell-Innerrhoden</a:t>
            </a:r>
            <a:r>
              <a:rPr lang="cs-CZ" altLang="cs-CZ" sz="2000" dirty="0">
                <a:solidFill>
                  <a:srgbClr val="002D5A"/>
                </a:solidFill>
              </a:rPr>
              <a:t>) dokonce neexistuje formální oddělení výkonné a zákonodárné moci</a:t>
            </a:r>
          </a:p>
          <a:p>
            <a:pPr marL="609600" indent="-609600">
              <a:spcBef>
                <a:spcPts val="1200"/>
              </a:spcBef>
            </a:pPr>
            <a:r>
              <a:rPr lang="cs-CZ" altLang="cs-CZ" sz="2000" dirty="0">
                <a:solidFill>
                  <a:srgbClr val="002D5A"/>
                </a:solidFill>
              </a:rPr>
              <a:t>Rada kantonů</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 calcmode="lin" valueType="num">
                                      <p:cBhvr>
                                        <p:cTn id="14"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229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 calcmode="lin" valueType="num">
                                      <p:cBhvr>
                                        <p:cTn id="21" dur="1000" fill="hold"/>
                                        <p:tgtEl>
                                          <p:spTgt spid="12291">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229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22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 calcmode="lin" valueType="num">
                                      <p:cBhvr>
                                        <p:cTn id="28" dur="1000" fill="hold"/>
                                        <p:tgtEl>
                                          <p:spTgt spid="12291">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229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229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291">
                                            <p:txEl>
                                              <p:pRg st="4" end="4"/>
                                            </p:txEl>
                                          </p:spTgt>
                                        </p:tgtEl>
                                        <p:attrNameLst>
                                          <p:attrName>style.visibility</p:attrName>
                                        </p:attrNameLst>
                                      </p:cBhvr>
                                      <p:to>
                                        <p:strVal val="visible"/>
                                      </p:to>
                                    </p:set>
                                    <p:anim calcmode="lin" valueType="num">
                                      <p:cBhvr>
                                        <p:cTn id="35" dur="1000" fill="hold"/>
                                        <p:tgtEl>
                                          <p:spTgt spid="12291">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229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229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 calcmode="lin" valueType="num">
                                      <p:cBhvr>
                                        <p:cTn id="42" dur="1000" fill="hold"/>
                                        <p:tgtEl>
                                          <p:spTgt spid="12291">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2291">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229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 calcmode="lin" valueType="num">
                                      <p:cBhvr>
                                        <p:cTn id="49" dur="1000" fill="hold"/>
                                        <p:tgtEl>
                                          <p:spTgt spid="12291">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2291">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2291">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2291">
                                            <p:txEl>
                                              <p:pRg st="7" end="7"/>
                                            </p:txEl>
                                          </p:spTgt>
                                        </p:tgtEl>
                                        <p:attrNameLst>
                                          <p:attrName>style.visibility</p:attrName>
                                        </p:attrNameLst>
                                      </p:cBhvr>
                                      <p:to>
                                        <p:strVal val="visible"/>
                                      </p:to>
                                    </p:set>
                                    <p:anim calcmode="lin" valueType="num">
                                      <p:cBhvr>
                                        <p:cTn id="56" dur="1000" fill="hold"/>
                                        <p:tgtEl>
                                          <p:spTgt spid="12291">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12291">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12291">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324945"/>
            <a:ext cx="8266922" cy="5103845"/>
          </a:xfrm>
        </p:spPr>
        <p:txBody>
          <a:bodyPr>
            <a:normAutofit/>
          </a:bodyPr>
          <a:lstStyle/>
          <a:p>
            <a:pPr>
              <a:spcBef>
                <a:spcPts val="1200"/>
              </a:spcBef>
            </a:pPr>
            <a:r>
              <a:rPr lang="cs-CZ" sz="2800" dirty="0">
                <a:solidFill>
                  <a:srgbClr val="002D5A"/>
                </a:solidFill>
              </a:rPr>
              <a:t>moc je oddělená striktněji než v parlamentarismu, ale méně striktně než v prezidentském režimu</a:t>
            </a:r>
          </a:p>
          <a:p>
            <a:pPr>
              <a:spcBef>
                <a:spcPts val="1200"/>
              </a:spcBef>
            </a:pPr>
            <a:r>
              <a:rPr lang="cs-CZ" sz="2800" dirty="0">
                <a:solidFill>
                  <a:srgbClr val="002D5A"/>
                </a:solidFill>
              </a:rPr>
              <a:t>přímou legitimitou disponuje jak parlament, tak i přímo volený prezident</a:t>
            </a:r>
          </a:p>
          <a:p>
            <a:pPr>
              <a:spcBef>
                <a:spcPts val="1200"/>
              </a:spcBef>
            </a:pPr>
            <a:r>
              <a:rPr lang="cs-CZ" sz="2800" dirty="0">
                <a:solidFill>
                  <a:srgbClr val="002D5A"/>
                </a:solidFill>
              </a:rPr>
              <a:t>hlava státu (prezident) je volena všelidovou volbou na pevné funkční období</a:t>
            </a:r>
          </a:p>
          <a:p>
            <a:pPr>
              <a:spcBef>
                <a:spcPts val="1200"/>
              </a:spcBef>
            </a:pPr>
            <a:r>
              <a:rPr lang="cs-CZ" sz="2800" dirty="0">
                <a:solidFill>
                  <a:srgbClr val="002D5A"/>
                </a:solidFill>
              </a:rPr>
              <a:t>prezident má své specifické sféry vlivu a pravomoci (typicky v oblasti zahraniční politiky, branných otázkách…)</a:t>
            </a:r>
            <a:endParaRPr lang="cs-CZ" sz="1500" dirty="0">
              <a:solidFill>
                <a:srgbClr val="002D5A"/>
              </a:solidFill>
            </a:endParaRPr>
          </a:p>
        </p:txBody>
      </p:sp>
    </p:spTree>
    <p:extLst>
      <p:ext uri="{BB962C8B-B14F-4D97-AF65-F5344CB8AC3E}">
        <p14:creationId xmlns:p14="http://schemas.microsoft.com/office/powerpoint/2010/main" val="74518142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Ústavní, institucionální a </a:t>
            </a:r>
            <a:endParaRPr lang="pl-PL" sz="4800" b="1" cap="all" dirty="0" smtClean="0">
              <a:solidFill>
                <a:srgbClr val="CA8A64"/>
              </a:solidFill>
              <a:latin typeface="+mj-lt"/>
            </a:endParaRPr>
          </a:p>
          <a:p>
            <a:pPr algn="ctr"/>
            <a:r>
              <a:rPr lang="pl-PL" sz="4800" b="1" cap="all" dirty="0" smtClean="0">
                <a:solidFill>
                  <a:srgbClr val="CA8A64"/>
                </a:solidFill>
                <a:latin typeface="+mj-lt"/>
              </a:rPr>
              <a:t>volební inženýrství </a:t>
            </a:r>
          </a:p>
          <a:p>
            <a:pPr algn="ctr"/>
            <a:r>
              <a:rPr lang="pl-PL" sz="2800" b="1" cap="all" dirty="0" smtClean="0">
                <a:solidFill>
                  <a:srgbClr val="CA8A64"/>
                </a:solidFill>
                <a:latin typeface="+mj-lt"/>
              </a:rPr>
              <a:t>možnosti </a:t>
            </a:r>
            <a:r>
              <a:rPr lang="pl-PL" sz="2800" b="1" cap="all" dirty="0">
                <a:solidFill>
                  <a:srgbClr val="CA8A64"/>
                </a:solidFill>
                <a:latin typeface="+mj-lt"/>
              </a:rPr>
              <a:t>a limity racionalizace </a:t>
            </a:r>
            <a:endParaRPr lang="pl-PL" sz="2800" b="1" cap="all" dirty="0" smtClean="0">
              <a:solidFill>
                <a:srgbClr val="CA8A64"/>
              </a:solidFill>
              <a:latin typeface="+mj-lt"/>
            </a:endParaRPr>
          </a:p>
          <a:p>
            <a:pPr algn="ctr"/>
            <a:r>
              <a:rPr lang="pl-PL" sz="2800" b="1" cap="all" dirty="0" smtClean="0">
                <a:solidFill>
                  <a:srgbClr val="CA8A64"/>
                </a:solidFill>
                <a:latin typeface="+mj-lt"/>
              </a:rPr>
              <a:t>politických </a:t>
            </a:r>
            <a:r>
              <a:rPr lang="pl-PL" sz="2800" b="1" cap="all" dirty="0">
                <a:solidFill>
                  <a:srgbClr val="CA8A64"/>
                </a:solidFill>
                <a:latin typeface="+mj-lt"/>
              </a:rPr>
              <a:t>režimů a volebních systémů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522386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65492"/>
            <a:ext cx="9144000" cy="923926"/>
          </a:xfrm>
        </p:spPr>
        <p:txBody>
          <a:bodyPr>
            <a:noAutofit/>
          </a:bodyPr>
          <a:lstStyle/>
          <a:p>
            <a:pPr eaLnBrk="1" hangingPunct="1"/>
            <a:r>
              <a:rPr lang="cs-CZ" altLang="cs-CZ" sz="3600" dirty="0"/>
              <a:t>Ústavní a institucionální inženýrství - faktory</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500" b="1" i="1" dirty="0">
                <a:solidFill>
                  <a:srgbClr val="002D5A"/>
                </a:solidFill>
              </a:rPr>
              <a:t>Ústava</a:t>
            </a:r>
            <a:r>
              <a:rPr lang="cs-CZ" altLang="cs-CZ" sz="2500" b="0" dirty="0">
                <a:solidFill>
                  <a:srgbClr val="002D5A"/>
                </a:solidFill>
              </a:rPr>
              <a:t> a zakotvení jednotlivých orgánů, jejich postavení, </a:t>
            </a:r>
            <a:r>
              <a:rPr lang="cs-CZ" altLang="cs-CZ" sz="2500" dirty="0">
                <a:solidFill>
                  <a:srgbClr val="002D5A"/>
                </a:solidFill>
              </a:rPr>
              <a:t> pravomocí a souvztažností s jinými orgány – </a:t>
            </a:r>
            <a:r>
              <a:rPr lang="cs-CZ" altLang="cs-CZ" sz="2500" i="1" dirty="0">
                <a:solidFill>
                  <a:srgbClr val="002D5A"/>
                </a:solidFill>
              </a:rPr>
              <a:t>brzdy a protiváhy a jejich racionalizace – </a:t>
            </a:r>
            <a:r>
              <a:rPr lang="cs-CZ" altLang="cs-CZ" sz="2500" dirty="0">
                <a:solidFill>
                  <a:srgbClr val="002D5A"/>
                </a:solidFill>
              </a:rPr>
              <a:t>litera a/versus zvyklosti</a:t>
            </a:r>
          </a:p>
          <a:p>
            <a:pPr>
              <a:spcBef>
                <a:spcPts val="900"/>
              </a:spcBef>
            </a:pPr>
            <a:r>
              <a:rPr lang="cs-CZ" altLang="cs-CZ" sz="2500" b="1" i="1" dirty="0">
                <a:solidFill>
                  <a:srgbClr val="002D5A"/>
                </a:solidFill>
              </a:rPr>
              <a:t>Institucionální podmínky</a:t>
            </a:r>
            <a:r>
              <a:rPr lang="cs-CZ" altLang="cs-CZ" sz="2500" b="0" dirty="0">
                <a:solidFill>
                  <a:srgbClr val="002D5A"/>
                </a:solidFill>
              </a:rPr>
              <a:t> – volební inženýrství, zákonodárství v oblasti politického stranictví, zájmových skupin, jednací řády parlamentních komor</a:t>
            </a:r>
          </a:p>
          <a:p>
            <a:pPr marL="0" indent="0" eaLnBrk="1" hangingPunct="1">
              <a:spcBef>
                <a:spcPts val="900"/>
              </a:spcBef>
              <a:buNone/>
            </a:pPr>
            <a:r>
              <a:rPr lang="cs-CZ" altLang="cs-CZ" sz="2500" dirty="0">
                <a:solidFill>
                  <a:srgbClr val="002D5A"/>
                </a:solidFill>
              </a:rPr>
              <a:t>__________________________</a:t>
            </a:r>
            <a:endParaRPr lang="cs-CZ" altLang="cs-CZ" sz="2500" b="0" dirty="0">
              <a:solidFill>
                <a:srgbClr val="002D5A"/>
              </a:solidFill>
            </a:endParaRPr>
          </a:p>
          <a:p>
            <a:pPr marL="399965" lvl="1" indent="0">
              <a:spcBef>
                <a:spcPts val="900"/>
              </a:spcBef>
              <a:buNone/>
            </a:pPr>
            <a:r>
              <a:rPr lang="cs-CZ" altLang="cs-CZ" sz="2100" dirty="0">
                <a:solidFill>
                  <a:srgbClr val="002D5A"/>
                </a:solidFill>
              </a:rPr>
              <a:t>Předpoklady:</a:t>
            </a:r>
            <a:endParaRPr lang="cs-CZ" altLang="cs-CZ" sz="2100" b="0" dirty="0">
              <a:solidFill>
                <a:srgbClr val="002D5A"/>
              </a:solidFill>
            </a:endParaRP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truktura společnosti</a:t>
            </a:r>
          </a:p>
          <a:p>
            <a:pPr marL="914315" lvl="1" indent="-514350">
              <a:spcBef>
                <a:spcPts val="900"/>
              </a:spcBef>
              <a:buAutoNum type="arabicParenR"/>
            </a:pPr>
            <a:r>
              <a:rPr lang="cs-CZ" altLang="cs-CZ" sz="2100" dirty="0">
                <a:solidFill>
                  <a:srgbClr val="002D5A"/>
                </a:solidFill>
              </a:rPr>
              <a:t>P</a:t>
            </a:r>
            <a:r>
              <a:rPr lang="cs-CZ" altLang="cs-CZ" sz="2100" b="0" dirty="0">
                <a:solidFill>
                  <a:srgbClr val="002D5A"/>
                </a:solidFill>
              </a:rPr>
              <a:t>olitická kultura</a:t>
            </a: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ystém politických stran</a:t>
            </a:r>
          </a:p>
        </p:txBody>
      </p:sp>
    </p:spTree>
    <p:extLst>
      <p:ext uri="{BB962C8B-B14F-4D97-AF65-F5344CB8AC3E}">
        <p14:creationId xmlns:p14="http://schemas.microsoft.com/office/powerpoint/2010/main" val="11067442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1214651"/>
          </a:xfrm>
        </p:spPr>
        <p:txBody>
          <a:bodyPr rtlCol="0">
            <a:normAutofit/>
          </a:bodyPr>
          <a:lstStyle/>
          <a:p>
            <a:pPr defTabSz="914206" eaLnBrk="1" fontAlgn="auto" hangingPunct="1">
              <a:spcAft>
                <a:spcPts val="0"/>
              </a:spcAft>
              <a:defRPr/>
            </a:pPr>
            <a:r>
              <a:rPr lang="cs-CZ" altLang="cs-CZ" sz="4000" dirty="0"/>
              <a:t>Ústavní inženýrství</a:t>
            </a:r>
          </a:p>
        </p:txBody>
      </p:sp>
      <p:sp>
        <p:nvSpPr>
          <p:cNvPr id="156675" name="Rectangle 3"/>
          <p:cNvSpPr>
            <a:spLocks noGrp="1" noChangeArrowheads="1"/>
          </p:cNvSpPr>
          <p:nvPr>
            <p:ph type="body" idx="1"/>
          </p:nvPr>
        </p:nvSpPr>
        <p:spPr>
          <a:xfrm>
            <a:off x="457200" y="1214652"/>
            <a:ext cx="8229600" cy="4911512"/>
          </a:xfrm>
        </p:spPr>
        <p:txBody>
          <a:bodyPr>
            <a:normAutofit/>
          </a:bodyPr>
          <a:lstStyle/>
          <a:p>
            <a:pPr eaLnBrk="1" hangingPunct="1">
              <a:lnSpc>
                <a:spcPct val="115000"/>
              </a:lnSpc>
              <a:spcBef>
                <a:spcPct val="40000"/>
              </a:spcBef>
            </a:pPr>
            <a:r>
              <a:rPr lang="cs-CZ" altLang="cs-CZ" sz="2100" dirty="0">
                <a:solidFill>
                  <a:srgbClr val="002D5A"/>
                </a:solidFill>
              </a:rPr>
              <a:t>Giovanni </a:t>
            </a:r>
            <a:r>
              <a:rPr lang="cs-CZ" altLang="cs-CZ" sz="2100" dirty="0" err="1">
                <a:solidFill>
                  <a:srgbClr val="002D5A"/>
                </a:solidFill>
              </a:rPr>
              <a:t>Sartori</a:t>
            </a:r>
            <a:r>
              <a:rPr lang="cs-CZ" altLang="cs-CZ" sz="2100" dirty="0">
                <a:solidFill>
                  <a:srgbClr val="002D5A"/>
                </a:solidFill>
              </a:rPr>
              <a:t> </a:t>
            </a:r>
          </a:p>
          <a:p>
            <a:pPr lvl="1">
              <a:lnSpc>
                <a:spcPct val="115000"/>
              </a:lnSpc>
              <a:spcBef>
                <a:spcPct val="40000"/>
              </a:spcBef>
            </a:pPr>
            <a:r>
              <a:rPr lang="cs-CZ" altLang="cs-CZ" sz="2100" dirty="0">
                <a:solidFill>
                  <a:srgbClr val="002D5A"/>
                </a:solidFill>
              </a:rPr>
              <a:t>Ústavy jsou „plánem či rámcem svobodné vlády“, ale také  „nástroji vlády, které limitují a krotí výkon politické moci a umožňují jeho kontrolu“ </a:t>
            </a:r>
          </a:p>
          <a:p>
            <a:pPr lvl="1">
              <a:lnSpc>
                <a:spcPct val="115000"/>
              </a:lnSpc>
              <a:spcBef>
                <a:spcPct val="40000"/>
              </a:spcBef>
            </a:pPr>
            <a:r>
              <a:rPr lang="cs-CZ" altLang="cs-CZ" sz="2100" dirty="0">
                <a:solidFill>
                  <a:srgbClr val="002D5A"/>
                </a:solidFill>
              </a:rPr>
              <a:t>ústavní inženýrství - analytický prostředek ke zkoumání ústav jednotlivých zemí i reálně probíhající proces přípravy, tvorby či měnění ústavy (a dalších souvisejících institucionálních prvků)</a:t>
            </a:r>
          </a:p>
          <a:p>
            <a:pPr eaLnBrk="1" hangingPunct="1">
              <a:lnSpc>
                <a:spcPct val="115000"/>
              </a:lnSpc>
              <a:spcBef>
                <a:spcPct val="40000"/>
              </a:spcBef>
            </a:pPr>
            <a:r>
              <a:rPr lang="cs-CZ" altLang="cs-CZ" sz="2100" dirty="0">
                <a:solidFill>
                  <a:srgbClr val="002D5A"/>
                </a:solidFill>
              </a:rPr>
              <a:t>Otázka legitimity a participace </a:t>
            </a:r>
          </a:p>
          <a:p>
            <a:pPr eaLnBrk="1" hangingPunct="1">
              <a:lnSpc>
                <a:spcPct val="115000"/>
              </a:lnSpc>
              <a:spcBef>
                <a:spcPct val="40000"/>
              </a:spcBef>
            </a:pPr>
            <a:r>
              <a:rPr lang="cs-CZ" altLang="cs-CZ" sz="2100" dirty="0">
                <a:solidFill>
                  <a:srgbClr val="002D5A"/>
                </a:solidFill>
              </a:rPr>
              <a:t>Otázka pojetí demokracie</a:t>
            </a:r>
          </a:p>
          <a:p>
            <a:pPr eaLnBrk="1" hangingPunct="1">
              <a:lnSpc>
                <a:spcPct val="115000"/>
              </a:lnSpc>
              <a:spcBef>
                <a:spcPct val="40000"/>
              </a:spcBef>
            </a:pPr>
            <a:r>
              <a:rPr lang="cs-CZ" altLang="cs-CZ" sz="2100" dirty="0">
                <a:solidFill>
                  <a:srgbClr val="002D5A"/>
                </a:solidFill>
              </a:rPr>
              <a:t>Konkrétní zamýšlení cíle a jejich reálnost</a:t>
            </a:r>
          </a:p>
        </p:txBody>
      </p:sp>
    </p:spTree>
    <p:extLst>
      <p:ext uri="{BB962C8B-B14F-4D97-AF65-F5344CB8AC3E}">
        <p14:creationId xmlns:p14="http://schemas.microsoft.com/office/powerpoint/2010/main" val="421220911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p>
        </p:txBody>
      </p:sp>
      <p:sp>
        <p:nvSpPr>
          <p:cNvPr id="160771" name="Rectangle 3"/>
          <p:cNvSpPr>
            <a:spLocks noGrp="1" noChangeArrowheads="1"/>
          </p:cNvSpPr>
          <p:nvPr>
            <p:ph type="body" idx="1"/>
          </p:nvPr>
        </p:nvSpPr>
        <p:spPr>
          <a:xfrm>
            <a:off x="457200" y="860544"/>
            <a:ext cx="8229600" cy="5452474"/>
          </a:xfrm>
        </p:spPr>
        <p:txBody>
          <a:bodyPr>
            <a:noAutofit/>
          </a:bodyPr>
          <a:lstStyle/>
          <a:p>
            <a:pPr>
              <a:spcBef>
                <a:spcPct val="35000"/>
              </a:spcBef>
            </a:pPr>
            <a:r>
              <a:rPr lang="cs-CZ" sz="2000" dirty="0">
                <a:solidFill>
                  <a:srgbClr val="002D5A"/>
                </a:solidFill>
              </a:rPr>
              <a:t>veškeré snahy o zkvalitnění fungování parlamentního režimu s důrazem na posílení výkonné moci, respektive vlády </a:t>
            </a:r>
          </a:p>
          <a:p>
            <a:pPr>
              <a:spcBef>
                <a:spcPct val="35000"/>
              </a:spcBef>
            </a:pPr>
            <a:r>
              <a:rPr lang="cs-CZ" sz="2000" dirty="0">
                <a:solidFill>
                  <a:srgbClr val="002D5A"/>
                </a:solidFill>
              </a:rPr>
              <a:t>souvisí se snahou o akceschopnost a stabilitu vlády, resp. Vládnutí</a:t>
            </a:r>
          </a:p>
          <a:p>
            <a:pPr>
              <a:spcBef>
                <a:spcPct val="35000"/>
              </a:spcBef>
            </a:pPr>
            <a:r>
              <a:rPr lang="cs-CZ" sz="2000" dirty="0">
                <a:solidFill>
                  <a:srgbClr val="002D5A"/>
                </a:solidFill>
              </a:rPr>
              <a:t>racionalizace má dvě roviny: </a:t>
            </a:r>
          </a:p>
          <a:p>
            <a:pPr lvl="1">
              <a:spcBef>
                <a:spcPct val="35000"/>
              </a:spcBef>
            </a:pPr>
            <a:r>
              <a:rPr lang="cs-CZ" sz="2000" b="1" dirty="0">
                <a:solidFill>
                  <a:srgbClr val="002D5A"/>
                </a:solidFill>
              </a:rPr>
              <a:t>ústavně-právní:</a:t>
            </a:r>
          </a:p>
          <a:p>
            <a:pPr lvl="2">
              <a:spcBef>
                <a:spcPct val="35000"/>
              </a:spcBef>
            </a:pPr>
            <a:r>
              <a:rPr lang="cs-CZ" sz="1700" dirty="0">
                <a:solidFill>
                  <a:srgbClr val="002D5A"/>
                </a:solidFill>
              </a:rPr>
              <a:t>proces formování vlády, </a:t>
            </a:r>
          </a:p>
          <a:p>
            <a:pPr lvl="2">
              <a:spcBef>
                <a:spcPct val="35000"/>
              </a:spcBef>
            </a:pPr>
            <a:r>
              <a:rPr lang="cs-CZ" sz="1700" dirty="0">
                <a:solidFill>
                  <a:srgbClr val="002D5A"/>
                </a:solidFill>
              </a:rPr>
              <a:t>proces odvolání vlády, </a:t>
            </a:r>
          </a:p>
          <a:p>
            <a:pPr lvl="2">
              <a:spcBef>
                <a:spcPct val="35000"/>
              </a:spcBef>
            </a:pPr>
            <a:r>
              <a:rPr lang="cs-CZ" sz="1700" dirty="0">
                <a:solidFill>
                  <a:srgbClr val="002D5A"/>
                </a:solidFill>
              </a:rPr>
              <a:t>ústavní kompetence vlády, </a:t>
            </a:r>
          </a:p>
          <a:p>
            <a:pPr lvl="2">
              <a:spcBef>
                <a:spcPct val="35000"/>
              </a:spcBef>
            </a:pPr>
            <a:r>
              <a:rPr lang="cs-CZ" sz="1700" dirty="0">
                <a:solidFill>
                  <a:srgbClr val="002D5A"/>
                </a:solidFill>
              </a:rPr>
              <a:t>vztahy mezi vládou (premiérem) a prezidentem, </a:t>
            </a:r>
          </a:p>
          <a:p>
            <a:pPr lvl="2">
              <a:spcBef>
                <a:spcPct val="35000"/>
              </a:spcBef>
            </a:pPr>
            <a:r>
              <a:rPr lang="cs-CZ" sz="1700" dirty="0">
                <a:solidFill>
                  <a:srgbClr val="002D5A"/>
                </a:solidFill>
              </a:rPr>
              <a:t>nastavení vztahů mezi komorami parlamentu v podmínkách bikameralismu</a:t>
            </a:r>
          </a:p>
          <a:p>
            <a:pPr lvl="2">
              <a:spcBef>
                <a:spcPct val="35000"/>
              </a:spcBef>
            </a:pPr>
            <a:r>
              <a:rPr lang="cs-CZ" sz="1700" dirty="0">
                <a:solidFill>
                  <a:srgbClr val="002D5A"/>
                </a:solidFill>
              </a:rPr>
              <a:t>role a síla ústavního soudu </a:t>
            </a:r>
          </a:p>
          <a:p>
            <a:pPr lvl="1">
              <a:spcBef>
                <a:spcPct val="35000"/>
              </a:spcBef>
            </a:pPr>
            <a:r>
              <a:rPr lang="cs-CZ" sz="2000" b="1" dirty="0">
                <a:solidFill>
                  <a:srgbClr val="002D5A"/>
                </a:solidFill>
              </a:rPr>
              <a:t>politická:</a:t>
            </a:r>
          </a:p>
          <a:p>
            <a:pPr lvl="2">
              <a:spcBef>
                <a:spcPct val="35000"/>
              </a:spcBef>
            </a:pPr>
            <a:r>
              <a:rPr lang="cs-CZ" sz="1600" dirty="0">
                <a:solidFill>
                  <a:srgbClr val="002D5A"/>
                </a:solidFill>
              </a:rPr>
              <a:t>stranický systém a jeho fragmentace a polarizace</a:t>
            </a:r>
          </a:p>
          <a:p>
            <a:pPr lvl="2">
              <a:spcBef>
                <a:spcPct val="35000"/>
              </a:spcBef>
            </a:pPr>
            <a:r>
              <a:rPr lang="cs-CZ" sz="1600" dirty="0">
                <a:solidFill>
                  <a:srgbClr val="002D5A"/>
                </a:solidFill>
              </a:rPr>
              <a:t>volební systém a jeho účinky na stranický systém a vládnutí</a:t>
            </a:r>
          </a:p>
        </p:txBody>
      </p:sp>
    </p:spTree>
    <p:extLst>
      <p:ext uri="{BB962C8B-B14F-4D97-AF65-F5344CB8AC3E}">
        <p14:creationId xmlns:p14="http://schemas.microsoft.com/office/powerpoint/2010/main" val="3554068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337481"/>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397479"/>
            <a:ext cx="8229600" cy="5098211"/>
          </a:xfrm>
        </p:spPr>
        <p:txBody>
          <a:bodyPr>
            <a:noAutofit/>
          </a:bodyPr>
          <a:lstStyle/>
          <a:p>
            <a:pPr marL="0" indent="0">
              <a:spcBef>
                <a:spcPct val="35000"/>
              </a:spcBef>
              <a:buNone/>
            </a:pPr>
            <a:r>
              <a:rPr lang="cs-CZ" sz="2000" b="1" dirty="0">
                <a:solidFill>
                  <a:srgbClr val="002D5A"/>
                </a:solidFill>
              </a:rPr>
              <a:t>První směr – Základní zákon SRN</a:t>
            </a:r>
          </a:p>
          <a:p>
            <a:pPr>
              <a:spcBef>
                <a:spcPct val="35000"/>
              </a:spcBef>
            </a:pPr>
            <a:r>
              <a:rPr lang="cs-CZ" sz="2000" dirty="0">
                <a:solidFill>
                  <a:srgbClr val="002D5A"/>
                </a:solidFill>
              </a:rPr>
              <a:t>Zefektivnění parlamentní formu vlády v reakci na zkušenosti z Výmarské republiky </a:t>
            </a:r>
          </a:p>
          <a:p>
            <a:pPr>
              <a:spcBef>
                <a:spcPct val="35000"/>
              </a:spcBef>
            </a:pPr>
            <a:r>
              <a:rPr lang="cs-CZ" sz="2000" dirty="0">
                <a:solidFill>
                  <a:srgbClr val="002D5A"/>
                </a:solidFill>
              </a:rPr>
              <a:t>Posílení role vlády v čele se spolkovým kancléřem a naopak oslabení role hlavy státu byla oslabena </a:t>
            </a:r>
          </a:p>
          <a:p>
            <a:pPr>
              <a:spcBef>
                <a:spcPct val="35000"/>
              </a:spcBef>
            </a:pPr>
            <a:r>
              <a:rPr lang="cs-CZ" sz="2000" dirty="0">
                <a:solidFill>
                  <a:srgbClr val="002D5A"/>
                </a:solidFill>
              </a:rPr>
              <a:t>Někteří autoři právě tento směr považují za jedinou skutečnou racionalizaci, protože posiluje právě vládu a jejího šéfa, a to s respektováním parlamentu, který však má vládu spíše podporovat než být jejím konkurentem</a:t>
            </a:r>
          </a:p>
          <a:p>
            <a:pPr marL="0" indent="0">
              <a:spcBef>
                <a:spcPct val="35000"/>
              </a:spcBef>
              <a:buNone/>
            </a:pPr>
            <a:r>
              <a:rPr lang="cs-CZ" sz="2000" b="1" dirty="0">
                <a:solidFill>
                  <a:srgbClr val="002D5A"/>
                </a:solidFill>
              </a:rPr>
              <a:t>Druhý směr - ústava Páté francouzské republiky z roku 1958</a:t>
            </a:r>
          </a:p>
          <a:p>
            <a:pPr>
              <a:spcBef>
                <a:spcPct val="35000"/>
              </a:spcBef>
            </a:pPr>
            <a:r>
              <a:rPr lang="cs-CZ" sz="2000" dirty="0">
                <a:solidFill>
                  <a:srgbClr val="002D5A"/>
                </a:solidFill>
              </a:rPr>
              <a:t>opouští model parlamentního režimu opouští a posouvá se k režimu </a:t>
            </a:r>
            <a:r>
              <a:rPr lang="cs-CZ" sz="2000" dirty="0" err="1">
                <a:solidFill>
                  <a:srgbClr val="002D5A"/>
                </a:solidFill>
              </a:rPr>
              <a:t>poloprezidentskému</a:t>
            </a:r>
            <a:r>
              <a:rPr lang="cs-CZ" sz="2000" dirty="0">
                <a:solidFill>
                  <a:srgbClr val="002D5A"/>
                </a:solidFill>
              </a:rPr>
              <a:t>, kde posiluje především prezidenta směrem k parlamentu i vládě</a:t>
            </a:r>
          </a:p>
        </p:txBody>
      </p:sp>
    </p:spTree>
    <p:extLst>
      <p:ext uri="{BB962C8B-B14F-4D97-AF65-F5344CB8AC3E}">
        <p14:creationId xmlns:p14="http://schemas.microsoft.com/office/powerpoint/2010/main" val="27471241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181819"/>
            <a:ext cx="8229600" cy="3688750"/>
          </a:xfrm>
        </p:spPr>
        <p:txBody>
          <a:bodyPr>
            <a:noAutofit/>
          </a:bodyPr>
          <a:lstStyle/>
          <a:p>
            <a:pPr>
              <a:spcBef>
                <a:spcPct val="35000"/>
              </a:spcBef>
            </a:pPr>
            <a:r>
              <a:rPr lang="cs-CZ" sz="2000" dirty="0">
                <a:solidFill>
                  <a:srgbClr val="002D5A"/>
                </a:solidFill>
              </a:rPr>
              <a:t>Stojí </a:t>
            </a:r>
            <a:r>
              <a:rPr lang="cs-CZ" sz="2000" b="1" u="sng" dirty="0">
                <a:solidFill>
                  <a:srgbClr val="002D5A"/>
                </a:solidFill>
              </a:rPr>
              <a:t>vždy na straně vlády</a:t>
            </a:r>
            <a:r>
              <a:rPr lang="cs-CZ" sz="2000" dirty="0">
                <a:solidFill>
                  <a:srgbClr val="002D5A"/>
                </a:solidFill>
              </a:rPr>
              <a:t>:</a:t>
            </a:r>
          </a:p>
          <a:p>
            <a:pPr lvl="1">
              <a:spcBef>
                <a:spcPct val="35000"/>
              </a:spcBef>
            </a:pPr>
            <a:r>
              <a:rPr lang="cs-CZ" sz="2000" dirty="0">
                <a:solidFill>
                  <a:srgbClr val="002D5A"/>
                </a:solidFill>
              </a:rPr>
              <a:t>usiluje o to, aby proces formování vlády vycházel spíše z principu tolerance, nikoli aktivní podpory vlády parlamentní většinou (negativní parlamentarismus) </a:t>
            </a:r>
          </a:p>
          <a:p>
            <a:pPr lvl="1">
              <a:spcBef>
                <a:spcPct val="35000"/>
              </a:spcBef>
            </a:pPr>
            <a:r>
              <a:rPr lang="cs-CZ" sz="2000" dirty="0">
                <a:solidFill>
                  <a:srgbClr val="002D5A"/>
                </a:solidFill>
              </a:rPr>
              <a:t>v rámci procesu odvolávání vlády se snaží o ztížení vyslovení nedůvěry vládě (konstruktivní vyjádření nedůvěry, vyloučení institutu vyslovení nedůvěry vůči jednotlivému členu vlády, zvyšování počtu poslanců, který je nutný pro podání návrhu na vyslovení nedůvěry, lhůta mezi podáním návrhu a hlasováním, omezení opakovaného vyvolání hlasování…) </a:t>
            </a:r>
          </a:p>
          <a:p>
            <a:pPr lvl="1">
              <a:spcBef>
                <a:spcPct val="35000"/>
              </a:spcBef>
            </a:pPr>
            <a:r>
              <a:rPr lang="cs-CZ" sz="2000" dirty="0">
                <a:solidFill>
                  <a:srgbClr val="002D5A"/>
                </a:solidFill>
              </a:rPr>
              <a:t>usiluje např. o posilování pozice premiéra v otázce výběru či odvolávání ministrů</a:t>
            </a:r>
          </a:p>
          <a:p>
            <a:pPr lvl="1">
              <a:spcBef>
                <a:spcPct val="35000"/>
              </a:spcBef>
            </a:pPr>
            <a:r>
              <a:rPr lang="cs-CZ" sz="2000" dirty="0">
                <a:solidFill>
                  <a:srgbClr val="002D5A"/>
                </a:solidFill>
              </a:rPr>
              <a:t>právo vlády jako orgánu řídícího stát v ZD procesu (právo se ke všem návrhům zákona vyjádřit, v některých případech s právem veta, přednost vládních návrhů zákonů při parlamentním projednávání)</a:t>
            </a:r>
          </a:p>
          <a:p>
            <a:pPr marL="457103" lvl="1" indent="0">
              <a:spcBef>
                <a:spcPct val="35000"/>
              </a:spcBef>
              <a:buNone/>
            </a:pPr>
            <a:endParaRPr lang="cs-CZ" altLang="cs-CZ" sz="1200" dirty="0"/>
          </a:p>
        </p:txBody>
      </p:sp>
    </p:spTree>
    <p:extLst>
      <p:ext uri="{BB962C8B-B14F-4D97-AF65-F5344CB8AC3E}">
        <p14:creationId xmlns:p14="http://schemas.microsoft.com/office/powerpoint/2010/main" val="14929245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043796"/>
          </a:xfrm>
        </p:spPr>
        <p:txBody>
          <a:bodyPr rtlCol="0">
            <a:noAutofit/>
          </a:bodyPr>
          <a:lstStyle/>
          <a:p>
            <a:pPr defTabSz="914206" eaLnBrk="1" fontAlgn="auto" hangingPunct="1">
              <a:spcAft>
                <a:spcPts val="0"/>
              </a:spcAft>
              <a:defRPr/>
            </a:pPr>
            <a:r>
              <a:rPr lang="cs-CZ" altLang="cs-CZ" sz="3400" dirty="0"/>
              <a:t>Racionalizace parlamentarismu </a:t>
            </a:r>
            <a:br>
              <a:rPr lang="cs-CZ" altLang="cs-CZ" sz="3400" dirty="0"/>
            </a:br>
            <a:r>
              <a:rPr lang="cs-CZ" altLang="cs-CZ" sz="3400" dirty="0"/>
              <a:t>na příkladu Německa</a:t>
            </a:r>
          </a:p>
        </p:txBody>
      </p:sp>
      <p:sp>
        <p:nvSpPr>
          <p:cNvPr id="160771" name="Rectangle 3"/>
          <p:cNvSpPr>
            <a:spLocks noGrp="1" noChangeArrowheads="1"/>
          </p:cNvSpPr>
          <p:nvPr>
            <p:ph type="body" idx="1"/>
          </p:nvPr>
        </p:nvSpPr>
        <p:spPr>
          <a:xfrm>
            <a:off x="457200" y="1164566"/>
            <a:ext cx="8229600" cy="5408761"/>
          </a:xfrm>
        </p:spPr>
        <p:txBody>
          <a:bodyPr>
            <a:noAutofit/>
          </a:bodyPr>
          <a:lstStyle/>
          <a:p>
            <a:pPr marL="0" indent="0">
              <a:spcBef>
                <a:spcPct val="35000"/>
              </a:spcBef>
              <a:buNone/>
            </a:pPr>
            <a:r>
              <a:rPr lang="cs-CZ" sz="2200" dirty="0">
                <a:solidFill>
                  <a:srgbClr val="002D5A"/>
                </a:solidFill>
              </a:rPr>
              <a:t>Souvisí s celkovým promýšlením </a:t>
            </a:r>
            <a:r>
              <a:rPr lang="cs-CZ" sz="2200" u="sng" dirty="0">
                <a:solidFill>
                  <a:srgbClr val="002D5A"/>
                </a:solidFill>
              </a:rPr>
              <a:t>systému brzd a protivah</a:t>
            </a:r>
            <a:r>
              <a:rPr lang="cs-CZ" sz="2200" dirty="0">
                <a:solidFill>
                  <a:srgbClr val="002D5A"/>
                </a:solidFill>
              </a:rPr>
              <a:t> v rámci:</a:t>
            </a:r>
          </a:p>
          <a:p>
            <a:pPr marL="857165" lvl="1" indent="-457200">
              <a:spcBef>
                <a:spcPct val="35000"/>
              </a:spcBef>
              <a:buFont typeface="+mj-lt"/>
              <a:buAutoNum type="arabicPeriod"/>
            </a:pPr>
            <a:r>
              <a:rPr lang="cs-CZ" sz="1800" dirty="0">
                <a:solidFill>
                  <a:srgbClr val="002D5A"/>
                </a:solidFill>
              </a:rPr>
              <a:t>horizontální dělby moci mezi Spolek a zemské vlády;</a:t>
            </a:r>
          </a:p>
          <a:p>
            <a:pPr marL="857165" lvl="1" indent="-457200">
              <a:spcBef>
                <a:spcPct val="35000"/>
              </a:spcBef>
              <a:buFont typeface="+mj-lt"/>
              <a:buAutoNum type="arabicPeriod"/>
            </a:pPr>
            <a:r>
              <a:rPr lang="cs-CZ" sz="1800" dirty="0">
                <a:solidFill>
                  <a:srgbClr val="002D5A"/>
                </a:solidFill>
              </a:rPr>
              <a:t>vertikální dělby moci mezi exekutivu (prezident, kancléř, vláda), legislativu (Spolkový sněm a Spolková rada) a justici se specifickým postavením Spolkového ústavního soudu; </a:t>
            </a:r>
          </a:p>
          <a:p>
            <a:pPr marL="857165" lvl="1" indent="-457200">
              <a:spcBef>
                <a:spcPct val="35000"/>
              </a:spcBef>
              <a:buFont typeface="+mj-lt"/>
              <a:buAutoNum type="arabicPeriod"/>
            </a:pPr>
            <a:r>
              <a:rPr lang="cs-CZ" sz="1800" dirty="0">
                <a:solidFill>
                  <a:srgbClr val="002D5A"/>
                </a:solidFill>
              </a:rPr>
              <a:t>svoji důležitou roli hraje i Bundesbank.</a:t>
            </a:r>
          </a:p>
          <a:p>
            <a:pPr marL="857165" lvl="1" indent="-457200">
              <a:spcBef>
                <a:spcPct val="35000"/>
              </a:spcBef>
              <a:buFont typeface="+mj-lt"/>
              <a:buAutoNum type="arabicPeriod"/>
            </a:pPr>
            <a:endParaRPr lang="cs-CZ" sz="1800" b="1" dirty="0">
              <a:solidFill>
                <a:srgbClr val="002D5A"/>
              </a:solidFill>
            </a:endParaRPr>
          </a:p>
          <a:p>
            <a:pPr marL="399965" lvl="1" indent="0">
              <a:spcBef>
                <a:spcPct val="35000"/>
              </a:spcBef>
              <a:buNone/>
            </a:pPr>
            <a:r>
              <a:rPr lang="cs-CZ" sz="2200" b="1" dirty="0">
                <a:solidFill>
                  <a:srgbClr val="002D5A"/>
                </a:solidFill>
              </a:rPr>
              <a:t>Kancléřský systém</a:t>
            </a:r>
          </a:p>
          <a:p>
            <a:pPr marL="399965" lvl="1" indent="0">
              <a:spcBef>
                <a:spcPct val="35000"/>
              </a:spcBef>
              <a:buNone/>
            </a:pPr>
            <a:r>
              <a:rPr lang="cs-CZ" sz="1800" dirty="0" err="1">
                <a:solidFill>
                  <a:srgbClr val="002D5A"/>
                </a:solidFill>
              </a:rPr>
              <a:t>Sartori</a:t>
            </a:r>
            <a:r>
              <a:rPr lang="cs-CZ" sz="1800" dirty="0">
                <a:solidFill>
                  <a:srgbClr val="002D5A"/>
                </a:solidFill>
              </a:rPr>
              <a:t>/Klokočka - faktory moci kancléře</a:t>
            </a:r>
          </a:p>
          <a:p>
            <a:pPr marL="1142830" lvl="2" indent="-342900">
              <a:spcBef>
                <a:spcPct val="35000"/>
              </a:spcBef>
            </a:pPr>
            <a:r>
              <a:rPr lang="cs-CZ" sz="1800" dirty="0">
                <a:solidFill>
                  <a:srgbClr val="002D5A"/>
                </a:solidFill>
              </a:rPr>
              <a:t>ústava – volba kancléře </a:t>
            </a:r>
            <a:r>
              <a:rPr lang="cs-CZ" sz="1800" dirty="0" err="1">
                <a:solidFill>
                  <a:srgbClr val="002D5A"/>
                </a:solidFill>
              </a:rPr>
              <a:t>Bundestagem</a:t>
            </a:r>
            <a:r>
              <a:rPr lang="cs-CZ" sz="1800" dirty="0">
                <a:solidFill>
                  <a:srgbClr val="002D5A"/>
                </a:solidFill>
              </a:rPr>
              <a:t>, konstruktivní vyjádření nedůvěry</a:t>
            </a:r>
          </a:p>
          <a:p>
            <a:pPr marL="1142830" lvl="2" indent="-342900">
              <a:spcBef>
                <a:spcPct val="35000"/>
              </a:spcBef>
            </a:pPr>
            <a:r>
              <a:rPr lang="cs-CZ" sz="1800" dirty="0">
                <a:solidFill>
                  <a:srgbClr val="002D5A"/>
                </a:solidFill>
              </a:rPr>
              <a:t>kancléřský, resortní a kolegiální princip; tzv. zrcadlová oddělení úřadu SK  </a:t>
            </a:r>
          </a:p>
          <a:p>
            <a:pPr marL="1142830" lvl="2" indent="-342900">
              <a:spcBef>
                <a:spcPct val="35000"/>
              </a:spcBef>
            </a:pPr>
            <a:r>
              <a:rPr lang="cs-CZ" sz="1800" dirty="0">
                <a:solidFill>
                  <a:srgbClr val="002D5A"/>
                </a:solidFill>
              </a:rPr>
              <a:t>síla a soudržnost vládní strany</a:t>
            </a:r>
          </a:p>
          <a:p>
            <a:pPr marL="1142830" lvl="2" indent="-342900">
              <a:spcBef>
                <a:spcPct val="35000"/>
              </a:spcBef>
            </a:pPr>
            <a:r>
              <a:rPr lang="cs-CZ" sz="1800" dirty="0">
                <a:solidFill>
                  <a:srgbClr val="002D5A"/>
                </a:solidFill>
              </a:rPr>
              <a:t>postavení uvnitř vlastní strany</a:t>
            </a:r>
          </a:p>
          <a:p>
            <a:pPr marL="1142830" lvl="2" indent="-342900">
              <a:spcBef>
                <a:spcPct val="35000"/>
              </a:spcBef>
            </a:pPr>
            <a:r>
              <a:rPr lang="cs-CZ" sz="1800" dirty="0">
                <a:solidFill>
                  <a:srgbClr val="002D5A"/>
                </a:solidFill>
              </a:rPr>
              <a:t>volební klauzule</a:t>
            </a:r>
          </a:p>
          <a:p>
            <a:pPr marL="1142830" lvl="2" indent="-342900">
              <a:spcBef>
                <a:spcPct val="35000"/>
              </a:spcBef>
            </a:pPr>
            <a:r>
              <a:rPr lang="cs-CZ" sz="1800" dirty="0">
                <a:solidFill>
                  <a:srgbClr val="002D5A"/>
                </a:solidFill>
              </a:rPr>
              <a:t>p</a:t>
            </a:r>
            <a:r>
              <a:rPr lang="cs-CZ" sz="1800" dirty="0" smtClean="0">
                <a:solidFill>
                  <a:srgbClr val="002D5A"/>
                </a:solidFill>
              </a:rPr>
              <a:t>ravomoc </a:t>
            </a:r>
            <a:r>
              <a:rPr lang="cs-CZ" sz="1800" dirty="0">
                <a:solidFill>
                  <a:srgbClr val="002D5A"/>
                </a:solidFill>
              </a:rPr>
              <a:t>ústavního soudu rozpustit antisystémové strany</a:t>
            </a:r>
          </a:p>
          <a:p>
            <a:pPr>
              <a:spcBef>
                <a:spcPct val="35000"/>
              </a:spcBef>
            </a:pPr>
            <a:endParaRPr lang="cs-CZ" sz="2200" dirty="0">
              <a:solidFill>
                <a:srgbClr val="002D5A"/>
              </a:solidFill>
            </a:endParaRPr>
          </a:p>
        </p:txBody>
      </p:sp>
    </p:spTree>
    <p:extLst>
      <p:ext uri="{BB962C8B-B14F-4D97-AF65-F5344CB8AC3E}">
        <p14:creationId xmlns:p14="http://schemas.microsoft.com/office/powerpoint/2010/main" val="383406778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69233"/>
            <a:ext cx="9144000" cy="594247"/>
          </a:xfrm>
        </p:spPr>
        <p:txBody>
          <a:bodyPr>
            <a:noAutofit/>
          </a:bodyPr>
          <a:lstStyle/>
          <a:p>
            <a:r>
              <a:rPr lang="cs-CZ" sz="4000" dirty="0"/>
              <a:t>Ústavní systém SRN</a:t>
            </a:r>
          </a:p>
        </p:txBody>
      </p:sp>
      <p:sp>
        <p:nvSpPr>
          <p:cNvPr id="4" name="AutoShape 4" descr="Politics of Germany - Wikiw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2" name="Picture 4" descr="Germany Political System Politics German Reunification Political Structure,  PNG, 2000x1404px, Germany, Area, Brand, Chancellor Of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851147"/>
            <a:ext cx="78105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5935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923925"/>
          </a:xfrm>
        </p:spPr>
        <p:txBody>
          <a:bodyPr rtlCol="0">
            <a:normAutofit/>
          </a:bodyPr>
          <a:lstStyle/>
          <a:p>
            <a:pPr defTabSz="914206" eaLnBrk="1" fontAlgn="auto" hangingPunct="1">
              <a:spcAft>
                <a:spcPts val="0"/>
              </a:spcAft>
              <a:defRPr/>
            </a:pPr>
            <a:r>
              <a:rPr lang="cs-CZ" altLang="cs-CZ" sz="4000" dirty="0" smtClean="0"/>
              <a:t>Strany a stranický systém</a:t>
            </a:r>
            <a:endParaRPr lang="cs-CZ" altLang="cs-CZ" sz="4000" dirty="0"/>
          </a:p>
        </p:txBody>
      </p:sp>
      <p:sp>
        <p:nvSpPr>
          <p:cNvPr id="156675" name="Rectangle 3"/>
          <p:cNvSpPr>
            <a:spLocks noGrp="1" noChangeArrowheads="1"/>
          </p:cNvSpPr>
          <p:nvPr>
            <p:ph type="body" idx="1"/>
          </p:nvPr>
        </p:nvSpPr>
        <p:spPr>
          <a:xfrm>
            <a:off x="457199" y="1020932"/>
            <a:ext cx="8118629" cy="5105231"/>
          </a:xfrm>
        </p:spPr>
        <p:txBody>
          <a:bodyPr>
            <a:normAutofit/>
          </a:bodyPr>
          <a:lstStyle/>
          <a:p>
            <a:pPr>
              <a:spcBef>
                <a:spcPts val="1200"/>
              </a:spcBef>
            </a:pPr>
            <a:r>
              <a:rPr lang="cs-CZ" altLang="cs-CZ" sz="2000" dirty="0" smtClean="0">
                <a:solidFill>
                  <a:srgbClr val="002D5A"/>
                </a:solidFill>
              </a:rPr>
              <a:t>Zásadní posun od systému dvou a půl strany k multipartismu s podstatně větší ideologickou polarizací</a:t>
            </a:r>
          </a:p>
          <a:p>
            <a:pPr lvl="1">
              <a:spcBef>
                <a:spcPts val="1200"/>
              </a:spcBef>
            </a:pPr>
            <a:r>
              <a:rPr lang="cs-CZ" altLang="cs-CZ" sz="1700" dirty="0">
                <a:solidFill>
                  <a:srgbClr val="002D5A"/>
                </a:solidFill>
              </a:rPr>
              <a:t>z</a:t>
            </a:r>
            <a:r>
              <a:rPr lang="cs-CZ" altLang="cs-CZ" sz="1700" dirty="0" smtClean="0">
                <a:solidFill>
                  <a:srgbClr val="002D5A"/>
                </a:solidFill>
              </a:rPr>
              <a:t>většení počtu relevantních stran ze 3 na 5(6)</a:t>
            </a:r>
          </a:p>
          <a:p>
            <a:pPr lvl="1">
              <a:spcBef>
                <a:spcPts val="1200"/>
              </a:spcBef>
            </a:pPr>
            <a:r>
              <a:rPr lang="cs-CZ" altLang="cs-CZ" sz="1700" dirty="0">
                <a:solidFill>
                  <a:srgbClr val="002D5A"/>
                </a:solidFill>
              </a:rPr>
              <a:t>p</a:t>
            </a:r>
            <a:r>
              <a:rPr lang="cs-CZ" altLang="cs-CZ" sz="1700" dirty="0" smtClean="0">
                <a:solidFill>
                  <a:srgbClr val="002D5A"/>
                </a:solidFill>
              </a:rPr>
              <a:t>ostavení </a:t>
            </a:r>
            <a:r>
              <a:rPr lang="cs-CZ" altLang="cs-CZ" sz="1700" dirty="0" err="1" smtClean="0">
                <a:solidFill>
                  <a:srgbClr val="002D5A"/>
                </a:solidFill>
              </a:rPr>
              <a:t>Linke</a:t>
            </a:r>
            <a:r>
              <a:rPr lang="cs-CZ" altLang="cs-CZ" sz="1700" dirty="0" smtClean="0">
                <a:solidFill>
                  <a:srgbClr val="002D5A"/>
                </a:solidFill>
              </a:rPr>
              <a:t> a </a:t>
            </a:r>
            <a:r>
              <a:rPr lang="cs-CZ" altLang="cs-CZ" sz="1700" dirty="0" err="1" smtClean="0">
                <a:solidFill>
                  <a:srgbClr val="002D5A"/>
                </a:solidFill>
              </a:rPr>
              <a:t>AfD</a:t>
            </a:r>
            <a:r>
              <a:rPr lang="cs-CZ" altLang="cs-CZ" sz="1700" dirty="0" smtClean="0">
                <a:solidFill>
                  <a:srgbClr val="002D5A"/>
                </a:solidFill>
              </a:rPr>
              <a:t> - </a:t>
            </a:r>
            <a:r>
              <a:rPr lang="cs-CZ" altLang="cs-CZ" sz="1700" dirty="0" err="1" smtClean="0">
                <a:solidFill>
                  <a:srgbClr val="002D5A"/>
                </a:solidFill>
              </a:rPr>
              <a:t>antisystémovost</a:t>
            </a:r>
            <a:r>
              <a:rPr lang="cs-CZ" altLang="cs-CZ" sz="1700" dirty="0" smtClean="0">
                <a:solidFill>
                  <a:srgbClr val="002D5A"/>
                </a:solidFill>
              </a:rPr>
              <a:t>?</a:t>
            </a:r>
          </a:p>
          <a:p>
            <a:pPr lvl="1">
              <a:spcBef>
                <a:spcPts val="1200"/>
              </a:spcBef>
            </a:pPr>
            <a:r>
              <a:rPr lang="cs-CZ" altLang="cs-CZ" sz="1700" dirty="0">
                <a:solidFill>
                  <a:srgbClr val="002D5A"/>
                </a:solidFill>
              </a:rPr>
              <a:t>n</a:t>
            </a:r>
            <a:r>
              <a:rPr lang="cs-CZ" altLang="cs-CZ" sz="1700" dirty="0" smtClean="0">
                <a:solidFill>
                  <a:srgbClr val="002D5A"/>
                </a:solidFill>
              </a:rPr>
              <a:t>utnost tzv. velkých koalic nebo pestrobarevných kabinetů (Scholz)</a:t>
            </a:r>
          </a:p>
          <a:p>
            <a:pPr>
              <a:spcBef>
                <a:spcPts val="1200"/>
              </a:spcBef>
            </a:pPr>
            <a:r>
              <a:rPr lang="cs-CZ" altLang="cs-CZ" sz="2000" dirty="0" smtClean="0">
                <a:solidFill>
                  <a:srgbClr val="002D5A"/>
                </a:solidFill>
              </a:rPr>
              <a:t>Souvisí:</a:t>
            </a:r>
          </a:p>
          <a:p>
            <a:pPr lvl="1">
              <a:spcBef>
                <a:spcPts val="1200"/>
              </a:spcBef>
            </a:pPr>
            <a:r>
              <a:rPr lang="cs-CZ" altLang="cs-CZ" sz="1600" dirty="0" smtClean="0">
                <a:solidFill>
                  <a:srgbClr val="002D5A"/>
                </a:solidFill>
              </a:rPr>
              <a:t>se změnou volebního systému do </a:t>
            </a:r>
            <a:r>
              <a:rPr lang="cs-CZ" altLang="cs-CZ" sz="1600" dirty="0" err="1" smtClean="0">
                <a:solidFill>
                  <a:srgbClr val="002D5A"/>
                </a:solidFill>
              </a:rPr>
              <a:t>Bundestagu</a:t>
            </a:r>
            <a:r>
              <a:rPr lang="cs-CZ" altLang="cs-CZ" sz="1600" dirty="0" smtClean="0">
                <a:solidFill>
                  <a:srgbClr val="002D5A"/>
                </a:solidFill>
              </a:rPr>
              <a:t> - zásah Ústavního soudu, který systém výrazně </a:t>
            </a:r>
            <a:r>
              <a:rPr lang="cs-CZ" altLang="cs-CZ" sz="1600" dirty="0" err="1" smtClean="0">
                <a:solidFill>
                  <a:srgbClr val="002D5A"/>
                </a:solidFill>
              </a:rPr>
              <a:t>zpoměrnil</a:t>
            </a:r>
            <a:endParaRPr lang="cs-CZ" altLang="cs-CZ" sz="1600" dirty="0" smtClean="0">
              <a:solidFill>
                <a:srgbClr val="002D5A"/>
              </a:solidFill>
            </a:endParaRPr>
          </a:p>
          <a:p>
            <a:pPr lvl="1">
              <a:spcBef>
                <a:spcPts val="1200"/>
              </a:spcBef>
            </a:pPr>
            <a:r>
              <a:rPr lang="cs-CZ" altLang="cs-CZ" sz="1600" dirty="0">
                <a:solidFill>
                  <a:srgbClr val="002D5A"/>
                </a:solidFill>
              </a:rPr>
              <a:t>s</a:t>
            </a:r>
            <a:r>
              <a:rPr lang="cs-CZ" altLang="cs-CZ" sz="1600" dirty="0" smtClean="0">
                <a:solidFill>
                  <a:srgbClr val="002D5A"/>
                </a:solidFill>
              </a:rPr>
              <a:t>e společenskými změnami</a:t>
            </a:r>
          </a:p>
          <a:p>
            <a:pPr lvl="1">
              <a:spcBef>
                <a:spcPts val="1200"/>
              </a:spcBef>
            </a:pPr>
            <a:r>
              <a:rPr lang="cs-CZ" altLang="cs-CZ" sz="1600" dirty="0">
                <a:solidFill>
                  <a:srgbClr val="002D5A"/>
                </a:solidFill>
              </a:rPr>
              <a:t>s</a:t>
            </a:r>
            <a:r>
              <a:rPr lang="cs-CZ" altLang="cs-CZ" sz="1600" dirty="0" smtClean="0">
                <a:solidFill>
                  <a:srgbClr val="002D5A"/>
                </a:solidFill>
              </a:rPr>
              <a:t>e sílící regionalizací</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30" y="3920871"/>
            <a:ext cx="5220070" cy="29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54182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88072"/>
            <a:ext cx="9144000" cy="923925"/>
          </a:xfrm>
        </p:spPr>
        <p:txBody>
          <a:bodyPr rtlCol="0">
            <a:normAutofit/>
          </a:bodyPr>
          <a:lstStyle/>
          <a:p>
            <a:pPr defTabSz="914206" eaLnBrk="1" fontAlgn="auto" hangingPunct="1">
              <a:spcAft>
                <a:spcPts val="0"/>
              </a:spcAft>
              <a:defRPr/>
            </a:pPr>
            <a:r>
              <a:rPr lang="cs-CZ" altLang="cs-CZ" sz="4000" dirty="0"/>
              <a:t>Volební inženýrství</a:t>
            </a:r>
          </a:p>
        </p:txBody>
      </p:sp>
      <p:sp>
        <p:nvSpPr>
          <p:cNvPr id="156675" name="Rectangle 3"/>
          <p:cNvSpPr>
            <a:spLocks noGrp="1" noChangeArrowheads="1"/>
          </p:cNvSpPr>
          <p:nvPr>
            <p:ph type="body" idx="1"/>
          </p:nvPr>
        </p:nvSpPr>
        <p:spPr>
          <a:xfrm>
            <a:off x="457200" y="1305017"/>
            <a:ext cx="8229600" cy="4821146"/>
          </a:xfrm>
        </p:spPr>
        <p:txBody>
          <a:bodyPr/>
          <a:lstStyle/>
          <a:p>
            <a:pPr>
              <a:lnSpc>
                <a:spcPct val="115000"/>
              </a:lnSpc>
              <a:spcBef>
                <a:spcPts val="1200"/>
              </a:spcBef>
            </a:pPr>
            <a:r>
              <a:rPr lang="cs-CZ" altLang="cs-CZ" sz="2200" dirty="0" smtClean="0">
                <a:solidFill>
                  <a:srgbClr val="002D5A"/>
                </a:solidFill>
              </a:rPr>
              <a:t>Hledání vhodného nebo výhodného volebního systému</a:t>
            </a:r>
          </a:p>
          <a:p>
            <a:pPr>
              <a:lnSpc>
                <a:spcPct val="115000"/>
              </a:lnSpc>
              <a:spcBef>
                <a:spcPts val="1200"/>
              </a:spcBef>
            </a:pPr>
            <a:r>
              <a:rPr lang="cs-CZ" altLang="cs-CZ" sz="2200" dirty="0" smtClean="0">
                <a:solidFill>
                  <a:srgbClr val="002D5A"/>
                </a:solidFill>
              </a:rPr>
              <a:t>Objektivní kritéria pro výběr systému</a:t>
            </a:r>
            <a:endParaRPr lang="cs-CZ" altLang="cs-CZ" sz="2200" dirty="0">
              <a:solidFill>
                <a:srgbClr val="002D5A"/>
              </a:solidFill>
            </a:endParaRP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Charakter společnosti: homogenní x segmentovaná</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Struktura konfliktních linií (</a:t>
            </a:r>
            <a:r>
              <a:rPr lang="cs-CZ" altLang="cs-CZ" sz="2000" dirty="0" err="1">
                <a:solidFill>
                  <a:srgbClr val="002D5A"/>
                </a:solidFill>
              </a:rPr>
              <a:t>cleavages</a:t>
            </a:r>
            <a:r>
              <a:rPr lang="cs-CZ" altLang="cs-CZ" sz="2000" dirty="0">
                <a:solidFill>
                  <a:srgbClr val="002D5A"/>
                </a:solidFill>
              </a:rPr>
              <a:t>): jedna dominantní x více dominantních x více nedominantních</a:t>
            </a:r>
          </a:p>
          <a:p>
            <a:pPr marL="1616075" lvl="2" indent="-701675" eaLnBrk="1" hangingPunct="1">
              <a:spcBef>
                <a:spcPts val="1200"/>
              </a:spcBef>
              <a:buClr>
                <a:schemeClr val="accent2"/>
              </a:buClr>
              <a:buFont typeface="Wingdings" pitchFamily="2" charset="2"/>
              <a:buChar char="Ø"/>
            </a:pPr>
            <a:r>
              <a:rPr lang="cs-CZ" altLang="cs-CZ" sz="2000" dirty="0" smtClean="0">
                <a:solidFill>
                  <a:srgbClr val="002D5A"/>
                </a:solidFill>
              </a:rPr>
              <a:t>Stupeň ideologické polarizace</a:t>
            </a:r>
          </a:p>
          <a:p>
            <a:pPr marL="1616075" lvl="2" indent="-701675" eaLnBrk="1" hangingPunct="1">
              <a:spcBef>
                <a:spcPts val="1200"/>
              </a:spcBef>
              <a:buClr>
                <a:schemeClr val="accent2"/>
              </a:buClr>
              <a:buFont typeface="Wingdings" pitchFamily="2" charset="2"/>
              <a:buChar char="Ø"/>
            </a:pPr>
            <a:r>
              <a:rPr lang="cs-CZ" altLang="cs-CZ" sz="2000" dirty="0" smtClean="0">
                <a:solidFill>
                  <a:srgbClr val="002D5A"/>
                </a:solidFill>
              </a:rPr>
              <a:t>Tradice</a:t>
            </a:r>
            <a:endParaRPr lang="cs-CZ" altLang="cs-CZ" sz="2000" dirty="0">
              <a:solidFill>
                <a:srgbClr val="002D5A"/>
              </a:solidFill>
            </a:endParaRPr>
          </a:p>
        </p:txBody>
      </p:sp>
    </p:spTree>
    <p:extLst>
      <p:ext uri="{BB962C8B-B14F-4D97-AF65-F5344CB8AC3E}">
        <p14:creationId xmlns:p14="http://schemas.microsoft.com/office/powerpoint/2010/main" val="40742931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324945"/>
            <a:ext cx="8266922" cy="5103845"/>
          </a:xfrm>
        </p:spPr>
        <p:txBody>
          <a:bodyPr>
            <a:normAutofit fontScale="92500" lnSpcReduction="10000"/>
          </a:bodyPr>
          <a:lstStyle/>
          <a:p>
            <a:pPr>
              <a:spcBef>
                <a:spcPts val="1200"/>
              </a:spcBef>
            </a:pPr>
            <a:r>
              <a:rPr lang="cs-CZ" sz="2800" dirty="0">
                <a:solidFill>
                  <a:srgbClr val="002D5A"/>
                </a:solidFill>
              </a:rPr>
              <a:t>exekutiva má dvě hlavy: </a:t>
            </a:r>
          </a:p>
          <a:p>
            <a:pPr lvl="1">
              <a:spcBef>
                <a:spcPts val="1200"/>
              </a:spcBef>
            </a:pPr>
            <a:r>
              <a:rPr lang="cs-CZ" sz="2400" dirty="0">
                <a:solidFill>
                  <a:srgbClr val="002D5A"/>
                </a:solidFill>
              </a:rPr>
              <a:t>prezidenta nezávislého na parlamentu - není oprávněn vládnout sám či přímo; jeho vůle musí být tlumočena vládou a přes její rozhodnutí</a:t>
            </a:r>
          </a:p>
          <a:p>
            <a:pPr lvl="1">
              <a:spcBef>
                <a:spcPts val="1200"/>
              </a:spcBef>
            </a:pPr>
            <a:r>
              <a:rPr lang="cs-CZ" sz="2400" dirty="0">
                <a:solidFill>
                  <a:srgbClr val="002D5A"/>
                </a:solidFill>
              </a:rPr>
              <a:t>premiéra (+ kabinet) závislého na parlamentu, avšak nezávislého na prezidentovi</a:t>
            </a:r>
          </a:p>
          <a:p>
            <a:pPr lvl="1">
              <a:spcBef>
                <a:spcPts val="1200"/>
              </a:spcBef>
            </a:pPr>
            <a:r>
              <a:rPr lang="cs-CZ" sz="2400" dirty="0">
                <a:solidFill>
                  <a:srgbClr val="002D5A"/>
                </a:solidFill>
              </a:rPr>
              <a:t>duální struktura autority umožňuje různé vyvažování a přesuny mocenské převahy v rámci exekutivy </a:t>
            </a:r>
          </a:p>
          <a:p>
            <a:pPr>
              <a:spcBef>
                <a:spcPts val="1200"/>
              </a:spcBef>
            </a:pPr>
            <a:r>
              <a:rPr lang="cs-CZ" sz="2800" dirty="0">
                <a:solidFill>
                  <a:srgbClr val="002D5A"/>
                </a:solidFill>
              </a:rPr>
              <a:t>klíčový je právě vztah mezi prezidentem a premiérem v rovině stranické příslušnosti a pozice:</a:t>
            </a:r>
          </a:p>
          <a:p>
            <a:pPr lvl="1">
              <a:spcBef>
                <a:spcPts val="1200"/>
              </a:spcBef>
            </a:pPr>
            <a:r>
              <a:rPr lang="cs-CZ" sz="2400" dirty="0">
                <a:solidFill>
                  <a:srgbClr val="002D5A"/>
                </a:solidFill>
              </a:rPr>
              <a:t>období souhlasných většin</a:t>
            </a:r>
          </a:p>
          <a:p>
            <a:pPr lvl="1">
              <a:spcBef>
                <a:spcPts val="1200"/>
              </a:spcBef>
            </a:pPr>
            <a:r>
              <a:rPr lang="cs-CZ" sz="2400" dirty="0">
                <a:solidFill>
                  <a:srgbClr val="002D5A"/>
                </a:solidFill>
              </a:rPr>
              <a:t>období nesouhlasných většin (kohabitace)</a:t>
            </a:r>
            <a:endParaRPr lang="cs-CZ" sz="1100" dirty="0">
              <a:solidFill>
                <a:srgbClr val="002D5A"/>
              </a:solidFill>
            </a:endParaRPr>
          </a:p>
        </p:txBody>
      </p:sp>
    </p:spTree>
    <p:extLst>
      <p:ext uri="{BB962C8B-B14F-4D97-AF65-F5344CB8AC3E}">
        <p14:creationId xmlns:p14="http://schemas.microsoft.com/office/powerpoint/2010/main" val="37799572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33363"/>
            <a:ext cx="9144000" cy="734303"/>
          </a:xfrm>
        </p:spPr>
        <p:txBody>
          <a:bodyPr rtlCol="0">
            <a:normAutofit fontScale="90000"/>
          </a:bodyPr>
          <a:lstStyle/>
          <a:p>
            <a:pPr defTabSz="914206" eaLnBrk="1" fontAlgn="auto" hangingPunct="1">
              <a:spcAft>
                <a:spcPts val="0"/>
              </a:spcAft>
              <a:defRPr/>
            </a:pPr>
            <a:r>
              <a:rPr lang="cs-CZ" altLang="cs-CZ" sz="4400" dirty="0" smtClean="0"/>
              <a:t>Proměnné volebních systémů</a:t>
            </a:r>
          </a:p>
        </p:txBody>
      </p:sp>
      <p:sp>
        <p:nvSpPr>
          <p:cNvPr id="26627" name="Rectangle 3"/>
          <p:cNvSpPr>
            <a:spLocks noGrp="1" noChangeArrowheads="1"/>
          </p:cNvSpPr>
          <p:nvPr>
            <p:ph type="body" idx="1"/>
          </p:nvPr>
        </p:nvSpPr>
        <p:spPr>
          <a:xfrm>
            <a:off x="279400" y="1127464"/>
            <a:ext cx="8693150" cy="5436849"/>
          </a:xfrm>
        </p:spPr>
        <p:txBody>
          <a:bodyPr rtlCol="0">
            <a:normAutofit/>
          </a:bodyPr>
          <a:lstStyle/>
          <a:p>
            <a:pPr marL="0" indent="0" defTabSz="914206" eaLnBrk="1" fontAlgn="auto" hangingPunct="1">
              <a:lnSpc>
                <a:spcPct val="110000"/>
              </a:lnSpc>
              <a:spcBef>
                <a:spcPts val="600"/>
              </a:spcBef>
              <a:spcAft>
                <a:spcPts val="0"/>
              </a:spcAft>
              <a:buFont typeface="Arial" pitchFamily="34" charset="0"/>
              <a:buNone/>
              <a:defRPr/>
            </a:pPr>
            <a:r>
              <a:rPr lang="cs-CZ" altLang="cs-CZ" sz="2800" b="1" dirty="0" smtClean="0">
                <a:solidFill>
                  <a:srgbClr val="002D5A"/>
                </a:solidFill>
              </a:rPr>
              <a:t>Základní proměnné</a:t>
            </a:r>
          </a:p>
          <a:p>
            <a:pPr defTabSz="914206" eaLnBrk="1" fontAlgn="auto" hangingPunct="1">
              <a:lnSpc>
                <a:spcPct val="110000"/>
              </a:lnSpc>
              <a:spcBef>
                <a:spcPts val="600"/>
              </a:spcBef>
              <a:spcAft>
                <a:spcPts val="0"/>
              </a:spcAft>
              <a:defRPr/>
            </a:pPr>
            <a:r>
              <a:rPr lang="cs-CZ" altLang="cs-CZ" sz="2800" i="1" dirty="0" smtClean="0">
                <a:solidFill>
                  <a:srgbClr val="002D5A"/>
                </a:solidFill>
              </a:rPr>
              <a:t>Princip přepočtu hlasů na mandáty</a:t>
            </a:r>
          </a:p>
          <a:p>
            <a:pPr lvl="1" defTabSz="914206" eaLnBrk="1" fontAlgn="auto" hangingPunct="1">
              <a:lnSpc>
                <a:spcPct val="110000"/>
              </a:lnSpc>
              <a:spcBef>
                <a:spcPts val="600"/>
              </a:spcBef>
              <a:spcAft>
                <a:spcPts val="0"/>
              </a:spcAft>
              <a:defRPr/>
            </a:pPr>
            <a:r>
              <a:rPr lang="cs-CZ" altLang="cs-CZ" sz="2400" dirty="0" smtClean="0">
                <a:solidFill>
                  <a:srgbClr val="002D5A"/>
                </a:solidFill>
              </a:rPr>
              <a:t>Vítěz bere vše - většinový</a:t>
            </a:r>
          </a:p>
          <a:p>
            <a:pPr lvl="1" defTabSz="914206" eaLnBrk="1" fontAlgn="auto" hangingPunct="1">
              <a:lnSpc>
                <a:spcPct val="110000"/>
              </a:lnSpc>
              <a:spcBef>
                <a:spcPts val="600"/>
              </a:spcBef>
              <a:spcAft>
                <a:spcPts val="0"/>
              </a:spcAft>
              <a:defRPr/>
            </a:pPr>
            <a:r>
              <a:rPr lang="cs-CZ" altLang="cs-CZ" sz="2400" dirty="0" smtClean="0">
                <a:solidFill>
                  <a:srgbClr val="002D5A"/>
                </a:solidFill>
              </a:rPr>
              <a:t>Mandáty dle poměru hlasů - poměrný systém</a:t>
            </a:r>
          </a:p>
          <a:p>
            <a:pPr lvl="1" defTabSz="914206" eaLnBrk="1" fontAlgn="auto" hangingPunct="1">
              <a:lnSpc>
                <a:spcPct val="110000"/>
              </a:lnSpc>
              <a:spcBef>
                <a:spcPts val="600"/>
              </a:spcBef>
              <a:spcAft>
                <a:spcPts val="0"/>
              </a:spcAft>
              <a:defRPr/>
            </a:pPr>
            <a:r>
              <a:rPr lang="cs-CZ" altLang="cs-CZ" sz="2400" dirty="0" smtClean="0">
                <a:solidFill>
                  <a:srgbClr val="002D5A"/>
                </a:solidFill>
              </a:rPr>
              <a:t>Kombinace obou částí s významným podílem každého z nich - smíšený systém</a:t>
            </a:r>
          </a:p>
          <a:p>
            <a:pPr defTabSz="914206" eaLnBrk="1" fontAlgn="auto" hangingPunct="1">
              <a:lnSpc>
                <a:spcPct val="110000"/>
              </a:lnSpc>
              <a:spcBef>
                <a:spcPts val="600"/>
              </a:spcBef>
              <a:spcAft>
                <a:spcPts val="0"/>
              </a:spcAft>
              <a:defRPr/>
            </a:pPr>
            <a:r>
              <a:rPr lang="cs-CZ" altLang="cs-CZ" sz="2800" i="1" dirty="0" smtClean="0">
                <a:solidFill>
                  <a:srgbClr val="002D5A"/>
                </a:solidFill>
              </a:rPr>
              <a:t>Velikost volebního obvodu</a:t>
            </a:r>
          </a:p>
          <a:p>
            <a:pPr lvl="1" defTabSz="914206" eaLnBrk="1" fontAlgn="auto" hangingPunct="1">
              <a:lnSpc>
                <a:spcPct val="110000"/>
              </a:lnSpc>
              <a:spcBef>
                <a:spcPts val="600"/>
              </a:spcBef>
              <a:spcAft>
                <a:spcPts val="0"/>
              </a:spcAft>
              <a:defRPr/>
            </a:pPr>
            <a:r>
              <a:rPr lang="cs-CZ" altLang="cs-CZ" sz="2400" dirty="0" smtClean="0">
                <a:solidFill>
                  <a:srgbClr val="002D5A"/>
                </a:solidFill>
              </a:rPr>
              <a:t>Jednomandátový - takřka vždy většinový systém</a:t>
            </a:r>
          </a:p>
          <a:p>
            <a:pPr lvl="1" defTabSz="914206" eaLnBrk="1" fontAlgn="auto" hangingPunct="1">
              <a:lnSpc>
                <a:spcPct val="110000"/>
              </a:lnSpc>
              <a:spcBef>
                <a:spcPts val="600"/>
              </a:spcBef>
              <a:spcAft>
                <a:spcPts val="0"/>
              </a:spcAft>
              <a:defRPr/>
            </a:pPr>
            <a:r>
              <a:rPr lang="cs-CZ" altLang="cs-CZ" sz="2400" dirty="0" err="1" smtClean="0">
                <a:solidFill>
                  <a:srgbClr val="002D5A"/>
                </a:solidFill>
              </a:rPr>
              <a:t>Vícemandátové</a:t>
            </a:r>
            <a:r>
              <a:rPr lang="cs-CZ" altLang="cs-CZ" sz="2400" dirty="0" smtClean="0">
                <a:solidFill>
                  <a:srgbClr val="002D5A"/>
                </a:solidFill>
              </a:rPr>
              <a:t> - většinový nebo poměrný</a:t>
            </a:r>
          </a:p>
        </p:txBody>
      </p:sp>
    </p:spTree>
    <p:extLst>
      <p:ext uri="{BB962C8B-B14F-4D97-AF65-F5344CB8AC3E}">
        <p14:creationId xmlns:p14="http://schemas.microsoft.com/office/powerpoint/2010/main" val="25591172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14300" y="204788"/>
            <a:ext cx="8447088" cy="804862"/>
          </a:xfrm>
        </p:spPr>
        <p:txBody>
          <a:bodyPr rtlCol="0">
            <a:noAutofit/>
          </a:bodyPr>
          <a:lstStyle/>
          <a:p>
            <a:pPr defTabSz="914206" eaLnBrk="1" fontAlgn="auto" hangingPunct="1">
              <a:spcAft>
                <a:spcPts val="0"/>
              </a:spcAft>
              <a:defRPr/>
            </a:pPr>
            <a:r>
              <a:rPr lang="cs-CZ" altLang="cs-CZ" sz="3200" dirty="0" smtClean="0"/>
              <a:t>Klasifikace volebních systémů </a:t>
            </a:r>
            <a:br>
              <a:rPr lang="cs-CZ" altLang="cs-CZ" sz="3200" dirty="0" smtClean="0"/>
            </a:br>
            <a:r>
              <a:rPr lang="cs-CZ" altLang="cs-CZ" sz="3200" dirty="0" smtClean="0"/>
              <a:t>pokročilejší pohled</a:t>
            </a:r>
          </a:p>
        </p:txBody>
      </p:sp>
      <p:sp>
        <p:nvSpPr>
          <p:cNvPr id="3" name="Zástupný symbol pro obsah 2"/>
          <p:cNvSpPr>
            <a:spLocks noGrp="1"/>
          </p:cNvSpPr>
          <p:nvPr>
            <p:ph idx="1"/>
          </p:nvPr>
        </p:nvSpPr>
        <p:spPr>
          <a:xfrm>
            <a:off x="457200" y="1270000"/>
            <a:ext cx="8229600" cy="5362575"/>
          </a:xfrm>
        </p:spPr>
        <p:txBody>
          <a:bodyPr rtlCol="0">
            <a:noAutofit/>
          </a:bodyPr>
          <a:lstStyle/>
          <a:p>
            <a:pPr marL="0" indent="0" defTabSz="914206" eaLnBrk="1" fontAlgn="auto" hangingPunct="1">
              <a:spcAft>
                <a:spcPts val="0"/>
              </a:spcAft>
              <a:buFont typeface="Arial" pitchFamily="34" charset="0"/>
              <a:buNone/>
              <a:defRPr/>
            </a:pPr>
            <a:r>
              <a:rPr lang="cs-CZ" sz="2400" i="1" dirty="0" err="1" smtClean="0">
                <a:solidFill>
                  <a:srgbClr val="002D5A"/>
                </a:solidFill>
              </a:rPr>
              <a:t>Gallagher</a:t>
            </a:r>
            <a:r>
              <a:rPr lang="cs-CZ" sz="2400" i="1" dirty="0" smtClean="0">
                <a:solidFill>
                  <a:srgbClr val="002D5A"/>
                </a:solidFill>
              </a:rPr>
              <a:t> a </a:t>
            </a:r>
            <a:r>
              <a:rPr lang="cs-CZ" sz="2400" i="1" dirty="0" err="1" smtClean="0">
                <a:solidFill>
                  <a:srgbClr val="002D5A"/>
                </a:solidFill>
              </a:rPr>
              <a:t>Mitchell</a:t>
            </a:r>
            <a:r>
              <a:rPr lang="cs-CZ" sz="2400" i="1" dirty="0" smtClean="0">
                <a:solidFill>
                  <a:srgbClr val="002D5A"/>
                </a:solidFill>
              </a:rPr>
              <a:t> (2005) - </a:t>
            </a:r>
            <a:r>
              <a:rPr lang="cs-CZ" sz="2400" dirty="0" smtClean="0">
                <a:solidFill>
                  <a:srgbClr val="002D5A"/>
                </a:solidFill>
              </a:rPr>
              <a:t>šest dimenzí, ve kterých lze rozlišit 2-4 hodnoty:</a:t>
            </a:r>
            <a:endParaRPr lang="cs-CZ" sz="2400" i="1" dirty="0" smtClean="0">
              <a:solidFill>
                <a:srgbClr val="002D5A"/>
              </a:solidFill>
            </a:endParaRPr>
          </a:p>
          <a:p>
            <a:pPr marL="342827" indent="-342827" defTabSz="914206" eaLnBrk="1" fontAlgn="auto" hangingPunct="1">
              <a:spcBef>
                <a:spcPts val="600"/>
              </a:spcBef>
              <a:spcAft>
                <a:spcPts val="0"/>
              </a:spcAft>
              <a:defRPr/>
            </a:pPr>
            <a:r>
              <a:rPr lang="cs-CZ" sz="2400" b="1" dirty="0" smtClean="0">
                <a:solidFill>
                  <a:srgbClr val="002D5A"/>
                </a:solidFill>
              </a:rPr>
              <a:t>Velikost volebního obvodu</a:t>
            </a:r>
            <a:r>
              <a:rPr lang="cs-CZ" sz="2400" dirty="0" smtClean="0">
                <a:solidFill>
                  <a:srgbClr val="002D5A"/>
                </a:solidFill>
              </a:rPr>
              <a:t>: jedno či </a:t>
            </a:r>
            <a:r>
              <a:rPr lang="cs-CZ" sz="2400" dirty="0" err="1" smtClean="0">
                <a:solidFill>
                  <a:srgbClr val="002D5A"/>
                </a:solidFill>
              </a:rPr>
              <a:t>vícemandátové</a:t>
            </a:r>
            <a:endParaRPr lang="cs-CZ" sz="2400" dirty="0" smtClean="0">
              <a:solidFill>
                <a:srgbClr val="002D5A"/>
              </a:solidFill>
            </a:endParaRPr>
          </a:p>
          <a:p>
            <a:pPr marL="342827" indent="-342827" defTabSz="914206" eaLnBrk="1" fontAlgn="auto" hangingPunct="1">
              <a:spcBef>
                <a:spcPts val="600"/>
              </a:spcBef>
              <a:spcAft>
                <a:spcPts val="0"/>
              </a:spcAft>
              <a:defRPr/>
            </a:pPr>
            <a:r>
              <a:rPr lang="cs-CZ" sz="2400" b="1" dirty="0" smtClean="0">
                <a:solidFill>
                  <a:srgbClr val="002D5A"/>
                </a:solidFill>
              </a:rPr>
              <a:t>Počet hlasů</a:t>
            </a:r>
            <a:r>
              <a:rPr lang="cs-CZ" sz="2400" dirty="0" smtClean="0">
                <a:solidFill>
                  <a:srgbClr val="002D5A"/>
                </a:solidFill>
              </a:rPr>
              <a:t>: jeden nebo dva</a:t>
            </a:r>
          </a:p>
          <a:p>
            <a:pPr marL="342827" indent="-342827" defTabSz="914206" eaLnBrk="1" fontAlgn="auto" hangingPunct="1">
              <a:spcBef>
                <a:spcPts val="600"/>
              </a:spcBef>
              <a:spcAft>
                <a:spcPts val="0"/>
              </a:spcAft>
              <a:defRPr/>
            </a:pPr>
            <a:r>
              <a:rPr lang="cs-CZ" sz="2400" b="1" dirty="0" smtClean="0">
                <a:solidFill>
                  <a:srgbClr val="002D5A"/>
                </a:solidFill>
              </a:rPr>
              <a:t>Podoba hlasování</a:t>
            </a:r>
            <a:r>
              <a:rPr lang="cs-CZ" sz="2400" dirty="0" smtClean="0">
                <a:solidFill>
                  <a:srgbClr val="002D5A"/>
                </a:solidFill>
              </a:rPr>
              <a:t>: kategorická, </a:t>
            </a:r>
            <a:r>
              <a:rPr lang="cs-CZ" sz="2400" dirty="0" err="1" smtClean="0">
                <a:solidFill>
                  <a:srgbClr val="002D5A"/>
                </a:solidFill>
              </a:rPr>
              <a:t>dividuální</a:t>
            </a:r>
            <a:r>
              <a:rPr lang="cs-CZ" sz="2400" dirty="0" smtClean="0">
                <a:solidFill>
                  <a:srgbClr val="002D5A"/>
                </a:solidFill>
              </a:rPr>
              <a:t> nebo ordinální</a:t>
            </a:r>
          </a:p>
          <a:p>
            <a:pPr marL="342827" indent="-342827" defTabSz="914206" eaLnBrk="1" fontAlgn="auto" hangingPunct="1">
              <a:spcBef>
                <a:spcPts val="600"/>
              </a:spcBef>
              <a:spcAft>
                <a:spcPts val="0"/>
              </a:spcAft>
              <a:defRPr/>
            </a:pPr>
            <a:r>
              <a:rPr lang="cs-CZ" sz="2000" b="1" dirty="0" smtClean="0">
                <a:solidFill>
                  <a:srgbClr val="002D5A"/>
                </a:solidFill>
              </a:rPr>
              <a:t>Volnost voliče </a:t>
            </a:r>
            <a:r>
              <a:rPr lang="cs-CZ" sz="2000" dirty="0" smtClean="0">
                <a:solidFill>
                  <a:srgbClr val="002D5A"/>
                </a:solidFill>
              </a:rPr>
              <a:t>při výběru jednotlivých kandidátů: nelze x lze v rámci jedné strany x lze v rámci i mezi stranami)</a:t>
            </a:r>
          </a:p>
          <a:p>
            <a:pPr marL="342827" indent="-342827" defTabSz="914206" eaLnBrk="1" fontAlgn="auto" hangingPunct="1">
              <a:spcBef>
                <a:spcPts val="600"/>
              </a:spcBef>
              <a:spcAft>
                <a:spcPts val="0"/>
              </a:spcAft>
              <a:defRPr/>
            </a:pPr>
            <a:r>
              <a:rPr lang="cs-CZ" sz="2000" b="1" dirty="0" smtClean="0">
                <a:solidFill>
                  <a:srgbClr val="002D5A"/>
                </a:solidFill>
              </a:rPr>
              <a:t>Počet úrovní</a:t>
            </a:r>
            <a:r>
              <a:rPr lang="cs-CZ" sz="2000" dirty="0" smtClean="0">
                <a:solidFill>
                  <a:srgbClr val="002D5A"/>
                </a:solidFill>
              </a:rPr>
              <a:t>, na kterých dochází k distribuci mandátů: jedna nebo dvě rovnocenné či dvě - vyšší a nižší, příp. tři</a:t>
            </a:r>
          </a:p>
          <a:p>
            <a:pPr marL="342827" indent="-342827" defTabSz="914206" eaLnBrk="1" fontAlgn="auto" hangingPunct="1">
              <a:spcBef>
                <a:spcPts val="600"/>
              </a:spcBef>
              <a:spcAft>
                <a:spcPts val="0"/>
              </a:spcAft>
              <a:defRPr/>
            </a:pPr>
            <a:r>
              <a:rPr lang="cs-CZ" sz="2000" b="1" dirty="0" smtClean="0">
                <a:solidFill>
                  <a:srgbClr val="002D5A"/>
                </a:solidFill>
              </a:rPr>
              <a:t>Opatření snižující míru proporcionality</a:t>
            </a:r>
            <a:r>
              <a:rPr lang="cs-CZ" sz="2000" dirty="0" smtClean="0">
                <a:solidFill>
                  <a:srgbClr val="002D5A"/>
                </a:solidFill>
              </a:rPr>
              <a:t>: malé obvody, umělá klauzule, </a:t>
            </a:r>
            <a:r>
              <a:rPr lang="cs-CZ" sz="2000" dirty="0" err="1" smtClean="0">
                <a:solidFill>
                  <a:srgbClr val="002D5A"/>
                </a:solidFill>
              </a:rPr>
              <a:t>malapportionment</a:t>
            </a:r>
            <a:endParaRPr lang="cs-CZ" sz="2000" dirty="0">
              <a:solidFill>
                <a:srgbClr val="002D5A"/>
              </a:solidFill>
            </a:endParaRPr>
          </a:p>
          <a:p>
            <a:pPr marL="0" indent="0" algn="r" defTabSz="914206" eaLnBrk="1" fontAlgn="auto" hangingPunct="1">
              <a:spcBef>
                <a:spcPts val="600"/>
              </a:spcBef>
              <a:spcAft>
                <a:spcPts val="0"/>
              </a:spcAft>
              <a:buFont typeface="Arial" pitchFamily="34" charset="0"/>
              <a:buNone/>
              <a:defRPr/>
            </a:pPr>
            <a:r>
              <a:rPr lang="cs-CZ" sz="2400" dirty="0" smtClean="0">
                <a:solidFill>
                  <a:srgbClr val="FF0000"/>
                </a:solidFill>
              </a:rPr>
              <a:t>Velmi komplikovaná matérie, při které neexistuje jednotný, tj. všemi bez rozdílu sdílený, pohled</a:t>
            </a:r>
            <a:endParaRPr lang="cs-CZ" sz="2400" dirty="0">
              <a:solidFill>
                <a:srgbClr val="FF0000"/>
              </a:solidFill>
            </a:endParaRPr>
          </a:p>
        </p:txBody>
      </p:sp>
    </p:spTree>
    <p:extLst>
      <p:ext uri="{BB962C8B-B14F-4D97-AF65-F5344CB8AC3E}">
        <p14:creationId xmlns:p14="http://schemas.microsoft.com/office/powerpoint/2010/main" val="14625477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Přidělují mandát vítězi (vítězům)</a:t>
            </a:r>
          </a:p>
          <a:p>
            <a:pPr>
              <a:spcBef>
                <a:spcPts val="1800"/>
              </a:spcBef>
              <a:defRPr/>
            </a:pPr>
            <a:r>
              <a:rPr lang="cs-CZ" sz="2400" dirty="0">
                <a:solidFill>
                  <a:srgbClr val="002D5A"/>
                </a:solidFill>
              </a:rPr>
              <a:t>Pokud se ve volebním obvodu rozděluje více mandátů, není jejich snahou rozdělit je v poměru, nýbrž většině hlasů</a:t>
            </a:r>
          </a:p>
          <a:p>
            <a:pPr>
              <a:spcBef>
                <a:spcPts val="1800"/>
              </a:spcBef>
              <a:defRPr/>
            </a:pPr>
            <a:r>
              <a:rPr lang="cs-CZ" sz="2400" dirty="0">
                <a:solidFill>
                  <a:srgbClr val="002D5A"/>
                </a:solidFill>
              </a:rPr>
              <a:t>Dále se dělí na (možnost různých kombinací):</a:t>
            </a:r>
          </a:p>
          <a:p>
            <a:pPr lvl="1">
              <a:spcBef>
                <a:spcPts val="1800"/>
              </a:spcBef>
              <a:defRPr/>
            </a:pPr>
            <a:r>
              <a:rPr lang="cs-CZ" sz="2400" i="1" dirty="0">
                <a:solidFill>
                  <a:srgbClr val="002D5A"/>
                </a:solidFill>
              </a:rPr>
              <a:t>Relativně většinové</a:t>
            </a:r>
          </a:p>
          <a:p>
            <a:pPr lvl="1">
              <a:spcBef>
                <a:spcPts val="1800"/>
              </a:spcBef>
              <a:defRPr/>
            </a:pPr>
            <a:r>
              <a:rPr lang="cs-CZ" sz="2400" i="1" dirty="0">
                <a:solidFill>
                  <a:srgbClr val="002D5A"/>
                </a:solidFill>
              </a:rPr>
              <a:t>Absolutně většinové</a:t>
            </a:r>
          </a:p>
          <a:p>
            <a:pPr lvl="1">
              <a:spcBef>
                <a:spcPts val="1800"/>
              </a:spcBef>
              <a:defRPr/>
            </a:pPr>
            <a:r>
              <a:rPr lang="cs-CZ" sz="2400" i="1" dirty="0">
                <a:solidFill>
                  <a:srgbClr val="002D5A"/>
                </a:solidFill>
              </a:rPr>
              <a:t>Jednokolové</a:t>
            </a:r>
          </a:p>
          <a:p>
            <a:pPr lvl="1">
              <a:spcBef>
                <a:spcPts val="1800"/>
              </a:spcBef>
              <a:defRPr/>
            </a:pPr>
            <a:r>
              <a:rPr lang="cs-CZ" sz="2400" i="1" dirty="0">
                <a:solidFill>
                  <a:srgbClr val="002D5A"/>
                </a:solidFill>
              </a:rPr>
              <a:t>Dvoukolové (TRS)</a:t>
            </a:r>
          </a:p>
        </p:txBody>
      </p:sp>
    </p:spTree>
    <p:extLst>
      <p:ext uri="{BB962C8B-B14F-4D97-AF65-F5344CB8AC3E}">
        <p14:creationId xmlns:p14="http://schemas.microsoft.com/office/powerpoint/2010/main" val="2063647514"/>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05" y="1092566"/>
            <a:ext cx="8529845" cy="45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17889"/>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Systémy poměrného zastoupení</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Velká variabilita proměnných:</a:t>
            </a:r>
          </a:p>
          <a:p>
            <a:pPr lvl="1">
              <a:spcBef>
                <a:spcPts val="1800"/>
              </a:spcBef>
              <a:defRPr/>
            </a:pPr>
            <a:r>
              <a:rPr lang="cs-CZ" sz="2000" i="1" dirty="0">
                <a:solidFill>
                  <a:srgbClr val="002D5A"/>
                </a:solidFill>
              </a:rPr>
              <a:t>Velikost volebního obvodu (2-x)</a:t>
            </a:r>
          </a:p>
          <a:p>
            <a:pPr lvl="1">
              <a:spcBef>
                <a:spcPts val="1800"/>
              </a:spcBef>
              <a:defRPr/>
            </a:pPr>
            <a:r>
              <a:rPr lang="cs-CZ" sz="2000" i="1" dirty="0">
                <a:solidFill>
                  <a:srgbClr val="002D5A"/>
                </a:solidFill>
              </a:rPr>
              <a:t>Volební formule (</a:t>
            </a:r>
            <a:r>
              <a:rPr lang="cs-CZ" sz="2000" i="1" dirty="0" err="1">
                <a:solidFill>
                  <a:srgbClr val="002D5A"/>
                </a:solidFill>
              </a:rPr>
              <a:t>přepočítavácí</a:t>
            </a:r>
            <a:r>
              <a:rPr lang="cs-CZ" sz="2000" i="1" dirty="0">
                <a:solidFill>
                  <a:srgbClr val="002D5A"/>
                </a:solidFill>
              </a:rPr>
              <a:t> metody)</a:t>
            </a:r>
          </a:p>
          <a:p>
            <a:pPr lvl="1">
              <a:spcBef>
                <a:spcPts val="1800"/>
              </a:spcBef>
              <a:defRPr/>
            </a:pPr>
            <a:r>
              <a:rPr lang="cs-CZ" sz="2000" i="1" dirty="0">
                <a:solidFill>
                  <a:srgbClr val="002D5A"/>
                </a:solidFill>
              </a:rPr>
              <a:t>Počet skrutinií</a:t>
            </a:r>
          </a:p>
          <a:p>
            <a:pPr lvl="1">
              <a:spcBef>
                <a:spcPts val="1800"/>
              </a:spcBef>
              <a:defRPr/>
            </a:pPr>
            <a:r>
              <a:rPr lang="cs-CZ" sz="2000" i="1" dirty="0">
                <a:solidFill>
                  <a:srgbClr val="002D5A"/>
                </a:solidFill>
              </a:rPr>
              <a:t>Volební klauzule</a:t>
            </a:r>
          </a:p>
          <a:p>
            <a:pPr lvl="1">
              <a:spcBef>
                <a:spcPts val="1800"/>
              </a:spcBef>
              <a:defRPr/>
            </a:pPr>
            <a:r>
              <a:rPr lang="cs-CZ" sz="2000" i="1" dirty="0">
                <a:solidFill>
                  <a:srgbClr val="002D5A"/>
                </a:solidFill>
              </a:rPr>
              <a:t>Prémie</a:t>
            </a:r>
          </a:p>
          <a:p>
            <a:pPr lvl="1">
              <a:spcBef>
                <a:spcPts val="1800"/>
              </a:spcBef>
              <a:defRPr/>
            </a:pPr>
            <a:r>
              <a:rPr lang="cs-CZ" sz="2000" i="1" dirty="0">
                <a:solidFill>
                  <a:srgbClr val="002D5A"/>
                </a:solidFill>
              </a:rPr>
              <a:t>Charakter kandidátky (míra personalizace)</a:t>
            </a:r>
          </a:p>
          <a:p>
            <a:pPr>
              <a:spcBef>
                <a:spcPts val="1800"/>
              </a:spcBef>
              <a:defRPr/>
            </a:pPr>
            <a:r>
              <a:rPr lang="cs-CZ" sz="2400" dirty="0">
                <a:solidFill>
                  <a:srgbClr val="002D5A"/>
                </a:solidFill>
              </a:rPr>
              <a:t>Důsledkem je nestejně silná </a:t>
            </a:r>
            <a:r>
              <a:rPr lang="cs-CZ" sz="2400" dirty="0" err="1">
                <a:solidFill>
                  <a:srgbClr val="002D5A"/>
                </a:solidFill>
              </a:rPr>
              <a:t>reprezentativita</a:t>
            </a:r>
            <a:r>
              <a:rPr lang="cs-CZ" sz="2400" dirty="0">
                <a:solidFill>
                  <a:srgbClr val="002D5A"/>
                </a:solidFill>
              </a:rPr>
              <a:t> a proporcionalita – SPZ může mít proporční i většinový efekt!!!</a:t>
            </a:r>
            <a:endParaRPr lang="cs-CZ" sz="2400" i="1" dirty="0">
              <a:solidFill>
                <a:srgbClr val="002D5A"/>
              </a:solidFill>
            </a:endParaRPr>
          </a:p>
        </p:txBody>
      </p:sp>
    </p:spTree>
    <p:extLst>
      <p:ext uri="{BB962C8B-B14F-4D97-AF65-F5344CB8AC3E}">
        <p14:creationId xmlns:p14="http://schemas.microsoft.com/office/powerpoint/2010/main" val="2950605665"/>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Velikost volebního obvodu</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000" dirty="0">
                <a:solidFill>
                  <a:srgbClr val="002D5A"/>
                </a:solidFill>
              </a:rPr>
              <a:t>Nejdůležitější proměnná volebních systémů - „</a:t>
            </a:r>
            <a:r>
              <a:rPr lang="cs-CZ" sz="2000" dirty="0" err="1">
                <a:solidFill>
                  <a:srgbClr val="002D5A"/>
                </a:solidFill>
              </a:rPr>
              <a:t>district</a:t>
            </a:r>
            <a:r>
              <a:rPr lang="cs-CZ" sz="2000" dirty="0">
                <a:solidFill>
                  <a:srgbClr val="002D5A"/>
                </a:solidFill>
              </a:rPr>
              <a:t> magnitude“ (M)</a:t>
            </a:r>
          </a:p>
          <a:p>
            <a:pPr>
              <a:spcBef>
                <a:spcPts val="1800"/>
              </a:spcBef>
              <a:defRPr/>
            </a:pPr>
            <a:r>
              <a:rPr lang="cs-CZ" sz="2000" dirty="0">
                <a:solidFill>
                  <a:srgbClr val="002D5A"/>
                </a:solidFill>
              </a:rPr>
              <a:t>Označuje počet mandátů, které se rozdělují ve volebním obvodu</a:t>
            </a:r>
          </a:p>
          <a:p>
            <a:pPr>
              <a:spcBef>
                <a:spcPts val="1800"/>
              </a:spcBef>
              <a:defRPr/>
            </a:pPr>
            <a:r>
              <a:rPr lang="cs-CZ" sz="2000" dirty="0">
                <a:solidFill>
                  <a:srgbClr val="002D5A"/>
                </a:solidFill>
              </a:rPr>
              <a:t>3 kategorie volebních obvodů</a:t>
            </a:r>
          </a:p>
          <a:p>
            <a:pPr lvl="1">
              <a:spcBef>
                <a:spcPts val="1800"/>
              </a:spcBef>
              <a:defRPr/>
            </a:pPr>
            <a:r>
              <a:rPr lang="cs-CZ" sz="1800" dirty="0">
                <a:solidFill>
                  <a:srgbClr val="002D5A"/>
                </a:solidFill>
              </a:rPr>
              <a:t>Malé (2-4)</a:t>
            </a:r>
          </a:p>
          <a:p>
            <a:pPr lvl="1">
              <a:spcBef>
                <a:spcPts val="1800"/>
              </a:spcBef>
              <a:defRPr/>
            </a:pPr>
            <a:r>
              <a:rPr lang="cs-CZ" sz="1800" dirty="0">
                <a:solidFill>
                  <a:srgbClr val="002D5A"/>
                </a:solidFill>
              </a:rPr>
              <a:t>Střední (5-9)</a:t>
            </a:r>
          </a:p>
          <a:p>
            <a:pPr lvl="1">
              <a:spcBef>
                <a:spcPts val="1800"/>
              </a:spcBef>
              <a:defRPr/>
            </a:pPr>
            <a:r>
              <a:rPr lang="cs-CZ" sz="1800" dirty="0">
                <a:solidFill>
                  <a:srgbClr val="002D5A"/>
                </a:solidFill>
              </a:rPr>
              <a:t>Velké (10 a více)</a:t>
            </a:r>
          </a:p>
          <a:p>
            <a:pPr>
              <a:spcBef>
                <a:spcPts val="1800"/>
              </a:spcBef>
              <a:defRPr/>
            </a:pPr>
            <a:r>
              <a:rPr lang="cs-CZ" sz="2000" dirty="0">
                <a:solidFill>
                  <a:srgbClr val="002D5A"/>
                </a:solidFill>
              </a:rPr>
              <a:t>Čím menší volební obvody, tím větší </a:t>
            </a:r>
            <a:r>
              <a:rPr lang="cs-CZ" sz="2000" i="1" u="sng" dirty="0">
                <a:solidFill>
                  <a:srgbClr val="002D5A"/>
                </a:solidFill>
              </a:rPr>
              <a:t>disproporcionalita</a:t>
            </a:r>
            <a:r>
              <a:rPr lang="cs-CZ" sz="2000" dirty="0">
                <a:solidFill>
                  <a:srgbClr val="002D5A"/>
                </a:solidFill>
              </a:rPr>
              <a:t> (rozdíl mezi podílem hlasů a podílem mandátů)</a:t>
            </a:r>
          </a:p>
          <a:p>
            <a:pPr>
              <a:spcBef>
                <a:spcPts val="1800"/>
              </a:spcBef>
              <a:defRPr/>
            </a:pPr>
            <a:r>
              <a:rPr lang="cs-CZ" sz="2000" dirty="0">
                <a:solidFill>
                  <a:srgbClr val="002D5A"/>
                </a:solidFill>
              </a:rPr>
              <a:t>Efekt „zrcadlení“ (podíl hlasů = podíl mandátů) nastává s obvody 20 a většími</a:t>
            </a:r>
            <a:endParaRPr lang="cs-CZ" sz="2000" i="1" dirty="0">
              <a:solidFill>
                <a:srgbClr val="002D5A"/>
              </a:solidFill>
            </a:endParaRPr>
          </a:p>
        </p:txBody>
      </p:sp>
    </p:spTree>
    <p:extLst>
      <p:ext uri="{BB962C8B-B14F-4D97-AF65-F5344CB8AC3E}">
        <p14:creationId xmlns:p14="http://schemas.microsoft.com/office/powerpoint/2010/main" val="2475669465"/>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Volební formule</a:t>
            </a:r>
          </a:p>
        </p:txBody>
      </p:sp>
      <p:sp>
        <p:nvSpPr>
          <p:cNvPr id="45059" name="Rectangle 3"/>
          <p:cNvSpPr>
            <a:spLocks noGrp="1" noChangeArrowheads="1"/>
          </p:cNvSpPr>
          <p:nvPr>
            <p:ph type="body" idx="1"/>
          </p:nvPr>
        </p:nvSpPr>
        <p:spPr>
          <a:xfrm>
            <a:off x="559836" y="1162975"/>
            <a:ext cx="8126963" cy="5332072"/>
          </a:xfrm>
        </p:spPr>
        <p:txBody>
          <a:bodyPr>
            <a:normAutofit lnSpcReduction="10000"/>
          </a:bodyPr>
          <a:lstStyle/>
          <a:p>
            <a:pPr>
              <a:spcBef>
                <a:spcPts val="1800"/>
              </a:spcBef>
              <a:defRPr/>
            </a:pPr>
            <a:r>
              <a:rPr lang="cs-CZ" sz="2200" dirty="0">
                <a:solidFill>
                  <a:srgbClr val="002D5A"/>
                </a:solidFill>
              </a:rPr>
              <a:t>Matematické metody, které slouží k převodu hlasů na mandáty</a:t>
            </a:r>
          </a:p>
          <a:p>
            <a:pPr>
              <a:spcBef>
                <a:spcPts val="1800"/>
              </a:spcBef>
              <a:defRPr/>
            </a:pPr>
            <a:r>
              <a:rPr lang="cs-CZ" sz="2200" dirty="0">
                <a:solidFill>
                  <a:srgbClr val="002D5A"/>
                </a:solidFill>
              </a:rPr>
              <a:t>2 hlavní skupiny:</a:t>
            </a:r>
          </a:p>
          <a:p>
            <a:pPr lvl="1">
              <a:spcBef>
                <a:spcPts val="1800"/>
              </a:spcBef>
              <a:defRPr/>
            </a:pPr>
            <a:r>
              <a:rPr lang="cs-CZ" sz="2200" i="1" dirty="0">
                <a:solidFill>
                  <a:srgbClr val="002D5A"/>
                </a:solidFill>
              </a:rPr>
              <a:t>Volební kvóty (češtině též „volební číslo“)</a:t>
            </a:r>
          </a:p>
          <a:p>
            <a:pPr lvl="2">
              <a:lnSpc>
                <a:spcPct val="120000"/>
              </a:lnSpc>
              <a:spcBef>
                <a:spcPts val="600"/>
              </a:spcBef>
              <a:defRPr/>
            </a:pPr>
            <a:r>
              <a:rPr lang="cs-CZ" sz="1800" dirty="0">
                <a:solidFill>
                  <a:srgbClr val="002D5A"/>
                </a:solidFill>
              </a:rPr>
              <a:t>2 veličiny: S - celkový počet křesel (</a:t>
            </a:r>
            <a:r>
              <a:rPr lang="cs-CZ" sz="1800" dirty="0" err="1">
                <a:solidFill>
                  <a:srgbClr val="002D5A"/>
                </a:solidFill>
              </a:rPr>
              <a:t>seats</a:t>
            </a:r>
            <a:r>
              <a:rPr lang="cs-CZ" sz="1800" dirty="0">
                <a:solidFill>
                  <a:srgbClr val="002D5A"/>
                </a:solidFill>
              </a:rPr>
              <a:t>), V – celkový počet hlasů (</a:t>
            </a:r>
            <a:r>
              <a:rPr lang="cs-CZ" sz="1800" dirty="0" err="1">
                <a:solidFill>
                  <a:srgbClr val="002D5A"/>
                </a:solidFill>
              </a:rPr>
              <a:t>votes</a:t>
            </a:r>
            <a:r>
              <a:rPr lang="cs-CZ" sz="1800" dirty="0">
                <a:solidFill>
                  <a:srgbClr val="002D5A"/>
                </a:solidFill>
              </a:rPr>
              <a:t>)</a:t>
            </a:r>
          </a:p>
          <a:p>
            <a:pPr lvl="2">
              <a:lnSpc>
                <a:spcPct val="120000"/>
              </a:lnSpc>
              <a:spcBef>
                <a:spcPts val="600"/>
              </a:spcBef>
              <a:defRPr/>
            </a:pPr>
            <a:r>
              <a:rPr lang="cs-CZ" sz="1800" dirty="0">
                <a:solidFill>
                  <a:srgbClr val="002D5A"/>
                </a:solidFill>
              </a:rPr>
              <a:t>Nedokáží rozdělit všechny mandáty, jsou proto doplňovány dalšími technikami</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Hareova</a:t>
            </a:r>
            <a:r>
              <a:rPr lang="cs-CZ" sz="1600" i="1" dirty="0">
                <a:solidFill>
                  <a:srgbClr val="002D5A"/>
                </a:solidFill>
              </a:rPr>
              <a:t> kvóta, </a:t>
            </a:r>
            <a:r>
              <a:rPr lang="cs-CZ" sz="1600" i="1" dirty="0" err="1">
                <a:solidFill>
                  <a:srgbClr val="002D5A"/>
                </a:solidFill>
              </a:rPr>
              <a:t>Hagenbach-Bischoffova</a:t>
            </a:r>
            <a:r>
              <a:rPr lang="cs-CZ" sz="1600" i="1" dirty="0">
                <a:solidFill>
                  <a:srgbClr val="002D5A"/>
                </a:solidFill>
              </a:rPr>
              <a:t> kvóta, </a:t>
            </a:r>
            <a:r>
              <a:rPr lang="cs-CZ" sz="1600" i="1" dirty="0" err="1">
                <a:solidFill>
                  <a:srgbClr val="002D5A"/>
                </a:solidFill>
              </a:rPr>
              <a:t>Imperiali</a:t>
            </a:r>
            <a:r>
              <a:rPr lang="cs-CZ" sz="1600" i="1" dirty="0">
                <a:solidFill>
                  <a:srgbClr val="002D5A"/>
                </a:solidFill>
              </a:rPr>
              <a:t> kvóta, Posílená </a:t>
            </a:r>
            <a:r>
              <a:rPr lang="cs-CZ" sz="1600" i="1" dirty="0" err="1">
                <a:solidFill>
                  <a:srgbClr val="002D5A"/>
                </a:solidFill>
              </a:rPr>
              <a:t>Imperiali</a:t>
            </a:r>
            <a:r>
              <a:rPr lang="cs-CZ" sz="1600" i="1" dirty="0">
                <a:solidFill>
                  <a:srgbClr val="002D5A"/>
                </a:solidFill>
              </a:rPr>
              <a:t> kvóta, </a:t>
            </a:r>
            <a:r>
              <a:rPr lang="cs-CZ" sz="1600" i="1" dirty="0" err="1">
                <a:solidFill>
                  <a:srgbClr val="002D5A"/>
                </a:solidFill>
              </a:rPr>
              <a:t>Hare-Niemeyerova</a:t>
            </a:r>
            <a:r>
              <a:rPr lang="cs-CZ" sz="1600" i="1" dirty="0">
                <a:solidFill>
                  <a:srgbClr val="002D5A"/>
                </a:solidFill>
              </a:rPr>
              <a:t> formule</a:t>
            </a:r>
          </a:p>
          <a:p>
            <a:pPr lvl="1">
              <a:lnSpc>
                <a:spcPct val="120000"/>
              </a:lnSpc>
              <a:spcBef>
                <a:spcPts val="600"/>
              </a:spcBef>
              <a:defRPr/>
            </a:pPr>
            <a:r>
              <a:rPr lang="cs-CZ" sz="2400" i="1" dirty="0">
                <a:solidFill>
                  <a:srgbClr val="002D5A"/>
                </a:solidFill>
              </a:rPr>
              <a:t>Volební </a:t>
            </a:r>
            <a:r>
              <a:rPr lang="cs-CZ" sz="2400" i="1" dirty="0" err="1">
                <a:solidFill>
                  <a:srgbClr val="002D5A"/>
                </a:solidFill>
              </a:rPr>
              <a:t>dělitelé</a:t>
            </a:r>
            <a:endParaRPr lang="cs-CZ" sz="2400" i="1" dirty="0">
              <a:solidFill>
                <a:srgbClr val="002D5A"/>
              </a:solidFill>
            </a:endParaRPr>
          </a:p>
          <a:p>
            <a:pPr lvl="2">
              <a:lnSpc>
                <a:spcPct val="120000"/>
              </a:lnSpc>
              <a:spcBef>
                <a:spcPts val="600"/>
              </a:spcBef>
              <a:defRPr/>
            </a:pPr>
            <a:r>
              <a:rPr lang="cs-CZ" sz="1800" dirty="0">
                <a:solidFill>
                  <a:srgbClr val="002D5A"/>
                </a:solidFill>
              </a:rPr>
              <a:t>řada čísel, které dělí zisky stran a rozdělují mandáty</a:t>
            </a:r>
          </a:p>
          <a:p>
            <a:pPr lvl="2">
              <a:lnSpc>
                <a:spcPct val="120000"/>
              </a:lnSpc>
              <a:spcBef>
                <a:spcPts val="600"/>
              </a:spcBef>
              <a:defRPr/>
            </a:pPr>
            <a:r>
              <a:rPr lang="cs-CZ" sz="1800" dirty="0">
                <a:solidFill>
                  <a:srgbClr val="002D5A"/>
                </a:solidFill>
              </a:rPr>
              <a:t>dokáží rozdělit jakýkoli počet mandátů</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D'Hondtův</a:t>
            </a:r>
            <a:r>
              <a:rPr lang="cs-CZ" sz="1600" i="1" dirty="0">
                <a:solidFill>
                  <a:srgbClr val="002D5A"/>
                </a:solidFill>
              </a:rPr>
              <a:t> dělitel, </a:t>
            </a:r>
            <a:r>
              <a:rPr lang="cs-CZ" sz="1600" i="1" dirty="0" err="1">
                <a:solidFill>
                  <a:srgbClr val="002D5A"/>
                </a:solidFill>
              </a:rPr>
              <a:t>Imperialiho</a:t>
            </a:r>
            <a:r>
              <a:rPr lang="cs-CZ" sz="1600" i="1" dirty="0">
                <a:solidFill>
                  <a:srgbClr val="002D5A"/>
                </a:solidFill>
              </a:rPr>
              <a:t> dělitel, </a:t>
            </a:r>
            <a:r>
              <a:rPr lang="cs-CZ" sz="1600" i="1" dirty="0" err="1">
                <a:solidFill>
                  <a:srgbClr val="002D5A"/>
                </a:solidFill>
              </a:rPr>
              <a:t>Sainte-Laguë</a:t>
            </a:r>
            <a:r>
              <a:rPr lang="cs-CZ" sz="1600" i="1" dirty="0">
                <a:solidFill>
                  <a:srgbClr val="002D5A"/>
                </a:solidFill>
              </a:rPr>
              <a:t> dělitel, Modifikovaný </a:t>
            </a:r>
            <a:r>
              <a:rPr lang="cs-CZ" sz="1600" i="1" dirty="0" err="1">
                <a:solidFill>
                  <a:srgbClr val="002D5A"/>
                </a:solidFill>
              </a:rPr>
              <a:t>Sainte-Laguëův</a:t>
            </a:r>
            <a:r>
              <a:rPr lang="cs-CZ" sz="1600" i="1" dirty="0">
                <a:solidFill>
                  <a:srgbClr val="002D5A"/>
                </a:solidFill>
              </a:rPr>
              <a:t> dělitel</a:t>
            </a:r>
          </a:p>
        </p:txBody>
      </p:sp>
    </p:spTree>
    <p:extLst>
      <p:ext uri="{BB962C8B-B14F-4D97-AF65-F5344CB8AC3E}">
        <p14:creationId xmlns:p14="http://schemas.microsoft.com/office/powerpoint/2010/main" val="1437923476"/>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Uzavírací klauzule</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V literatuře uváděna i jako </a:t>
            </a:r>
            <a:r>
              <a:rPr lang="cs-CZ" sz="2400" i="1" dirty="0">
                <a:solidFill>
                  <a:srgbClr val="002D5A"/>
                </a:solidFill>
              </a:rPr>
              <a:t>umělý volební práh </a:t>
            </a:r>
            <a:r>
              <a:rPr lang="cs-CZ" sz="2400" dirty="0">
                <a:solidFill>
                  <a:srgbClr val="002D5A"/>
                </a:solidFill>
              </a:rPr>
              <a:t>nebo </a:t>
            </a:r>
            <a:r>
              <a:rPr lang="cs-CZ" sz="2400" i="1" dirty="0">
                <a:solidFill>
                  <a:srgbClr val="002D5A"/>
                </a:solidFill>
              </a:rPr>
              <a:t>volební </a:t>
            </a:r>
            <a:r>
              <a:rPr lang="cs-CZ" sz="2400" i="1" dirty="0" err="1">
                <a:solidFill>
                  <a:srgbClr val="002D5A"/>
                </a:solidFill>
              </a:rPr>
              <a:t>kvórum</a:t>
            </a:r>
            <a:endParaRPr lang="cs-CZ" sz="2400" i="1" dirty="0">
              <a:solidFill>
                <a:srgbClr val="002D5A"/>
              </a:solidFill>
            </a:endParaRPr>
          </a:p>
          <a:p>
            <a:pPr>
              <a:spcBef>
                <a:spcPts val="1800"/>
              </a:spcBef>
            </a:pPr>
            <a:r>
              <a:rPr lang="cs-CZ" sz="2400" dirty="0">
                <a:solidFill>
                  <a:srgbClr val="002D5A"/>
                </a:solidFill>
              </a:rPr>
              <a:t>Zákonem stanovené procento hlasů, které musejí strany a případně volební koalice překročit, aby jim přiděleny mandáty</a:t>
            </a:r>
          </a:p>
          <a:p>
            <a:pPr>
              <a:spcBef>
                <a:spcPts val="1800"/>
              </a:spcBef>
            </a:pPr>
            <a:r>
              <a:rPr lang="cs-CZ" sz="2400" dirty="0">
                <a:solidFill>
                  <a:srgbClr val="002D5A"/>
                </a:solidFill>
              </a:rPr>
              <a:t>Jejím smyslem je snížení stranické fragmentace</a:t>
            </a:r>
          </a:p>
          <a:p>
            <a:pPr>
              <a:spcBef>
                <a:spcPts val="1800"/>
              </a:spcBef>
            </a:pPr>
            <a:r>
              <a:rPr lang="cs-CZ" sz="2400" dirty="0">
                <a:solidFill>
                  <a:srgbClr val="002D5A"/>
                </a:solidFill>
              </a:rPr>
              <a:t>Tzv. aditivní klauzule pro koalice</a:t>
            </a:r>
          </a:p>
          <a:p>
            <a:pPr>
              <a:spcBef>
                <a:spcPts val="1800"/>
              </a:spcBef>
            </a:pPr>
            <a:r>
              <a:rPr lang="cs-CZ" sz="2400" i="1" dirty="0">
                <a:solidFill>
                  <a:srgbClr val="002D5A"/>
                </a:solidFill>
              </a:rPr>
              <a:t>Nejčastěji 5% (ČR, Slovensko, Německo, Estonsko, Polsko, Chorvatsko, Lotyšsko…), ale i 8% </a:t>
            </a:r>
            <a:r>
              <a:rPr lang="cs-CZ" sz="2400" i="1" dirty="0" err="1">
                <a:solidFill>
                  <a:srgbClr val="002D5A"/>
                </a:solidFill>
              </a:rPr>
              <a:t>Lichtenštejsko</a:t>
            </a:r>
            <a:r>
              <a:rPr lang="cs-CZ" sz="2400" i="1" dirty="0">
                <a:solidFill>
                  <a:srgbClr val="002D5A"/>
                </a:solidFill>
              </a:rPr>
              <a:t>, 10% Turecko, 17% Řecko (1974-1981), 2% Izrael, Dánsko, 3% Španělsko, Řecko …</a:t>
            </a:r>
            <a:endParaRPr lang="cs-CZ" sz="1600" i="1" dirty="0">
              <a:solidFill>
                <a:srgbClr val="002D5A"/>
              </a:solidFill>
            </a:endParaRPr>
          </a:p>
        </p:txBody>
      </p:sp>
    </p:spTree>
    <p:extLst>
      <p:ext uri="{BB962C8B-B14F-4D97-AF65-F5344CB8AC3E}">
        <p14:creationId xmlns:p14="http://schemas.microsoft.com/office/powerpoint/2010/main" val="891257939"/>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Volební listiny a jejich charakter</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Kritérium: do jaké míry může volič do kandidátní listiny zasahovat</a:t>
            </a:r>
          </a:p>
          <a:p>
            <a:pPr>
              <a:spcBef>
                <a:spcPts val="1800"/>
              </a:spcBef>
            </a:pPr>
            <a:r>
              <a:rPr lang="cs-CZ" sz="2400" dirty="0">
                <a:solidFill>
                  <a:srgbClr val="002D5A"/>
                </a:solidFill>
              </a:rPr>
              <a:t>3 typy kandidátních listin</a:t>
            </a:r>
          </a:p>
          <a:p>
            <a:pPr lvl="1">
              <a:spcBef>
                <a:spcPts val="1800"/>
              </a:spcBef>
            </a:pPr>
            <a:r>
              <a:rPr lang="cs-CZ" sz="2000" i="1" dirty="0">
                <a:solidFill>
                  <a:srgbClr val="002D5A"/>
                </a:solidFill>
              </a:rPr>
              <a:t>Přísně vázané kandidátní listiny</a:t>
            </a:r>
          </a:p>
          <a:p>
            <a:pPr lvl="1">
              <a:spcBef>
                <a:spcPts val="1800"/>
              </a:spcBef>
            </a:pPr>
            <a:r>
              <a:rPr lang="cs-CZ" sz="2000" i="1" dirty="0">
                <a:solidFill>
                  <a:srgbClr val="002D5A"/>
                </a:solidFill>
              </a:rPr>
              <a:t>Vázané kandidátní listiny</a:t>
            </a:r>
          </a:p>
          <a:p>
            <a:pPr lvl="1">
              <a:spcBef>
                <a:spcPts val="1800"/>
              </a:spcBef>
            </a:pPr>
            <a:r>
              <a:rPr lang="cs-CZ" sz="2000" i="1" dirty="0">
                <a:solidFill>
                  <a:srgbClr val="002D5A"/>
                </a:solidFill>
              </a:rPr>
              <a:t>Volné kandidátní listiny</a:t>
            </a:r>
            <a:endParaRPr lang="cs-CZ" sz="1200" i="1" dirty="0">
              <a:solidFill>
                <a:srgbClr val="002D5A"/>
              </a:solidFill>
            </a:endParaRPr>
          </a:p>
        </p:txBody>
      </p:sp>
    </p:spTree>
    <p:extLst>
      <p:ext uri="{BB962C8B-B14F-4D97-AF65-F5344CB8AC3E}">
        <p14:creationId xmlns:p14="http://schemas.microsoft.com/office/powerpoint/2010/main" val="261154455"/>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err="1"/>
              <a:t>Jednojmenné</a:t>
            </a:r>
            <a:r>
              <a:rPr lang="cs-CZ" altLang="cs-CZ" sz="3800" dirty="0"/>
              <a:t> přenosné hlasování</a:t>
            </a:r>
          </a:p>
        </p:txBody>
      </p:sp>
      <p:sp>
        <p:nvSpPr>
          <p:cNvPr id="45059" name="Rectangle 3"/>
          <p:cNvSpPr>
            <a:spLocks noGrp="1" noChangeArrowheads="1"/>
          </p:cNvSpPr>
          <p:nvPr>
            <p:ph type="body" idx="1"/>
          </p:nvPr>
        </p:nvSpPr>
        <p:spPr>
          <a:xfrm>
            <a:off x="559836" y="1162975"/>
            <a:ext cx="8126963" cy="5332072"/>
          </a:xfrm>
        </p:spPr>
        <p:txBody>
          <a:bodyPr>
            <a:noAutofit/>
          </a:bodyPr>
          <a:lstStyle/>
          <a:p>
            <a:pPr>
              <a:spcBef>
                <a:spcPts val="1800"/>
              </a:spcBef>
            </a:pPr>
            <a:r>
              <a:rPr lang="cs-CZ" sz="1800" dirty="0">
                <a:solidFill>
                  <a:srgbClr val="002D5A"/>
                </a:solidFill>
              </a:rPr>
              <a:t>Personalizovaný poměrný systém bez kandidátní listiny</a:t>
            </a:r>
          </a:p>
          <a:p>
            <a:pPr>
              <a:spcBef>
                <a:spcPts val="1800"/>
              </a:spcBef>
            </a:pPr>
            <a:r>
              <a:rPr lang="cs-CZ" sz="1800" dirty="0">
                <a:solidFill>
                  <a:srgbClr val="002D5A"/>
                </a:solidFill>
              </a:rPr>
              <a:t>Příklad Irska – 166 poslanců voleno ve 41 </a:t>
            </a:r>
            <a:r>
              <a:rPr lang="cs-CZ" sz="1800" dirty="0" err="1">
                <a:solidFill>
                  <a:srgbClr val="002D5A"/>
                </a:solidFill>
              </a:rPr>
              <a:t>v.o</a:t>
            </a:r>
            <a:r>
              <a:rPr lang="cs-CZ" sz="1800" dirty="0">
                <a:solidFill>
                  <a:srgbClr val="002D5A"/>
                </a:solidFill>
              </a:rPr>
              <a:t>. po 3-5 mandátech </a:t>
            </a:r>
          </a:p>
          <a:p>
            <a:pPr lvl="1">
              <a:spcBef>
                <a:spcPts val="1800"/>
              </a:spcBef>
            </a:pPr>
            <a:r>
              <a:rPr lang="cs-CZ" sz="1800" dirty="0">
                <a:solidFill>
                  <a:srgbClr val="002D5A"/>
                </a:solidFill>
              </a:rPr>
              <a:t>Strany kandidují buď jednoho nebo více kandidátů - dle své odvahy </a:t>
            </a:r>
          </a:p>
          <a:p>
            <a:pPr lvl="1">
              <a:spcBef>
                <a:spcPts val="1800"/>
              </a:spcBef>
            </a:pPr>
            <a:r>
              <a:rPr lang="cs-CZ" sz="1800" dirty="0">
                <a:solidFill>
                  <a:srgbClr val="002D5A"/>
                </a:solidFill>
              </a:rPr>
              <a:t>Kandidát je zvolen, když naplní tzv. </a:t>
            </a:r>
            <a:r>
              <a:rPr lang="cs-CZ" sz="1800" dirty="0" err="1">
                <a:solidFill>
                  <a:srgbClr val="002D5A"/>
                </a:solidFill>
              </a:rPr>
              <a:t>Droopovu</a:t>
            </a:r>
            <a:r>
              <a:rPr lang="cs-CZ" sz="1800" dirty="0">
                <a:solidFill>
                  <a:srgbClr val="002D5A"/>
                </a:solidFill>
              </a:rPr>
              <a:t> kvótu: Q = H/(M + 1) + 1 </a:t>
            </a:r>
          </a:p>
          <a:p>
            <a:pPr lvl="1">
              <a:spcBef>
                <a:spcPts val="1800"/>
              </a:spcBef>
            </a:pPr>
            <a:r>
              <a:rPr lang="cs-CZ" sz="1800" dirty="0">
                <a:solidFill>
                  <a:srgbClr val="002D5A"/>
                </a:solidFill>
              </a:rPr>
              <a:t>Volební lístek se jmény kandidátů všech stran – volič sestavuje pořadí podle svých preferencí, a to zapsáním číslice od 1 do x </a:t>
            </a:r>
          </a:p>
          <a:p>
            <a:pPr lvl="1">
              <a:spcBef>
                <a:spcPts val="1800"/>
              </a:spcBef>
            </a:pPr>
            <a:r>
              <a:rPr lang="cs-CZ" sz="1800" dirty="0">
                <a:solidFill>
                  <a:srgbClr val="002D5A"/>
                </a:solidFill>
              </a:rPr>
              <a:t>Tolik skrutinií, aby byla obsazena všechna křesla – metody shora (přerozdělování dalších hlasů kandidáta, který už byl zvolen) a zdola (pokud nejsou ještě naplněna místa, nastupuje v podstatě australský systém) </a:t>
            </a:r>
          </a:p>
          <a:p>
            <a:pPr lvl="1">
              <a:spcBef>
                <a:spcPts val="1800"/>
              </a:spcBef>
            </a:pPr>
            <a:r>
              <a:rPr lang="cs-CZ" sz="1800" dirty="0">
                <a:solidFill>
                  <a:srgbClr val="002D5A"/>
                </a:solidFill>
              </a:rPr>
              <a:t>Hlasy jednoho voliče se tak dají používat několikrát, aniž by musel jít znovu k volbám</a:t>
            </a:r>
          </a:p>
          <a:p>
            <a:pPr lvl="1">
              <a:spcBef>
                <a:spcPts val="1800"/>
              </a:spcBef>
            </a:pPr>
            <a:r>
              <a:rPr lang="cs-CZ" sz="1800" dirty="0">
                <a:solidFill>
                  <a:srgbClr val="002D5A"/>
                </a:solidFill>
              </a:rPr>
              <a:t>Zachovává teritoriální vazbu i personalizaci a navíc je proporční – mnoho expertů jej považuje za nejlepší volební systém</a:t>
            </a:r>
          </a:p>
        </p:txBody>
      </p:sp>
    </p:spTree>
    <p:extLst>
      <p:ext uri="{BB962C8B-B14F-4D97-AF65-F5344CB8AC3E}">
        <p14:creationId xmlns:p14="http://schemas.microsoft.com/office/powerpoint/2010/main" val="2502289560"/>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Osnova předmětu</a:t>
            </a:r>
          </a:p>
        </p:txBody>
      </p:sp>
      <p:sp>
        <p:nvSpPr>
          <p:cNvPr id="3" name="Zástupný symbol pro obsah 2"/>
          <p:cNvSpPr>
            <a:spLocks noGrp="1"/>
          </p:cNvSpPr>
          <p:nvPr>
            <p:ph idx="1"/>
          </p:nvPr>
        </p:nvSpPr>
        <p:spPr>
          <a:xfrm>
            <a:off x="457200" y="1043796"/>
            <a:ext cx="8229600" cy="5082367"/>
          </a:xfrm>
        </p:spPr>
        <p:txBody>
          <a:bodyPr>
            <a:noAutofit/>
          </a:bodyPr>
          <a:lstStyle/>
          <a:p>
            <a:pPr marL="514350" lvl="0" indent="-514350">
              <a:buFont typeface="+mj-lt"/>
              <a:buAutoNum type="arabicPeriod"/>
            </a:pPr>
            <a:r>
              <a:rPr lang="cs-CZ" sz="1900" dirty="0">
                <a:solidFill>
                  <a:srgbClr val="002D5A"/>
                </a:solidFill>
              </a:rPr>
              <a:t>Hlavní formy vlády v soudobých demokraciích - klasifikace a přístupy k formám vlád</a:t>
            </a:r>
          </a:p>
          <a:p>
            <a:pPr marL="514350" lvl="0" indent="-514350">
              <a:buFont typeface="+mj-lt"/>
              <a:buAutoNum type="arabicPeriod"/>
            </a:pPr>
            <a:r>
              <a:rPr lang="cs-CZ" sz="1900" dirty="0">
                <a:solidFill>
                  <a:srgbClr val="002D5A"/>
                </a:solidFill>
              </a:rPr>
              <a:t>Prezidentské režimy - historické utváření ústavního systému USA</a:t>
            </a:r>
          </a:p>
          <a:p>
            <a:pPr marL="514350" lvl="0" indent="-514350">
              <a:buFont typeface="+mj-lt"/>
              <a:buAutoNum type="arabicPeriod"/>
            </a:pPr>
            <a:r>
              <a:rPr lang="cs-CZ" sz="1900" dirty="0">
                <a:solidFill>
                  <a:srgbClr val="002D5A"/>
                </a:solidFill>
              </a:rPr>
              <a:t>Prezidentské režimy - modelový případ USA a jeho latinskoamerické varianty</a:t>
            </a:r>
          </a:p>
          <a:p>
            <a:pPr marL="514350" lvl="0" indent="-514350">
              <a:buFont typeface="+mj-lt"/>
              <a:buAutoNum type="arabicPeriod"/>
            </a:pPr>
            <a:r>
              <a:rPr lang="cs-CZ" sz="1900" dirty="0">
                <a:solidFill>
                  <a:srgbClr val="002D5A"/>
                </a:solidFill>
              </a:rPr>
              <a:t>Parlamentní režimy - historické utváření ústavního systému Velké Británie</a:t>
            </a:r>
          </a:p>
          <a:p>
            <a:pPr marL="514350" lvl="0" indent="-514350">
              <a:buFont typeface="+mj-lt"/>
              <a:buAutoNum type="arabicPeriod"/>
            </a:pPr>
            <a:r>
              <a:rPr lang="cs-CZ" sz="1900" dirty="0">
                <a:solidFill>
                  <a:srgbClr val="002D5A"/>
                </a:solidFill>
              </a:rPr>
              <a:t>Parlamentní režimy - soudobá podoba parlamentního režimu ve Velké Británii</a:t>
            </a:r>
          </a:p>
          <a:p>
            <a:pPr marL="514350" lvl="0" indent="-514350">
              <a:buFont typeface="+mj-lt"/>
              <a:buAutoNum type="arabicPeriod"/>
            </a:pPr>
            <a:r>
              <a:rPr lang="cs-CZ" sz="1900" dirty="0">
                <a:solidFill>
                  <a:srgbClr val="002D5A"/>
                </a:solidFill>
              </a:rPr>
              <a:t>Parlamentní režimy - varianty parlamentních režimů</a:t>
            </a:r>
          </a:p>
          <a:p>
            <a:pPr marL="514350" lvl="0" indent="-514350">
              <a:buFont typeface="+mj-lt"/>
              <a:buAutoNum type="arabicPeriod"/>
            </a:pPr>
            <a:r>
              <a:rPr lang="cs-CZ" sz="1900" dirty="0" err="1">
                <a:solidFill>
                  <a:srgbClr val="002D5A"/>
                </a:solidFill>
              </a:rPr>
              <a:t>Poloprezidentské</a:t>
            </a:r>
            <a:r>
              <a:rPr lang="cs-CZ" sz="1900" dirty="0">
                <a:solidFill>
                  <a:srgbClr val="002D5A"/>
                </a:solidFill>
              </a:rPr>
              <a:t> režimy - modelový případ Francie</a:t>
            </a:r>
          </a:p>
          <a:p>
            <a:pPr marL="514350" lvl="0" indent="-514350">
              <a:buFont typeface="+mj-lt"/>
              <a:buAutoNum type="arabicPeriod"/>
            </a:pPr>
            <a:r>
              <a:rPr lang="cs-CZ" sz="1900" dirty="0" err="1">
                <a:solidFill>
                  <a:srgbClr val="002D5A"/>
                </a:solidFill>
              </a:rPr>
              <a:t>Poloprezidentské</a:t>
            </a:r>
            <a:r>
              <a:rPr lang="cs-CZ" sz="1900" dirty="0">
                <a:solidFill>
                  <a:srgbClr val="002D5A"/>
                </a:solidFill>
              </a:rPr>
              <a:t> režimy - teoretické reflexe a empirické případy</a:t>
            </a:r>
          </a:p>
          <a:p>
            <a:pPr marL="514350" lvl="0" indent="-514350">
              <a:buFont typeface="+mj-lt"/>
              <a:buAutoNum type="arabicPeriod"/>
            </a:pPr>
            <a:r>
              <a:rPr lang="cs-CZ" sz="1900" dirty="0">
                <a:solidFill>
                  <a:srgbClr val="002D5A"/>
                </a:solidFill>
              </a:rPr>
              <a:t>Režim shromáždění a direktoriální režim - historické varianty a ústavní systém Švýcarska</a:t>
            </a:r>
          </a:p>
          <a:p>
            <a:pPr marL="514350" lvl="0" indent="-514350">
              <a:buFont typeface="+mj-lt"/>
              <a:buAutoNum type="arabicPeriod"/>
            </a:pPr>
            <a:r>
              <a:rPr lang="cs-CZ" sz="1900" dirty="0" smtClean="0">
                <a:solidFill>
                  <a:srgbClr val="002D5A"/>
                </a:solidFill>
              </a:rPr>
              <a:t>Ústavní, institucionální a volební inženýrství </a:t>
            </a:r>
            <a:r>
              <a:rPr lang="cs-CZ" sz="1900" dirty="0">
                <a:solidFill>
                  <a:srgbClr val="002D5A"/>
                </a:solidFill>
              </a:rPr>
              <a:t>- možnosti a limity racionalizace politických </a:t>
            </a:r>
            <a:r>
              <a:rPr lang="cs-CZ" sz="1900" dirty="0" smtClean="0">
                <a:solidFill>
                  <a:srgbClr val="002D5A"/>
                </a:solidFill>
              </a:rPr>
              <a:t>režimů a volebních systémů</a:t>
            </a:r>
            <a:endParaRPr lang="cs-CZ" sz="1900" dirty="0">
              <a:solidFill>
                <a:srgbClr val="002D5A"/>
              </a:solidFill>
            </a:endParaRPr>
          </a:p>
          <a:p>
            <a:pPr marL="514350" indent="-514350">
              <a:buFont typeface="+mj-lt"/>
              <a:buAutoNum type="arabicPeriod"/>
            </a:pPr>
            <a:r>
              <a:rPr lang="cs-CZ" sz="1900" dirty="0" smtClean="0">
                <a:solidFill>
                  <a:srgbClr val="002D5A"/>
                </a:solidFill>
              </a:rPr>
              <a:t>Severské </a:t>
            </a:r>
            <a:r>
              <a:rPr lang="cs-CZ" sz="1900" dirty="0">
                <a:solidFill>
                  <a:srgbClr val="002D5A"/>
                </a:solidFill>
              </a:rPr>
              <a:t>a jihoevropské politické systémy - komparace</a:t>
            </a:r>
          </a:p>
        </p:txBody>
      </p:sp>
    </p:spTree>
    <p:extLst>
      <p:ext uri="{BB962C8B-B14F-4D97-AF65-F5344CB8AC3E}">
        <p14:creationId xmlns:p14="http://schemas.microsoft.com/office/powerpoint/2010/main" val="252179383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
            <a:ext cx="9144000" cy="1520891"/>
          </a:xfrm>
        </p:spPr>
        <p:txBody>
          <a:bodyPr>
            <a:normAutofit/>
          </a:bodyPr>
          <a:lstStyle/>
          <a:p>
            <a:r>
              <a:rPr lang="cs-CZ" sz="3200" dirty="0"/>
              <a:t>Direktoriální režim – základní principy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400" dirty="0">
                <a:solidFill>
                  <a:srgbClr val="002D5A"/>
                </a:solidFill>
              </a:rPr>
              <a:t>Švýcarsko – systém </a:t>
            </a:r>
            <a:r>
              <a:rPr lang="cs-CZ" sz="2400" i="1" dirty="0" err="1">
                <a:solidFill>
                  <a:srgbClr val="002D5A"/>
                </a:solidFill>
              </a:rPr>
              <a:t>sui</a:t>
            </a:r>
            <a:r>
              <a:rPr lang="cs-CZ" sz="2400" i="1" dirty="0">
                <a:solidFill>
                  <a:srgbClr val="002D5A"/>
                </a:solidFill>
              </a:rPr>
              <a:t> generis</a:t>
            </a:r>
          </a:p>
          <a:p>
            <a:pPr>
              <a:spcBef>
                <a:spcPts val="1200"/>
              </a:spcBef>
            </a:pPr>
            <a:r>
              <a:rPr lang="cs-CZ" sz="2400" dirty="0">
                <a:solidFill>
                  <a:srgbClr val="002D5A"/>
                </a:solidFill>
              </a:rPr>
              <a:t>koncentrace moci v rukou parlamentu – odtud jiné názvy - systém vlády shromáždění /konventu)</a:t>
            </a:r>
          </a:p>
          <a:p>
            <a:pPr>
              <a:spcBef>
                <a:spcPts val="1200"/>
              </a:spcBef>
            </a:pPr>
            <a:r>
              <a:rPr lang="cs-CZ" sz="2400" dirty="0">
                <a:solidFill>
                  <a:srgbClr val="002D5A"/>
                </a:solidFill>
              </a:rPr>
              <a:t>členové vlády jsou jednotlivě voleni oběma komorami parlamentu</a:t>
            </a:r>
          </a:p>
          <a:p>
            <a:pPr>
              <a:spcBef>
                <a:spcPts val="1200"/>
              </a:spcBef>
            </a:pPr>
            <a:r>
              <a:rPr lang="cs-CZ" sz="2400" dirty="0">
                <a:solidFill>
                  <a:srgbClr val="002D5A"/>
                </a:solidFill>
              </a:rPr>
              <a:t>vláda je po svém zvolení prakticky nesesaditelná</a:t>
            </a:r>
          </a:p>
          <a:p>
            <a:pPr>
              <a:spcBef>
                <a:spcPts val="1200"/>
              </a:spcBef>
            </a:pPr>
            <a:r>
              <a:rPr lang="cs-CZ" sz="2400" dirty="0">
                <a:solidFill>
                  <a:srgbClr val="002D5A"/>
                </a:solidFill>
              </a:rPr>
              <a:t>exekutiva ale nemůže parlament rozpustit</a:t>
            </a:r>
          </a:p>
          <a:p>
            <a:pPr>
              <a:spcBef>
                <a:spcPts val="1200"/>
              </a:spcBef>
            </a:pPr>
            <a:r>
              <a:rPr lang="cs-CZ" sz="2400" dirty="0">
                <a:solidFill>
                  <a:srgbClr val="002D5A"/>
                </a:solidFill>
              </a:rPr>
              <a:t>prezident – velmi slabý</a:t>
            </a:r>
          </a:p>
          <a:p>
            <a:pPr lvl="1">
              <a:spcBef>
                <a:spcPts val="1200"/>
              </a:spcBef>
            </a:pPr>
            <a:r>
              <a:rPr lang="cs-CZ" sz="2400" dirty="0">
                <a:solidFill>
                  <a:srgbClr val="002D5A"/>
                </a:solidFill>
              </a:rPr>
              <a:t>volen parlamentem z členů vlády na 1 rok, předseda vládě </a:t>
            </a:r>
          </a:p>
        </p:txBody>
      </p:sp>
    </p:spTree>
    <p:extLst>
      <p:ext uri="{BB962C8B-B14F-4D97-AF65-F5344CB8AC3E}">
        <p14:creationId xmlns:p14="http://schemas.microsoft.com/office/powerpoint/2010/main" val="117243989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Smíšené systémy</a:t>
            </a:r>
          </a:p>
        </p:txBody>
      </p:sp>
      <p:sp>
        <p:nvSpPr>
          <p:cNvPr id="45059" name="Rectangle 3"/>
          <p:cNvSpPr>
            <a:spLocks noGrp="1" noChangeArrowheads="1"/>
          </p:cNvSpPr>
          <p:nvPr>
            <p:ph type="body" idx="1"/>
          </p:nvPr>
        </p:nvSpPr>
        <p:spPr>
          <a:xfrm>
            <a:off x="559836" y="1045029"/>
            <a:ext cx="8126963" cy="5450018"/>
          </a:xfrm>
        </p:spPr>
        <p:txBody>
          <a:bodyPr>
            <a:noAutofit/>
          </a:bodyPr>
          <a:lstStyle/>
          <a:p>
            <a:pPr>
              <a:spcBef>
                <a:spcPts val="1800"/>
              </a:spcBef>
            </a:pPr>
            <a:r>
              <a:rPr lang="cs-CZ" sz="2000" dirty="0">
                <a:solidFill>
                  <a:srgbClr val="002D5A"/>
                </a:solidFill>
              </a:rPr>
              <a:t>Kombinace proporčních a většinových systémů pro volby do jediné komory </a:t>
            </a:r>
          </a:p>
          <a:p>
            <a:pPr>
              <a:spcBef>
                <a:spcPts val="1800"/>
              </a:spcBef>
            </a:pPr>
            <a:r>
              <a:rPr lang="cs-CZ" sz="2000" dirty="0">
                <a:solidFill>
                  <a:srgbClr val="002D5A"/>
                </a:solidFill>
              </a:rPr>
              <a:t>Každý ze systémů musí být zastoupen aspoň v 5 % mandátů</a:t>
            </a:r>
          </a:p>
          <a:p>
            <a:pPr>
              <a:spcBef>
                <a:spcPts val="1800"/>
              </a:spcBef>
            </a:pPr>
            <a:r>
              <a:rPr lang="cs-CZ" sz="2000" dirty="0">
                <a:solidFill>
                  <a:srgbClr val="002D5A"/>
                </a:solidFill>
              </a:rPr>
              <a:t>Moderní trend při volebních reformách</a:t>
            </a:r>
          </a:p>
          <a:p>
            <a:pPr>
              <a:spcBef>
                <a:spcPts val="1800"/>
              </a:spcBef>
            </a:pPr>
            <a:r>
              <a:rPr lang="cs-CZ" sz="2000" dirty="0">
                <a:solidFill>
                  <a:srgbClr val="002D5A"/>
                </a:solidFill>
              </a:rPr>
              <a:t>Dají se třídit:</a:t>
            </a:r>
          </a:p>
          <a:p>
            <a:pPr lvl="1">
              <a:spcBef>
                <a:spcPts val="1800"/>
              </a:spcBef>
            </a:pPr>
            <a:r>
              <a:rPr lang="cs-CZ" sz="1800" dirty="0">
                <a:solidFill>
                  <a:srgbClr val="002D5A"/>
                </a:solidFill>
              </a:rPr>
              <a:t>Podle toho, zda převažuje poměrný nebo většinový účinek:</a:t>
            </a:r>
          </a:p>
          <a:p>
            <a:pPr lvl="2">
              <a:spcBef>
                <a:spcPts val="1800"/>
              </a:spcBef>
            </a:pPr>
            <a:r>
              <a:rPr lang="cs-CZ" sz="1800" i="1" dirty="0">
                <a:solidFill>
                  <a:srgbClr val="002D5A"/>
                </a:solidFill>
              </a:rPr>
              <a:t>Většinové smíšené</a:t>
            </a:r>
          </a:p>
          <a:p>
            <a:pPr lvl="2">
              <a:spcBef>
                <a:spcPts val="1800"/>
              </a:spcBef>
            </a:pPr>
            <a:r>
              <a:rPr lang="cs-CZ" sz="1800" i="1" dirty="0">
                <a:solidFill>
                  <a:srgbClr val="002D5A"/>
                </a:solidFill>
              </a:rPr>
              <a:t>Poměrné smíšené</a:t>
            </a:r>
          </a:p>
          <a:p>
            <a:pPr lvl="1">
              <a:spcBef>
                <a:spcPts val="1800"/>
              </a:spcBef>
            </a:pPr>
            <a:r>
              <a:rPr lang="cs-CZ" sz="1800" dirty="0">
                <a:solidFill>
                  <a:srgbClr val="002D5A"/>
                </a:solidFill>
              </a:rPr>
              <a:t>Podle toho, zda obě složky nějak souvisejí:</a:t>
            </a:r>
          </a:p>
          <a:p>
            <a:pPr lvl="2">
              <a:spcBef>
                <a:spcPts val="1800"/>
              </a:spcBef>
            </a:pPr>
            <a:r>
              <a:rPr lang="cs-CZ" sz="1800" i="1" dirty="0">
                <a:solidFill>
                  <a:srgbClr val="002D5A"/>
                </a:solidFill>
              </a:rPr>
              <a:t>Závislá kombinace</a:t>
            </a:r>
          </a:p>
          <a:p>
            <a:pPr lvl="2">
              <a:spcBef>
                <a:spcPts val="1800"/>
              </a:spcBef>
            </a:pPr>
            <a:r>
              <a:rPr lang="cs-CZ" sz="1800" i="1" dirty="0">
                <a:solidFill>
                  <a:srgbClr val="002D5A"/>
                </a:solidFill>
              </a:rPr>
              <a:t>Nezávislá kombinace</a:t>
            </a:r>
          </a:p>
        </p:txBody>
      </p:sp>
    </p:spTree>
    <p:extLst>
      <p:ext uri="{BB962C8B-B14F-4D97-AF65-F5344CB8AC3E}">
        <p14:creationId xmlns:p14="http://schemas.microsoft.com/office/powerpoint/2010/main" val="1996275946"/>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815975"/>
            <a:ext cx="9047163" cy="778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4872038" y="6134100"/>
            <a:ext cx="9102725" cy="723900"/>
          </a:xfrm>
        </p:spPr>
        <p:txBody>
          <a:bodyPr rtlCol="0"/>
          <a:lstStyle/>
          <a:p>
            <a:pPr defTabSz="914206" eaLnBrk="1" fontAlgn="auto" hangingPunct="1">
              <a:spcAft>
                <a:spcPts val="0"/>
              </a:spcAft>
              <a:defRPr/>
            </a:pPr>
            <a:r>
              <a:rPr lang="cs-CZ" altLang="cs-CZ" sz="2400" b="1" dirty="0" smtClean="0"/>
              <a:t>Volební systémy ve světě (2017)</a:t>
            </a:r>
          </a:p>
        </p:txBody>
      </p:sp>
    </p:spTree>
    <p:extLst>
      <p:ext uri="{BB962C8B-B14F-4D97-AF65-F5344CB8AC3E}">
        <p14:creationId xmlns:p14="http://schemas.microsoft.com/office/powerpoint/2010/main" val="47890500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15913"/>
            <a:ext cx="9144000" cy="923925"/>
          </a:xfrm>
        </p:spPr>
        <p:txBody>
          <a:bodyPr>
            <a:normAutofit fontScale="90000"/>
          </a:bodyPr>
          <a:lstStyle/>
          <a:p>
            <a:pPr>
              <a:defRPr/>
            </a:pPr>
            <a:r>
              <a:rPr lang="cs-CZ" sz="4000" dirty="0" smtClean="0"/>
              <a:t>Hlasování expertů o „nejlepším“ </a:t>
            </a:r>
            <a:br>
              <a:rPr lang="cs-CZ" sz="4000" dirty="0" smtClean="0"/>
            </a:br>
            <a:r>
              <a:rPr lang="cs-CZ" sz="4000" dirty="0" smtClean="0"/>
              <a:t>volebním systému </a:t>
            </a:r>
            <a:r>
              <a:rPr lang="cs-CZ" sz="2200" i="1" dirty="0" smtClean="0"/>
              <a:t>(2004-2005; 169 expertů)</a:t>
            </a:r>
            <a:endParaRPr lang="cs-CZ" sz="2200" i="1" dirty="0"/>
          </a:p>
        </p:txBody>
      </p:sp>
      <p:graphicFrame>
        <p:nvGraphicFramePr>
          <p:cNvPr id="4" name="Zástupný symbol pro obsah 3"/>
          <p:cNvGraphicFramePr>
            <a:graphicFrameLocks noGrp="1"/>
          </p:cNvGraphicFramePr>
          <p:nvPr>
            <p:ph idx="1"/>
          </p:nvPr>
        </p:nvGraphicFramePr>
        <p:xfrm>
          <a:off x="258763" y="1619250"/>
          <a:ext cx="8585200" cy="4518027"/>
        </p:xfrm>
        <a:graphic>
          <a:graphicData uri="http://schemas.openxmlformats.org/drawingml/2006/table">
            <a:tbl>
              <a:tblPr firstRow="1" bandRow="1">
                <a:tableStyleId>{5C22544A-7EE6-4342-B048-85BDC9FD1C3A}</a:tableStyleId>
              </a:tblPr>
              <a:tblGrid>
                <a:gridCol w="4463210"/>
                <a:gridCol w="887183"/>
                <a:gridCol w="1160162"/>
                <a:gridCol w="1010023"/>
                <a:gridCol w="1064622"/>
              </a:tblGrid>
              <a:tr h="916763">
                <a:tc>
                  <a:txBody>
                    <a:bodyPr/>
                    <a:lstStyle/>
                    <a:p>
                      <a:r>
                        <a:rPr lang="cs-CZ" sz="2000" dirty="0" smtClean="0"/>
                        <a:t>Volební systém</a:t>
                      </a:r>
                      <a:endParaRPr lang="cs-CZ" sz="2000" dirty="0"/>
                    </a:p>
                  </a:txBody>
                  <a:tcPr marL="91447" marR="91447" marT="45727" marB="45727" anchor="ctr"/>
                </a:tc>
                <a:tc>
                  <a:txBody>
                    <a:bodyPr/>
                    <a:lstStyle/>
                    <a:p>
                      <a:pPr algn="ctr"/>
                      <a:r>
                        <a:rPr lang="cs-CZ" sz="1800" dirty="0" smtClean="0"/>
                        <a:t>Pořadí </a:t>
                      </a:r>
                      <a:endParaRPr lang="cs-CZ" sz="1800" dirty="0"/>
                    </a:p>
                  </a:txBody>
                  <a:tcPr marL="91447" marR="91447" marT="45727" marB="45727" anchor="ctr"/>
                </a:tc>
                <a:tc>
                  <a:txBody>
                    <a:bodyPr/>
                    <a:lstStyle/>
                    <a:p>
                      <a:pPr algn="ctr"/>
                      <a:r>
                        <a:rPr lang="cs-CZ" sz="1800" dirty="0" smtClean="0"/>
                        <a:t>Průměrné </a:t>
                      </a:r>
                    </a:p>
                    <a:p>
                      <a:pPr algn="ctr"/>
                      <a:r>
                        <a:rPr lang="cs-CZ" sz="1800" dirty="0" smtClean="0"/>
                        <a:t>pořadí</a:t>
                      </a:r>
                      <a:endParaRPr lang="cs-CZ" sz="1800" dirty="0"/>
                    </a:p>
                  </a:txBody>
                  <a:tcPr marL="91447" marR="91447" marT="45727" marB="45727" anchor="ctr"/>
                </a:tc>
                <a:tc>
                  <a:txBody>
                    <a:bodyPr/>
                    <a:lstStyle/>
                    <a:p>
                      <a:pPr algn="ctr"/>
                      <a:r>
                        <a:rPr lang="cs-CZ" sz="1800" dirty="0" smtClean="0"/>
                        <a:t>Počet </a:t>
                      </a:r>
                    </a:p>
                    <a:p>
                      <a:pPr algn="ctr"/>
                      <a:r>
                        <a:rPr lang="cs-CZ" sz="1800" dirty="0" smtClean="0"/>
                        <a:t>1. </a:t>
                      </a:r>
                      <a:r>
                        <a:rPr lang="cs-CZ" sz="1800" baseline="0" dirty="0" smtClean="0"/>
                        <a:t>míst</a:t>
                      </a:r>
                      <a:endParaRPr lang="cs-CZ" sz="1800" dirty="0"/>
                    </a:p>
                  </a:txBody>
                  <a:tcPr marL="91447" marR="91447" marT="45727" marB="45727" anchor="ctr"/>
                </a:tc>
                <a:tc>
                  <a:txBody>
                    <a:bodyPr/>
                    <a:lstStyle/>
                    <a:p>
                      <a:pPr algn="ctr"/>
                      <a:r>
                        <a:rPr lang="cs-CZ" sz="1800" dirty="0" smtClean="0"/>
                        <a:t>Dle 1.</a:t>
                      </a:r>
                      <a:r>
                        <a:rPr lang="cs-CZ" sz="1800" baseline="0" dirty="0" smtClean="0"/>
                        <a:t> míst</a:t>
                      </a:r>
                      <a:endParaRPr lang="cs-CZ" sz="1800" dirty="0"/>
                    </a:p>
                  </a:txBody>
                  <a:tcPr marL="91447" marR="91447" marT="45727" marB="45727" anchor="ctr"/>
                </a:tc>
              </a:tr>
              <a:tr h="396258">
                <a:tc>
                  <a:txBody>
                    <a:bodyPr/>
                    <a:lstStyle/>
                    <a:p>
                      <a:r>
                        <a:rPr lang="cs-CZ" sz="2000" dirty="0" smtClean="0"/>
                        <a:t>Personalizovaný</a:t>
                      </a:r>
                      <a:r>
                        <a:rPr lang="cs-CZ" sz="2000" baseline="0" dirty="0" smtClean="0"/>
                        <a:t> poměrný</a:t>
                      </a:r>
                      <a:endParaRPr lang="cs-CZ" sz="2000" dirty="0"/>
                    </a:p>
                  </a:txBody>
                  <a:tcPr marL="91447" marR="91447" marT="45727" marB="45727" anchor="ctr"/>
                </a:tc>
                <a:tc>
                  <a:txBody>
                    <a:bodyPr/>
                    <a:lstStyle/>
                    <a:p>
                      <a:pPr algn="ctr"/>
                      <a:r>
                        <a:rPr lang="cs-CZ" sz="2000" dirty="0" smtClean="0"/>
                        <a:t>1.</a:t>
                      </a:r>
                      <a:endParaRPr lang="cs-CZ" sz="2000" dirty="0"/>
                    </a:p>
                  </a:txBody>
                  <a:tcPr marL="91447" marR="91447" marT="45727" marB="45727" anchor="ctr"/>
                </a:tc>
                <a:tc>
                  <a:txBody>
                    <a:bodyPr/>
                    <a:lstStyle/>
                    <a:p>
                      <a:pPr algn="ctr"/>
                      <a:r>
                        <a:rPr lang="cs-CZ" sz="2000" dirty="0" smtClean="0"/>
                        <a:t>2,37</a:t>
                      </a:r>
                      <a:endParaRPr lang="cs-CZ" sz="2000" dirty="0"/>
                    </a:p>
                  </a:txBody>
                  <a:tcPr marL="91447" marR="91447" marT="45727" marB="45727" anchor="ctr"/>
                </a:tc>
                <a:tc>
                  <a:txBody>
                    <a:bodyPr/>
                    <a:lstStyle/>
                    <a:p>
                      <a:pPr algn="ctr"/>
                      <a:r>
                        <a:rPr lang="cs-CZ" sz="2000" dirty="0" smtClean="0"/>
                        <a:t>52</a:t>
                      </a:r>
                      <a:endParaRPr lang="cs-CZ" sz="2000" dirty="0"/>
                    </a:p>
                  </a:txBody>
                  <a:tcPr marL="91447" marR="91447" marT="45727" marB="45727" anchor="ctr"/>
                </a:tc>
                <a:tc>
                  <a:txBody>
                    <a:bodyPr/>
                    <a:lstStyle/>
                    <a:p>
                      <a:pPr algn="ctr"/>
                      <a:r>
                        <a:rPr lang="cs-CZ" sz="2000" dirty="0" smtClean="0"/>
                        <a:t>1.</a:t>
                      </a:r>
                      <a:endParaRPr lang="cs-CZ" sz="2000" dirty="0"/>
                    </a:p>
                  </a:txBody>
                  <a:tcPr marL="91447" marR="91447" marT="45727" marB="45727" anchor="ctr"/>
                </a:tc>
              </a:tr>
              <a:tr h="396258">
                <a:tc>
                  <a:txBody>
                    <a:bodyPr/>
                    <a:lstStyle/>
                    <a:p>
                      <a:r>
                        <a:rPr lang="cs-CZ" sz="2000" dirty="0" smtClean="0"/>
                        <a:t>STV</a:t>
                      </a:r>
                      <a:endParaRPr lang="cs-CZ" sz="2000" dirty="0"/>
                    </a:p>
                  </a:txBody>
                  <a:tcPr marL="91447" marR="91447" marT="45727" marB="45727" anchor="ctr"/>
                </a:tc>
                <a:tc>
                  <a:txBody>
                    <a:bodyPr/>
                    <a:lstStyle/>
                    <a:p>
                      <a:pPr algn="ctr"/>
                      <a:r>
                        <a:rPr lang="cs-CZ" sz="2000" dirty="0" smtClean="0"/>
                        <a:t>2.</a:t>
                      </a:r>
                      <a:endParaRPr lang="cs-CZ" sz="2000" dirty="0"/>
                    </a:p>
                  </a:txBody>
                  <a:tcPr marL="91447" marR="91447" marT="45727" marB="45727" anchor="ctr"/>
                </a:tc>
                <a:tc>
                  <a:txBody>
                    <a:bodyPr/>
                    <a:lstStyle/>
                    <a:p>
                      <a:pPr algn="ctr"/>
                      <a:r>
                        <a:rPr lang="cs-CZ" sz="2000" dirty="0" smtClean="0"/>
                        <a:t>2,60</a:t>
                      </a:r>
                      <a:endParaRPr lang="cs-CZ" sz="2000" dirty="0"/>
                    </a:p>
                  </a:txBody>
                  <a:tcPr marL="91447" marR="91447" marT="45727" marB="45727" anchor="ctr"/>
                </a:tc>
                <a:tc>
                  <a:txBody>
                    <a:bodyPr/>
                    <a:lstStyle/>
                    <a:p>
                      <a:pPr algn="ctr"/>
                      <a:r>
                        <a:rPr lang="cs-CZ" sz="2000" dirty="0" smtClean="0"/>
                        <a:t>38</a:t>
                      </a:r>
                      <a:endParaRPr lang="cs-CZ" sz="2000" dirty="0"/>
                    </a:p>
                  </a:txBody>
                  <a:tcPr marL="91447" marR="91447" marT="45727" marB="45727" anchor="ctr"/>
                </a:tc>
                <a:tc>
                  <a:txBody>
                    <a:bodyPr/>
                    <a:lstStyle/>
                    <a:p>
                      <a:pPr algn="ctr"/>
                      <a:r>
                        <a:rPr lang="cs-CZ" sz="2000" dirty="0" smtClean="0"/>
                        <a:t>2.</a:t>
                      </a:r>
                      <a:endParaRPr lang="cs-CZ" sz="2000" dirty="0"/>
                    </a:p>
                  </a:txBody>
                  <a:tcPr marL="91447" marR="91447" marT="45727" marB="45727" anchor="ctr"/>
                </a:tc>
              </a:tr>
              <a:tr h="431200">
                <a:tc>
                  <a:txBody>
                    <a:bodyPr/>
                    <a:lstStyle/>
                    <a:p>
                      <a:r>
                        <a:rPr lang="cs-CZ" sz="2000" dirty="0" smtClean="0"/>
                        <a:t>Listinný</a:t>
                      </a:r>
                      <a:r>
                        <a:rPr lang="cs-CZ" sz="2000" baseline="0" dirty="0" smtClean="0"/>
                        <a:t> pom. s otevřenými kandidátkami</a:t>
                      </a:r>
                      <a:endParaRPr lang="cs-CZ" sz="2000" dirty="0"/>
                    </a:p>
                  </a:txBody>
                  <a:tcPr marL="91447" marR="91447" marT="45727" marB="45727" anchor="ctr"/>
                </a:tc>
                <a:tc>
                  <a:txBody>
                    <a:bodyPr/>
                    <a:lstStyle/>
                    <a:p>
                      <a:pPr algn="ctr"/>
                      <a:r>
                        <a:rPr lang="cs-CZ" sz="2000" dirty="0" smtClean="0"/>
                        <a:t>3.</a:t>
                      </a:r>
                      <a:endParaRPr lang="cs-CZ" sz="2000" dirty="0"/>
                    </a:p>
                  </a:txBody>
                  <a:tcPr marL="91447" marR="91447" marT="45727" marB="45727" anchor="ctr"/>
                </a:tc>
                <a:tc>
                  <a:txBody>
                    <a:bodyPr/>
                    <a:lstStyle/>
                    <a:p>
                      <a:pPr algn="ctr"/>
                      <a:r>
                        <a:rPr lang="cs-CZ" sz="2000" dirty="0" smtClean="0"/>
                        <a:t>3,26</a:t>
                      </a:r>
                      <a:endParaRPr lang="cs-CZ" sz="2000" dirty="0"/>
                    </a:p>
                  </a:txBody>
                  <a:tcPr marL="91447" marR="91447" marT="45727" marB="45727" anchor="ctr"/>
                </a:tc>
                <a:tc>
                  <a:txBody>
                    <a:bodyPr/>
                    <a:lstStyle/>
                    <a:p>
                      <a:pPr algn="ctr"/>
                      <a:r>
                        <a:rPr lang="cs-CZ" sz="2000" dirty="0" smtClean="0"/>
                        <a:t>18</a:t>
                      </a:r>
                      <a:endParaRPr lang="cs-CZ" sz="2000" dirty="0"/>
                    </a:p>
                  </a:txBody>
                  <a:tcPr marL="91447" marR="91447" marT="45727" marB="45727" anchor="ctr"/>
                </a:tc>
                <a:tc>
                  <a:txBody>
                    <a:bodyPr/>
                    <a:lstStyle/>
                    <a:p>
                      <a:pPr algn="ctr"/>
                      <a:r>
                        <a:rPr lang="cs-CZ" sz="2000" dirty="0" smtClean="0"/>
                        <a:t>4.</a:t>
                      </a:r>
                      <a:endParaRPr lang="cs-CZ" sz="2000" dirty="0"/>
                    </a:p>
                  </a:txBody>
                  <a:tcPr marL="91447" marR="91447" marT="45727" marB="45727" anchor="ctr"/>
                </a:tc>
              </a:tr>
              <a:tr h="396258">
                <a:tc>
                  <a:txBody>
                    <a:bodyPr/>
                    <a:lstStyle/>
                    <a:p>
                      <a:r>
                        <a:rPr lang="cs-CZ" sz="2000" dirty="0" smtClean="0"/>
                        <a:t>Alternativní hlasování</a:t>
                      </a:r>
                      <a:endParaRPr lang="cs-CZ" sz="2000" dirty="0"/>
                    </a:p>
                  </a:txBody>
                  <a:tcPr marL="91447" marR="91447" marT="45727" marB="45727" anchor="ctr"/>
                </a:tc>
                <a:tc>
                  <a:txBody>
                    <a:bodyPr/>
                    <a:lstStyle/>
                    <a:p>
                      <a:pPr algn="ctr"/>
                      <a:r>
                        <a:rPr lang="cs-CZ" sz="2000" dirty="0" smtClean="0"/>
                        <a:t>4.</a:t>
                      </a:r>
                      <a:endParaRPr lang="cs-CZ" sz="2000" dirty="0"/>
                    </a:p>
                  </a:txBody>
                  <a:tcPr marL="91447" marR="91447" marT="45727" marB="45727" anchor="ctr"/>
                </a:tc>
                <a:tc>
                  <a:txBody>
                    <a:bodyPr/>
                    <a:lstStyle/>
                    <a:p>
                      <a:pPr algn="ctr"/>
                      <a:r>
                        <a:rPr lang="cs-CZ" sz="2000" dirty="0" smtClean="0"/>
                        <a:t>4,01</a:t>
                      </a:r>
                      <a:endParaRPr lang="cs-CZ" sz="2000" dirty="0"/>
                    </a:p>
                  </a:txBody>
                  <a:tcPr marL="91447" marR="91447" marT="45727" marB="45727" anchor="ctr"/>
                </a:tc>
                <a:tc>
                  <a:txBody>
                    <a:bodyPr/>
                    <a:lstStyle/>
                    <a:p>
                      <a:pPr algn="ctr"/>
                      <a:r>
                        <a:rPr lang="cs-CZ" sz="2000" dirty="0" smtClean="0"/>
                        <a:t>10</a:t>
                      </a:r>
                      <a:endParaRPr lang="cs-CZ" sz="2000" dirty="0"/>
                    </a:p>
                  </a:txBody>
                  <a:tcPr marL="91447" marR="91447" marT="45727" marB="45727" anchor="ctr"/>
                </a:tc>
                <a:tc>
                  <a:txBody>
                    <a:bodyPr/>
                    <a:lstStyle/>
                    <a:p>
                      <a:pPr algn="ctr"/>
                      <a:r>
                        <a:rPr lang="cs-CZ" sz="2000" dirty="0" smtClean="0"/>
                        <a:t>5.</a:t>
                      </a:r>
                      <a:endParaRPr lang="cs-CZ" sz="2000" dirty="0"/>
                    </a:p>
                  </a:txBody>
                  <a:tcPr marL="91447" marR="91447" marT="45727" marB="45727" anchor="ctr"/>
                </a:tc>
              </a:tr>
              <a:tr h="396258">
                <a:tc>
                  <a:txBody>
                    <a:bodyPr/>
                    <a:lstStyle/>
                    <a:p>
                      <a:r>
                        <a:rPr lang="cs-CZ" sz="2000" dirty="0" smtClean="0"/>
                        <a:t>Listinný pom. s uzavřenými</a:t>
                      </a:r>
                      <a:r>
                        <a:rPr lang="cs-CZ" sz="2000" baseline="0" dirty="0" smtClean="0"/>
                        <a:t> kandidátkami</a:t>
                      </a:r>
                      <a:endParaRPr lang="cs-CZ" sz="2000" dirty="0"/>
                    </a:p>
                  </a:txBody>
                  <a:tcPr marL="91447" marR="91447" marT="45727" marB="45727" anchor="ctr"/>
                </a:tc>
                <a:tc>
                  <a:txBody>
                    <a:bodyPr/>
                    <a:lstStyle/>
                    <a:p>
                      <a:pPr algn="ctr"/>
                      <a:r>
                        <a:rPr lang="cs-CZ" sz="2000" dirty="0" smtClean="0"/>
                        <a:t>5.</a:t>
                      </a:r>
                      <a:endParaRPr lang="cs-CZ" sz="2000" dirty="0"/>
                    </a:p>
                  </a:txBody>
                  <a:tcPr marL="91447" marR="91447" marT="45727" marB="45727" anchor="ctr"/>
                </a:tc>
                <a:tc>
                  <a:txBody>
                    <a:bodyPr/>
                    <a:lstStyle/>
                    <a:p>
                      <a:pPr algn="ctr"/>
                      <a:r>
                        <a:rPr lang="cs-CZ" sz="2000" dirty="0" smtClean="0"/>
                        <a:t>4,17</a:t>
                      </a:r>
                      <a:endParaRPr lang="cs-CZ" sz="2000" dirty="0"/>
                    </a:p>
                  </a:txBody>
                  <a:tcPr marL="91447" marR="91447" marT="45727" marB="45727" anchor="ctr"/>
                </a:tc>
                <a:tc>
                  <a:txBody>
                    <a:bodyPr/>
                    <a:lstStyle/>
                    <a:p>
                      <a:pPr algn="ctr"/>
                      <a:r>
                        <a:rPr lang="cs-CZ" sz="2000" dirty="0" smtClean="0"/>
                        <a:t>9</a:t>
                      </a:r>
                      <a:endParaRPr lang="cs-CZ" sz="2000" dirty="0"/>
                    </a:p>
                  </a:txBody>
                  <a:tcPr marL="91447" marR="91447" marT="45727" marB="45727" anchor="ctr"/>
                </a:tc>
                <a:tc>
                  <a:txBody>
                    <a:bodyPr/>
                    <a:lstStyle/>
                    <a:p>
                      <a:pPr algn="ctr"/>
                      <a:r>
                        <a:rPr lang="cs-CZ" sz="2000" dirty="0" smtClean="0"/>
                        <a:t>6.</a:t>
                      </a:r>
                      <a:endParaRPr lang="cs-CZ" sz="2000" dirty="0"/>
                    </a:p>
                  </a:txBody>
                  <a:tcPr marL="91447" marR="91447" marT="45727" marB="45727" anchor="ctr"/>
                </a:tc>
              </a:tr>
              <a:tr h="396258">
                <a:tc>
                  <a:txBody>
                    <a:bodyPr/>
                    <a:lstStyle/>
                    <a:p>
                      <a:r>
                        <a:rPr lang="cs-CZ" sz="2000" dirty="0" smtClean="0"/>
                        <a:t>První v cíli</a:t>
                      </a:r>
                      <a:endParaRPr lang="cs-CZ" sz="2000" dirty="0"/>
                    </a:p>
                  </a:txBody>
                  <a:tcPr marL="91447" marR="91447" marT="45727" marB="45727" anchor="ctr"/>
                </a:tc>
                <a:tc>
                  <a:txBody>
                    <a:bodyPr/>
                    <a:lstStyle/>
                    <a:p>
                      <a:pPr algn="ctr"/>
                      <a:r>
                        <a:rPr lang="cs-CZ" sz="2000" dirty="0" smtClean="0"/>
                        <a:t>6.</a:t>
                      </a:r>
                      <a:endParaRPr lang="cs-CZ" sz="2000" dirty="0"/>
                    </a:p>
                  </a:txBody>
                  <a:tcPr marL="91447" marR="91447" marT="45727" marB="45727" anchor="ctr"/>
                </a:tc>
                <a:tc>
                  <a:txBody>
                    <a:bodyPr/>
                    <a:lstStyle/>
                    <a:p>
                      <a:pPr algn="ctr"/>
                      <a:r>
                        <a:rPr lang="cs-CZ" sz="2000" dirty="0" smtClean="0"/>
                        <a:t>4,67</a:t>
                      </a:r>
                      <a:endParaRPr lang="cs-CZ" sz="2000" dirty="0"/>
                    </a:p>
                  </a:txBody>
                  <a:tcPr marL="91447" marR="91447" marT="45727" marB="45727" anchor="ctr"/>
                </a:tc>
                <a:tc>
                  <a:txBody>
                    <a:bodyPr/>
                    <a:lstStyle/>
                    <a:p>
                      <a:pPr algn="ctr"/>
                      <a:r>
                        <a:rPr lang="cs-CZ" sz="2000" dirty="0" smtClean="0"/>
                        <a:t>21</a:t>
                      </a:r>
                      <a:endParaRPr lang="cs-CZ" sz="2000" dirty="0"/>
                    </a:p>
                  </a:txBody>
                  <a:tcPr marL="91447" marR="91447" marT="45727" marB="45727" anchor="ctr"/>
                </a:tc>
                <a:tc>
                  <a:txBody>
                    <a:bodyPr/>
                    <a:lstStyle/>
                    <a:p>
                      <a:pPr algn="ctr"/>
                      <a:r>
                        <a:rPr lang="cs-CZ" sz="2000" dirty="0" smtClean="0"/>
                        <a:t>3.</a:t>
                      </a:r>
                      <a:endParaRPr lang="cs-CZ" sz="2000" dirty="0"/>
                    </a:p>
                  </a:txBody>
                  <a:tcPr marL="91447" marR="91447" marT="45727" marB="45727" anchor="ctr"/>
                </a:tc>
              </a:tr>
              <a:tr h="396258">
                <a:tc>
                  <a:txBody>
                    <a:bodyPr/>
                    <a:lstStyle/>
                    <a:p>
                      <a:r>
                        <a:rPr lang="cs-CZ" sz="2000" dirty="0" smtClean="0"/>
                        <a:t>Dvoukolové</a:t>
                      </a:r>
                      <a:r>
                        <a:rPr lang="cs-CZ" sz="2000" baseline="0" dirty="0" smtClean="0"/>
                        <a:t> hlasování</a:t>
                      </a:r>
                      <a:endParaRPr lang="cs-CZ" sz="2000" dirty="0"/>
                    </a:p>
                  </a:txBody>
                  <a:tcPr marL="91447" marR="91447" marT="45727" marB="45727" anchor="ctr"/>
                </a:tc>
                <a:tc>
                  <a:txBody>
                    <a:bodyPr/>
                    <a:lstStyle/>
                    <a:p>
                      <a:pPr algn="ctr"/>
                      <a:r>
                        <a:rPr lang="cs-CZ" sz="2000" dirty="0" smtClean="0"/>
                        <a:t>7.</a:t>
                      </a:r>
                      <a:endParaRPr lang="cs-CZ" sz="2000" dirty="0"/>
                    </a:p>
                  </a:txBody>
                  <a:tcPr marL="91447" marR="91447" marT="45727" marB="45727" anchor="ctr"/>
                </a:tc>
                <a:tc>
                  <a:txBody>
                    <a:bodyPr/>
                    <a:lstStyle/>
                    <a:p>
                      <a:pPr algn="ctr"/>
                      <a:r>
                        <a:rPr lang="cs-CZ" sz="2000" dirty="0" smtClean="0"/>
                        <a:t>4,90</a:t>
                      </a:r>
                      <a:endParaRPr lang="cs-CZ" sz="2000" dirty="0"/>
                    </a:p>
                  </a:txBody>
                  <a:tcPr marL="91447" marR="91447" marT="45727" marB="45727" anchor="ctr"/>
                </a:tc>
                <a:tc>
                  <a:txBody>
                    <a:bodyPr/>
                    <a:lstStyle/>
                    <a:p>
                      <a:pPr algn="ctr"/>
                      <a:r>
                        <a:rPr lang="cs-CZ" sz="2000" dirty="0" smtClean="0"/>
                        <a:t>7</a:t>
                      </a:r>
                      <a:endParaRPr lang="cs-CZ" sz="2000" dirty="0"/>
                    </a:p>
                  </a:txBody>
                  <a:tcPr marL="91447" marR="91447" marT="45727" marB="45727" anchor="ctr"/>
                </a:tc>
                <a:tc>
                  <a:txBody>
                    <a:bodyPr/>
                    <a:lstStyle/>
                    <a:p>
                      <a:pPr algn="ctr"/>
                      <a:r>
                        <a:rPr lang="cs-CZ" sz="2000" dirty="0" smtClean="0"/>
                        <a:t>7.</a:t>
                      </a:r>
                      <a:endParaRPr lang="cs-CZ" sz="2000" dirty="0"/>
                    </a:p>
                  </a:txBody>
                  <a:tcPr marL="91447" marR="91447" marT="45727" marB="45727" anchor="ctr"/>
                </a:tc>
              </a:tr>
              <a:tr h="396258">
                <a:tc>
                  <a:txBody>
                    <a:bodyPr/>
                    <a:lstStyle/>
                    <a:p>
                      <a:r>
                        <a:rPr lang="cs-CZ" sz="2000" dirty="0" smtClean="0"/>
                        <a:t>Většinový smíšený</a:t>
                      </a:r>
                      <a:endParaRPr lang="cs-CZ" sz="2000" dirty="0"/>
                    </a:p>
                  </a:txBody>
                  <a:tcPr marL="91447" marR="91447" marT="45727" marB="45727" anchor="ctr"/>
                </a:tc>
                <a:tc>
                  <a:txBody>
                    <a:bodyPr/>
                    <a:lstStyle/>
                    <a:p>
                      <a:pPr algn="ctr"/>
                      <a:r>
                        <a:rPr lang="cs-CZ" sz="2000" dirty="0" smtClean="0"/>
                        <a:t>8.</a:t>
                      </a:r>
                      <a:endParaRPr lang="cs-CZ" sz="2000" dirty="0"/>
                    </a:p>
                  </a:txBody>
                  <a:tcPr marL="91447" marR="91447" marT="45727" marB="45727" anchor="ctr"/>
                </a:tc>
                <a:tc>
                  <a:txBody>
                    <a:bodyPr/>
                    <a:lstStyle/>
                    <a:p>
                      <a:pPr algn="ctr"/>
                      <a:r>
                        <a:rPr lang="cs-CZ" sz="2000" dirty="0" smtClean="0"/>
                        <a:t>5,18</a:t>
                      </a:r>
                      <a:endParaRPr lang="cs-CZ" sz="2000" dirty="0"/>
                    </a:p>
                  </a:txBody>
                  <a:tcPr marL="91447" marR="91447" marT="45727" marB="45727" anchor="ctr"/>
                </a:tc>
                <a:tc>
                  <a:txBody>
                    <a:bodyPr/>
                    <a:lstStyle/>
                    <a:p>
                      <a:pPr algn="ctr"/>
                      <a:r>
                        <a:rPr lang="cs-CZ" sz="2000" dirty="0" smtClean="0"/>
                        <a:t>3</a:t>
                      </a:r>
                      <a:endParaRPr lang="cs-CZ" sz="2000" dirty="0"/>
                    </a:p>
                  </a:txBody>
                  <a:tcPr marL="91447" marR="91447" marT="45727" marB="45727" anchor="ctr"/>
                </a:tc>
                <a:tc>
                  <a:txBody>
                    <a:bodyPr/>
                    <a:lstStyle/>
                    <a:p>
                      <a:pPr algn="ctr"/>
                      <a:r>
                        <a:rPr lang="cs-CZ" sz="2000" dirty="0" smtClean="0"/>
                        <a:t>8. </a:t>
                      </a:r>
                      <a:endParaRPr lang="cs-CZ" sz="2000" dirty="0"/>
                    </a:p>
                  </a:txBody>
                  <a:tcPr marL="91447" marR="91447" marT="45727" marB="45727" anchor="ctr"/>
                </a:tc>
              </a:tr>
              <a:tr h="396258">
                <a:tc>
                  <a:txBody>
                    <a:bodyPr/>
                    <a:lstStyle/>
                    <a:p>
                      <a:r>
                        <a:rPr lang="cs-CZ" sz="2000" dirty="0" smtClean="0"/>
                        <a:t>Jeden nepřenosný</a:t>
                      </a:r>
                      <a:r>
                        <a:rPr lang="cs-CZ" sz="2000" baseline="0" dirty="0" smtClean="0"/>
                        <a:t> hlas</a:t>
                      </a:r>
                      <a:endParaRPr lang="cs-CZ" sz="2000" dirty="0"/>
                    </a:p>
                  </a:txBody>
                  <a:tcPr marL="91447" marR="91447" marT="45727" marB="45727" anchor="ctr"/>
                </a:tc>
                <a:tc>
                  <a:txBody>
                    <a:bodyPr/>
                    <a:lstStyle/>
                    <a:p>
                      <a:pPr algn="ctr"/>
                      <a:r>
                        <a:rPr lang="cs-CZ" sz="2000" dirty="0" smtClean="0"/>
                        <a:t>9.</a:t>
                      </a:r>
                      <a:endParaRPr lang="cs-CZ" sz="2000" dirty="0"/>
                    </a:p>
                  </a:txBody>
                  <a:tcPr marL="91447" marR="91447" marT="45727" marB="45727" anchor="ctr"/>
                </a:tc>
                <a:tc>
                  <a:txBody>
                    <a:bodyPr/>
                    <a:lstStyle/>
                    <a:p>
                      <a:pPr algn="ctr"/>
                      <a:r>
                        <a:rPr lang="cs-CZ" sz="2000" dirty="0" smtClean="0"/>
                        <a:t>6,76</a:t>
                      </a:r>
                      <a:endParaRPr lang="cs-CZ" sz="2000" dirty="0"/>
                    </a:p>
                  </a:txBody>
                  <a:tcPr marL="91447" marR="91447" marT="45727" marB="45727" anchor="ctr"/>
                </a:tc>
                <a:tc>
                  <a:txBody>
                    <a:bodyPr/>
                    <a:lstStyle/>
                    <a:p>
                      <a:pPr algn="ctr"/>
                      <a:r>
                        <a:rPr lang="cs-CZ" sz="2000" dirty="0" smtClean="0"/>
                        <a:t>3</a:t>
                      </a:r>
                      <a:endParaRPr lang="cs-CZ" sz="2000" dirty="0"/>
                    </a:p>
                  </a:txBody>
                  <a:tcPr marL="91447" marR="91447" marT="45727" marB="45727" anchor="ctr"/>
                </a:tc>
                <a:tc>
                  <a:txBody>
                    <a:bodyPr/>
                    <a:lstStyle/>
                    <a:p>
                      <a:pPr algn="ctr"/>
                      <a:r>
                        <a:rPr lang="cs-CZ" sz="2000" dirty="0" smtClean="0"/>
                        <a:t>9.</a:t>
                      </a:r>
                      <a:endParaRPr lang="cs-CZ" sz="2000" dirty="0"/>
                    </a:p>
                  </a:txBody>
                  <a:tcPr marL="91447" marR="91447" marT="45727" marB="45727" anchor="ctr"/>
                </a:tc>
              </a:tr>
            </a:tbl>
          </a:graphicData>
        </a:graphic>
      </p:graphicFrame>
    </p:spTree>
    <p:extLst>
      <p:ext uri="{BB962C8B-B14F-4D97-AF65-F5344CB8AC3E}">
        <p14:creationId xmlns:p14="http://schemas.microsoft.com/office/powerpoint/2010/main" val="354025543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smtClean="0"/>
              <a:t>„</a:t>
            </a:r>
            <a:r>
              <a:rPr lang="cs-CZ" altLang="cs-CZ" sz="4000" dirty="0" err="1" smtClean="0"/>
              <a:t>Duvergerovy</a:t>
            </a:r>
            <a:r>
              <a:rPr lang="cs-CZ" altLang="cs-CZ" sz="4000" dirty="0" smtClean="0"/>
              <a:t> zákony“ - 1951</a:t>
            </a:r>
          </a:p>
        </p:txBody>
      </p:sp>
      <p:sp>
        <p:nvSpPr>
          <p:cNvPr id="62467" name="Rectangle 3"/>
          <p:cNvSpPr>
            <a:spLocks noGrp="1" noChangeArrowheads="1"/>
          </p:cNvSpPr>
          <p:nvPr>
            <p:ph type="body" idx="1"/>
          </p:nvPr>
        </p:nvSpPr>
        <p:spPr>
          <a:xfrm>
            <a:off x="279400" y="1955800"/>
            <a:ext cx="8447088" cy="4460875"/>
          </a:xfrm>
        </p:spPr>
        <p:txBody>
          <a:bodyPr/>
          <a:lstStyle/>
          <a:p>
            <a:pPr marL="609600" indent="-609600" eaLnBrk="1" hangingPunct="1">
              <a:lnSpc>
                <a:spcPct val="110000"/>
              </a:lnSpc>
              <a:spcBef>
                <a:spcPct val="55000"/>
              </a:spcBef>
              <a:buClr>
                <a:schemeClr val="tx1"/>
              </a:buClr>
              <a:buFont typeface="Arial" pitchFamily="34" charset="0"/>
              <a:buAutoNum type="arabicPeriod"/>
            </a:pPr>
            <a:r>
              <a:rPr lang="cs-CZ" altLang="cs-CZ" sz="2400" smtClean="0">
                <a:solidFill>
                  <a:srgbClr val="002D5A"/>
                </a:solidFill>
              </a:rPr>
              <a:t>Proporční systém usnadňuje zavedení a udržení systému četných, tuhých, nezávislých a obvykle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smtClean="0">
                <a:solidFill>
                  <a:srgbClr val="002D5A"/>
                </a:solidFill>
              </a:rPr>
              <a:t>Dvoukolový většinový systém tíhne k systému pružných, závislých a relativně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smtClean="0">
                <a:solidFill>
                  <a:srgbClr val="002D5A"/>
                </a:solidFill>
              </a:rPr>
              <a:t>Jednokolový většinový systém pomáhá bipartismu, alternaci neboli střídání dvou velkých nezávislých stran</a:t>
            </a:r>
          </a:p>
        </p:txBody>
      </p:sp>
    </p:spTree>
    <p:extLst>
      <p:ext uri="{BB962C8B-B14F-4D97-AF65-F5344CB8AC3E}">
        <p14:creationId xmlns:p14="http://schemas.microsoft.com/office/powerpoint/2010/main" val="149920665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Oprávněnost volebního inženýrství</a:t>
            </a:r>
          </a:p>
        </p:txBody>
      </p:sp>
      <p:sp>
        <p:nvSpPr>
          <p:cNvPr id="157699" name="Rectangle 3"/>
          <p:cNvSpPr>
            <a:spLocks noGrp="1" noChangeArrowheads="1"/>
          </p:cNvSpPr>
          <p:nvPr>
            <p:ph type="body" idx="1"/>
          </p:nvPr>
        </p:nvSpPr>
        <p:spPr>
          <a:xfrm>
            <a:off x="279400" y="1631950"/>
            <a:ext cx="8447088" cy="4800600"/>
          </a:xfrm>
        </p:spPr>
        <p:txBody>
          <a:bodyPr/>
          <a:lstStyle/>
          <a:p>
            <a:pPr eaLnBrk="1" hangingPunct="1">
              <a:spcBef>
                <a:spcPct val="25000"/>
              </a:spcBef>
            </a:pPr>
            <a:r>
              <a:rPr lang="cs-CZ" altLang="cs-CZ" sz="2000">
                <a:solidFill>
                  <a:srgbClr val="002D5A"/>
                </a:solidFill>
              </a:rPr>
              <a:t>Vynucené okolnostmi</a:t>
            </a:r>
          </a:p>
          <a:p>
            <a:pPr lvl="2" eaLnBrk="1" hangingPunct="1">
              <a:spcBef>
                <a:spcPct val="25000"/>
              </a:spcBef>
            </a:pPr>
            <a:r>
              <a:rPr lang="cs-CZ" altLang="cs-CZ" sz="1800">
                <a:solidFill>
                  <a:srgbClr val="002D5A"/>
                </a:solidFill>
              </a:rPr>
              <a:t>Itálie po zhroucení stranického systému I. Republiky</a:t>
            </a:r>
            <a:r>
              <a:rPr lang="cs-CZ" altLang="cs-CZ" sz="2000">
                <a:solidFill>
                  <a:srgbClr val="002D5A"/>
                </a:solidFill>
              </a:rPr>
              <a:t>	</a:t>
            </a:r>
          </a:p>
          <a:p>
            <a:pPr eaLnBrk="1" hangingPunct="1">
              <a:spcBef>
                <a:spcPct val="25000"/>
              </a:spcBef>
            </a:pPr>
            <a:r>
              <a:rPr lang="cs-CZ" altLang="cs-CZ" sz="2000">
                <a:solidFill>
                  <a:srgbClr val="002D5A"/>
                </a:solidFill>
              </a:rPr>
              <a:t>Oprávněné („osvícené“)</a:t>
            </a:r>
          </a:p>
          <a:p>
            <a:pPr lvl="2" eaLnBrk="1" hangingPunct="1">
              <a:spcBef>
                <a:spcPct val="25000"/>
              </a:spcBef>
            </a:pPr>
            <a:r>
              <a:rPr lang="cs-CZ" altLang="cs-CZ" sz="1800">
                <a:solidFill>
                  <a:srgbClr val="002D5A"/>
                </a:solidFill>
              </a:rPr>
              <a:t>Polsko na počátku 90. letech po negativních zkušenostech s příliš velkým počtem stran zastoupených v Sejmu</a:t>
            </a:r>
            <a:endParaRPr lang="cs-CZ" altLang="cs-CZ" sz="2000">
              <a:solidFill>
                <a:srgbClr val="002D5A"/>
              </a:solidFill>
            </a:endParaRPr>
          </a:p>
          <a:p>
            <a:pPr eaLnBrk="1" hangingPunct="1">
              <a:spcBef>
                <a:spcPct val="25000"/>
              </a:spcBef>
            </a:pPr>
            <a:r>
              <a:rPr lang="cs-CZ" altLang="cs-CZ" sz="2000">
                <a:solidFill>
                  <a:srgbClr val="002D5A"/>
                </a:solidFill>
              </a:rPr>
              <a:t>Ryze účelové</a:t>
            </a:r>
          </a:p>
          <a:p>
            <a:pPr lvl="2" eaLnBrk="1" hangingPunct="1">
              <a:spcBef>
                <a:spcPct val="25000"/>
              </a:spcBef>
            </a:pPr>
            <a:r>
              <a:rPr lang="cs-CZ" altLang="cs-CZ" sz="1800" u="sng">
                <a:solidFill>
                  <a:srgbClr val="002D5A"/>
                </a:solidFill>
              </a:rPr>
              <a:t>Příklady</a:t>
            </a:r>
            <a:r>
              <a:rPr lang="cs-CZ" altLang="cs-CZ" sz="1800">
                <a:solidFill>
                  <a:srgbClr val="002D5A"/>
                </a:solidFill>
              </a:rPr>
              <a:t>: Francie za prezidenta Mitteranda – přechod od většinové k proporční volbě za účelem upevnění vlastní pozice; Slovensko na sklonku Mečiarovy vlády – omezení kandidatury koalic a další úpravy za účelem udržení u moci</a:t>
            </a:r>
            <a:endParaRPr lang="cs-CZ" altLang="cs-CZ" sz="2000">
              <a:solidFill>
                <a:srgbClr val="002D5A"/>
              </a:solidFill>
            </a:endParaRPr>
          </a:p>
          <a:p>
            <a:pPr lvl="2" eaLnBrk="1" hangingPunct="1">
              <a:spcBef>
                <a:spcPct val="25000"/>
              </a:spcBef>
            </a:pPr>
            <a:endParaRPr lang="cs-CZ" altLang="cs-CZ" sz="2000">
              <a:solidFill>
                <a:srgbClr val="002D5A"/>
              </a:solidFill>
            </a:endParaRPr>
          </a:p>
          <a:p>
            <a:pPr eaLnBrk="1" hangingPunct="1">
              <a:spcBef>
                <a:spcPct val="25000"/>
              </a:spcBef>
            </a:pPr>
            <a:r>
              <a:rPr lang="cs-CZ" altLang="cs-CZ" sz="2000">
                <a:solidFill>
                  <a:srgbClr val="002D5A"/>
                </a:solidFill>
              </a:rPr>
              <a:t>Volební reforma v ČR z let 1999-2001 stojí někde na pomezí VI vynuceného okolnostmi a oprávněného</a:t>
            </a:r>
          </a:p>
        </p:txBody>
      </p:sp>
    </p:spTree>
    <p:extLst>
      <p:ext uri="{BB962C8B-B14F-4D97-AF65-F5344CB8AC3E}">
        <p14:creationId xmlns:p14="http://schemas.microsoft.com/office/powerpoint/2010/main" val="36198613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4000" dirty="0"/>
              <a:t>Kdo reformuje </a:t>
            </a:r>
            <a:br>
              <a:rPr lang="cs-CZ" altLang="cs-CZ" sz="4000" dirty="0"/>
            </a:br>
            <a:r>
              <a:rPr lang="cs-CZ" altLang="cs-CZ" sz="2800" i="1" dirty="0"/>
              <a:t>(</a:t>
            </a:r>
            <a:r>
              <a:rPr lang="cs-CZ" altLang="cs-CZ" sz="2800" i="1" dirty="0" err="1"/>
              <a:t>Reynolds</a:t>
            </a:r>
            <a:r>
              <a:rPr lang="cs-CZ" altLang="cs-CZ" sz="2800" i="1" dirty="0"/>
              <a:t>, </a:t>
            </a:r>
            <a:r>
              <a:rPr lang="cs-CZ" altLang="cs-CZ" sz="2800" i="1" dirty="0" err="1"/>
              <a:t>Reilly</a:t>
            </a:r>
            <a:r>
              <a:rPr lang="cs-CZ" altLang="cs-CZ" sz="2800" i="1" dirty="0"/>
              <a:t>, </a:t>
            </a:r>
            <a:r>
              <a:rPr lang="cs-CZ" altLang="cs-CZ" sz="2800" i="1" dirty="0" err="1"/>
              <a:t>Ellis</a:t>
            </a:r>
            <a:r>
              <a:rPr lang="cs-CZ" altLang="cs-CZ" sz="2800" i="1" dirty="0"/>
              <a:t> 2005)</a:t>
            </a:r>
          </a:p>
        </p:txBody>
      </p:sp>
      <p:sp>
        <p:nvSpPr>
          <p:cNvPr id="158723" name="Rectangle 3"/>
          <p:cNvSpPr>
            <a:spLocks noGrp="1" noChangeArrowheads="1"/>
          </p:cNvSpPr>
          <p:nvPr>
            <p:ph type="body" idx="1"/>
          </p:nvPr>
        </p:nvSpPr>
        <p:spPr>
          <a:xfrm>
            <a:off x="501588" y="1928365"/>
            <a:ext cx="8229600" cy="3833813"/>
          </a:xfrm>
        </p:spPr>
        <p:txBody>
          <a:bodyPr/>
          <a:lstStyle/>
          <a:p>
            <a:pPr eaLnBrk="1" hangingPunct="1">
              <a:spcBef>
                <a:spcPct val="30000"/>
              </a:spcBef>
            </a:pPr>
            <a:r>
              <a:rPr lang="cs-CZ" altLang="cs-CZ" sz="2400" dirty="0">
                <a:solidFill>
                  <a:srgbClr val="002D5A"/>
                </a:solidFill>
              </a:rPr>
              <a:t>Převzetí systému z předchozí éry (např. koloniální)</a:t>
            </a:r>
          </a:p>
          <a:p>
            <a:pPr eaLnBrk="1" hangingPunct="1">
              <a:spcBef>
                <a:spcPct val="30000"/>
              </a:spcBef>
            </a:pPr>
            <a:r>
              <a:rPr lang="cs-CZ" altLang="cs-CZ" sz="2400" dirty="0">
                <a:solidFill>
                  <a:srgbClr val="002D5A"/>
                </a:solidFill>
              </a:rPr>
              <a:t>Produkt vyjednávání politických elit, veřejnost se neúčastní</a:t>
            </a:r>
          </a:p>
          <a:p>
            <a:pPr eaLnBrk="1" hangingPunct="1">
              <a:spcBef>
                <a:spcPct val="30000"/>
              </a:spcBef>
            </a:pPr>
            <a:r>
              <a:rPr lang="cs-CZ" altLang="cs-CZ" sz="2400" dirty="0">
                <a:solidFill>
                  <a:srgbClr val="002D5A"/>
                </a:solidFill>
              </a:rPr>
              <a:t>Nastolení aktuálním vykonavatelem pol. autority</a:t>
            </a:r>
          </a:p>
          <a:p>
            <a:pPr eaLnBrk="1" hangingPunct="1">
              <a:spcBef>
                <a:spcPct val="30000"/>
              </a:spcBef>
            </a:pPr>
            <a:r>
              <a:rPr lang="cs-CZ" altLang="cs-CZ" sz="2400" dirty="0">
                <a:solidFill>
                  <a:srgbClr val="002D5A"/>
                </a:solidFill>
              </a:rPr>
              <a:t>Důležitá role vykonavatele pol. autority, která je nahrazována</a:t>
            </a:r>
          </a:p>
          <a:p>
            <a:pPr eaLnBrk="1" hangingPunct="1">
              <a:spcBef>
                <a:spcPct val="30000"/>
              </a:spcBef>
            </a:pPr>
            <a:r>
              <a:rPr lang="cs-CZ" altLang="cs-CZ" sz="2400" dirty="0">
                <a:solidFill>
                  <a:srgbClr val="002D5A"/>
                </a:solidFill>
              </a:rPr>
              <a:t>Kombinace expertního návrhu a legislativního rozhodování, příp. referenda</a:t>
            </a:r>
          </a:p>
          <a:p>
            <a:pPr eaLnBrk="1" hangingPunct="1">
              <a:spcBef>
                <a:spcPct val="30000"/>
              </a:spcBef>
            </a:pPr>
            <a:r>
              <a:rPr lang="cs-CZ" altLang="cs-CZ" sz="2400" dirty="0">
                <a:solidFill>
                  <a:srgbClr val="002D5A"/>
                </a:solidFill>
              </a:rPr>
              <a:t>Navržení i přijetí v referendu</a:t>
            </a:r>
          </a:p>
        </p:txBody>
      </p:sp>
    </p:spTree>
    <p:extLst>
      <p:ext uri="{BB962C8B-B14F-4D97-AF65-F5344CB8AC3E}">
        <p14:creationId xmlns:p14="http://schemas.microsoft.com/office/powerpoint/2010/main" val="206453614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3500" dirty="0"/>
              <a:t>Vlny volebního inženýrství (volebního designu)</a:t>
            </a:r>
          </a:p>
        </p:txBody>
      </p:sp>
      <p:sp>
        <p:nvSpPr>
          <p:cNvPr id="159747" name="Rectangle 3"/>
          <p:cNvSpPr>
            <a:spLocks noGrp="1" noChangeArrowheads="1"/>
          </p:cNvSpPr>
          <p:nvPr>
            <p:ph type="body" idx="1"/>
          </p:nvPr>
        </p:nvSpPr>
        <p:spPr/>
        <p:txBody>
          <a:bodyPr>
            <a:normAutofit lnSpcReduction="10000"/>
          </a:bodyPr>
          <a:lstStyle/>
          <a:p>
            <a:pPr eaLnBrk="1" hangingPunct="1">
              <a:buFont typeface="Arial" pitchFamily="34" charset="0"/>
              <a:buNone/>
            </a:pPr>
            <a:r>
              <a:rPr lang="cs-CZ" altLang="cs-CZ" sz="2400" b="1">
                <a:solidFill>
                  <a:srgbClr val="002D5A"/>
                </a:solidFill>
              </a:rPr>
              <a:t>První vlna (1820-1920)</a:t>
            </a:r>
          </a:p>
          <a:p>
            <a:pPr lvl="1" eaLnBrk="1" hangingPunct="1"/>
            <a:r>
              <a:rPr lang="cs-CZ" altLang="cs-CZ" sz="2400">
                <a:solidFill>
                  <a:srgbClr val="002D5A"/>
                </a:solidFill>
              </a:rPr>
              <a:t>Evropa, USA - rozšiřování volebního práva</a:t>
            </a:r>
          </a:p>
          <a:p>
            <a:pPr lvl="1" eaLnBrk="1" hangingPunct="1"/>
            <a:r>
              <a:rPr lang="cs-CZ" altLang="cs-CZ" sz="2400">
                <a:solidFill>
                  <a:srgbClr val="002D5A"/>
                </a:solidFill>
              </a:rPr>
              <a:t>Anglosaské země - FPTP, Evropa - proporční / vícekolové VS</a:t>
            </a:r>
          </a:p>
          <a:p>
            <a:pPr eaLnBrk="1" hangingPunct="1">
              <a:buFont typeface="Arial" pitchFamily="34" charset="0"/>
              <a:buNone/>
            </a:pPr>
            <a:r>
              <a:rPr lang="cs-CZ" altLang="cs-CZ" sz="2400" b="1">
                <a:solidFill>
                  <a:srgbClr val="002D5A"/>
                </a:solidFill>
              </a:rPr>
              <a:t>Druhá vlna (po druhé světové válce)</a:t>
            </a:r>
          </a:p>
          <a:p>
            <a:pPr lvl="1" eaLnBrk="1" hangingPunct="1"/>
            <a:r>
              <a:rPr lang="cs-CZ" altLang="cs-CZ" sz="2400">
                <a:solidFill>
                  <a:srgbClr val="002D5A"/>
                </a:solidFill>
              </a:rPr>
              <a:t>Detotalitarizace (prvky zabraňující návratu totalitarismu) + dekolonizace (převzetí)</a:t>
            </a:r>
          </a:p>
          <a:p>
            <a:pPr eaLnBrk="1" hangingPunct="1">
              <a:buFont typeface="Arial" pitchFamily="34" charset="0"/>
              <a:buNone/>
            </a:pPr>
            <a:r>
              <a:rPr lang="cs-CZ" altLang="cs-CZ" sz="2400" b="1">
                <a:solidFill>
                  <a:srgbClr val="002D5A"/>
                </a:solidFill>
              </a:rPr>
              <a:t>Třetí vlna (70.-90. léta 20. století)</a:t>
            </a:r>
          </a:p>
          <a:p>
            <a:pPr lvl="1" eaLnBrk="1" hangingPunct="1"/>
            <a:r>
              <a:rPr lang="cs-CZ" altLang="cs-CZ" sz="2400">
                <a:solidFill>
                  <a:srgbClr val="002D5A"/>
                </a:solidFill>
              </a:rPr>
              <a:t>Pád nedemokr. Režimů v LA, jižní a SVE - velmi různorodé</a:t>
            </a:r>
          </a:p>
          <a:p>
            <a:pPr eaLnBrk="1" hangingPunct="1">
              <a:buFont typeface="Arial" pitchFamily="34" charset="0"/>
              <a:buNone/>
            </a:pPr>
            <a:r>
              <a:rPr lang="cs-CZ" altLang="cs-CZ" sz="2400" b="1">
                <a:solidFill>
                  <a:srgbClr val="002D5A"/>
                </a:solidFill>
              </a:rPr>
              <a:t>Čtvrtá vlna (90. léta 20. století)</a:t>
            </a:r>
          </a:p>
          <a:p>
            <a:pPr lvl="1" eaLnBrk="1" hangingPunct="1"/>
            <a:r>
              <a:rPr lang="cs-CZ" altLang="cs-CZ" sz="2400">
                <a:solidFill>
                  <a:srgbClr val="002D5A"/>
                </a:solidFill>
              </a:rPr>
              <a:t>VR v řadě zemí se zavedenou demokracií - Itálie, Japonsko, N. Zéland - posun ke smíšeným systémům</a:t>
            </a:r>
          </a:p>
        </p:txBody>
      </p:sp>
    </p:spTree>
    <p:extLst>
      <p:ext uri="{BB962C8B-B14F-4D97-AF65-F5344CB8AC3E}">
        <p14:creationId xmlns:p14="http://schemas.microsoft.com/office/powerpoint/2010/main" val="176568484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574675"/>
            <a:ext cx="9144000" cy="745167"/>
          </a:xfrm>
        </p:spPr>
        <p:txBody>
          <a:bodyPr rtlCol="0">
            <a:noAutofit/>
          </a:bodyPr>
          <a:lstStyle/>
          <a:p>
            <a:pPr defTabSz="914206" eaLnBrk="1" fontAlgn="auto" hangingPunct="1">
              <a:spcAft>
                <a:spcPts val="0"/>
              </a:spcAft>
              <a:defRPr/>
            </a:pPr>
            <a:r>
              <a:rPr lang="cs-CZ" altLang="cs-CZ" sz="4000" dirty="0"/>
              <a:t>Volební inženýrství </a:t>
            </a:r>
            <a:br>
              <a:rPr lang="cs-CZ" altLang="cs-CZ" sz="4000" dirty="0"/>
            </a:br>
            <a:r>
              <a:rPr lang="cs-CZ" altLang="cs-CZ" sz="4000" dirty="0"/>
              <a:t>v postkomunistických zemích</a:t>
            </a:r>
          </a:p>
        </p:txBody>
      </p:sp>
      <p:sp>
        <p:nvSpPr>
          <p:cNvPr id="160771" name="Rectangle 3"/>
          <p:cNvSpPr>
            <a:spLocks noGrp="1" noChangeArrowheads="1"/>
          </p:cNvSpPr>
          <p:nvPr>
            <p:ph type="body" idx="1"/>
          </p:nvPr>
        </p:nvSpPr>
        <p:spPr>
          <a:xfrm>
            <a:off x="457200" y="1811547"/>
            <a:ext cx="8229600" cy="4314617"/>
          </a:xfrm>
        </p:spPr>
        <p:txBody>
          <a:bodyPr/>
          <a:lstStyle/>
          <a:p>
            <a:pPr eaLnBrk="1" hangingPunct="1">
              <a:spcBef>
                <a:spcPct val="35000"/>
              </a:spcBef>
            </a:pPr>
            <a:r>
              <a:rPr lang="cs-CZ" altLang="cs-CZ" sz="2200" dirty="0">
                <a:solidFill>
                  <a:srgbClr val="002D5A"/>
                </a:solidFill>
              </a:rPr>
              <a:t>Ideální prostředí pro výzkum VI</a:t>
            </a:r>
          </a:p>
          <a:p>
            <a:pPr eaLnBrk="1" hangingPunct="1">
              <a:spcBef>
                <a:spcPct val="35000"/>
              </a:spcBef>
            </a:pPr>
            <a:r>
              <a:rPr lang="cs-CZ" altLang="cs-CZ" sz="2200" dirty="0">
                <a:solidFill>
                  <a:srgbClr val="002D5A"/>
                </a:solidFill>
              </a:rPr>
              <a:t>Řada zemí prošla několika volebními reformami - např. Ukrajina, Rusko nebo Chorvatsko vyzkoušely většinový, smíšený i poměrný systém</a:t>
            </a:r>
          </a:p>
          <a:p>
            <a:pPr eaLnBrk="1" hangingPunct="1">
              <a:spcBef>
                <a:spcPct val="35000"/>
              </a:spcBef>
            </a:pPr>
            <a:r>
              <a:rPr lang="cs-CZ" altLang="cs-CZ" sz="2200" dirty="0">
                <a:solidFill>
                  <a:srgbClr val="002D5A"/>
                </a:solidFill>
              </a:rPr>
              <a:t>Např. v Polsku se pak volební systém upravuje prakticky před každými volbami</a:t>
            </a:r>
          </a:p>
          <a:p>
            <a:pPr eaLnBrk="1" hangingPunct="1">
              <a:spcBef>
                <a:spcPct val="35000"/>
              </a:spcBef>
            </a:pPr>
            <a:r>
              <a:rPr lang="cs-CZ" altLang="cs-CZ" sz="2200" dirty="0" err="1">
                <a:solidFill>
                  <a:srgbClr val="002D5A"/>
                </a:solidFill>
              </a:rPr>
              <a:t>Taagepera</a:t>
            </a:r>
            <a:r>
              <a:rPr lang="cs-CZ" altLang="cs-CZ" sz="2200" dirty="0">
                <a:solidFill>
                  <a:srgbClr val="002D5A"/>
                </a:solidFill>
              </a:rPr>
              <a:t> - díky častým změnám omezený psychologický efekt</a:t>
            </a:r>
          </a:p>
          <a:p>
            <a:pPr eaLnBrk="1" hangingPunct="1">
              <a:spcBef>
                <a:spcPct val="35000"/>
              </a:spcBef>
            </a:pPr>
            <a:r>
              <a:rPr lang="cs-CZ" altLang="cs-CZ" sz="2200" dirty="0">
                <a:solidFill>
                  <a:srgbClr val="002D5A"/>
                </a:solidFill>
              </a:rPr>
              <a:t>Šedo - vyšší koncentrace stranického systému u zemí, které reformovaly nejméně často</a:t>
            </a:r>
          </a:p>
          <a:p>
            <a:pPr eaLnBrk="1" hangingPunct="1">
              <a:buFont typeface="Arial" pitchFamily="34" charset="0"/>
              <a:buNone/>
            </a:pPr>
            <a:endParaRPr lang="cs-CZ" altLang="cs-CZ" sz="2100" dirty="0"/>
          </a:p>
        </p:txBody>
      </p:sp>
    </p:spTree>
    <p:extLst>
      <p:ext uri="{BB962C8B-B14F-4D97-AF65-F5344CB8AC3E}">
        <p14:creationId xmlns:p14="http://schemas.microsoft.com/office/powerpoint/2010/main" val="55976007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ctrTitle" idx="4294967295"/>
          </p:nvPr>
        </p:nvSpPr>
        <p:spPr>
          <a:xfrm>
            <a:off x="685800" y="4740275"/>
            <a:ext cx="7772400" cy="1268413"/>
          </a:xfrm>
        </p:spPr>
        <p:txBody>
          <a:bodyPr/>
          <a:lstStyle/>
          <a:p>
            <a:r>
              <a:rPr lang="cs-CZ" altLang="cs-CZ" sz="2800" b="1" smtClean="0">
                <a:solidFill>
                  <a:srgbClr val="002D5A"/>
                </a:solidFill>
              </a:rPr>
              <a:t>Politické systémy</a:t>
            </a:r>
          </a:p>
        </p:txBody>
      </p:sp>
      <p:sp>
        <p:nvSpPr>
          <p:cNvPr id="5" name="TextovéPole 4"/>
          <p:cNvSpPr txBox="1"/>
          <p:nvPr/>
        </p:nvSpPr>
        <p:spPr>
          <a:xfrm>
            <a:off x="-11113" y="2838450"/>
            <a:ext cx="9144001" cy="1566863"/>
          </a:xfrm>
          <a:prstGeom prst="rect">
            <a:avLst/>
          </a:prstGeom>
          <a:noFill/>
        </p:spPr>
        <p:txBody>
          <a:bodyPr wrap="none" lIns="252000" tIns="0" rIns="252000" bIns="36000"/>
          <a:lstStyle/>
          <a:p>
            <a:pPr algn="ctr">
              <a:defRPr/>
            </a:pPr>
            <a:r>
              <a:rPr lang="pl-PL" sz="3800" b="1" cap="all" dirty="0">
                <a:solidFill>
                  <a:srgbClr val="CA8A64"/>
                </a:solidFill>
                <a:latin typeface="+mj-lt"/>
              </a:rPr>
              <a:t>Severské a jihoevropské politické </a:t>
            </a:r>
          </a:p>
          <a:p>
            <a:pPr algn="ctr">
              <a:defRPr/>
            </a:pPr>
            <a:r>
              <a:rPr lang="pl-PL" sz="3800" b="1" cap="all" dirty="0">
                <a:solidFill>
                  <a:srgbClr val="CA8A64"/>
                </a:solidFill>
                <a:latin typeface="+mj-lt"/>
              </a:rPr>
              <a:t>systémy </a:t>
            </a:r>
            <a:r>
              <a:rPr lang="pl-PL" sz="3800" b="1" cap="all">
                <a:solidFill>
                  <a:srgbClr val="CA8A64"/>
                </a:solidFill>
                <a:latin typeface="+mj-lt"/>
              </a:rPr>
              <a:t>- </a:t>
            </a:r>
            <a:r>
              <a:rPr lang="pl-PL" sz="3800" b="1" cap="all" smtClean="0">
                <a:solidFill>
                  <a:srgbClr val="CA8A64"/>
                </a:solidFill>
                <a:latin typeface="+mj-lt"/>
              </a:rPr>
              <a:t>úvod do </a:t>
            </a:r>
            <a:r>
              <a:rPr lang="pl-PL" sz="3800" b="1" cap="all" dirty="0" smtClean="0">
                <a:solidFill>
                  <a:srgbClr val="CA8A64"/>
                </a:solidFill>
                <a:latin typeface="+mj-lt"/>
              </a:rPr>
              <a:t>komparace</a:t>
            </a:r>
            <a:endParaRPr lang="pl-PL" sz="3800" b="1" cap="all" dirty="0">
              <a:solidFill>
                <a:srgbClr val="CA8A64"/>
              </a:solidFill>
              <a:latin typeface="+mj-lt"/>
            </a:endParaRPr>
          </a:p>
        </p:txBody>
      </p:sp>
      <p:sp>
        <p:nvSpPr>
          <p:cNvPr id="13316" name="TextovéPole 5"/>
          <p:cNvSpPr txBox="1">
            <a:spLocks noChangeArrowheads="1"/>
          </p:cNvSpPr>
          <p:nvPr/>
        </p:nvSpPr>
        <p:spPr bwMode="auto">
          <a:xfrm>
            <a:off x="0" y="574675"/>
            <a:ext cx="45720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2000" tIns="0" rIns="252000" bIns="360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2800" b="1" dirty="0">
                <a:solidFill>
                  <a:srgbClr val="002D5A"/>
                </a:solidFill>
                <a:latin typeface="Arial" charset="0"/>
              </a:rPr>
              <a:t>AR </a:t>
            </a:r>
            <a:r>
              <a:rPr lang="cs-CZ" altLang="cs-CZ" sz="2800" b="1" dirty="0" smtClean="0">
                <a:solidFill>
                  <a:srgbClr val="002D5A"/>
                </a:solidFill>
                <a:latin typeface="Arial" charset="0"/>
              </a:rPr>
              <a:t>2021/22</a:t>
            </a:r>
            <a:endParaRPr lang="cs-CZ" altLang="cs-CZ" sz="2800" b="1" dirty="0">
              <a:solidFill>
                <a:srgbClr val="002D5A"/>
              </a:solidFill>
              <a:latin typeface="Arial" charset="0"/>
            </a:endParaRPr>
          </a:p>
        </p:txBody>
      </p:sp>
    </p:spTree>
    <p:extLst>
      <p:ext uri="{BB962C8B-B14F-4D97-AF65-F5344CB8AC3E}">
        <p14:creationId xmlns:p14="http://schemas.microsoft.com/office/powerpoint/2010/main" val="3560792888"/>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smtClean="0"/>
              <a:t>Základní východiska</a:t>
            </a:r>
            <a:endParaRPr lang="cs-CZ" sz="4000" dirty="0"/>
          </a:p>
        </p:txBody>
      </p:sp>
      <p:sp>
        <p:nvSpPr>
          <p:cNvPr id="3" name="Zástupný symbol pro obsah 2"/>
          <p:cNvSpPr>
            <a:spLocks noGrp="1"/>
          </p:cNvSpPr>
          <p:nvPr>
            <p:ph idx="1"/>
          </p:nvPr>
        </p:nvSpPr>
        <p:spPr>
          <a:xfrm>
            <a:off x="457200" y="949325"/>
            <a:ext cx="8229600" cy="5368925"/>
          </a:xfrm>
        </p:spPr>
        <p:txBody>
          <a:bodyPr>
            <a:normAutofit fontScale="92500" lnSpcReduction="10000"/>
          </a:bodyPr>
          <a:lstStyle/>
          <a:p>
            <a:pPr marL="0" indent="0">
              <a:lnSpc>
                <a:spcPct val="110000"/>
              </a:lnSpc>
              <a:spcBef>
                <a:spcPts val="1200"/>
              </a:spcBef>
              <a:buFont typeface="Arial" charset="0"/>
              <a:buNone/>
              <a:defRPr/>
            </a:pPr>
            <a:r>
              <a:rPr lang="cs-CZ" sz="2000" b="1" dirty="0" smtClean="0">
                <a:solidFill>
                  <a:srgbClr val="002D5A"/>
                </a:solidFill>
              </a:rPr>
              <a:t>Srovnáváme</a:t>
            </a:r>
          </a:p>
          <a:p>
            <a:pPr lvl="1">
              <a:lnSpc>
                <a:spcPct val="110000"/>
              </a:lnSpc>
              <a:spcBef>
                <a:spcPts val="1200"/>
              </a:spcBef>
              <a:defRPr/>
            </a:pPr>
            <a:r>
              <a:rPr lang="cs-CZ" sz="1800" dirty="0" smtClean="0">
                <a:solidFill>
                  <a:srgbClr val="002D5A"/>
                </a:solidFill>
              </a:rPr>
              <a:t>Španělsko, Itálii, Dánsko, Norsko, Švédsko, Finsko</a:t>
            </a:r>
          </a:p>
          <a:p>
            <a:pPr>
              <a:lnSpc>
                <a:spcPct val="110000"/>
              </a:lnSpc>
              <a:spcBef>
                <a:spcPts val="1200"/>
              </a:spcBef>
              <a:defRPr/>
            </a:pPr>
            <a:r>
              <a:rPr lang="cs-CZ" sz="2000" b="1" dirty="0" smtClean="0">
                <a:solidFill>
                  <a:srgbClr val="002D5A"/>
                </a:solidFill>
              </a:rPr>
              <a:t>Analogie</a:t>
            </a:r>
          </a:p>
          <a:p>
            <a:pPr lvl="1">
              <a:lnSpc>
                <a:spcPct val="110000"/>
              </a:lnSpc>
              <a:spcBef>
                <a:spcPts val="600"/>
              </a:spcBef>
              <a:defRPr/>
            </a:pPr>
            <a:r>
              <a:rPr lang="cs-CZ" sz="1800" dirty="0" smtClean="0">
                <a:solidFill>
                  <a:srgbClr val="002D5A"/>
                </a:solidFill>
              </a:rPr>
              <a:t>Parlamentní režimy</a:t>
            </a:r>
          </a:p>
          <a:p>
            <a:pPr lvl="1">
              <a:lnSpc>
                <a:spcPct val="110000"/>
              </a:lnSpc>
              <a:spcBef>
                <a:spcPts val="600"/>
              </a:spcBef>
              <a:defRPr/>
            </a:pPr>
            <a:r>
              <a:rPr lang="cs-CZ" sz="1800" dirty="0" smtClean="0">
                <a:solidFill>
                  <a:srgbClr val="002D5A"/>
                </a:solidFill>
              </a:rPr>
              <a:t>Monarchie nebo republiky</a:t>
            </a:r>
          </a:p>
          <a:p>
            <a:pPr lvl="1">
              <a:lnSpc>
                <a:spcPct val="110000"/>
              </a:lnSpc>
              <a:spcBef>
                <a:spcPts val="600"/>
              </a:spcBef>
              <a:defRPr/>
            </a:pPr>
            <a:r>
              <a:rPr lang="cs-CZ" sz="1800" dirty="0" smtClean="0">
                <a:solidFill>
                  <a:srgbClr val="002D5A"/>
                </a:solidFill>
              </a:rPr>
              <a:t>Multipartismus</a:t>
            </a:r>
          </a:p>
          <a:p>
            <a:pPr>
              <a:lnSpc>
                <a:spcPct val="110000"/>
              </a:lnSpc>
              <a:spcBef>
                <a:spcPts val="1200"/>
              </a:spcBef>
              <a:defRPr/>
            </a:pPr>
            <a:r>
              <a:rPr lang="cs-CZ" sz="2000" b="1" dirty="0" smtClean="0">
                <a:solidFill>
                  <a:srgbClr val="002D5A"/>
                </a:solidFill>
              </a:rPr>
              <a:t>Odlišnosti</a:t>
            </a:r>
          </a:p>
          <a:p>
            <a:pPr lvl="1">
              <a:lnSpc>
                <a:spcPct val="110000"/>
              </a:lnSpc>
              <a:spcBef>
                <a:spcPts val="600"/>
              </a:spcBef>
              <a:defRPr/>
            </a:pPr>
            <a:r>
              <a:rPr lang="cs-CZ" sz="1800" dirty="0" smtClean="0">
                <a:solidFill>
                  <a:srgbClr val="002D5A"/>
                </a:solidFill>
              </a:rPr>
              <a:t>Historické – počínaje středověkem a konče 20. stoletím</a:t>
            </a:r>
            <a:endParaRPr lang="cs-CZ" sz="1800" dirty="0">
              <a:solidFill>
                <a:srgbClr val="002D5A"/>
              </a:solidFill>
            </a:endParaRPr>
          </a:p>
          <a:p>
            <a:pPr lvl="1">
              <a:lnSpc>
                <a:spcPct val="110000"/>
              </a:lnSpc>
              <a:spcBef>
                <a:spcPts val="600"/>
              </a:spcBef>
              <a:defRPr/>
            </a:pPr>
            <a:r>
              <a:rPr lang="cs-CZ" sz="1800" dirty="0" smtClean="0">
                <a:solidFill>
                  <a:srgbClr val="002D5A"/>
                </a:solidFill>
              </a:rPr>
              <a:t>Státoprávní</a:t>
            </a:r>
            <a:endParaRPr lang="cs-CZ" sz="1800" dirty="0">
              <a:solidFill>
                <a:srgbClr val="002D5A"/>
              </a:solidFill>
            </a:endParaRPr>
          </a:p>
          <a:p>
            <a:pPr lvl="1">
              <a:lnSpc>
                <a:spcPct val="110000"/>
              </a:lnSpc>
              <a:spcBef>
                <a:spcPts val="600"/>
              </a:spcBef>
              <a:defRPr/>
            </a:pPr>
            <a:r>
              <a:rPr lang="cs-CZ" sz="1800" dirty="0" smtClean="0">
                <a:solidFill>
                  <a:srgbClr val="002D5A"/>
                </a:solidFill>
              </a:rPr>
              <a:t>Osídlení – lidnatost, hustota, migrační toky </a:t>
            </a:r>
          </a:p>
          <a:p>
            <a:pPr lvl="1">
              <a:lnSpc>
                <a:spcPct val="110000"/>
              </a:lnSpc>
              <a:spcBef>
                <a:spcPts val="600"/>
              </a:spcBef>
              <a:defRPr/>
            </a:pPr>
            <a:r>
              <a:rPr lang="cs-CZ" sz="1800" dirty="0" smtClean="0">
                <a:solidFill>
                  <a:srgbClr val="002D5A"/>
                </a:solidFill>
              </a:rPr>
              <a:t>Kulturní </a:t>
            </a:r>
          </a:p>
          <a:p>
            <a:pPr lvl="1">
              <a:lnSpc>
                <a:spcPct val="110000"/>
              </a:lnSpc>
              <a:spcBef>
                <a:spcPts val="600"/>
              </a:spcBef>
              <a:defRPr/>
            </a:pPr>
            <a:r>
              <a:rPr lang="cs-CZ" sz="1800" dirty="0">
                <a:solidFill>
                  <a:srgbClr val="002D5A"/>
                </a:solidFill>
              </a:rPr>
              <a:t>N</a:t>
            </a:r>
            <a:r>
              <a:rPr lang="cs-CZ" sz="1800" dirty="0" smtClean="0">
                <a:solidFill>
                  <a:srgbClr val="002D5A"/>
                </a:solidFill>
              </a:rPr>
              <a:t>áboženské</a:t>
            </a:r>
          </a:p>
          <a:p>
            <a:pPr lvl="1">
              <a:lnSpc>
                <a:spcPct val="110000"/>
              </a:lnSpc>
              <a:spcBef>
                <a:spcPts val="600"/>
              </a:spcBef>
              <a:defRPr/>
            </a:pPr>
            <a:r>
              <a:rPr lang="cs-CZ" sz="1800" dirty="0" smtClean="0">
                <a:solidFill>
                  <a:srgbClr val="002D5A"/>
                </a:solidFill>
              </a:rPr>
              <a:t>Geopolitické</a:t>
            </a:r>
          </a:p>
          <a:p>
            <a:pPr lvl="1">
              <a:lnSpc>
                <a:spcPct val="110000"/>
              </a:lnSpc>
              <a:spcBef>
                <a:spcPts val="600"/>
              </a:spcBef>
              <a:defRPr/>
            </a:pPr>
            <a:r>
              <a:rPr lang="cs-CZ" sz="1800" dirty="0" smtClean="0">
                <a:solidFill>
                  <a:srgbClr val="002D5A"/>
                </a:solidFill>
              </a:rPr>
              <a:t>Ekonomické a strukturální </a:t>
            </a:r>
          </a:p>
          <a:p>
            <a:pPr lvl="1">
              <a:lnSpc>
                <a:spcPct val="110000"/>
              </a:lnSpc>
              <a:spcBef>
                <a:spcPts val="600"/>
              </a:spcBef>
              <a:defRPr/>
            </a:pPr>
            <a:r>
              <a:rPr lang="cs-CZ" sz="1800" dirty="0" smtClean="0">
                <a:solidFill>
                  <a:srgbClr val="002D5A"/>
                </a:solidFill>
              </a:rPr>
              <a:t>Doba vzniku/etablování aktuální politického systému</a:t>
            </a:r>
          </a:p>
          <a:p>
            <a:pPr lvl="1">
              <a:defRPr/>
            </a:pPr>
            <a:endParaRPr lang="cs-CZ" sz="1900" dirty="0" smtClean="0">
              <a:solidFill>
                <a:srgbClr val="002D5A"/>
              </a:solidFill>
            </a:endParaRPr>
          </a:p>
          <a:p>
            <a:pPr lvl="2">
              <a:defRPr/>
            </a:pPr>
            <a:endParaRPr lang="cs-CZ" sz="2000" dirty="0" smtClean="0">
              <a:solidFill>
                <a:srgbClr val="002D5A"/>
              </a:solidFill>
            </a:endParaRPr>
          </a:p>
          <a:p>
            <a:pPr lvl="1">
              <a:defRPr/>
            </a:pPr>
            <a:endParaRPr lang="cs-CZ" sz="2000" dirty="0" smtClean="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2277307732"/>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
            <a:ext cx="9144000" cy="1520891"/>
          </a:xfrm>
        </p:spPr>
        <p:txBody>
          <a:bodyPr>
            <a:normAutofit/>
          </a:bodyPr>
          <a:lstStyle/>
          <a:p>
            <a:r>
              <a:rPr lang="cs-CZ" sz="3200" dirty="0"/>
              <a:t>Diskutabilní momenty a faktory</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100" dirty="0">
                <a:solidFill>
                  <a:srgbClr val="002D5A"/>
                </a:solidFill>
              </a:rPr>
              <a:t>Jsou poloprezidentský režim a direktoriální režim podskupinami nebo specifickými typy?</a:t>
            </a:r>
          </a:p>
          <a:p>
            <a:pPr>
              <a:spcBef>
                <a:spcPts val="1200"/>
              </a:spcBef>
            </a:pPr>
            <a:r>
              <a:rPr lang="cs-CZ" sz="2100" dirty="0">
                <a:solidFill>
                  <a:srgbClr val="002D5A"/>
                </a:solidFill>
              </a:rPr>
              <a:t>Přímá volba hlavy státu jako klasifikační faktor?</a:t>
            </a:r>
          </a:p>
          <a:p>
            <a:pPr>
              <a:spcBef>
                <a:spcPts val="1200"/>
              </a:spcBef>
            </a:pPr>
            <a:r>
              <a:rPr lang="cs-CZ" sz="2100" dirty="0">
                <a:solidFill>
                  <a:srgbClr val="002D5A"/>
                </a:solidFill>
              </a:rPr>
              <a:t>Formální a faktická podoba výkonu moci</a:t>
            </a:r>
          </a:p>
          <a:p>
            <a:pPr>
              <a:spcBef>
                <a:spcPts val="1200"/>
              </a:spcBef>
            </a:pPr>
            <a:r>
              <a:rPr lang="cs-CZ" sz="2100" dirty="0">
                <a:solidFill>
                  <a:srgbClr val="002D5A"/>
                </a:solidFill>
              </a:rPr>
              <a:t>Otázka využívání pravomocí v praxi</a:t>
            </a:r>
          </a:p>
          <a:p>
            <a:pPr>
              <a:spcBef>
                <a:spcPts val="1200"/>
              </a:spcBef>
            </a:pPr>
            <a:r>
              <a:rPr lang="cs-CZ" sz="2100" dirty="0">
                <a:solidFill>
                  <a:srgbClr val="002D5A"/>
                </a:solidFill>
              </a:rPr>
              <a:t>Úloha dalších ústavních institucí – ústavní soud, centrální banka, druhá komora parlamentu a její charakter, pravomoci a síla</a:t>
            </a:r>
          </a:p>
          <a:p>
            <a:pPr>
              <a:spcBef>
                <a:spcPts val="1200"/>
              </a:spcBef>
            </a:pPr>
            <a:r>
              <a:rPr lang="cs-CZ" sz="2100" dirty="0">
                <a:solidFill>
                  <a:srgbClr val="002D5A"/>
                </a:solidFill>
              </a:rPr>
              <a:t>Územní členění státu a role samosprávy</a:t>
            </a:r>
          </a:p>
          <a:p>
            <a:pPr marL="0" indent="0">
              <a:spcBef>
                <a:spcPts val="1200"/>
              </a:spcBef>
              <a:buNone/>
            </a:pPr>
            <a:endParaRPr lang="cs-CZ" sz="2100" dirty="0">
              <a:solidFill>
                <a:srgbClr val="002D5A"/>
              </a:solidFill>
            </a:endParaRPr>
          </a:p>
          <a:p>
            <a:pPr>
              <a:spcBef>
                <a:spcPts val="1200"/>
              </a:spcBef>
            </a:pPr>
            <a:endParaRPr lang="cs-CZ" sz="2100" dirty="0">
              <a:solidFill>
                <a:srgbClr val="002D5A"/>
              </a:solidFill>
            </a:endParaRPr>
          </a:p>
        </p:txBody>
      </p:sp>
    </p:spTree>
    <p:extLst>
      <p:ext uri="{BB962C8B-B14F-4D97-AF65-F5344CB8AC3E}">
        <p14:creationId xmlns:p14="http://schemas.microsoft.com/office/powerpoint/2010/main" val="109372917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00664"/>
          </a:xfrm>
        </p:spPr>
        <p:txBody>
          <a:bodyPr>
            <a:normAutofit fontScale="90000"/>
          </a:bodyPr>
          <a:lstStyle/>
          <a:p>
            <a:pPr>
              <a:defRPr/>
            </a:pPr>
            <a:r>
              <a:rPr lang="cs-CZ" sz="3200" dirty="0" smtClean="0"/>
              <a:t>Doba, rytmus a forma založení </a:t>
            </a:r>
            <a:br>
              <a:rPr lang="cs-CZ" sz="3200" dirty="0" smtClean="0"/>
            </a:br>
            <a:r>
              <a:rPr lang="cs-CZ" sz="3200" dirty="0" smtClean="0"/>
              <a:t>aktuálního systému </a:t>
            </a:r>
            <a:endParaRPr lang="cs-CZ" sz="3200" dirty="0"/>
          </a:p>
        </p:txBody>
      </p:sp>
      <p:sp>
        <p:nvSpPr>
          <p:cNvPr id="3" name="Zástupný symbol pro obsah 2"/>
          <p:cNvSpPr>
            <a:spLocks noGrp="1"/>
          </p:cNvSpPr>
          <p:nvPr>
            <p:ph idx="1"/>
          </p:nvPr>
        </p:nvSpPr>
        <p:spPr>
          <a:xfrm>
            <a:off x="457200" y="1116013"/>
            <a:ext cx="8229600" cy="5202237"/>
          </a:xfrm>
        </p:spPr>
        <p:txBody>
          <a:bodyPr>
            <a:normAutofit fontScale="92500" lnSpcReduction="10000"/>
          </a:bodyPr>
          <a:lstStyle/>
          <a:p>
            <a:pPr>
              <a:lnSpc>
                <a:spcPct val="110000"/>
              </a:lnSpc>
              <a:spcBef>
                <a:spcPts val="1200"/>
              </a:spcBef>
              <a:defRPr/>
            </a:pPr>
            <a:r>
              <a:rPr lang="cs-CZ" sz="2400" dirty="0" smtClean="0">
                <a:solidFill>
                  <a:srgbClr val="002D5A"/>
                </a:solidFill>
              </a:rPr>
              <a:t>Jižní Evropa </a:t>
            </a:r>
          </a:p>
          <a:p>
            <a:pPr lvl="1">
              <a:lnSpc>
                <a:spcPct val="110000"/>
              </a:lnSpc>
              <a:spcBef>
                <a:spcPts val="1200"/>
              </a:spcBef>
              <a:defRPr/>
            </a:pPr>
            <a:r>
              <a:rPr lang="cs-CZ" sz="2000" dirty="0" smtClean="0">
                <a:solidFill>
                  <a:srgbClr val="002D5A"/>
                </a:solidFill>
              </a:rPr>
              <a:t>Revoluční a kontrarevoluční zvraty</a:t>
            </a:r>
          </a:p>
          <a:p>
            <a:pPr lvl="1">
              <a:lnSpc>
                <a:spcPct val="110000"/>
              </a:lnSpc>
              <a:spcBef>
                <a:spcPts val="1200"/>
              </a:spcBef>
              <a:defRPr/>
            </a:pPr>
            <a:r>
              <a:rPr lang="cs-CZ" sz="2000" dirty="0" smtClean="0">
                <a:solidFill>
                  <a:srgbClr val="002D5A"/>
                </a:solidFill>
              </a:rPr>
              <a:t>Zkušenosti s autoritářskými (totalitními) tendencemi</a:t>
            </a:r>
          </a:p>
          <a:p>
            <a:pPr lvl="1">
              <a:lnSpc>
                <a:spcPct val="110000"/>
              </a:lnSpc>
              <a:spcBef>
                <a:spcPts val="1200"/>
              </a:spcBef>
              <a:defRPr/>
            </a:pPr>
            <a:r>
              <a:rPr lang="cs-CZ" sz="2000" dirty="0" smtClean="0">
                <a:solidFill>
                  <a:srgbClr val="002D5A"/>
                </a:solidFill>
              </a:rPr>
              <a:t>Opakované změny státoprávního rámce</a:t>
            </a:r>
          </a:p>
          <a:p>
            <a:pPr lvl="1">
              <a:lnSpc>
                <a:spcPct val="110000"/>
              </a:lnSpc>
              <a:spcBef>
                <a:spcPts val="1200"/>
              </a:spcBef>
              <a:defRPr/>
            </a:pPr>
            <a:r>
              <a:rPr lang="cs-CZ" sz="2000" dirty="0" smtClean="0">
                <a:solidFill>
                  <a:srgbClr val="002D5A"/>
                </a:solidFill>
              </a:rPr>
              <a:t>Centralizace versus decentralizace</a:t>
            </a:r>
          </a:p>
          <a:p>
            <a:pPr lvl="1">
              <a:lnSpc>
                <a:spcPct val="110000"/>
              </a:lnSpc>
              <a:spcBef>
                <a:spcPts val="1200"/>
              </a:spcBef>
              <a:defRPr/>
            </a:pPr>
            <a:r>
              <a:rPr lang="cs-CZ" sz="2000" dirty="0" smtClean="0">
                <a:solidFill>
                  <a:srgbClr val="002D5A"/>
                </a:solidFill>
              </a:rPr>
              <a:t>Současné ústavy jako součást přechodu k demokracii - inspirace</a:t>
            </a:r>
          </a:p>
          <a:p>
            <a:pPr>
              <a:lnSpc>
                <a:spcPct val="110000"/>
              </a:lnSpc>
              <a:spcBef>
                <a:spcPts val="1200"/>
              </a:spcBef>
              <a:defRPr/>
            </a:pPr>
            <a:r>
              <a:rPr lang="cs-CZ" sz="2400" dirty="0" smtClean="0">
                <a:solidFill>
                  <a:srgbClr val="002D5A"/>
                </a:solidFill>
              </a:rPr>
              <a:t>Skandinávie</a:t>
            </a:r>
          </a:p>
          <a:p>
            <a:pPr lvl="1">
              <a:lnSpc>
                <a:spcPct val="110000"/>
              </a:lnSpc>
              <a:spcBef>
                <a:spcPts val="1200"/>
              </a:spcBef>
              <a:defRPr/>
            </a:pPr>
            <a:r>
              <a:rPr lang="cs-CZ" sz="2000" dirty="0" smtClean="0">
                <a:solidFill>
                  <a:srgbClr val="002D5A"/>
                </a:solidFill>
              </a:rPr>
              <a:t>Relativně plynulý a kontinuální vývoj – vzájemně závislý u NOR, DEN, SWE</a:t>
            </a:r>
          </a:p>
          <a:p>
            <a:pPr lvl="1">
              <a:lnSpc>
                <a:spcPct val="110000"/>
              </a:lnSpc>
              <a:spcBef>
                <a:spcPts val="1200"/>
              </a:spcBef>
              <a:defRPr/>
            </a:pPr>
            <a:r>
              <a:rPr lang="cs-CZ" sz="2000" dirty="0" smtClean="0">
                <a:solidFill>
                  <a:srgbClr val="002D5A"/>
                </a:solidFill>
              </a:rPr>
              <a:t>FIN – bouřlivější v závislosti na geopolitice (</a:t>
            </a:r>
            <a:r>
              <a:rPr lang="cs-CZ" sz="2000" dirty="0" err="1" smtClean="0">
                <a:solidFill>
                  <a:srgbClr val="002D5A"/>
                </a:solidFill>
              </a:rPr>
              <a:t>poloprez</a:t>
            </a:r>
            <a:r>
              <a:rPr lang="cs-CZ" sz="2000" dirty="0" smtClean="0">
                <a:solidFill>
                  <a:srgbClr val="002D5A"/>
                </a:solidFill>
              </a:rPr>
              <a:t> – </a:t>
            </a:r>
            <a:r>
              <a:rPr lang="cs-CZ" sz="2000" dirty="0" err="1" smtClean="0">
                <a:solidFill>
                  <a:srgbClr val="002D5A"/>
                </a:solidFill>
              </a:rPr>
              <a:t>parl</a:t>
            </a:r>
            <a:r>
              <a:rPr lang="cs-CZ" sz="2000" dirty="0" smtClean="0">
                <a:solidFill>
                  <a:srgbClr val="002D5A"/>
                </a:solidFill>
              </a:rPr>
              <a:t>)</a:t>
            </a:r>
          </a:p>
          <a:p>
            <a:pPr lvl="1">
              <a:lnSpc>
                <a:spcPct val="110000"/>
              </a:lnSpc>
              <a:spcBef>
                <a:spcPts val="1200"/>
              </a:spcBef>
              <a:defRPr/>
            </a:pPr>
            <a:r>
              <a:rPr lang="cs-CZ" sz="2000" dirty="0" smtClean="0">
                <a:solidFill>
                  <a:srgbClr val="002D5A"/>
                </a:solidFill>
              </a:rPr>
              <a:t>Zkušenosti s okupací totalitním státem (</a:t>
            </a:r>
            <a:r>
              <a:rPr lang="cs-CZ" sz="2000" dirty="0" err="1" smtClean="0">
                <a:solidFill>
                  <a:srgbClr val="002D5A"/>
                </a:solidFill>
              </a:rPr>
              <a:t>výj</a:t>
            </a:r>
            <a:r>
              <a:rPr lang="cs-CZ" sz="2000" dirty="0" smtClean="0">
                <a:solidFill>
                  <a:srgbClr val="002D5A"/>
                </a:solidFill>
              </a:rPr>
              <a:t>. SWE)</a:t>
            </a:r>
          </a:p>
          <a:p>
            <a:pPr lvl="1">
              <a:lnSpc>
                <a:spcPct val="110000"/>
              </a:lnSpc>
              <a:spcBef>
                <a:spcPts val="1200"/>
              </a:spcBef>
              <a:defRPr/>
            </a:pPr>
            <a:r>
              <a:rPr lang="cs-CZ" sz="2000" dirty="0" smtClean="0">
                <a:solidFill>
                  <a:srgbClr val="002D5A"/>
                </a:solidFill>
              </a:rPr>
              <a:t>Ústavy jsou historické, s výjimkou FIN</a:t>
            </a:r>
          </a:p>
          <a:p>
            <a:pPr lvl="1">
              <a:spcBef>
                <a:spcPts val="1200"/>
              </a:spcBef>
              <a:defRPr/>
            </a:pPr>
            <a:endParaRPr lang="cs-CZ" sz="2000" dirty="0" smtClean="0">
              <a:solidFill>
                <a:srgbClr val="002D5A"/>
              </a:solidFill>
            </a:endParaRPr>
          </a:p>
          <a:p>
            <a:pPr marL="457200" lvl="1" indent="0">
              <a:buFont typeface="Arial" charset="0"/>
              <a:buNone/>
              <a:defRPr/>
            </a:pPr>
            <a:endParaRPr lang="cs-CZ" sz="1900" dirty="0" smtClean="0">
              <a:solidFill>
                <a:srgbClr val="002D5A"/>
              </a:solidFill>
            </a:endParaRPr>
          </a:p>
          <a:p>
            <a:pPr lvl="2">
              <a:defRPr/>
            </a:pPr>
            <a:endParaRPr lang="cs-CZ" sz="2000" dirty="0" smtClean="0">
              <a:solidFill>
                <a:srgbClr val="002D5A"/>
              </a:solidFill>
            </a:endParaRPr>
          </a:p>
          <a:p>
            <a:pPr lvl="1">
              <a:defRPr/>
            </a:pPr>
            <a:endParaRPr lang="cs-CZ" sz="2000" dirty="0" smtClean="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1172959291"/>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87313"/>
            <a:ext cx="9144000" cy="923925"/>
          </a:xfrm>
        </p:spPr>
        <p:txBody>
          <a:bodyPr/>
          <a:lstStyle/>
          <a:p>
            <a:pPr eaLnBrk="1" hangingPunct="1">
              <a:defRPr/>
            </a:pPr>
            <a:r>
              <a:rPr lang="cs-CZ" altLang="cs-CZ" sz="4000" dirty="0" smtClean="0"/>
              <a:t>Ústava Italské republiky</a:t>
            </a:r>
          </a:p>
        </p:txBody>
      </p:sp>
      <p:sp>
        <p:nvSpPr>
          <p:cNvPr id="16387" name="Rectangle 3"/>
          <p:cNvSpPr>
            <a:spLocks noGrp="1" noChangeArrowheads="1"/>
          </p:cNvSpPr>
          <p:nvPr>
            <p:ph type="body" idx="1"/>
          </p:nvPr>
        </p:nvSpPr>
        <p:spPr>
          <a:xfrm>
            <a:off x="457200" y="1200150"/>
            <a:ext cx="8229600" cy="4926013"/>
          </a:xfrm>
        </p:spPr>
        <p:txBody>
          <a:bodyPr/>
          <a:lstStyle/>
          <a:p>
            <a:pPr eaLnBrk="1" hangingPunct="1">
              <a:lnSpc>
                <a:spcPct val="110000"/>
              </a:lnSpc>
            </a:pPr>
            <a:r>
              <a:rPr lang="cs-CZ" altLang="cs-CZ" sz="2400" smtClean="0">
                <a:solidFill>
                  <a:srgbClr val="002D5A"/>
                </a:solidFill>
              </a:rPr>
              <a:t>Přijata 1947 jako kompromis mezi různými politickými proudy, včetně komunistů</a:t>
            </a:r>
          </a:p>
          <a:p>
            <a:pPr eaLnBrk="1" hangingPunct="1">
              <a:lnSpc>
                <a:spcPct val="110000"/>
              </a:lnSpc>
            </a:pPr>
            <a:r>
              <a:rPr lang="cs-CZ" altLang="cs-CZ" sz="2400" smtClean="0">
                <a:solidFill>
                  <a:srgbClr val="002D5A"/>
                </a:solidFill>
              </a:rPr>
              <a:t>Klasický republikánský parlamentarismus– nenese znaky racionalizovaného parlamentarismu (Klokočka) </a:t>
            </a:r>
          </a:p>
          <a:p>
            <a:pPr eaLnBrk="1" hangingPunct="1">
              <a:lnSpc>
                <a:spcPct val="110000"/>
              </a:lnSpc>
            </a:pPr>
            <a:r>
              <a:rPr lang="cs-CZ" altLang="cs-CZ" sz="2400" smtClean="0">
                <a:solidFill>
                  <a:srgbClr val="002D5A"/>
                </a:solidFill>
              </a:rPr>
              <a:t>Silný bikameralismus – rovnoprávné postavení obou komor vůči vládě i v legislativě</a:t>
            </a:r>
          </a:p>
          <a:p>
            <a:pPr eaLnBrk="1" hangingPunct="1">
              <a:lnSpc>
                <a:spcPct val="110000"/>
              </a:lnSpc>
            </a:pPr>
            <a:r>
              <a:rPr lang="cs-CZ" altLang="cs-CZ" sz="2400" smtClean="0">
                <a:solidFill>
                  <a:srgbClr val="002D5A"/>
                </a:solidFill>
              </a:rPr>
              <a:t>Silné prvky přímé demokracie - referenda</a:t>
            </a:r>
          </a:p>
          <a:p>
            <a:pPr eaLnBrk="1" hangingPunct="1">
              <a:lnSpc>
                <a:spcPct val="110000"/>
              </a:lnSpc>
            </a:pPr>
            <a:r>
              <a:rPr lang="cs-CZ" altLang="cs-CZ" sz="2400" smtClean="0">
                <a:solidFill>
                  <a:srgbClr val="002D5A"/>
                </a:solidFill>
              </a:rPr>
              <a:t>Relativně silné postavení nepřímo voleného prezidenta při formování vlády, rozpouštění obou komor parlamentu a také v zákonodárství (právo vydávat dekrety)</a:t>
            </a:r>
          </a:p>
          <a:p>
            <a:pPr eaLnBrk="1" hangingPunct="1">
              <a:lnSpc>
                <a:spcPct val="110000"/>
              </a:lnSpc>
            </a:pPr>
            <a:r>
              <a:rPr lang="cs-CZ" altLang="cs-CZ" sz="2400" smtClean="0">
                <a:solidFill>
                  <a:srgbClr val="002D5A"/>
                </a:solidFill>
              </a:rPr>
              <a:t>Regionální uspořádání</a:t>
            </a:r>
          </a:p>
        </p:txBody>
      </p:sp>
    </p:spTree>
    <p:extLst>
      <p:ext uri="{BB962C8B-B14F-4D97-AF65-F5344CB8AC3E}">
        <p14:creationId xmlns:p14="http://schemas.microsoft.com/office/powerpoint/2010/main" val="332998749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smtClean="0"/>
              <a:t>Ústava Španělského království </a:t>
            </a:r>
          </a:p>
        </p:txBody>
      </p:sp>
      <p:sp>
        <p:nvSpPr>
          <p:cNvPr id="17411" name="Rectangle 3"/>
          <p:cNvSpPr>
            <a:spLocks noGrp="1" noChangeArrowheads="1"/>
          </p:cNvSpPr>
          <p:nvPr>
            <p:ph type="body" idx="1"/>
          </p:nvPr>
        </p:nvSpPr>
        <p:spPr>
          <a:xfrm>
            <a:off x="457200" y="1365250"/>
            <a:ext cx="8229600" cy="4760913"/>
          </a:xfrm>
        </p:spPr>
        <p:txBody>
          <a:bodyPr>
            <a:normAutofit fontScale="92500"/>
          </a:bodyPr>
          <a:lstStyle/>
          <a:p>
            <a:pPr eaLnBrk="1" hangingPunct="1">
              <a:spcBef>
                <a:spcPct val="30000"/>
              </a:spcBef>
            </a:pPr>
            <a:r>
              <a:rPr lang="cs-CZ" altLang="cs-CZ" sz="2100" smtClean="0">
                <a:solidFill>
                  <a:srgbClr val="002D5A"/>
                </a:solidFill>
              </a:rPr>
              <a:t>Kompromis – princip, že ústava nesmí obsahovat nic, proti čemu by se zásadně postavila byť jediná z relevantních politických sil – příklady: forma státu, odluka církve od státu, pozice panovníka, národnostní otázky</a:t>
            </a:r>
          </a:p>
          <a:p>
            <a:pPr eaLnBrk="1" hangingPunct="1">
              <a:spcBef>
                <a:spcPct val="30000"/>
              </a:spcBef>
            </a:pPr>
            <a:r>
              <a:rPr lang="cs-CZ" altLang="cs-CZ" sz="2100" smtClean="0">
                <a:solidFill>
                  <a:srgbClr val="002D5A"/>
                </a:solidFill>
              </a:rPr>
              <a:t>Relativně rozsáhlá diskuse za účasti odborníků i neparlamentních stran</a:t>
            </a:r>
          </a:p>
          <a:p>
            <a:pPr eaLnBrk="1" hangingPunct="1">
              <a:spcBef>
                <a:spcPct val="30000"/>
              </a:spcBef>
            </a:pPr>
            <a:r>
              <a:rPr lang="cs-CZ" altLang="cs-CZ" sz="2100" smtClean="0">
                <a:solidFill>
                  <a:srgbClr val="002D5A"/>
                </a:solidFill>
              </a:rPr>
              <a:t>Přijata v říjnu 1978 – pro hlasovaly všechny strany s výjimkou části baskické reprezentace nespokojené s příliš kompromisní úpravou statutu Baskicka</a:t>
            </a:r>
          </a:p>
          <a:p>
            <a:pPr eaLnBrk="1" hangingPunct="1">
              <a:spcBef>
                <a:spcPct val="30000"/>
              </a:spcBef>
            </a:pPr>
            <a:r>
              <a:rPr lang="cs-CZ" altLang="cs-CZ" sz="2100" smtClean="0">
                <a:solidFill>
                  <a:srgbClr val="002D5A"/>
                </a:solidFill>
              </a:rPr>
              <a:t>Konstituční monarchie v čele s králem – veškerá moc je ale odvozena od lidu</a:t>
            </a:r>
          </a:p>
          <a:p>
            <a:pPr eaLnBrk="1" hangingPunct="1">
              <a:spcBef>
                <a:spcPct val="30000"/>
              </a:spcBef>
            </a:pPr>
            <a:r>
              <a:rPr lang="cs-CZ" altLang="cs-CZ" sz="2100" smtClean="0">
                <a:solidFill>
                  <a:srgbClr val="002D5A"/>
                </a:solidFill>
              </a:rPr>
              <a:t>Racionalizovaný parlamentarismus (Klokočka) </a:t>
            </a:r>
          </a:p>
          <a:p>
            <a:pPr eaLnBrk="1" hangingPunct="1">
              <a:spcBef>
                <a:spcPct val="30000"/>
              </a:spcBef>
            </a:pPr>
            <a:r>
              <a:rPr lang="cs-CZ" altLang="cs-CZ" sz="2100" smtClean="0">
                <a:solidFill>
                  <a:srgbClr val="002D5A"/>
                </a:solidFill>
              </a:rPr>
              <a:t>Bikameralismus – podobné kompetence obou komor </a:t>
            </a:r>
          </a:p>
          <a:p>
            <a:pPr eaLnBrk="1" hangingPunct="1">
              <a:spcBef>
                <a:spcPct val="30000"/>
              </a:spcBef>
            </a:pPr>
            <a:r>
              <a:rPr lang="cs-CZ" altLang="cs-CZ" sz="2100" smtClean="0">
                <a:solidFill>
                  <a:srgbClr val="002D5A"/>
                </a:solidFill>
              </a:rPr>
              <a:t>Regionální uspořádání státu</a:t>
            </a:r>
          </a:p>
          <a:p>
            <a:pPr eaLnBrk="1" hangingPunct="1">
              <a:spcBef>
                <a:spcPct val="30000"/>
              </a:spcBef>
            </a:pPr>
            <a:r>
              <a:rPr lang="cs-CZ" altLang="cs-CZ" sz="2100" smtClean="0">
                <a:solidFill>
                  <a:srgbClr val="002D5A"/>
                </a:solidFill>
              </a:rPr>
              <a:t>Ústavní soudnictví</a:t>
            </a:r>
          </a:p>
          <a:p>
            <a:pPr eaLnBrk="1" hangingPunct="1">
              <a:spcBef>
                <a:spcPct val="30000"/>
              </a:spcBef>
            </a:pPr>
            <a:endParaRPr lang="cs-CZ" altLang="cs-CZ" sz="2200" smtClean="0">
              <a:solidFill>
                <a:srgbClr val="002D5A"/>
              </a:solidFill>
            </a:endParaRPr>
          </a:p>
        </p:txBody>
      </p:sp>
    </p:spTree>
    <p:extLst>
      <p:ext uri="{BB962C8B-B14F-4D97-AF65-F5344CB8AC3E}">
        <p14:creationId xmlns:p14="http://schemas.microsoft.com/office/powerpoint/2010/main" val="308308412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smtClean="0"/>
              <a:t>Ústava Švédského království </a:t>
            </a:r>
          </a:p>
        </p:txBody>
      </p:sp>
      <p:sp>
        <p:nvSpPr>
          <p:cNvPr id="18435" name="Rectangle 3"/>
          <p:cNvSpPr>
            <a:spLocks noGrp="1" noChangeArrowheads="1"/>
          </p:cNvSpPr>
          <p:nvPr>
            <p:ph type="body" idx="1"/>
          </p:nvPr>
        </p:nvSpPr>
        <p:spPr>
          <a:xfrm>
            <a:off x="457200" y="1365250"/>
            <a:ext cx="8229600" cy="4760913"/>
          </a:xfrm>
        </p:spPr>
        <p:txBody>
          <a:bodyPr/>
          <a:lstStyle/>
          <a:p>
            <a:pPr eaLnBrk="1" hangingPunct="1">
              <a:spcBef>
                <a:spcPct val="30000"/>
              </a:spcBef>
            </a:pPr>
            <a:r>
              <a:rPr lang="cs-CZ" altLang="cs-CZ" sz="2100" smtClean="0">
                <a:solidFill>
                  <a:srgbClr val="002D5A"/>
                </a:solidFill>
              </a:rPr>
              <a:t>1809 – dělba moci; zásadně měněna až na přelomu 60. a 70. let 20. stol. – zrušení horní komory parlamentu – nová ústava pak 1975</a:t>
            </a:r>
          </a:p>
          <a:p>
            <a:pPr eaLnBrk="1" hangingPunct="1">
              <a:spcBef>
                <a:spcPct val="30000"/>
              </a:spcBef>
            </a:pPr>
            <a:r>
              <a:rPr lang="cs-CZ" altLang="cs-CZ" sz="2100" smtClean="0">
                <a:solidFill>
                  <a:srgbClr val="002D5A"/>
                </a:solidFill>
              </a:rPr>
              <a:t>Parlamentarismu se prosadil kolem 1. světové války</a:t>
            </a:r>
          </a:p>
          <a:p>
            <a:pPr eaLnBrk="1" hangingPunct="1">
              <a:spcBef>
                <a:spcPct val="30000"/>
              </a:spcBef>
            </a:pPr>
            <a:r>
              <a:rPr lang="cs-CZ" altLang="cs-CZ" sz="2100" smtClean="0">
                <a:solidFill>
                  <a:srgbClr val="002D5A"/>
                </a:solidFill>
              </a:rPr>
              <a:t>Panovník bez pravomocí</a:t>
            </a:r>
          </a:p>
          <a:p>
            <a:pPr eaLnBrk="1" hangingPunct="1">
              <a:spcBef>
                <a:spcPct val="30000"/>
              </a:spcBef>
            </a:pPr>
            <a:r>
              <a:rPr lang="cs-CZ" altLang="cs-CZ" sz="2100" smtClean="0">
                <a:solidFill>
                  <a:srgbClr val="002D5A"/>
                </a:solidFill>
              </a:rPr>
              <a:t>Posílený premiér volený parlamentem na návrh jeho předsedy (rarita)</a:t>
            </a:r>
          </a:p>
          <a:p>
            <a:pPr eaLnBrk="1" hangingPunct="1">
              <a:spcBef>
                <a:spcPct val="30000"/>
              </a:spcBef>
            </a:pPr>
            <a:r>
              <a:rPr lang="cs-CZ" altLang="cs-CZ" sz="2100" smtClean="0">
                <a:solidFill>
                  <a:srgbClr val="002D5A"/>
                </a:solidFill>
              </a:rPr>
              <a:t>Negativní parlamentarismus – odmítnout může absolutní většina proti</a:t>
            </a:r>
          </a:p>
          <a:p>
            <a:pPr eaLnBrk="1" hangingPunct="1">
              <a:spcBef>
                <a:spcPct val="30000"/>
              </a:spcBef>
            </a:pPr>
            <a:r>
              <a:rPr lang="cs-CZ" altLang="cs-CZ" sz="2100" smtClean="0">
                <a:solidFill>
                  <a:srgbClr val="002D5A"/>
                </a:solidFill>
              </a:rPr>
              <a:t>V případě, že by parlament třikrát za sebou odmítnul premiéra, konají se nové volby (zatím se to nikdy nestalo)</a:t>
            </a:r>
          </a:p>
          <a:p>
            <a:pPr eaLnBrk="1" hangingPunct="1">
              <a:spcBef>
                <a:spcPct val="30000"/>
              </a:spcBef>
            </a:pPr>
            <a:r>
              <a:rPr lang="cs-CZ" altLang="cs-CZ" sz="2100" smtClean="0">
                <a:solidFill>
                  <a:srgbClr val="002D5A"/>
                </a:solidFill>
              </a:rPr>
              <a:t>Parlament může vyslovit nedůvěru vládě i jejímu jednotlivému členovi</a:t>
            </a: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200" smtClean="0">
              <a:solidFill>
                <a:srgbClr val="002D5A"/>
              </a:solidFill>
            </a:endParaRPr>
          </a:p>
        </p:txBody>
      </p:sp>
    </p:spTree>
    <p:extLst>
      <p:ext uri="{BB962C8B-B14F-4D97-AF65-F5344CB8AC3E}">
        <p14:creationId xmlns:p14="http://schemas.microsoft.com/office/powerpoint/2010/main" val="364169075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smtClean="0"/>
              <a:t>Ústava Norského království </a:t>
            </a:r>
          </a:p>
        </p:txBody>
      </p:sp>
      <p:sp>
        <p:nvSpPr>
          <p:cNvPr id="19459" name="Rectangle 3"/>
          <p:cNvSpPr>
            <a:spLocks noGrp="1" noChangeArrowheads="1"/>
          </p:cNvSpPr>
          <p:nvPr>
            <p:ph type="body" idx="1"/>
          </p:nvPr>
        </p:nvSpPr>
        <p:spPr>
          <a:xfrm>
            <a:off x="457200" y="1365250"/>
            <a:ext cx="8229600" cy="4760913"/>
          </a:xfrm>
        </p:spPr>
        <p:txBody>
          <a:bodyPr/>
          <a:lstStyle/>
          <a:p>
            <a:pPr eaLnBrk="1" hangingPunct="1">
              <a:spcBef>
                <a:spcPct val="30000"/>
              </a:spcBef>
            </a:pPr>
            <a:r>
              <a:rPr lang="cs-CZ" altLang="cs-CZ" sz="2100" smtClean="0">
                <a:solidFill>
                  <a:srgbClr val="002D5A"/>
                </a:solidFill>
              </a:rPr>
              <a:t>1814 – nejstarší platná ústava v Evropě </a:t>
            </a:r>
          </a:p>
          <a:p>
            <a:pPr eaLnBrk="1" hangingPunct="1">
              <a:spcBef>
                <a:spcPct val="30000"/>
              </a:spcBef>
            </a:pPr>
            <a:r>
              <a:rPr lang="cs-CZ" altLang="cs-CZ" sz="2100" smtClean="0">
                <a:solidFill>
                  <a:srgbClr val="002D5A"/>
                </a:solidFill>
              </a:rPr>
              <a:t>Konstituční monarchie, dělba moci – směr k parlamentarismu – milník – rok 1884 – odpovědnost vlády parlamentu</a:t>
            </a:r>
          </a:p>
          <a:p>
            <a:pPr eaLnBrk="1" hangingPunct="1">
              <a:spcBef>
                <a:spcPct val="30000"/>
              </a:spcBef>
            </a:pPr>
            <a:r>
              <a:rPr lang="cs-CZ" altLang="cs-CZ" sz="2100" smtClean="0">
                <a:solidFill>
                  <a:srgbClr val="002D5A"/>
                </a:solidFill>
              </a:rPr>
              <a:t>Klasický negativní parlamentarismus – vláda nepodává demisi s koncem volebního období</a:t>
            </a:r>
          </a:p>
          <a:p>
            <a:pPr eaLnBrk="1" hangingPunct="1">
              <a:spcBef>
                <a:spcPct val="30000"/>
              </a:spcBef>
            </a:pPr>
            <a:r>
              <a:rPr lang="cs-CZ" altLang="cs-CZ" sz="2100" smtClean="0">
                <a:solidFill>
                  <a:srgbClr val="002D5A"/>
                </a:solidFill>
              </a:rPr>
              <a:t>Možnost vyslovit nedůvěru celé vládě i jednotlivému ministrovi</a:t>
            </a:r>
          </a:p>
          <a:p>
            <a:pPr eaLnBrk="1" hangingPunct="1">
              <a:spcBef>
                <a:spcPct val="30000"/>
              </a:spcBef>
            </a:pPr>
            <a:r>
              <a:rPr lang="cs-CZ" altLang="cs-CZ" sz="2100" smtClean="0">
                <a:solidFill>
                  <a:srgbClr val="002D5A"/>
                </a:solidFill>
              </a:rPr>
              <a:t>Řada konvencí a nepsaných pravidel</a:t>
            </a: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100" smtClean="0">
              <a:solidFill>
                <a:srgbClr val="002D5A"/>
              </a:solidFill>
            </a:endParaRPr>
          </a:p>
        </p:txBody>
      </p:sp>
    </p:spTree>
    <p:extLst>
      <p:ext uri="{BB962C8B-B14F-4D97-AF65-F5344CB8AC3E}">
        <p14:creationId xmlns:p14="http://schemas.microsoft.com/office/powerpoint/2010/main" val="209214019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smtClean="0"/>
              <a:t>Ústava Dánského království </a:t>
            </a:r>
          </a:p>
        </p:txBody>
      </p:sp>
      <p:sp>
        <p:nvSpPr>
          <p:cNvPr id="20483" name="Rectangle 3"/>
          <p:cNvSpPr>
            <a:spLocks noGrp="1" noChangeArrowheads="1"/>
          </p:cNvSpPr>
          <p:nvPr>
            <p:ph type="body" idx="1"/>
          </p:nvPr>
        </p:nvSpPr>
        <p:spPr>
          <a:xfrm>
            <a:off x="457200" y="1365250"/>
            <a:ext cx="8229600" cy="4760913"/>
          </a:xfrm>
        </p:spPr>
        <p:txBody>
          <a:bodyPr/>
          <a:lstStyle/>
          <a:p>
            <a:pPr eaLnBrk="1" hangingPunct="1">
              <a:spcBef>
                <a:spcPct val="30000"/>
              </a:spcBef>
            </a:pPr>
            <a:r>
              <a:rPr lang="cs-CZ" altLang="cs-CZ" sz="2100" smtClean="0">
                <a:solidFill>
                  <a:srgbClr val="002D5A"/>
                </a:solidFill>
              </a:rPr>
              <a:t>1814 – nejstarší platná ústava v Evropě </a:t>
            </a:r>
          </a:p>
          <a:p>
            <a:pPr eaLnBrk="1" hangingPunct="1">
              <a:spcBef>
                <a:spcPct val="30000"/>
              </a:spcBef>
            </a:pPr>
            <a:r>
              <a:rPr lang="cs-CZ" altLang="cs-CZ" sz="2100" smtClean="0">
                <a:solidFill>
                  <a:srgbClr val="002D5A"/>
                </a:solidFill>
              </a:rPr>
              <a:t>Konstituční monarchie, dělba moci – směr k parlamentarismu – milník – rok 1884 – odpovědnost vlády parlamentu</a:t>
            </a:r>
          </a:p>
          <a:p>
            <a:pPr eaLnBrk="1" hangingPunct="1">
              <a:spcBef>
                <a:spcPct val="30000"/>
              </a:spcBef>
            </a:pPr>
            <a:r>
              <a:rPr lang="cs-CZ" altLang="cs-CZ" sz="2100" smtClean="0">
                <a:solidFill>
                  <a:srgbClr val="002D5A"/>
                </a:solidFill>
              </a:rPr>
              <a:t>Klasický negativní parlamentarismus – vláda nepodává demisi s koncem volebního období</a:t>
            </a:r>
          </a:p>
          <a:p>
            <a:pPr eaLnBrk="1" hangingPunct="1">
              <a:spcBef>
                <a:spcPct val="30000"/>
              </a:spcBef>
            </a:pPr>
            <a:r>
              <a:rPr lang="cs-CZ" altLang="cs-CZ" sz="2100" smtClean="0">
                <a:solidFill>
                  <a:srgbClr val="002D5A"/>
                </a:solidFill>
              </a:rPr>
              <a:t>Možnost vyslovit nedůvěru celé vládě i jednotlivému ministrovi</a:t>
            </a:r>
          </a:p>
          <a:p>
            <a:pPr eaLnBrk="1" hangingPunct="1">
              <a:spcBef>
                <a:spcPct val="30000"/>
              </a:spcBef>
            </a:pPr>
            <a:r>
              <a:rPr lang="cs-CZ" altLang="cs-CZ" sz="2100" smtClean="0">
                <a:solidFill>
                  <a:srgbClr val="002D5A"/>
                </a:solidFill>
              </a:rPr>
              <a:t>Řada konvencí a nepsaných pravidel</a:t>
            </a: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100" smtClean="0">
              <a:solidFill>
                <a:srgbClr val="002D5A"/>
              </a:solidFill>
            </a:endParaRPr>
          </a:p>
          <a:p>
            <a:pPr eaLnBrk="1" hangingPunct="1">
              <a:spcBef>
                <a:spcPct val="30000"/>
              </a:spcBef>
            </a:pPr>
            <a:endParaRPr lang="cs-CZ" altLang="cs-CZ" sz="2100" smtClean="0">
              <a:solidFill>
                <a:srgbClr val="002D5A"/>
              </a:solidFill>
            </a:endParaRPr>
          </a:p>
        </p:txBody>
      </p:sp>
    </p:spTree>
    <p:extLst>
      <p:ext uri="{BB962C8B-B14F-4D97-AF65-F5344CB8AC3E}">
        <p14:creationId xmlns:p14="http://schemas.microsoft.com/office/powerpoint/2010/main" val="39529353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smtClean="0"/>
              <a:t>Ústava Finské republiky</a:t>
            </a:r>
            <a:endParaRPr lang="cs-CZ" sz="4000" dirty="0"/>
          </a:p>
        </p:txBody>
      </p:sp>
      <p:sp>
        <p:nvSpPr>
          <p:cNvPr id="21507" name="Zástupný symbol pro obsah 2"/>
          <p:cNvSpPr>
            <a:spLocks noGrp="1"/>
          </p:cNvSpPr>
          <p:nvPr>
            <p:ph idx="1"/>
          </p:nvPr>
        </p:nvSpPr>
        <p:spPr>
          <a:xfrm>
            <a:off x="457200" y="1293813"/>
            <a:ext cx="8229600" cy="4832350"/>
          </a:xfrm>
        </p:spPr>
        <p:txBody>
          <a:bodyPr/>
          <a:lstStyle/>
          <a:p>
            <a:r>
              <a:rPr lang="cs-CZ" altLang="cs-CZ" sz="2500" smtClean="0">
                <a:solidFill>
                  <a:srgbClr val="002D5A"/>
                </a:solidFill>
              </a:rPr>
              <a:t>Základy ještě v době ruské nadvlády (1809 a 1906)</a:t>
            </a:r>
          </a:p>
          <a:p>
            <a:r>
              <a:rPr lang="cs-CZ" altLang="cs-CZ" sz="2500" smtClean="0">
                <a:solidFill>
                  <a:srgbClr val="002D5A"/>
                </a:solidFill>
              </a:rPr>
              <a:t>1917 – vyhlášena nezávislost – spory o formu</a:t>
            </a:r>
          </a:p>
          <a:p>
            <a:r>
              <a:rPr lang="cs-CZ" altLang="cs-CZ" sz="2500" smtClean="0">
                <a:solidFill>
                  <a:srgbClr val="002D5A"/>
                </a:solidFill>
              </a:rPr>
              <a:t>1919 – republikánská ústava se zvýrazněnou pozicí prezidenta (poloprezidentský režim)</a:t>
            </a:r>
          </a:p>
          <a:p>
            <a:r>
              <a:rPr lang="cs-CZ" altLang="cs-CZ" sz="2500" smtClean="0">
                <a:solidFill>
                  <a:srgbClr val="002D5A"/>
                </a:solidFill>
              </a:rPr>
              <a:t>2000 – nová ústava – nasměrování k parlamentarismu</a:t>
            </a:r>
          </a:p>
          <a:p>
            <a:r>
              <a:rPr lang="cs-CZ" altLang="cs-CZ" sz="2500" smtClean="0">
                <a:solidFill>
                  <a:srgbClr val="002D5A"/>
                </a:solidFill>
              </a:rPr>
              <a:t>Přímo volený prezident</a:t>
            </a:r>
          </a:p>
          <a:p>
            <a:r>
              <a:rPr lang="cs-CZ" altLang="cs-CZ" sz="2500" smtClean="0">
                <a:solidFill>
                  <a:srgbClr val="002D5A"/>
                </a:solidFill>
              </a:rPr>
              <a:t>Jednokomorový parlament</a:t>
            </a:r>
          </a:p>
          <a:p>
            <a:r>
              <a:rPr lang="cs-CZ" altLang="cs-CZ" sz="2500" smtClean="0">
                <a:solidFill>
                  <a:srgbClr val="002D5A"/>
                </a:solidFill>
              </a:rPr>
              <a:t>Od negativního k pozitivnímu parlamentarismu – hlasování o premiérovi, kterého navrhne prezident</a:t>
            </a:r>
          </a:p>
          <a:p>
            <a:endParaRPr lang="cs-CZ" altLang="cs-CZ" sz="2500" smtClean="0">
              <a:solidFill>
                <a:srgbClr val="002D5A"/>
              </a:solidFill>
            </a:endParaRPr>
          </a:p>
        </p:txBody>
      </p:sp>
    </p:spTree>
    <p:extLst>
      <p:ext uri="{BB962C8B-B14F-4D97-AF65-F5344CB8AC3E}">
        <p14:creationId xmlns:p14="http://schemas.microsoft.com/office/powerpoint/2010/main" val="243915352"/>
      </p:ext>
    </p:extLst>
  </p:cSld>
  <p:clrMapOvr>
    <a:masterClrMapping/>
  </p:clrMapOvr>
  <mc:AlternateContent xmlns:mc="http://schemas.openxmlformats.org/markup-compatibility/2006">
    <mc:Choice xmlns:p14="http://schemas.microsoft.com/office/powerpoint/2010/main" Requires="p14">
      <p:transition spd="slow" p14:dur="2750" advClick="0">
        <p:cover/>
      </p:transition>
    </mc:Choice>
    <mc:Fallback>
      <p:transition spd="slow" advClick="0">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73E11DE-8036-4D98-BA61-7AE91F361A01}"/>
              </a:ext>
            </a:extLst>
          </p:cNvPr>
          <p:cNvSpPr>
            <a:spLocks noGrp="1"/>
          </p:cNvSpPr>
          <p:nvPr>
            <p:ph type="title"/>
          </p:nvPr>
        </p:nvSpPr>
        <p:spPr>
          <a:xfrm>
            <a:off x="0" y="70820"/>
            <a:ext cx="9144000" cy="1571368"/>
          </a:xfrm>
        </p:spPr>
        <p:txBody>
          <a:bodyPr>
            <a:normAutofit/>
          </a:bodyPr>
          <a:lstStyle/>
          <a:p>
            <a:r>
              <a:rPr lang="cs-CZ" sz="2800" dirty="0"/>
              <a:t>Klasifikace s důrazem na postavení hlavy státu</a:t>
            </a:r>
            <a:br>
              <a:rPr lang="cs-CZ" sz="2800" dirty="0"/>
            </a:br>
            <a:r>
              <a:rPr lang="cs-CZ" sz="2200" dirty="0"/>
              <a:t>(</a:t>
            </a:r>
            <a:r>
              <a:rPr lang="cs-CZ" sz="2200" dirty="0" err="1"/>
              <a:t>Cheibub</a:t>
            </a:r>
            <a:r>
              <a:rPr lang="cs-CZ" sz="2200" dirty="0"/>
              <a:t> + Hloušek-Kopeček-Šedo)</a:t>
            </a:r>
          </a:p>
        </p:txBody>
      </p:sp>
      <p:graphicFrame>
        <p:nvGraphicFramePr>
          <p:cNvPr id="5" name="Diagram 4">
            <a:extLst>
              <a:ext uri="{FF2B5EF4-FFF2-40B4-BE49-F238E27FC236}">
                <a16:creationId xmlns:a16="http://schemas.microsoft.com/office/drawing/2014/main" xmlns="" id="{CE9BC782-A2F4-483B-9F30-B7A359F929A7}"/>
              </a:ext>
            </a:extLst>
          </p:cNvPr>
          <p:cNvGraphicFramePr/>
          <p:nvPr>
            <p:extLst>
              <p:ext uri="{D42A27DB-BD31-4B8C-83A1-F6EECF244321}">
                <p14:modId xmlns:p14="http://schemas.microsoft.com/office/powerpoint/2010/main" val="1706248826"/>
              </p:ext>
            </p:extLst>
          </p:nvPr>
        </p:nvGraphicFramePr>
        <p:xfrm>
          <a:off x="335901" y="1160206"/>
          <a:ext cx="8690112" cy="5102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a:extLst>
              <a:ext uri="{FF2B5EF4-FFF2-40B4-BE49-F238E27FC236}">
                <a16:creationId xmlns:a16="http://schemas.microsoft.com/office/drawing/2014/main" xmlns="" id="{FC8AD107-61BE-4F21-8888-E8BE9BD280A4}"/>
              </a:ext>
            </a:extLst>
          </p:cNvPr>
          <p:cNvCxnSpPr/>
          <p:nvPr/>
        </p:nvCxnSpPr>
        <p:spPr>
          <a:xfrm flipV="1">
            <a:off x="6223819" y="2015613"/>
            <a:ext cx="0" cy="98322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6119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a:xfrm>
            <a:off x="0" y="0"/>
            <a:ext cx="8447088" cy="914400"/>
          </a:xfrm>
        </p:spPr>
        <p:txBody>
          <a:bodyPr>
            <a:noAutofit/>
          </a:bodyPr>
          <a:lstStyle/>
          <a:p>
            <a:r>
              <a:rPr lang="cs-CZ" altLang="cs-CZ" sz="3200" dirty="0"/>
              <a:t>Mapa forem vlád ve světě</a:t>
            </a:r>
          </a:p>
        </p:txBody>
      </p:sp>
      <p:pic>
        <p:nvPicPr>
          <p:cNvPr id="40963" name="Picture 3" descr="\\vsci\data\profiles\ladislav.mrklas\Desktop\Forms_of_government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9" y="1323833"/>
            <a:ext cx="9097121" cy="46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5584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Prezidentské režimy</a:t>
            </a:r>
          </a:p>
          <a:p>
            <a:pPr algn="ctr"/>
            <a:r>
              <a:rPr lang="pl-PL" sz="3200" b="1" cap="all" dirty="0">
                <a:solidFill>
                  <a:srgbClr val="CA8A64"/>
                </a:solidFill>
                <a:latin typeface="+mj-lt"/>
              </a:rPr>
              <a:t>historické utváření a modelový </a:t>
            </a:r>
          </a:p>
          <a:p>
            <a:pPr algn="ctr"/>
            <a:r>
              <a:rPr lang="pl-PL" sz="3200" b="1" cap="all" dirty="0">
                <a:solidFill>
                  <a:srgbClr val="CA8A64"/>
                </a:solidFill>
                <a:latin typeface="+mj-lt"/>
              </a:rPr>
              <a:t>případ USA,</a:t>
            </a:r>
          </a:p>
          <a:p>
            <a:pPr algn="ctr"/>
            <a:r>
              <a:rPr lang="pl-PL" sz="3200" b="1" cap="all" dirty="0">
                <a:solidFill>
                  <a:srgbClr val="CA8A64"/>
                </a:solidFill>
                <a:latin typeface="+mj-lt"/>
              </a:rPr>
              <a:t>latinskoamerické varianty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42250993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b="0" dirty="0">
                <a:solidFill>
                  <a:srgbClr val="002D5A"/>
                </a:solidFill>
              </a:rPr>
              <a:t>7 – str. 88-91</a:t>
            </a: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913295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13681441-E328-41CE-890A-CC3F8CD524F4}"/>
              </a:ext>
            </a:extLst>
          </p:cNvPr>
          <p:cNvSpPr>
            <a:spLocks noGrp="1" noChangeArrowheads="1"/>
          </p:cNvSpPr>
          <p:nvPr>
            <p:ph type="title"/>
          </p:nvPr>
        </p:nvSpPr>
        <p:spPr>
          <a:xfrm>
            <a:off x="0" y="89482"/>
            <a:ext cx="9144000" cy="923926"/>
          </a:xfrm>
        </p:spPr>
        <p:txBody>
          <a:bodyPr>
            <a:normAutofit/>
          </a:bodyPr>
          <a:lstStyle/>
          <a:p>
            <a:pPr eaLnBrk="1" hangingPunct="1"/>
            <a:r>
              <a:rPr lang="cs-CZ" altLang="cs-CZ" sz="4400" dirty="0"/>
              <a:t>Politický systém USA</a:t>
            </a:r>
          </a:p>
        </p:txBody>
      </p:sp>
      <p:sp>
        <p:nvSpPr>
          <p:cNvPr id="5123" name="Rectangle 3">
            <a:extLst>
              <a:ext uri="{FF2B5EF4-FFF2-40B4-BE49-F238E27FC236}">
                <a16:creationId xmlns:a16="http://schemas.microsoft.com/office/drawing/2014/main" xmlns="" id="{24DD8339-2C5F-418F-9B07-064326848C1D}"/>
              </a:ext>
            </a:extLst>
          </p:cNvPr>
          <p:cNvSpPr>
            <a:spLocks noGrp="1" noChangeArrowheads="1"/>
          </p:cNvSpPr>
          <p:nvPr>
            <p:ph type="body" idx="1"/>
          </p:nvPr>
        </p:nvSpPr>
        <p:spPr>
          <a:xfrm>
            <a:off x="457200" y="1175656"/>
            <a:ext cx="8229600" cy="5159829"/>
          </a:xfrm>
        </p:spPr>
        <p:txBody>
          <a:bodyPr>
            <a:normAutofit/>
          </a:bodyPr>
          <a:lstStyle/>
          <a:p>
            <a:pPr eaLnBrk="1" hangingPunct="1"/>
            <a:r>
              <a:rPr lang="cs-CZ" altLang="cs-CZ" sz="2800" dirty="0">
                <a:solidFill>
                  <a:srgbClr val="002D5A"/>
                </a:solidFill>
              </a:rPr>
              <a:t>Prezidentský režim</a:t>
            </a:r>
          </a:p>
          <a:p>
            <a:pPr eaLnBrk="1" hangingPunct="1"/>
            <a:r>
              <a:rPr lang="cs-CZ" altLang="cs-CZ" sz="2800" dirty="0">
                <a:solidFill>
                  <a:srgbClr val="002D5A"/>
                </a:solidFill>
              </a:rPr>
              <a:t>Nejstarší ústava na světě</a:t>
            </a:r>
          </a:p>
          <a:p>
            <a:pPr eaLnBrk="1" hangingPunct="1"/>
            <a:r>
              <a:rPr lang="cs-CZ" altLang="cs-CZ" sz="2800" dirty="0">
                <a:solidFill>
                  <a:srgbClr val="002D5A"/>
                </a:solidFill>
              </a:rPr>
              <a:t>Přísná dělba moci</a:t>
            </a:r>
          </a:p>
          <a:p>
            <a:pPr eaLnBrk="1" hangingPunct="1"/>
            <a:r>
              <a:rPr lang="cs-CZ" altLang="cs-CZ" sz="2800" dirty="0">
                <a:solidFill>
                  <a:srgbClr val="002D5A"/>
                </a:solidFill>
              </a:rPr>
              <a:t>Federalismus</a:t>
            </a:r>
          </a:p>
          <a:p>
            <a:pPr eaLnBrk="1" hangingPunct="1"/>
            <a:r>
              <a:rPr lang="cs-CZ" altLang="cs-CZ" sz="2800" dirty="0">
                <a:solidFill>
                  <a:srgbClr val="002D5A"/>
                </a:solidFill>
              </a:rPr>
              <a:t>Bikameralismus</a:t>
            </a:r>
          </a:p>
          <a:p>
            <a:pPr eaLnBrk="1" hangingPunct="1"/>
            <a:r>
              <a:rPr lang="cs-CZ" altLang="cs-CZ" sz="2800" dirty="0">
                <a:solidFill>
                  <a:srgbClr val="002D5A"/>
                </a:solidFill>
              </a:rPr>
              <a:t>Bipartismus</a:t>
            </a:r>
          </a:p>
        </p:txBody>
      </p:sp>
      <p:pic>
        <p:nvPicPr>
          <p:cNvPr id="5124" name="Picture 5" descr="USA_map_web">
            <a:extLst>
              <a:ext uri="{FF2B5EF4-FFF2-40B4-BE49-F238E27FC236}">
                <a16:creationId xmlns:a16="http://schemas.microsoft.com/office/drawing/2014/main" xmlns="" id="{BF9064DD-AD8C-4C34-9452-B7C9FC58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175" y="2306638"/>
            <a:ext cx="47244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032356FA-3ED1-4977-85C8-D463976E30AF}"/>
              </a:ext>
            </a:extLst>
          </p:cNvPr>
          <p:cNvSpPr>
            <a:spLocks noGrp="1" noChangeArrowheads="1"/>
          </p:cNvSpPr>
          <p:nvPr>
            <p:ph type="title"/>
          </p:nvPr>
        </p:nvSpPr>
        <p:spPr>
          <a:xfrm>
            <a:off x="176763" y="212725"/>
            <a:ext cx="8447088" cy="390525"/>
          </a:xfrm>
        </p:spPr>
        <p:txBody>
          <a:bodyPr>
            <a:noAutofit/>
          </a:bodyPr>
          <a:lstStyle/>
          <a:p>
            <a:pPr eaLnBrk="1" hangingPunct="1"/>
            <a:r>
              <a:rPr lang="cs-CZ" altLang="cs-CZ" sz="4400" dirty="0"/>
              <a:t>Ústavní systém</a:t>
            </a:r>
          </a:p>
        </p:txBody>
      </p:sp>
      <p:sp>
        <p:nvSpPr>
          <p:cNvPr id="6147" name="Rectangle 3">
            <a:extLst>
              <a:ext uri="{FF2B5EF4-FFF2-40B4-BE49-F238E27FC236}">
                <a16:creationId xmlns:a16="http://schemas.microsoft.com/office/drawing/2014/main" xmlns="" id="{76618BAF-F42C-40CE-8C93-4690F2556725}"/>
              </a:ext>
            </a:extLst>
          </p:cNvPr>
          <p:cNvSpPr>
            <a:spLocks noGrp="1" noChangeArrowheads="1"/>
          </p:cNvSpPr>
          <p:nvPr>
            <p:ph type="body" idx="1"/>
          </p:nvPr>
        </p:nvSpPr>
        <p:spPr>
          <a:xfrm>
            <a:off x="279399" y="1408922"/>
            <a:ext cx="8447087" cy="4845828"/>
          </a:xfrm>
        </p:spPr>
        <p:txBody>
          <a:bodyPr/>
          <a:lstStyle/>
          <a:p>
            <a:pPr eaLnBrk="1" hangingPunct="1">
              <a:lnSpc>
                <a:spcPct val="90000"/>
              </a:lnSpc>
              <a:defRPr/>
            </a:pPr>
            <a:r>
              <a:rPr lang="cs-CZ" altLang="cs-CZ" dirty="0">
                <a:solidFill>
                  <a:srgbClr val="002D5A"/>
                </a:solidFill>
              </a:rPr>
              <a:t>Rigidní ústava</a:t>
            </a:r>
          </a:p>
          <a:p>
            <a:pPr lvl="1">
              <a:lnSpc>
                <a:spcPct val="90000"/>
              </a:lnSpc>
              <a:defRPr/>
            </a:pPr>
            <a:r>
              <a:rPr lang="cs-CZ" altLang="cs-CZ" dirty="0">
                <a:solidFill>
                  <a:srgbClr val="002D5A"/>
                </a:solidFill>
              </a:rPr>
              <a:t>souhlas 2/3 poslanců a 2/3 senátorů a ratifikace ¾ států</a:t>
            </a:r>
          </a:p>
          <a:p>
            <a:pPr eaLnBrk="1" hangingPunct="1">
              <a:lnSpc>
                <a:spcPct val="90000"/>
              </a:lnSpc>
              <a:defRPr/>
            </a:pPr>
            <a:r>
              <a:rPr lang="cs-CZ" altLang="cs-CZ" dirty="0">
                <a:solidFill>
                  <a:srgbClr val="002D5A"/>
                </a:solidFill>
              </a:rPr>
              <a:t>Systém „brzd a protivah“ (</a:t>
            </a:r>
            <a:r>
              <a:rPr lang="cs-CZ" altLang="cs-CZ" i="1" dirty="0" err="1">
                <a:solidFill>
                  <a:srgbClr val="002D5A"/>
                </a:solidFill>
              </a:rPr>
              <a:t>checks</a:t>
            </a:r>
            <a:r>
              <a:rPr lang="cs-CZ" altLang="cs-CZ" i="1" dirty="0">
                <a:solidFill>
                  <a:srgbClr val="002D5A"/>
                </a:solidFill>
              </a:rPr>
              <a:t> and </a:t>
            </a:r>
            <a:r>
              <a:rPr lang="cs-CZ" altLang="cs-CZ" i="1" dirty="0" err="1">
                <a:solidFill>
                  <a:srgbClr val="002D5A"/>
                </a:solidFill>
              </a:rPr>
              <a:t>balances</a:t>
            </a:r>
            <a:r>
              <a:rPr lang="cs-CZ" altLang="cs-CZ" dirty="0">
                <a:solidFill>
                  <a:srgbClr val="002D5A"/>
                </a:solidFill>
              </a:rPr>
              <a:t>)</a:t>
            </a:r>
          </a:p>
          <a:p>
            <a:pPr marL="0" indent="0" eaLnBrk="1" hangingPunct="1">
              <a:lnSpc>
                <a:spcPct val="90000"/>
              </a:lnSpc>
              <a:buFont typeface="Arial" charset="0"/>
              <a:buNone/>
              <a:defRPr/>
            </a:pPr>
            <a:endParaRPr lang="cs-CZ" altLang="cs-CZ" dirty="0"/>
          </a:p>
        </p:txBody>
      </p:sp>
      <p:pic>
        <p:nvPicPr>
          <p:cNvPr id="6148" name="Picture 5">
            <a:extLst>
              <a:ext uri="{FF2B5EF4-FFF2-40B4-BE49-F238E27FC236}">
                <a16:creationId xmlns:a16="http://schemas.microsoft.com/office/drawing/2014/main" xmlns="" id="{CE1A4F3D-71EF-41E5-B69C-AD395C3A8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98" y="4042924"/>
            <a:ext cx="3648789" cy="26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84DCFCCD-51A4-4FCD-925E-BF1666853AA3}"/>
              </a:ext>
            </a:extLst>
          </p:cNvPr>
          <p:cNvSpPr>
            <a:spLocks noGrp="1" noChangeArrowheads="1"/>
          </p:cNvSpPr>
          <p:nvPr>
            <p:ph type="title"/>
          </p:nvPr>
        </p:nvSpPr>
        <p:spPr>
          <a:xfrm>
            <a:off x="0" y="341312"/>
            <a:ext cx="8447088" cy="390525"/>
          </a:xfrm>
        </p:spPr>
        <p:txBody>
          <a:bodyPr>
            <a:noAutofit/>
          </a:bodyPr>
          <a:lstStyle/>
          <a:p>
            <a:pPr eaLnBrk="1" hangingPunct="1"/>
            <a:r>
              <a:rPr lang="cs-CZ" altLang="cs-CZ" sz="4400" dirty="0"/>
              <a:t>Dělba moci</a:t>
            </a:r>
          </a:p>
        </p:txBody>
      </p:sp>
      <p:sp>
        <p:nvSpPr>
          <p:cNvPr id="7171" name="Rectangle 3">
            <a:extLst>
              <a:ext uri="{FF2B5EF4-FFF2-40B4-BE49-F238E27FC236}">
                <a16:creationId xmlns:a16="http://schemas.microsoft.com/office/drawing/2014/main" xmlns="" id="{3E546DDD-BA8A-4EF6-A92B-6324283BA7BC}"/>
              </a:ext>
            </a:extLst>
          </p:cNvPr>
          <p:cNvSpPr>
            <a:spLocks noGrp="1" noChangeArrowheads="1"/>
          </p:cNvSpPr>
          <p:nvPr>
            <p:ph type="body" idx="1"/>
          </p:nvPr>
        </p:nvSpPr>
        <p:spPr>
          <a:xfrm>
            <a:off x="457200" y="1054360"/>
            <a:ext cx="8229600" cy="5071804"/>
          </a:xfrm>
        </p:spPr>
        <p:txBody>
          <a:bodyPr>
            <a:normAutofit lnSpcReduction="10000"/>
          </a:bodyPr>
          <a:lstStyle/>
          <a:p>
            <a:pPr eaLnBrk="1" hangingPunct="1">
              <a:spcBef>
                <a:spcPts val="1200"/>
              </a:spcBef>
            </a:pPr>
            <a:r>
              <a:rPr lang="cs-CZ" altLang="cs-CZ" dirty="0">
                <a:solidFill>
                  <a:srgbClr val="002D5A"/>
                </a:solidFill>
              </a:rPr>
              <a:t>Exekutivní moc</a:t>
            </a:r>
          </a:p>
          <a:p>
            <a:pPr lvl="1" eaLnBrk="1" hangingPunct="1">
              <a:spcBef>
                <a:spcPts val="1200"/>
              </a:spcBef>
            </a:pPr>
            <a:r>
              <a:rPr lang="cs-CZ" altLang="cs-CZ" dirty="0">
                <a:solidFill>
                  <a:srgbClr val="002D5A"/>
                </a:solidFill>
              </a:rPr>
              <a:t>Prezident – hlava státu </a:t>
            </a:r>
            <a:r>
              <a:rPr lang="en-US" altLang="cs-CZ" dirty="0">
                <a:solidFill>
                  <a:srgbClr val="002D5A"/>
                </a:solidFill>
                <a:cs typeface="Arial" panose="020B0604020202020204" pitchFamily="34" charset="0"/>
              </a:rPr>
              <a:t>&amp;</a:t>
            </a:r>
            <a:r>
              <a:rPr lang="cs-CZ" altLang="cs-CZ" dirty="0">
                <a:solidFill>
                  <a:srgbClr val="002D5A"/>
                </a:solidFill>
                <a:cs typeface="Arial" panose="020B0604020202020204" pitchFamily="34" charset="0"/>
              </a:rPr>
              <a:t> hlava vlády</a:t>
            </a:r>
            <a:endParaRPr lang="en-US" altLang="cs-CZ" dirty="0">
              <a:solidFill>
                <a:srgbClr val="002D5A"/>
              </a:solidFill>
              <a:cs typeface="Arial" panose="020B0604020202020204" pitchFamily="34" charset="0"/>
            </a:endParaRPr>
          </a:p>
          <a:p>
            <a:pPr lvl="1" eaLnBrk="1" hangingPunct="1">
              <a:spcBef>
                <a:spcPts val="1200"/>
              </a:spcBef>
            </a:pPr>
            <a:r>
              <a:rPr lang="cs-CZ" altLang="cs-CZ" dirty="0">
                <a:solidFill>
                  <a:srgbClr val="002D5A"/>
                </a:solidFill>
              </a:rPr>
              <a:t>Ministři mají ve vztahu k prezidentovi pouze poradní funkci a výkonnou funkci</a:t>
            </a:r>
          </a:p>
          <a:p>
            <a:pPr eaLnBrk="1" hangingPunct="1">
              <a:spcBef>
                <a:spcPts val="1200"/>
              </a:spcBef>
            </a:pPr>
            <a:r>
              <a:rPr lang="cs-CZ" altLang="cs-CZ" dirty="0">
                <a:solidFill>
                  <a:srgbClr val="002D5A"/>
                </a:solidFill>
              </a:rPr>
              <a:t>Legislativní moc</a:t>
            </a:r>
          </a:p>
          <a:p>
            <a:pPr lvl="1" eaLnBrk="1" hangingPunct="1">
              <a:spcBef>
                <a:spcPts val="1200"/>
              </a:spcBef>
            </a:pPr>
            <a:r>
              <a:rPr lang="cs-CZ" altLang="cs-CZ" dirty="0">
                <a:solidFill>
                  <a:srgbClr val="002D5A"/>
                </a:solidFill>
              </a:rPr>
              <a:t>Kongres </a:t>
            </a:r>
          </a:p>
          <a:p>
            <a:pPr eaLnBrk="1" hangingPunct="1">
              <a:spcBef>
                <a:spcPts val="1200"/>
              </a:spcBef>
            </a:pPr>
            <a:r>
              <a:rPr lang="cs-CZ" altLang="cs-CZ" dirty="0">
                <a:solidFill>
                  <a:srgbClr val="002D5A"/>
                </a:solidFill>
              </a:rPr>
              <a:t>Soudní moc</a:t>
            </a:r>
          </a:p>
          <a:p>
            <a:pPr lvl="1" eaLnBrk="1" hangingPunct="1">
              <a:spcBef>
                <a:spcPts val="1200"/>
              </a:spcBef>
            </a:pPr>
            <a:r>
              <a:rPr lang="cs-CZ" altLang="cs-CZ" dirty="0">
                <a:solidFill>
                  <a:srgbClr val="002D5A"/>
                </a:solidFill>
              </a:rPr>
              <a:t>Nejvyšší soud</a:t>
            </a:r>
          </a:p>
          <a:p>
            <a:pPr lvl="1" eaLnBrk="1" hangingPunct="1">
              <a:spcBef>
                <a:spcPts val="1200"/>
              </a:spcBef>
            </a:pPr>
            <a:r>
              <a:rPr lang="cs-CZ" altLang="cs-CZ" dirty="0">
                <a:solidFill>
                  <a:srgbClr val="002D5A"/>
                </a:solidFill>
              </a:rPr>
              <a:t>Federální soudy a státní soudy</a:t>
            </a:r>
          </a:p>
          <a:p>
            <a:pPr lvl="1" eaLnBrk="1" hangingPunct="1"/>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9ED864FB-06B6-4E72-AC17-80E23C9DD852}"/>
              </a:ext>
            </a:extLst>
          </p:cNvPr>
          <p:cNvSpPr>
            <a:spLocks noGrp="1" noChangeArrowheads="1"/>
          </p:cNvSpPr>
          <p:nvPr>
            <p:ph type="title"/>
          </p:nvPr>
        </p:nvSpPr>
        <p:spPr>
          <a:xfrm>
            <a:off x="84847" y="341312"/>
            <a:ext cx="8447088" cy="390525"/>
          </a:xfrm>
        </p:spPr>
        <p:txBody>
          <a:bodyPr>
            <a:noAutofit/>
          </a:bodyPr>
          <a:lstStyle/>
          <a:p>
            <a:pPr eaLnBrk="1" hangingPunct="1"/>
            <a:r>
              <a:rPr lang="cs-CZ" altLang="cs-CZ" sz="4400" dirty="0"/>
              <a:t>Přísná dělba moci</a:t>
            </a:r>
          </a:p>
        </p:txBody>
      </p:sp>
      <p:sp>
        <p:nvSpPr>
          <p:cNvPr id="8195" name="Rectangle 3">
            <a:extLst>
              <a:ext uri="{FF2B5EF4-FFF2-40B4-BE49-F238E27FC236}">
                <a16:creationId xmlns:a16="http://schemas.microsoft.com/office/drawing/2014/main" xmlns="" id="{7F9CD5AC-79AB-4FEB-97F1-BCCA6944F106}"/>
              </a:ext>
            </a:extLst>
          </p:cNvPr>
          <p:cNvSpPr>
            <a:spLocks noGrp="1" noChangeArrowheads="1"/>
          </p:cNvSpPr>
          <p:nvPr>
            <p:ph type="body" idx="1"/>
          </p:nvPr>
        </p:nvSpPr>
        <p:spPr>
          <a:xfrm>
            <a:off x="457200" y="1235414"/>
            <a:ext cx="8229600" cy="4890750"/>
          </a:xfrm>
        </p:spPr>
        <p:txBody>
          <a:bodyPr>
            <a:normAutofit/>
          </a:bodyPr>
          <a:lstStyle/>
          <a:p>
            <a:pPr eaLnBrk="1" hangingPunct="1"/>
            <a:r>
              <a:rPr lang="cs-CZ" altLang="cs-CZ" sz="2800" dirty="0">
                <a:solidFill>
                  <a:srgbClr val="002D5A"/>
                </a:solidFill>
              </a:rPr>
              <a:t>Prezident volen na pevně stanovené funkční období</a:t>
            </a:r>
          </a:p>
          <a:p>
            <a:pPr eaLnBrk="1" hangingPunct="1"/>
            <a:r>
              <a:rPr lang="cs-CZ" altLang="cs-CZ" sz="2800" dirty="0">
                <a:solidFill>
                  <a:srgbClr val="002D5A"/>
                </a:solidFill>
              </a:rPr>
              <a:t>Prezident a členové vlády nesesaditelní z politických důvodů</a:t>
            </a:r>
          </a:p>
          <a:p>
            <a:pPr lvl="1" eaLnBrk="1" hangingPunct="1"/>
            <a:r>
              <a:rPr lang="cs-CZ" altLang="cs-CZ" dirty="0" err="1">
                <a:solidFill>
                  <a:srgbClr val="002D5A"/>
                </a:solidFill>
              </a:rPr>
              <a:t>výj</a:t>
            </a:r>
            <a:r>
              <a:rPr lang="cs-CZ" altLang="cs-CZ" dirty="0">
                <a:solidFill>
                  <a:srgbClr val="002D5A"/>
                </a:solidFill>
              </a:rPr>
              <a:t>. </a:t>
            </a:r>
            <a:r>
              <a:rPr lang="cs-CZ" altLang="cs-CZ" i="1" dirty="0">
                <a:solidFill>
                  <a:srgbClr val="002D5A"/>
                </a:solidFill>
              </a:rPr>
              <a:t>impeachment</a:t>
            </a:r>
            <a:r>
              <a:rPr lang="cs-CZ" altLang="cs-CZ" dirty="0">
                <a:solidFill>
                  <a:srgbClr val="002D5A"/>
                </a:solidFill>
              </a:rPr>
              <a:t>: Sněmovna reprezentantů má pravomoc prezidenta obžalovat, Senát má právo soudit prezidenta</a:t>
            </a:r>
          </a:p>
          <a:p>
            <a:pPr eaLnBrk="1" hangingPunct="1"/>
            <a:r>
              <a:rPr lang="cs-CZ" altLang="cs-CZ" sz="2800" dirty="0">
                <a:solidFill>
                  <a:srgbClr val="002D5A"/>
                </a:solidFill>
              </a:rPr>
              <a:t>Prezident nemůže rozpustit Kongres</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Literatura</a:t>
            </a:r>
          </a:p>
        </p:txBody>
      </p:sp>
      <p:sp>
        <p:nvSpPr>
          <p:cNvPr id="3" name="Zástupný symbol pro obsah 2"/>
          <p:cNvSpPr>
            <a:spLocks noGrp="1"/>
          </p:cNvSpPr>
          <p:nvPr>
            <p:ph idx="1"/>
          </p:nvPr>
        </p:nvSpPr>
        <p:spPr>
          <a:xfrm>
            <a:off x="457200" y="1043796"/>
            <a:ext cx="8229600" cy="5082367"/>
          </a:xfrm>
        </p:spPr>
        <p:txBody>
          <a:bodyPr>
            <a:noAutofit/>
          </a:bodyPr>
          <a:lstStyle/>
          <a:p>
            <a:pPr marL="0" indent="0">
              <a:buNone/>
            </a:pPr>
            <a:r>
              <a:rPr lang="cs-CZ" sz="2000" b="1" cap="all" dirty="0">
                <a:solidFill>
                  <a:srgbClr val="002D5A"/>
                </a:solidFill>
              </a:rPr>
              <a:t>P</a:t>
            </a:r>
            <a:r>
              <a:rPr lang="cs-CZ" sz="2000" b="1" dirty="0">
                <a:solidFill>
                  <a:srgbClr val="002D5A"/>
                </a:solidFill>
              </a:rPr>
              <a:t>ovinná</a:t>
            </a:r>
            <a:endParaRPr lang="cs-CZ" sz="2000" dirty="0">
              <a:solidFill>
                <a:srgbClr val="002D5A"/>
              </a:solidFill>
            </a:endParaRPr>
          </a:p>
          <a:p>
            <a:r>
              <a:rPr lang="cs-CZ" sz="2000" dirty="0">
                <a:solidFill>
                  <a:srgbClr val="002D5A"/>
                </a:solidFill>
              </a:rPr>
              <a:t>HLOUŠEK, Vít, Lubomír KOPEČEK a Jakub ŠEDO. </a:t>
            </a:r>
            <a:r>
              <a:rPr lang="cs-CZ" sz="2000" i="1" dirty="0">
                <a:solidFill>
                  <a:srgbClr val="002D5A"/>
                </a:solidFill>
              </a:rPr>
              <a:t>Politické systémy</a:t>
            </a:r>
            <a:r>
              <a:rPr lang="cs-CZ" sz="2000" dirty="0">
                <a:solidFill>
                  <a:srgbClr val="002D5A"/>
                </a:solidFill>
              </a:rPr>
              <a:t>. 2. vyd. Brno: </a:t>
            </a:r>
            <a:r>
              <a:rPr lang="cs-CZ" sz="2000" dirty="0" err="1">
                <a:solidFill>
                  <a:srgbClr val="002D5A"/>
                </a:solidFill>
              </a:rPr>
              <a:t>Barrister</a:t>
            </a:r>
            <a:r>
              <a:rPr lang="cs-CZ" sz="2000" dirty="0">
                <a:solidFill>
                  <a:srgbClr val="002D5A"/>
                </a:solidFill>
              </a:rPr>
              <a:t> &amp; </a:t>
            </a:r>
            <a:r>
              <a:rPr lang="cs-CZ" sz="2000" dirty="0" err="1">
                <a:solidFill>
                  <a:srgbClr val="002D5A"/>
                </a:solidFill>
              </a:rPr>
              <a:t>Principal</a:t>
            </a:r>
            <a:r>
              <a:rPr lang="cs-CZ" sz="2000" dirty="0">
                <a:solidFill>
                  <a:srgbClr val="002D5A"/>
                </a:solidFill>
              </a:rPr>
              <a:t> 2018. ISBN 978-80-87474-23-5.</a:t>
            </a:r>
          </a:p>
          <a:p>
            <a:r>
              <a:rPr lang="cs-CZ" sz="2000" cap="all" dirty="0">
                <a:solidFill>
                  <a:srgbClr val="002D5A"/>
                </a:solidFill>
              </a:rPr>
              <a:t>Dvořáková,</a:t>
            </a:r>
            <a:r>
              <a:rPr lang="cs-CZ" sz="2000" dirty="0">
                <a:solidFill>
                  <a:srgbClr val="002D5A"/>
                </a:solidFill>
              </a:rPr>
              <a:t> Vladimíra a kol. </a:t>
            </a:r>
            <a:r>
              <a:rPr lang="cs-CZ" sz="2000" i="1" dirty="0">
                <a:solidFill>
                  <a:srgbClr val="002D5A"/>
                </a:solidFill>
              </a:rPr>
              <a:t>Komparace politických systémů. Základní modely demokratických systémů. </a:t>
            </a:r>
            <a:r>
              <a:rPr lang="cs-CZ" sz="2000" dirty="0">
                <a:solidFill>
                  <a:srgbClr val="002D5A"/>
                </a:solidFill>
              </a:rPr>
              <a:t>Praha: </a:t>
            </a:r>
            <a:r>
              <a:rPr lang="cs-CZ" sz="2000" dirty="0" err="1">
                <a:solidFill>
                  <a:srgbClr val="002D5A"/>
                </a:solidFill>
              </a:rPr>
              <a:t>Oeconomica</a:t>
            </a:r>
            <a:r>
              <a:rPr lang="cs-CZ" sz="2000" dirty="0">
                <a:solidFill>
                  <a:srgbClr val="002D5A"/>
                </a:solidFill>
              </a:rPr>
              <a:t>, 2012</a:t>
            </a:r>
            <a:endParaRPr lang="cs-CZ" sz="2000" b="1" dirty="0">
              <a:solidFill>
                <a:srgbClr val="002D5A"/>
              </a:solidFill>
            </a:endParaRPr>
          </a:p>
          <a:p>
            <a:pPr marL="0" indent="0">
              <a:buNone/>
            </a:pPr>
            <a:endParaRPr lang="cs-CZ" sz="2000" b="1" dirty="0">
              <a:solidFill>
                <a:srgbClr val="002D5A"/>
              </a:solidFill>
            </a:endParaRPr>
          </a:p>
          <a:p>
            <a:pPr marL="0" indent="0">
              <a:buNone/>
            </a:pPr>
            <a:r>
              <a:rPr lang="cs-CZ" sz="2000" b="1" cap="all" dirty="0">
                <a:solidFill>
                  <a:srgbClr val="002D5A"/>
                </a:solidFill>
              </a:rPr>
              <a:t>D</a:t>
            </a:r>
            <a:r>
              <a:rPr lang="cs-CZ" sz="2000" b="1" dirty="0">
                <a:solidFill>
                  <a:srgbClr val="002D5A"/>
                </a:solidFill>
              </a:rPr>
              <a:t>oporučená</a:t>
            </a:r>
          </a:p>
          <a:p>
            <a:r>
              <a:rPr lang="cs-CZ" sz="2000" dirty="0">
                <a:solidFill>
                  <a:srgbClr val="002D5A"/>
                </a:solidFill>
              </a:rPr>
              <a:t>NOVÁK, Miroslav a kol. </a:t>
            </a:r>
            <a:r>
              <a:rPr lang="cs-CZ" sz="2000" i="1" dirty="0">
                <a:solidFill>
                  <a:srgbClr val="002D5A"/>
                </a:solidFill>
              </a:rPr>
              <a:t>Úvod do studia politiky</a:t>
            </a:r>
            <a:r>
              <a:rPr lang="cs-CZ" sz="2000" dirty="0">
                <a:solidFill>
                  <a:srgbClr val="002D5A"/>
                </a:solidFill>
              </a:rPr>
              <a:t>. 2. vyd. Praha: Sociologické nakladatelství, 2019. ISBN 978-80-7419-263-0</a:t>
            </a:r>
            <a:endParaRPr lang="cs-CZ" sz="2000" b="1" dirty="0">
              <a:solidFill>
                <a:srgbClr val="002D5A"/>
              </a:solidFill>
            </a:endParaRPr>
          </a:p>
          <a:p>
            <a:r>
              <a:rPr lang="cs-CZ" sz="2000" dirty="0">
                <a:solidFill>
                  <a:srgbClr val="002D5A"/>
                </a:solidFill>
              </a:rPr>
              <a:t>SARTORI, Giovanni. </a:t>
            </a:r>
            <a:r>
              <a:rPr lang="cs-CZ" sz="2000" i="1" dirty="0">
                <a:solidFill>
                  <a:srgbClr val="002D5A"/>
                </a:solidFill>
              </a:rPr>
              <a:t>Srovnávací ústavní inženýrství. Zkoumání struktur, podnětů a výsledků</a:t>
            </a:r>
            <a:r>
              <a:rPr lang="cs-CZ" sz="2000" dirty="0">
                <a:solidFill>
                  <a:srgbClr val="002D5A"/>
                </a:solidFill>
              </a:rPr>
              <a:t>. Praha: SLON, 2001. ISBN</a:t>
            </a:r>
            <a:r>
              <a:rPr lang="cs-CZ" sz="2000" b="1" dirty="0">
                <a:solidFill>
                  <a:srgbClr val="002D5A"/>
                </a:solidFill>
              </a:rPr>
              <a:t> </a:t>
            </a:r>
            <a:r>
              <a:rPr lang="cs-CZ" sz="2000" dirty="0">
                <a:solidFill>
                  <a:srgbClr val="002D5A"/>
                </a:solidFill>
              </a:rPr>
              <a:t>978-80-7419-048-3 </a:t>
            </a:r>
            <a:endParaRPr lang="cs-CZ" sz="2000" b="1" dirty="0">
              <a:solidFill>
                <a:srgbClr val="002D5A"/>
              </a:solidFill>
            </a:endParaRPr>
          </a:p>
        </p:txBody>
      </p:sp>
    </p:spTree>
    <p:extLst>
      <p:ext uri="{BB962C8B-B14F-4D97-AF65-F5344CB8AC3E}">
        <p14:creationId xmlns:p14="http://schemas.microsoft.com/office/powerpoint/2010/main" val="289921584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D01399FD-B13C-47ED-9DB0-5BF82B4602E8}"/>
              </a:ext>
            </a:extLst>
          </p:cNvPr>
          <p:cNvSpPr>
            <a:spLocks noGrp="1" noChangeArrowheads="1"/>
          </p:cNvSpPr>
          <p:nvPr>
            <p:ph type="title"/>
          </p:nvPr>
        </p:nvSpPr>
        <p:spPr>
          <a:xfrm>
            <a:off x="279400" y="735012"/>
            <a:ext cx="8447088" cy="419100"/>
          </a:xfrm>
        </p:spPr>
        <p:txBody>
          <a:bodyPr>
            <a:normAutofit fontScale="90000"/>
          </a:bodyPr>
          <a:lstStyle/>
          <a:p>
            <a:pPr eaLnBrk="1" hangingPunct="1"/>
            <a:r>
              <a:rPr lang="cs-CZ" altLang="cs-CZ" dirty="0"/>
              <a:t>Prezidentský režim</a:t>
            </a:r>
            <a:endParaRPr lang="en-US" altLang="cs-CZ" dirty="0"/>
          </a:p>
        </p:txBody>
      </p:sp>
      <p:sp>
        <p:nvSpPr>
          <p:cNvPr id="9219" name="Line 3">
            <a:extLst>
              <a:ext uri="{FF2B5EF4-FFF2-40B4-BE49-F238E27FC236}">
                <a16:creationId xmlns:a16="http://schemas.microsoft.com/office/drawing/2014/main" xmlns="" id="{7719FF8C-4BF2-432C-B41D-356B052C93B9}"/>
              </a:ext>
            </a:extLst>
          </p:cNvPr>
          <p:cNvSpPr>
            <a:spLocks noChangeShapeType="1"/>
          </p:cNvSpPr>
          <p:nvPr/>
        </p:nvSpPr>
        <p:spPr bwMode="auto">
          <a:xfrm>
            <a:off x="1814513"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0" name="Line 4">
            <a:extLst>
              <a:ext uri="{FF2B5EF4-FFF2-40B4-BE49-F238E27FC236}">
                <a16:creationId xmlns:a16="http://schemas.microsoft.com/office/drawing/2014/main" xmlns="" id="{4FEE5AB3-B57C-4C37-8363-4BDFA72E41C8}"/>
              </a:ext>
            </a:extLst>
          </p:cNvPr>
          <p:cNvSpPr>
            <a:spLocks noChangeShapeType="1"/>
          </p:cNvSpPr>
          <p:nvPr/>
        </p:nvSpPr>
        <p:spPr bwMode="auto">
          <a:xfrm>
            <a:off x="5307013" y="37973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1" name="Text Box 5">
            <a:extLst>
              <a:ext uri="{FF2B5EF4-FFF2-40B4-BE49-F238E27FC236}">
                <a16:creationId xmlns:a16="http://schemas.microsoft.com/office/drawing/2014/main" xmlns="" id="{ABB34E73-5194-4C47-A7C6-2FBF6C417F8B}"/>
              </a:ext>
            </a:extLst>
          </p:cNvPr>
          <p:cNvSpPr txBox="1">
            <a:spLocks noChangeArrowheads="1"/>
          </p:cNvSpPr>
          <p:nvPr/>
        </p:nvSpPr>
        <p:spPr bwMode="auto">
          <a:xfrm>
            <a:off x="2024063" y="5253038"/>
            <a:ext cx="97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endParaRPr lang="en-US" altLang="cs-CZ" sz="2400" b="0">
              <a:latin typeface="Times New Roman" panose="02020603050405020304" pitchFamily="18" charset="0"/>
            </a:endParaRPr>
          </a:p>
        </p:txBody>
      </p:sp>
      <p:sp>
        <p:nvSpPr>
          <p:cNvPr id="9222" name="Line 6">
            <a:extLst>
              <a:ext uri="{FF2B5EF4-FFF2-40B4-BE49-F238E27FC236}">
                <a16:creationId xmlns:a16="http://schemas.microsoft.com/office/drawing/2014/main" xmlns="" id="{9ABE7331-85A1-4D89-8287-0F280FEE8037}"/>
              </a:ext>
            </a:extLst>
          </p:cNvPr>
          <p:cNvSpPr>
            <a:spLocks noChangeShapeType="1"/>
          </p:cNvSpPr>
          <p:nvPr/>
        </p:nvSpPr>
        <p:spPr bwMode="auto">
          <a:xfrm>
            <a:off x="1600200" y="5270500"/>
            <a:ext cx="14288" cy="4445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3" name="Line 7">
            <a:extLst>
              <a:ext uri="{FF2B5EF4-FFF2-40B4-BE49-F238E27FC236}">
                <a16:creationId xmlns:a16="http://schemas.microsoft.com/office/drawing/2014/main" xmlns="" id="{209B9BE4-91F8-4D1D-9B9E-854C60D0854C}"/>
              </a:ext>
            </a:extLst>
          </p:cNvPr>
          <p:cNvSpPr>
            <a:spLocks noChangeShapeType="1"/>
          </p:cNvSpPr>
          <p:nvPr/>
        </p:nvSpPr>
        <p:spPr bwMode="auto">
          <a:xfrm>
            <a:off x="1600200"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4" name="AutoShape 8">
            <a:extLst>
              <a:ext uri="{FF2B5EF4-FFF2-40B4-BE49-F238E27FC236}">
                <a16:creationId xmlns:a16="http://schemas.microsoft.com/office/drawing/2014/main" xmlns="" id="{35E375C3-E6C7-499A-AC57-8F2F5A6ECCE4}"/>
              </a:ext>
            </a:extLst>
          </p:cNvPr>
          <p:cNvSpPr>
            <a:spLocks noChangeArrowheads="1"/>
          </p:cNvSpPr>
          <p:nvPr/>
        </p:nvSpPr>
        <p:spPr bwMode="auto">
          <a:xfrm>
            <a:off x="1511300" y="3071813"/>
            <a:ext cx="88900" cy="2185987"/>
          </a:xfrm>
          <a:prstGeom prst="downArrow">
            <a:avLst>
              <a:gd name="adj1" fmla="val 50000"/>
              <a:gd name="adj2" fmla="val 61473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5" name="AutoShape 9">
            <a:extLst>
              <a:ext uri="{FF2B5EF4-FFF2-40B4-BE49-F238E27FC236}">
                <a16:creationId xmlns:a16="http://schemas.microsoft.com/office/drawing/2014/main" xmlns="" id="{1856D1CC-0D7D-4F66-8C74-74D7E0ED59D1}"/>
              </a:ext>
            </a:extLst>
          </p:cNvPr>
          <p:cNvSpPr>
            <a:spLocks noChangeArrowheads="1"/>
          </p:cNvSpPr>
          <p:nvPr/>
        </p:nvSpPr>
        <p:spPr bwMode="auto">
          <a:xfrm>
            <a:off x="1171575" y="3289300"/>
            <a:ext cx="642938" cy="2425700"/>
          </a:xfrm>
          <a:prstGeom prst="upArrow">
            <a:avLst>
              <a:gd name="adj1" fmla="val 0"/>
              <a:gd name="adj2" fmla="val 1098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6" name="Rectangle 10">
            <a:extLst>
              <a:ext uri="{FF2B5EF4-FFF2-40B4-BE49-F238E27FC236}">
                <a16:creationId xmlns:a16="http://schemas.microsoft.com/office/drawing/2014/main" xmlns="" id="{4796F592-4B72-4501-847D-9C2D941211A5}"/>
              </a:ext>
            </a:extLst>
          </p:cNvPr>
          <p:cNvSpPr>
            <a:spLocks noChangeArrowheads="1"/>
          </p:cNvSpPr>
          <p:nvPr/>
        </p:nvSpPr>
        <p:spPr bwMode="auto">
          <a:xfrm>
            <a:off x="2828925" y="2754313"/>
            <a:ext cx="27098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7" name="Rectangle 11">
            <a:extLst>
              <a:ext uri="{FF2B5EF4-FFF2-40B4-BE49-F238E27FC236}">
                <a16:creationId xmlns:a16="http://schemas.microsoft.com/office/drawing/2014/main" xmlns="" id="{6CA204EB-126C-40FC-9739-D272B46810F8}"/>
              </a:ext>
            </a:extLst>
          </p:cNvPr>
          <p:cNvSpPr>
            <a:spLocks noChangeArrowheads="1"/>
          </p:cNvSpPr>
          <p:nvPr/>
        </p:nvSpPr>
        <p:spPr bwMode="auto">
          <a:xfrm>
            <a:off x="3105150" y="2171700"/>
            <a:ext cx="1657350"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Voliči</a:t>
            </a:r>
          </a:p>
        </p:txBody>
      </p:sp>
      <p:sp>
        <p:nvSpPr>
          <p:cNvPr id="9228" name="Rectangle 12">
            <a:extLst>
              <a:ext uri="{FF2B5EF4-FFF2-40B4-BE49-F238E27FC236}">
                <a16:creationId xmlns:a16="http://schemas.microsoft.com/office/drawing/2014/main" xmlns="" id="{AB2A13EB-5FED-46EF-BE63-A461BEEB353F}"/>
              </a:ext>
            </a:extLst>
          </p:cNvPr>
          <p:cNvSpPr>
            <a:spLocks noChangeArrowheads="1"/>
          </p:cNvSpPr>
          <p:nvPr/>
        </p:nvSpPr>
        <p:spPr bwMode="auto">
          <a:xfrm>
            <a:off x="5280025" y="3971925"/>
            <a:ext cx="3446463"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Kongres</a:t>
            </a:r>
          </a:p>
        </p:txBody>
      </p:sp>
      <p:sp>
        <p:nvSpPr>
          <p:cNvPr id="9229" name="Line 13">
            <a:extLst>
              <a:ext uri="{FF2B5EF4-FFF2-40B4-BE49-F238E27FC236}">
                <a16:creationId xmlns:a16="http://schemas.microsoft.com/office/drawing/2014/main" xmlns="" id="{B296D36E-F606-4EA7-AEF4-15D276645628}"/>
              </a:ext>
            </a:extLst>
          </p:cNvPr>
          <p:cNvSpPr>
            <a:spLocks noChangeShapeType="1"/>
          </p:cNvSpPr>
          <p:nvPr/>
        </p:nvSpPr>
        <p:spPr bwMode="auto">
          <a:xfrm>
            <a:off x="4762500" y="2506663"/>
            <a:ext cx="2414588" cy="14017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0" name="Text Box 14">
            <a:extLst>
              <a:ext uri="{FF2B5EF4-FFF2-40B4-BE49-F238E27FC236}">
                <a16:creationId xmlns:a16="http://schemas.microsoft.com/office/drawing/2014/main" xmlns="" id="{41848903-5636-43B2-B2C1-EA8F5B748E7F}"/>
              </a:ext>
            </a:extLst>
          </p:cNvPr>
          <p:cNvSpPr txBox="1">
            <a:spLocks noChangeArrowheads="1"/>
          </p:cNvSpPr>
          <p:nvPr/>
        </p:nvSpPr>
        <p:spPr bwMode="auto">
          <a:xfrm>
            <a:off x="5027613" y="2382838"/>
            <a:ext cx="1014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p>
        </p:txBody>
      </p:sp>
      <p:sp>
        <p:nvSpPr>
          <p:cNvPr id="9231" name="Line 15">
            <a:extLst>
              <a:ext uri="{FF2B5EF4-FFF2-40B4-BE49-F238E27FC236}">
                <a16:creationId xmlns:a16="http://schemas.microsoft.com/office/drawing/2014/main" xmlns="" id="{55FB7382-F274-4FFD-946D-0E047C8533B4}"/>
              </a:ext>
            </a:extLst>
          </p:cNvPr>
          <p:cNvSpPr>
            <a:spLocks noChangeShapeType="1"/>
          </p:cNvSpPr>
          <p:nvPr/>
        </p:nvSpPr>
        <p:spPr bwMode="auto">
          <a:xfrm flipH="1">
            <a:off x="1350963" y="2506663"/>
            <a:ext cx="1754187" cy="13636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2" name="Rectangle 16">
            <a:extLst>
              <a:ext uri="{FF2B5EF4-FFF2-40B4-BE49-F238E27FC236}">
                <a16:creationId xmlns:a16="http://schemas.microsoft.com/office/drawing/2014/main" xmlns="" id="{459C909B-1BEB-4520-A4B1-F2A4CB3DDDB9}"/>
              </a:ext>
            </a:extLst>
          </p:cNvPr>
          <p:cNvSpPr>
            <a:spLocks noChangeArrowheads="1"/>
          </p:cNvSpPr>
          <p:nvPr/>
        </p:nvSpPr>
        <p:spPr bwMode="auto">
          <a:xfrm>
            <a:off x="279400" y="3870325"/>
            <a:ext cx="2243138" cy="83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Prezident – šéf exekutivy</a:t>
            </a:r>
          </a:p>
        </p:txBody>
      </p:sp>
      <p:sp>
        <p:nvSpPr>
          <p:cNvPr id="9233" name="Text Box 17">
            <a:extLst>
              <a:ext uri="{FF2B5EF4-FFF2-40B4-BE49-F238E27FC236}">
                <a16:creationId xmlns:a16="http://schemas.microsoft.com/office/drawing/2014/main" xmlns="" id="{C4985FEF-51D7-4782-B6F1-598C779B94C4}"/>
              </a:ext>
            </a:extLst>
          </p:cNvPr>
          <p:cNvSpPr txBox="1">
            <a:spLocks noChangeArrowheads="1"/>
          </p:cNvSpPr>
          <p:nvPr/>
        </p:nvSpPr>
        <p:spPr bwMode="auto">
          <a:xfrm>
            <a:off x="2320925" y="2382838"/>
            <a:ext cx="10144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endParaRPr lang="cs-CZ" altLang="cs-CZ" sz="1400" b="0" i="1">
              <a:latin typeface="Times New Roman" panose="02020603050405020304" pitchFamily="18" charset="0"/>
            </a:endParaRPr>
          </a:p>
        </p:txBody>
      </p:sp>
      <p:sp>
        <p:nvSpPr>
          <p:cNvPr id="9234" name="Line 18">
            <a:extLst>
              <a:ext uri="{FF2B5EF4-FFF2-40B4-BE49-F238E27FC236}">
                <a16:creationId xmlns:a16="http://schemas.microsoft.com/office/drawing/2014/main" xmlns="" id="{EE314A0F-25A7-492B-A2FB-66CC2EDD9390}"/>
              </a:ext>
            </a:extLst>
          </p:cNvPr>
          <p:cNvSpPr>
            <a:spLocks noChangeShapeType="1"/>
          </p:cNvSpPr>
          <p:nvPr/>
        </p:nvSpPr>
        <p:spPr bwMode="auto">
          <a:xfrm flipH="1">
            <a:off x="3105150" y="4438650"/>
            <a:ext cx="1260475" cy="9921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35" name="Line 19">
            <a:extLst>
              <a:ext uri="{FF2B5EF4-FFF2-40B4-BE49-F238E27FC236}">
                <a16:creationId xmlns:a16="http://schemas.microsoft.com/office/drawing/2014/main" xmlns="" id="{6DB4DD9E-35CD-415D-AC03-06D4525DA28B}"/>
              </a:ext>
            </a:extLst>
          </p:cNvPr>
          <p:cNvSpPr>
            <a:spLocks noChangeShapeType="1"/>
          </p:cNvSpPr>
          <p:nvPr/>
        </p:nvSpPr>
        <p:spPr bwMode="auto">
          <a:xfrm>
            <a:off x="2522538" y="4306888"/>
            <a:ext cx="27574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6" name="Text Box 20">
            <a:extLst>
              <a:ext uri="{FF2B5EF4-FFF2-40B4-BE49-F238E27FC236}">
                <a16:creationId xmlns:a16="http://schemas.microsoft.com/office/drawing/2014/main" xmlns="" id="{1BFB731E-1C1D-4174-8931-699A780EEFB5}"/>
              </a:ext>
            </a:extLst>
          </p:cNvPr>
          <p:cNvSpPr txBox="1">
            <a:spLocks noChangeArrowheads="1"/>
          </p:cNvSpPr>
          <p:nvPr/>
        </p:nvSpPr>
        <p:spPr bwMode="auto">
          <a:xfrm>
            <a:off x="3008313" y="4306888"/>
            <a:ext cx="20320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Navzájem se nemohou sesadit</a:t>
            </a:r>
          </a:p>
        </p:txBody>
      </p:sp>
      <p:sp>
        <p:nvSpPr>
          <p:cNvPr id="9237" name="Text Box 23">
            <a:extLst>
              <a:ext uri="{FF2B5EF4-FFF2-40B4-BE49-F238E27FC236}">
                <a16:creationId xmlns:a16="http://schemas.microsoft.com/office/drawing/2014/main" xmlns="" id="{6D7CE72C-6BD3-48E9-BC82-E208F7785B6F}"/>
              </a:ext>
            </a:extLst>
          </p:cNvPr>
          <p:cNvSpPr txBox="1">
            <a:spLocks noChangeArrowheads="1"/>
          </p:cNvSpPr>
          <p:nvPr/>
        </p:nvSpPr>
        <p:spPr bwMode="auto">
          <a:xfrm>
            <a:off x="5538788" y="5080000"/>
            <a:ext cx="26098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200" b="0">
                <a:latin typeface="Times New Roman" panose="02020603050405020304" pitchFamily="18" charset="0"/>
              </a:rPr>
              <a:t>Senát schvaluje prezidentské nominace</a:t>
            </a:r>
          </a:p>
        </p:txBody>
      </p:sp>
      <p:sp>
        <p:nvSpPr>
          <p:cNvPr id="9238" name="Text Box 24">
            <a:extLst>
              <a:ext uri="{FF2B5EF4-FFF2-40B4-BE49-F238E27FC236}">
                <a16:creationId xmlns:a16="http://schemas.microsoft.com/office/drawing/2014/main" xmlns="" id="{A4F4B6D7-17D4-4AEF-89C6-13DE7993731B}"/>
              </a:ext>
            </a:extLst>
          </p:cNvPr>
          <p:cNvSpPr txBox="1">
            <a:spLocks noChangeArrowheads="1"/>
          </p:cNvSpPr>
          <p:nvPr/>
        </p:nvSpPr>
        <p:spPr bwMode="auto">
          <a:xfrm>
            <a:off x="1192213" y="5065713"/>
            <a:ext cx="27892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Prezident – suspenizivní veto</a:t>
            </a:r>
          </a:p>
        </p:txBody>
      </p:sp>
    </p:spTree>
  </p:cSld>
  <p:clrMapOvr>
    <a:masterClrMapping/>
  </p:clrMapOvr>
  <p:transition advClick="0" advTm="12000">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CCDC20E5-EB0C-4425-9AE6-67B300E5E631}"/>
              </a:ext>
            </a:extLst>
          </p:cNvPr>
          <p:cNvSpPr>
            <a:spLocks noGrp="1" noChangeArrowheads="1"/>
          </p:cNvSpPr>
          <p:nvPr>
            <p:ph type="title"/>
          </p:nvPr>
        </p:nvSpPr>
        <p:spPr>
          <a:xfrm>
            <a:off x="-65832" y="692878"/>
            <a:ext cx="8447088" cy="436563"/>
          </a:xfrm>
        </p:spPr>
        <p:txBody>
          <a:bodyPr>
            <a:noAutofit/>
          </a:bodyPr>
          <a:lstStyle/>
          <a:p>
            <a:pPr eaLnBrk="1" hangingPunct="1"/>
            <a:r>
              <a:rPr lang="cs-CZ" altLang="cs-CZ" sz="4000" dirty="0"/>
              <a:t>Okolnosti utvoření funkce prezidenta</a:t>
            </a:r>
          </a:p>
        </p:txBody>
      </p:sp>
      <p:sp>
        <p:nvSpPr>
          <p:cNvPr id="10243" name="Rectangle 3">
            <a:extLst>
              <a:ext uri="{FF2B5EF4-FFF2-40B4-BE49-F238E27FC236}">
                <a16:creationId xmlns:a16="http://schemas.microsoft.com/office/drawing/2014/main" xmlns="" id="{722B53C6-2A1E-4BF6-A961-97D2DA643E4B}"/>
              </a:ext>
            </a:extLst>
          </p:cNvPr>
          <p:cNvSpPr>
            <a:spLocks noGrp="1" noChangeArrowheads="1"/>
          </p:cNvSpPr>
          <p:nvPr>
            <p:ph type="body" idx="1"/>
          </p:nvPr>
        </p:nvSpPr>
        <p:spPr>
          <a:xfrm>
            <a:off x="279399" y="1632857"/>
            <a:ext cx="8447088" cy="4621893"/>
          </a:xfrm>
        </p:spPr>
        <p:txBody>
          <a:bodyPr>
            <a:normAutofit/>
          </a:bodyPr>
          <a:lstStyle/>
          <a:p>
            <a:pPr eaLnBrk="1" hangingPunct="1">
              <a:spcBef>
                <a:spcPts val="1200"/>
              </a:spcBef>
            </a:pPr>
            <a:r>
              <a:rPr lang="cs-CZ" altLang="cs-CZ" sz="2400" dirty="0">
                <a:solidFill>
                  <a:srgbClr val="002D5A"/>
                </a:solidFill>
              </a:rPr>
              <a:t>Rozpor pohledů na funkci hlavu státu: </a:t>
            </a:r>
          </a:p>
          <a:p>
            <a:pPr lvl="1" eaLnBrk="1" hangingPunct="1">
              <a:spcBef>
                <a:spcPts val="1200"/>
              </a:spcBef>
            </a:pPr>
            <a:r>
              <a:rPr lang="cs-CZ" altLang="cs-CZ" sz="2400" dirty="0">
                <a:solidFill>
                  <a:srgbClr val="002D5A"/>
                </a:solidFill>
              </a:rPr>
              <a:t>obava před autokracií silného prezidenta </a:t>
            </a:r>
          </a:p>
          <a:p>
            <a:pPr lvl="1" eaLnBrk="1" hangingPunct="1">
              <a:spcBef>
                <a:spcPts val="1200"/>
              </a:spcBef>
            </a:pPr>
            <a:r>
              <a:rPr lang="cs-CZ" altLang="cs-CZ" sz="2400" dirty="0">
                <a:solidFill>
                  <a:srgbClr val="002D5A"/>
                </a:solidFill>
              </a:rPr>
              <a:t>požadavek na silného vůdce</a:t>
            </a:r>
          </a:p>
          <a:p>
            <a:pPr eaLnBrk="1" hangingPunct="1">
              <a:spcBef>
                <a:spcPts val="1200"/>
              </a:spcBef>
            </a:pPr>
            <a:r>
              <a:rPr lang="cs-CZ" altLang="cs-CZ" sz="2400" dirty="0">
                <a:solidFill>
                  <a:srgbClr val="002D5A"/>
                </a:solidFill>
              </a:rPr>
              <a:t>Zpočátku nebylo jasné:</a:t>
            </a:r>
          </a:p>
          <a:p>
            <a:pPr lvl="1" eaLnBrk="1" hangingPunct="1">
              <a:spcBef>
                <a:spcPts val="1200"/>
              </a:spcBef>
            </a:pPr>
            <a:r>
              <a:rPr lang="cs-CZ" altLang="cs-CZ" sz="2400" dirty="0">
                <a:solidFill>
                  <a:srgbClr val="002D5A"/>
                </a:solidFill>
              </a:rPr>
              <a:t>kdo bude v čele státu (monarcha, rada, výbor) </a:t>
            </a:r>
          </a:p>
          <a:p>
            <a:pPr lvl="1" eaLnBrk="1" hangingPunct="1">
              <a:spcBef>
                <a:spcPts val="1200"/>
              </a:spcBef>
            </a:pPr>
            <a:r>
              <a:rPr lang="cs-CZ" altLang="cs-CZ" sz="2400" dirty="0">
                <a:solidFill>
                  <a:srgbClr val="002D5A"/>
                </a:solidFill>
              </a:rPr>
              <a:t>jak bude hlava státu uvedena do funkce</a:t>
            </a:r>
          </a:p>
          <a:p>
            <a:pPr eaLnBrk="1" hangingPunct="1">
              <a:spcBef>
                <a:spcPts val="1200"/>
              </a:spcBef>
            </a:pPr>
            <a:r>
              <a:rPr lang="cs-CZ" altLang="cs-CZ" sz="2400" dirty="0">
                <a:solidFill>
                  <a:srgbClr val="002D5A"/>
                </a:solidFill>
              </a:rPr>
              <a:t>Nakonec kompromisní návrh – kolegium volitelů (</a:t>
            </a:r>
            <a:r>
              <a:rPr lang="cs-CZ" altLang="cs-CZ" sz="2400" u="sng" dirty="0" err="1">
                <a:solidFill>
                  <a:srgbClr val="002D5A"/>
                </a:solidFill>
              </a:rPr>
              <a:t>electoral</a:t>
            </a:r>
            <a:r>
              <a:rPr lang="cs-CZ" altLang="cs-CZ" sz="2400" u="sng" dirty="0">
                <a:solidFill>
                  <a:srgbClr val="002D5A"/>
                </a:solidFill>
              </a:rPr>
              <a:t> </a:t>
            </a:r>
            <a:r>
              <a:rPr lang="cs-CZ" altLang="cs-CZ" sz="2400" u="sng" dirty="0" err="1">
                <a:solidFill>
                  <a:srgbClr val="002D5A"/>
                </a:solidFill>
              </a:rPr>
              <a:t>college</a:t>
            </a:r>
            <a:r>
              <a:rPr lang="cs-CZ" altLang="cs-CZ" sz="2400" dirty="0">
                <a:solidFill>
                  <a:srgbClr val="002D5A"/>
                </a:solidFill>
              </a:rPr>
              <a:t>)</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xmlns="" id="{7C34BB16-7438-4EAB-90E0-B6C3B2D1609F}"/>
              </a:ext>
            </a:extLst>
          </p:cNvPr>
          <p:cNvSpPr>
            <a:spLocks noGrp="1"/>
          </p:cNvSpPr>
          <p:nvPr>
            <p:ph type="title"/>
          </p:nvPr>
        </p:nvSpPr>
        <p:spPr>
          <a:xfrm>
            <a:off x="239712" y="622592"/>
            <a:ext cx="8447088" cy="390525"/>
          </a:xfrm>
        </p:spPr>
        <p:txBody>
          <a:bodyPr>
            <a:noAutofit/>
          </a:bodyPr>
          <a:lstStyle/>
          <a:p>
            <a:r>
              <a:rPr lang="cs-CZ" altLang="cs-CZ" sz="4000" dirty="0"/>
              <a:t>Specifika volebního systému prezidenta</a:t>
            </a:r>
          </a:p>
        </p:txBody>
      </p:sp>
      <p:sp>
        <p:nvSpPr>
          <p:cNvPr id="11267" name="Zástupný symbol pro obsah 2">
            <a:extLst>
              <a:ext uri="{FF2B5EF4-FFF2-40B4-BE49-F238E27FC236}">
                <a16:creationId xmlns:a16="http://schemas.microsoft.com/office/drawing/2014/main" xmlns="" id="{F84B8CC0-E798-46E1-AA53-B07B05BF08ED}"/>
              </a:ext>
            </a:extLst>
          </p:cNvPr>
          <p:cNvSpPr>
            <a:spLocks noGrp="1"/>
          </p:cNvSpPr>
          <p:nvPr>
            <p:ph idx="1"/>
          </p:nvPr>
        </p:nvSpPr>
        <p:spPr>
          <a:xfrm>
            <a:off x="457200" y="1600200"/>
            <a:ext cx="8229600" cy="4931229"/>
          </a:xfrm>
        </p:spPr>
        <p:txBody>
          <a:bodyPr>
            <a:normAutofit fontScale="85000" lnSpcReduction="20000"/>
          </a:bodyPr>
          <a:lstStyle/>
          <a:p>
            <a:pPr>
              <a:lnSpc>
                <a:spcPct val="110000"/>
              </a:lnSpc>
              <a:spcBef>
                <a:spcPts val="1200"/>
              </a:spcBef>
            </a:pPr>
            <a:r>
              <a:rPr lang="cs-CZ" altLang="cs-CZ" dirty="0">
                <a:solidFill>
                  <a:srgbClr val="002D5A"/>
                </a:solidFill>
              </a:rPr>
              <a:t>Model „</a:t>
            </a:r>
            <a:r>
              <a:rPr lang="cs-CZ" altLang="cs-CZ" dirty="0" err="1">
                <a:solidFill>
                  <a:srgbClr val="002D5A"/>
                </a:solidFill>
              </a:rPr>
              <a:t>electoral</a:t>
            </a:r>
            <a:r>
              <a:rPr lang="cs-CZ" altLang="cs-CZ" dirty="0">
                <a:solidFill>
                  <a:srgbClr val="002D5A"/>
                </a:solidFill>
              </a:rPr>
              <a:t> </a:t>
            </a:r>
            <a:r>
              <a:rPr lang="cs-CZ" altLang="cs-CZ" dirty="0" err="1">
                <a:solidFill>
                  <a:srgbClr val="002D5A"/>
                </a:solidFill>
              </a:rPr>
              <a:t>college</a:t>
            </a:r>
            <a:r>
              <a:rPr lang="cs-CZ" altLang="cs-CZ" dirty="0">
                <a:solidFill>
                  <a:srgbClr val="002D5A"/>
                </a:solidFill>
              </a:rPr>
              <a:t>“ -  kompromis</a:t>
            </a:r>
          </a:p>
          <a:p>
            <a:pPr lvl="1">
              <a:lnSpc>
                <a:spcPct val="110000"/>
              </a:lnSpc>
              <a:spcBef>
                <a:spcPts val="1200"/>
              </a:spcBef>
            </a:pPr>
            <a:r>
              <a:rPr lang="cs-CZ" altLang="cs-CZ" dirty="0">
                <a:solidFill>
                  <a:srgbClr val="002D5A"/>
                </a:solidFill>
              </a:rPr>
              <a:t>silná centrální vláda versus slabá centrální vláda</a:t>
            </a:r>
          </a:p>
          <a:p>
            <a:pPr lvl="1">
              <a:lnSpc>
                <a:spcPct val="110000"/>
              </a:lnSpc>
              <a:spcBef>
                <a:spcPts val="1200"/>
              </a:spcBef>
            </a:pPr>
            <a:r>
              <a:rPr lang="cs-CZ" altLang="cs-CZ" dirty="0">
                <a:solidFill>
                  <a:srgbClr val="002D5A"/>
                </a:solidFill>
              </a:rPr>
              <a:t>velké </a:t>
            </a:r>
            <a:r>
              <a:rPr lang="cs-CZ" altLang="cs-CZ" dirty="0" err="1">
                <a:solidFill>
                  <a:srgbClr val="002D5A"/>
                </a:solidFill>
              </a:rPr>
              <a:t>verus</a:t>
            </a:r>
            <a:r>
              <a:rPr lang="cs-CZ" altLang="cs-CZ" dirty="0">
                <a:solidFill>
                  <a:srgbClr val="002D5A"/>
                </a:solidFill>
              </a:rPr>
              <a:t> malé státy </a:t>
            </a:r>
          </a:p>
          <a:p>
            <a:pPr lvl="2">
              <a:lnSpc>
                <a:spcPct val="110000"/>
              </a:lnSpc>
              <a:spcBef>
                <a:spcPts val="1200"/>
              </a:spcBef>
            </a:pPr>
            <a:r>
              <a:rPr lang="cs-CZ" altLang="cs-CZ" dirty="0">
                <a:solidFill>
                  <a:srgbClr val="002D5A"/>
                </a:solidFill>
              </a:rPr>
              <a:t>tzv. virginský plán X newjerseyský plán</a:t>
            </a:r>
          </a:p>
          <a:p>
            <a:pPr>
              <a:lnSpc>
                <a:spcPct val="110000"/>
              </a:lnSpc>
              <a:spcBef>
                <a:spcPts val="1200"/>
              </a:spcBef>
            </a:pPr>
            <a:r>
              <a:rPr lang="cs-CZ" altLang="cs-CZ" dirty="0">
                <a:solidFill>
                  <a:srgbClr val="002D5A"/>
                </a:solidFill>
              </a:rPr>
              <a:t>Kompromis - tzv. connecticutský plán</a:t>
            </a:r>
          </a:p>
          <a:p>
            <a:pPr lvl="1">
              <a:lnSpc>
                <a:spcPct val="110000"/>
              </a:lnSpc>
              <a:spcBef>
                <a:spcPts val="1200"/>
              </a:spcBef>
            </a:pPr>
            <a:r>
              <a:rPr lang="cs-CZ" altLang="cs-CZ" dirty="0">
                <a:solidFill>
                  <a:srgbClr val="002D5A"/>
                </a:solidFill>
              </a:rPr>
              <a:t>současný systém (prvky obou předchozích plánů)</a:t>
            </a:r>
          </a:p>
          <a:p>
            <a:pPr lvl="2">
              <a:lnSpc>
                <a:spcPct val="110000"/>
              </a:lnSpc>
              <a:spcBef>
                <a:spcPts val="1200"/>
              </a:spcBef>
            </a:pPr>
            <a:r>
              <a:rPr lang="cs-CZ" altLang="cs-CZ" dirty="0">
                <a:solidFill>
                  <a:srgbClr val="002D5A"/>
                </a:solidFill>
              </a:rPr>
              <a:t>Veliké státy – více volitelů</a:t>
            </a:r>
          </a:p>
          <a:p>
            <a:pPr lvl="2">
              <a:lnSpc>
                <a:spcPct val="110000"/>
              </a:lnSpc>
              <a:spcBef>
                <a:spcPts val="1200"/>
              </a:spcBef>
            </a:pPr>
            <a:r>
              <a:rPr lang="cs-CZ" altLang="cs-CZ" dirty="0">
                <a:solidFill>
                  <a:srgbClr val="002D5A"/>
                </a:solidFill>
              </a:rPr>
              <a:t>Malé státy </a:t>
            </a:r>
            <a:r>
              <a:rPr lang="cs-CZ" altLang="cs-CZ" dirty="0" err="1">
                <a:solidFill>
                  <a:srgbClr val="002D5A"/>
                </a:solidFill>
              </a:rPr>
              <a:t>nadreprezentovány</a:t>
            </a:r>
            <a:endParaRPr lang="cs-CZ" altLang="cs-CZ" dirty="0">
              <a:solidFill>
                <a:srgbClr val="002D5A"/>
              </a:solidFill>
            </a:endParaRPr>
          </a:p>
          <a:p>
            <a:pPr lvl="2">
              <a:lnSpc>
                <a:spcPct val="110000"/>
              </a:lnSpc>
              <a:spcBef>
                <a:spcPts val="1200"/>
              </a:spcBef>
            </a:pPr>
            <a:r>
              <a:rPr lang="cs-CZ" altLang="cs-CZ" dirty="0">
                <a:solidFill>
                  <a:srgbClr val="002D5A"/>
                </a:solidFill>
              </a:rPr>
              <a:t>Silná federální vláda, ale státy rozhodují o způsobu alokace volitelů (jen Maine a </a:t>
            </a:r>
            <a:r>
              <a:rPr lang="cs-CZ" altLang="cs-CZ" dirty="0" err="1">
                <a:solidFill>
                  <a:srgbClr val="002D5A"/>
                </a:solidFill>
              </a:rPr>
              <a:t>Nebrasca</a:t>
            </a:r>
            <a:r>
              <a:rPr lang="cs-CZ" altLang="cs-CZ" dirty="0">
                <a:solidFill>
                  <a:srgbClr val="002D5A"/>
                </a:solidFill>
              </a:rPr>
              <a:t> – poměrný systém)</a:t>
            </a:r>
          </a:p>
          <a:p>
            <a:pPr lvl="2">
              <a:lnSpc>
                <a:spcPct val="110000"/>
              </a:lnSpc>
              <a:spcBef>
                <a:spcPts val="1200"/>
              </a:spcBef>
            </a:pPr>
            <a:r>
              <a:rPr lang="cs-CZ" altLang="cs-CZ" dirty="0">
                <a:solidFill>
                  <a:srgbClr val="002D5A"/>
                </a:solidFill>
              </a:rPr>
              <a:t>Ani přímá volba, ani volba parlamentem</a:t>
            </a:r>
          </a:p>
          <a:p>
            <a:pPr lvl="2"/>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xmlns="" id="{FDC05B61-E510-4DEC-B8C0-85C795A53D5E}"/>
              </a:ext>
            </a:extLst>
          </p:cNvPr>
          <p:cNvSpPr>
            <a:spLocks noGrp="1"/>
          </p:cNvSpPr>
          <p:nvPr>
            <p:ph type="title"/>
          </p:nvPr>
        </p:nvSpPr>
        <p:spPr>
          <a:xfrm>
            <a:off x="239712" y="407988"/>
            <a:ext cx="8447088" cy="982273"/>
          </a:xfrm>
        </p:spPr>
        <p:txBody>
          <a:bodyPr>
            <a:noAutofit/>
          </a:bodyPr>
          <a:lstStyle/>
          <a:p>
            <a:r>
              <a:rPr lang="cs-CZ" altLang="cs-CZ" sz="4400" dirty="0" err="1"/>
              <a:t>Sartori</a:t>
            </a:r>
            <a:r>
              <a:rPr lang="cs-CZ" altLang="cs-CZ" sz="4400" dirty="0"/>
              <a:t>: „</a:t>
            </a:r>
            <a:r>
              <a:rPr lang="cs-CZ" altLang="cs-CZ" sz="4400" dirty="0" err="1"/>
              <a:t>jakobypřímá</a:t>
            </a:r>
            <a:r>
              <a:rPr lang="cs-CZ" altLang="cs-CZ" sz="4400" dirty="0"/>
              <a:t>“ volba</a:t>
            </a:r>
          </a:p>
        </p:txBody>
      </p:sp>
      <p:sp>
        <p:nvSpPr>
          <p:cNvPr id="12291" name="Zástupný symbol pro obsah 2">
            <a:extLst>
              <a:ext uri="{FF2B5EF4-FFF2-40B4-BE49-F238E27FC236}">
                <a16:creationId xmlns:a16="http://schemas.microsoft.com/office/drawing/2014/main" xmlns="" id="{45D22125-1EBE-44C4-9213-C560C1ECA940}"/>
              </a:ext>
            </a:extLst>
          </p:cNvPr>
          <p:cNvSpPr>
            <a:spLocks noGrp="1"/>
          </p:cNvSpPr>
          <p:nvPr>
            <p:ph idx="1"/>
          </p:nvPr>
        </p:nvSpPr>
        <p:spPr>
          <a:xfrm>
            <a:off x="457200" y="1660848"/>
            <a:ext cx="8229600" cy="4711959"/>
          </a:xfrm>
        </p:spPr>
        <p:txBody>
          <a:bodyPr>
            <a:normAutofit/>
          </a:bodyPr>
          <a:lstStyle/>
          <a:p>
            <a:r>
              <a:rPr lang="cs-CZ" altLang="cs-CZ" sz="2400" dirty="0">
                <a:solidFill>
                  <a:srgbClr val="002D5A"/>
                </a:solidFill>
              </a:rPr>
              <a:t>obavy: </a:t>
            </a:r>
          </a:p>
          <a:p>
            <a:pPr lvl="1"/>
            <a:r>
              <a:rPr lang="cs-CZ" altLang="cs-CZ" sz="2400" dirty="0">
                <a:solidFill>
                  <a:srgbClr val="002D5A"/>
                </a:solidFill>
              </a:rPr>
              <a:t>z velké autority prezidenta a jeho případné tyranie</a:t>
            </a:r>
          </a:p>
          <a:p>
            <a:pPr lvl="1"/>
            <a:r>
              <a:rPr lang="cs-CZ" altLang="cs-CZ" sz="2400" dirty="0">
                <a:solidFill>
                  <a:srgbClr val="002D5A"/>
                </a:solidFill>
              </a:rPr>
              <a:t>z centralismu a převahy velkých (lidnatých států)</a:t>
            </a:r>
          </a:p>
          <a:p>
            <a:pPr lvl="1"/>
            <a:r>
              <a:rPr lang="cs-CZ" altLang="cs-CZ" sz="2400" dirty="0">
                <a:solidFill>
                  <a:srgbClr val="002D5A"/>
                </a:solidFill>
              </a:rPr>
              <a:t>z demagogie kandidátů</a:t>
            </a:r>
          </a:p>
          <a:p>
            <a:endParaRPr lang="cs-CZ" altLang="cs-CZ" sz="2400" dirty="0">
              <a:solidFill>
                <a:srgbClr val="002D5A"/>
              </a:solidFill>
            </a:endParaRPr>
          </a:p>
          <a:p>
            <a:r>
              <a:rPr lang="cs-CZ" altLang="cs-CZ" sz="2400" dirty="0">
                <a:solidFill>
                  <a:srgbClr val="002D5A"/>
                </a:solidFill>
              </a:rPr>
              <a:t>EC - původní myšlenka - sbor nezávislých osobností</a:t>
            </a:r>
          </a:p>
          <a:p>
            <a:pPr lvl="1"/>
            <a:r>
              <a:rPr lang="cs-CZ" altLang="cs-CZ" sz="2400" dirty="0">
                <a:solidFill>
                  <a:srgbClr val="002D5A"/>
                </a:solidFill>
              </a:rPr>
              <a:t>John </a:t>
            </a:r>
            <a:r>
              <a:rPr lang="cs-CZ" altLang="cs-CZ" sz="2400" dirty="0" err="1">
                <a:solidFill>
                  <a:srgbClr val="002D5A"/>
                </a:solidFill>
              </a:rPr>
              <a:t>Jay</a:t>
            </a:r>
            <a:r>
              <a:rPr lang="cs-CZ" altLang="cs-CZ" sz="2400" dirty="0">
                <a:solidFill>
                  <a:srgbClr val="002D5A"/>
                </a:solidFill>
              </a:rPr>
              <a:t>: EC = „nejosvícenější a nejúctyhodnější občané“</a:t>
            </a:r>
          </a:p>
          <a:p>
            <a:pPr lvl="1"/>
            <a:r>
              <a:rPr lang="cs-CZ" altLang="cs-CZ" sz="2400" dirty="0">
                <a:solidFill>
                  <a:srgbClr val="002D5A"/>
                </a:solidFill>
              </a:rPr>
              <a:t>nepočítalo se s politickými stranami</a:t>
            </a:r>
          </a:p>
          <a:p>
            <a:pPr lvl="1"/>
            <a:r>
              <a:rPr lang="cs-CZ" altLang="cs-CZ" sz="2400" dirty="0">
                <a:solidFill>
                  <a:srgbClr val="002D5A"/>
                </a:solidFill>
              </a:rPr>
              <a:t>dnes volitelé – velice loajální „svým“ politickým stranám</a:t>
            </a:r>
          </a:p>
          <a:p>
            <a:pPr marL="914205" lvl="2" indent="0">
              <a:buNone/>
            </a:pPr>
            <a:r>
              <a:rPr lang="cs-CZ" altLang="cs-CZ" dirty="0">
                <a:solidFill>
                  <a:srgbClr val="002D5A"/>
                </a:solidFill>
              </a:rPr>
              <a:t>= hlavní kritérium pro výběr kandidátů na volitele</a:t>
            </a:r>
          </a:p>
          <a:p>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xmlns="" id="{52C2F863-4008-4824-B19A-DCA0320C624A}"/>
              </a:ext>
            </a:extLst>
          </p:cNvPr>
          <p:cNvSpPr>
            <a:spLocks noGrp="1"/>
          </p:cNvSpPr>
          <p:nvPr>
            <p:ph type="title"/>
          </p:nvPr>
        </p:nvSpPr>
        <p:spPr>
          <a:xfrm>
            <a:off x="239712" y="407988"/>
            <a:ext cx="8447088" cy="390525"/>
          </a:xfrm>
        </p:spPr>
        <p:txBody>
          <a:bodyPr>
            <a:noAutofit/>
          </a:bodyPr>
          <a:lstStyle/>
          <a:p>
            <a:r>
              <a:rPr lang="cs-CZ" altLang="cs-CZ" sz="4000" dirty="0"/>
              <a:t>Sbor volitelů (</a:t>
            </a:r>
            <a:r>
              <a:rPr lang="cs-CZ" altLang="cs-CZ" sz="4000" dirty="0" err="1"/>
              <a:t>electoral</a:t>
            </a:r>
            <a:r>
              <a:rPr lang="cs-CZ" altLang="cs-CZ" sz="4000" dirty="0"/>
              <a:t> </a:t>
            </a:r>
            <a:r>
              <a:rPr lang="cs-CZ" altLang="cs-CZ" sz="4000" dirty="0" err="1"/>
              <a:t>college</a:t>
            </a:r>
            <a:r>
              <a:rPr lang="cs-CZ" altLang="cs-CZ" sz="4000" dirty="0"/>
              <a:t>)</a:t>
            </a:r>
          </a:p>
        </p:txBody>
      </p:sp>
      <p:sp>
        <p:nvSpPr>
          <p:cNvPr id="13315" name="Zástupný symbol pro obsah 2">
            <a:extLst>
              <a:ext uri="{FF2B5EF4-FFF2-40B4-BE49-F238E27FC236}">
                <a16:creationId xmlns:a16="http://schemas.microsoft.com/office/drawing/2014/main" xmlns="" id="{3E924C9F-E1CE-4459-AA0B-27220FA739B0}"/>
              </a:ext>
            </a:extLst>
          </p:cNvPr>
          <p:cNvSpPr>
            <a:spLocks noGrp="1"/>
          </p:cNvSpPr>
          <p:nvPr>
            <p:ph idx="1"/>
          </p:nvPr>
        </p:nvSpPr>
        <p:spPr>
          <a:xfrm>
            <a:off x="457200" y="1138335"/>
            <a:ext cx="8229600" cy="5458407"/>
          </a:xfrm>
        </p:spPr>
        <p:txBody>
          <a:bodyPr>
            <a:normAutofit/>
          </a:bodyPr>
          <a:lstStyle/>
          <a:p>
            <a:r>
              <a:rPr lang="cs-CZ" altLang="cs-CZ" sz="2400" dirty="0">
                <a:solidFill>
                  <a:srgbClr val="002D5A"/>
                </a:solidFill>
              </a:rPr>
              <a:t>Ústava hovoří jen o volitelích – konkrétní podoba EC je výsledkem ústavní zvyklosti</a:t>
            </a:r>
          </a:p>
          <a:p>
            <a:endParaRPr lang="cs-CZ" altLang="cs-CZ" sz="2400" dirty="0">
              <a:solidFill>
                <a:srgbClr val="002D5A"/>
              </a:solidFill>
            </a:endParaRPr>
          </a:p>
          <a:p>
            <a:r>
              <a:rPr lang="cs-CZ" altLang="cs-CZ" sz="2400" dirty="0">
                <a:solidFill>
                  <a:srgbClr val="002D5A"/>
                </a:solidFill>
              </a:rPr>
              <a:t>Postupná evoluce: 2 revize</a:t>
            </a:r>
          </a:p>
          <a:p>
            <a:pPr lvl="1"/>
            <a:r>
              <a:rPr lang="cs-CZ" altLang="cs-CZ" sz="2400" dirty="0">
                <a:solidFill>
                  <a:srgbClr val="002D5A"/>
                </a:solidFill>
              </a:rPr>
              <a:t>1804: XII. Dodatek – rozlišení hlasu pro prezidenta a pro viceprezidenta</a:t>
            </a:r>
          </a:p>
          <a:p>
            <a:pPr lvl="2"/>
            <a:r>
              <a:rPr lang="cs-CZ" altLang="cs-CZ" dirty="0">
                <a:solidFill>
                  <a:srgbClr val="002D5A"/>
                </a:solidFill>
              </a:rPr>
              <a:t>původně měli volitelé 2 hlasy</a:t>
            </a:r>
          </a:p>
          <a:p>
            <a:pPr lvl="1"/>
            <a:r>
              <a:rPr lang="cs-CZ" altLang="cs-CZ" sz="2400" dirty="0">
                <a:solidFill>
                  <a:srgbClr val="002D5A"/>
                </a:solidFill>
              </a:rPr>
              <a:t>1864: ve všech státech přímá volba volitelů</a:t>
            </a:r>
          </a:p>
          <a:p>
            <a:pPr lvl="2"/>
            <a:r>
              <a:rPr lang="cs-CZ" altLang="cs-CZ" dirty="0">
                <a:solidFill>
                  <a:srgbClr val="002D5A"/>
                </a:solidFill>
              </a:rPr>
              <a:t>dříve převažovala nepřímá volba volitelů (státními parlamenty)</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xmlns="" id="{D89A8234-0EB2-4572-8CD4-91894F10FBE3}"/>
              </a:ext>
            </a:extLst>
          </p:cNvPr>
          <p:cNvSpPr>
            <a:spLocks noGrp="1"/>
          </p:cNvSpPr>
          <p:nvPr>
            <p:ph type="title"/>
          </p:nvPr>
        </p:nvSpPr>
        <p:spPr>
          <a:xfrm>
            <a:off x="239712" y="341312"/>
            <a:ext cx="8447088" cy="390525"/>
          </a:xfrm>
        </p:spPr>
        <p:txBody>
          <a:bodyPr>
            <a:noAutofit/>
          </a:bodyPr>
          <a:lstStyle/>
          <a:p>
            <a:r>
              <a:rPr lang="cs-CZ" altLang="cs-CZ" sz="4000" dirty="0"/>
              <a:t>Argumenty pro Sbor volitelů</a:t>
            </a:r>
          </a:p>
        </p:txBody>
      </p:sp>
      <p:sp>
        <p:nvSpPr>
          <p:cNvPr id="14339" name="Zástupný symbol pro obsah 2">
            <a:extLst>
              <a:ext uri="{FF2B5EF4-FFF2-40B4-BE49-F238E27FC236}">
                <a16:creationId xmlns:a16="http://schemas.microsoft.com/office/drawing/2014/main" xmlns="" id="{188E31A3-1173-4339-82B2-AA22871145D6}"/>
              </a:ext>
            </a:extLst>
          </p:cNvPr>
          <p:cNvSpPr>
            <a:spLocks noGrp="1"/>
          </p:cNvSpPr>
          <p:nvPr>
            <p:ph idx="1"/>
          </p:nvPr>
        </p:nvSpPr>
        <p:spPr>
          <a:xfrm>
            <a:off x="457200" y="1194318"/>
            <a:ext cx="8229600" cy="5206482"/>
          </a:xfrm>
        </p:spPr>
        <p:txBody>
          <a:bodyPr>
            <a:normAutofit/>
          </a:bodyPr>
          <a:lstStyle/>
          <a:p>
            <a:pPr>
              <a:spcBef>
                <a:spcPts val="1200"/>
              </a:spcBef>
            </a:pPr>
            <a:r>
              <a:rPr lang="cs-CZ" altLang="cs-CZ" sz="2400" dirty="0">
                <a:solidFill>
                  <a:srgbClr val="002D5A"/>
                </a:solidFill>
              </a:rPr>
              <a:t>podpora již velmi ukotveného systému dvou stran</a:t>
            </a:r>
          </a:p>
          <a:p>
            <a:pPr lvl="1">
              <a:spcBef>
                <a:spcPts val="1200"/>
              </a:spcBef>
            </a:pPr>
            <a:r>
              <a:rPr lang="cs-CZ" altLang="cs-CZ" sz="2400" dirty="0">
                <a:solidFill>
                  <a:srgbClr val="002D5A"/>
                </a:solidFill>
              </a:rPr>
              <a:t>bipartismus – napomáhá stabilitě</a:t>
            </a:r>
          </a:p>
          <a:p>
            <a:pPr>
              <a:spcBef>
                <a:spcPts val="1200"/>
              </a:spcBef>
            </a:pPr>
            <a:r>
              <a:rPr lang="cs-CZ" altLang="cs-CZ" sz="2400" dirty="0">
                <a:solidFill>
                  <a:srgbClr val="002D5A"/>
                </a:solidFill>
              </a:rPr>
              <a:t>základní kámen amerického federalismu</a:t>
            </a:r>
          </a:p>
          <a:p>
            <a:pPr lvl="1">
              <a:spcBef>
                <a:spcPts val="1200"/>
              </a:spcBef>
            </a:pPr>
            <a:r>
              <a:rPr lang="cs-CZ" altLang="cs-CZ" sz="2400" dirty="0">
                <a:solidFill>
                  <a:srgbClr val="002D5A"/>
                </a:solidFill>
              </a:rPr>
              <a:t>státy si samy určují způsob volby a alokace volitelů</a:t>
            </a:r>
          </a:p>
          <a:p>
            <a:pPr lvl="1">
              <a:spcBef>
                <a:spcPts val="1200"/>
              </a:spcBef>
            </a:pPr>
            <a:r>
              <a:rPr lang="cs-CZ" altLang="cs-CZ" sz="2400" dirty="0">
                <a:solidFill>
                  <a:srgbClr val="002D5A"/>
                </a:solidFill>
              </a:rPr>
              <a:t>malé státy </a:t>
            </a:r>
            <a:r>
              <a:rPr lang="cs-CZ" altLang="cs-CZ" sz="2400" dirty="0" err="1">
                <a:solidFill>
                  <a:srgbClr val="002D5A"/>
                </a:solidFill>
              </a:rPr>
              <a:t>nadreprezentovány</a:t>
            </a:r>
            <a:endParaRPr lang="cs-CZ" altLang="cs-CZ" sz="2400" dirty="0">
              <a:solidFill>
                <a:srgbClr val="002D5A"/>
              </a:solidFill>
            </a:endParaRPr>
          </a:p>
          <a:p>
            <a:pPr>
              <a:spcBef>
                <a:spcPts val="1200"/>
              </a:spcBef>
            </a:pPr>
            <a:r>
              <a:rPr lang="cs-CZ" altLang="cs-CZ" sz="2400" dirty="0">
                <a:solidFill>
                  <a:srgbClr val="002D5A"/>
                </a:solidFill>
              </a:rPr>
              <a:t>vítězí ti kandidáti, kteří mají podporu napříč celými USA</a:t>
            </a:r>
          </a:p>
          <a:p>
            <a:pPr lvl="1">
              <a:spcBef>
                <a:spcPts val="1200"/>
              </a:spcBef>
            </a:pPr>
            <a:r>
              <a:rPr lang="cs-CZ" altLang="cs-CZ" sz="2400" dirty="0">
                <a:solidFill>
                  <a:srgbClr val="002D5A"/>
                </a:solidFill>
              </a:rPr>
              <a:t>nehrozí dominance několika málo lidnatých států</a:t>
            </a:r>
          </a:p>
          <a:p>
            <a:pPr>
              <a:spcBef>
                <a:spcPts val="1200"/>
              </a:spcBef>
            </a:pPr>
            <a:r>
              <a:rPr lang="cs-CZ" altLang="cs-CZ" sz="2400" dirty="0">
                <a:solidFill>
                  <a:srgbClr val="002D5A"/>
                </a:solidFill>
              </a:rPr>
              <a:t>chrání zájmy menšin</a:t>
            </a:r>
          </a:p>
          <a:p>
            <a:pPr lvl="1">
              <a:spcBef>
                <a:spcPts val="1200"/>
              </a:spcBef>
            </a:pPr>
            <a:r>
              <a:rPr lang="cs-CZ" altLang="cs-CZ" sz="2400" dirty="0">
                <a:solidFill>
                  <a:srgbClr val="002D5A"/>
                </a:solidFill>
              </a:rPr>
              <a:t>často lokálně koncentrované - jejich kandidát může získat hlasy všech volitelů v daném státě</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xmlns="" id="{5274CE85-D988-4D97-B3AD-9B560028C9F3}"/>
              </a:ext>
            </a:extLst>
          </p:cNvPr>
          <p:cNvSpPr>
            <a:spLocks noGrp="1"/>
          </p:cNvSpPr>
          <p:nvPr>
            <p:ph type="title"/>
          </p:nvPr>
        </p:nvSpPr>
        <p:spPr>
          <a:xfrm>
            <a:off x="120780" y="519905"/>
            <a:ext cx="8447088" cy="423863"/>
          </a:xfrm>
        </p:spPr>
        <p:txBody>
          <a:bodyPr>
            <a:noAutofit/>
          </a:bodyPr>
          <a:lstStyle/>
          <a:p>
            <a:r>
              <a:rPr lang="cs-CZ" altLang="cs-CZ" sz="4100" dirty="0"/>
              <a:t>Argumenty proti Sboru volitelů</a:t>
            </a:r>
          </a:p>
        </p:txBody>
      </p:sp>
      <p:sp>
        <p:nvSpPr>
          <p:cNvPr id="15363" name="Zástupný symbol pro obsah 2">
            <a:extLst>
              <a:ext uri="{FF2B5EF4-FFF2-40B4-BE49-F238E27FC236}">
                <a16:creationId xmlns:a16="http://schemas.microsoft.com/office/drawing/2014/main" xmlns="" id="{07EBE1BC-F118-4A4E-81D2-5221D8955CF2}"/>
              </a:ext>
            </a:extLst>
          </p:cNvPr>
          <p:cNvSpPr>
            <a:spLocks noGrp="1"/>
          </p:cNvSpPr>
          <p:nvPr>
            <p:ph idx="1"/>
          </p:nvPr>
        </p:nvSpPr>
        <p:spPr>
          <a:xfrm>
            <a:off x="457200" y="1390262"/>
            <a:ext cx="8229600" cy="4735902"/>
          </a:xfrm>
        </p:spPr>
        <p:txBody>
          <a:bodyPr/>
          <a:lstStyle/>
          <a:p>
            <a:pPr>
              <a:spcBef>
                <a:spcPts val="1200"/>
              </a:spcBef>
            </a:pPr>
            <a:r>
              <a:rPr lang="cs-CZ" altLang="cs-CZ" sz="2000" dirty="0">
                <a:solidFill>
                  <a:srgbClr val="002D5A"/>
                </a:solidFill>
              </a:rPr>
              <a:t>může zvítězit kandidát s nižším počtem hlasů voličů</a:t>
            </a:r>
          </a:p>
          <a:p>
            <a:pPr>
              <a:spcBef>
                <a:spcPts val="1200"/>
              </a:spcBef>
            </a:pPr>
            <a:r>
              <a:rPr lang="cs-CZ" altLang="cs-CZ" sz="2000" dirty="0">
                <a:solidFill>
                  <a:srgbClr val="002D5A"/>
                </a:solidFill>
              </a:rPr>
              <a:t>volitelé nejsou povinni odevzdat hlas tandemu, za nějž byli nominováni</a:t>
            </a:r>
          </a:p>
          <a:p>
            <a:pPr lvl="1">
              <a:spcBef>
                <a:spcPts val="1200"/>
              </a:spcBef>
            </a:pPr>
            <a:r>
              <a:rPr lang="cs-CZ" altLang="cs-CZ" sz="1800" dirty="0">
                <a:solidFill>
                  <a:srgbClr val="002D5A"/>
                </a:solidFill>
              </a:rPr>
              <a:t>V historii velice málo „</a:t>
            </a:r>
            <a:r>
              <a:rPr lang="cs-CZ" altLang="cs-CZ" sz="1800" dirty="0" err="1">
                <a:solidFill>
                  <a:srgbClr val="002D5A"/>
                </a:solidFill>
              </a:rPr>
              <a:t>faithless</a:t>
            </a:r>
            <a:r>
              <a:rPr lang="cs-CZ" altLang="cs-CZ" sz="1800" dirty="0">
                <a:solidFill>
                  <a:srgbClr val="002D5A"/>
                </a:solidFill>
              </a:rPr>
              <a:t> </a:t>
            </a:r>
            <a:r>
              <a:rPr lang="cs-CZ" altLang="cs-CZ" sz="1800" dirty="0" err="1">
                <a:solidFill>
                  <a:srgbClr val="002D5A"/>
                </a:solidFill>
              </a:rPr>
              <a:t>electors</a:t>
            </a:r>
            <a:r>
              <a:rPr lang="cs-CZ" altLang="cs-CZ" sz="1800" dirty="0">
                <a:solidFill>
                  <a:srgbClr val="002D5A"/>
                </a:solidFill>
              </a:rPr>
              <a:t>“</a:t>
            </a:r>
          </a:p>
          <a:p>
            <a:pPr>
              <a:spcBef>
                <a:spcPts val="1200"/>
              </a:spcBef>
            </a:pPr>
            <a:r>
              <a:rPr lang="cs-CZ" altLang="cs-CZ" sz="2000" dirty="0">
                <a:solidFill>
                  <a:srgbClr val="002D5A"/>
                </a:solidFill>
              </a:rPr>
              <a:t>kandidáti se zaměřují jen na některé státy</a:t>
            </a:r>
          </a:p>
          <a:p>
            <a:pPr lvl="1">
              <a:spcBef>
                <a:spcPts val="1200"/>
              </a:spcBef>
            </a:pPr>
            <a:r>
              <a:rPr lang="cs-CZ" altLang="cs-CZ" sz="1800" dirty="0">
                <a:solidFill>
                  <a:srgbClr val="002D5A"/>
                </a:solidFill>
              </a:rPr>
              <a:t>swing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battleground</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(Florida, Ohio, </a:t>
            </a:r>
            <a:r>
              <a:rPr lang="cs-CZ" altLang="cs-CZ" sz="1800" dirty="0" err="1">
                <a:solidFill>
                  <a:srgbClr val="002D5A"/>
                </a:solidFill>
              </a:rPr>
              <a:t>Pennsylvania</a:t>
            </a:r>
            <a:r>
              <a:rPr lang="cs-CZ" altLang="cs-CZ" sz="1800" dirty="0">
                <a:solidFill>
                  <a:srgbClr val="002D5A"/>
                </a:solidFill>
              </a:rPr>
              <a:t>, Michigan)</a:t>
            </a:r>
          </a:p>
          <a:p>
            <a:pPr lvl="1">
              <a:spcBef>
                <a:spcPts val="1200"/>
              </a:spcBef>
            </a:pPr>
            <a:r>
              <a:rPr lang="cs-CZ" altLang="cs-CZ" sz="1800" dirty="0">
                <a:solidFill>
                  <a:srgbClr val="002D5A"/>
                </a:solidFill>
              </a:rPr>
              <a:t>X </a:t>
            </a:r>
            <a:r>
              <a:rPr lang="cs-CZ" altLang="cs-CZ" sz="1800" dirty="0" err="1">
                <a:solidFill>
                  <a:srgbClr val="002D5A"/>
                </a:solidFill>
              </a:rPr>
              <a:t>safe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non-</a:t>
            </a:r>
            <a:r>
              <a:rPr lang="cs-CZ" altLang="cs-CZ" sz="1800" dirty="0" err="1">
                <a:solidFill>
                  <a:srgbClr val="002D5A"/>
                </a:solidFill>
              </a:rPr>
              <a:t>competitive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California</a:t>
            </a:r>
            <a:r>
              <a:rPr lang="cs-CZ" altLang="cs-CZ" sz="1800" dirty="0">
                <a:solidFill>
                  <a:srgbClr val="002D5A"/>
                </a:solidFill>
              </a:rPr>
              <a:t>, New York, Texas, Illinois)</a:t>
            </a:r>
          </a:p>
          <a:p>
            <a:pPr>
              <a:spcBef>
                <a:spcPts val="1200"/>
              </a:spcBef>
            </a:pPr>
            <a:r>
              <a:rPr lang="cs-CZ" altLang="cs-CZ" sz="2000" dirty="0">
                <a:solidFill>
                  <a:srgbClr val="002D5A"/>
                </a:solidFill>
              </a:rPr>
              <a:t>příliš velká váha určitých států</a:t>
            </a:r>
          </a:p>
          <a:p>
            <a:pPr>
              <a:spcBef>
                <a:spcPts val="1200"/>
              </a:spcBef>
            </a:pPr>
            <a:r>
              <a:rPr lang="cs-CZ" altLang="cs-CZ" sz="2000" dirty="0">
                <a:solidFill>
                  <a:srgbClr val="002D5A"/>
                </a:solidFill>
              </a:rPr>
              <a:t>snížení volební účasti (malá motivace některých voličů v některých státech)</a:t>
            </a:r>
          </a:p>
          <a:p>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E6A8A468-EA94-4181-8E66-F4E963A5F225}"/>
              </a:ext>
            </a:extLst>
          </p:cNvPr>
          <p:cNvSpPr>
            <a:spLocks noGrp="1" noChangeArrowheads="1"/>
          </p:cNvSpPr>
          <p:nvPr>
            <p:ph type="title"/>
          </p:nvPr>
        </p:nvSpPr>
        <p:spPr>
          <a:xfrm>
            <a:off x="0" y="210780"/>
            <a:ext cx="9144000" cy="923926"/>
          </a:xfrm>
        </p:spPr>
        <p:txBody>
          <a:bodyPr>
            <a:normAutofit/>
          </a:bodyPr>
          <a:lstStyle/>
          <a:p>
            <a:pPr eaLnBrk="1" hangingPunct="1"/>
            <a:r>
              <a:rPr lang="cs-CZ" altLang="cs-CZ" sz="4400" dirty="0"/>
              <a:t>Volby v roce 2000</a:t>
            </a:r>
          </a:p>
        </p:txBody>
      </p:sp>
      <p:pic>
        <p:nvPicPr>
          <p:cNvPr id="16387" name="il_fi" descr="ElectoralCollege2000-Large">
            <a:extLst>
              <a:ext uri="{FF2B5EF4-FFF2-40B4-BE49-F238E27FC236}">
                <a16:creationId xmlns:a16="http://schemas.microsoft.com/office/drawing/2014/main" xmlns="" id="{321959D6-6A41-4354-B341-0BA2A3B81BF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660" y="1345277"/>
            <a:ext cx="8610679" cy="4626315"/>
          </a:xfrm>
          <a:noFill/>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20441A14-8D1D-445E-A43F-759E34B597D0}"/>
              </a:ext>
            </a:extLst>
          </p:cNvPr>
          <p:cNvSpPr>
            <a:spLocks noGrp="1" noChangeArrowheads="1"/>
          </p:cNvSpPr>
          <p:nvPr>
            <p:ph type="title"/>
          </p:nvPr>
        </p:nvSpPr>
        <p:spPr>
          <a:xfrm>
            <a:off x="111449" y="858837"/>
            <a:ext cx="8447088" cy="423863"/>
          </a:xfrm>
        </p:spPr>
        <p:txBody>
          <a:bodyPr>
            <a:noAutofit/>
          </a:bodyPr>
          <a:lstStyle/>
          <a:p>
            <a:pPr eaLnBrk="1" hangingPunct="1"/>
            <a:r>
              <a:rPr lang="cs-CZ" altLang="cs-CZ" sz="4400" dirty="0"/>
              <a:t>Prezidentské volby – stranicko-politický pohled</a:t>
            </a:r>
          </a:p>
        </p:txBody>
      </p:sp>
      <p:sp>
        <p:nvSpPr>
          <p:cNvPr id="17411" name="Rectangle 3">
            <a:extLst>
              <a:ext uri="{FF2B5EF4-FFF2-40B4-BE49-F238E27FC236}">
                <a16:creationId xmlns:a16="http://schemas.microsoft.com/office/drawing/2014/main" xmlns="" id="{676C259F-8493-492A-8BD1-22457602CD61}"/>
              </a:ext>
            </a:extLst>
          </p:cNvPr>
          <p:cNvSpPr>
            <a:spLocks noGrp="1" noChangeArrowheads="1"/>
          </p:cNvSpPr>
          <p:nvPr>
            <p:ph type="body" idx="1"/>
          </p:nvPr>
        </p:nvSpPr>
        <p:spPr>
          <a:xfrm>
            <a:off x="279399" y="1968760"/>
            <a:ext cx="3527491" cy="4670166"/>
          </a:xfrm>
        </p:spPr>
        <p:txBody>
          <a:bodyPr>
            <a:normAutofit/>
          </a:bodyPr>
          <a:lstStyle/>
          <a:p>
            <a:pPr eaLnBrk="1" hangingPunct="1"/>
            <a:r>
              <a:rPr lang="cs-CZ" altLang="cs-CZ" sz="2400" dirty="0">
                <a:solidFill>
                  <a:srgbClr val="002D5A"/>
                </a:solidFill>
              </a:rPr>
              <a:t>dvě fáze</a:t>
            </a:r>
          </a:p>
          <a:p>
            <a:pPr lvl="1" eaLnBrk="1" hangingPunct="1"/>
            <a:r>
              <a:rPr lang="cs-CZ" altLang="cs-CZ" sz="2400" dirty="0">
                <a:solidFill>
                  <a:srgbClr val="002D5A"/>
                </a:solidFill>
              </a:rPr>
              <a:t>boj o nominaci prezidenta uvnitř strany</a:t>
            </a:r>
          </a:p>
          <a:p>
            <a:pPr lvl="1" eaLnBrk="1" hangingPunct="1"/>
            <a:r>
              <a:rPr lang="cs-CZ" altLang="cs-CZ" sz="2400" dirty="0">
                <a:solidFill>
                  <a:srgbClr val="002D5A"/>
                </a:solidFill>
              </a:rPr>
              <a:t>soutěž stranických kandidátů o hlasy volitelů</a:t>
            </a:r>
          </a:p>
          <a:p>
            <a:pPr lvl="1" eaLnBrk="1" hangingPunct="1"/>
            <a:endParaRPr lang="cs-CZ" altLang="cs-CZ" dirty="0"/>
          </a:p>
        </p:txBody>
      </p:sp>
      <p:pic>
        <p:nvPicPr>
          <p:cNvPr id="17412" name="Picture 5">
            <a:extLst>
              <a:ext uri="{FF2B5EF4-FFF2-40B4-BE49-F238E27FC236}">
                <a16:creationId xmlns:a16="http://schemas.microsoft.com/office/drawing/2014/main" xmlns="" id="{BCB5E8A5-70E2-4645-8BBD-6E6F737D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90" y="1968760"/>
            <a:ext cx="4845083" cy="275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CB44A940-2E45-4516-AACC-F0D93B66AF85}"/>
              </a:ext>
            </a:extLst>
          </p:cNvPr>
          <p:cNvSpPr>
            <a:spLocks noGrp="1" noChangeArrowheads="1"/>
          </p:cNvSpPr>
          <p:nvPr>
            <p:ph type="title"/>
          </p:nvPr>
        </p:nvSpPr>
        <p:spPr>
          <a:xfrm>
            <a:off x="176764" y="407987"/>
            <a:ext cx="8447088" cy="390525"/>
          </a:xfrm>
        </p:spPr>
        <p:txBody>
          <a:bodyPr>
            <a:noAutofit/>
          </a:bodyPr>
          <a:lstStyle/>
          <a:p>
            <a:pPr eaLnBrk="1" hangingPunct="1"/>
            <a:r>
              <a:rPr lang="cs-CZ" altLang="cs-CZ" sz="4400" dirty="0"/>
              <a:t>Primární volby</a:t>
            </a:r>
          </a:p>
        </p:txBody>
      </p:sp>
      <p:sp>
        <p:nvSpPr>
          <p:cNvPr id="19459" name="Rectangle 3">
            <a:extLst>
              <a:ext uri="{FF2B5EF4-FFF2-40B4-BE49-F238E27FC236}">
                <a16:creationId xmlns:a16="http://schemas.microsoft.com/office/drawing/2014/main" xmlns="" id="{4C196DD3-3213-456A-997A-9A8079DF2306}"/>
              </a:ext>
            </a:extLst>
          </p:cNvPr>
          <p:cNvSpPr>
            <a:spLocks noGrp="1" noChangeArrowheads="1"/>
          </p:cNvSpPr>
          <p:nvPr>
            <p:ph type="body" idx="1"/>
          </p:nvPr>
        </p:nvSpPr>
        <p:spPr>
          <a:xfrm>
            <a:off x="279400" y="1371600"/>
            <a:ext cx="4876800" cy="4883150"/>
          </a:xfrm>
        </p:spPr>
        <p:txBody>
          <a:bodyPr>
            <a:normAutofit/>
          </a:bodyPr>
          <a:lstStyle/>
          <a:p>
            <a:pPr eaLnBrk="1" hangingPunct="1"/>
            <a:r>
              <a:rPr lang="cs-CZ" altLang="cs-CZ" dirty="0">
                <a:solidFill>
                  <a:srgbClr val="002D5A"/>
                </a:solidFill>
              </a:rPr>
              <a:t>boj kandidátů o nominaci na prezidenta uvnitř strany</a:t>
            </a:r>
          </a:p>
          <a:p>
            <a:pPr eaLnBrk="1" hangingPunct="1"/>
            <a:r>
              <a:rPr lang="cs-CZ" altLang="cs-CZ" dirty="0">
                <a:solidFill>
                  <a:srgbClr val="002D5A"/>
                </a:solidFill>
              </a:rPr>
              <a:t>boj o podporu tzv. delegátů</a:t>
            </a:r>
          </a:p>
          <a:p>
            <a:pPr lvl="1" eaLnBrk="1" hangingPunct="1">
              <a:lnSpc>
                <a:spcPct val="90000"/>
              </a:lnSpc>
            </a:pPr>
            <a:r>
              <a:rPr lang="cs-CZ" altLang="cs-CZ" dirty="0">
                <a:solidFill>
                  <a:srgbClr val="002D5A"/>
                </a:solidFill>
              </a:rPr>
              <a:t>delegáti vybíráni na úrovni států</a:t>
            </a:r>
          </a:p>
          <a:p>
            <a:pPr eaLnBrk="1" hangingPunct="1"/>
            <a:r>
              <a:rPr lang="cs-CZ" altLang="cs-CZ" dirty="0">
                <a:solidFill>
                  <a:srgbClr val="002D5A"/>
                </a:solidFill>
              </a:rPr>
              <a:t>vrchol na nominačním sjezdu</a:t>
            </a:r>
          </a:p>
          <a:p>
            <a:pPr lvl="2" eaLnBrk="1" hangingPunct="1">
              <a:lnSpc>
                <a:spcPct val="90000"/>
              </a:lnSpc>
            </a:pPr>
            <a:endParaRPr lang="cs-CZ" altLang="cs-CZ" dirty="0"/>
          </a:p>
          <a:p>
            <a:pPr lvl="1" eaLnBrk="1" hangingPunct="1"/>
            <a:endParaRPr lang="cs-CZ" altLang="cs-CZ" dirty="0"/>
          </a:p>
        </p:txBody>
      </p:sp>
      <p:pic>
        <p:nvPicPr>
          <p:cNvPr id="19460" name="Picture 5" descr="2207721914_3b788fd12e">
            <a:extLst>
              <a:ext uri="{FF2B5EF4-FFF2-40B4-BE49-F238E27FC236}">
                <a16:creationId xmlns:a16="http://schemas.microsoft.com/office/drawing/2014/main" xmlns="" id="{2E749504-4F3C-44A7-A9D7-7DB514192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86" y="1538395"/>
            <a:ext cx="3563937"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xmlns="" id="{040DFCDC-5E38-460D-832A-2B3272776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2237">
            <a:off x="4902588" y="421423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42204"/>
          </a:xfrm>
        </p:spPr>
        <p:txBody>
          <a:bodyPr>
            <a:normAutofit/>
          </a:bodyPr>
          <a:lstStyle/>
          <a:p>
            <a:r>
              <a:rPr lang="cs-CZ" sz="4400" dirty="0"/>
              <a:t>Podmínky ke zkoušce</a:t>
            </a:r>
          </a:p>
        </p:txBody>
      </p:sp>
      <p:sp>
        <p:nvSpPr>
          <p:cNvPr id="3" name="Zástupný symbol pro obsah 2"/>
          <p:cNvSpPr>
            <a:spLocks noGrp="1"/>
          </p:cNvSpPr>
          <p:nvPr>
            <p:ph idx="1"/>
          </p:nvPr>
        </p:nvSpPr>
        <p:spPr>
          <a:xfrm>
            <a:off x="457200" y="1639019"/>
            <a:ext cx="8229600" cy="4487144"/>
          </a:xfrm>
        </p:spPr>
        <p:txBody>
          <a:bodyPr>
            <a:noAutofit/>
          </a:bodyPr>
          <a:lstStyle/>
          <a:p>
            <a:pPr marL="0" indent="0">
              <a:buNone/>
            </a:pPr>
            <a:r>
              <a:rPr lang="cs-CZ" sz="2200" b="1" dirty="0">
                <a:solidFill>
                  <a:srgbClr val="002D5A"/>
                </a:solidFill>
              </a:rPr>
              <a:t>Seminární práce na předem konzultované téma</a:t>
            </a:r>
          </a:p>
          <a:p>
            <a:r>
              <a:rPr lang="cs-CZ" sz="2200" dirty="0">
                <a:solidFill>
                  <a:srgbClr val="002D5A"/>
                </a:solidFill>
              </a:rPr>
              <a:t>Teze je třeba prezentovat na některé z řízených konzultací - termín bude dohodnut na první ŘK - 1. 10.</a:t>
            </a:r>
          </a:p>
          <a:p>
            <a:r>
              <a:rPr lang="cs-CZ" sz="2200" dirty="0">
                <a:solidFill>
                  <a:srgbClr val="002D5A"/>
                </a:solidFill>
              </a:rPr>
              <a:t>Témata k výběru budou nabídnuta také na první ŘK</a:t>
            </a:r>
          </a:p>
          <a:p>
            <a:pPr marL="0" indent="0">
              <a:buNone/>
            </a:pPr>
            <a:endParaRPr lang="cs-CZ" sz="2200" b="1" dirty="0">
              <a:solidFill>
                <a:srgbClr val="002D5A"/>
              </a:solidFill>
            </a:endParaRPr>
          </a:p>
          <a:p>
            <a:pPr marL="0" indent="0">
              <a:buNone/>
            </a:pPr>
            <a:r>
              <a:rPr lang="cs-CZ" sz="2200" b="1" dirty="0">
                <a:solidFill>
                  <a:srgbClr val="002D5A"/>
                </a:solidFill>
              </a:rPr>
              <a:t>Závěrečný test a na něj navazující ústní přezkoušení</a:t>
            </a:r>
          </a:p>
        </p:txBody>
      </p:sp>
    </p:spTree>
    <p:extLst>
      <p:ext uri="{BB962C8B-B14F-4D97-AF65-F5344CB8AC3E}">
        <p14:creationId xmlns:p14="http://schemas.microsoft.com/office/powerpoint/2010/main" val="122258852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F665001D-4245-4045-B564-C60D7A152181}"/>
              </a:ext>
            </a:extLst>
          </p:cNvPr>
          <p:cNvSpPr>
            <a:spLocks noGrp="1" noChangeArrowheads="1"/>
          </p:cNvSpPr>
          <p:nvPr>
            <p:ph type="title"/>
          </p:nvPr>
        </p:nvSpPr>
        <p:spPr/>
        <p:txBody>
          <a:bodyPr>
            <a:normAutofit/>
          </a:bodyPr>
          <a:lstStyle/>
          <a:p>
            <a:pPr eaLnBrk="1" hangingPunct="1"/>
            <a:r>
              <a:rPr lang="cs-CZ" altLang="cs-CZ" sz="4400" dirty="0"/>
              <a:t>Primární volby</a:t>
            </a:r>
          </a:p>
        </p:txBody>
      </p:sp>
      <p:sp>
        <p:nvSpPr>
          <p:cNvPr id="20483" name="Rectangle 3">
            <a:extLst>
              <a:ext uri="{FF2B5EF4-FFF2-40B4-BE49-F238E27FC236}">
                <a16:creationId xmlns:a16="http://schemas.microsoft.com/office/drawing/2014/main" xmlns="" id="{86687183-D0E1-4E12-B156-AF686B20C39B}"/>
              </a:ext>
            </a:extLst>
          </p:cNvPr>
          <p:cNvSpPr>
            <a:spLocks noGrp="1" noChangeArrowheads="1"/>
          </p:cNvSpPr>
          <p:nvPr>
            <p:ph type="body" idx="1"/>
          </p:nvPr>
        </p:nvSpPr>
        <p:spPr>
          <a:xfrm>
            <a:off x="279400" y="1698171"/>
            <a:ext cx="5318967" cy="4556579"/>
          </a:xfrm>
        </p:spPr>
        <p:txBody>
          <a:bodyPr/>
          <a:lstStyle/>
          <a:p>
            <a:pPr eaLnBrk="1" hangingPunct="1"/>
            <a:r>
              <a:rPr lang="cs-CZ" altLang="cs-CZ" dirty="0">
                <a:solidFill>
                  <a:srgbClr val="002D5A"/>
                </a:solidFill>
              </a:rPr>
              <a:t>dva typy výběru delegátů</a:t>
            </a:r>
          </a:p>
          <a:p>
            <a:pPr lvl="1" eaLnBrk="1" hangingPunct="1"/>
            <a:r>
              <a:rPr lang="cs-CZ" altLang="cs-CZ" dirty="0">
                <a:solidFill>
                  <a:srgbClr val="002D5A"/>
                </a:solidFill>
              </a:rPr>
              <a:t>prezidentské primárky</a:t>
            </a:r>
          </a:p>
          <a:p>
            <a:pPr lvl="1" eaLnBrk="1" hangingPunct="1"/>
            <a:r>
              <a:rPr lang="cs-CZ" altLang="cs-CZ" dirty="0">
                <a:solidFill>
                  <a:srgbClr val="002D5A"/>
                </a:solidFill>
              </a:rPr>
              <a:t>tzv. </a:t>
            </a:r>
            <a:r>
              <a:rPr lang="cs-CZ" altLang="cs-CZ" dirty="0" err="1">
                <a:solidFill>
                  <a:srgbClr val="002D5A"/>
                </a:solidFill>
              </a:rPr>
              <a:t>caucus</a:t>
            </a:r>
            <a:r>
              <a:rPr lang="cs-CZ" altLang="cs-CZ" sz="2800" dirty="0">
                <a:solidFill>
                  <a:srgbClr val="002D5A"/>
                </a:solidFill>
              </a:rPr>
              <a:t> </a:t>
            </a:r>
          </a:p>
          <a:p>
            <a:pPr lvl="1" eaLnBrk="1" hangingPunct="1"/>
            <a:r>
              <a:rPr lang="cs-CZ" altLang="cs-CZ" dirty="0">
                <a:solidFill>
                  <a:srgbClr val="002D5A"/>
                </a:solidFill>
              </a:rPr>
              <a:t>první </a:t>
            </a:r>
            <a:r>
              <a:rPr lang="cs-CZ" altLang="cs-CZ" dirty="0" err="1">
                <a:solidFill>
                  <a:srgbClr val="002D5A"/>
                </a:solidFill>
              </a:rPr>
              <a:t>caucus</a:t>
            </a:r>
            <a:r>
              <a:rPr lang="cs-CZ" altLang="cs-CZ" dirty="0">
                <a:solidFill>
                  <a:srgbClr val="002D5A"/>
                </a:solidFill>
              </a:rPr>
              <a:t> ve státě Iowa a první primárky ve státě New Hampshire</a:t>
            </a:r>
          </a:p>
          <a:p>
            <a:pPr eaLnBrk="1" hangingPunct="1"/>
            <a:endParaRPr lang="cs-CZ" altLang="cs-CZ" dirty="0"/>
          </a:p>
        </p:txBody>
      </p:sp>
      <p:pic>
        <p:nvPicPr>
          <p:cNvPr id="20484" name="Picture 4" descr="news-graphics-2008-_655886a">
            <a:extLst>
              <a:ext uri="{FF2B5EF4-FFF2-40B4-BE49-F238E27FC236}">
                <a16:creationId xmlns:a16="http://schemas.microsoft.com/office/drawing/2014/main" xmlns="" id="{F346CB9E-1247-40C0-B155-E8A8BD34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1997148"/>
            <a:ext cx="2794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xmlns="" id="{193ACA94-B5C0-4C50-BBB1-C01B08B75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3648">
            <a:off x="5548767" y="434277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4162A235-4452-4495-A5CB-EF9774FBA878}"/>
              </a:ext>
            </a:extLst>
          </p:cNvPr>
          <p:cNvSpPr>
            <a:spLocks noGrp="1" noChangeArrowheads="1"/>
          </p:cNvSpPr>
          <p:nvPr>
            <p:ph type="title"/>
          </p:nvPr>
        </p:nvSpPr>
        <p:spPr>
          <a:xfrm>
            <a:off x="0" y="52744"/>
            <a:ext cx="9144000" cy="923926"/>
          </a:xfrm>
        </p:spPr>
        <p:txBody>
          <a:bodyPr>
            <a:normAutofit/>
          </a:bodyPr>
          <a:lstStyle/>
          <a:p>
            <a:pPr eaLnBrk="1" hangingPunct="1"/>
            <a:r>
              <a:rPr lang="cs-CZ" altLang="cs-CZ" sz="4400" dirty="0" err="1"/>
              <a:t>Caucus</a:t>
            </a:r>
            <a:endParaRPr lang="cs-CZ" altLang="cs-CZ" sz="4400" dirty="0"/>
          </a:p>
        </p:txBody>
      </p:sp>
      <p:sp>
        <p:nvSpPr>
          <p:cNvPr id="21507" name="Rectangle 3">
            <a:extLst>
              <a:ext uri="{FF2B5EF4-FFF2-40B4-BE49-F238E27FC236}">
                <a16:creationId xmlns:a16="http://schemas.microsoft.com/office/drawing/2014/main" xmlns="" id="{6B16B0E6-CCBF-4D76-9518-F7EC43BE606D}"/>
              </a:ext>
            </a:extLst>
          </p:cNvPr>
          <p:cNvSpPr>
            <a:spLocks noGrp="1" noChangeArrowheads="1"/>
          </p:cNvSpPr>
          <p:nvPr>
            <p:ph type="body" idx="1"/>
          </p:nvPr>
        </p:nvSpPr>
        <p:spPr>
          <a:xfrm>
            <a:off x="279399" y="1110343"/>
            <a:ext cx="7838234" cy="5421086"/>
          </a:xfrm>
        </p:spPr>
        <p:txBody>
          <a:bodyPr>
            <a:normAutofit fontScale="92500" lnSpcReduction="10000"/>
          </a:bodyPr>
          <a:lstStyle/>
          <a:p>
            <a:pPr eaLnBrk="1" hangingPunct="1">
              <a:spcBef>
                <a:spcPts val="1200"/>
              </a:spcBef>
            </a:pPr>
            <a:r>
              <a:rPr lang="cs-CZ" altLang="cs-CZ" sz="2400" dirty="0">
                <a:solidFill>
                  <a:srgbClr val="002D5A"/>
                </a:solidFill>
              </a:rPr>
              <a:t>místní volební shromáždění</a:t>
            </a:r>
          </a:p>
          <a:p>
            <a:pPr eaLnBrk="1" hangingPunct="1">
              <a:spcBef>
                <a:spcPts val="1200"/>
              </a:spcBef>
            </a:pPr>
            <a:r>
              <a:rPr lang="cs-CZ" altLang="cs-CZ" sz="2400" dirty="0">
                <a:solidFill>
                  <a:srgbClr val="002D5A"/>
                </a:solidFill>
              </a:rPr>
              <a:t>nejstarší systém</a:t>
            </a:r>
          </a:p>
          <a:p>
            <a:pPr eaLnBrk="1" hangingPunct="1">
              <a:spcBef>
                <a:spcPts val="1200"/>
              </a:spcBef>
            </a:pPr>
            <a:r>
              <a:rPr lang="cs-CZ" altLang="cs-CZ" sz="2400" dirty="0">
                <a:solidFill>
                  <a:srgbClr val="002D5A"/>
                </a:solidFill>
              </a:rPr>
              <a:t>zpočátku absence formálních pravidel</a:t>
            </a:r>
          </a:p>
          <a:p>
            <a:pPr eaLnBrk="1" hangingPunct="1">
              <a:spcBef>
                <a:spcPts val="1200"/>
              </a:spcBef>
            </a:pPr>
            <a:r>
              <a:rPr lang="cs-CZ" altLang="cs-CZ" sz="2400" dirty="0">
                <a:solidFill>
                  <a:srgbClr val="002D5A"/>
                </a:solidFill>
              </a:rPr>
              <a:t>diskuze o kandidátech</a:t>
            </a:r>
          </a:p>
          <a:p>
            <a:pPr eaLnBrk="1" hangingPunct="1">
              <a:spcBef>
                <a:spcPts val="1200"/>
              </a:spcBef>
            </a:pPr>
            <a:r>
              <a:rPr lang="cs-CZ" altLang="cs-CZ" sz="2400" dirty="0">
                <a:solidFill>
                  <a:srgbClr val="002D5A"/>
                </a:solidFill>
              </a:rPr>
              <a:t>začíná na místní úrovni a pokračuje až na celostátní úroveň</a:t>
            </a:r>
          </a:p>
          <a:p>
            <a:pPr eaLnBrk="1" hangingPunct="1">
              <a:spcBef>
                <a:spcPts val="1200"/>
              </a:spcBef>
            </a:pPr>
            <a:r>
              <a:rPr lang="cs-CZ" altLang="cs-CZ" sz="2400" dirty="0">
                <a:solidFill>
                  <a:srgbClr val="002D5A"/>
                </a:solidFill>
              </a:rPr>
              <a:t>účastníci se dělí na skupiny podle podpory jednotlivým kandidátům</a:t>
            </a:r>
          </a:p>
          <a:p>
            <a:pPr eaLnBrk="1" hangingPunct="1">
              <a:spcBef>
                <a:spcPts val="1200"/>
              </a:spcBef>
            </a:pPr>
            <a:r>
              <a:rPr lang="cs-CZ" altLang="cs-CZ" sz="2400" dirty="0">
                <a:solidFill>
                  <a:srgbClr val="002D5A"/>
                </a:solidFill>
              </a:rPr>
              <a:t>snaží se přesvědčit nerozhodnuté</a:t>
            </a:r>
          </a:p>
          <a:p>
            <a:pPr eaLnBrk="1" hangingPunct="1">
              <a:spcBef>
                <a:spcPts val="1200"/>
              </a:spcBef>
            </a:pPr>
            <a:r>
              <a:rPr lang="cs-CZ" altLang="cs-CZ" sz="2400" dirty="0">
                <a:solidFill>
                  <a:srgbClr val="002D5A"/>
                </a:solidFill>
              </a:rPr>
              <a:t>časově náročné</a:t>
            </a:r>
          </a:p>
          <a:p>
            <a:pPr eaLnBrk="1" hangingPunct="1">
              <a:spcBef>
                <a:spcPts val="1200"/>
              </a:spcBef>
            </a:pPr>
            <a:r>
              <a:rPr lang="cs-CZ" altLang="cs-CZ" sz="2400" dirty="0">
                <a:solidFill>
                  <a:srgbClr val="002D5A"/>
                </a:solidFill>
              </a:rPr>
              <a:t>nízká volební účast</a:t>
            </a:r>
          </a:p>
          <a:p>
            <a:pPr eaLnBrk="1" hangingPunct="1">
              <a:spcBef>
                <a:spcPts val="1200"/>
              </a:spcBef>
            </a:pPr>
            <a:r>
              <a:rPr lang="cs-CZ" altLang="cs-CZ" sz="2400" dirty="0">
                <a:solidFill>
                  <a:srgbClr val="002D5A"/>
                </a:solidFill>
              </a:rPr>
              <a:t>pod 10 % registrovaných voličů</a:t>
            </a:r>
          </a:p>
          <a:p>
            <a:pPr eaLnBrk="1" hangingPunct="1">
              <a:spcBef>
                <a:spcPts val="1200"/>
              </a:spcBef>
            </a:pPr>
            <a:r>
              <a:rPr lang="cs-CZ" altLang="cs-CZ" sz="2400" dirty="0">
                <a:solidFill>
                  <a:srgbClr val="002D5A"/>
                </a:solidFill>
              </a:rPr>
              <a:t>místo konání: školy, kostely…</a:t>
            </a:r>
          </a:p>
          <a:p>
            <a:pPr eaLnBrk="1" hangingPunct="1">
              <a:spcBef>
                <a:spcPts val="1200"/>
              </a:spcBef>
            </a:pPr>
            <a:endParaRPr lang="cs-CZ" altLang="cs-CZ" sz="2400" dirty="0">
              <a:solidFill>
                <a:srgbClr val="002D5A"/>
              </a:solidFill>
            </a:endParaRPr>
          </a:p>
        </p:txBody>
      </p:sp>
      <p:pic>
        <p:nvPicPr>
          <p:cNvPr id="21508" name="Picture 5" descr="large_caucus">
            <a:extLst>
              <a:ext uri="{FF2B5EF4-FFF2-40B4-BE49-F238E27FC236}">
                <a16:creationId xmlns:a16="http://schemas.microsoft.com/office/drawing/2014/main" xmlns="" id="{046B7C46-BFB0-471B-9D83-50FF33A09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159" y="3898093"/>
            <a:ext cx="3974841" cy="295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8B133678-0E03-4A21-9E00-24E09E7DF084}"/>
              </a:ext>
            </a:extLst>
          </p:cNvPr>
          <p:cNvSpPr>
            <a:spLocks noGrp="1" noChangeArrowheads="1"/>
          </p:cNvSpPr>
          <p:nvPr>
            <p:ph type="title"/>
          </p:nvPr>
        </p:nvSpPr>
        <p:spPr>
          <a:xfrm>
            <a:off x="0" y="164127"/>
            <a:ext cx="9144000" cy="923926"/>
          </a:xfrm>
        </p:spPr>
        <p:txBody>
          <a:bodyPr>
            <a:normAutofit/>
          </a:bodyPr>
          <a:lstStyle/>
          <a:p>
            <a:pPr eaLnBrk="1" hangingPunct="1"/>
            <a:r>
              <a:rPr lang="cs-CZ" altLang="cs-CZ" sz="4400" dirty="0"/>
              <a:t>Prezidentské primárky</a:t>
            </a:r>
          </a:p>
        </p:txBody>
      </p:sp>
      <p:sp>
        <p:nvSpPr>
          <p:cNvPr id="23555" name="Rectangle 3">
            <a:extLst>
              <a:ext uri="{FF2B5EF4-FFF2-40B4-BE49-F238E27FC236}">
                <a16:creationId xmlns:a16="http://schemas.microsoft.com/office/drawing/2014/main" xmlns="" id="{CB8F12BE-2C97-429F-92D9-30593CDEDEA6}"/>
              </a:ext>
            </a:extLst>
          </p:cNvPr>
          <p:cNvSpPr>
            <a:spLocks noGrp="1" noChangeArrowheads="1"/>
          </p:cNvSpPr>
          <p:nvPr>
            <p:ph type="body" idx="1"/>
          </p:nvPr>
        </p:nvSpPr>
        <p:spPr>
          <a:xfrm>
            <a:off x="457200" y="1240972"/>
            <a:ext cx="8229600" cy="5243804"/>
          </a:xfrm>
        </p:spPr>
        <p:txBody>
          <a:bodyPr>
            <a:normAutofit lnSpcReduction="10000"/>
          </a:bodyPr>
          <a:lstStyle/>
          <a:p>
            <a:pPr eaLnBrk="1" hangingPunct="1">
              <a:spcBef>
                <a:spcPts val="1200"/>
              </a:spcBef>
            </a:pPr>
            <a:r>
              <a:rPr lang="cs-CZ" altLang="cs-CZ" sz="2400" dirty="0">
                <a:solidFill>
                  <a:srgbClr val="002D5A"/>
                </a:solidFill>
              </a:rPr>
              <a:t>až do 70.let 20.století převažovaly </a:t>
            </a:r>
            <a:r>
              <a:rPr lang="cs-CZ" altLang="cs-CZ" sz="2400" dirty="0" err="1">
                <a:solidFill>
                  <a:srgbClr val="002D5A"/>
                </a:solidFill>
              </a:rPr>
              <a:t>caucusy</a:t>
            </a:r>
            <a:endParaRPr lang="cs-CZ" altLang="cs-CZ" sz="2400" dirty="0">
              <a:solidFill>
                <a:srgbClr val="002D5A"/>
              </a:solidFill>
            </a:endParaRPr>
          </a:p>
          <a:p>
            <a:pPr lvl="1" eaLnBrk="1" hangingPunct="1">
              <a:spcBef>
                <a:spcPts val="1200"/>
              </a:spcBef>
            </a:pPr>
            <a:r>
              <a:rPr lang="cs-CZ" altLang="cs-CZ" sz="2400" dirty="0">
                <a:solidFill>
                  <a:srgbClr val="002D5A"/>
                </a:solidFill>
              </a:rPr>
              <a:t>omezení šancí nezávislých kandidátů</a:t>
            </a:r>
          </a:p>
          <a:p>
            <a:pPr eaLnBrk="1" hangingPunct="1">
              <a:spcBef>
                <a:spcPts val="1200"/>
              </a:spcBef>
            </a:pPr>
            <a:r>
              <a:rPr lang="cs-CZ" altLang="cs-CZ" sz="2400" dirty="0">
                <a:solidFill>
                  <a:srgbClr val="002D5A"/>
                </a:solidFill>
              </a:rPr>
              <a:t>60. léta Demokratická strana – počátek série reforem nominačního procesu</a:t>
            </a:r>
          </a:p>
          <a:p>
            <a:pPr lvl="1" eaLnBrk="1" hangingPunct="1">
              <a:spcBef>
                <a:spcPts val="1200"/>
              </a:spcBef>
            </a:pPr>
            <a:r>
              <a:rPr lang="cs-CZ" altLang="cs-CZ" sz="2400" dirty="0">
                <a:solidFill>
                  <a:srgbClr val="002D5A"/>
                </a:solidFill>
              </a:rPr>
              <a:t>cílem podpořit vyšší participaci mladých lidí, žen a minorit</a:t>
            </a:r>
          </a:p>
          <a:p>
            <a:pPr lvl="1" eaLnBrk="1" hangingPunct="1">
              <a:spcBef>
                <a:spcPts val="1200"/>
              </a:spcBef>
            </a:pPr>
            <a:r>
              <a:rPr lang="cs-CZ" altLang="cs-CZ" sz="2400" dirty="0">
                <a:solidFill>
                  <a:srgbClr val="002D5A"/>
                </a:solidFill>
              </a:rPr>
              <a:t>zavedení proporčního volebního systému pro výběr delegátů</a:t>
            </a:r>
          </a:p>
          <a:p>
            <a:pPr eaLnBrk="1" hangingPunct="1">
              <a:spcBef>
                <a:spcPts val="1200"/>
              </a:spcBef>
            </a:pPr>
            <a:r>
              <a:rPr lang="cs-CZ" altLang="cs-CZ" sz="2400" dirty="0">
                <a:solidFill>
                  <a:srgbClr val="002D5A"/>
                </a:solidFill>
              </a:rPr>
              <a:t>voliči si vybírají delegáty přímo a ti volí kandidáty tajnou volbou</a:t>
            </a:r>
          </a:p>
          <a:p>
            <a:pPr eaLnBrk="1" hangingPunct="1">
              <a:spcBef>
                <a:spcPts val="1200"/>
              </a:spcBef>
            </a:pPr>
            <a:r>
              <a:rPr lang="cs-CZ" altLang="cs-CZ" sz="2400" dirty="0">
                <a:solidFill>
                  <a:srgbClr val="002D5A"/>
                </a:solidFill>
              </a:rPr>
              <a:t>poprvé pro nominaci prezidenta použity v roce 1912</a:t>
            </a:r>
          </a:p>
          <a:p>
            <a:pPr lvl="1" eaLnBrk="1" hangingPunct="1">
              <a:spcBef>
                <a:spcPts val="1200"/>
              </a:spcBef>
            </a:pPr>
            <a:r>
              <a:rPr lang="cs-CZ" altLang="cs-CZ" sz="2400" dirty="0">
                <a:solidFill>
                  <a:srgbClr val="002D5A"/>
                </a:solidFill>
              </a:rPr>
              <a:t>jako nominační systém pro místní a státní kandidáty použity nejdříve roce 1901 (Florida)</a:t>
            </a:r>
          </a:p>
          <a:p>
            <a:pPr eaLnBrk="1" hangingPunct="1">
              <a:lnSpc>
                <a:spcPct val="90000"/>
              </a:lnSpc>
            </a:pPr>
            <a:endParaRPr lang="cs-CZ" altLang="cs-CZ" sz="1800"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6AF83275-3A64-4B21-9BDE-6BBB24484A3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Prezidentské primárky</a:t>
            </a:r>
          </a:p>
        </p:txBody>
      </p:sp>
      <p:sp>
        <p:nvSpPr>
          <p:cNvPr id="24579" name="Rectangle 3">
            <a:extLst>
              <a:ext uri="{FF2B5EF4-FFF2-40B4-BE49-F238E27FC236}">
                <a16:creationId xmlns:a16="http://schemas.microsoft.com/office/drawing/2014/main" xmlns="" id="{A34F26D1-98B1-4DA7-8D3C-1103C15EEACA}"/>
              </a:ext>
            </a:extLst>
          </p:cNvPr>
          <p:cNvSpPr>
            <a:spLocks noGrp="1" noChangeArrowheads="1"/>
          </p:cNvSpPr>
          <p:nvPr>
            <p:ph type="body" idx="1"/>
          </p:nvPr>
        </p:nvSpPr>
        <p:spPr>
          <a:xfrm>
            <a:off x="279400" y="1352939"/>
            <a:ext cx="5186363" cy="5038530"/>
          </a:xfrm>
        </p:spPr>
        <p:txBody>
          <a:bodyPr>
            <a:normAutofit/>
          </a:bodyPr>
          <a:lstStyle/>
          <a:p>
            <a:pPr eaLnBrk="1" hangingPunct="1">
              <a:spcBef>
                <a:spcPts val="1200"/>
              </a:spcBef>
            </a:pPr>
            <a:r>
              <a:rPr lang="cs-CZ" altLang="cs-CZ" sz="2400" dirty="0">
                <a:solidFill>
                  <a:srgbClr val="002D5A"/>
                </a:solidFill>
              </a:rPr>
              <a:t>otevřené primárky – </a:t>
            </a:r>
          </a:p>
          <a:p>
            <a:pPr lvl="1">
              <a:spcBef>
                <a:spcPts val="1200"/>
              </a:spcBef>
            </a:pPr>
            <a:r>
              <a:rPr lang="cs-CZ" altLang="cs-CZ" sz="2000" dirty="0">
                <a:solidFill>
                  <a:srgbClr val="002D5A"/>
                </a:solidFill>
              </a:rPr>
              <a:t>možné hlasovat i o kandidátech soupeřící strany</a:t>
            </a:r>
          </a:p>
          <a:p>
            <a:pPr lvl="1" eaLnBrk="1" hangingPunct="1">
              <a:spcBef>
                <a:spcPts val="1200"/>
              </a:spcBef>
            </a:pPr>
            <a:r>
              <a:rPr lang="cs-CZ" altLang="cs-CZ" sz="2000" dirty="0">
                <a:solidFill>
                  <a:srgbClr val="002D5A"/>
                </a:solidFill>
              </a:rPr>
              <a:t>není nutná registrace</a:t>
            </a:r>
          </a:p>
          <a:p>
            <a:pPr lvl="1" eaLnBrk="1" hangingPunct="1">
              <a:spcBef>
                <a:spcPts val="1200"/>
              </a:spcBef>
            </a:pPr>
            <a:r>
              <a:rPr lang="cs-CZ" altLang="cs-CZ" sz="2000" dirty="0">
                <a:solidFill>
                  <a:srgbClr val="002D5A"/>
                </a:solidFill>
              </a:rPr>
              <a:t>cca v 17 státech</a:t>
            </a:r>
          </a:p>
          <a:p>
            <a:pPr eaLnBrk="1" hangingPunct="1">
              <a:spcBef>
                <a:spcPts val="1200"/>
              </a:spcBef>
            </a:pPr>
            <a:r>
              <a:rPr lang="cs-CZ" altLang="cs-CZ" sz="2400" dirty="0">
                <a:solidFill>
                  <a:srgbClr val="002D5A"/>
                </a:solidFill>
              </a:rPr>
              <a:t>uzavřené primárky</a:t>
            </a:r>
          </a:p>
          <a:p>
            <a:pPr lvl="1" eaLnBrk="1" hangingPunct="1">
              <a:spcBef>
                <a:spcPts val="1200"/>
              </a:spcBef>
            </a:pPr>
            <a:r>
              <a:rPr lang="cs-CZ" altLang="cs-CZ" sz="2000" dirty="0">
                <a:solidFill>
                  <a:srgbClr val="002D5A"/>
                </a:solidFill>
              </a:rPr>
              <a:t>volič se zapisuje (registruje) jako demokrat či republikán ve volbách</a:t>
            </a:r>
          </a:p>
          <a:p>
            <a:pPr eaLnBrk="1" hangingPunct="1">
              <a:spcBef>
                <a:spcPts val="1200"/>
              </a:spcBef>
            </a:pPr>
            <a:r>
              <a:rPr lang="cs-CZ" altLang="cs-CZ" sz="2400" dirty="0">
                <a:solidFill>
                  <a:srgbClr val="002D5A"/>
                </a:solidFill>
              </a:rPr>
              <a:t>někde funguje i kombinace obou způsobů (Demokraté X Republikáni)</a:t>
            </a:r>
          </a:p>
        </p:txBody>
      </p:sp>
      <p:pic>
        <p:nvPicPr>
          <p:cNvPr id="24580" name="Picture 5" descr="13obama_wave600">
            <a:extLst>
              <a:ext uri="{FF2B5EF4-FFF2-40B4-BE49-F238E27FC236}">
                <a16:creationId xmlns:a16="http://schemas.microsoft.com/office/drawing/2014/main" xmlns="" id="{F885654C-BF8B-48C6-97D5-AA710B89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351" y="1419678"/>
            <a:ext cx="326072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xmlns="" id="{50990EE3-C0E0-4269-AEA0-CF5796943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831" y="3947431"/>
            <a:ext cx="3289245" cy="18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C8DF70BA-329D-4B28-BBAE-517ED209D4AA}"/>
              </a:ext>
            </a:extLst>
          </p:cNvPr>
          <p:cNvSpPr>
            <a:spLocks noGrp="1" noChangeArrowheads="1"/>
          </p:cNvSpPr>
          <p:nvPr>
            <p:ph type="title"/>
          </p:nvPr>
        </p:nvSpPr>
        <p:spPr>
          <a:xfrm>
            <a:off x="239712" y="289929"/>
            <a:ext cx="8447088" cy="390525"/>
          </a:xfrm>
        </p:spPr>
        <p:txBody>
          <a:bodyPr>
            <a:noAutofit/>
          </a:bodyPr>
          <a:lstStyle/>
          <a:p>
            <a:pPr eaLnBrk="1" hangingPunct="1"/>
            <a:r>
              <a:rPr lang="cs-CZ" altLang="cs-CZ" sz="4400" dirty="0"/>
              <a:t>Stranický konvent/sjezd</a:t>
            </a:r>
          </a:p>
        </p:txBody>
      </p:sp>
      <p:sp>
        <p:nvSpPr>
          <p:cNvPr id="32771" name="Rectangle 3">
            <a:extLst>
              <a:ext uri="{FF2B5EF4-FFF2-40B4-BE49-F238E27FC236}">
                <a16:creationId xmlns:a16="http://schemas.microsoft.com/office/drawing/2014/main" xmlns="" id="{9435BD2D-53EE-4C5C-9321-76828DD9E000}"/>
              </a:ext>
            </a:extLst>
          </p:cNvPr>
          <p:cNvSpPr>
            <a:spLocks noGrp="1" noChangeArrowheads="1"/>
          </p:cNvSpPr>
          <p:nvPr>
            <p:ph type="body" idx="1"/>
          </p:nvPr>
        </p:nvSpPr>
        <p:spPr>
          <a:xfrm>
            <a:off x="457200" y="1212980"/>
            <a:ext cx="8447088" cy="5159828"/>
          </a:xfrm>
        </p:spPr>
        <p:txBody>
          <a:bodyPr>
            <a:normAutofit/>
          </a:bodyPr>
          <a:lstStyle/>
          <a:p>
            <a:pPr eaLnBrk="1" hangingPunct="1">
              <a:spcBef>
                <a:spcPts val="1200"/>
              </a:spcBef>
            </a:pPr>
            <a:r>
              <a:rPr lang="cs-CZ" altLang="cs-CZ" sz="2400" dirty="0">
                <a:solidFill>
                  <a:srgbClr val="002D5A"/>
                </a:solidFill>
              </a:rPr>
              <a:t>Konvent rozhodne o budoucím stranickém kandidátovi</a:t>
            </a:r>
          </a:p>
          <a:p>
            <a:pPr lvl="1" eaLnBrk="1" hangingPunct="1">
              <a:spcBef>
                <a:spcPts val="1200"/>
              </a:spcBef>
            </a:pPr>
            <a:r>
              <a:rPr lang="cs-CZ" altLang="cs-CZ" sz="2400" dirty="0">
                <a:solidFill>
                  <a:srgbClr val="002D5A"/>
                </a:solidFill>
              </a:rPr>
              <a:t>účast delegátů, kteří vybírání postupně na úrovni států</a:t>
            </a:r>
          </a:p>
          <a:p>
            <a:pPr eaLnBrk="1" hangingPunct="1">
              <a:spcBef>
                <a:spcPts val="1200"/>
              </a:spcBef>
            </a:pPr>
            <a:r>
              <a:rPr lang="cs-CZ" altLang="cs-CZ" sz="2400" dirty="0">
                <a:solidFill>
                  <a:srgbClr val="002D5A"/>
                </a:solidFill>
              </a:rPr>
              <a:t>Stranický konvent nominuje též viceprezidenta</a:t>
            </a:r>
          </a:p>
          <a:p>
            <a:pPr lvl="1" eaLnBrk="1" hangingPunct="1">
              <a:spcBef>
                <a:spcPts val="1200"/>
              </a:spcBef>
            </a:pPr>
            <a:r>
              <a:rPr lang="cs-CZ" altLang="cs-CZ" sz="2400" dirty="0">
                <a:solidFill>
                  <a:srgbClr val="002D5A"/>
                </a:solidFill>
              </a:rPr>
              <a:t>vice-prezident vybírán tak, aby kandidátovi na prezidenta ve volbách pomohl</a:t>
            </a:r>
          </a:p>
          <a:p>
            <a:pPr lvl="1" eaLnBrk="1" hangingPunct="1">
              <a:spcBef>
                <a:spcPts val="1200"/>
              </a:spcBef>
            </a:pPr>
            <a:r>
              <a:rPr lang="cs-CZ" altLang="cs-CZ" sz="2400" dirty="0">
                <a:solidFill>
                  <a:srgbClr val="002D5A"/>
                </a:solidFill>
              </a:rPr>
              <a:t>často strategická volba</a:t>
            </a:r>
          </a:p>
          <a:p>
            <a:pPr lvl="1" eaLnBrk="1" hangingPunct="1">
              <a:spcBef>
                <a:spcPts val="1200"/>
              </a:spcBef>
            </a:pPr>
            <a:r>
              <a:rPr lang="cs-CZ" altLang="cs-CZ" sz="2400" dirty="0">
                <a:solidFill>
                  <a:srgbClr val="002D5A"/>
                </a:solidFill>
              </a:rPr>
              <a:t>původně vybíráni zvlášť (1796 John Adams se stal prezidentem, zatímco Thomas Jefferson se stal viceprezidentem)</a:t>
            </a:r>
          </a:p>
          <a:p>
            <a:pPr lvl="1" eaLnBrk="1" hangingPunct="1">
              <a:spcBef>
                <a:spcPts val="1200"/>
              </a:spcBef>
            </a:pPr>
            <a:r>
              <a:rPr lang="cs-CZ" altLang="cs-CZ" sz="2400" dirty="0">
                <a:solidFill>
                  <a:srgbClr val="002D5A"/>
                </a:solidFill>
              </a:rPr>
              <a:t>1940 - F. D. Roosevelt si viceprezidenta vybral sám</a:t>
            </a:r>
          </a:p>
          <a:p>
            <a:pPr eaLnBrk="1" hangingPunct="1">
              <a:lnSpc>
                <a:spcPct val="90000"/>
              </a:lnSpc>
            </a:pPr>
            <a:endParaRPr lang="cs-CZ" altLang="cs-CZ" sz="2100"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E7A32859-F9D0-40FB-963B-60582F886B00}"/>
              </a:ext>
            </a:extLst>
          </p:cNvPr>
          <p:cNvSpPr>
            <a:spLocks noGrp="1" noChangeArrowheads="1"/>
          </p:cNvSpPr>
          <p:nvPr>
            <p:ph type="title"/>
          </p:nvPr>
        </p:nvSpPr>
        <p:spPr>
          <a:xfrm>
            <a:off x="-74645" y="257433"/>
            <a:ext cx="9144000" cy="923926"/>
          </a:xfrm>
        </p:spPr>
        <p:txBody>
          <a:bodyPr>
            <a:normAutofit/>
          </a:bodyPr>
          <a:lstStyle/>
          <a:p>
            <a:pPr eaLnBrk="1" hangingPunct="1"/>
            <a:r>
              <a:rPr lang="cs-CZ" altLang="cs-CZ" sz="4400" dirty="0"/>
              <a:t>Stranický konvent</a:t>
            </a:r>
          </a:p>
        </p:txBody>
      </p:sp>
      <p:sp>
        <p:nvSpPr>
          <p:cNvPr id="33795" name="Rectangle 3">
            <a:extLst>
              <a:ext uri="{FF2B5EF4-FFF2-40B4-BE49-F238E27FC236}">
                <a16:creationId xmlns:a16="http://schemas.microsoft.com/office/drawing/2014/main" xmlns="" id="{6A570512-7EE7-4A27-A713-B5C900195E5B}"/>
              </a:ext>
            </a:extLst>
          </p:cNvPr>
          <p:cNvSpPr>
            <a:spLocks noGrp="1" noChangeArrowheads="1"/>
          </p:cNvSpPr>
          <p:nvPr>
            <p:ph type="body" idx="1"/>
          </p:nvPr>
        </p:nvSpPr>
        <p:spPr>
          <a:xfrm>
            <a:off x="279400" y="1520890"/>
            <a:ext cx="8220788" cy="4733860"/>
          </a:xfrm>
        </p:spPr>
        <p:txBody>
          <a:bodyPr>
            <a:normAutofit/>
          </a:bodyPr>
          <a:lstStyle/>
          <a:p>
            <a:pPr eaLnBrk="1" hangingPunct="1"/>
            <a:r>
              <a:rPr lang="cs-CZ" altLang="cs-CZ" sz="2500" dirty="0">
                <a:solidFill>
                  <a:srgbClr val="002D5A"/>
                </a:solidFill>
              </a:rPr>
              <a:t>Demokraté </a:t>
            </a:r>
          </a:p>
          <a:p>
            <a:pPr lvl="1" eaLnBrk="1" hangingPunct="1"/>
            <a:r>
              <a:rPr lang="cs-CZ" altLang="cs-CZ" sz="2500" dirty="0">
                <a:solidFill>
                  <a:srgbClr val="002D5A"/>
                </a:solidFill>
              </a:rPr>
              <a:t>proporční volební systém pro výběr delegátů</a:t>
            </a:r>
          </a:p>
          <a:p>
            <a:pPr eaLnBrk="1" hangingPunct="1"/>
            <a:r>
              <a:rPr lang="cs-CZ" altLang="cs-CZ" sz="2500" dirty="0">
                <a:solidFill>
                  <a:srgbClr val="002D5A"/>
                </a:solidFill>
              </a:rPr>
              <a:t>Republikáni </a:t>
            </a:r>
          </a:p>
          <a:p>
            <a:pPr lvl="1" eaLnBrk="1" hangingPunct="1"/>
            <a:r>
              <a:rPr lang="cs-CZ" altLang="cs-CZ" sz="2500" dirty="0">
                <a:solidFill>
                  <a:srgbClr val="002D5A"/>
                </a:solidFill>
              </a:rPr>
              <a:t>většinový systém (vítězný kandidát získá hlasy všech delegátů v daném státě)</a:t>
            </a:r>
          </a:p>
          <a:p>
            <a:pPr lvl="1" eaLnBrk="1" hangingPunct="1"/>
            <a:r>
              <a:rPr lang="cs-CZ" altLang="cs-CZ" sz="2500" dirty="0">
                <a:solidFill>
                  <a:srgbClr val="002D5A"/>
                </a:solidFill>
              </a:rPr>
              <a:t>V několika státech funguje proporční systém</a:t>
            </a:r>
          </a:p>
          <a:p>
            <a:pPr eaLnBrk="1" hangingPunct="1"/>
            <a:endParaRPr lang="cs-CZ" altLang="cs-CZ" dirty="0"/>
          </a:p>
          <a:p>
            <a:pPr eaLnBrk="1" hangingPunct="1"/>
            <a:endParaRPr lang="cs-CZ" altLang="cs-CZ" dirty="0"/>
          </a:p>
        </p:txBody>
      </p:sp>
      <p:pic>
        <p:nvPicPr>
          <p:cNvPr id="33796" name="Picture 4">
            <a:extLst>
              <a:ext uri="{FF2B5EF4-FFF2-40B4-BE49-F238E27FC236}">
                <a16:creationId xmlns:a16="http://schemas.microsoft.com/office/drawing/2014/main" xmlns="" id="{63325576-65A1-4FAF-B2D9-F31740455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303" y="4618653"/>
            <a:ext cx="4130697" cy="223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1ACEBCA-A417-419E-970D-B85914731062}"/>
              </a:ext>
            </a:extLst>
          </p:cNvPr>
          <p:cNvSpPr>
            <a:spLocks noGrp="1"/>
          </p:cNvSpPr>
          <p:nvPr>
            <p:ph type="title"/>
          </p:nvPr>
        </p:nvSpPr>
        <p:spPr>
          <a:xfrm>
            <a:off x="0" y="382588"/>
            <a:ext cx="9144000" cy="923925"/>
          </a:xfrm>
        </p:spPr>
        <p:txBody>
          <a:bodyPr/>
          <a:lstStyle/>
          <a:p>
            <a:pPr>
              <a:defRPr/>
            </a:pPr>
            <a:r>
              <a:rPr lang="cs-CZ" sz="4000" dirty="0"/>
              <a:t>Základní principy volebního systému</a:t>
            </a:r>
          </a:p>
        </p:txBody>
      </p:sp>
      <p:sp>
        <p:nvSpPr>
          <p:cNvPr id="3" name="Zástupný symbol pro obsah 2">
            <a:extLst>
              <a:ext uri="{FF2B5EF4-FFF2-40B4-BE49-F238E27FC236}">
                <a16:creationId xmlns:a16="http://schemas.microsoft.com/office/drawing/2014/main" xmlns="" id="{4949A6C0-B258-41F4-BBF2-C6A65AC01927}"/>
              </a:ext>
            </a:extLst>
          </p:cNvPr>
          <p:cNvSpPr>
            <a:spLocks noGrp="1"/>
          </p:cNvSpPr>
          <p:nvPr>
            <p:ph idx="1"/>
          </p:nvPr>
        </p:nvSpPr>
        <p:spPr>
          <a:xfrm>
            <a:off x="457200" y="1600200"/>
            <a:ext cx="8356600" cy="4525963"/>
          </a:xfrm>
        </p:spPr>
        <p:txBody>
          <a:bodyPr/>
          <a:lstStyle/>
          <a:p>
            <a:pPr>
              <a:buFont typeface="Arial" charset="0"/>
              <a:buChar char="•"/>
              <a:defRPr/>
            </a:pPr>
            <a:r>
              <a:rPr lang="cs-CZ" b="1" dirty="0">
                <a:solidFill>
                  <a:srgbClr val="002D5A"/>
                </a:solidFill>
              </a:rPr>
              <a:t>Nepřímá volba </a:t>
            </a:r>
            <a:r>
              <a:rPr lang="cs-CZ" dirty="0">
                <a:solidFill>
                  <a:srgbClr val="002D5A"/>
                </a:solidFill>
              </a:rPr>
              <a:t>jako záruka proti korupci a tyranii</a:t>
            </a:r>
          </a:p>
          <a:p>
            <a:pPr>
              <a:buFont typeface="Arial" charset="0"/>
              <a:buChar char="•"/>
              <a:defRPr/>
            </a:pPr>
            <a:r>
              <a:rPr lang="cs-CZ" b="1" dirty="0">
                <a:solidFill>
                  <a:srgbClr val="002D5A"/>
                </a:solidFill>
              </a:rPr>
              <a:t>Možnost revize </a:t>
            </a:r>
            <a:r>
              <a:rPr lang="cs-CZ" dirty="0">
                <a:solidFill>
                  <a:srgbClr val="002D5A"/>
                </a:solidFill>
              </a:rPr>
              <a:t>- kolegium volitelů </a:t>
            </a:r>
            <a:r>
              <a:rPr lang="cs-CZ" i="1" dirty="0">
                <a:solidFill>
                  <a:srgbClr val="002D5A"/>
                </a:solidFill>
              </a:rPr>
              <a:t>(příp. Sněmovna reprezentantů)</a:t>
            </a:r>
          </a:p>
          <a:p>
            <a:pPr>
              <a:buFont typeface="Arial" charset="0"/>
              <a:buChar char="•"/>
              <a:defRPr/>
            </a:pPr>
            <a:r>
              <a:rPr lang="cs-CZ" dirty="0">
                <a:solidFill>
                  <a:srgbClr val="002D5A"/>
                </a:solidFill>
              </a:rPr>
              <a:t>Princip </a:t>
            </a:r>
            <a:r>
              <a:rPr lang="cs-CZ" b="1" dirty="0">
                <a:solidFill>
                  <a:srgbClr val="002D5A"/>
                </a:solidFill>
              </a:rPr>
              <a:t>státní majority </a:t>
            </a:r>
          </a:p>
          <a:p>
            <a:pPr marL="0" indent="0">
              <a:buFont typeface="Arial" charset="0"/>
              <a:buNone/>
              <a:defRPr/>
            </a:pPr>
            <a:r>
              <a:rPr lang="cs-CZ" sz="2400" dirty="0">
                <a:solidFill>
                  <a:srgbClr val="002D5A"/>
                </a:solidFill>
              </a:rPr>
              <a:t>	(a dvě výjimky z něj: Nebraska a Maine)</a:t>
            </a:r>
          </a:p>
          <a:p>
            <a:pPr>
              <a:buFont typeface="Arial" charset="0"/>
              <a:buChar char="•"/>
              <a:defRPr/>
            </a:pPr>
            <a:r>
              <a:rPr lang="cs-CZ" b="1" dirty="0">
                <a:solidFill>
                  <a:srgbClr val="002D5A"/>
                </a:solidFill>
              </a:rPr>
              <a:t>Federalismus</a:t>
            </a:r>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a:p>
            <a:pPr>
              <a:buFont typeface="Arial" charset="0"/>
              <a:buChar char="•"/>
              <a:defRPr/>
            </a:pPr>
            <a:endParaRPr lang="cs-CZ" dirty="0"/>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AF416E72-5097-44F2-AF29-C29847C2A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15950"/>
            <a:ext cx="9159875" cy="6242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extovéPole 1">
            <a:extLst>
              <a:ext uri="{FF2B5EF4-FFF2-40B4-BE49-F238E27FC236}">
                <a16:creationId xmlns:a16="http://schemas.microsoft.com/office/drawing/2014/main" xmlns="" id="{A66B0658-09B1-42F2-A4C4-03B65302A55D}"/>
              </a:ext>
            </a:extLst>
          </p:cNvPr>
          <p:cNvSpPr txBox="1">
            <a:spLocks noChangeArrowheads="1"/>
          </p:cNvSpPr>
          <p:nvPr/>
        </p:nvSpPr>
        <p:spPr bwMode="auto">
          <a:xfrm>
            <a:off x="6762750" y="5754688"/>
            <a:ext cx="1147763" cy="768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4400">
                <a:solidFill>
                  <a:srgbClr val="FF0000"/>
                </a:solidFill>
                <a:latin typeface="Arial" panose="020B0604020202020204" pitchFamily="34" charset="0"/>
              </a:rPr>
              <a:t>270</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4A81D31-A19C-4858-A8DE-7AB156B59D33}"/>
              </a:ext>
            </a:extLst>
          </p:cNvPr>
          <p:cNvSpPr>
            <a:spLocks noGrp="1"/>
          </p:cNvSpPr>
          <p:nvPr>
            <p:ph type="title"/>
          </p:nvPr>
        </p:nvSpPr>
        <p:spPr>
          <a:xfrm>
            <a:off x="0" y="255588"/>
            <a:ext cx="9144000" cy="722312"/>
          </a:xfrm>
        </p:spPr>
        <p:txBody>
          <a:bodyPr/>
          <a:lstStyle/>
          <a:p>
            <a:pPr>
              <a:defRPr/>
            </a:pPr>
            <a:r>
              <a:rPr lang="cs-CZ" sz="4000" dirty="0"/>
              <a:t>538 volitelů</a:t>
            </a:r>
          </a:p>
        </p:txBody>
      </p:sp>
      <p:sp>
        <p:nvSpPr>
          <p:cNvPr id="8195" name="Zástupný symbol pro obsah 4">
            <a:extLst>
              <a:ext uri="{FF2B5EF4-FFF2-40B4-BE49-F238E27FC236}">
                <a16:creationId xmlns:a16="http://schemas.microsoft.com/office/drawing/2014/main" xmlns="" id="{18FA3EC6-A782-4E0F-8D6E-4070BFC8B87E}"/>
              </a:ext>
            </a:extLst>
          </p:cNvPr>
          <p:cNvSpPr>
            <a:spLocks noGrp="1"/>
          </p:cNvSpPr>
          <p:nvPr>
            <p:ph idx="1"/>
          </p:nvPr>
        </p:nvSpPr>
        <p:spPr>
          <a:xfrm>
            <a:off x="446088" y="1095375"/>
            <a:ext cx="8453437" cy="5391150"/>
          </a:xfrm>
        </p:spPr>
        <p:txBody>
          <a:bodyPr/>
          <a:lstStyle/>
          <a:p>
            <a:r>
              <a:rPr lang="cs-CZ" altLang="cs-CZ" sz="2200" dirty="0">
                <a:solidFill>
                  <a:srgbClr val="002D5A"/>
                </a:solidFill>
              </a:rPr>
              <a:t>435 volitelů (jako je členů Sněmovny reprezentantů, dle počtu voličů) </a:t>
            </a:r>
          </a:p>
          <a:p>
            <a:r>
              <a:rPr lang="cs-CZ" altLang="cs-CZ" sz="2200" dirty="0">
                <a:solidFill>
                  <a:srgbClr val="002D5A"/>
                </a:solidFill>
              </a:rPr>
              <a:t>3 volitelé za </a:t>
            </a:r>
            <a:r>
              <a:rPr lang="cs-CZ" altLang="cs-CZ" sz="2200" dirty="0" err="1">
                <a:solidFill>
                  <a:srgbClr val="002D5A"/>
                </a:solidFill>
              </a:rPr>
              <a:t>District</a:t>
            </a:r>
            <a:r>
              <a:rPr lang="cs-CZ" altLang="cs-CZ" sz="2200" dirty="0">
                <a:solidFill>
                  <a:srgbClr val="002D5A"/>
                </a:solidFill>
              </a:rPr>
              <a:t> </a:t>
            </a:r>
            <a:r>
              <a:rPr lang="cs-CZ" altLang="cs-CZ" sz="2200" dirty="0" err="1">
                <a:solidFill>
                  <a:srgbClr val="002D5A"/>
                </a:solidFill>
              </a:rPr>
              <a:t>of</a:t>
            </a:r>
            <a:r>
              <a:rPr lang="cs-CZ" altLang="cs-CZ" sz="2200" dirty="0">
                <a:solidFill>
                  <a:srgbClr val="002D5A"/>
                </a:solidFill>
              </a:rPr>
              <a:t> Columbia </a:t>
            </a:r>
          </a:p>
          <a:p>
            <a:r>
              <a:rPr lang="cs-CZ" altLang="cs-CZ" sz="2200" dirty="0">
                <a:solidFill>
                  <a:srgbClr val="002D5A"/>
                </a:solidFill>
              </a:rPr>
              <a:t>100 volitelů (jako je členů Senátu, 2 za každý stát)</a:t>
            </a:r>
          </a:p>
        </p:txBody>
      </p:sp>
      <p:pic>
        <p:nvPicPr>
          <p:cNvPr id="8196" name="Picture 5">
            <a:extLst>
              <a:ext uri="{FF2B5EF4-FFF2-40B4-BE49-F238E27FC236}">
                <a16:creationId xmlns:a16="http://schemas.microsoft.com/office/drawing/2014/main" xmlns="" id="{0E20007A-8C65-4B06-B5B0-460A9FB7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3" y="2295525"/>
            <a:ext cx="6751637"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xmlns="" id="{115F79D7-42FC-4906-A86C-226A181A20B5}"/>
              </a:ext>
            </a:extLst>
          </p:cNvPr>
          <p:cNvSpPr txBox="1"/>
          <p:nvPr/>
        </p:nvSpPr>
        <p:spPr>
          <a:xfrm>
            <a:off x="601823" y="4984694"/>
            <a:ext cx="2160038" cy="923330"/>
          </a:xfrm>
          <a:prstGeom prst="rect">
            <a:avLst/>
          </a:prstGeom>
          <a:noFill/>
        </p:spPr>
        <p:txBody>
          <a:bodyPr wrap="square">
            <a:spAutoFit/>
          </a:bodyPr>
          <a:lstStyle/>
          <a:p>
            <a:r>
              <a:rPr lang="cs-CZ" dirty="0">
                <a:solidFill>
                  <a:srgbClr val="002D5A"/>
                </a:solidFill>
              </a:rPr>
              <a:t>„vítěz bere vše“ s výjimkou Maine (4) a Nebrasky (5)</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1C2C27C-E513-4017-B961-C8DBF930A605}"/>
              </a:ext>
            </a:extLst>
          </p:cNvPr>
          <p:cNvSpPr>
            <a:spLocks noGrp="1"/>
          </p:cNvSpPr>
          <p:nvPr>
            <p:ph type="title"/>
          </p:nvPr>
        </p:nvSpPr>
        <p:spPr>
          <a:xfrm>
            <a:off x="0" y="477838"/>
            <a:ext cx="9144000" cy="1020762"/>
          </a:xfrm>
        </p:spPr>
        <p:txBody>
          <a:bodyPr/>
          <a:lstStyle/>
          <a:p>
            <a:pPr>
              <a:defRPr/>
            </a:pPr>
            <a:r>
              <a:rPr lang="cs-CZ" sz="3600" dirty="0"/>
              <a:t>Kolegium volitelů 2016 - teorie a praxe</a:t>
            </a:r>
          </a:p>
        </p:txBody>
      </p:sp>
      <p:pic>
        <p:nvPicPr>
          <p:cNvPr id="9219" name="Picture 2" descr="Elizabeth Warren backs plan to get rid of the Electoral College | wqad.com">
            <a:extLst>
              <a:ext uri="{FF2B5EF4-FFF2-40B4-BE49-F238E27FC236}">
                <a16:creationId xmlns:a16="http://schemas.microsoft.com/office/drawing/2014/main" xmlns="" id="{7D087B43-7E87-40BB-96B7-90B02EF05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679575"/>
            <a:ext cx="58578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Zástupný symbol pro obsah 4">
            <a:extLst>
              <a:ext uri="{FF2B5EF4-FFF2-40B4-BE49-F238E27FC236}">
                <a16:creationId xmlns:a16="http://schemas.microsoft.com/office/drawing/2014/main" xmlns="" id="{E67779E2-5559-48C3-BBD2-D7A403C3680C}"/>
              </a:ext>
            </a:extLst>
          </p:cNvPr>
          <p:cNvSpPr>
            <a:spLocks noGrp="1"/>
          </p:cNvSpPr>
          <p:nvPr>
            <p:ph idx="1"/>
          </p:nvPr>
        </p:nvSpPr>
        <p:spPr>
          <a:xfrm>
            <a:off x="6570663" y="1679575"/>
            <a:ext cx="2328862" cy="3381375"/>
          </a:xfrm>
        </p:spPr>
        <p:txBody>
          <a:bodyPr/>
          <a:lstStyle/>
          <a:p>
            <a:pPr marL="0" indent="0" algn="ctr">
              <a:buFont typeface="Arial" panose="020B0604020202020204" pitchFamily="34" charset="0"/>
              <a:buNone/>
            </a:pPr>
            <a:r>
              <a:rPr lang="cs-CZ" altLang="cs-CZ">
                <a:solidFill>
                  <a:srgbClr val="002D5A"/>
                </a:solidFill>
              </a:rPr>
              <a:t>Reálné skóre při hlasování bylo </a:t>
            </a:r>
          </a:p>
          <a:p>
            <a:pPr marL="0" indent="0" algn="ctr">
              <a:buFont typeface="Arial" panose="020B0604020202020204" pitchFamily="34" charset="0"/>
              <a:buNone/>
            </a:pPr>
            <a:r>
              <a:rPr lang="cs-CZ" altLang="cs-CZ" sz="4000" b="1">
                <a:solidFill>
                  <a:srgbClr val="C00000"/>
                </a:solidFill>
              </a:rPr>
              <a:t>304</a:t>
            </a:r>
            <a:r>
              <a:rPr lang="cs-CZ" altLang="cs-CZ" sz="4000" b="1">
                <a:solidFill>
                  <a:srgbClr val="002D5A"/>
                </a:solidFill>
              </a:rPr>
              <a:t> </a:t>
            </a:r>
            <a:r>
              <a:rPr lang="cs-CZ" altLang="cs-CZ" sz="4000" b="1"/>
              <a:t>:</a:t>
            </a:r>
            <a:r>
              <a:rPr lang="cs-CZ" altLang="cs-CZ" sz="4000" b="1">
                <a:solidFill>
                  <a:srgbClr val="002D5A"/>
                </a:solidFill>
              </a:rPr>
              <a:t> 227</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600" b="1" cap="all" dirty="0">
                <a:solidFill>
                  <a:srgbClr val="CA8A64"/>
                </a:solidFill>
                <a:latin typeface="+mj-lt"/>
              </a:rPr>
              <a:t>Hlavní formy vlády </a:t>
            </a:r>
          </a:p>
          <a:p>
            <a:pPr algn="ctr"/>
            <a:r>
              <a:rPr lang="pl-PL" sz="3600" b="1" cap="all" dirty="0">
                <a:solidFill>
                  <a:srgbClr val="CA8A64"/>
                </a:solidFill>
                <a:latin typeface="+mj-lt"/>
              </a:rPr>
              <a:t>v soudobých demokraciích </a:t>
            </a:r>
          </a:p>
          <a:p>
            <a:pPr algn="ctr"/>
            <a:r>
              <a:rPr lang="pl-PL" sz="3600" b="1" cap="all" dirty="0">
                <a:solidFill>
                  <a:srgbClr val="CA8A64"/>
                </a:solidFill>
                <a:latin typeface="+mj-lt"/>
              </a:rPr>
              <a:t>- klasifikace a přístupy k formám vlád</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040886B-AEC7-425F-93F0-3E3095CBD9D2}"/>
              </a:ext>
            </a:extLst>
          </p:cNvPr>
          <p:cNvSpPr>
            <a:spLocks noGrp="1"/>
          </p:cNvSpPr>
          <p:nvPr>
            <p:ph type="title"/>
          </p:nvPr>
        </p:nvSpPr>
        <p:spPr>
          <a:xfrm>
            <a:off x="0" y="357188"/>
            <a:ext cx="9144000" cy="966787"/>
          </a:xfrm>
        </p:spPr>
        <p:txBody>
          <a:bodyPr>
            <a:noAutofit/>
          </a:bodyPr>
          <a:lstStyle/>
          <a:p>
            <a:pPr>
              <a:defRPr/>
            </a:pPr>
            <a:r>
              <a:rPr lang="cs-CZ" sz="4000" dirty="0"/>
              <a:t>Proč je při volbě tak důležitý federalismus? </a:t>
            </a:r>
          </a:p>
        </p:txBody>
      </p:sp>
      <p:sp>
        <p:nvSpPr>
          <p:cNvPr id="18436" name="Zástupný symbol pro obsah 2">
            <a:extLst>
              <a:ext uri="{FF2B5EF4-FFF2-40B4-BE49-F238E27FC236}">
                <a16:creationId xmlns:a16="http://schemas.microsoft.com/office/drawing/2014/main" xmlns="" id="{E9D87E44-CF0F-43D3-A116-BA1D5871E428}"/>
              </a:ext>
            </a:extLst>
          </p:cNvPr>
          <p:cNvSpPr>
            <a:spLocks noGrp="1"/>
          </p:cNvSpPr>
          <p:nvPr>
            <p:ph idx="1"/>
          </p:nvPr>
        </p:nvSpPr>
        <p:spPr>
          <a:xfrm>
            <a:off x="457200" y="1509713"/>
            <a:ext cx="8218488" cy="4859337"/>
          </a:xfrm>
        </p:spPr>
        <p:txBody>
          <a:bodyPr/>
          <a:lstStyle/>
          <a:p>
            <a:pPr>
              <a:buFont typeface="Arial" charset="0"/>
              <a:buChar char="•"/>
              <a:defRPr/>
            </a:pPr>
            <a:r>
              <a:rPr lang="cs-CZ" sz="2400" dirty="0">
                <a:solidFill>
                  <a:srgbClr val="002D5A"/>
                </a:solidFill>
              </a:rPr>
              <a:t>Již 5x se byl prezidentem zvolen kandidát, který obdržel menší počet hlasů, ale získal dostatečný počet volitelů </a:t>
            </a:r>
          </a:p>
          <a:p>
            <a:pPr>
              <a:buFont typeface="Arial" charset="0"/>
              <a:buChar char="•"/>
              <a:defRPr/>
            </a:pPr>
            <a:r>
              <a:rPr lang="cs-CZ" sz="2400" dirty="0">
                <a:solidFill>
                  <a:srgbClr val="002D5A"/>
                </a:solidFill>
              </a:rPr>
              <a:t>O vítězství vždy rozhodují tzv. </a:t>
            </a:r>
            <a:r>
              <a:rPr lang="cs-CZ" sz="2400" i="1" dirty="0">
                <a:solidFill>
                  <a:srgbClr val="002D5A"/>
                </a:solidFill>
              </a:rPr>
              <a:t>bitevní státy (</a:t>
            </a:r>
            <a:r>
              <a:rPr lang="cs-CZ" sz="2400" i="1" dirty="0" err="1">
                <a:solidFill>
                  <a:srgbClr val="002D5A"/>
                </a:solidFill>
              </a:rPr>
              <a:t>battleground</a:t>
            </a:r>
            <a:r>
              <a:rPr lang="cs-CZ" sz="2400" i="1" dirty="0">
                <a:solidFill>
                  <a:srgbClr val="002D5A"/>
                </a:solidFill>
              </a:rPr>
              <a:t> / swing </a:t>
            </a:r>
            <a:r>
              <a:rPr lang="cs-CZ" sz="2400" i="1" dirty="0" err="1">
                <a:solidFill>
                  <a:srgbClr val="002D5A"/>
                </a:solidFill>
              </a:rPr>
              <a:t>states</a:t>
            </a:r>
            <a:r>
              <a:rPr lang="cs-CZ" sz="2400" i="1" dirty="0">
                <a:solidFill>
                  <a:srgbClr val="002D5A"/>
                </a:solidFill>
              </a:rPr>
              <a:t>): </a:t>
            </a:r>
            <a:r>
              <a:rPr lang="cs-CZ" sz="1700" dirty="0">
                <a:solidFill>
                  <a:srgbClr val="002D5A"/>
                </a:solidFill>
              </a:rPr>
              <a:t>tradičně Colorado (9), Florida (29), Iowa (7), Michigan (16), Minnesota (10), Nevada (6), New Hampshire (4), Nové Mexiko (5), Ohio (18), Oregon (7), Pensylvánie (20), Wisconsin (10)</a:t>
            </a: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marL="0" indent="0">
              <a:buFont typeface="Arial" charset="0"/>
              <a:buNone/>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r>
              <a:rPr lang="cs-CZ" sz="2400" dirty="0">
                <a:solidFill>
                  <a:srgbClr val="002D5A"/>
                </a:solidFill>
              </a:rPr>
              <a:t>V případě nezvolení kolegiem volitelů rozhoduje Sněmovna reprezentantů dle principu 1 stát = 1 hlas</a:t>
            </a:r>
          </a:p>
          <a:p>
            <a:pPr>
              <a:buFont typeface="Arial" charset="0"/>
              <a:buChar char="•"/>
              <a:defRPr/>
            </a:pPr>
            <a:endParaRPr lang="cs-CZ" sz="1700" dirty="0"/>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p:txBody>
      </p:sp>
      <p:pic>
        <p:nvPicPr>
          <p:cNvPr id="10244" name="Picture 2">
            <a:extLst>
              <a:ext uri="{FF2B5EF4-FFF2-40B4-BE49-F238E27FC236}">
                <a16:creationId xmlns:a16="http://schemas.microsoft.com/office/drawing/2014/main" xmlns="" id="{FB2EEB9F-C663-415E-8C33-546676646C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288" y="3816350"/>
            <a:ext cx="529590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a:extLst>
              <a:ext uri="{FF2B5EF4-FFF2-40B4-BE49-F238E27FC236}">
                <a16:creationId xmlns:a16="http://schemas.microsoft.com/office/drawing/2014/main" xmlns="" id="{92DEA2E8-D73E-4AB9-B441-4C9803EB43CE}"/>
              </a:ext>
            </a:extLst>
          </p:cNvPr>
          <p:cNvSpPr txBox="1"/>
          <p:nvPr/>
        </p:nvSpPr>
        <p:spPr>
          <a:xfrm>
            <a:off x="4381500" y="3590925"/>
            <a:ext cx="1541463" cy="292100"/>
          </a:xfrm>
          <a:prstGeom prst="rect">
            <a:avLst/>
          </a:prstGeom>
          <a:solidFill>
            <a:schemeClr val="accent1">
              <a:lumMod val="60000"/>
              <a:lumOff val="40000"/>
            </a:schemeClr>
          </a:solidFill>
        </p:spPr>
        <p:txBody>
          <a:bodyPr>
            <a:spAutoFit/>
          </a:bodyPr>
          <a:lstStyle/>
          <a:p>
            <a:pPr>
              <a:defRPr/>
            </a:pPr>
            <a:r>
              <a:rPr lang="cs-CZ" sz="1300" dirty="0">
                <a:solidFill>
                  <a:srgbClr val="002D5A"/>
                </a:solidFill>
                <a:latin typeface="Arial" charset="0"/>
                <a:cs typeface="Arial" charset="0"/>
              </a:rPr>
              <a:t>2004 Bush - Kerry</a:t>
            </a:r>
          </a:p>
        </p:txBody>
      </p:sp>
      <p:pic>
        <p:nvPicPr>
          <p:cNvPr id="10246" name="Picture 4">
            <a:extLst>
              <a:ext uri="{FF2B5EF4-FFF2-40B4-BE49-F238E27FC236}">
                <a16:creationId xmlns:a16="http://schemas.microsoft.com/office/drawing/2014/main" xmlns="" id="{CD4A2C8B-2D1D-4336-9B14-749117E93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590925"/>
            <a:ext cx="25733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9D1A78D-F0A3-42B3-B08C-EFF7B28C8BAB}"/>
              </a:ext>
            </a:extLst>
          </p:cNvPr>
          <p:cNvSpPr>
            <a:spLocks noGrp="1"/>
          </p:cNvSpPr>
          <p:nvPr>
            <p:ph type="title"/>
          </p:nvPr>
        </p:nvSpPr>
        <p:spPr>
          <a:xfrm>
            <a:off x="0" y="0"/>
            <a:ext cx="2998788" cy="6337300"/>
          </a:xfrm>
        </p:spPr>
        <p:txBody>
          <a:bodyPr>
            <a:noAutofit/>
          </a:bodyPr>
          <a:lstStyle/>
          <a:p>
            <a:pPr>
              <a:defRPr/>
            </a:pPr>
            <a:r>
              <a:rPr lang="cs-CZ" sz="3600" dirty="0"/>
              <a:t>Bitevní státy </a:t>
            </a:r>
            <a:br>
              <a:rPr lang="cs-CZ" sz="3600" dirty="0"/>
            </a:br>
            <a:r>
              <a:rPr lang="cs-CZ" sz="3600" dirty="0"/>
              <a:t>v akci</a:t>
            </a:r>
          </a:p>
        </p:txBody>
      </p:sp>
      <p:pic>
        <p:nvPicPr>
          <p:cNvPr id="11267" name="Picture 2">
            <a:extLst>
              <a:ext uri="{FF2B5EF4-FFF2-40B4-BE49-F238E27FC236}">
                <a16:creationId xmlns:a16="http://schemas.microsoft.com/office/drawing/2014/main" xmlns="" id="{AE568C02-738D-4ADF-BBD6-CCD21C02C9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4175" y="-17463"/>
            <a:ext cx="6219825" cy="6875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679DF075-901E-49DD-9DB2-66DA7E2E8E17}"/>
              </a:ext>
            </a:extLst>
          </p:cNvPr>
          <p:cNvSpPr>
            <a:spLocks noGrp="1" noChangeArrowheads="1"/>
          </p:cNvSpPr>
          <p:nvPr>
            <p:ph type="title"/>
          </p:nvPr>
        </p:nvSpPr>
        <p:spPr>
          <a:xfrm>
            <a:off x="0" y="182788"/>
            <a:ext cx="9144000" cy="923926"/>
          </a:xfrm>
        </p:spPr>
        <p:txBody>
          <a:bodyPr>
            <a:normAutofit/>
          </a:bodyPr>
          <a:lstStyle/>
          <a:p>
            <a:pPr eaLnBrk="1" hangingPunct="1"/>
            <a:r>
              <a:rPr lang="cs-CZ" altLang="cs-CZ" sz="4400" dirty="0"/>
              <a:t>Volební systém prezidenta</a:t>
            </a:r>
          </a:p>
        </p:txBody>
      </p:sp>
      <p:sp>
        <p:nvSpPr>
          <p:cNvPr id="43011" name="Rectangle 3">
            <a:extLst>
              <a:ext uri="{FF2B5EF4-FFF2-40B4-BE49-F238E27FC236}">
                <a16:creationId xmlns:a16="http://schemas.microsoft.com/office/drawing/2014/main" xmlns="" id="{2443FF81-1400-43F2-AE67-14751C9AEF09}"/>
              </a:ext>
            </a:extLst>
          </p:cNvPr>
          <p:cNvSpPr>
            <a:spLocks noGrp="1" noChangeArrowheads="1"/>
          </p:cNvSpPr>
          <p:nvPr>
            <p:ph type="body" idx="1"/>
          </p:nvPr>
        </p:nvSpPr>
        <p:spPr>
          <a:xfrm>
            <a:off x="457200" y="1250302"/>
            <a:ext cx="8229600" cy="5103845"/>
          </a:xfrm>
        </p:spPr>
        <p:txBody>
          <a:bodyPr>
            <a:normAutofit/>
          </a:bodyPr>
          <a:lstStyle/>
          <a:p>
            <a:pPr eaLnBrk="1" hangingPunct="1">
              <a:spcBef>
                <a:spcPts val="1200"/>
              </a:spcBef>
            </a:pPr>
            <a:r>
              <a:rPr lang="cs-CZ" altLang="cs-CZ" sz="2400" dirty="0">
                <a:solidFill>
                  <a:srgbClr val="002D5A"/>
                </a:solidFill>
              </a:rPr>
              <a:t>Kdo vybírá volitele?</a:t>
            </a:r>
          </a:p>
          <a:p>
            <a:pPr marL="762000" lvl="1" indent="-304800" eaLnBrk="1" hangingPunct="1">
              <a:spcBef>
                <a:spcPts val="1200"/>
              </a:spcBef>
            </a:pPr>
            <a:r>
              <a:rPr lang="cs-CZ" altLang="cs-CZ" sz="2400" dirty="0">
                <a:solidFill>
                  <a:srgbClr val="002D5A"/>
                </a:solidFill>
              </a:rPr>
              <a:t>proces výběru volitelů se liší stát od státu</a:t>
            </a:r>
          </a:p>
          <a:p>
            <a:pPr marL="762000" lvl="1" indent="-304800" eaLnBrk="1" hangingPunct="1">
              <a:spcBef>
                <a:spcPts val="1200"/>
              </a:spcBef>
            </a:pPr>
            <a:r>
              <a:rPr lang="cs-CZ" altLang="cs-CZ" sz="2400" dirty="0">
                <a:solidFill>
                  <a:srgbClr val="002D5A"/>
                </a:solidFill>
              </a:rPr>
              <a:t>obecně: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strany nominují volitele na svých celostátních konferencích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volitelé jsou zvoleni ústředním výborem strany v daném státě</a:t>
            </a:r>
          </a:p>
          <a:p>
            <a:pPr eaLnBrk="1" hangingPunct="1">
              <a:spcBef>
                <a:spcPts val="1200"/>
              </a:spcBef>
            </a:pPr>
            <a:r>
              <a:rPr lang="cs-CZ" altLang="cs-CZ" sz="2400" dirty="0">
                <a:solidFill>
                  <a:srgbClr val="002D5A"/>
                </a:solidFill>
              </a:rPr>
              <a:t>volitelem se nesmí stát</a:t>
            </a:r>
          </a:p>
          <a:p>
            <a:pPr marL="762000" lvl="1" indent="-304800" eaLnBrk="1" hangingPunct="1">
              <a:spcBef>
                <a:spcPts val="1200"/>
              </a:spcBef>
            </a:pPr>
            <a:r>
              <a:rPr lang="cs-CZ" altLang="cs-CZ" sz="2400" dirty="0">
                <a:solidFill>
                  <a:srgbClr val="002D5A"/>
                </a:solidFill>
              </a:rPr>
              <a:t>člen Kongresu</a:t>
            </a:r>
          </a:p>
          <a:p>
            <a:pPr marL="762000" lvl="1" indent="-304800" eaLnBrk="1" hangingPunct="1">
              <a:spcBef>
                <a:spcPts val="1200"/>
              </a:spcBef>
            </a:pPr>
            <a:r>
              <a:rPr lang="cs-CZ" altLang="cs-CZ" sz="2400" dirty="0">
                <a:solidFill>
                  <a:srgbClr val="002D5A"/>
                </a:solidFill>
              </a:rPr>
              <a:t>jmenovaní členové výkonné moci</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59E58F97-539B-4C9B-8107-19CD02AB5DD0}"/>
              </a:ext>
            </a:extLst>
          </p:cNvPr>
          <p:cNvSpPr>
            <a:spLocks noGrp="1" noChangeArrowheads="1"/>
          </p:cNvSpPr>
          <p:nvPr>
            <p:ph type="title"/>
          </p:nvPr>
        </p:nvSpPr>
        <p:spPr>
          <a:xfrm>
            <a:off x="0" y="173458"/>
            <a:ext cx="9144000" cy="923926"/>
          </a:xfrm>
        </p:spPr>
        <p:txBody>
          <a:bodyPr>
            <a:normAutofit/>
          </a:bodyPr>
          <a:lstStyle/>
          <a:p>
            <a:pPr eaLnBrk="1" hangingPunct="1"/>
            <a:r>
              <a:rPr lang="cs-CZ" altLang="cs-CZ" sz="4400" dirty="0"/>
              <a:t>Volební kolegium</a:t>
            </a:r>
          </a:p>
        </p:txBody>
      </p:sp>
      <p:sp>
        <p:nvSpPr>
          <p:cNvPr id="46083" name="Rectangle 3">
            <a:extLst>
              <a:ext uri="{FF2B5EF4-FFF2-40B4-BE49-F238E27FC236}">
                <a16:creationId xmlns:a16="http://schemas.microsoft.com/office/drawing/2014/main" xmlns="" id="{E14C2C9A-24BC-41A3-B773-52692A31B773}"/>
              </a:ext>
            </a:extLst>
          </p:cNvPr>
          <p:cNvSpPr>
            <a:spLocks noGrp="1" noChangeArrowheads="1"/>
          </p:cNvSpPr>
          <p:nvPr>
            <p:ph type="body" idx="1"/>
          </p:nvPr>
        </p:nvSpPr>
        <p:spPr>
          <a:xfrm>
            <a:off x="457200" y="1268964"/>
            <a:ext cx="8229600" cy="5589036"/>
          </a:xfrm>
        </p:spPr>
        <p:txBody>
          <a:bodyPr>
            <a:normAutofit/>
          </a:bodyPr>
          <a:lstStyle/>
          <a:p>
            <a:pPr eaLnBrk="1" hangingPunct="1">
              <a:spcBef>
                <a:spcPts val="1200"/>
              </a:spcBef>
            </a:pPr>
            <a:r>
              <a:rPr lang="cs-CZ" altLang="cs-CZ" sz="2400" dirty="0" err="1">
                <a:solidFill>
                  <a:srgbClr val="002D5A"/>
                </a:solidFill>
              </a:rPr>
              <a:t>kvórum</a:t>
            </a:r>
            <a:r>
              <a:rPr lang="cs-CZ" altLang="cs-CZ" sz="2400" dirty="0">
                <a:solidFill>
                  <a:srgbClr val="002D5A"/>
                </a:solidFill>
              </a:rPr>
              <a:t> pro zvolení  prezidenta 270 hlasů volitelů</a:t>
            </a:r>
          </a:p>
          <a:p>
            <a:pPr eaLnBrk="1" hangingPunct="1">
              <a:spcBef>
                <a:spcPts val="1200"/>
              </a:spcBef>
            </a:pPr>
            <a:r>
              <a:rPr lang="cs-CZ" altLang="cs-CZ" sz="2400" dirty="0">
                <a:solidFill>
                  <a:srgbClr val="002D5A"/>
                </a:solidFill>
              </a:rPr>
              <a:t>Čl. 2, odd. 2, resp. XII. dodatek (1804): </a:t>
            </a:r>
          </a:p>
          <a:p>
            <a:pPr lvl="1" eaLnBrk="1" hangingPunct="1">
              <a:spcBef>
                <a:spcPts val="1200"/>
              </a:spcBef>
            </a:pPr>
            <a:r>
              <a:rPr lang="cs-CZ" altLang="cs-CZ" sz="2400" dirty="0">
                <a:solidFill>
                  <a:srgbClr val="002D5A"/>
                </a:solidFill>
              </a:rPr>
              <a:t>pokud žádný kandidát nezíská většinu volitelů, prezidenta volí Sněmovna reprezentantů</a:t>
            </a:r>
          </a:p>
          <a:p>
            <a:pPr lvl="1" eaLnBrk="1" hangingPunct="1">
              <a:spcBef>
                <a:spcPts val="1200"/>
              </a:spcBef>
            </a:pPr>
            <a:r>
              <a:rPr lang="cs-CZ" altLang="cs-CZ" sz="2400" dirty="0">
                <a:solidFill>
                  <a:srgbClr val="002D5A"/>
                </a:solidFill>
              </a:rPr>
              <a:t>1800 a 1824</a:t>
            </a:r>
          </a:p>
          <a:p>
            <a:pPr eaLnBrk="1" hangingPunct="1">
              <a:spcBef>
                <a:spcPts val="1200"/>
              </a:spcBef>
            </a:pPr>
            <a:r>
              <a:rPr lang="cs-CZ" altLang="cs-CZ" sz="2400" dirty="0">
                <a:solidFill>
                  <a:srgbClr val="002D5A"/>
                </a:solidFill>
              </a:rPr>
              <a:t>termín: první úterý po prvním listopadovém pondělí</a:t>
            </a:r>
          </a:p>
          <a:p>
            <a:pPr eaLnBrk="1" hangingPunct="1">
              <a:spcBef>
                <a:spcPts val="1200"/>
              </a:spcBef>
            </a:pPr>
            <a:r>
              <a:rPr lang="cs-CZ" altLang="cs-CZ" sz="2400" dirty="0">
                <a:solidFill>
                  <a:srgbClr val="002D5A"/>
                </a:solidFill>
              </a:rPr>
              <a:t>volitelé se scházejí v pondělí po druhé středě v prosinci ve svých hlavních městech a volí prezidenta</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722F019E-3993-40A1-864F-59B817CA08C0}"/>
              </a:ext>
            </a:extLst>
          </p:cNvPr>
          <p:cNvSpPr>
            <a:spLocks noGrp="1" noChangeArrowheads="1"/>
          </p:cNvSpPr>
          <p:nvPr>
            <p:ph type="title"/>
          </p:nvPr>
        </p:nvSpPr>
        <p:spPr/>
        <p:txBody>
          <a:bodyPr>
            <a:normAutofit/>
          </a:bodyPr>
          <a:lstStyle/>
          <a:p>
            <a:pPr eaLnBrk="1" hangingPunct="1"/>
            <a:r>
              <a:rPr lang="cs-CZ" altLang="cs-CZ" sz="4400" dirty="0"/>
              <a:t>Okolnosti utvoření funkce prezidenta</a:t>
            </a:r>
          </a:p>
        </p:txBody>
      </p:sp>
      <p:sp>
        <p:nvSpPr>
          <p:cNvPr id="52227" name="Rectangle 3">
            <a:extLst>
              <a:ext uri="{FF2B5EF4-FFF2-40B4-BE49-F238E27FC236}">
                <a16:creationId xmlns:a16="http://schemas.microsoft.com/office/drawing/2014/main" xmlns="" id="{E448605C-9D7B-475B-BADB-0BCB5B024015}"/>
              </a:ext>
            </a:extLst>
          </p:cNvPr>
          <p:cNvSpPr>
            <a:spLocks noGrp="1" noChangeArrowheads="1"/>
          </p:cNvSpPr>
          <p:nvPr>
            <p:ph type="body" idx="1"/>
          </p:nvPr>
        </p:nvSpPr>
        <p:spPr>
          <a:xfrm>
            <a:off x="457199" y="1600200"/>
            <a:ext cx="8341567" cy="4525963"/>
          </a:xfrm>
        </p:spPr>
        <p:txBody>
          <a:bodyPr>
            <a:normAutofit fontScale="92500"/>
          </a:bodyPr>
          <a:lstStyle/>
          <a:p>
            <a:pPr eaLnBrk="1" hangingPunct="1">
              <a:lnSpc>
                <a:spcPct val="110000"/>
              </a:lnSpc>
              <a:spcBef>
                <a:spcPts val="1200"/>
              </a:spcBef>
            </a:pPr>
            <a:r>
              <a:rPr lang="cs-CZ" altLang="cs-CZ" sz="2600" b="1" dirty="0">
                <a:solidFill>
                  <a:srgbClr val="002D5A"/>
                </a:solidFill>
              </a:rPr>
              <a:t>Délka mandátu</a:t>
            </a:r>
          </a:p>
          <a:p>
            <a:pPr lvl="1" eaLnBrk="1" hangingPunct="1">
              <a:lnSpc>
                <a:spcPct val="110000"/>
              </a:lnSpc>
              <a:spcBef>
                <a:spcPts val="1200"/>
              </a:spcBef>
            </a:pPr>
            <a:r>
              <a:rPr lang="cs-CZ" altLang="cs-CZ" sz="2600" dirty="0">
                <a:solidFill>
                  <a:srgbClr val="002D5A"/>
                </a:solidFill>
              </a:rPr>
              <a:t>špatné zkušenosti s jednoročním mandátem guvernérů</a:t>
            </a:r>
          </a:p>
          <a:p>
            <a:pPr lvl="1" eaLnBrk="1" hangingPunct="1">
              <a:lnSpc>
                <a:spcPct val="110000"/>
              </a:lnSpc>
              <a:spcBef>
                <a:spcPts val="1200"/>
              </a:spcBef>
            </a:pPr>
            <a:r>
              <a:rPr lang="cs-CZ" altLang="cs-CZ" sz="2600" dirty="0">
                <a:solidFill>
                  <a:srgbClr val="002D5A"/>
                </a:solidFill>
              </a:rPr>
              <a:t>špatné zkušenosti s doživotním mandátem</a:t>
            </a:r>
          </a:p>
          <a:p>
            <a:pPr lvl="1" eaLnBrk="1" hangingPunct="1">
              <a:lnSpc>
                <a:spcPct val="110000"/>
              </a:lnSpc>
              <a:spcBef>
                <a:spcPts val="1200"/>
              </a:spcBef>
            </a:pPr>
            <a:r>
              <a:rPr lang="cs-CZ" altLang="cs-CZ" sz="2600" dirty="0">
                <a:solidFill>
                  <a:srgbClr val="002D5A"/>
                </a:solidFill>
              </a:rPr>
              <a:t>přijat návrh 4 let</a:t>
            </a:r>
          </a:p>
          <a:p>
            <a:pPr lvl="1" eaLnBrk="1" hangingPunct="1">
              <a:lnSpc>
                <a:spcPct val="110000"/>
              </a:lnSpc>
              <a:spcBef>
                <a:spcPts val="1200"/>
              </a:spcBef>
            </a:pPr>
            <a:r>
              <a:rPr lang="cs-CZ" altLang="cs-CZ" sz="2600" dirty="0">
                <a:solidFill>
                  <a:srgbClr val="002D5A"/>
                </a:solidFill>
              </a:rPr>
              <a:t>od roku 1951 pouze 2 období (</a:t>
            </a:r>
            <a:r>
              <a:rPr lang="cs-CZ" altLang="cs-CZ" sz="2600" dirty="0" err="1">
                <a:solidFill>
                  <a:srgbClr val="002D5A"/>
                </a:solidFill>
              </a:rPr>
              <a:t>XXII.dodatek</a:t>
            </a:r>
            <a:r>
              <a:rPr lang="cs-CZ" altLang="cs-CZ" sz="2600" dirty="0">
                <a:solidFill>
                  <a:srgbClr val="002D5A"/>
                </a:solidFill>
              </a:rPr>
              <a:t>)</a:t>
            </a:r>
          </a:p>
          <a:p>
            <a:pPr eaLnBrk="1" hangingPunct="1">
              <a:lnSpc>
                <a:spcPct val="110000"/>
              </a:lnSpc>
              <a:spcBef>
                <a:spcPts val="1200"/>
              </a:spcBef>
            </a:pPr>
            <a:r>
              <a:rPr lang="cs-CZ" altLang="cs-CZ" sz="2600" b="1" dirty="0">
                <a:solidFill>
                  <a:srgbClr val="002D5A"/>
                </a:solidFill>
              </a:rPr>
              <a:t>Způsob volby</a:t>
            </a:r>
          </a:p>
          <a:p>
            <a:pPr lvl="1" eaLnBrk="1" hangingPunct="1">
              <a:lnSpc>
                <a:spcPct val="110000"/>
              </a:lnSpc>
              <a:spcBef>
                <a:spcPts val="1200"/>
              </a:spcBef>
            </a:pPr>
            <a:r>
              <a:rPr lang="cs-CZ" altLang="cs-CZ" sz="2600" dirty="0">
                <a:solidFill>
                  <a:srgbClr val="002D5A"/>
                </a:solidFill>
              </a:rPr>
              <a:t>prezident nesmí být závislý na Kongresu (přísná dělba moci)</a:t>
            </a:r>
          </a:p>
          <a:p>
            <a:pPr lvl="1" eaLnBrk="1" hangingPunct="1">
              <a:lnSpc>
                <a:spcPct val="110000"/>
              </a:lnSpc>
              <a:spcBef>
                <a:spcPts val="1200"/>
              </a:spcBef>
            </a:pPr>
            <a:r>
              <a:rPr lang="cs-CZ" altLang="cs-CZ" sz="2600" dirty="0">
                <a:solidFill>
                  <a:srgbClr val="002D5A"/>
                </a:solidFill>
              </a:rPr>
              <a:t>obava z přímé volby prezidenta lidem</a:t>
            </a:r>
          </a:p>
          <a:p>
            <a:pPr eaLnBrk="1" hangingPunct="1"/>
            <a:endParaRPr lang="cs-CZ" altLang="cs-CZ" dirty="0"/>
          </a:p>
          <a:p>
            <a:pPr lvl="2" eaLnBrk="1" hangingPunct="1"/>
            <a:endParaRPr lang="cs-CZ" altLang="cs-CZ" dirty="0"/>
          </a:p>
          <a:p>
            <a:pPr eaLnBrk="1" hangingPunct="1"/>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2E0FFAA7-62A7-439D-97BC-DAF8DEFB694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a:t>
            </a:r>
          </a:p>
        </p:txBody>
      </p:sp>
      <p:sp>
        <p:nvSpPr>
          <p:cNvPr id="54275" name="Rectangle 3">
            <a:extLst>
              <a:ext uri="{FF2B5EF4-FFF2-40B4-BE49-F238E27FC236}">
                <a16:creationId xmlns:a16="http://schemas.microsoft.com/office/drawing/2014/main" xmlns="" id="{4DE376EA-DF79-48BB-9D42-EC1F642D4FCE}"/>
              </a:ext>
            </a:extLst>
          </p:cNvPr>
          <p:cNvSpPr>
            <a:spLocks noGrp="1" noChangeArrowheads="1"/>
          </p:cNvSpPr>
          <p:nvPr>
            <p:ph type="body" idx="1"/>
          </p:nvPr>
        </p:nvSpPr>
        <p:spPr>
          <a:xfrm>
            <a:off x="279400" y="1231641"/>
            <a:ext cx="8099425" cy="5023109"/>
          </a:xfrm>
        </p:spPr>
        <p:txBody>
          <a:bodyPr>
            <a:normAutofit fontScale="92500" lnSpcReduction="10000"/>
          </a:bodyPr>
          <a:lstStyle/>
          <a:p>
            <a:pPr eaLnBrk="1" hangingPunct="1">
              <a:spcBef>
                <a:spcPts val="1200"/>
              </a:spcBef>
            </a:pPr>
            <a:r>
              <a:rPr lang="cs-CZ" altLang="cs-CZ" sz="2400" dirty="0">
                <a:solidFill>
                  <a:srgbClr val="002D5A"/>
                </a:solidFill>
              </a:rPr>
              <a:t>Podmínky pasivního volebního práva</a:t>
            </a:r>
          </a:p>
          <a:p>
            <a:pPr lvl="1">
              <a:spcBef>
                <a:spcPts val="1200"/>
              </a:spcBef>
            </a:pPr>
            <a:r>
              <a:rPr lang="cs-CZ" altLang="cs-CZ" sz="2000" dirty="0">
                <a:solidFill>
                  <a:srgbClr val="002D5A"/>
                </a:solidFill>
              </a:rPr>
              <a:t>Věk minimálně 35 let</a:t>
            </a:r>
          </a:p>
          <a:p>
            <a:pPr lvl="1">
              <a:spcBef>
                <a:spcPts val="1200"/>
              </a:spcBef>
            </a:pPr>
            <a:r>
              <a:rPr lang="cs-CZ" altLang="cs-CZ" sz="2000" dirty="0">
                <a:solidFill>
                  <a:srgbClr val="002D5A"/>
                </a:solidFill>
              </a:rPr>
              <a:t>Kandidát na prezidenta žije v USA nejméně 14 let</a:t>
            </a:r>
          </a:p>
          <a:p>
            <a:pPr lvl="1">
              <a:spcBef>
                <a:spcPts val="1200"/>
              </a:spcBef>
            </a:pPr>
            <a:r>
              <a:rPr lang="cs-CZ" altLang="cs-CZ" sz="2000" dirty="0">
                <a:solidFill>
                  <a:srgbClr val="002D5A"/>
                </a:solidFill>
              </a:rPr>
              <a:t>Prezident musí získat občanství narozením</a:t>
            </a:r>
          </a:p>
          <a:p>
            <a:pPr eaLnBrk="1" hangingPunct="1">
              <a:spcBef>
                <a:spcPts val="1200"/>
              </a:spcBef>
            </a:pPr>
            <a:endParaRPr lang="cs-CZ" altLang="cs-CZ" sz="2400" dirty="0">
              <a:solidFill>
                <a:srgbClr val="002D5A"/>
              </a:solidFill>
            </a:endParaRPr>
          </a:p>
          <a:p>
            <a:pPr eaLnBrk="1" hangingPunct="1">
              <a:spcBef>
                <a:spcPts val="1200"/>
              </a:spcBef>
            </a:pPr>
            <a:r>
              <a:rPr lang="cs-CZ" altLang="cs-CZ" sz="2400" dirty="0">
                <a:solidFill>
                  <a:srgbClr val="002D5A"/>
                </a:solidFill>
              </a:rPr>
              <a:t>Čl. 2 „výkonná moc přísluší prezidentu Spojených států“</a:t>
            </a:r>
          </a:p>
          <a:p>
            <a:pPr eaLnBrk="1" hangingPunct="1">
              <a:spcBef>
                <a:spcPts val="1200"/>
              </a:spcBef>
            </a:pPr>
            <a:r>
              <a:rPr lang="cs-CZ" altLang="cs-CZ" sz="2400" dirty="0">
                <a:solidFill>
                  <a:srgbClr val="002D5A"/>
                </a:solidFill>
              </a:rPr>
              <a:t>jednohlavá exekutiva</a:t>
            </a:r>
          </a:p>
          <a:p>
            <a:pPr lvl="1" eaLnBrk="1" hangingPunct="1">
              <a:spcBef>
                <a:spcPts val="1200"/>
              </a:spcBef>
            </a:pPr>
            <a:r>
              <a:rPr lang="cs-CZ" altLang="cs-CZ" sz="2200" dirty="0">
                <a:solidFill>
                  <a:srgbClr val="002D5A"/>
                </a:solidFill>
              </a:rPr>
              <a:t>hlava státu = hlava vlády</a:t>
            </a:r>
          </a:p>
          <a:p>
            <a:pPr lvl="1" eaLnBrk="1" hangingPunct="1">
              <a:spcBef>
                <a:spcPts val="1200"/>
              </a:spcBef>
            </a:pPr>
            <a:r>
              <a:rPr lang="cs-CZ" altLang="cs-CZ" sz="2200" dirty="0">
                <a:solidFill>
                  <a:srgbClr val="002D5A"/>
                </a:solidFill>
              </a:rPr>
              <a:t>neexistuje funkce premiéra</a:t>
            </a:r>
          </a:p>
          <a:p>
            <a:pPr lvl="1" eaLnBrk="1" hangingPunct="1">
              <a:spcBef>
                <a:spcPts val="1200"/>
              </a:spcBef>
            </a:pPr>
            <a:r>
              <a:rPr lang="cs-CZ" altLang="cs-CZ" sz="2200" dirty="0">
                <a:solidFill>
                  <a:srgbClr val="002D5A"/>
                </a:solidFill>
              </a:rPr>
              <a:t>ministři jsou prezidentovi podřízení</a:t>
            </a:r>
          </a:p>
          <a:p>
            <a:pPr lvl="2" eaLnBrk="1" hangingPunct="1">
              <a:spcBef>
                <a:spcPts val="1200"/>
              </a:spcBef>
            </a:pPr>
            <a:r>
              <a:rPr lang="cs-CZ" altLang="cs-CZ" sz="2200" dirty="0">
                <a:solidFill>
                  <a:srgbClr val="002D5A"/>
                </a:solidFill>
              </a:rPr>
              <a:t>„</a:t>
            </a:r>
            <a:r>
              <a:rPr lang="cs-CZ" altLang="cs-CZ" sz="2200" dirty="0" err="1">
                <a:solidFill>
                  <a:srgbClr val="002D5A"/>
                </a:solidFill>
              </a:rPr>
              <a:t>administration</a:t>
            </a:r>
            <a:r>
              <a:rPr lang="cs-CZ" altLang="cs-CZ" sz="2200" dirty="0">
                <a:solidFill>
                  <a:srgbClr val="002D5A"/>
                </a:solidFill>
              </a:rPr>
              <a:t>“</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xmlns="" id="{6D8704AE-445D-4DEB-B667-EE2238FCB9F9}"/>
              </a:ext>
            </a:extLst>
          </p:cNvPr>
          <p:cNvSpPr>
            <a:spLocks noGrp="1"/>
          </p:cNvSpPr>
          <p:nvPr>
            <p:ph type="title"/>
          </p:nvPr>
        </p:nvSpPr>
        <p:spPr>
          <a:xfrm>
            <a:off x="239712" y="341312"/>
            <a:ext cx="8447088" cy="390525"/>
          </a:xfrm>
        </p:spPr>
        <p:txBody>
          <a:bodyPr>
            <a:noAutofit/>
          </a:bodyPr>
          <a:lstStyle/>
          <a:p>
            <a:r>
              <a:rPr lang="cs-CZ" altLang="cs-CZ" sz="4400" dirty="0"/>
              <a:t>Pravomoci prezidenta</a:t>
            </a:r>
          </a:p>
        </p:txBody>
      </p:sp>
      <p:sp>
        <p:nvSpPr>
          <p:cNvPr id="55299" name="Zástupný symbol pro obsah 2">
            <a:extLst>
              <a:ext uri="{FF2B5EF4-FFF2-40B4-BE49-F238E27FC236}">
                <a16:creationId xmlns:a16="http://schemas.microsoft.com/office/drawing/2014/main" xmlns="" id="{1DB897C8-79B8-47A0-8B96-A2E24DE0B18D}"/>
              </a:ext>
            </a:extLst>
          </p:cNvPr>
          <p:cNvSpPr>
            <a:spLocks noGrp="1"/>
          </p:cNvSpPr>
          <p:nvPr>
            <p:ph idx="1"/>
          </p:nvPr>
        </p:nvSpPr>
        <p:spPr>
          <a:xfrm>
            <a:off x="457200" y="1166328"/>
            <a:ext cx="8229600" cy="4959836"/>
          </a:xfrm>
        </p:spPr>
        <p:txBody>
          <a:bodyPr>
            <a:normAutofit lnSpcReduction="10000"/>
          </a:bodyPr>
          <a:lstStyle/>
          <a:p>
            <a:pPr marL="457200" indent="-457200">
              <a:spcBef>
                <a:spcPts val="1200"/>
              </a:spcBef>
              <a:buFont typeface="Arial" panose="020B0604020202020204" pitchFamily="34" charset="0"/>
              <a:buAutoNum type="arabicPeriod"/>
            </a:pPr>
            <a:r>
              <a:rPr lang="cs-CZ" altLang="cs-CZ" sz="2400" dirty="0">
                <a:solidFill>
                  <a:srgbClr val="002D5A"/>
                </a:solidFill>
              </a:rPr>
              <a:t>Symbolické</a:t>
            </a:r>
          </a:p>
          <a:p>
            <a:pPr marL="857165" lvl="1" indent="-457200">
              <a:spcBef>
                <a:spcPts val="1200"/>
              </a:spcBef>
            </a:pPr>
            <a:r>
              <a:rPr lang="cs-CZ" altLang="cs-CZ" sz="2000" dirty="0">
                <a:solidFill>
                  <a:srgbClr val="002D5A"/>
                </a:solidFill>
              </a:rPr>
              <a:t>úřední hlava státu, právo udělovat milost, dohled na řádným výkonem zákonů</a:t>
            </a:r>
          </a:p>
          <a:p>
            <a:pPr marL="457200" indent="-457200">
              <a:spcBef>
                <a:spcPts val="1200"/>
              </a:spcBef>
              <a:buFont typeface="Arial" panose="020B0604020202020204" pitchFamily="34" charset="0"/>
              <a:buAutoNum type="arabicPeriod"/>
            </a:pPr>
            <a:r>
              <a:rPr lang="cs-CZ" altLang="cs-CZ" sz="2400" dirty="0">
                <a:solidFill>
                  <a:srgbClr val="002D5A"/>
                </a:solidFill>
              </a:rPr>
              <a:t>Jmenovací</a:t>
            </a:r>
          </a:p>
          <a:p>
            <a:pPr lvl="1">
              <a:spcBef>
                <a:spcPts val="1200"/>
              </a:spcBef>
            </a:pPr>
            <a:r>
              <a:rPr lang="cs-CZ" altLang="cs-CZ" sz="2000" dirty="0">
                <a:solidFill>
                  <a:srgbClr val="002D5A"/>
                </a:solidFill>
              </a:rPr>
              <a:t>Právo navrhovat a jmenovat velvyslance, ministry, soudce Nejvyššího soudu a další vysoké úředníky… (cca 3000 lidí)</a:t>
            </a:r>
          </a:p>
          <a:p>
            <a:pPr lvl="1">
              <a:spcBef>
                <a:spcPts val="1200"/>
              </a:spcBef>
            </a:pPr>
            <a:r>
              <a:rPr lang="cs-CZ" altLang="cs-CZ" sz="2000" dirty="0">
                <a:solidFill>
                  <a:srgbClr val="002D5A"/>
                </a:solidFill>
              </a:rPr>
              <a:t>Senát – poradní a schvalovací orgán</a:t>
            </a:r>
          </a:p>
          <a:p>
            <a:pPr lvl="1">
              <a:spcBef>
                <a:spcPts val="1200"/>
              </a:spcBef>
            </a:pPr>
            <a:r>
              <a:rPr lang="cs-CZ" altLang="cs-CZ" sz="2000" dirty="0">
                <a:solidFill>
                  <a:srgbClr val="002D5A"/>
                </a:solidFill>
              </a:rPr>
              <a:t>Právo odvolat, kteréhokoli úředníka bez ohledu na názor Senátu</a:t>
            </a:r>
          </a:p>
          <a:p>
            <a:pPr marL="457200" indent="-457200">
              <a:spcBef>
                <a:spcPts val="1200"/>
              </a:spcBef>
              <a:buFont typeface="Arial" panose="020B0604020202020204" pitchFamily="34" charset="0"/>
              <a:buAutoNum type="arabicPeriod"/>
            </a:pPr>
            <a:r>
              <a:rPr lang="cs-CZ" altLang="cs-CZ" sz="2400" dirty="0">
                <a:solidFill>
                  <a:srgbClr val="002D5A"/>
                </a:solidFill>
              </a:rPr>
              <a:t>Legislativní</a:t>
            </a:r>
          </a:p>
          <a:p>
            <a:pPr marL="457200" indent="-457200" algn="just">
              <a:spcBef>
                <a:spcPts val="1200"/>
              </a:spcBef>
              <a:buFont typeface="Arial" panose="020B0604020202020204" pitchFamily="34" charset="0"/>
              <a:buAutoNum type="arabicPeriod"/>
            </a:pPr>
            <a:r>
              <a:rPr lang="cs-CZ" altLang="cs-CZ" sz="2400" dirty="0">
                <a:solidFill>
                  <a:srgbClr val="002D5A"/>
                </a:solidFill>
              </a:rPr>
              <a:t>Zahraniční politika</a:t>
            </a:r>
          </a:p>
          <a:p>
            <a:pPr marL="457200" indent="-457200" algn="just">
              <a:spcBef>
                <a:spcPts val="1200"/>
              </a:spcBef>
              <a:buFont typeface="Arial" panose="020B0604020202020204" pitchFamily="34" charset="0"/>
              <a:buAutoNum type="arabicPeriod"/>
            </a:pPr>
            <a:r>
              <a:rPr lang="cs-CZ" altLang="cs-CZ" sz="2400" dirty="0">
                <a:solidFill>
                  <a:srgbClr val="002D5A"/>
                </a:solidFill>
              </a:rPr>
              <a:t>Exekutivní</a:t>
            </a:r>
          </a:p>
        </p:txBody>
      </p:sp>
      <p:pic>
        <p:nvPicPr>
          <p:cNvPr id="4" name="Picture 7" descr="President%20of%20US%20Seal_thumb%5B3%5D">
            <a:extLst>
              <a:ext uri="{FF2B5EF4-FFF2-40B4-BE49-F238E27FC236}">
                <a16:creationId xmlns:a16="http://schemas.microsoft.com/office/drawing/2014/main" xmlns="" id="{06CA071A-ADCE-405D-B925-9AAB3EBBB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043" y="4602652"/>
            <a:ext cx="1958003" cy="19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6B78B533-A18B-4657-B346-E6F475470E64}"/>
              </a:ext>
            </a:extLst>
          </p:cNvPr>
          <p:cNvSpPr>
            <a:spLocks noGrp="1" noChangeArrowheads="1"/>
          </p:cNvSpPr>
          <p:nvPr>
            <p:ph type="title"/>
          </p:nvPr>
        </p:nvSpPr>
        <p:spPr>
          <a:xfrm>
            <a:off x="0" y="230706"/>
            <a:ext cx="8447088" cy="390525"/>
          </a:xfrm>
        </p:spPr>
        <p:txBody>
          <a:bodyPr>
            <a:noAutofit/>
          </a:bodyPr>
          <a:lstStyle/>
          <a:p>
            <a:pPr eaLnBrk="1" hangingPunct="1"/>
            <a:r>
              <a:rPr lang="cs-CZ" altLang="cs-CZ" sz="4400" dirty="0"/>
              <a:t>Legislativní pravomoci</a:t>
            </a:r>
          </a:p>
        </p:txBody>
      </p:sp>
      <p:sp>
        <p:nvSpPr>
          <p:cNvPr id="58371" name="Rectangle 3">
            <a:extLst>
              <a:ext uri="{FF2B5EF4-FFF2-40B4-BE49-F238E27FC236}">
                <a16:creationId xmlns:a16="http://schemas.microsoft.com/office/drawing/2014/main" xmlns="" id="{73F8A953-924D-44C5-B02D-074F522503EC}"/>
              </a:ext>
            </a:extLst>
          </p:cNvPr>
          <p:cNvSpPr>
            <a:spLocks noGrp="1" noChangeArrowheads="1"/>
          </p:cNvSpPr>
          <p:nvPr>
            <p:ph type="body" idx="1"/>
          </p:nvPr>
        </p:nvSpPr>
        <p:spPr>
          <a:xfrm>
            <a:off x="457200" y="1045030"/>
            <a:ext cx="8229600" cy="5081134"/>
          </a:xfrm>
        </p:spPr>
        <p:txBody>
          <a:bodyPr>
            <a:normAutofit/>
          </a:bodyPr>
          <a:lstStyle/>
          <a:p>
            <a:pPr eaLnBrk="1" hangingPunct="1">
              <a:spcBef>
                <a:spcPts val="1200"/>
              </a:spcBef>
            </a:pPr>
            <a:r>
              <a:rPr lang="cs-CZ" altLang="cs-CZ" sz="2400" dirty="0">
                <a:solidFill>
                  <a:srgbClr val="002D5A"/>
                </a:solidFill>
              </a:rPr>
              <a:t>Prezident nemá právo legislativní iniciativy</a:t>
            </a:r>
          </a:p>
          <a:p>
            <a:pPr lvl="1" eaLnBrk="1" hangingPunct="1">
              <a:spcBef>
                <a:spcPts val="1200"/>
              </a:spcBef>
            </a:pPr>
            <a:r>
              <a:rPr lang="cs-CZ" altLang="cs-CZ" sz="2400" dirty="0">
                <a:solidFill>
                  <a:srgbClr val="002D5A"/>
                </a:solidFill>
              </a:rPr>
              <a:t>s výjimkou návrhu rozpočtu</a:t>
            </a:r>
          </a:p>
          <a:p>
            <a:pPr eaLnBrk="1" hangingPunct="1">
              <a:spcBef>
                <a:spcPts val="1200"/>
              </a:spcBef>
            </a:pPr>
            <a:r>
              <a:rPr lang="cs-CZ" altLang="cs-CZ" sz="2400" dirty="0">
                <a:solidFill>
                  <a:srgbClr val="002D5A"/>
                </a:solidFill>
              </a:rPr>
              <a:t>Právo suspenzivního veta do 10 dnů </a:t>
            </a:r>
          </a:p>
          <a:p>
            <a:pPr lvl="1">
              <a:spcBef>
                <a:spcPts val="1200"/>
              </a:spcBef>
            </a:pPr>
            <a:r>
              <a:rPr lang="cs-CZ" altLang="cs-CZ" sz="2100" dirty="0">
                <a:solidFill>
                  <a:srgbClr val="002D5A"/>
                </a:solidFill>
              </a:rPr>
              <a:t>výjimkou společné usnesení Kongresu, jimiž se navrhují ústavní dodatky</a:t>
            </a:r>
          </a:p>
          <a:p>
            <a:pPr lvl="1" eaLnBrk="1" hangingPunct="1">
              <a:spcBef>
                <a:spcPts val="1200"/>
              </a:spcBef>
            </a:pPr>
            <a:r>
              <a:rPr lang="cs-CZ" altLang="cs-CZ" sz="2100" dirty="0">
                <a:solidFill>
                  <a:srgbClr val="002D5A"/>
                </a:solidFill>
              </a:rPr>
              <a:t>veto je </a:t>
            </a:r>
            <a:r>
              <a:rPr lang="cs-CZ" altLang="cs-CZ" sz="2100" dirty="0" err="1">
                <a:solidFill>
                  <a:srgbClr val="002D5A"/>
                </a:solidFill>
              </a:rPr>
              <a:t>přehlasovatelné</a:t>
            </a:r>
            <a:r>
              <a:rPr lang="cs-CZ" altLang="cs-CZ" sz="2100" dirty="0">
                <a:solidFill>
                  <a:srgbClr val="002D5A"/>
                </a:solidFill>
              </a:rPr>
              <a:t> 2/3 hlasů v obou komorách</a:t>
            </a:r>
          </a:p>
          <a:p>
            <a:pPr lvl="1" eaLnBrk="1" hangingPunct="1">
              <a:spcBef>
                <a:spcPts val="1200"/>
              </a:spcBef>
            </a:pPr>
            <a:r>
              <a:rPr lang="cs-CZ" altLang="cs-CZ" sz="2100" dirty="0">
                <a:solidFill>
                  <a:srgbClr val="002D5A"/>
                </a:solidFill>
              </a:rPr>
              <a:t>veto jako celek (x tzv. </a:t>
            </a:r>
            <a:r>
              <a:rPr lang="cs-CZ" altLang="cs-CZ" sz="2100" dirty="0" err="1">
                <a:solidFill>
                  <a:srgbClr val="002D5A"/>
                </a:solidFill>
              </a:rPr>
              <a:t>item</a:t>
            </a:r>
            <a:r>
              <a:rPr lang="cs-CZ" altLang="cs-CZ" sz="2100" dirty="0">
                <a:solidFill>
                  <a:srgbClr val="002D5A"/>
                </a:solidFill>
              </a:rPr>
              <a:t>-veto guvernérů)</a:t>
            </a:r>
          </a:p>
          <a:p>
            <a:pPr lvl="1" eaLnBrk="1" hangingPunct="1">
              <a:spcBef>
                <a:spcPts val="1200"/>
              </a:spcBef>
            </a:pPr>
            <a:r>
              <a:rPr lang="cs-CZ" altLang="cs-CZ" sz="2100" dirty="0">
                <a:solidFill>
                  <a:srgbClr val="002D5A"/>
                </a:solidFill>
              </a:rPr>
              <a:t>tzv. kapesní veto – prezident má právo do 10 dnů zákon odmítnout (nepodepsat)</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a:extLst>
              <a:ext uri="{FF2B5EF4-FFF2-40B4-BE49-F238E27FC236}">
                <a16:creationId xmlns:a16="http://schemas.microsoft.com/office/drawing/2014/main" xmlns="" id="{0BCD21F0-DEDB-4284-A80E-EABC857D2FD1}"/>
              </a:ext>
            </a:extLst>
          </p:cNvPr>
          <p:cNvSpPr>
            <a:spLocks noGrp="1"/>
          </p:cNvSpPr>
          <p:nvPr>
            <p:ph type="title"/>
          </p:nvPr>
        </p:nvSpPr>
        <p:spPr/>
        <p:txBody>
          <a:bodyPr>
            <a:normAutofit fontScale="90000"/>
          </a:bodyPr>
          <a:lstStyle/>
          <a:p>
            <a:endParaRPr lang="cs-CZ" altLang="cs-CZ"/>
          </a:p>
        </p:txBody>
      </p:sp>
      <p:sp>
        <p:nvSpPr>
          <p:cNvPr id="59395" name="Zástupný symbol pro obsah 2">
            <a:extLst>
              <a:ext uri="{FF2B5EF4-FFF2-40B4-BE49-F238E27FC236}">
                <a16:creationId xmlns:a16="http://schemas.microsoft.com/office/drawing/2014/main" xmlns="" id="{1614903E-59EA-4818-8C3D-DFEA8B65D330}"/>
              </a:ext>
            </a:extLst>
          </p:cNvPr>
          <p:cNvSpPr>
            <a:spLocks noGrp="1"/>
          </p:cNvSpPr>
          <p:nvPr>
            <p:ph idx="1"/>
          </p:nvPr>
        </p:nvSpPr>
        <p:spPr/>
        <p:txBody>
          <a:bodyPr/>
          <a:lstStyle/>
          <a:p>
            <a:endParaRPr lang="cs-CZ" altLang="cs-CZ"/>
          </a:p>
        </p:txBody>
      </p:sp>
      <p:sp>
        <p:nvSpPr>
          <p:cNvPr id="59396" name="TextovéPole 5">
            <a:extLst>
              <a:ext uri="{FF2B5EF4-FFF2-40B4-BE49-F238E27FC236}">
                <a16:creationId xmlns:a16="http://schemas.microsoft.com/office/drawing/2014/main" xmlns="" id="{4F5EE3DF-2D7F-45CA-A72D-22A0FD9E23B6}"/>
              </a:ext>
            </a:extLst>
          </p:cNvPr>
          <p:cNvSpPr txBox="1">
            <a:spLocks noChangeArrowheads="1"/>
          </p:cNvSpPr>
          <p:nvPr/>
        </p:nvSpPr>
        <p:spPr bwMode="auto">
          <a:xfrm>
            <a:off x="0" y="3914775"/>
            <a:ext cx="9144000" cy="27035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59397" name="Picture 3">
            <a:extLst>
              <a:ext uri="{FF2B5EF4-FFF2-40B4-BE49-F238E27FC236}">
                <a16:creationId xmlns:a16="http://schemas.microsoft.com/office/drawing/2014/main" xmlns="" id="{11DD1802-56C4-4B2C-87BF-41B04584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3C42B221-C1B5-467E-86AC-FAA697B7655B}"/>
              </a:ext>
            </a:extLst>
          </p:cNvPr>
          <p:cNvSpPr>
            <a:spLocks noGrp="1" noChangeArrowheads="1"/>
          </p:cNvSpPr>
          <p:nvPr>
            <p:ph type="title"/>
          </p:nvPr>
        </p:nvSpPr>
        <p:spPr>
          <a:xfrm>
            <a:off x="204755" y="293688"/>
            <a:ext cx="8447088" cy="390525"/>
          </a:xfrm>
        </p:spPr>
        <p:txBody>
          <a:bodyPr>
            <a:noAutofit/>
          </a:bodyPr>
          <a:lstStyle/>
          <a:p>
            <a:pPr eaLnBrk="1" hangingPunct="1"/>
            <a:r>
              <a:rPr lang="cs-CZ" altLang="cs-CZ" sz="4400" dirty="0"/>
              <a:t>Legislativní pravomoci</a:t>
            </a:r>
          </a:p>
        </p:txBody>
      </p:sp>
      <p:sp>
        <p:nvSpPr>
          <p:cNvPr id="60419" name="Rectangle 3">
            <a:extLst>
              <a:ext uri="{FF2B5EF4-FFF2-40B4-BE49-F238E27FC236}">
                <a16:creationId xmlns:a16="http://schemas.microsoft.com/office/drawing/2014/main" xmlns="" id="{6A82DD6C-4467-4711-A03E-E97035EB6BCE}"/>
              </a:ext>
            </a:extLst>
          </p:cNvPr>
          <p:cNvSpPr>
            <a:spLocks noGrp="1" noChangeArrowheads="1"/>
          </p:cNvSpPr>
          <p:nvPr>
            <p:ph type="body" idx="1"/>
          </p:nvPr>
        </p:nvSpPr>
        <p:spPr>
          <a:xfrm>
            <a:off x="279400" y="1222310"/>
            <a:ext cx="6074747" cy="5032440"/>
          </a:xfrm>
        </p:spPr>
        <p:txBody>
          <a:bodyPr>
            <a:normAutofit fontScale="92500"/>
          </a:bodyPr>
          <a:lstStyle/>
          <a:p>
            <a:pPr eaLnBrk="1" hangingPunct="1">
              <a:spcBef>
                <a:spcPts val="1200"/>
              </a:spcBef>
            </a:pPr>
            <a:r>
              <a:rPr lang="cs-CZ" altLang="cs-CZ" sz="2400" dirty="0">
                <a:solidFill>
                  <a:srgbClr val="002D5A"/>
                </a:solidFill>
              </a:rPr>
              <a:t>Svolává zasedání Kongresu </a:t>
            </a:r>
          </a:p>
          <a:p>
            <a:pPr lvl="1" eaLnBrk="1" hangingPunct="1">
              <a:spcBef>
                <a:spcPts val="1200"/>
              </a:spcBef>
            </a:pPr>
            <a:r>
              <a:rPr lang="cs-CZ" altLang="cs-CZ" sz="2400" dirty="0">
                <a:solidFill>
                  <a:srgbClr val="002D5A"/>
                </a:solidFill>
              </a:rPr>
              <a:t>mimořádné zasedání za mimořádných okolností</a:t>
            </a:r>
          </a:p>
          <a:p>
            <a:pPr eaLnBrk="1" hangingPunct="1">
              <a:spcBef>
                <a:spcPts val="1200"/>
              </a:spcBef>
            </a:pPr>
            <a:r>
              <a:rPr lang="cs-CZ" altLang="cs-CZ" sz="2400" dirty="0">
                <a:solidFill>
                  <a:srgbClr val="002D5A"/>
                </a:solidFill>
              </a:rPr>
              <a:t>Na společném zasedání informuje Kongres „o stavu Unie“ a doporučuje k jeho zvážení potřebná opatření</a:t>
            </a:r>
          </a:p>
          <a:p>
            <a:pPr lvl="1" eaLnBrk="1" hangingPunct="1">
              <a:spcBef>
                <a:spcPts val="1200"/>
              </a:spcBef>
            </a:pPr>
            <a:r>
              <a:rPr lang="cs-CZ" altLang="cs-CZ" sz="2400" dirty="0">
                <a:solidFill>
                  <a:srgbClr val="002D5A"/>
                </a:solidFill>
              </a:rPr>
              <a:t>nástroj o k ovlivnění legislativy</a:t>
            </a:r>
          </a:p>
          <a:p>
            <a:pPr lvl="1" eaLnBrk="1" hangingPunct="1">
              <a:spcBef>
                <a:spcPts val="1200"/>
              </a:spcBef>
            </a:pPr>
            <a:r>
              <a:rPr lang="cs-CZ" altLang="cs-CZ" sz="2400" dirty="0">
                <a:solidFill>
                  <a:srgbClr val="002D5A"/>
                </a:solidFill>
              </a:rPr>
              <a:t>po vzoru britského </a:t>
            </a:r>
            <a:r>
              <a:rPr lang="cs-CZ" altLang="cs-CZ" sz="2400" dirty="0" err="1">
                <a:solidFill>
                  <a:srgbClr val="002D5A"/>
                </a:solidFill>
              </a:rPr>
              <a:t>Speech</a:t>
            </a:r>
            <a:r>
              <a:rPr lang="cs-CZ" altLang="cs-CZ" sz="2400" dirty="0">
                <a:solidFill>
                  <a:srgbClr val="002D5A"/>
                </a:solidFill>
              </a:rPr>
              <a:t> </a:t>
            </a:r>
            <a:r>
              <a:rPr lang="cs-CZ" altLang="cs-CZ" sz="2400" dirty="0" err="1">
                <a:solidFill>
                  <a:srgbClr val="002D5A"/>
                </a:solidFill>
              </a:rPr>
              <a:t>from</a:t>
            </a:r>
            <a:r>
              <a:rPr lang="cs-CZ" altLang="cs-CZ" sz="2400" dirty="0">
                <a:solidFill>
                  <a:srgbClr val="002D5A"/>
                </a:solidFill>
              </a:rPr>
              <a:t> </a:t>
            </a:r>
            <a:r>
              <a:rPr lang="cs-CZ" altLang="cs-CZ" sz="2400" dirty="0" err="1">
                <a:solidFill>
                  <a:srgbClr val="002D5A"/>
                </a:solidFill>
              </a:rPr>
              <a:t>the</a:t>
            </a:r>
            <a:r>
              <a:rPr lang="cs-CZ" altLang="cs-CZ" sz="2400" dirty="0">
                <a:solidFill>
                  <a:srgbClr val="002D5A"/>
                </a:solidFill>
              </a:rPr>
              <a:t> </a:t>
            </a:r>
            <a:r>
              <a:rPr lang="cs-CZ" altLang="cs-CZ" sz="2400" dirty="0" err="1">
                <a:solidFill>
                  <a:srgbClr val="002D5A"/>
                </a:solidFill>
              </a:rPr>
              <a:t>throne</a:t>
            </a:r>
            <a:endParaRPr lang="cs-CZ" altLang="cs-CZ" sz="2400" dirty="0">
              <a:solidFill>
                <a:srgbClr val="002D5A"/>
              </a:solidFill>
            </a:endParaRPr>
          </a:p>
          <a:p>
            <a:pPr lvl="1" eaLnBrk="1" hangingPunct="1">
              <a:spcBef>
                <a:spcPts val="1200"/>
              </a:spcBef>
            </a:pPr>
            <a:r>
              <a:rPr lang="cs-CZ" altLang="cs-CZ" sz="2400" dirty="0">
                <a:solidFill>
                  <a:srgbClr val="002D5A"/>
                </a:solidFill>
              </a:rPr>
              <a:t>na společném zasedání obou komor Kongresu ve Sněmovně reprezentantů</a:t>
            </a:r>
          </a:p>
          <a:p>
            <a:pPr lvl="1" eaLnBrk="1" hangingPunct="1">
              <a:spcBef>
                <a:spcPts val="1200"/>
              </a:spcBef>
            </a:pPr>
            <a:r>
              <a:rPr lang="cs-CZ" altLang="cs-CZ" sz="2400" dirty="0">
                <a:solidFill>
                  <a:srgbClr val="002D5A"/>
                </a:solidFill>
              </a:rPr>
              <a:t>od 1790 zprávy jednou ročně - na začátku kalendářního roku</a:t>
            </a:r>
          </a:p>
          <a:p>
            <a:pPr marL="457103" lvl="1" indent="0" eaLnBrk="1" hangingPunct="1">
              <a:spcBef>
                <a:spcPts val="1200"/>
              </a:spcBef>
              <a:buNone/>
            </a:pPr>
            <a:endParaRPr lang="cs-CZ" altLang="cs-CZ" sz="2400" dirty="0">
              <a:solidFill>
                <a:srgbClr val="002D5A"/>
              </a:solidFill>
            </a:endParaRPr>
          </a:p>
          <a:p>
            <a:pPr lvl="1" eaLnBrk="1" hangingPunct="1">
              <a:spcBef>
                <a:spcPts val="1200"/>
              </a:spcBef>
            </a:pPr>
            <a:endParaRPr lang="cs-CZ" altLang="cs-CZ" sz="2400" dirty="0">
              <a:solidFill>
                <a:srgbClr val="002D5A"/>
              </a:solidFill>
            </a:endParaRPr>
          </a:p>
        </p:txBody>
      </p:sp>
      <p:pic>
        <p:nvPicPr>
          <p:cNvPr id="2" name="Obrázek 1">
            <a:extLst>
              <a:ext uri="{FF2B5EF4-FFF2-40B4-BE49-F238E27FC236}">
                <a16:creationId xmlns:a16="http://schemas.microsoft.com/office/drawing/2014/main" xmlns="" id="{3A627487-9641-445E-97D2-89E068503442}"/>
              </a:ext>
            </a:extLst>
          </p:cNvPr>
          <p:cNvPicPr>
            <a:picLocks noChangeAspect="1"/>
          </p:cNvPicPr>
          <p:nvPr/>
        </p:nvPicPr>
        <p:blipFill>
          <a:blip r:embed="rId2"/>
          <a:stretch>
            <a:fillRect/>
          </a:stretch>
        </p:blipFill>
        <p:spPr>
          <a:xfrm>
            <a:off x="6097272" y="1345814"/>
            <a:ext cx="2972601" cy="20038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dirty="0">
                <a:solidFill>
                  <a:srgbClr val="002D5A"/>
                </a:solidFill>
              </a:rPr>
              <a:t>8 – kapitoly 3, 4 a 5</a:t>
            </a:r>
            <a:endParaRPr lang="cs-CZ" altLang="cs-CZ" sz="2800" b="0" dirty="0">
              <a:solidFill>
                <a:srgbClr val="002D5A"/>
              </a:solidFill>
            </a:endParaRP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7373166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DFFDDFCA-5B76-4A63-A3AB-B2A06916ECB7}"/>
              </a:ext>
            </a:extLst>
          </p:cNvPr>
          <p:cNvSpPr>
            <a:spLocks noGrp="1" noChangeArrowheads="1"/>
          </p:cNvSpPr>
          <p:nvPr>
            <p:ph type="title"/>
          </p:nvPr>
        </p:nvSpPr>
        <p:spPr>
          <a:xfrm>
            <a:off x="0" y="276225"/>
            <a:ext cx="9144000" cy="923926"/>
          </a:xfrm>
        </p:spPr>
        <p:txBody>
          <a:bodyPr>
            <a:noAutofit/>
          </a:bodyPr>
          <a:lstStyle/>
          <a:p>
            <a:pPr eaLnBrk="1" hangingPunct="1"/>
            <a:r>
              <a:rPr lang="cs-CZ" altLang="cs-CZ" sz="4000" dirty="0"/>
              <a:t>Zahraničně-politické pravomoci prezidenta</a:t>
            </a:r>
          </a:p>
        </p:txBody>
      </p:sp>
      <p:sp>
        <p:nvSpPr>
          <p:cNvPr id="63491" name="Rectangle 3">
            <a:extLst>
              <a:ext uri="{FF2B5EF4-FFF2-40B4-BE49-F238E27FC236}">
                <a16:creationId xmlns:a16="http://schemas.microsoft.com/office/drawing/2014/main" xmlns="" id="{D920A96F-ACED-4C3F-8FB4-B5F684370545}"/>
              </a:ext>
            </a:extLst>
          </p:cNvPr>
          <p:cNvSpPr>
            <a:spLocks noGrp="1" noChangeArrowheads="1"/>
          </p:cNvSpPr>
          <p:nvPr>
            <p:ph type="body" idx="1"/>
          </p:nvPr>
        </p:nvSpPr>
        <p:spPr>
          <a:xfrm>
            <a:off x="279400" y="1623528"/>
            <a:ext cx="8447088" cy="4958248"/>
          </a:xfrm>
        </p:spPr>
        <p:txBody>
          <a:bodyPr>
            <a:normAutofit/>
          </a:bodyPr>
          <a:lstStyle/>
          <a:p>
            <a:pPr eaLnBrk="1" hangingPunct="1">
              <a:spcBef>
                <a:spcPts val="1800"/>
              </a:spcBef>
            </a:pPr>
            <a:r>
              <a:rPr lang="cs-CZ" altLang="cs-CZ" sz="2400" dirty="0">
                <a:solidFill>
                  <a:srgbClr val="002D5A"/>
                </a:solidFill>
              </a:rPr>
              <a:t>Řídí zahraniční politiku</a:t>
            </a:r>
          </a:p>
          <a:p>
            <a:pPr lvl="1" eaLnBrk="1" hangingPunct="1">
              <a:spcBef>
                <a:spcPts val="1800"/>
              </a:spcBef>
            </a:pPr>
            <a:r>
              <a:rPr lang="cs-CZ" altLang="cs-CZ" sz="2400" dirty="0">
                <a:solidFill>
                  <a:srgbClr val="002D5A"/>
                </a:solidFill>
              </a:rPr>
              <a:t>právo uzavírat smlouvy se zahraničními státy na doporučení a souhlas Senátu</a:t>
            </a:r>
          </a:p>
          <a:p>
            <a:pPr lvl="1" eaLnBrk="1" hangingPunct="1">
              <a:spcBef>
                <a:spcPts val="1800"/>
              </a:spcBef>
            </a:pPr>
            <a:r>
              <a:rPr lang="cs-CZ" altLang="cs-CZ" sz="2400" dirty="0">
                <a:solidFill>
                  <a:srgbClr val="002D5A"/>
                </a:solidFill>
              </a:rPr>
              <a:t>právo přijímat velvyslance, tj. právo uznávat jiné země</a:t>
            </a:r>
          </a:p>
          <a:p>
            <a:pPr eaLnBrk="1" hangingPunct="1">
              <a:spcBef>
                <a:spcPts val="1800"/>
              </a:spcBef>
            </a:pPr>
            <a:r>
              <a:rPr lang="cs-CZ" altLang="cs-CZ" sz="2400" dirty="0">
                <a:solidFill>
                  <a:srgbClr val="002D5A"/>
                </a:solidFill>
              </a:rPr>
              <a:t>vrchní velitel ozbrojených sil </a:t>
            </a:r>
          </a:p>
          <a:p>
            <a:pPr lvl="1" eaLnBrk="1" hangingPunct="1">
              <a:spcBef>
                <a:spcPts val="1800"/>
              </a:spcBef>
            </a:pPr>
            <a:r>
              <a:rPr lang="cs-CZ" altLang="cs-CZ" sz="2400" dirty="0">
                <a:solidFill>
                  <a:srgbClr val="002D5A"/>
                </a:solidFill>
              </a:rPr>
              <a:t>vyhlásit válku může pouze Kongres</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xmlns="" id="{7AAD0E13-F10A-4171-924F-FDAD9B671AAC}"/>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400" dirty="0"/>
              <a:t>Vláda USA</a:t>
            </a:r>
          </a:p>
        </p:txBody>
      </p:sp>
      <p:sp>
        <p:nvSpPr>
          <p:cNvPr id="64515" name="Rectangle 3">
            <a:extLst>
              <a:ext uri="{FF2B5EF4-FFF2-40B4-BE49-F238E27FC236}">
                <a16:creationId xmlns:a16="http://schemas.microsoft.com/office/drawing/2014/main" xmlns="" id="{56DC2A96-D3E3-4992-AA72-C9E08005090F}"/>
              </a:ext>
            </a:extLst>
          </p:cNvPr>
          <p:cNvSpPr>
            <a:spLocks noGrp="1" noChangeArrowheads="1"/>
          </p:cNvSpPr>
          <p:nvPr>
            <p:ph type="body" idx="1"/>
          </p:nvPr>
        </p:nvSpPr>
        <p:spPr/>
        <p:txBody>
          <a:bodyPr/>
          <a:lstStyle/>
          <a:p>
            <a:pPr eaLnBrk="1" hangingPunct="1">
              <a:spcBef>
                <a:spcPts val="1800"/>
              </a:spcBef>
            </a:pPr>
            <a:r>
              <a:rPr lang="cs-CZ" altLang="cs-CZ" sz="2400" dirty="0">
                <a:solidFill>
                  <a:srgbClr val="002D5A"/>
                </a:solidFill>
              </a:rPr>
              <a:t>Vláda jako kolektivní orgán de facto neexistuje</a:t>
            </a:r>
          </a:p>
          <a:p>
            <a:pPr eaLnBrk="1" hangingPunct="1">
              <a:spcBef>
                <a:spcPts val="1800"/>
              </a:spcBef>
            </a:pPr>
            <a:r>
              <a:rPr lang="cs-CZ" altLang="cs-CZ" sz="2400" dirty="0">
                <a:solidFill>
                  <a:srgbClr val="002D5A"/>
                </a:solidFill>
              </a:rPr>
              <a:t>Ministři mají ve vztahu k prezidentovi poradní a výkonnou funkci</a:t>
            </a:r>
          </a:p>
          <a:p>
            <a:pPr eaLnBrk="1" hangingPunct="1">
              <a:spcBef>
                <a:spcPts val="1800"/>
              </a:spcBef>
            </a:pPr>
            <a:r>
              <a:rPr lang="cs-CZ" altLang="cs-CZ" sz="2400" dirty="0">
                <a:solidFill>
                  <a:srgbClr val="002D5A"/>
                </a:solidFill>
              </a:rPr>
              <a:t>Ministři jmenovaní na doporučení a souhlas Senátu</a:t>
            </a:r>
          </a:p>
          <a:p>
            <a:pPr eaLnBrk="1" hangingPunct="1">
              <a:spcBef>
                <a:spcPts val="1800"/>
              </a:spcBef>
            </a:pPr>
            <a:r>
              <a:rPr lang="cs-CZ" altLang="cs-CZ" sz="2400" dirty="0">
                <a:solidFill>
                  <a:srgbClr val="002D5A"/>
                </a:solidFill>
              </a:rPr>
              <a:t>Ministry může však prezident odvolat zcela samostatně</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xmlns="" id="{7ECC7AD4-2B3F-41B7-90BB-2725A856DC78}"/>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000" dirty="0"/>
              <a:t>Výkonný aparát prezidenta</a:t>
            </a:r>
          </a:p>
        </p:txBody>
      </p:sp>
      <p:sp>
        <p:nvSpPr>
          <p:cNvPr id="65539" name="Rectangle 3">
            <a:extLst>
              <a:ext uri="{FF2B5EF4-FFF2-40B4-BE49-F238E27FC236}">
                <a16:creationId xmlns:a16="http://schemas.microsoft.com/office/drawing/2014/main" xmlns="" id="{89697917-22A1-472C-9E09-F4FE27115AF1}"/>
              </a:ext>
            </a:extLst>
          </p:cNvPr>
          <p:cNvSpPr>
            <a:spLocks noGrp="1" noChangeArrowheads="1"/>
          </p:cNvSpPr>
          <p:nvPr>
            <p:ph type="body" idx="1"/>
          </p:nvPr>
        </p:nvSpPr>
        <p:spPr>
          <a:xfrm>
            <a:off x="457200" y="1371600"/>
            <a:ext cx="8229600" cy="4754563"/>
          </a:xfrm>
        </p:spPr>
        <p:txBody>
          <a:bodyPr>
            <a:normAutofit/>
          </a:bodyPr>
          <a:lstStyle/>
          <a:p>
            <a:pPr marL="0" indent="0" eaLnBrk="1" hangingPunct="1">
              <a:spcBef>
                <a:spcPts val="1800"/>
              </a:spcBef>
              <a:buNone/>
            </a:pPr>
            <a:r>
              <a:rPr lang="cs-CZ" altLang="cs-CZ" sz="2400" dirty="0">
                <a:solidFill>
                  <a:srgbClr val="002D5A"/>
                </a:solidFill>
              </a:rPr>
              <a:t>Prezident realizuje svou politiku prostřednictvím řady pomocných a poradních orgánů</a:t>
            </a:r>
          </a:p>
          <a:p>
            <a:pPr lvl="1" eaLnBrk="1" hangingPunct="1">
              <a:spcBef>
                <a:spcPts val="1800"/>
              </a:spcBef>
            </a:pPr>
            <a:r>
              <a:rPr lang="cs-CZ" altLang="cs-CZ" sz="2400" dirty="0">
                <a:solidFill>
                  <a:srgbClr val="002D5A"/>
                </a:solidFill>
              </a:rPr>
              <a:t>Úřad pro řízení a rozpočet (úkolem je připravit rozpočet)</a:t>
            </a:r>
          </a:p>
          <a:p>
            <a:pPr lvl="1" eaLnBrk="1" hangingPunct="1">
              <a:spcBef>
                <a:spcPts val="1800"/>
              </a:spcBef>
            </a:pPr>
            <a:r>
              <a:rPr lang="cs-CZ" altLang="cs-CZ" sz="2400" dirty="0">
                <a:solidFill>
                  <a:srgbClr val="002D5A"/>
                </a:solidFill>
              </a:rPr>
              <a:t>Rada hospodářských poradců</a:t>
            </a:r>
          </a:p>
          <a:p>
            <a:pPr lvl="1" eaLnBrk="1" hangingPunct="1">
              <a:spcBef>
                <a:spcPts val="1800"/>
              </a:spcBef>
            </a:pPr>
            <a:r>
              <a:rPr lang="cs-CZ" altLang="cs-CZ" sz="2400" dirty="0">
                <a:solidFill>
                  <a:srgbClr val="002D5A"/>
                </a:solidFill>
              </a:rPr>
              <a:t>Národní bezpečnostní rada</a:t>
            </a:r>
          </a:p>
          <a:p>
            <a:pPr lvl="1" eaLnBrk="1" hangingPunct="1">
              <a:spcBef>
                <a:spcPts val="1800"/>
              </a:spcBef>
            </a:pPr>
            <a:r>
              <a:rPr lang="cs-CZ" altLang="cs-CZ" sz="2400" dirty="0">
                <a:solidFill>
                  <a:srgbClr val="002D5A"/>
                </a:solidFill>
              </a:rPr>
              <a:t>Rada  pro životní prostředí</a:t>
            </a:r>
          </a:p>
          <a:p>
            <a:pPr lvl="1" eaLnBrk="1" hangingPunct="1">
              <a:spcBef>
                <a:spcPts val="1800"/>
              </a:spcBef>
            </a:pPr>
            <a:r>
              <a:rPr lang="cs-CZ" altLang="cs-CZ" sz="2400" dirty="0">
                <a:solidFill>
                  <a:srgbClr val="002D5A"/>
                </a:solidFill>
              </a:rPr>
              <a:t>Federální státní aparát zahrnuje cca 1 000 000 pracovníků</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xmlns="" id="{B5779A12-F674-4E45-ACB3-497C7F3C05BF}"/>
              </a:ext>
            </a:extLst>
          </p:cNvPr>
          <p:cNvSpPr>
            <a:spLocks noGrp="1" noChangeArrowheads="1"/>
          </p:cNvSpPr>
          <p:nvPr>
            <p:ph type="title"/>
          </p:nvPr>
        </p:nvSpPr>
        <p:spPr>
          <a:xfrm>
            <a:off x="0" y="324014"/>
            <a:ext cx="8447088" cy="390525"/>
          </a:xfrm>
        </p:spPr>
        <p:txBody>
          <a:bodyPr>
            <a:noAutofit/>
          </a:bodyPr>
          <a:lstStyle/>
          <a:p>
            <a:pPr eaLnBrk="1" hangingPunct="1"/>
            <a:r>
              <a:rPr lang="cs-CZ" altLang="cs-CZ" sz="4400" dirty="0"/>
              <a:t>Nezávislé agentury</a:t>
            </a:r>
          </a:p>
        </p:txBody>
      </p:sp>
      <p:sp>
        <p:nvSpPr>
          <p:cNvPr id="66563" name="Rectangle 3">
            <a:extLst>
              <a:ext uri="{FF2B5EF4-FFF2-40B4-BE49-F238E27FC236}">
                <a16:creationId xmlns:a16="http://schemas.microsoft.com/office/drawing/2014/main" xmlns="" id="{2F380E84-50B3-40B6-8687-FEEDE8DDE103}"/>
              </a:ext>
            </a:extLst>
          </p:cNvPr>
          <p:cNvSpPr>
            <a:spLocks noGrp="1" noChangeArrowheads="1"/>
          </p:cNvSpPr>
          <p:nvPr>
            <p:ph type="body" idx="1"/>
          </p:nvPr>
        </p:nvSpPr>
        <p:spPr>
          <a:xfrm>
            <a:off x="279398" y="1390261"/>
            <a:ext cx="6877181" cy="4864489"/>
          </a:xfrm>
        </p:spPr>
        <p:txBody>
          <a:bodyPr>
            <a:normAutofit/>
          </a:bodyPr>
          <a:lstStyle/>
          <a:p>
            <a:pPr eaLnBrk="1" hangingPunct="1">
              <a:lnSpc>
                <a:spcPct val="110000"/>
              </a:lnSpc>
              <a:spcBef>
                <a:spcPts val="1200"/>
              </a:spcBef>
            </a:pPr>
            <a:r>
              <a:rPr lang="cs-CZ" altLang="cs-CZ" sz="2600" dirty="0">
                <a:solidFill>
                  <a:srgbClr val="002D5A"/>
                </a:solidFill>
              </a:rPr>
              <a:t>Součástí státního aparátu </a:t>
            </a:r>
          </a:p>
          <a:p>
            <a:pPr eaLnBrk="1" hangingPunct="1">
              <a:lnSpc>
                <a:spcPct val="110000"/>
              </a:lnSpc>
              <a:spcBef>
                <a:spcPts val="1200"/>
              </a:spcBef>
            </a:pPr>
            <a:r>
              <a:rPr lang="cs-CZ" altLang="cs-CZ" sz="2600" dirty="0">
                <a:solidFill>
                  <a:srgbClr val="002D5A"/>
                </a:solidFill>
              </a:rPr>
              <a:t>kontrola a poskytování zvláštních služeb</a:t>
            </a:r>
          </a:p>
          <a:p>
            <a:pPr lvl="1" eaLnBrk="1" hangingPunct="1">
              <a:lnSpc>
                <a:spcPct val="110000"/>
              </a:lnSpc>
              <a:spcBef>
                <a:spcPts val="1200"/>
              </a:spcBef>
            </a:pPr>
            <a:r>
              <a:rPr lang="cs-CZ" altLang="cs-CZ" sz="2600" dirty="0">
                <a:solidFill>
                  <a:srgbClr val="002D5A"/>
                </a:solidFill>
              </a:rPr>
              <a:t>velký vliv („čtvrtá moc“)</a:t>
            </a:r>
          </a:p>
          <a:p>
            <a:pPr lvl="1" eaLnBrk="1" hangingPunct="1">
              <a:lnSpc>
                <a:spcPct val="110000"/>
              </a:lnSpc>
              <a:spcBef>
                <a:spcPts val="1200"/>
              </a:spcBef>
            </a:pPr>
            <a:r>
              <a:rPr lang="cs-CZ" altLang="cs-CZ" sz="2600" dirty="0">
                <a:solidFill>
                  <a:srgbClr val="002D5A"/>
                </a:solidFill>
              </a:rPr>
              <a:t>např. NASA, Poštovní služba, Federální rezervní systém (centrální banka), Federální obchodní komise</a:t>
            </a:r>
          </a:p>
          <a:p>
            <a:pPr lvl="1" eaLnBrk="1" hangingPunct="1">
              <a:lnSpc>
                <a:spcPct val="110000"/>
              </a:lnSpc>
              <a:spcBef>
                <a:spcPts val="1200"/>
              </a:spcBef>
            </a:pPr>
            <a:r>
              <a:rPr lang="cs-CZ" altLang="cs-CZ" sz="2600" dirty="0">
                <a:solidFill>
                  <a:srgbClr val="002D5A"/>
                </a:solidFill>
              </a:rPr>
              <a:t>v čele výbory, jejichž členy (5-7) jmenuje na doporučení a se souhlasem Senátu prezident</a:t>
            </a:r>
          </a:p>
          <a:p>
            <a:pPr eaLnBrk="1" hangingPunct="1">
              <a:lnSpc>
                <a:spcPct val="90000"/>
              </a:lnSpc>
            </a:pPr>
            <a:endParaRPr lang="cs-CZ" altLang="cs-CZ" dirty="0"/>
          </a:p>
        </p:txBody>
      </p:sp>
      <p:pic>
        <p:nvPicPr>
          <p:cNvPr id="66564" name="Picture 5" descr="NASA_Logo">
            <a:extLst>
              <a:ext uri="{FF2B5EF4-FFF2-40B4-BE49-F238E27FC236}">
                <a16:creationId xmlns:a16="http://schemas.microsoft.com/office/drawing/2014/main" xmlns="" id="{4EC55815-F965-4FCA-974A-0F5CB28AEC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76" y="1583093"/>
            <a:ext cx="2333624" cy="199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216613F4-86CD-4928-A78F-00196FA9D3B7}"/>
              </a:ext>
            </a:extLst>
          </p:cNvPr>
          <p:cNvSpPr>
            <a:spLocks noGrp="1" noChangeArrowheads="1"/>
          </p:cNvSpPr>
          <p:nvPr>
            <p:ph type="title"/>
          </p:nvPr>
        </p:nvSpPr>
        <p:spPr>
          <a:xfrm>
            <a:off x="111449" y="287305"/>
            <a:ext cx="8447088" cy="436563"/>
          </a:xfrm>
        </p:spPr>
        <p:txBody>
          <a:bodyPr>
            <a:noAutofit/>
          </a:bodyPr>
          <a:lstStyle/>
          <a:p>
            <a:pPr eaLnBrk="1" hangingPunct="1"/>
            <a:r>
              <a:rPr lang="cs-CZ" altLang="cs-CZ" sz="4400" dirty="0"/>
              <a:t>Viceprezident</a:t>
            </a:r>
          </a:p>
        </p:txBody>
      </p:sp>
      <p:sp>
        <p:nvSpPr>
          <p:cNvPr id="67587" name="Rectangle 3">
            <a:extLst>
              <a:ext uri="{FF2B5EF4-FFF2-40B4-BE49-F238E27FC236}">
                <a16:creationId xmlns:a16="http://schemas.microsoft.com/office/drawing/2014/main" xmlns="" id="{DAF8892F-1EB4-4079-822D-CB0F5191AEF7}"/>
              </a:ext>
            </a:extLst>
          </p:cNvPr>
          <p:cNvSpPr>
            <a:spLocks noGrp="1" noChangeArrowheads="1"/>
          </p:cNvSpPr>
          <p:nvPr>
            <p:ph type="body" idx="1"/>
          </p:nvPr>
        </p:nvSpPr>
        <p:spPr>
          <a:xfrm>
            <a:off x="279399" y="1156996"/>
            <a:ext cx="8447087" cy="5097754"/>
          </a:xfrm>
        </p:spPr>
        <p:txBody>
          <a:bodyPr>
            <a:normAutofit fontScale="85000" lnSpcReduction="10000"/>
          </a:bodyPr>
          <a:lstStyle/>
          <a:p>
            <a:pPr eaLnBrk="1" hangingPunct="1">
              <a:lnSpc>
                <a:spcPct val="120000"/>
              </a:lnSpc>
              <a:spcBef>
                <a:spcPts val="1200"/>
              </a:spcBef>
            </a:pPr>
            <a:r>
              <a:rPr lang="cs-CZ" altLang="cs-CZ" sz="2400" dirty="0">
                <a:solidFill>
                  <a:srgbClr val="002D5A"/>
                </a:solidFill>
              </a:rPr>
              <a:t>z titulu své funkce předsedou Senátu</a:t>
            </a:r>
          </a:p>
          <a:p>
            <a:pPr lvl="1" eaLnBrk="1" hangingPunct="1">
              <a:lnSpc>
                <a:spcPct val="120000"/>
              </a:lnSpc>
              <a:spcBef>
                <a:spcPts val="1200"/>
              </a:spcBef>
            </a:pPr>
            <a:r>
              <a:rPr lang="cs-CZ" altLang="cs-CZ" sz="2400" dirty="0">
                <a:solidFill>
                  <a:srgbClr val="002D5A"/>
                </a:solidFill>
              </a:rPr>
              <a:t>Hlasuje, dojde-li k rovnosti hlasů</a:t>
            </a:r>
          </a:p>
          <a:p>
            <a:pPr lvl="1" eaLnBrk="1" hangingPunct="1">
              <a:lnSpc>
                <a:spcPct val="120000"/>
              </a:lnSpc>
              <a:spcBef>
                <a:spcPts val="1200"/>
              </a:spcBef>
            </a:pPr>
            <a:r>
              <a:rPr lang="cs-CZ" altLang="cs-CZ" sz="2400" dirty="0">
                <a:solidFill>
                  <a:srgbClr val="002D5A"/>
                </a:solidFill>
              </a:rPr>
              <a:t>Senát si volí předsedu „pro </a:t>
            </a:r>
            <a:r>
              <a:rPr lang="cs-CZ" altLang="cs-CZ" sz="2400" dirty="0" err="1">
                <a:solidFill>
                  <a:srgbClr val="002D5A"/>
                </a:solidFill>
              </a:rPr>
              <a:t>tempore</a:t>
            </a:r>
            <a:r>
              <a:rPr lang="cs-CZ" altLang="cs-CZ" sz="2400" dirty="0">
                <a:solidFill>
                  <a:srgbClr val="002D5A"/>
                </a:solidFill>
              </a:rPr>
              <a:t>“, jehož úkolem je zastupovat viceprezidenta v době jeho nepřítomnosti</a:t>
            </a:r>
          </a:p>
          <a:p>
            <a:pPr eaLnBrk="1" hangingPunct="1">
              <a:lnSpc>
                <a:spcPct val="120000"/>
              </a:lnSpc>
              <a:spcBef>
                <a:spcPts val="1200"/>
              </a:spcBef>
            </a:pPr>
            <a:r>
              <a:rPr lang="cs-CZ" altLang="cs-CZ" sz="2400" dirty="0">
                <a:solidFill>
                  <a:srgbClr val="002D5A"/>
                </a:solidFill>
              </a:rPr>
              <a:t>nemá téměř žádné pravomoci</a:t>
            </a:r>
          </a:p>
          <a:p>
            <a:pPr eaLnBrk="1" hangingPunct="1">
              <a:lnSpc>
                <a:spcPct val="120000"/>
              </a:lnSpc>
              <a:spcBef>
                <a:spcPts val="1200"/>
              </a:spcBef>
            </a:pPr>
            <a:r>
              <a:rPr lang="cs-CZ" altLang="cs-CZ" sz="2400" dirty="0">
                <a:solidFill>
                  <a:srgbClr val="002D5A"/>
                </a:solidFill>
              </a:rPr>
              <a:t>často v čele ad hoc diplomatické mise</a:t>
            </a:r>
          </a:p>
          <a:p>
            <a:pPr eaLnBrk="1" hangingPunct="1">
              <a:lnSpc>
                <a:spcPct val="120000"/>
              </a:lnSpc>
              <a:spcBef>
                <a:spcPts val="1200"/>
              </a:spcBef>
            </a:pPr>
            <a:r>
              <a:rPr lang="cs-CZ" altLang="cs-CZ" sz="2400" dirty="0">
                <a:solidFill>
                  <a:srgbClr val="002D5A"/>
                </a:solidFill>
              </a:rPr>
              <a:t>Až do 1967: žádná úprava pro případ, že se uvolní pozice viceprezidenta</a:t>
            </a:r>
          </a:p>
          <a:p>
            <a:pPr eaLnBrk="1" hangingPunct="1">
              <a:lnSpc>
                <a:spcPct val="120000"/>
              </a:lnSpc>
              <a:spcBef>
                <a:spcPts val="1200"/>
              </a:spcBef>
            </a:pPr>
            <a:r>
              <a:rPr lang="cs-CZ" altLang="cs-CZ" sz="2400" dirty="0">
                <a:solidFill>
                  <a:srgbClr val="002D5A"/>
                </a:solidFill>
              </a:rPr>
              <a:t>Do té doby funkce viceprezidenta prázdná 16x</a:t>
            </a:r>
          </a:p>
          <a:p>
            <a:pPr eaLnBrk="1" hangingPunct="1">
              <a:lnSpc>
                <a:spcPct val="120000"/>
              </a:lnSpc>
              <a:spcBef>
                <a:spcPts val="1200"/>
              </a:spcBef>
            </a:pPr>
            <a:r>
              <a:rPr lang="cs-CZ" altLang="cs-CZ" sz="2400" dirty="0">
                <a:solidFill>
                  <a:srgbClr val="002D5A"/>
                </a:solidFill>
              </a:rPr>
              <a:t>Viceprezident John C. </a:t>
            </a:r>
            <a:r>
              <a:rPr lang="cs-CZ" altLang="cs-CZ" sz="2400" dirty="0" err="1">
                <a:solidFill>
                  <a:srgbClr val="002D5A"/>
                </a:solidFill>
              </a:rPr>
              <a:t>Calhoun</a:t>
            </a:r>
            <a:r>
              <a:rPr lang="cs-CZ" altLang="cs-CZ" sz="2400" dirty="0">
                <a:solidFill>
                  <a:srgbClr val="002D5A"/>
                </a:solidFill>
              </a:rPr>
              <a:t> rezignoval, aby se stal senátorem (1832)</a:t>
            </a:r>
          </a:p>
          <a:p>
            <a:pPr eaLnBrk="1" hangingPunct="1">
              <a:lnSpc>
                <a:spcPct val="120000"/>
              </a:lnSpc>
              <a:spcBef>
                <a:spcPts val="1200"/>
              </a:spcBef>
            </a:pPr>
            <a:r>
              <a:rPr lang="cs-CZ" altLang="cs-CZ" sz="2400" dirty="0">
                <a:solidFill>
                  <a:srgbClr val="002D5A"/>
                </a:solidFill>
              </a:rPr>
              <a:t>1967 - </a:t>
            </a:r>
            <a:r>
              <a:rPr lang="cs-CZ" altLang="cs-CZ" sz="2400" dirty="0" err="1">
                <a:solidFill>
                  <a:srgbClr val="002D5A"/>
                </a:solidFill>
              </a:rPr>
              <a:t>XXV.dodatek</a:t>
            </a:r>
            <a:endParaRPr lang="cs-CZ" altLang="cs-CZ" sz="2400" dirty="0">
              <a:solidFill>
                <a:srgbClr val="002D5A"/>
              </a:solidFill>
            </a:endParaRPr>
          </a:p>
          <a:p>
            <a:pPr eaLnBrk="1" hangingPunct="1">
              <a:spcBef>
                <a:spcPts val="1800"/>
              </a:spcBef>
            </a:pPr>
            <a:endParaRPr lang="cs-CZ" altLang="cs-CZ" sz="2400" dirty="0">
              <a:solidFill>
                <a:srgbClr val="002D5A"/>
              </a:solidFill>
            </a:endParaRPr>
          </a:p>
          <a:p>
            <a:pPr lvl="1" eaLnBrk="1" hangingPunct="1"/>
            <a:endParaRPr lang="cs-CZ" altLang="cs-CZ" sz="1800"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xmlns="" id="{77C62B99-1399-43DD-83CF-DB168942587A}"/>
              </a:ext>
            </a:extLst>
          </p:cNvPr>
          <p:cNvSpPr>
            <a:spLocks noGrp="1" noChangeArrowheads="1"/>
          </p:cNvSpPr>
          <p:nvPr>
            <p:ph type="title"/>
          </p:nvPr>
        </p:nvSpPr>
        <p:spPr>
          <a:xfrm>
            <a:off x="0" y="266764"/>
            <a:ext cx="9144000" cy="923926"/>
          </a:xfrm>
        </p:spPr>
        <p:txBody>
          <a:bodyPr>
            <a:normAutofit/>
          </a:bodyPr>
          <a:lstStyle/>
          <a:p>
            <a:pPr eaLnBrk="1" hangingPunct="1"/>
            <a:r>
              <a:rPr lang="cs-CZ" altLang="cs-CZ" sz="4400" dirty="0"/>
              <a:t>Kongres</a:t>
            </a:r>
          </a:p>
        </p:txBody>
      </p:sp>
      <p:sp>
        <p:nvSpPr>
          <p:cNvPr id="70659" name="Rectangle 3">
            <a:extLst>
              <a:ext uri="{FF2B5EF4-FFF2-40B4-BE49-F238E27FC236}">
                <a16:creationId xmlns:a16="http://schemas.microsoft.com/office/drawing/2014/main" xmlns="" id="{9261443E-5ED1-403E-9E2A-2AFC238D8796}"/>
              </a:ext>
            </a:extLst>
          </p:cNvPr>
          <p:cNvSpPr>
            <a:spLocks noGrp="1" noChangeArrowheads="1"/>
          </p:cNvSpPr>
          <p:nvPr>
            <p:ph type="body" idx="1"/>
          </p:nvPr>
        </p:nvSpPr>
        <p:spPr>
          <a:xfrm>
            <a:off x="260739" y="1359613"/>
            <a:ext cx="5468257" cy="4799174"/>
          </a:xfrm>
        </p:spPr>
        <p:txBody>
          <a:bodyPr>
            <a:normAutofit/>
          </a:bodyPr>
          <a:lstStyle/>
          <a:p>
            <a:pPr eaLnBrk="1" hangingPunct="1">
              <a:spcBef>
                <a:spcPts val="1800"/>
              </a:spcBef>
            </a:pPr>
            <a:r>
              <a:rPr lang="cs-CZ" altLang="cs-CZ" sz="2500" dirty="0">
                <a:solidFill>
                  <a:srgbClr val="002D5A"/>
                </a:solidFill>
              </a:rPr>
              <a:t>dvoukomorový </a:t>
            </a:r>
          </a:p>
          <a:p>
            <a:pPr eaLnBrk="1" hangingPunct="1">
              <a:spcBef>
                <a:spcPts val="1800"/>
              </a:spcBef>
            </a:pPr>
            <a:r>
              <a:rPr lang="cs-CZ" altLang="cs-CZ" sz="2500" dirty="0">
                <a:solidFill>
                  <a:srgbClr val="002D5A"/>
                </a:solidFill>
              </a:rPr>
              <a:t>silný odraz federalismu</a:t>
            </a:r>
          </a:p>
          <a:p>
            <a:pPr eaLnBrk="1" hangingPunct="1">
              <a:spcBef>
                <a:spcPts val="1800"/>
              </a:spcBef>
            </a:pPr>
            <a:r>
              <a:rPr lang="cs-CZ" altLang="cs-CZ" sz="2500" dirty="0">
                <a:solidFill>
                  <a:srgbClr val="002D5A"/>
                </a:solidFill>
              </a:rPr>
              <a:t>stejné postavení v legislativním procesu</a:t>
            </a:r>
          </a:p>
          <a:p>
            <a:pPr lvl="1" eaLnBrk="1" hangingPunct="1">
              <a:spcBef>
                <a:spcPts val="1800"/>
              </a:spcBef>
            </a:pPr>
            <a:r>
              <a:rPr lang="cs-CZ" altLang="cs-CZ" sz="2500" dirty="0">
                <a:solidFill>
                  <a:srgbClr val="002D5A"/>
                </a:solidFill>
              </a:rPr>
              <a:t>obě komory právo legislativní iniciativy</a:t>
            </a:r>
          </a:p>
          <a:p>
            <a:pPr lvl="1" eaLnBrk="1" hangingPunct="1">
              <a:spcBef>
                <a:spcPts val="1800"/>
              </a:spcBef>
            </a:pPr>
            <a:r>
              <a:rPr lang="cs-CZ" altLang="cs-CZ" sz="2500" dirty="0">
                <a:solidFill>
                  <a:srgbClr val="002D5A"/>
                </a:solidFill>
              </a:rPr>
              <a:t>k přijetí zákona je nutný souhlas obou komor</a:t>
            </a:r>
          </a:p>
        </p:txBody>
      </p:sp>
      <p:pic>
        <p:nvPicPr>
          <p:cNvPr id="70660" name="Picture 5" descr="usa_congress">
            <a:extLst>
              <a:ext uri="{FF2B5EF4-FFF2-40B4-BE49-F238E27FC236}">
                <a16:creationId xmlns:a16="http://schemas.microsoft.com/office/drawing/2014/main" xmlns="" id="{D02EEEDA-1BA4-4E59-B423-3B7B8BB28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1263650"/>
            <a:ext cx="33242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xmlns="" id="{DF05CC7F-6709-44D1-890C-A3756FF1AAD1}"/>
              </a:ext>
            </a:extLst>
          </p:cNvPr>
          <p:cNvSpPr>
            <a:spLocks noGrp="1" noChangeArrowheads="1"/>
          </p:cNvSpPr>
          <p:nvPr>
            <p:ph type="title"/>
          </p:nvPr>
        </p:nvSpPr>
        <p:spPr>
          <a:xfrm>
            <a:off x="0" y="269874"/>
            <a:ext cx="9144000" cy="923926"/>
          </a:xfrm>
        </p:spPr>
        <p:txBody>
          <a:bodyPr>
            <a:normAutofit/>
          </a:bodyPr>
          <a:lstStyle/>
          <a:p>
            <a:pPr eaLnBrk="1" hangingPunct="1"/>
            <a:r>
              <a:rPr lang="cs-CZ" altLang="cs-CZ" sz="4400" dirty="0"/>
              <a:t>Funkce Kongresu</a:t>
            </a:r>
          </a:p>
        </p:txBody>
      </p:sp>
      <p:sp>
        <p:nvSpPr>
          <p:cNvPr id="71683" name="Rectangle 3">
            <a:extLst>
              <a:ext uri="{FF2B5EF4-FFF2-40B4-BE49-F238E27FC236}">
                <a16:creationId xmlns:a16="http://schemas.microsoft.com/office/drawing/2014/main" xmlns="" id="{723D487C-5698-429A-81D4-25E9D76B2995}"/>
              </a:ext>
            </a:extLst>
          </p:cNvPr>
          <p:cNvSpPr>
            <a:spLocks noGrp="1" noChangeArrowheads="1"/>
          </p:cNvSpPr>
          <p:nvPr>
            <p:ph type="body" idx="1"/>
          </p:nvPr>
        </p:nvSpPr>
        <p:spPr>
          <a:xfrm>
            <a:off x="457200" y="1371600"/>
            <a:ext cx="8229600" cy="4973216"/>
          </a:xfrm>
        </p:spPr>
        <p:txBody>
          <a:bodyPr>
            <a:normAutofit fontScale="92500" lnSpcReduction="10000"/>
          </a:bodyPr>
          <a:lstStyle/>
          <a:p>
            <a:pPr eaLnBrk="1" hangingPunct="1">
              <a:lnSpc>
                <a:spcPct val="110000"/>
              </a:lnSpc>
              <a:spcBef>
                <a:spcPts val="1200"/>
              </a:spcBef>
            </a:pPr>
            <a:r>
              <a:rPr lang="cs-CZ" altLang="cs-CZ" sz="2400" b="1" dirty="0">
                <a:solidFill>
                  <a:srgbClr val="002D5A"/>
                </a:solidFill>
              </a:rPr>
              <a:t>legislativní</a:t>
            </a:r>
          </a:p>
          <a:p>
            <a:pPr eaLnBrk="1" hangingPunct="1">
              <a:lnSpc>
                <a:spcPct val="110000"/>
              </a:lnSpc>
              <a:spcBef>
                <a:spcPts val="1200"/>
              </a:spcBef>
            </a:pPr>
            <a:r>
              <a:rPr lang="cs-CZ" altLang="cs-CZ" sz="2400" b="1" dirty="0">
                <a:solidFill>
                  <a:srgbClr val="002D5A"/>
                </a:solidFill>
              </a:rPr>
              <a:t>kontrolní - finanční </a:t>
            </a:r>
          </a:p>
          <a:p>
            <a:pPr lvl="1">
              <a:lnSpc>
                <a:spcPct val="110000"/>
              </a:lnSpc>
              <a:spcBef>
                <a:spcPts val="1200"/>
              </a:spcBef>
            </a:pPr>
            <a:r>
              <a:rPr lang="cs-CZ" altLang="cs-CZ" sz="2000" dirty="0">
                <a:solidFill>
                  <a:srgbClr val="002D5A"/>
                </a:solidFill>
              </a:rPr>
              <a:t>státní rozpočet, cla, dávky, poplatky</a:t>
            </a:r>
          </a:p>
          <a:p>
            <a:pPr lvl="1" eaLnBrk="1" hangingPunct="1">
              <a:lnSpc>
                <a:spcPct val="110000"/>
              </a:lnSpc>
              <a:spcBef>
                <a:spcPts val="1200"/>
              </a:spcBef>
            </a:pPr>
            <a:r>
              <a:rPr lang="cs-CZ" altLang="cs-CZ" sz="2000" dirty="0">
                <a:solidFill>
                  <a:srgbClr val="002D5A"/>
                </a:solidFill>
              </a:rPr>
              <a:t>klíčová pravomoc pro kontrolu výkonné moci</a:t>
            </a:r>
          </a:p>
          <a:p>
            <a:pPr eaLnBrk="1" hangingPunct="1">
              <a:lnSpc>
                <a:spcPct val="110000"/>
              </a:lnSpc>
              <a:spcBef>
                <a:spcPts val="1200"/>
              </a:spcBef>
            </a:pPr>
            <a:r>
              <a:rPr lang="cs-CZ" altLang="cs-CZ" sz="2400" b="1" dirty="0">
                <a:solidFill>
                  <a:srgbClr val="002D5A"/>
                </a:solidFill>
              </a:rPr>
              <a:t>zahraniční politika</a:t>
            </a:r>
          </a:p>
          <a:p>
            <a:pPr lvl="1" eaLnBrk="1" hangingPunct="1">
              <a:lnSpc>
                <a:spcPct val="110000"/>
              </a:lnSpc>
              <a:spcBef>
                <a:spcPts val="1200"/>
              </a:spcBef>
            </a:pPr>
            <a:r>
              <a:rPr lang="cs-CZ" altLang="cs-CZ" sz="2000" dirty="0">
                <a:solidFill>
                  <a:srgbClr val="002D5A"/>
                </a:solidFill>
              </a:rPr>
              <a:t>Senát – právo dávat doporučení a souhlas k mezinárodním smlouvám, které uzavírá prezident</a:t>
            </a:r>
          </a:p>
          <a:p>
            <a:pPr eaLnBrk="1" hangingPunct="1">
              <a:lnSpc>
                <a:spcPct val="110000"/>
              </a:lnSpc>
              <a:spcBef>
                <a:spcPts val="1200"/>
              </a:spcBef>
            </a:pPr>
            <a:r>
              <a:rPr lang="cs-CZ" altLang="cs-CZ" sz="2400" b="1" dirty="0">
                <a:solidFill>
                  <a:srgbClr val="002D5A"/>
                </a:solidFill>
              </a:rPr>
              <a:t>kreační </a:t>
            </a:r>
          </a:p>
          <a:p>
            <a:pPr lvl="1">
              <a:lnSpc>
                <a:spcPct val="110000"/>
              </a:lnSpc>
              <a:spcBef>
                <a:spcPts val="1200"/>
              </a:spcBef>
            </a:pPr>
            <a:r>
              <a:rPr lang="cs-CZ" altLang="cs-CZ" sz="2000" dirty="0">
                <a:solidFill>
                  <a:srgbClr val="002D5A"/>
                </a:solidFill>
              </a:rPr>
              <a:t>právo vytvářet vlastní orgány – např. vyšetřovací komise</a:t>
            </a:r>
          </a:p>
          <a:p>
            <a:pPr eaLnBrk="1" hangingPunct="1">
              <a:lnSpc>
                <a:spcPct val="110000"/>
              </a:lnSpc>
              <a:spcBef>
                <a:spcPts val="1200"/>
              </a:spcBef>
            </a:pPr>
            <a:r>
              <a:rPr lang="cs-CZ" altLang="cs-CZ" sz="2400" b="1" dirty="0">
                <a:solidFill>
                  <a:srgbClr val="002D5A"/>
                </a:solidFill>
              </a:rPr>
              <a:t>vojenské</a:t>
            </a:r>
            <a:r>
              <a:rPr lang="cs-CZ" altLang="cs-CZ" sz="2400" dirty="0">
                <a:solidFill>
                  <a:srgbClr val="002D5A"/>
                </a:solidFill>
              </a:rPr>
              <a:t> </a:t>
            </a:r>
          </a:p>
          <a:p>
            <a:pPr lvl="1">
              <a:lnSpc>
                <a:spcPct val="110000"/>
              </a:lnSpc>
              <a:spcBef>
                <a:spcPts val="1200"/>
              </a:spcBef>
            </a:pPr>
            <a:r>
              <a:rPr lang="cs-CZ" altLang="cs-CZ" sz="2000" dirty="0">
                <a:solidFill>
                  <a:srgbClr val="002D5A"/>
                </a:solidFill>
              </a:rPr>
              <a:t>právo vyhlásit válku</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xmlns="" id="{BF3FF826-57F2-40A1-87C8-42ED5CDA2449}"/>
              </a:ext>
            </a:extLst>
          </p:cNvPr>
          <p:cNvSpPr>
            <a:spLocks noGrp="1" noChangeArrowheads="1"/>
          </p:cNvSpPr>
          <p:nvPr>
            <p:ph type="title"/>
          </p:nvPr>
        </p:nvSpPr>
        <p:spPr>
          <a:xfrm>
            <a:off x="0" y="397393"/>
            <a:ext cx="9144000" cy="923926"/>
          </a:xfrm>
        </p:spPr>
        <p:txBody>
          <a:bodyPr>
            <a:normAutofit/>
          </a:bodyPr>
          <a:lstStyle/>
          <a:p>
            <a:pPr eaLnBrk="1" hangingPunct="1"/>
            <a:r>
              <a:rPr lang="cs-CZ" altLang="cs-CZ" sz="4400" dirty="0"/>
              <a:t>Impeachment</a:t>
            </a:r>
          </a:p>
        </p:txBody>
      </p:sp>
      <p:sp>
        <p:nvSpPr>
          <p:cNvPr id="72707" name="Rectangle 3">
            <a:extLst>
              <a:ext uri="{FF2B5EF4-FFF2-40B4-BE49-F238E27FC236}">
                <a16:creationId xmlns:a16="http://schemas.microsoft.com/office/drawing/2014/main" xmlns="" id="{EB402886-F10F-453F-8F6C-39D5273A9414}"/>
              </a:ext>
            </a:extLst>
          </p:cNvPr>
          <p:cNvSpPr>
            <a:spLocks noGrp="1" noChangeArrowheads="1"/>
          </p:cNvSpPr>
          <p:nvPr>
            <p:ph type="body" idx="1"/>
          </p:nvPr>
        </p:nvSpPr>
        <p:spPr>
          <a:xfrm>
            <a:off x="279400" y="1604865"/>
            <a:ext cx="6210056" cy="4945225"/>
          </a:xfrm>
        </p:spPr>
        <p:txBody>
          <a:bodyPr>
            <a:normAutofit/>
          </a:bodyPr>
          <a:lstStyle/>
          <a:p>
            <a:pPr eaLnBrk="1" hangingPunct="1">
              <a:spcBef>
                <a:spcPts val="1200"/>
              </a:spcBef>
            </a:pPr>
            <a:r>
              <a:rPr lang="cs-CZ" altLang="cs-CZ" sz="2400" dirty="0">
                <a:solidFill>
                  <a:srgbClr val="002D5A"/>
                </a:solidFill>
              </a:rPr>
              <a:t>proces, který umožňuje zákonodárnému sboru odvolat veřejnou osobu z úřadu</a:t>
            </a:r>
          </a:p>
          <a:p>
            <a:pPr eaLnBrk="1" hangingPunct="1">
              <a:spcBef>
                <a:spcPts val="1200"/>
              </a:spcBef>
            </a:pPr>
            <a:r>
              <a:rPr lang="cs-CZ" altLang="cs-CZ" sz="2400" dirty="0">
                <a:solidFill>
                  <a:srgbClr val="002D5A"/>
                </a:solidFill>
              </a:rPr>
              <a:t>2 hlavní etapy</a:t>
            </a:r>
          </a:p>
          <a:p>
            <a:pPr lvl="1" eaLnBrk="1" hangingPunct="1">
              <a:spcBef>
                <a:spcPts val="1200"/>
              </a:spcBef>
            </a:pPr>
            <a:r>
              <a:rPr lang="cs-CZ" altLang="cs-CZ" sz="2400" dirty="0">
                <a:solidFill>
                  <a:srgbClr val="002D5A"/>
                </a:solidFill>
              </a:rPr>
              <a:t>obvinění</a:t>
            </a:r>
          </a:p>
          <a:p>
            <a:pPr lvl="1" eaLnBrk="1" hangingPunct="1">
              <a:spcBef>
                <a:spcPts val="1200"/>
              </a:spcBef>
            </a:pPr>
            <a:r>
              <a:rPr lang="cs-CZ" altLang="cs-CZ" sz="2400" dirty="0">
                <a:solidFill>
                  <a:srgbClr val="002D5A"/>
                </a:solidFill>
              </a:rPr>
              <a:t>soud</a:t>
            </a:r>
          </a:p>
          <a:p>
            <a:pPr eaLnBrk="1" hangingPunct="1">
              <a:spcBef>
                <a:spcPts val="1200"/>
              </a:spcBef>
            </a:pPr>
            <a:r>
              <a:rPr lang="cs-CZ" altLang="cs-CZ" sz="2400" dirty="0">
                <a:solidFill>
                  <a:srgbClr val="002D5A"/>
                </a:solidFill>
              </a:rPr>
              <a:t>původ této procedury – Velká Británie</a:t>
            </a:r>
          </a:p>
          <a:p>
            <a:pPr lvl="1" eaLnBrk="1" hangingPunct="1">
              <a:spcBef>
                <a:spcPts val="1200"/>
              </a:spcBef>
            </a:pPr>
            <a:r>
              <a:rPr lang="cs-CZ" altLang="cs-CZ" sz="2400" dirty="0">
                <a:solidFill>
                  <a:srgbClr val="002D5A"/>
                </a:solidFill>
              </a:rPr>
              <a:t>17. století – parlament použil impeachment proti úředníkům jmenovaných králem</a:t>
            </a:r>
          </a:p>
        </p:txBody>
      </p:sp>
      <p:pic>
        <p:nvPicPr>
          <p:cNvPr id="72708" name="Picture 4" descr="traitor">
            <a:extLst>
              <a:ext uri="{FF2B5EF4-FFF2-40B4-BE49-F238E27FC236}">
                <a16:creationId xmlns:a16="http://schemas.microsoft.com/office/drawing/2014/main" xmlns="" id="{F880F8E4-4D6C-4171-8064-EE591831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56" y="1680936"/>
            <a:ext cx="2654544" cy="370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xmlns="" id="{1D4643D9-822C-4E6E-814B-EFAB8DB73BD6}"/>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Impeachment prezidenta</a:t>
            </a:r>
          </a:p>
        </p:txBody>
      </p:sp>
      <p:sp>
        <p:nvSpPr>
          <p:cNvPr id="73731" name="Rectangle 3">
            <a:extLst>
              <a:ext uri="{FF2B5EF4-FFF2-40B4-BE49-F238E27FC236}">
                <a16:creationId xmlns:a16="http://schemas.microsoft.com/office/drawing/2014/main" xmlns="" id="{07576D85-1F12-4F47-9FEA-C45F4F4351DB}"/>
              </a:ext>
            </a:extLst>
          </p:cNvPr>
          <p:cNvSpPr>
            <a:spLocks noGrp="1" noChangeArrowheads="1"/>
          </p:cNvSpPr>
          <p:nvPr>
            <p:ph type="body" idx="1"/>
          </p:nvPr>
        </p:nvSpPr>
        <p:spPr>
          <a:xfrm>
            <a:off x="279399" y="1035697"/>
            <a:ext cx="6625253" cy="5505061"/>
          </a:xfrm>
        </p:spPr>
        <p:txBody>
          <a:bodyPr>
            <a:normAutofit/>
          </a:bodyPr>
          <a:lstStyle/>
          <a:p>
            <a:pPr eaLnBrk="1" hangingPunct="1">
              <a:spcBef>
                <a:spcPts val="1200"/>
              </a:spcBef>
            </a:pPr>
            <a:r>
              <a:rPr lang="cs-CZ" altLang="cs-CZ" sz="1800" dirty="0">
                <a:solidFill>
                  <a:srgbClr val="002D5A"/>
                </a:solidFill>
              </a:rPr>
              <a:t>Ústava USA:</a:t>
            </a:r>
          </a:p>
          <a:p>
            <a:pPr lvl="1" eaLnBrk="1" hangingPunct="1">
              <a:spcBef>
                <a:spcPts val="1200"/>
              </a:spcBef>
            </a:pPr>
            <a:r>
              <a:rPr lang="cs-CZ" altLang="cs-CZ" sz="1600" dirty="0">
                <a:solidFill>
                  <a:srgbClr val="002D5A"/>
                </a:solidFill>
              </a:rPr>
              <a:t>Čl. 1, odd. 2:  Sněmovna reprezentantů má moc  v procesu impeachment (žaloba)</a:t>
            </a:r>
          </a:p>
          <a:p>
            <a:pPr lvl="1" eaLnBrk="1" hangingPunct="1">
              <a:spcBef>
                <a:spcPts val="1200"/>
              </a:spcBef>
            </a:pPr>
            <a:r>
              <a:rPr lang="cs-CZ" altLang="cs-CZ" sz="1600" dirty="0">
                <a:solidFill>
                  <a:srgbClr val="002D5A"/>
                </a:solidFill>
              </a:rPr>
              <a:t>Čl. 1, odd. 3: Senát je soudním orgánem, který rozhoduje o zbavení funkce federálního státního úředníka (či soudce) - </a:t>
            </a:r>
            <a:r>
              <a:rPr lang="cs-CZ" altLang="cs-CZ" sz="1400" dirty="0" err="1">
                <a:solidFill>
                  <a:srgbClr val="002D5A"/>
                </a:solidFill>
              </a:rPr>
              <a:t>utná</a:t>
            </a:r>
            <a:r>
              <a:rPr lang="cs-CZ" altLang="cs-CZ" sz="1400" dirty="0">
                <a:solidFill>
                  <a:srgbClr val="002D5A"/>
                </a:solidFill>
              </a:rPr>
              <a:t> 2/3 většina</a:t>
            </a:r>
          </a:p>
          <a:p>
            <a:pPr lvl="1" eaLnBrk="1" hangingPunct="1">
              <a:spcBef>
                <a:spcPts val="1200"/>
              </a:spcBef>
            </a:pPr>
            <a:r>
              <a:rPr lang="cs-CZ" altLang="cs-CZ" sz="1600" dirty="0">
                <a:solidFill>
                  <a:srgbClr val="002D5A"/>
                </a:solidFill>
              </a:rPr>
              <a:t>Čl. 2, odd. 4 – prezident, viceprezident a další úředníci USA mohou být odvoláni v případě zrady, korupce a dalších těžkých zločinů a závažných přečinů</a:t>
            </a:r>
          </a:p>
          <a:p>
            <a:pPr eaLnBrk="1" hangingPunct="1">
              <a:spcBef>
                <a:spcPts val="1200"/>
              </a:spcBef>
            </a:pPr>
            <a:r>
              <a:rPr lang="cs-CZ" altLang="cs-CZ" sz="1800" dirty="0">
                <a:solidFill>
                  <a:srgbClr val="002D5A"/>
                </a:solidFill>
              </a:rPr>
              <a:t>Různé interpretace „</a:t>
            </a:r>
            <a:r>
              <a:rPr lang="cs-CZ" altLang="cs-CZ" sz="1800" dirty="0" err="1">
                <a:solidFill>
                  <a:srgbClr val="002D5A"/>
                </a:solidFill>
              </a:rPr>
              <a:t>high</a:t>
            </a:r>
            <a:r>
              <a:rPr lang="cs-CZ" altLang="cs-CZ" sz="1800" dirty="0">
                <a:solidFill>
                  <a:srgbClr val="002D5A"/>
                </a:solidFill>
              </a:rPr>
              <a:t> </a:t>
            </a:r>
            <a:r>
              <a:rPr lang="cs-CZ" altLang="cs-CZ" sz="1800" dirty="0" err="1">
                <a:solidFill>
                  <a:srgbClr val="002D5A"/>
                </a:solidFill>
              </a:rPr>
              <a:t>crimes</a:t>
            </a:r>
            <a:r>
              <a:rPr lang="cs-CZ" altLang="cs-CZ" sz="1800" dirty="0">
                <a:solidFill>
                  <a:srgbClr val="002D5A"/>
                </a:solidFill>
              </a:rPr>
              <a:t> and </a:t>
            </a:r>
            <a:r>
              <a:rPr lang="cs-CZ" altLang="cs-CZ" sz="1800" dirty="0" err="1">
                <a:solidFill>
                  <a:srgbClr val="002D5A"/>
                </a:solidFill>
              </a:rPr>
              <a:t>misdemeanors</a:t>
            </a:r>
            <a:r>
              <a:rPr lang="cs-CZ" altLang="cs-CZ" sz="1800" dirty="0">
                <a:solidFill>
                  <a:srgbClr val="002D5A"/>
                </a:solidFill>
              </a:rPr>
              <a:t>“</a:t>
            </a:r>
          </a:p>
          <a:p>
            <a:pPr lvl="1">
              <a:spcBef>
                <a:spcPts val="1200"/>
              </a:spcBef>
            </a:pPr>
            <a:r>
              <a:rPr lang="cs-CZ" altLang="cs-CZ" sz="1400" dirty="0">
                <a:solidFill>
                  <a:srgbClr val="002D5A"/>
                </a:solidFill>
              </a:rPr>
              <a:t>Někteří ústavní právníci: pouze zločiny</a:t>
            </a:r>
          </a:p>
          <a:p>
            <a:pPr lvl="1">
              <a:spcBef>
                <a:spcPts val="1200"/>
              </a:spcBef>
            </a:pPr>
            <a:r>
              <a:rPr lang="cs-CZ" altLang="cs-CZ" sz="1400" dirty="0">
                <a:solidFill>
                  <a:srgbClr val="002D5A"/>
                </a:solidFill>
              </a:rPr>
              <a:t>Jiní ústavní právníci: i ztráta důvěryhodnosti</a:t>
            </a:r>
            <a:endParaRPr lang="cs-CZ" altLang="cs-CZ" sz="1800" dirty="0">
              <a:solidFill>
                <a:srgbClr val="002D5A"/>
              </a:solidFill>
            </a:endParaRPr>
          </a:p>
          <a:p>
            <a:pPr eaLnBrk="1" hangingPunct="1">
              <a:spcBef>
                <a:spcPts val="1200"/>
              </a:spcBef>
            </a:pPr>
            <a:r>
              <a:rPr lang="cs-CZ" altLang="cs-CZ" sz="1800" dirty="0">
                <a:solidFill>
                  <a:srgbClr val="002D5A"/>
                </a:solidFill>
              </a:rPr>
              <a:t>Doposud žádný prezident neodvolán</a:t>
            </a:r>
          </a:p>
          <a:p>
            <a:pPr lvl="1">
              <a:spcBef>
                <a:spcPts val="1200"/>
              </a:spcBef>
            </a:pPr>
            <a:r>
              <a:rPr lang="cs-CZ" altLang="cs-CZ" sz="1400" dirty="0">
                <a:solidFill>
                  <a:srgbClr val="002D5A"/>
                </a:solidFill>
              </a:rPr>
              <a:t>Andrew Johnson (1868)</a:t>
            </a:r>
          </a:p>
          <a:p>
            <a:pPr lvl="1">
              <a:spcBef>
                <a:spcPts val="1200"/>
              </a:spcBef>
            </a:pPr>
            <a:r>
              <a:rPr lang="cs-CZ" altLang="cs-CZ" sz="1400" dirty="0">
                <a:solidFill>
                  <a:srgbClr val="002D5A"/>
                </a:solidFill>
              </a:rPr>
              <a:t>Bill Clinton (1998-1999)</a:t>
            </a:r>
          </a:p>
          <a:p>
            <a:pPr lvl="1">
              <a:spcBef>
                <a:spcPts val="1200"/>
              </a:spcBef>
            </a:pPr>
            <a:r>
              <a:rPr lang="cs-CZ" altLang="cs-CZ" sz="1400" dirty="0">
                <a:solidFill>
                  <a:srgbClr val="002D5A"/>
                </a:solidFill>
              </a:rPr>
              <a:t>R. Nixon (1974 odstoupil ještě před hlasováním)</a:t>
            </a:r>
          </a:p>
          <a:p>
            <a:pPr eaLnBrk="1" hangingPunct="1">
              <a:spcBef>
                <a:spcPts val="1200"/>
              </a:spcBef>
            </a:pPr>
            <a:endParaRPr lang="cs-CZ" altLang="cs-CZ" sz="1800" dirty="0">
              <a:solidFill>
                <a:srgbClr val="002D5A"/>
              </a:solidFill>
            </a:endParaRPr>
          </a:p>
          <a:p>
            <a:pPr marL="457103" lvl="1" indent="0" eaLnBrk="1" hangingPunct="1">
              <a:spcBef>
                <a:spcPts val="1200"/>
              </a:spcBef>
              <a:buNone/>
            </a:pPr>
            <a:endParaRPr lang="cs-CZ" altLang="cs-CZ" sz="1600" dirty="0">
              <a:solidFill>
                <a:srgbClr val="002D5A"/>
              </a:solidFill>
            </a:endParaRPr>
          </a:p>
        </p:txBody>
      </p:sp>
      <p:pic>
        <p:nvPicPr>
          <p:cNvPr id="73732" name="Picture 7" descr="impeachment">
            <a:extLst>
              <a:ext uri="{FF2B5EF4-FFF2-40B4-BE49-F238E27FC236}">
                <a16:creationId xmlns:a16="http://schemas.microsoft.com/office/drawing/2014/main" xmlns="" id="{C90B7FF7-E991-4FEE-B918-AD7BBCABB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619" y="1035698"/>
            <a:ext cx="1827779" cy="361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xmlns="" id="{C6739E0E-5C4C-4287-B7D5-035B845D54B4}"/>
              </a:ext>
            </a:extLst>
          </p:cNvPr>
          <p:cNvPicPr>
            <a:picLocks noChangeAspect="1"/>
          </p:cNvPicPr>
          <p:nvPr/>
        </p:nvPicPr>
        <p:blipFill>
          <a:blip r:embed="rId4"/>
          <a:stretch>
            <a:fillRect/>
          </a:stretch>
        </p:blipFill>
        <p:spPr>
          <a:xfrm>
            <a:off x="7206619" y="4758417"/>
            <a:ext cx="1937381" cy="13075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xmlns="" id="{3874D01D-2350-4108-8F11-43792E28D652}"/>
              </a:ext>
            </a:extLst>
          </p:cNvPr>
          <p:cNvSpPr>
            <a:spLocks noGrp="1" noChangeArrowheads="1"/>
          </p:cNvSpPr>
          <p:nvPr>
            <p:ph type="title"/>
          </p:nvPr>
        </p:nvSpPr>
        <p:spPr>
          <a:xfrm>
            <a:off x="148771" y="445311"/>
            <a:ext cx="8447088" cy="390525"/>
          </a:xfrm>
        </p:spPr>
        <p:txBody>
          <a:bodyPr>
            <a:noAutofit/>
          </a:bodyPr>
          <a:lstStyle/>
          <a:p>
            <a:pPr eaLnBrk="1" hangingPunct="1"/>
            <a:r>
              <a:rPr lang="cs-CZ" altLang="cs-CZ" sz="4400" dirty="0"/>
              <a:t>Kongres – kontrolní funkce</a:t>
            </a:r>
          </a:p>
        </p:txBody>
      </p:sp>
      <p:sp>
        <p:nvSpPr>
          <p:cNvPr id="76803" name="Rectangle 3">
            <a:extLst>
              <a:ext uri="{FF2B5EF4-FFF2-40B4-BE49-F238E27FC236}">
                <a16:creationId xmlns:a16="http://schemas.microsoft.com/office/drawing/2014/main" xmlns="" id="{93586A83-545B-4245-907D-4A7C4C6DE72A}"/>
              </a:ext>
            </a:extLst>
          </p:cNvPr>
          <p:cNvSpPr>
            <a:spLocks noGrp="1" noChangeArrowheads="1"/>
          </p:cNvSpPr>
          <p:nvPr>
            <p:ph type="body" idx="1"/>
          </p:nvPr>
        </p:nvSpPr>
        <p:spPr>
          <a:xfrm>
            <a:off x="457200" y="1240971"/>
            <a:ext cx="8229600" cy="4885192"/>
          </a:xfrm>
        </p:spPr>
        <p:txBody>
          <a:bodyPr>
            <a:normAutofit fontScale="92500" lnSpcReduction="10000"/>
          </a:bodyPr>
          <a:lstStyle/>
          <a:p>
            <a:pPr eaLnBrk="1" hangingPunct="1">
              <a:spcBef>
                <a:spcPts val="1200"/>
              </a:spcBef>
            </a:pPr>
            <a:r>
              <a:rPr lang="cs-CZ" altLang="cs-CZ" sz="2400" dirty="0">
                <a:solidFill>
                  <a:srgbClr val="002D5A"/>
                </a:solidFill>
              </a:rPr>
              <a:t>Senát schvaluje nominace prezidenta na obsazení </a:t>
            </a:r>
          </a:p>
          <a:p>
            <a:pPr lvl="1" eaLnBrk="1" hangingPunct="1">
              <a:spcBef>
                <a:spcPts val="1200"/>
              </a:spcBef>
            </a:pPr>
            <a:r>
              <a:rPr lang="cs-CZ" altLang="cs-CZ" sz="2400" dirty="0">
                <a:solidFill>
                  <a:srgbClr val="002D5A"/>
                </a:solidFill>
              </a:rPr>
              <a:t>jmenování ministrů a vysoce postavených úředníků federálních úřadů</a:t>
            </a:r>
          </a:p>
          <a:p>
            <a:pPr lvl="1" eaLnBrk="1" hangingPunct="1">
              <a:spcBef>
                <a:spcPts val="1200"/>
              </a:spcBef>
            </a:pPr>
            <a:r>
              <a:rPr lang="cs-CZ" altLang="cs-CZ" sz="2400" dirty="0">
                <a:solidFill>
                  <a:srgbClr val="002D5A"/>
                </a:solidFill>
              </a:rPr>
              <a:t>velvyslanců</a:t>
            </a:r>
          </a:p>
          <a:p>
            <a:pPr lvl="1" eaLnBrk="1" hangingPunct="1">
              <a:spcBef>
                <a:spcPts val="1200"/>
              </a:spcBef>
            </a:pPr>
            <a:r>
              <a:rPr lang="cs-CZ" altLang="cs-CZ" sz="2400" dirty="0">
                <a:solidFill>
                  <a:srgbClr val="002D5A"/>
                </a:solidFill>
              </a:rPr>
              <a:t>soudců Nejvyššího soudu a dalších úředníků</a:t>
            </a:r>
          </a:p>
          <a:p>
            <a:pPr eaLnBrk="1" hangingPunct="1">
              <a:spcBef>
                <a:spcPts val="1200"/>
              </a:spcBef>
            </a:pPr>
            <a:r>
              <a:rPr lang="cs-CZ" altLang="cs-CZ" sz="2400" dirty="0">
                <a:solidFill>
                  <a:srgbClr val="002D5A"/>
                </a:solidFill>
              </a:rPr>
              <a:t>Kontrola exekutivy</a:t>
            </a:r>
          </a:p>
          <a:p>
            <a:pPr lvl="1">
              <a:spcBef>
                <a:spcPts val="1200"/>
              </a:spcBef>
            </a:pPr>
            <a:r>
              <a:rPr lang="cs-CZ" altLang="cs-CZ" sz="2000" dirty="0">
                <a:solidFill>
                  <a:srgbClr val="002D5A"/>
                </a:solidFill>
              </a:rPr>
              <a:t>udělování souhlasu k rozpočtu</a:t>
            </a:r>
          </a:p>
          <a:p>
            <a:pPr lvl="1">
              <a:spcBef>
                <a:spcPts val="1200"/>
              </a:spcBef>
            </a:pPr>
            <a:r>
              <a:rPr lang="cs-CZ" altLang="cs-CZ" sz="2000" dirty="0">
                <a:solidFill>
                  <a:srgbClr val="002D5A"/>
                </a:solidFill>
              </a:rPr>
              <a:t>právo zvát si na jednání osoby jmenované do státních funkcí</a:t>
            </a:r>
          </a:p>
          <a:p>
            <a:pPr eaLnBrk="1" hangingPunct="1">
              <a:spcBef>
                <a:spcPts val="1200"/>
              </a:spcBef>
            </a:pPr>
            <a:r>
              <a:rPr lang="cs-CZ" altLang="cs-CZ" sz="2400" dirty="0">
                <a:solidFill>
                  <a:srgbClr val="002D5A"/>
                </a:solidFill>
              </a:rPr>
              <a:t>Kontrola justice</a:t>
            </a:r>
          </a:p>
          <a:p>
            <a:pPr lvl="1">
              <a:spcBef>
                <a:spcPts val="1200"/>
              </a:spcBef>
            </a:pPr>
            <a:r>
              <a:rPr lang="cs-CZ" altLang="cs-CZ" sz="2000" dirty="0">
                <a:solidFill>
                  <a:srgbClr val="002D5A"/>
                </a:solidFill>
              </a:rPr>
              <a:t>zřizuje a ruší federální soudy, ale nesmí zrušit Nejvyšší soud</a:t>
            </a:r>
          </a:p>
          <a:p>
            <a:pPr lvl="1">
              <a:spcBef>
                <a:spcPts val="1200"/>
              </a:spcBef>
            </a:pPr>
            <a:r>
              <a:rPr lang="cs-CZ" altLang="cs-CZ" sz="2000" dirty="0">
                <a:solidFill>
                  <a:srgbClr val="002D5A"/>
                </a:solidFill>
              </a:rPr>
              <a:t>určuje počet soudců</a:t>
            </a:r>
          </a:p>
          <a:p>
            <a:pPr eaLnBrk="1" hangingPunct="1">
              <a:spcBef>
                <a:spcPts val="1200"/>
              </a:spcBef>
            </a:pPr>
            <a:endParaRPr lang="cs-CZ" altLang="cs-CZ" sz="2400"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Osnova ŘK</a:t>
            </a:r>
          </a:p>
        </p:txBody>
      </p:sp>
      <p:sp>
        <p:nvSpPr>
          <p:cNvPr id="3" name="Zástupný symbol pro obsah 2"/>
          <p:cNvSpPr>
            <a:spLocks noGrp="1"/>
          </p:cNvSpPr>
          <p:nvPr>
            <p:ph idx="1"/>
          </p:nvPr>
        </p:nvSpPr>
        <p:spPr>
          <a:xfrm>
            <a:off x="457200" y="1296955"/>
            <a:ext cx="8229600" cy="4829208"/>
          </a:xfrm>
        </p:spPr>
        <p:txBody>
          <a:bodyPr>
            <a:noAutofit/>
          </a:bodyPr>
          <a:lstStyle/>
          <a:p>
            <a:pPr marL="514350" lvl="0" indent="-514350">
              <a:spcBef>
                <a:spcPts val="1800"/>
              </a:spcBef>
              <a:buFont typeface="+mj-lt"/>
              <a:buAutoNum type="arabicPeriod"/>
            </a:pPr>
            <a:r>
              <a:rPr lang="cs-CZ" sz="2800" dirty="0">
                <a:solidFill>
                  <a:srgbClr val="002D5A"/>
                </a:solidFill>
              </a:rPr>
              <a:t>Dělba moci</a:t>
            </a:r>
          </a:p>
          <a:p>
            <a:pPr marL="514350" lvl="0" indent="-514350">
              <a:spcBef>
                <a:spcPts val="1800"/>
              </a:spcBef>
              <a:buFont typeface="+mj-lt"/>
              <a:buAutoNum type="arabicPeriod"/>
            </a:pPr>
            <a:r>
              <a:rPr lang="cs-CZ" sz="2800" dirty="0">
                <a:solidFill>
                  <a:srgbClr val="002D5A"/>
                </a:solidFill>
              </a:rPr>
              <a:t>Formy vlády dle horizontální dělby moci</a:t>
            </a:r>
          </a:p>
          <a:p>
            <a:pPr marL="514350" lvl="0" indent="-514350">
              <a:spcBef>
                <a:spcPts val="1800"/>
              </a:spcBef>
              <a:buFont typeface="+mj-lt"/>
              <a:buAutoNum type="arabicPeriod"/>
            </a:pPr>
            <a:r>
              <a:rPr lang="cs-CZ" sz="2800" dirty="0">
                <a:solidFill>
                  <a:srgbClr val="002D5A"/>
                </a:solidFill>
              </a:rPr>
              <a:t>Parlamentní forma vlády</a:t>
            </a:r>
          </a:p>
          <a:p>
            <a:pPr marL="514350" lvl="0" indent="-514350">
              <a:spcBef>
                <a:spcPts val="1800"/>
              </a:spcBef>
              <a:buFont typeface="+mj-lt"/>
              <a:buAutoNum type="arabicPeriod"/>
            </a:pPr>
            <a:r>
              <a:rPr lang="cs-CZ" sz="2800" dirty="0">
                <a:solidFill>
                  <a:srgbClr val="002D5A"/>
                </a:solidFill>
              </a:rPr>
              <a:t>Prezidentská forma vlády</a:t>
            </a:r>
          </a:p>
          <a:p>
            <a:pPr marL="514350" lvl="0" indent="-514350">
              <a:spcBef>
                <a:spcPts val="1800"/>
              </a:spcBef>
              <a:buFont typeface="+mj-lt"/>
              <a:buAutoNum type="arabicPeriod"/>
            </a:pPr>
            <a:r>
              <a:rPr lang="cs-CZ" sz="2800" dirty="0">
                <a:solidFill>
                  <a:srgbClr val="002D5A"/>
                </a:solidFill>
              </a:rPr>
              <a:t>Poloprezidentská forma vlády</a:t>
            </a:r>
          </a:p>
          <a:p>
            <a:pPr marL="514350" lvl="0" indent="-514350">
              <a:spcBef>
                <a:spcPts val="1800"/>
              </a:spcBef>
              <a:buFont typeface="+mj-lt"/>
              <a:buAutoNum type="arabicPeriod"/>
            </a:pPr>
            <a:r>
              <a:rPr lang="cs-CZ" sz="2800" dirty="0">
                <a:solidFill>
                  <a:srgbClr val="002D5A"/>
                </a:solidFill>
              </a:rPr>
              <a:t>Direktoriální forma vlády</a:t>
            </a:r>
          </a:p>
          <a:p>
            <a:pPr marL="514350" lvl="0" indent="-514350">
              <a:spcBef>
                <a:spcPts val="1800"/>
              </a:spcBef>
              <a:buFont typeface="+mj-lt"/>
              <a:buAutoNum type="arabicPeriod"/>
            </a:pPr>
            <a:r>
              <a:rPr lang="cs-CZ" sz="2800" dirty="0">
                <a:solidFill>
                  <a:srgbClr val="002D5A"/>
                </a:solidFill>
              </a:rPr>
              <a:t>Shrnutí </a:t>
            </a:r>
          </a:p>
          <a:p>
            <a:pPr marL="514350" lvl="0" indent="-514350">
              <a:buFont typeface="+mj-lt"/>
              <a:buAutoNum type="arabicPeriod"/>
            </a:pPr>
            <a:endParaRPr lang="cs-CZ" sz="1900" dirty="0">
              <a:solidFill>
                <a:srgbClr val="002D5A"/>
              </a:solidFill>
            </a:endParaRPr>
          </a:p>
          <a:p>
            <a:pPr marL="514350" lvl="0" indent="-514350">
              <a:buFont typeface="+mj-lt"/>
              <a:buAutoNum type="arabicPeriod"/>
            </a:pPr>
            <a:endParaRPr lang="cs-CZ" sz="1900" dirty="0">
              <a:solidFill>
                <a:srgbClr val="002D5A"/>
              </a:solidFill>
            </a:endParaRPr>
          </a:p>
        </p:txBody>
      </p:sp>
    </p:spTree>
    <p:extLst>
      <p:ext uri="{BB962C8B-B14F-4D97-AF65-F5344CB8AC3E}">
        <p14:creationId xmlns:p14="http://schemas.microsoft.com/office/powerpoint/2010/main" val="13951985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xmlns="" id="{3F8343D6-BDC2-4712-B8A0-934E7EB54270}"/>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Sněmovna reprezentantů</a:t>
            </a:r>
          </a:p>
        </p:txBody>
      </p:sp>
      <p:sp>
        <p:nvSpPr>
          <p:cNvPr id="80899" name="Rectangle 3">
            <a:extLst>
              <a:ext uri="{FF2B5EF4-FFF2-40B4-BE49-F238E27FC236}">
                <a16:creationId xmlns:a16="http://schemas.microsoft.com/office/drawing/2014/main" xmlns="" id="{FD4B4259-65C0-4219-97A6-A0983285170C}"/>
              </a:ext>
            </a:extLst>
          </p:cNvPr>
          <p:cNvSpPr>
            <a:spLocks noGrp="1" noChangeArrowheads="1"/>
          </p:cNvSpPr>
          <p:nvPr>
            <p:ph type="body" idx="1"/>
          </p:nvPr>
        </p:nvSpPr>
        <p:spPr>
          <a:xfrm>
            <a:off x="279400" y="1065213"/>
            <a:ext cx="8192796" cy="5438224"/>
          </a:xfrm>
        </p:spPr>
        <p:txBody>
          <a:bodyPr>
            <a:normAutofit lnSpcReduction="10000"/>
          </a:bodyPr>
          <a:lstStyle/>
          <a:p>
            <a:pPr marL="0" indent="0" eaLnBrk="1" hangingPunct="1">
              <a:spcBef>
                <a:spcPts val="1200"/>
              </a:spcBef>
              <a:buNone/>
            </a:pPr>
            <a:r>
              <a:rPr lang="cs-CZ" altLang="cs-CZ" sz="2400" dirty="0">
                <a:solidFill>
                  <a:srgbClr val="002D5A"/>
                </a:solidFill>
              </a:rPr>
              <a:t>House </a:t>
            </a:r>
            <a:r>
              <a:rPr lang="cs-CZ" altLang="cs-CZ" sz="2400" dirty="0" err="1">
                <a:solidFill>
                  <a:srgbClr val="002D5A"/>
                </a:solidFill>
              </a:rPr>
              <a:t>of</a:t>
            </a:r>
            <a:r>
              <a:rPr lang="cs-CZ" altLang="cs-CZ" sz="2400" dirty="0">
                <a:solidFill>
                  <a:srgbClr val="002D5A"/>
                </a:solidFill>
              </a:rPr>
              <a:t> </a:t>
            </a:r>
            <a:r>
              <a:rPr lang="cs-CZ" altLang="cs-CZ" sz="2400" dirty="0" err="1">
                <a:solidFill>
                  <a:srgbClr val="002D5A"/>
                </a:solidFill>
              </a:rPr>
              <a:t>Representatives</a:t>
            </a:r>
            <a:r>
              <a:rPr lang="cs-CZ" altLang="cs-CZ" sz="2400" dirty="0">
                <a:solidFill>
                  <a:srgbClr val="002D5A"/>
                </a:solidFill>
              </a:rPr>
              <a:t> (435 členů)</a:t>
            </a:r>
          </a:p>
          <a:p>
            <a:pPr lvl="1" eaLnBrk="1" hangingPunct="1">
              <a:spcBef>
                <a:spcPts val="1200"/>
              </a:spcBef>
            </a:pPr>
            <a:r>
              <a:rPr lang="cs-CZ" altLang="cs-CZ" sz="2400" dirty="0">
                <a:solidFill>
                  <a:srgbClr val="002D5A"/>
                </a:solidFill>
              </a:rPr>
              <a:t>voleni na 2 roky</a:t>
            </a:r>
          </a:p>
          <a:p>
            <a:pPr lvl="1" eaLnBrk="1" hangingPunct="1">
              <a:spcBef>
                <a:spcPts val="1200"/>
              </a:spcBef>
            </a:pPr>
            <a:r>
              <a:rPr lang="cs-CZ" altLang="cs-CZ" sz="2400" dirty="0">
                <a:solidFill>
                  <a:srgbClr val="002D5A"/>
                </a:solidFill>
              </a:rPr>
              <a:t>pasivní volební právo 25 let, člen musí předtím žít minimálně 7 let v USA</a:t>
            </a:r>
          </a:p>
          <a:p>
            <a:pPr lvl="1" eaLnBrk="1" hangingPunct="1">
              <a:spcBef>
                <a:spcPts val="1200"/>
              </a:spcBef>
            </a:pPr>
            <a:r>
              <a:rPr lang="cs-CZ" altLang="cs-CZ" sz="2400" dirty="0">
                <a:solidFill>
                  <a:srgbClr val="002D5A"/>
                </a:solidFill>
              </a:rPr>
              <a:t>právo obžalovat prezidenta, viceprezidenta a jiné úředníky celonárodní vlády z „velezrady, úplatkářství neboj z jiných těžkých zločinů“</a:t>
            </a:r>
          </a:p>
          <a:p>
            <a:pPr lvl="1" eaLnBrk="1" hangingPunct="1">
              <a:spcBef>
                <a:spcPts val="1200"/>
              </a:spcBef>
            </a:pPr>
            <a:r>
              <a:rPr lang="cs-CZ" altLang="cs-CZ" sz="2400" dirty="0">
                <a:solidFill>
                  <a:srgbClr val="002D5A"/>
                </a:solidFill>
              </a:rPr>
              <a:t>poněkud slabší pozice než Senát</a:t>
            </a:r>
          </a:p>
          <a:p>
            <a:pPr lvl="2">
              <a:spcBef>
                <a:spcPts val="1200"/>
              </a:spcBef>
            </a:pPr>
            <a:r>
              <a:rPr lang="cs-CZ" altLang="cs-CZ" sz="2000" dirty="0">
                <a:solidFill>
                  <a:srgbClr val="002D5A"/>
                </a:solidFill>
              </a:rPr>
              <a:t>kratší funkční období</a:t>
            </a:r>
          </a:p>
          <a:p>
            <a:pPr lvl="2">
              <a:spcBef>
                <a:spcPts val="1200"/>
              </a:spcBef>
            </a:pPr>
            <a:r>
              <a:rPr lang="cs-CZ" altLang="cs-CZ" sz="2000" dirty="0">
                <a:solidFill>
                  <a:srgbClr val="002D5A"/>
                </a:solidFill>
              </a:rPr>
              <a:t>větší vazba na lokální zájmy</a:t>
            </a:r>
          </a:p>
          <a:p>
            <a:pPr lvl="2">
              <a:spcBef>
                <a:spcPts val="1200"/>
              </a:spcBef>
            </a:pPr>
            <a:r>
              <a:rPr lang="cs-CZ" altLang="cs-CZ" sz="2000" dirty="0">
                <a:solidFill>
                  <a:srgbClr val="002D5A"/>
                </a:solidFill>
              </a:rPr>
              <a:t>vyšší míra stranické politiky</a:t>
            </a:r>
          </a:p>
          <a:p>
            <a:pPr lvl="1" eaLnBrk="1" hangingPunct="1">
              <a:spcBef>
                <a:spcPts val="1200"/>
              </a:spcBef>
            </a:pPr>
            <a:r>
              <a:rPr lang="cs-CZ" altLang="cs-CZ" sz="2400" dirty="0">
                <a:solidFill>
                  <a:srgbClr val="002D5A"/>
                </a:solidFill>
              </a:rPr>
              <a:t>právo zdaňovat (získávat příjmy)</a:t>
            </a:r>
          </a:p>
          <a:p>
            <a:pPr marL="457103" lvl="1" indent="0" eaLnBrk="1" hangingPunct="1">
              <a:spcBef>
                <a:spcPts val="1200"/>
              </a:spcBef>
              <a:buNone/>
            </a:pPr>
            <a:endParaRPr lang="cs-CZ" altLang="cs-CZ" sz="2400" dirty="0">
              <a:solidFill>
                <a:srgbClr val="002D5A"/>
              </a:solidFill>
            </a:endParaRPr>
          </a:p>
        </p:txBody>
      </p:sp>
      <p:pic>
        <p:nvPicPr>
          <p:cNvPr id="80900" name="Picture 5" descr="democrats-cap-and-trade-bill-house-renewable">
            <a:extLst>
              <a:ext uri="{FF2B5EF4-FFF2-40B4-BE49-F238E27FC236}">
                <a16:creationId xmlns:a16="http://schemas.microsoft.com/office/drawing/2014/main" xmlns="" id="{76309B8B-9060-4076-BC32-BBEC83F54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037" y="3784325"/>
            <a:ext cx="3452326" cy="224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xmlns="" id="{AB9CACBB-1B01-4894-85A7-C9C76D3D4711}"/>
              </a:ext>
            </a:extLst>
          </p:cNvPr>
          <p:cNvSpPr>
            <a:spLocks noGrp="1" noChangeArrowheads="1"/>
          </p:cNvSpPr>
          <p:nvPr>
            <p:ph type="title"/>
          </p:nvPr>
        </p:nvSpPr>
        <p:spPr>
          <a:xfrm>
            <a:off x="0" y="24752"/>
            <a:ext cx="9144000" cy="923926"/>
          </a:xfrm>
        </p:spPr>
        <p:txBody>
          <a:bodyPr>
            <a:normAutofit/>
          </a:bodyPr>
          <a:lstStyle/>
          <a:p>
            <a:pPr eaLnBrk="1" hangingPunct="1"/>
            <a:r>
              <a:rPr lang="cs-CZ" altLang="cs-CZ" sz="4400" dirty="0"/>
              <a:t>Senát</a:t>
            </a:r>
          </a:p>
        </p:txBody>
      </p:sp>
      <p:sp>
        <p:nvSpPr>
          <p:cNvPr id="82947" name="Rectangle 3">
            <a:extLst>
              <a:ext uri="{FF2B5EF4-FFF2-40B4-BE49-F238E27FC236}">
                <a16:creationId xmlns:a16="http://schemas.microsoft.com/office/drawing/2014/main" xmlns="" id="{D98CA1BA-0E7C-4834-AB97-3E3CF224AE99}"/>
              </a:ext>
            </a:extLst>
          </p:cNvPr>
          <p:cNvSpPr>
            <a:spLocks noGrp="1" noChangeArrowheads="1"/>
          </p:cNvSpPr>
          <p:nvPr>
            <p:ph type="body" idx="1"/>
          </p:nvPr>
        </p:nvSpPr>
        <p:spPr>
          <a:xfrm>
            <a:off x="279400" y="907587"/>
            <a:ext cx="7334380" cy="5347163"/>
          </a:xfrm>
        </p:spPr>
        <p:txBody>
          <a:bodyPr>
            <a:normAutofit fontScale="92500"/>
          </a:bodyPr>
          <a:lstStyle/>
          <a:p>
            <a:pPr eaLnBrk="1" hangingPunct="1">
              <a:spcBef>
                <a:spcPts val="1200"/>
              </a:spcBef>
            </a:pPr>
            <a:r>
              <a:rPr lang="cs-CZ" altLang="cs-CZ" sz="2400" dirty="0">
                <a:solidFill>
                  <a:srgbClr val="002D5A"/>
                </a:solidFill>
              </a:rPr>
              <a:t>Od 1913 přímá volba, dříve voleni státními parlamenty</a:t>
            </a:r>
          </a:p>
          <a:p>
            <a:pPr eaLnBrk="1" hangingPunct="1">
              <a:spcBef>
                <a:spcPts val="1200"/>
              </a:spcBef>
            </a:pPr>
            <a:r>
              <a:rPr lang="cs-CZ" altLang="cs-CZ" sz="2400" dirty="0">
                <a:solidFill>
                  <a:srgbClr val="002D5A"/>
                </a:solidFill>
              </a:rPr>
              <a:t>šestileté funkční období</a:t>
            </a:r>
          </a:p>
          <a:p>
            <a:pPr eaLnBrk="1" hangingPunct="1">
              <a:spcBef>
                <a:spcPts val="1200"/>
              </a:spcBef>
            </a:pPr>
            <a:r>
              <a:rPr lang="cs-CZ" altLang="cs-CZ" sz="2400" dirty="0">
                <a:solidFill>
                  <a:srgbClr val="002D5A"/>
                </a:solidFill>
              </a:rPr>
              <a:t>pasivní volební právo: 30 let, minimálně 9 let v USA</a:t>
            </a:r>
          </a:p>
          <a:p>
            <a:pPr eaLnBrk="1" hangingPunct="1">
              <a:spcBef>
                <a:spcPts val="1200"/>
              </a:spcBef>
            </a:pPr>
            <a:r>
              <a:rPr lang="cs-CZ" altLang="cs-CZ" sz="2400" dirty="0">
                <a:solidFill>
                  <a:srgbClr val="002D5A"/>
                </a:solidFill>
              </a:rPr>
              <a:t>předsedou - viceprezident (současně se volí předseda „pro </a:t>
            </a:r>
            <a:r>
              <a:rPr lang="cs-CZ" altLang="cs-CZ" sz="2400" dirty="0" err="1">
                <a:solidFill>
                  <a:srgbClr val="002D5A"/>
                </a:solidFill>
              </a:rPr>
              <a:t>tempore</a:t>
            </a:r>
            <a:r>
              <a:rPr lang="cs-CZ" altLang="cs-CZ" sz="2400" dirty="0">
                <a:solidFill>
                  <a:srgbClr val="002D5A"/>
                </a:solidFill>
              </a:rPr>
              <a:t>“)</a:t>
            </a:r>
          </a:p>
          <a:p>
            <a:pPr eaLnBrk="1" hangingPunct="1">
              <a:spcBef>
                <a:spcPts val="1200"/>
              </a:spcBef>
            </a:pPr>
            <a:r>
              <a:rPr lang="cs-CZ" altLang="cs-CZ" sz="2400" dirty="0">
                <a:solidFill>
                  <a:srgbClr val="002D5A"/>
                </a:solidFill>
              </a:rPr>
              <a:t>schvalování smluv</a:t>
            </a:r>
          </a:p>
          <a:p>
            <a:pPr eaLnBrk="1" hangingPunct="1">
              <a:spcBef>
                <a:spcPts val="1200"/>
              </a:spcBef>
            </a:pPr>
            <a:r>
              <a:rPr lang="cs-CZ" altLang="cs-CZ" sz="2400" dirty="0">
                <a:solidFill>
                  <a:srgbClr val="002D5A"/>
                </a:solidFill>
              </a:rPr>
              <a:t>schvalování nominací prezidenta na členy kabinetu, federální soudce, představitele exekutivy, vojenské důstojníky</a:t>
            </a:r>
          </a:p>
          <a:p>
            <a:pPr eaLnBrk="1" hangingPunct="1">
              <a:spcBef>
                <a:spcPts val="1200"/>
              </a:spcBef>
            </a:pPr>
            <a:r>
              <a:rPr lang="cs-CZ" altLang="cs-CZ" sz="2400" dirty="0">
                <a:solidFill>
                  <a:srgbClr val="002D5A"/>
                </a:solidFill>
              </a:rPr>
              <a:t>soudí členy exekutivy obžalované Sněmovnou reprezentantů</a:t>
            </a:r>
          </a:p>
          <a:p>
            <a:pPr eaLnBrk="1" hangingPunct="1">
              <a:spcBef>
                <a:spcPts val="1200"/>
              </a:spcBef>
            </a:pPr>
            <a:r>
              <a:rPr lang="cs-CZ" altLang="cs-CZ" sz="2400" dirty="0">
                <a:solidFill>
                  <a:srgbClr val="002D5A"/>
                </a:solidFill>
              </a:rPr>
              <a:t>větší kolegialita a menší role stranických linií – větší prestiž</a:t>
            </a:r>
          </a:p>
          <a:p>
            <a:pPr eaLnBrk="1" hangingPunct="1">
              <a:spcBef>
                <a:spcPts val="1200"/>
              </a:spcBef>
            </a:pPr>
            <a:endParaRPr lang="cs-CZ" altLang="cs-CZ" sz="2200" dirty="0">
              <a:solidFill>
                <a:srgbClr val="002D5A"/>
              </a:solidFill>
            </a:endParaRPr>
          </a:p>
          <a:p>
            <a:pPr eaLnBrk="1" hangingPunct="1">
              <a:lnSpc>
                <a:spcPct val="80000"/>
              </a:lnSpc>
            </a:pPr>
            <a:endParaRPr lang="cs-CZ" altLang="cs-CZ" sz="2100" dirty="0"/>
          </a:p>
        </p:txBody>
      </p:sp>
      <p:pic>
        <p:nvPicPr>
          <p:cNvPr id="2" name="Obrázek 1">
            <a:extLst>
              <a:ext uri="{FF2B5EF4-FFF2-40B4-BE49-F238E27FC236}">
                <a16:creationId xmlns:a16="http://schemas.microsoft.com/office/drawing/2014/main" xmlns="" id="{D643A2A1-65C9-4824-B68D-F6069CA811F7}"/>
              </a:ext>
            </a:extLst>
          </p:cNvPr>
          <p:cNvPicPr>
            <a:picLocks noChangeAspect="1"/>
          </p:cNvPicPr>
          <p:nvPr/>
        </p:nvPicPr>
        <p:blipFill>
          <a:blip r:embed="rId2"/>
          <a:stretch>
            <a:fillRect/>
          </a:stretch>
        </p:blipFill>
        <p:spPr>
          <a:xfrm>
            <a:off x="6832195" y="3875415"/>
            <a:ext cx="2311805" cy="1735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xmlns="" id="{22B94D0B-34E7-49C8-9393-74FBA004745F}"/>
              </a:ext>
            </a:extLst>
          </p:cNvPr>
          <p:cNvSpPr>
            <a:spLocks noGrp="1"/>
          </p:cNvSpPr>
          <p:nvPr>
            <p:ph type="title"/>
          </p:nvPr>
        </p:nvSpPr>
        <p:spPr>
          <a:xfrm>
            <a:off x="221051" y="631923"/>
            <a:ext cx="8447088" cy="814322"/>
          </a:xfrm>
        </p:spPr>
        <p:txBody>
          <a:bodyPr>
            <a:noAutofit/>
          </a:bodyPr>
          <a:lstStyle/>
          <a:p>
            <a:r>
              <a:rPr lang="cs-CZ" altLang="cs-CZ" sz="4000" dirty="0" err="1"/>
              <a:t>Executive</a:t>
            </a:r>
            <a:r>
              <a:rPr lang="cs-CZ" altLang="cs-CZ" sz="4000" dirty="0"/>
              <a:t> </a:t>
            </a:r>
            <a:r>
              <a:rPr lang="cs-CZ" altLang="cs-CZ" sz="4000" dirty="0" err="1"/>
              <a:t>orders</a:t>
            </a:r>
            <a:r>
              <a:rPr lang="cs-CZ" altLang="cs-CZ" sz="4000" dirty="0"/>
              <a:t> (výkonná nařízení)</a:t>
            </a:r>
          </a:p>
        </p:txBody>
      </p:sp>
      <p:sp>
        <p:nvSpPr>
          <p:cNvPr id="86019" name="Zástupný symbol pro obsah 2">
            <a:extLst>
              <a:ext uri="{FF2B5EF4-FFF2-40B4-BE49-F238E27FC236}">
                <a16:creationId xmlns:a16="http://schemas.microsoft.com/office/drawing/2014/main" xmlns="" id="{52B6B277-4ED0-4D16-A6EC-7EF41C783E45}"/>
              </a:ext>
            </a:extLst>
          </p:cNvPr>
          <p:cNvSpPr>
            <a:spLocks noGrp="1"/>
          </p:cNvSpPr>
          <p:nvPr>
            <p:ph idx="1"/>
          </p:nvPr>
        </p:nvSpPr>
        <p:spPr>
          <a:xfrm>
            <a:off x="457200" y="1548882"/>
            <a:ext cx="8229600" cy="4926563"/>
          </a:xfrm>
        </p:spPr>
        <p:txBody>
          <a:bodyPr>
            <a:normAutofit/>
          </a:bodyPr>
          <a:lstStyle/>
          <a:p>
            <a:pPr>
              <a:lnSpc>
                <a:spcPct val="110000"/>
              </a:lnSpc>
              <a:spcBef>
                <a:spcPts val="1200"/>
              </a:spcBef>
            </a:pPr>
            <a:r>
              <a:rPr lang="cs-CZ" altLang="cs-CZ" sz="2400" dirty="0">
                <a:solidFill>
                  <a:srgbClr val="002D5A"/>
                </a:solidFill>
              </a:rPr>
              <a:t>„dekrety“ prezidenta</a:t>
            </a:r>
          </a:p>
          <a:p>
            <a:pPr>
              <a:lnSpc>
                <a:spcPct val="110000"/>
              </a:lnSpc>
              <a:spcBef>
                <a:spcPts val="1200"/>
              </a:spcBef>
            </a:pPr>
            <a:r>
              <a:rPr lang="cs-CZ" altLang="cs-CZ" sz="2400" dirty="0">
                <a:solidFill>
                  <a:srgbClr val="002D5A"/>
                </a:solidFill>
              </a:rPr>
              <a:t>legislativní povaha, ale není nutný souhlas Kongresu</a:t>
            </a:r>
          </a:p>
          <a:p>
            <a:pPr>
              <a:lnSpc>
                <a:spcPct val="110000"/>
              </a:lnSpc>
              <a:spcBef>
                <a:spcPts val="1200"/>
              </a:spcBef>
            </a:pPr>
            <a:r>
              <a:rPr lang="cs-CZ" altLang="cs-CZ" sz="2400" dirty="0">
                <a:solidFill>
                  <a:srgbClr val="002D5A"/>
                </a:solidFill>
              </a:rPr>
              <a:t>zdroje - nepřímo vyplývají z Ústavy</a:t>
            </a:r>
          </a:p>
          <a:p>
            <a:pPr lvl="1">
              <a:lnSpc>
                <a:spcPct val="110000"/>
              </a:lnSpc>
              <a:spcBef>
                <a:spcPts val="1200"/>
              </a:spcBef>
            </a:pPr>
            <a:r>
              <a:rPr lang="cs-CZ" altLang="cs-CZ" sz="1900" dirty="0">
                <a:solidFill>
                  <a:srgbClr val="002D5A"/>
                </a:solidFill>
              </a:rPr>
              <a:t>prezident je nositel výkonné moci a je odpovědný za provádění zákonů</a:t>
            </a:r>
          </a:p>
          <a:p>
            <a:pPr lvl="1">
              <a:lnSpc>
                <a:spcPct val="110000"/>
              </a:lnSpc>
              <a:spcBef>
                <a:spcPts val="1200"/>
              </a:spcBef>
            </a:pPr>
            <a:r>
              <a:rPr lang="cs-CZ" altLang="cs-CZ" sz="1900" dirty="0">
                <a:solidFill>
                  <a:srgbClr val="002D5A"/>
                </a:solidFill>
              </a:rPr>
              <a:t>zmocnění Kongresu</a:t>
            </a:r>
          </a:p>
          <a:p>
            <a:pPr>
              <a:lnSpc>
                <a:spcPct val="110000"/>
              </a:lnSpc>
              <a:spcBef>
                <a:spcPts val="1200"/>
              </a:spcBef>
            </a:pPr>
            <a:r>
              <a:rPr lang="cs-CZ" altLang="cs-CZ" sz="2400" dirty="0">
                <a:solidFill>
                  <a:srgbClr val="002D5A"/>
                </a:solidFill>
              </a:rPr>
              <a:t>Protiváha</a:t>
            </a:r>
          </a:p>
          <a:p>
            <a:pPr lvl="1">
              <a:lnSpc>
                <a:spcPct val="110000"/>
              </a:lnSpc>
              <a:spcBef>
                <a:spcPts val="1200"/>
              </a:spcBef>
            </a:pPr>
            <a:r>
              <a:rPr lang="cs-CZ" altLang="cs-CZ" sz="2000" dirty="0">
                <a:solidFill>
                  <a:srgbClr val="002D5A"/>
                </a:solidFill>
              </a:rPr>
              <a:t>Nejvyšší soud</a:t>
            </a:r>
          </a:p>
          <a:p>
            <a:pPr lvl="1">
              <a:lnSpc>
                <a:spcPct val="110000"/>
              </a:lnSpc>
              <a:spcBef>
                <a:spcPts val="1200"/>
              </a:spcBef>
            </a:pPr>
            <a:r>
              <a:rPr lang="cs-CZ" altLang="cs-CZ" sz="2000" dirty="0">
                <a:solidFill>
                  <a:srgbClr val="002D5A"/>
                </a:solidFill>
              </a:rPr>
              <a:t>Kongres – odmítnutí poskytnout peníze na EO či EO přímo zrušit</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xmlns="" id="{5A49B567-A731-480C-A547-5C5FE316459F}"/>
              </a:ext>
            </a:extLst>
          </p:cNvPr>
          <p:cNvSpPr>
            <a:spLocks noGrp="1" noChangeArrowheads="1"/>
          </p:cNvSpPr>
          <p:nvPr>
            <p:ph type="title"/>
          </p:nvPr>
        </p:nvSpPr>
        <p:spPr/>
        <p:txBody>
          <a:bodyPr>
            <a:normAutofit/>
          </a:bodyPr>
          <a:lstStyle/>
          <a:p>
            <a:pPr eaLnBrk="1" hangingPunct="1"/>
            <a:r>
              <a:rPr lang="cs-CZ" altLang="cs-CZ" sz="4000" dirty="0"/>
              <a:t>Volební systémy</a:t>
            </a:r>
          </a:p>
        </p:txBody>
      </p:sp>
      <p:sp>
        <p:nvSpPr>
          <p:cNvPr id="87043" name="Rectangle 3">
            <a:extLst>
              <a:ext uri="{FF2B5EF4-FFF2-40B4-BE49-F238E27FC236}">
                <a16:creationId xmlns:a16="http://schemas.microsoft.com/office/drawing/2014/main" xmlns="" id="{586BEB63-C066-4AA8-BCA1-5A9E8DA1361D}"/>
              </a:ext>
            </a:extLst>
          </p:cNvPr>
          <p:cNvSpPr>
            <a:spLocks noGrp="1" noChangeArrowheads="1"/>
          </p:cNvSpPr>
          <p:nvPr>
            <p:ph type="body" idx="1"/>
          </p:nvPr>
        </p:nvSpPr>
        <p:spPr/>
        <p:txBody>
          <a:bodyPr>
            <a:normAutofit lnSpcReduction="10000"/>
          </a:bodyPr>
          <a:lstStyle/>
          <a:p>
            <a:pPr eaLnBrk="1" hangingPunct="1">
              <a:spcBef>
                <a:spcPts val="1200"/>
              </a:spcBef>
            </a:pPr>
            <a:r>
              <a:rPr lang="cs-CZ" altLang="cs-CZ" sz="2400" dirty="0">
                <a:solidFill>
                  <a:srgbClr val="002D5A"/>
                </a:solidFill>
              </a:rPr>
              <a:t>Jednokolový většinový systém (FPTP – </a:t>
            </a:r>
            <a:r>
              <a:rPr lang="cs-CZ" altLang="cs-CZ" sz="2400" dirty="0" err="1">
                <a:solidFill>
                  <a:srgbClr val="002D5A"/>
                </a:solidFill>
              </a:rPr>
              <a:t>First</a:t>
            </a:r>
            <a:r>
              <a:rPr lang="cs-CZ" altLang="cs-CZ" sz="2400" dirty="0">
                <a:solidFill>
                  <a:srgbClr val="002D5A"/>
                </a:solidFill>
              </a:rPr>
              <a:t> Past </a:t>
            </a:r>
            <a:r>
              <a:rPr lang="cs-CZ" altLang="cs-CZ" sz="2400" dirty="0" err="1">
                <a:solidFill>
                  <a:srgbClr val="002D5A"/>
                </a:solidFill>
              </a:rPr>
              <a:t>the</a:t>
            </a:r>
            <a:r>
              <a:rPr lang="cs-CZ" altLang="cs-CZ" sz="2400" dirty="0">
                <a:solidFill>
                  <a:srgbClr val="002D5A"/>
                </a:solidFill>
              </a:rPr>
              <a:t> Post) pro obě komory</a:t>
            </a:r>
          </a:p>
          <a:p>
            <a:pPr lvl="1" eaLnBrk="1" hangingPunct="1">
              <a:spcBef>
                <a:spcPts val="1200"/>
              </a:spcBef>
            </a:pPr>
            <a:r>
              <a:rPr lang="cs-CZ" altLang="cs-CZ" sz="2400" dirty="0">
                <a:solidFill>
                  <a:srgbClr val="002D5A"/>
                </a:solidFill>
              </a:rPr>
              <a:t>jednomandátové obvody (cca 530 000 obyvatel/1mandát)</a:t>
            </a:r>
          </a:p>
          <a:p>
            <a:pPr lvl="1" eaLnBrk="1" hangingPunct="1">
              <a:spcBef>
                <a:spcPts val="1200"/>
              </a:spcBef>
            </a:pPr>
            <a:r>
              <a:rPr lang="cs-CZ" altLang="cs-CZ" sz="2400" dirty="0">
                <a:solidFill>
                  <a:srgbClr val="002D5A"/>
                </a:solidFill>
              </a:rPr>
              <a:t>aktivní volební právo od 18 let (do roku 1971 21 let)</a:t>
            </a:r>
          </a:p>
          <a:p>
            <a:pPr eaLnBrk="1" hangingPunct="1">
              <a:spcBef>
                <a:spcPts val="1200"/>
              </a:spcBef>
            </a:pPr>
            <a:r>
              <a:rPr lang="cs-CZ" altLang="cs-CZ" sz="2400" dirty="0">
                <a:solidFill>
                  <a:srgbClr val="002D5A"/>
                </a:solidFill>
              </a:rPr>
              <a:t>dvoukomorové parlamenty i na státní úrovni (</a:t>
            </a:r>
            <a:r>
              <a:rPr lang="cs-CZ" altLang="cs-CZ" sz="2400" dirty="0" err="1">
                <a:solidFill>
                  <a:srgbClr val="002D5A"/>
                </a:solidFill>
              </a:rPr>
              <a:t>výj</a:t>
            </a:r>
            <a:r>
              <a:rPr lang="cs-CZ" altLang="cs-CZ" sz="2400" dirty="0">
                <a:solidFill>
                  <a:srgbClr val="002D5A"/>
                </a:solidFill>
              </a:rPr>
              <a:t>. Nebraska 1937)</a:t>
            </a:r>
          </a:p>
          <a:p>
            <a:pPr eaLnBrk="1" hangingPunct="1">
              <a:spcBef>
                <a:spcPts val="1200"/>
              </a:spcBef>
            </a:pPr>
            <a:r>
              <a:rPr lang="cs-CZ" altLang="cs-CZ" sz="2400" dirty="0">
                <a:solidFill>
                  <a:srgbClr val="002D5A"/>
                </a:solidFill>
              </a:rPr>
              <a:t>1920 ženy získaly volební právo</a:t>
            </a:r>
          </a:p>
          <a:p>
            <a:pPr lvl="1" eaLnBrk="1" hangingPunct="1">
              <a:spcBef>
                <a:spcPts val="1200"/>
              </a:spcBef>
            </a:pPr>
            <a:r>
              <a:rPr lang="cs-CZ" altLang="cs-CZ" sz="2400" dirty="0">
                <a:solidFill>
                  <a:srgbClr val="002D5A"/>
                </a:solidFill>
              </a:rPr>
              <a:t>19. dodatek</a:t>
            </a:r>
          </a:p>
          <a:p>
            <a:pPr eaLnBrk="1" hangingPunct="1">
              <a:spcBef>
                <a:spcPts val="1200"/>
              </a:spcBef>
            </a:pPr>
            <a:r>
              <a:rPr lang="cs-CZ" altLang="cs-CZ" sz="2400" dirty="0">
                <a:solidFill>
                  <a:srgbClr val="002D5A"/>
                </a:solidFill>
              </a:rPr>
              <a:t>1971 aktivní volební právo od 18 let</a:t>
            </a:r>
          </a:p>
          <a:p>
            <a:pPr lvl="1" eaLnBrk="1" hangingPunct="1">
              <a:spcBef>
                <a:spcPts val="1200"/>
              </a:spcBef>
            </a:pPr>
            <a:r>
              <a:rPr lang="cs-CZ" altLang="cs-CZ" sz="2400" dirty="0">
                <a:solidFill>
                  <a:srgbClr val="002D5A"/>
                </a:solidFill>
              </a:rPr>
              <a:t>26. dodatek</a:t>
            </a:r>
          </a:p>
          <a:p>
            <a:pPr eaLnBrk="1" hangingPunct="1"/>
            <a:endParaRPr lang="cs-CZ" altLang="cs-CZ" sz="2100"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AB94EB96-C891-4F17-9877-DB11146A5D9D}"/>
              </a:ext>
            </a:extLst>
          </p:cNvPr>
          <p:cNvSpPr>
            <a:spLocks noGrp="1" noChangeArrowheads="1"/>
          </p:cNvSpPr>
          <p:nvPr>
            <p:ph type="title"/>
          </p:nvPr>
        </p:nvSpPr>
        <p:spPr>
          <a:xfrm>
            <a:off x="83457" y="224549"/>
            <a:ext cx="8447088" cy="736503"/>
          </a:xfrm>
        </p:spPr>
        <p:txBody>
          <a:bodyPr>
            <a:noAutofit/>
          </a:bodyPr>
          <a:lstStyle/>
          <a:p>
            <a:pPr eaLnBrk="1" hangingPunct="1">
              <a:lnSpc>
                <a:spcPct val="90000"/>
              </a:lnSpc>
            </a:pPr>
            <a:r>
              <a:rPr lang="cs-CZ" altLang="cs-CZ" sz="4400" dirty="0"/>
              <a:t>Nejvyšší soud</a:t>
            </a:r>
          </a:p>
        </p:txBody>
      </p:sp>
      <p:sp>
        <p:nvSpPr>
          <p:cNvPr id="88067" name="Rectangle 3">
            <a:extLst>
              <a:ext uri="{FF2B5EF4-FFF2-40B4-BE49-F238E27FC236}">
                <a16:creationId xmlns:a16="http://schemas.microsoft.com/office/drawing/2014/main" xmlns="" id="{120A5CA1-B2E3-467F-B745-143A48FA3D24}"/>
              </a:ext>
            </a:extLst>
          </p:cNvPr>
          <p:cNvSpPr>
            <a:spLocks noGrp="1" noChangeArrowheads="1"/>
          </p:cNvSpPr>
          <p:nvPr>
            <p:ph type="body" idx="1"/>
          </p:nvPr>
        </p:nvSpPr>
        <p:spPr>
          <a:xfrm>
            <a:off x="457200" y="1156996"/>
            <a:ext cx="8229600" cy="5402424"/>
          </a:xfrm>
        </p:spPr>
        <p:txBody>
          <a:bodyPr/>
          <a:lstStyle/>
          <a:p>
            <a:pPr eaLnBrk="1" hangingPunct="1">
              <a:spcBef>
                <a:spcPts val="1200"/>
              </a:spcBef>
            </a:pPr>
            <a:r>
              <a:rPr lang="cs-CZ" altLang="cs-CZ" sz="2400" dirty="0">
                <a:solidFill>
                  <a:srgbClr val="002D5A"/>
                </a:solidFill>
              </a:rPr>
              <a:t>Od 1803 soudní kontrola ústavnosti</a:t>
            </a:r>
          </a:p>
          <a:p>
            <a:pPr lvl="1" eaLnBrk="1" hangingPunct="1">
              <a:spcBef>
                <a:spcPts val="1200"/>
              </a:spcBef>
            </a:pPr>
            <a:r>
              <a:rPr lang="cs-CZ" altLang="cs-CZ" sz="2400" dirty="0">
                <a:solidFill>
                  <a:srgbClr val="002D5A"/>
                </a:solidFill>
              </a:rPr>
              <a:t>soudy mohou prohlašovat akty zákonodárných sborů i výkonné moci za protiústavní (</a:t>
            </a:r>
            <a:r>
              <a:rPr lang="cs-CZ" altLang="cs-CZ" sz="2400" dirty="0" err="1">
                <a:solidFill>
                  <a:srgbClr val="002D5A"/>
                </a:solidFill>
              </a:rPr>
              <a:t>Marbury</a:t>
            </a:r>
            <a:r>
              <a:rPr lang="cs-CZ" altLang="cs-CZ" sz="2400" dirty="0">
                <a:solidFill>
                  <a:srgbClr val="002D5A"/>
                </a:solidFill>
              </a:rPr>
              <a:t> vs. </a:t>
            </a:r>
            <a:r>
              <a:rPr lang="cs-CZ" altLang="cs-CZ" sz="2400" dirty="0" err="1">
                <a:solidFill>
                  <a:srgbClr val="002D5A"/>
                </a:solidFill>
              </a:rPr>
              <a:t>Madison</a:t>
            </a:r>
            <a:r>
              <a:rPr lang="cs-CZ" altLang="cs-CZ" sz="2400" dirty="0">
                <a:solidFill>
                  <a:srgbClr val="002D5A"/>
                </a:solidFill>
              </a:rPr>
              <a:t>)</a:t>
            </a:r>
          </a:p>
          <a:p>
            <a:pPr eaLnBrk="1" hangingPunct="1">
              <a:spcBef>
                <a:spcPts val="1200"/>
              </a:spcBef>
            </a:pPr>
            <a:r>
              <a:rPr lang="cs-CZ" altLang="cs-CZ" sz="2400" dirty="0">
                <a:solidFill>
                  <a:srgbClr val="002D5A"/>
                </a:solidFill>
              </a:rPr>
              <a:t>Nejvyšší soud - nejvyšší konečnou soudní instancí</a:t>
            </a:r>
          </a:p>
          <a:p>
            <a:pPr lvl="1" eaLnBrk="1" hangingPunct="1">
              <a:spcBef>
                <a:spcPts val="1200"/>
              </a:spcBef>
            </a:pPr>
            <a:r>
              <a:rPr lang="cs-CZ" altLang="cs-CZ" sz="2400" dirty="0">
                <a:solidFill>
                  <a:srgbClr val="002D5A"/>
                </a:solidFill>
              </a:rPr>
              <a:t>právo rušit federální i státní zákony</a:t>
            </a:r>
          </a:p>
          <a:p>
            <a:pPr lvl="1" eaLnBrk="1" hangingPunct="1">
              <a:spcBef>
                <a:spcPts val="1200"/>
              </a:spcBef>
            </a:pPr>
            <a:r>
              <a:rPr lang="cs-CZ" altLang="cs-CZ" sz="2400" dirty="0">
                <a:solidFill>
                  <a:srgbClr val="002D5A"/>
                </a:solidFill>
              </a:rPr>
              <a:t>složen z 9 soudců (předseda + 8 přísedících)</a:t>
            </a:r>
          </a:p>
          <a:p>
            <a:pPr lvl="1" eaLnBrk="1" hangingPunct="1">
              <a:spcBef>
                <a:spcPts val="1200"/>
              </a:spcBef>
            </a:pPr>
            <a:r>
              <a:rPr lang="cs-CZ" altLang="cs-CZ" sz="2400" dirty="0">
                <a:solidFill>
                  <a:srgbClr val="002D5A"/>
                </a:solidFill>
              </a:rPr>
              <a:t>soudci jmenováni prezidentem doživotně – na doporučení a souhlas Senátu</a:t>
            </a:r>
          </a:p>
          <a:p>
            <a:pPr eaLnBrk="1" hangingPunct="1">
              <a:lnSpc>
                <a:spcPct val="90000"/>
              </a:lnSpc>
            </a:pPr>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xmlns="" id="{4B5314EB-D2F6-4ECB-833F-983013C33CCC}"/>
              </a:ext>
            </a:extLst>
          </p:cNvPr>
          <p:cNvSpPr>
            <a:spLocks noGrp="1" noChangeArrowheads="1"/>
          </p:cNvSpPr>
          <p:nvPr>
            <p:ph type="title"/>
          </p:nvPr>
        </p:nvSpPr>
        <p:spPr>
          <a:xfrm>
            <a:off x="239712" y="341312"/>
            <a:ext cx="8447088" cy="390525"/>
          </a:xfrm>
        </p:spPr>
        <p:txBody>
          <a:bodyPr>
            <a:noAutofit/>
          </a:bodyPr>
          <a:lstStyle/>
          <a:p>
            <a:pPr eaLnBrk="1" hangingPunct="1"/>
            <a:r>
              <a:rPr lang="cs-CZ" altLang="cs-CZ" sz="4400" dirty="0"/>
              <a:t>Soudní moc</a:t>
            </a:r>
          </a:p>
        </p:txBody>
      </p:sp>
      <p:sp>
        <p:nvSpPr>
          <p:cNvPr id="89091" name="Rectangle 3">
            <a:extLst>
              <a:ext uri="{FF2B5EF4-FFF2-40B4-BE49-F238E27FC236}">
                <a16:creationId xmlns:a16="http://schemas.microsoft.com/office/drawing/2014/main" xmlns="" id="{83E456C7-C34E-4432-B573-D7B9C080B5EA}"/>
              </a:ext>
            </a:extLst>
          </p:cNvPr>
          <p:cNvSpPr>
            <a:spLocks noGrp="1" noChangeArrowheads="1"/>
          </p:cNvSpPr>
          <p:nvPr>
            <p:ph type="body" idx="1"/>
          </p:nvPr>
        </p:nvSpPr>
        <p:spPr>
          <a:xfrm>
            <a:off x="457200" y="1166326"/>
            <a:ext cx="8229600" cy="5350361"/>
          </a:xfrm>
        </p:spPr>
        <p:txBody>
          <a:bodyPr>
            <a:normAutofit/>
          </a:bodyPr>
          <a:lstStyle/>
          <a:p>
            <a:pPr eaLnBrk="1" hangingPunct="1">
              <a:spcBef>
                <a:spcPts val="1200"/>
              </a:spcBef>
            </a:pPr>
            <a:r>
              <a:rPr lang="cs-CZ" altLang="cs-CZ" sz="2400" dirty="0">
                <a:solidFill>
                  <a:srgbClr val="002D5A"/>
                </a:solidFill>
              </a:rPr>
              <a:t>Federální soudy</a:t>
            </a:r>
          </a:p>
          <a:p>
            <a:pPr lvl="1" eaLnBrk="1" hangingPunct="1">
              <a:spcBef>
                <a:spcPts val="1200"/>
              </a:spcBef>
            </a:pPr>
            <a:r>
              <a:rPr lang="cs-CZ" altLang="cs-CZ" sz="2400" dirty="0">
                <a:solidFill>
                  <a:srgbClr val="002D5A"/>
                </a:solidFill>
              </a:rPr>
              <a:t>Členové jmenováni doživotně na doporučení a se souhlasem Senátu prezidentem</a:t>
            </a:r>
          </a:p>
          <a:p>
            <a:pPr lvl="1" eaLnBrk="1" hangingPunct="1">
              <a:spcBef>
                <a:spcPts val="1200"/>
              </a:spcBef>
            </a:pPr>
            <a:r>
              <a:rPr lang="cs-CZ" altLang="cs-CZ" sz="2400" dirty="0">
                <a:solidFill>
                  <a:srgbClr val="002D5A"/>
                </a:solidFill>
              </a:rPr>
              <a:t>Odvolatelnost soudců - impeachment</a:t>
            </a:r>
          </a:p>
          <a:p>
            <a:pPr eaLnBrk="1" hangingPunct="1">
              <a:spcBef>
                <a:spcPts val="1200"/>
              </a:spcBef>
            </a:pPr>
            <a:r>
              <a:rPr lang="cs-CZ" altLang="cs-CZ" sz="2400" dirty="0">
                <a:solidFill>
                  <a:srgbClr val="002D5A"/>
                </a:solidFill>
              </a:rPr>
              <a:t>Státní soudy</a:t>
            </a:r>
          </a:p>
          <a:p>
            <a:pPr lvl="1" eaLnBrk="1" hangingPunct="1">
              <a:spcBef>
                <a:spcPts val="1200"/>
              </a:spcBef>
            </a:pPr>
            <a:r>
              <a:rPr lang="cs-CZ" altLang="cs-CZ" sz="2400" dirty="0">
                <a:solidFill>
                  <a:srgbClr val="002D5A"/>
                </a:solidFill>
              </a:rPr>
              <a:t>Soudci </a:t>
            </a:r>
          </a:p>
          <a:p>
            <a:pPr lvl="2" eaLnBrk="1" hangingPunct="1">
              <a:spcBef>
                <a:spcPts val="1200"/>
              </a:spcBef>
            </a:pPr>
            <a:r>
              <a:rPr lang="cs-CZ" altLang="cs-CZ" dirty="0">
                <a:solidFill>
                  <a:srgbClr val="002D5A"/>
                </a:solidFill>
              </a:rPr>
              <a:t>jmenováni guvernérem či parlamentem</a:t>
            </a:r>
          </a:p>
          <a:p>
            <a:pPr lvl="2" eaLnBrk="1" hangingPunct="1">
              <a:spcBef>
                <a:spcPts val="1200"/>
              </a:spcBef>
            </a:pPr>
            <a:r>
              <a:rPr lang="cs-CZ" altLang="cs-CZ" dirty="0">
                <a:solidFill>
                  <a:srgbClr val="002D5A"/>
                </a:solidFill>
              </a:rPr>
              <a:t>voleni </a:t>
            </a:r>
          </a:p>
          <a:p>
            <a:pPr lvl="2" eaLnBrk="1" hangingPunct="1">
              <a:spcBef>
                <a:spcPts val="1200"/>
              </a:spcBef>
            </a:pPr>
            <a:r>
              <a:rPr lang="cs-CZ" altLang="cs-CZ" dirty="0">
                <a:solidFill>
                  <a:srgbClr val="002D5A"/>
                </a:solidFill>
              </a:rPr>
              <a:t>kombinace</a:t>
            </a:r>
          </a:p>
          <a:p>
            <a:pPr lvl="2">
              <a:spcBef>
                <a:spcPts val="1200"/>
              </a:spcBef>
            </a:pPr>
            <a:r>
              <a:rPr lang="cs-CZ" altLang="cs-CZ" i="1" dirty="0">
                <a:solidFill>
                  <a:srgbClr val="CA8A64"/>
                </a:solidFill>
              </a:rPr>
              <a:t>Např. Illinois – soudci všech soudů jsou voleni přímo</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xmlns="" id="{6B7B15CE-A304-4C89-851A-5E00C48C1B63}"/>
              </a:ext>
            </a:extLst>
          </p:cNvPr>
          <p:cNvSpPr>
            <a:spLocks noGrp="1" noChangeArrowheads="1"/>
          </p:cNvSpPr>
          <p:nvPr>
            <p:ph type="title"/>
          </p:nvPr>
        </p:nvSpPr>
        <p:spPr>
          <a:xfrm>
            <a:off x="120780" y="341312"/>
            <a:ext cx="8447088" cy="390525"/>
          </a:xfrm>
        </p:spPr>
        <p:txBody>
          <a:bodyPr>
            <a:noAutofit/>
          </a:bodyPr>
          <a:lstStyle/>
          <a:p>
            <a:pPr eaLnBrk="1" hangingPunct="1"/>
            <a:r>
              <a:rPr lang="cs-CZ" altLang="cs-CZ" sz="4400" dirty="0"/>
              <a:t>Federalismus</a:t>
            </a:r>
          </a:p>
        </p:txBody>
      </p:sp>
      <p:sp>
        <p:nvSpPr>
          <p:cNvPr id="90115" name="Rectangle 3">
            <a:extLst>
              <a:ext uri="{FF2B5EF4-FFF2-40B4-BE49-F238E27FC236}">
                <a16:creationId xmlns:a16="http://schemas.microsoft.com/office/drawing/2014/main" xmlns="" id="{EA83CA0B-628E-4481-A13C-88ECF740CE1A}"/>
              </a:ext>
            </a:extLst>
          </p:cNvPr>
          <p:cNvSpPr>
            <a:spLocks noGrp="1" noChangeArrowheads="1"/>
          </p:cNvSpPr>
          <p:nvPr>
            <p:ph type="body" idx="1"/>
          </p:nvPr>
        </p:nvSpPr>
        <p:spPr>
          <a:xfrm>
            <a:off x="457201" y="998376"/>
            <a:ext cx="5887616" cy="5859624"/>
          </a:xfrm>
        </p:spPr>
        <p:txBody>
          <a:bodyPr>
            <a:normAutofit fontScale="92500"/>
          </a:bodyPr>
          <a:lstStyle/>
          <a:p>
            <a:pPr eaLnBrk="1" hangingPunct="1">
              <a:spcBef>
                <a:spcPts val="1200"/>
              </a:spcBef>
            </a:pPr>
            <a:r>
              <a:rPr lang="cs-CZ" altLang="cs-CZ" sz="2400" dirty="0">
                <a:solidFill>
                  <a:srgbClr val="002D5A"/>
                </a:solidFill>
              </a:rPr>
              <a:t>50 států + federální distrikt s hlavním městem (</a:t>
            </a:r>
            <a:r>
              <a:rPr lang="cs-CZ" altLang="cs-CZ" sz="2400" dirty="0" err="1">
                <a:solidFill>
                  <a:srgbClr val="002D5A"/>
                </a:solidFill>
              </a:rPr>
              <a:t>District</a:t>
            </a:r>
            <a:r>
              <a:rPr lang="cs-CZ" altLang="cs-CZ" sz="2400" dirty="0">
                <a:solidFill>
                  <a:srgbClr val="002D5A"/>
                </a:solidFill>
              </a:rPr>
              <a:t> </a:t>
            </a:r>
            <a:r>
              <a:rPr lang="cs-CZ" altLang="cs-CZ" sz="2400" dirty="0" err="1">
                <a:solidFill>
                  <a:srgbClr val="002D5A"/>
                </a:solidFill>
              </a:rPr>
              <a:t>of</a:t>
            </a:r>
            <a:r>
              <a:rPr lang="cs-CZ" altLang="cs-CZ" sz="2400" dirty="0">
                <a:solidFill>
                  <a:srgbClr val="002D5A"/>
                </a:solidFill>
              </a:rPr>
              <a:t> Columbia)</a:t>
            </a:r>
          </a:p>
          <a:p>
            <a:pPr eaLnBrk="1" hangingPunct="1">
              <a:spcBef>
                <a:spcPts val="1200"/>
              </a:spcBef>
            </a:pPr>
            <a:r>
              <a:rPr lang="cs-CZ" altLang="cs-CZ" sz="2400" u="sng" dirty="0">
                <a:solidFill>
                  <a:srgbClr val="002D5A"/>
                </a:solidFill>
              </a:rPr>
              <a:t>rozdělení</a:t>
            </a:r>
            <a:r>
              <a:rPr lang="cs-CZ" altLang="cs-CZ" sz="2400" dirty="0">
                <a:solidFill>
                  <a:srgbClr val="002D5A"/>
                </a:solidFill>
              </a:rPr>
              <a:t> působností mezi federace a členské státy</a:t>
            </a:r>
          </a:p>
          <a:p>
            <a:pPr eaLnBrk="1" hangingPunct="1">
              <a:spcBef>
                <a:spcPts val="1200"/>
              </a:spcBef>
            </a:pPr>
            <a:r>
              <a:rPr lang="cs-CZ" altLang="cs-CZ" sz="2400" dirty="0">
                <a:solidFill>
                  <a:srgbClr val="002D5A"/>
                </a:solidFill>
              </a:rPr>
              <a:t>dualistická koncepce </a:t>
            </a:r>
          </a:p>
          <a:p>
            <a:pPr lvl="1" eaLnBrk="1" hangingPunct="1">
              <a:spcBef>
                <a:spcPts val="1200"/>
              </a:spcBef>
            </a:pPr>
            <a:r>
              <a:rPr lang="cs-CZ" altLang="cs-CZ" sz="2400" dirty="0">
                <a:solidFill>
                  <a:srgbClr val="002D5A"/>
                </a:solidFill>
              </a:rPr>
              <a:t>oblast výlučné působnosti federace pozitivním výčtem</a:t>
            </a:r>
          </a:p>
          <a:p>
            <a:pPr lvl="1" eaLnBrk="1" hangingPunct="1">
              <a:spcBef>
                <a:spcPts val="1200"/>
              </a:spcBef>
            </a:pPr>
            <a:r>
              <a:rPr lang="cs-CZ" altLang="cs-CZ" sz="2400" dirty="0">
                <a:solidFill>
                  <a:srgbClr val="002D5A"/>
                </a:solidFill>
              </a:rPr>
              <a:t>oblast působnosti jednotlivých států negativně</a:t>
            </a:r>
          </a:p>
          <a:p>
            <a:pPr lvl="1" eaLnBrk="1" hangingPunct="1">
              <a:spcBef>
                <a:spcPts val="1200"/>
              </a:spcBef>
            </a:pPr>
            <a:r>
              <a:rPr lang="cs-CZ" altLang="cs-CZ" sz="2400" dirty="0">
                <a:solidFill>
                  <a:srgbClr val="002D5A"/>
                </a:solidFill>
              </a:rPr>
              <a:t>Stanoveno v X. dodatku prostřednictvím </a:t>
            </a:r>
            <a:r>
              <a:rPr lang="cs-CZ" altLang="cs-CZ" sz="2400" u="sng" dirty="0">
                <a:solidFill>
                  <a:srgbClr val="002D5A"/>
                </a:solidFill>
              </a:rPr>
              <a:t>tzv. zbytkové klauzule</a:t>
            </a:r>
          </a:p>
          <a:p>
            <a:pPr lvl="2" eaLnBrk="1" hangingPunct="1">
              <a:spcBef>
                <a:spcPts val="1200"/>
              </a:spcBef>
            </a:pPr>
            <a:r>
              <a:rPr lang="cs-CZ" altLang="cs-CZ" dirty="0">
                <a:solidFill>
                  <a:srgbClr val="002D5A"/>
                </a:solidFill>
              </a:rPr>
              <a:t>Práva, která ústava výslovně nepřiznává Unii, ani nevylučuje z pravomoci států, náležejí jednotlivým státům nebo lidu</a:t>
            </a:r>
          </a:p>
        </p:txBody>
      </p:sp>
      <p:pic>
        <p:nvPicPr>
          <p:cNvPr id="2" name="Obrázek 1">
            <a:extLst>
              <a:ext uri="{FF2B5EF4-FFF2-40B4-BE49-F238E27FC236}">
                <a16:creationId xmlns:a16="http://schemas.microsoft.com/office/drawing/2014/main" xmlns="" id="{63352E65-BE43-40B1-B298-B795C5E9952C}"/>
              </a:ext>
            </a:extLst>
          </p:cNvPr>
          <p:cNvPicPr>
            <a:picLocks noChangeAspect="1"/>
          </p:cNvPicPr>
          <p:nvPr/>
        </p:nvPicPr>
        <p:blipFill>
          <a:blip r:embed="rId2"/>
          <a:stretch>
            <a:fillRect/>
          </a:stretch>
        </p:blipFill>
        <p:spPr>
          <a:xfrm>
            <a:off x="5817580" y="2285652"/>
            <a:ext cx="3326420" cy="24962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xmlns="" id="{11C261CA-CB21-4AB2-B16F-7417EDE0F331}"/>
              </a:ext>
            </a:extLst>
          </p:cNvPr>
          <p:cNvSpPr>
            <a:spLocks noGrp="1" noChangeArrowheads="1"/>
          </p:cNvSpPr>
          <p:nvPr>
            <p:ph type="title"/>
          </p:nvPr>
        </p:nvSpPr>
        <p:spPr>
          <a:xfrm>
            <a:off x="149290" y="212725"/>
            <a:ext cx="8545448" cy="627030"/>
          </a:xfrm>
        </p:spPr>
        <p:txBody>
          <a:bodyPr>
            <a:noAutofit/>
          </a:bodyPr>
          <a:lstStyle/>
          <a:p>
            <a:pPr eaLnBrk="1" hangingPunct="1"/>
            <a:r>
              <a:rPr lang="cs-CZ" altLang="cs-CZ" sz="4400" dirty="0"/>
              <a:t>Federalismus</a:t>
            </a:r>
          </a:p>
        </p:txBody>
      </p:sp>
      <p:sp>
        <p:nvSpPr>
          <p:cNvPr id="92163" name="Rectangle 3">
            <a:extLst>
              <a:ext uri="{FF2B5EF4-FFF2-40B4-BE49-F238E27FC236}">
                <a16:creationId xmlns:a16="http://schemas.microsoft.com/office/drawing/2014/main" xmlns="" id="{C49ADECA-27C4-41CF-A678-32CA9FA5754C}"/>
              </a:ext>
            </a:extLst>
          </p:cNvPr>
          <p:cNvSpPr>
            <a:spLocks noGrp="1" noChangeArrowheads="1"/>
          </p:cNvSpPr>
          <p:nvPr>
            <p:ph type="body" idx="1"/>
          </p:nvPr>
        </p:nvSpPr>
        <p:spPr>
          <a:xfrm>
            <a:off x="447868" y="1156996"/>
            <a:ext cx="8246869" cy="5097754"/>
          </a:xfrm>
        </p:spPr>
        <p:txBody>
          <a:bodyPr/>
          <a:lstStyle/>
          <a:p>
            <a:pPr eaLnBrk="1" hangingPunct="1">
              <a:spcBef>
                <a:spcPts val="1200"/>
              </a:spcBef>
            </a:pPr>
            <a:r>
              <a:rPr lang="cs-CZ" altLang="cs-CZ" sz="2400" dirty="0">
                <a:solidFill>
                  <a:srgbClr val="002D5A"/>
                </a:solidFill>
              </a:rPr>
              <a:t>Každý stát má svou vládu (guvernér) a dvoukomorovou legislativu</a:t>
            </a:r>
          </a:p>
          <a:p>
            <a:pPr lvl="1" eaLnBrk="1" hangingPunct="1">
              <a:spcBef>
                <a:spcPts val="1200"/>
              </a:spcBef>
            </a:pPr>
            <a:r>
              <a:rPr lang="cs-CZ" altLang="cs-CZ" sz="2400" dirty="0">
                <a:solidFill>
                  <a:srgbClr val="002D5A"/>
                </a:solidFill>
              </a:rPr>
              <a:t>pouze Nebraska má jednokomorový parlament na základě referenda z roku 1934</a:t>
            </a:r>
          </a:p>
          <a:p>
            <a:pPr lvl="1" eaLnBrk="1" hangingPunct="1">
              <a:spcBef>
                <a:spcPts val="1200"/>
              </a:spcBef>
            </a:pPr>
            <a:r>
              <a:rPr lang="cs-CZ" altLang="cs-CZ" sz="2400" dirty="0">
                <a:solidFill>
                  <a:srgbClr val="002D5A"/>
                </a:solidFill>
              </a:rPr>
              <a:t>guvernér volen přímými volbami na 4 roky</a:t>
            </a:r>
          </a:p>
          <a:p>
            <a:pPr eaLnBrk="1" hangingPunct="1">
              <a:spcBef>
                <a:spcPts val="1200"/>
              </a:spcBef>
            </a:pPr>
            <a:r>
              <a:rPr lang="cs-CZ" altLang="cs-CZ" sz="2400" dirty="0">
                <a:solidFill>
                  <a:srgbClr val="002D5A"/>
                </a:solidFill>
              </a:rPr>
              <a:t>Postupně docházelo k posilování federalistické tendence</a:t>
            </a:r>
          </a:p>
          <a:p>
            <a:pPr lvl="1" eaLnBrk="1" hangingPunct="1">
              <a:spcBef>
                <a:spcPts val="1200"/>
              </a:spcBef>
            </a:pPr>
            <a:r>
              <a:rPr lang="cs-CZ" altLang="cs-CZ" sz="2400" dirty="0">
                <a:solidFill>
                  <a:srgbClr val="002D5A"/>
                </a:solidFill>
              </a:rPr>
              <a:t>1819 - Nejvyšší soud rozhodl, že federální zákony jsou nadřazené zákonům států</a:t>
            </a:r>
          </a:p>
          <a:p>
            <a:pPr eaLnBrk="1" hangingPunct="1">
              <a:lnSpc>
                <a:spcPct val="90000"/>
              </a:lnSpc>
            </a:pPr>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xmlns=""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xmlns="" id="{20119EEA-17AF-4F03-985A-BEF7313C0734}"/>
              </a:ext>
            </a:extLst>
          </p:cNvPr>
          <p:cNvSpPr>
            <a:spLocks noGrp="1" noChangeArrowheads="1"/>
          </p:cNvSpPr>
          <p:nvPr>
            <p:ph type="body" idx="1"/>
          </p:nvPr>
        </p:nvSpPr>
        <p:spPr>
          <a:xfrm>
            <a:off x="457200" y="1427584"/>
            <a:ext cx="8229600" cy="4963885"/>
          </a:xfrm>
        </p:spPr>
        <p:txBody>
          <a:bodyPr>
            <a:normAutofit fontScale="92500"/>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Občanská válka: největší zkouška vztahu států a centrální vlády</a:t>
            </a:r>
          </a:p>
          <a:p>
            <a:pPr marL="857250" lvl="1" indent="-342900" eaLnBrk="1" hangingPunct="1">
              <a:spcBef>
                <a:spcPts val="1200"/>
              </a:spcBef>
            </a:pPr>
            <a:r>
              <a:rPr lang="cs-CZ" altLang="cs-CZ" sz="2400" dirty="0">
                <a:solidFill>
                  <a:srgbClr val="002D5A"/>
                </a:solidFill>
              </a:rPr>
              <a:t>Několik států jihu se rozhodlo vystoupit z USA</a:t>
            </a:r>
          </a:p>
          <a:p>
            <a:pPr marL="857250" lvl="1" indent="-342900" eaLnBrk="1" hangingPunct="1">
              <a:spcBef>
                <a:spcPts val="1200"/>
              </a:spcBef>
            </a:pPr>
            <a:r>
              <a:rPr lang="cs-CZ" altLang="cs-CZ" sz="2400" dirty="0">
                <a:solidFill>
                  <a:srgbClr val="002D5A"/>
                </a:solidFill>
              </a:rPr>
              <a:t>Armáda Severu vynutila převahu centrální vlády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Ústavní dodatky</a:t>
            </a:r>
          </a:p>
          <a:p>
            <a:pPr marL="857250" lvl="1" indent="-342900" eaLnBrk="1" hangingPunct="1">
              <a:spcBef>
                <a:spcPts val="1200"/>
              </a:spcBef>
            </a:pPr>
            <a:r>
              <a:rPr lang="cs-CZ" altLang="cs-CZ" sz="2400" dirty="0">
                <a:solidFill>
                  <a:srgbClr val="002D5A"/>
                </a:solidFill>
              </a:rPr>
              <a:t>XIV. Dodatek (1868)</a:t>
            </a:r>
          </a:p>
          <a:p>
            <a:pPr marL="1219200" lvl="2" indent="-304800" eaLnBrk="1" hangingPunct="1">
              <a:spcBef>
                <a:spcPts val="1200"/>
              </a:spcBef>
            </a:pPr>
            <a:r>
              <a:rPr lang="cs-CZ" altLang="cs-CZ" dirty="0">
                <a:solidFill>
                  <a:srgbClr val="002D5A"/>
                </a:solidFill>
              </a:rPr>
              <a:t>Řádný soudní proces a rovná právní ochrana</a:t>
            </a:r>
          </a:p>
          <a:p>
            <a:pPr marL="857250" lvl="1" indent="-342900" eaLnBrk="1" hangingPunct="1">
              <a:spcBef>
                <a:spcPts val="1200"/>
              </a:spcBef>
            </a:pPr>
            <a:r>
              <a:rPr lang="cs-CZ" altLang="cs-CZ" sz="2400" dirty="0">
                <a:solidFill>
                  <a:srgbClr val="002D5A"/>
                </a:solidFill>
              </a:rPr>
              <a:t>XVI. Dodatek (1913)</a:t>
            </a:r>
          </a:p>
          <a:p>
            <a:pPr marL="1219200" lvl="2" indent="-304800" eaLnBrk="1" hangingPunct="1">
              <a:spcBef>
                <a:spcPts val="1200"/>
              </a:spcBef>
            </a:pPr>
            <a:r>
              <a:rPr lang="cs-CZ" altLang="cs-CZ" dirty="0">
                <a:solidFill>
                  <a:srgbClr val="002D5A"/>
                </a:solidFill>
              </a:rPr>
              <a:t>Pověření k výběru daní z příjmů</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Běžné zákony a jejich soudní interpretace</a:t>
            </a:r>
          </a:p>
          <a:p>
            <a:pPr marL="857250" lvl="1" indent="-342900" eaLnBrk="1" hangingPunct="1">
              <a:spcBef>
                <a:spcPts val="1200"/>
              </a:spcBef>
            </a:pPr>
            <a:r>
              <a:rPr lang="cs-CZ" altLang="cs-CZ" sz="2400" dirty="0">
                <a:solidFill>
                  <a:srgbClr val="002D5A"/>
                </a:solidFill>
              </a:rPr>
              <a:t>Mechanismy ekonomické kontroly (nátlak : dotace)</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xmlns=""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xmlns="" id="{20119EEA-17AF-4F03-985A-BEF7313C0734}"/>
              </a:ext>
            </a:extLst>
          </p:cNvPr>
          <p:cNvSpPr>
            <a:spLocks noGrp="1" noChangeArrowheads="1"/>
          </p:cNvSpPr>
          <p:nvPr>
            <p:ph type="body" idx="1"/>
          </p:nvPr>
        </p:nvSpPr>
        <p:spPr>
          <a:xfrm>
            <a:off x="457200" y="1427584"/>
            <a:ext cx="8229600" cy="4963885"/>
          </a:xfrm>
        </p:spPr>
        <p:txBody>
          <a:bodyPr>
            <a:normAutofit/>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Tzv. pružná klauzule Ústavy</a:t>
            </a:r>
          </a:p>
          <a:p>
            <a:pPr marL="838115" lvl="1" indent="-381000">
              <a:spcBef>
                <a:spcPts val="1200"/>
              </a:spcBef>
            </a:pPr>
            <a:r>
              <a:rPr lang="cs-CZ" altLang="cs-CZ" sz="2000" dirty="0">
                <a:solidFill>
                  <a:srgbClr val="002D5A"/>
                </a:solidFill>
              </a:rPr>
              <a:t>Kongres má pravomoc přijímat zákony, které jsou „vhodné a nezbytné“ k výkonu jeho povinností</a:t>
            </a:r>
          </a:p>
          <a:p>
            <a:pPr marL="838115" lvl="1" indent="-381000">
              <a:spcBef>
                <a:spcPts val="1200"/>
              </a:spcBef>
            </a:pPr>
            <a:r>
              <a:rPr lang="cs-CZ" altLang="cs-CZ" sz="2000" dirty="0">
                <a:solidFill>
                  <a:srgbClr val="002D5A"/>
                </a:solidFill>
              </a:rPr>
              <a:t>Kongres si vymohl postupně pravomoci</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Historické krize</a:t>
            </a:r>
          </a:p>
          <a:p>
            <a:pPr marL="838115" lvl="1" indent="-381000">
              <a:spcBef>
                <a:spcPts val="1200"/>
              </a:spcBef>
            </a:pPr>
            <a:r>
              <a:rPr lang="cs-CZ" altLang="cs-CZ" sz="2000" dirty="0">
                <a:solidFill>
                  <a:srgbClr val="002D5A"/>
                </a:solidFill>
              </a:rPr>
              <a:t>Občanská válka</a:t>
            </a:r>
          </a:p>
          <a:p>
            <a:pPr marL="838115" lvl="1" indent="-381000">
              <a:spcBef>
                <a:spcPts val="1200"/>
              </a:spcBef>
            </a:pPr>
            <a:r>
              <a:rPr lang="cs-CZ" altLang="cs-CZ" sz="2000" dirty="0">
                <a:solidFill>
                  <a:srgbClr val="002D5A"/>
                </a:solidFill>
              </a:rPr>
              <a:t>Velká hospodářská krize</a:t>
            </a:r>
          </a:p>
          <a:p>
            <a:pPr marL="838115" lvl="1" indent="-381000">
              <a:spcBef>
                <a:spcPts val="1200"/>
              </a:spcBef>
            </a:pPr>
            <a:r>
              <a:rPr lang="cs-CZ" altLang="cs-CZ" sz="2000" dirty="0">
                <a:solidFill>
                  <a:srgbClr val="002D5A"/>
                </a:solidFill>
              </a:rPr>
              <a:t>Světové války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Snaha prosazovat zájmy a požadavky většiny lidí</a:t>
            </a:r>
          </a:p>
        </p:txBody>
      </p:sp>
    </p:spTree>
    <p:extLst>
      <p:ext uri="{BB962C8B-B14F-4D97-AF65-F5344CB8AC3E}">
        <p14:creationId xmlns:p14="http://schemas.microsoft.com/office/powerpoint/2010/main" val="2862946013"/>
      </p:ext>
    </p:extLst>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82789"/>
            <a:ext cx="9144000" cy="923926"/>
          </a:xfrm>
        </p:spPr>
        <p:txBody>
          <a:bodyPr>
            <a:normAutofit/>
          </a:bodyPr>
          <a:lstStyle/>
          <a:p>
            <a:r>
              <a:rPr lang="cs-CZ" sz="4000" dirty="0"/>
              <a:t>Dělba moci</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175658"/>
            <a:ext cx="8229600" cy="5253134"/>
          </a:xfrm>
        </p:spPr>
        <p:txBody>
          <a:bodyPr>
            <a:normAutofit fontScale="92500" lnSpcReduction="10000"/>
          </a:bodyPr>
          <a:lstStyle/>
          <a:p>
            <a:pPr marL="0" indent="0">
              <a:lnSpc>
                <a:spcPct val="110000"/>
              </a:lnSpc>
              <a:spcBef>
                <a:spcPts val="1200"/>
              </a:spcBef>
              <a:buNone/>
            </a:pPr>
            <a:r>
              <a:rPr lang="cs-CZ" dirty="0">
                <a:solidFill>
                  <a:srgbClr val="002D5A"/>
                </a:solidFill>
              </a:rPr>
              <a:t>• Dlouhá tradice v evropském politickém myšlení </a:t>
            </a:r>
            <a:r>
              <a:rPr lang="cs-CZ" sz="2600" dirty="0">
                <a:solidFill>
                  <a:srgbClr val="002D5A"/>
                </a:solidFill>
              </a:rPr>
              <a:t>(Aristoteles, Cicero, sv. Tomáš Akvinský, středověk, reformace, Locke…)</a:t>
            </a:r>
          </a:p>
          <a:p>
            <a:pPr marL="0" indent="0">
              <a:lnSpc>
                <a:spcPct val="110000"/>
              </a:lnSpc>
              <a:spcBef>
                <a:spcPts val="1200"/>
              </a:spcBef>
              <a:buNone/>
            </a:pPr>
            <a:r>
              <a:rPr lang="cs-CZ" dirty="0">
                <a:solidFill>
                  <a:srgbClr val="002D5A"/>
                </a:solidFill>
              </a:rPr>
              <a:t>• Horizontální (Ch.-L. de </a:t>
            </a:r>
            <a:r>
              <a:rPr lang="cs-CZ" dirty="0" err="1">
                <a:solidFill>
                  <a:srgbClr val="002D5A"/>
                </a:solidFill>
              </a:rPr>
              <a:t>Montesquieu</a:t>
            </a:r>
            <a:r>
              <a:rPr lang="cs-CZ" dirty="0">
                <a:solidFill>
                  <a:srgbClr val="002D5A"/>
                </a:solidFill>
              </a:rPr>
              <a:t>) </a:t>
            </a:r>
          </a:p>
          <a:p>
            <a:pPr lvl="1">
              <a:lnSpc>
                <a:spcPct val="110000"/>
              </a:lnSpc>
              <a:spcBef>
                <a:spcPts val="1200"/>
              </a:spcBef>
            </a:pPr>
            <a:r>
              <a:rPr lang="cs-CZ" dirty="0">
                <a:solidFill>
                  <a:srgbClr val="002D5A"/>
                </a:solidFill>
              </a:rPr>
              <a:t>Výkonná </a:t>
            </a:r>
          </a:p>
          <a:p>
            <a:pPr lvl="1">
              <a:lnSpc>
                <a:spcPct val="110000"/>
              </a:lnSpc>
              <a:spcBef>
                <a:spcPts val="1200"/>
              </a:spcBef>
            </a:pPr>
            <a:r>
              <a:rPr lang="cs-CZ" dirty="0">
                <a:solidFill>
                  <a:srgbClr val="002D5A"/>
                </a:solidFill>
              </a:rPr>
              <a:t>Zákonodárná </a:t>
            </a:r>
          </a:p>
          <a:p>
            <a:pPr lvl="1">
              <a:lnSpc>
                <a:spcPct val="110000"/>
              </a:lnSpc>
              <a:spcBef>
                <a:spcPts val="1200"/>
              </a:spcBef>
            </a:pPr>
            <a:r>
              <a:rPr lang="cs-CZ" dirty="0">
                <a:solidFill>
                  <a:srgbClr val="002D5A"/>
                </a:solidFill>
              </a:rPr>
              <a:t>Soudní</a:t>
            </a:r>
          </a:p>
          <a:p>
            <a:pPr marL="0" indent="0">
              <a:lnSpc>
                <a:spcPct val="110000"/>
              </a:lnSpc>
              <a:spcBef>
                <a:spcPts val="1200"/>
              </a:spcBef>
              <a:buNone/>
            </a:pPr>
            <a:r>
              <a:rPr lang="cs-CZ" dirty="0">
                <a:solidFill>
                  <a:srgbClr val="002D5A"/>
                </a:solidFill>
              </a:rPr>
              <a:t>• Vertikální </a:t>
            </a:r>
          </a:p>
          <a:p>
            <a:pPr lvl="1">
              <a:lnSpc>
                <a:spcPct val="110000"/>
              </a:lnSpc>
              <a:spcBef>
                <a:spcPts val="1200"/>
              </a:spcBef>
            </a:pPr>
            <a:r>
              <a:rPr lang="cs-CZ" dirty="0">
                <a:solidFill>
                  <a:srgbClr val="002D5A"/>
                </a:solidFill>
              </a:rPr>
              <a:t>Centrum</a:t>
            </a:r>
          </a:p>
          <a:p>
            <a:pPr lvl="1">
              <a:lnSpc>
                <a:spcPct val="110000"/>
              </a:lnSpc>
              <a:spcBef>
                <a:spcPts val="1200"/>
              </a:spcBef>
            </a:pPr>
            <a:r>
              <a:rPr lang="cs-CZ" dirty="0">
                <a:solidFill>
                  <a:srgbClr val="002D5A"/>
                </a:solidFill>
              </a:rPr>
              <a:t>Územní samospráva </a:t>
            </a:r>
          </a:p>
        </p:txBody>
      </p:sp>
    </p:spTree>
    <p:extLst>
      <p:ext uri="{BB962C8B-B14F-4D97-AF65-F5344CB8AC3E}">
        <p14:creationId xmlns:p14="http://schemas.microsoft.com/office/powerpoint/2010/main" val="312546146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xmlns="" id="{6836F618-7732-472B-9346-776184BE2BD7}"/>
              </a:ext>
            </a:extLst>
          </p:cNvPr>
          <p:cNvSpPr>
            <a:spLocks noGrp="1" noChangeArrowheads="1"/>
          </p:cNvSpPr>
          <p:nvPr>
            <p:ph type="title"/>
          </p:nvPr>
        </p:nvSpPr>
        <p:spPr>
          <a:xfrm>
            <a:off x="-149290" y="233882"/>
            <a:ext cx="8836090" cy="387350"/>
          </a:xfrm>
        </p:spPr>
        <p:txBody>
          <a:bodyPr>
            <a:noAutofit/>
          </a:bodyPr>
          <a:lstStyle/>
          <a:p>
            <a:pPr marL="438150" indent="-438150" eaLnBrk="1" hangingPunct="1">
              <a:lnSpc>
                <a:spcPct val="90000"/>
              </a:lnSpc>
            </a:pPr>
            <a:r>
              <a:rPr lang="cs-CZ" altLang="cs-CZ" sz="4000" dirty="0"/>
              <a:t>1860-1865 občanská válka</a:t>
            </a:r>
          </a:p>
        </p:txBody>
      </p:sp>
      <p:sp>
        <p:nvSpPr>
          <p:cNvPr id="95235" name="Rectangle 3">
            <a:extLst>
              <a:ext uri="{FF2B5EF4-FFF2-40B4-BE49-F238E27FC236}">
                <a16:creationId xmlns:a16="http://schemas.microsoft.com/office/drawing/2014/main" xmlns="" id="{0C081B00-9E6A-4284-BC73-9EBB48581C8F}"/>
              </a:ext>
            </a:extLst>
          </p:cNvPr>
          <p:cNvSpPr>
            <a:spLocks noGrp="1" noChangeArrowheads="1"/>
          </p:cNvSpPr>
          <p:nvPr>
            <p:ph type="body" idx="1"/>
          </p:nvPr>
        </p:nvSpPr>
        <p:spPr>
          <a:xfrm>
            <a:off x="457200" y="905070"/>
            <a:ext cx="6969967" cy="5221094"/>
          </a:xfrm>
        </p:spPr>
        <p:txBody>
          <a:bodyPr>
            <a:normAutofit fontScale="92500"/>
          </a:bodyPr>
          <a:lstStyle/>
          <a:p>
            <a:pPr marL="438150" indent="-381000" eaLnBrk="1" hangingPunct="1">
              <a:spcBef>
                <a:spcPts val="1200"/>
              </a:spcBef>
            </a:pPr>
            <a:r>
              <a:rPr lang="cs-CZ" altLang="cs-CZ" sz="2400" dirty="0">
                <a:solidFill>
                  <a:srgbClr val="002D5A"/>
                </a:solidFill>
              </a:rPr>
              <a:t>Příčinou nebylo otroctví, ale charakter federální unie</a:t>
            </a:r>
          </a:p>
          <a:p>
            <a:pPr marL="438150" indent="-381000" eaLnBrk="1" hangingPunct="1">
              <a:spcBef>
                <a:spcPts val="1200"/>
              </a:spcBef>
            </a:pPr>
            <a:r>
              <a:rPr lang="cs-CZ" altLang="cs-CZ" sz="2400" dirty="0">
                <a:solidFill>
                  <a:srgbClr val="002D5A"/>
                </a:solidFill>
              </a:rPr>
              <a:t>Rozdíl mezi severem a jihem</a:t>
            </a:r>
          </a:p>
          <a:p>
            <a:pPr marL="857250" lvl="1" indent="-342900" eaLnBrk="1" hangingPunct="1">
              <a:spcBef>
                <a:spcPts val="1200"/>
              </a:spcBef>
            </a:pPr>
            <a:r>
              <a:rPr lang="cs-CZ" altLang="cs-CZ" sz="2400" dirty="0">
                <a:solidFill>
                  <a:srgbClr val="002D5A"/>
                </a:solidFill>
              </a:rPr>
              <a:t>Ekonomika jihu postavena na zemědělství</a:t>
            </a:r>
          </a:p>
          <a:p>
            <a:pPr marL="1219200" lvl="2" indent="-304800" eaLnBrk="1" hangingPunct="1">
              <a:spcBef>
                <a:spcPts val="1200"/>
              </a:spcBef>
            </a:pPr>
            <a:r>
              <a:rPr lang="cs-CZ" altLang="cs-CZ" dirty="0">
                <a:solidFill>
                  <a:srgbClr val="002D5A"/>
                </a:solidFill>
              </a:rPr>
              <a:t>Požadavek na nízká cla na dovoz zboží</a:t>
            </a:r>
          </a:p>
          <a:p>
            <a:pPr marL="857250" lvl="1" indent="-342900" eaLnBrk="1" hangingPunct="1">
              <a:spcBef>
                <a:spcPts val="1200"/>
              </a:spcBef>
            </a:pPr>
            <a:r>
              <a:rPr lang="cs-CZ" altLang="cs-CZ" sz="2400" dirty="0">
                <a:solidFill>
                  <a:srgbClr val="002D5A"/>
                </a:solidFill>
              </a:rPr>
              <a:t>Ekonomika severu postavena na průmyslu</a:t>
            </a:r>
          </a:p>
          <a:p>
            <a:pPr marL="1219200" lvl="2" indent="-304800" eaLnBrk="1" hangingPunct="1">
              <a:spcBef>
                <a:spcPts val="1200"/>
              </a:spcBef>
            </a:pPr>
            <a:r>
              <a:rPr lang="cs-CZ" altLang="cs-CZ" dirty="0">
                <a:solidFill>
                  <a:srgbClr val="002D5A"/>
                </a:solidFill>
              </a:rPr>
              <a:t>Požadavek vyšších cel</a:t>
            </a:r>
          </a:p>
          <a:p>
            <a:pPr marL="438150" indent="-381000" eaLnBrk="1" hangingPunct="1">
              <a:spcBef>
                <a:spcPts val="1200"/>
              </a:spcBef>
            </a:pPr>
            <a:r>
              <a:rPr lang="cs-CZ" altLang="cs-CZ" sz="2400" dirty="0">
                <a:solidFill>
                  <a:srgbClr val="002D5A"/>
                </a:solidFill>
              </a:rPr>
              <a:t>Celonárodní zákony poškozovaly jih</a:t>
            </a:r>
          </a:p>
          <a:p>
            <a:pPr marL="857250" lvl="1" indent="-342900" eaLnBrk="1" hangingPunct="1">
              <a:spcBef>
                <a:spcPts val="1200"/>
              </a:spcBef>
            </a:pPr>
            <a:r>
              <a:rPr lang="cs-CZ" altLang="cs-CZ" sz="2400" dirty="0">
                <a:solidFill>
                  <a:srgbClr val="002D5A"/>
                </a:solidFill>
              </a:rPr>
              <a:t>Vzpoura jihu</a:t>
            </a:r>
          </a:p>
          <a:p>
            <a:pPr marL="857250" lvl="1" indent="-342900" eaLnBrk="1" hangingPunct="1">
              <a:spcBef>
                <a:spcPts val="1200"/>
              </a:spcBef>
            </a:pPr>
            <a:r>
              <a:rPr lang="cs-CZ" altLang="cs-CZ" sz="2400" dirty="0">
                <a:solidFill>
                  <a:srgbClr val="002D5A"/>
                </a:solidFill>
              </a:rPr>
              <a:t>Uplatňoval teorii nulifikace (právo státu zrušit zákon federace)</a:t>
            </a:r>
          </a:p>
          <a:p>
            <a:pPr marL="438150" indent="-381000" eaLnBrk="1" hangingPunct="1">
              <a:spcBef>
                <a:spcPts val="1200"/>
              </a:spcBef>
            </a:pPr>
            <a:r>
              <a:rPr lang="cs-CZ" altLang="cs-CZ" sz="2400" dirty="0">
                <a:solidFill>
                  <a:srgbClr val="002D5A"/>
                </a:solidFill>
              </a:rPr>
              <a:t>Sever - vítěz – prohlásil nulifikaci za neplatnou</a:t>
            </a:r>
          </a:p>
        </p:txBody>
      </p:sp>
      <p:pic>
        <p:nvPicPr>
          <p:cNvPr id="95236" name="Picture 4">
            <a:extLst>
              <a:ext uri="{FF2B5EF4-FFF2-40B4-BE49-F238E27FC236}">
                <a16:creationId xmlns:a16="http://schemas.microsoft.com/office/drawing/2014/main" xmlns="" id="{A6EFE3A6-6DAF-407F-8B90-DADC4729B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1490760"/>
            <a:ext cx="2498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xmlns="" id="{E2E01DCF-4B11-4B00-9D52-11F675190654}"/>
              </a:ext>
            </a:extLst>
          </p:cNvPr>
          <p:cNvSpPr>
            <a:spLocks noGrp="1" noChangeArrowheads="1"/>
          </p:cNvSpPr>
          <p:nvPr>
            <p:ph type="title"/>
          </p:nvPr>
        </p:nvSpPr>
        <p:spPr>
          <a:xfrm>
            <a:off x="-65314" y="409575"/>
            <a:ext cx="8860858" cy="387350"/>
          </a:xfrm>
        </p:spPr>
        <p:txBody>
          <a:bodyPr>
            <a:noAutofit/>
          </a:bodyPr>
          <a:lstStyle/>
          <a:p>
            <a:pPr marL="438150" indent="-438150" eaLnBrk="1" hangingPunct="1">
              <a:lnSpc>
                <a:spcPct val="90000"/>
              </a:lnSpc>
            </a:pPr>
            <a:r>
              <a:rPr lang="cs-CZ" altLang="cs-CZ" sz="4400" dirty="0"/>
              <a:t>Velká hospodářská krize</a:t>
            </a:r>
          </a:p>
        </p:txBody>
      </p:sp>
      <p:sp>
        <p:nvSpPr>
          <p:cNvPr id="96259" name="Rectangle 3">
            <a:extLst>
              <a:ext uri="{FF2B5EF4-FFF2-40B4-BE49-F238E27FC236}">
                <a16:creationId xmlns:a16="http://schemas.microsoft.com/office/drawing/2014/main" xmlns="" id="{DF952300-09CF-4A71-9E70-EF3AE4E3B681}"/>
              </a:ext>
            </a:extLst>
          </p:cNvPr>
          <p:cNvSpPr>
            <a:spLocks noGrp="1" noChangeArrowheads="1"/>
          </p:cNvSpPr>
          <p:nvPr>
            <p:ph type="body" idx="1"/>
          </p:nvPr>
        </p:nvSpPr>
        <p:spPr>
          <a:xfrm>
            <a:off x="485192" y="1240971"/>
            <a:ext cx="5612592" cy="5318449"/>
          </a:xfrm>
        </p:spPr>
        <p:txBody>
          <a:bodyPr>
            <a:normAutofit/>
          </a:bodyPr>
          <a:lstStyle/>
          <a:p>
            <a:pPr marL="438150" indent="-381000" eaLnBrk="1" hangingPunct="1">
              <a:spcBef>
                <a:spcPts val="1200"/>
              </a:spcBef>
            </a:pPr>
            <a:r>
              <a:rPr lang="cs-CZ" altLang="cs-CZ" sz="2400" dirty="0">
                <a:solidFill>
                  <a:srgbClr val="002D5A"/>
                </a:solidFill>
              </a:rPr>
              <a:t>Řešení – nákladné pro jednotlivé státy i pro podnikatele</a:t>
            </a:r>
          </a:p>
          <a:p>
            <a:pPr marL="438150" indent="-381000" eaLnBrk="1" hangingPunct="1">
              <a:spcBef>
                <a:spcPts val="1200"/>
              </a:spcBef>
            </a:pPr>
            <a:r>
              <a:rPr lang="cs-CZ" altLang="cs-CZ" sz="2400" dirty="0">
                <a:solidFill>
                  <a:srgbClr val="002D5A"/>
                </a:solidFill>
              </a:rPr>
              <a:t>Nutný zásah celonárodních orgánů</a:t>
            </a:r>
          </a:p>
          <a:p>
            <a:pPr marL="438150" indent="-381000" eaLnBrk="1" hangingPunct="1">
              <a:spcBef>
                <a:spcPts val="1200"/>
              </a:spcBef>
            </a:pPr>
            <a:r>
              <a:rPr lang="cs-CZ" altLang="cs-CZ" sz="2400" dirty="0">
                <a:solidFill>
                  <a:srgbClr val="002D5A"/>
                </a:solidFill>
              </a:rPr>
              <a:t>F. D. </a:t>
            </a:r>
            <a:r>
              <a:rPr lang="cs-CZ" altLang="cs-CZ" sz="2400" dirty="0" err="1">
                <a:solidFill>
                  <a:srgbClr val="002D5A"/>
                </a:solidFill>
              </a:rPr>
              <a:t>Roosvelt</a:t>
            </a:r>
            <a:r>
              <a:rPr lang="cs-CZ" altLang="cs-CZ" sz="2400" dirty="0">
                <a:solidFill>
                  <a:srgbClr val="002D5A"/>
                </a:solidFill>
              </a:rPr>
              <a:t> – plán „New </a:t>
            </a:r>
            <a:r>
              <a:rPr lang="cs-CZ" altLang="cs-CZ" sz="2400" dirty="0" err="1">
                <a:solidFill>
                  <a:srgbClr val="002D5A"/>
                </a:solidFill>
              </a:rPr>
              <a:t>Deal</a:t>
            </a:r>
            <a:r>
              <a:rPr lang="cs-CZ" altLang="cs-CZ" sz="2400" dirty="0">
                <a:solidFill>
                  <a:srgbClr val="002D5A"/>
                </a:solidFill>
              </a:rPr>
              <a:t>“</a:t>
            </a:r>
          </a:p>
          <a:p>
            <a:pPr marL="438150" indent="-381000" eaLnBrk="1" hangingPunct="1">
              <a:spcBef>
                <a:spcPts val="1200"/>
              </a:spcBef>
            </a:pPr>
            <a:r>
              <a:rPr lang="cs-CZ" altLang="cs-CZ" sz="2400" dirty="0">
                <a:solidFill>
                  <a:srgbClr val="002D5A"/>
                </a:solidFill>
              </a:rPr>
              <a:t>Nejvyšší soud zpočátku některá výkonná nařízení zamítl</a:t>
            </a:r>
          </a:p>
          <a:p>
            <a:pPr marL="438150" indent="-381000" eaLnBrk="1" hangingPunct="1">
              <a:spcBef>
                <a:spcPts val="1200"/>
              </a:spcBef>
            </a:pPr>
            <a:r>
              <a:rPr lang="cs-CZ" altLang="cs-CZ" sz="2400" dirty="0">
                <a:solidFill>
                  <a:srgbClr val="002D5A"/>
                </a:solidFill>
              </a:rPr>
              <a:t>1937 změna kurzu</a:t>
            </a:r>
          </a:p>
          <a:p>
            <a:pPr marL="838115" lvl="1" indent="-381000">
              <a:spcBef>
                <a:spcPts val="1200"/>
              </a:spcBef>
            </a:pPr>
            <a:r>
              <a:rPr lang="cs-CZ" altLang="cs-CZ" sz="2000" dirty="0">
                <a:solidFill>
                  <a:srgbClr val="002D5A"/>
                </a:solidFill>
              </a:rPr>
              <a:t>podpořil zákon o sociálním zabezpečení</a:t>
            </a:r>
          </a:p>
          <a:p>
            <a:pPr marL="838115" lvl="1" indent="-381000">
              <a:spcBef>
                <a:spcPts val="1200"/>
              </a:spcBef>
            </a:pPr>
            <a:r>
              <a:rPr lang="cs-CZ" altLang="cs-CZ" sz="2000" dirty="0">
                <a:solidFill>
                  <a:srgbClr val="002D5A"/>
                </a:solidFill>
              </a:rPr>
              <a:t>reagoval na výsledky voleb 1936 – podpora pro sociální opatření</a:t>
            </a:r>
          </a:p>
          <a:p>
            <a:pPr marL="838115" lvl="1" indent="-381000">
              <a:spcBef>
                <a:spcPts val="1200"/>
              </a:spcBef>
            </a:pPr>
            <a:r>
              <a:rPr lang="cs-CZ" altLang="cs-CZ" sz="2000" dirty="0">
                <a:solidFill>
                  <a:srgbClr val="002D5A"/>
                </a:solidFill>
              </a:rPr>
              <a:t>„veřejné blaho“ legitimní zdůvodnění dominance centrální vlády</a:t>
            </a:r>
          </a:p>
          <a:p>
            <a:pPr marL="438150" indent="-381000" eaLnBrk="1" hangingPunct="1">
              <a:spcBef>
                <a:spcPts val="1200"/>
              </a:spcBef>
            </a:pPr>
            <a:endParaRPr lang="cs-CZ" altLang="cs-CZ" sz="2400" dirty="0">
              <a:solidFill>
                <a:srgbClr val="002D5A"/>
              </a:solidFill>
            </a:endParaRPr>
          </a:p>
        </p:txBody>
      </p:sp>
      <p:pic>
        <p:nvPicPr>
          <p:cNvPr id="96260" name="Picture 4">
            <a:extLst>
              <a:ext uri="{FF2B5EF4-FFF2-40B4-BE49-F238E27FC236}">
                <a16:creationId xmlns:a16="http://schemas.microsoft.com/office/drawing/2014/main" xmlns="" id="{5C64EF92-24DA-4A07-A7F7-B07492E54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76" y="1040363"/>
            <a:ext cx="2601924" cy="260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xmlns="" id="{0ED75AC9-EB87-4944-95BE-B4BE51BE09DA}"/>
              </a:ext>
            </a:extLst>
          </p:cNvPr>
          <p:cNvPicPr>
            <a:picLocks noChangeAspect="1"/>
          </p:cNvPicPr>
          <p:nvPr/>
        </p:nvPicPr>
        <p:blipFill>
          <a:blip r:embed="rId4"/>
          <a:stretch>
            <a:fillRect/>
          </a:stretch>
        </p:blipFill>
        <p:spPr>
          <a:xfrm>
            <a:off x="6097784" y="3778898"/>
            <a:ext cx="3046216" cy="23419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xmlns="" id="{898057BE-1968-49F3-A28F-FFED452036D1}"/>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Stranický systém USA</a:t>
            </a:r>
            <a:endParaRPr lang="en-US" altLang="cs-CZ" sz="4400" dirty="0"/>
          </a:p>
        </p:txBody>
      </p:sp>
      <p:sp>
        <p:nvSpPr>
          <p:cNvPr id="98307" name="Rectangle 3">
            <a:extLst>
              <a:ext uri="{FF2B5EF4-FFF2-40B4-BE49-F238E27FC236}">
                <a16:creationId xmlns:a16="http://schemas.microsoft.com/office/drawing/2014/main" xmlns="" id="{5731E765-689A-414B-A351-283E99906CCE}"/>
              </a:ext>
            </a:extLst>
          </p:cNvPr>
          <p:cNvSpPr>
            <a:spLocks noGrp="1" noChangeArrowheads="1"/>
          </p:cNvSpPr>
          <p:nvPr>
            <p:ph type="body" idx="1"/>
          </p:nvPr>
        </p:nvSpPr>
        <p:spPr>
          <a:xfrm>
            <a:off x="279399" y="923926"/>
            <a:ext cx="7493001" cy="5330824"/>
          </a:xfrm>
        </p:spPr>
        <p:txBody>
          <a:bodyPr>
            <a:normAutofit/>
          </a:bodyPr>
          <a:lstStyle/>
          <a:p>
            <a:pPr eaLnBrk="1" hangingPunct="1"/>
            <a:r>
              <a:rPr lang="cs-CZ" altLang="cs-CZ" sz="2400" dirty="0">
                <a:solidFill>
                  <a:srgbClr val="002D5A"/>
                </a:solidFill>
              </a:rPr>
              <a:t>Bipartismus</a:t>
            </a:r>
          </a:p>
          <a:p>
            <a:pPr eaLnBrk="1" hangingPunct="1"/>
            <a:r>
              <a:rPr lang="cs-CZ" altLang="cs-CZ" sz="2400" dirty="0">
                <a:solidFill>
                  <a:srgbClr val="002D5A"/>
                </a:solidFill>
              </a:rPr>
              <a:t>Hlavní úkol: nominovat kandidáty pro volby na všech úrovních</a:t>
            </a:r>
          </a:p>
          <a:p>
            <a:pPr eaLnBrk="1" hangingPunct="1"/>
            <a:r>
              <a:rPr lang="cs-CZ" altLang="cs-CZ" sz="2400" dirty="0">
                <a:solidFill>
                  <a:srgbClr val="002D5A"/>
                </a:solidFill>
              </a:rPr>
              <a:t>Neexistuje formální členství</a:t>
            </a:r>
          </a:p>
          <a:p>
            <a:pPr eaLnBrk="1" hangingPunct="1"/>
            <a:r>
              <a:rPr lang="cs-CZ" altLang="cs-CZ" sz="2400" dirty="0" err="1">
                <a:solidFill>
                  <a:srgbClr val="002D5A"/>
                </a:solidFill>
              </a:rPr>
              <a:t>Sartori</a:t>
            </a:r>
            <a:r>
              <a:rPr lang="cs-CZ" altLang="cs-CZ" sz="2400" dirty="0">
                <a:solidFill>
                  <a:srgbClr val="002D5A"/>
                </a:solidFill>
              </a:rPr>
              <a:t> – 3 rysy</a:t>
            </a:r>
          </a:p>
          <a:p>
            <a:pPr lvl="1" eaLnBrk="1" hangingPunct="1"/>
            <a:r>
              <a:rPr lang="cs-CZ" altLang="cs-CZ" sz="2400" dirty="0" err="1">
                <a:solidFill>
                  <a:srgbClr val="002D5A"/>
                </a:solidFill>
              </a:rPr>
              <a:t>lokalismus</a:t>
            </a:r>
            <a:r>
              <a:rPr lang="cs-CZ" altLang="cs-CZ" sz="2400" dirty="0">
                <a:solidFill>
                  <a:srgbClr val="002D5A"/>
                </a:solidFill>
              </a:rPr>
              <a:t> (kandidáti reprezentují na federální úrovni zejména zájmy „svých“ volebních obvodů</a:t>
            </a:r>
          </a:p>
          <a:p>
            <a:pPr lvl="1" eaLnBrk="1" hangingPunct="1"/>
            <a:r>
              <a:rPr lang="cs-CZ" altLang="cs-CZ" sz="2400" dirty="0">
                <a:solidFill>
                  <a:srgbClr val="002D5A"/>
                </a:solidFill>
              </a:rPr>
              <a:t>bezzásadovost (pragmatičnost)</a:t>
            </a:r>
          </a:p>
          <a:p>
            <a:pPr lvl="1" eaLnBrk="1" hangingPunct="1"/>
            <a:r>
              <a:rPr lang="cs-CZ" altLang="cs-CZ" sz="2400" dirty="0">
                <a:solidFill>
                  <a:srgbClr val="002D5A"/>
                </a:solidFill>
              </a:rPr>
              <a:t>nedisciplinovanost</a:t>
            </a:r>
          </a:p>
        </p:txBody>
      </p:sp>
      <p:pic>
        <p:nvPicPr>
          <p:cNvPr id="98308" name="Picture 4">
            <a:extLst>
              <a:ext uri="{FF2B5EF4-FFF2-40B4-BE49-F238E27FC236}">
                <a16:creationId xmlns:a16="http://schemas.microsoft.com/office/drawing/2014/main" xmlns="" id="{00A591FD-38E6-4A63-9B1B-479F1179F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695" y="4348065"/>
            <a:ext cx="4808305" cy="25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xmlns="" id="{57FB2C47-E298-4E1C-A689-0C2019EDEF05}"/>
              </a:ext>
            </a:extLst>
          </p:cNvPr>
          <p:cNvSpPr>
            <a:spLocks noGrp="1" noChangeArrowheads="1"/>
          </p:cNvSpPr>
          <p:nvPr>
            <p:ph type="title"/>
          </p:nvPr>
        </p:nvSpPr>
        <p:spPr>
          <a:xfrm>
            <a:off x="92788" y="506996"/>
            <a:ext cx="8447088" cy="631339"/>
          </a:xfrm>
        </p:spPr>
        <p:txBody>
          <a:bodyPr>
            <a:noAutofit/>
          </a:bodyPr>
          <a:lstStyle/>
          <a:p>
            <a:pPr eaLnBrk="1" hangingPunct="1"/>
            <a:r>
              <a:rPr lang="cs-CZ" altLang="cs-CZ" sz="4000" dirty="0"/>
              <a:t>5 hlavních důvodů pro bipartismus</a:t>
            </a:r>
          </a:p>
        </p:txBody>
      </p:sp>
      <p:sp>
        <p:nvSpPr>
          <p:cNvPr id="100355" name="Rectangle 3">
            <a:extLst>
              <a:ext uri="{FF2B5EF4-FFF2-40B4-BE49-F238E27FC236}">
                <a16:creationId xmlns:a16="http://schemas.microsoft.com/office/drawing/2014/main" xmlns="" id="{D49A110C-F172-4012-BB16-DD0B1A539BE8}"/>
              </a:ext>
            </a:extLst>
          </p:cNvPr>
          <p:cNvSpPr>
            <a:spLocks noGrp="1" noChangeArrowheads="1"/>
          </p:cNvSpPr>
          <p:nvPr>
            <p:ph type="body" idx="1"/>
          </p:nvPr>
        </p:nvSpPr>
        <p:spPr>
          <a:xfrm>
            <a:off x="354562" y="1408922"/>
            <a:ext cx="8371925" cy="5066491"/>
          </a:xfrm>
        </p:spPr>
        <p:txBody>
          <a:bodyPr>
            <a:normAutofit fontScale="92500" lnSpcReduction="10000"/>
          </a:bodyPr>
          <a:lstStyle/>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Volby jsou extrémně nákladné</a:t>
            </a:r>
          </a:p>
          <a:p>
            <a:pPr marL="800100" lvl="1" indent="-342900" eaLnBrk="1" hangingPunct="1">
              <a:spcBef>
                <a:spcPts val="1200"/>
              </a:spcBef>
            </a:pPr>
            <a:r>
              <a:rPr lang="cs-CZ" altLang="cs-CZ" sz="2400" dirty="0">
                <a:solidFill>
                  <a:srgbClr val="002D5A"/>
                </a:solidFill>
              </a:rPr>
              <a:t>Malá šance malých stran uspět</a:t>
            </a:r>
          </a:p>
          <a:p>
            <a:pPr marL="800100" lvl="1" indent="-342900" eaLnBrk="1" hangingPunct="1">
              <a:spcBef>
                <a:spcPts val="1200"/>
              </a:spcBef>
            </a:pPr>
            <a:r>
              <a:rPr lang="cs-CZ" altLang="cs-CZ" sz="2400" dirty="0">
                <a:solidFill>
                  <a:srgbClr val="002D5A"/>
                </a:solidFill>
              </a:rPr>
              <a:t>I v případě, že 3.strany seženou dostatek peněz, je obtížné najít vhodná témata</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 FPTP</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je decentralizovaný – každý stát má vlastní pravidla (registrace; nároky na kandidáty jsou velmi vysoké)</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Žádné významné regionální rozdíly</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cs typeface="Times New Roman" panose="02020603050405020304" pitchFamily="18" charset="0"/>
              </a:rPr>
              <a:t>Prezidentské volby</a:t>
            </a:r>
          </a:p>
          <a:p>
            <a:pPr marL="800100" lvl="1" indent="-342900" eaLnBrk="1" hangingPunct="1">
              <a:spcBef>
                <a:spcPts val="1200"/>
              </a:spcBef>
            </a:pPr>
            <a:r>
              <a:rPr lang="cs-CZ" altLang="cs-CZ" sz="2400" dirty="0">
                <a:solidFill>
                  <a:srgbClr val="002D5A"/>
                </a:solidFill>
                <a:cs typeface="Times New Roman" panose="02020603050405020304" pitchFamily="18" charset="0"/>
              </a:rPr>
              <a:t>V prezidentských volbách vítězí ten, který získá většinu ve všech státech</a:t>
            </a:r>
          </a:p>
          <a:p>
            <a:pPr marL="800100" lvl="1" indent="-342900" eaLnBrk="1" hangingPunct="1">
              <a:spcBef>
                <a:spcPts val="1200"/>
              </a:spcBef>
            </a:pPr>
            <a:r>
              <a:rPr lang="cs-CZ" altLang="cs-CZ" sz="2400" dirty="0">
                <a:solidFill>
                  <a:srgbClr val="002D5A"/>
                </a:solidFill>
                <a:cs typeface="Times New Roman" panose="02020603050405020304" pitchFamily="18" charset="0"/>
              </a:rPr>
              <a:t>Kandidát se neobejde bez podpory velké strany</a:t>
            </a:r>
            <a:endParaRPr lang="cs-CZ" altLang="cs-CZ" sz="2400"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xmlns="" id="{50ED3335-917A-41FF-A2CE-DF069CB2A0D8}"/>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Stranický systém USA</a:t>
            </a:r>
            <a:endParaRPr lang="en-US" altLang="cs-CZ" sz="4400" dirty="0"/>
          </a:p>
        </p:txBody>
      </p:sp>
      <p:sp>
        <p:nvSpPr>
          <p:cNvPr id="101379" name="Rectangle 3">
            <a:extLst>
              <a:ext uri="{FF2B5EF4-FFF2-40B4-BE49-F238E27FC236}">
                <a16:creationId xmlns:a16="http://schemas.microsoft.com/office/drawing/2014/main" xmlns="" id="{C5382075-2DAC-4971-A8AA-9FFFDA589FD4}"/>
              </a:ext>
            </a:extLst>
          </p:cNvPr>
          <p:cNvSpPr>
            <a:spLocks noGrp="1" noChangeArrowheads="1"/>
          </p:cNvSpPr>
          <p:nvPr>
            <p:ph type="body" idx="1"/>
          </p:nvPr>
        </p:nvSpPr>
        <p:spPr>
          <a:xfrm>
            <a:off x="457200" y="1138336"/>
            <a:ext cx="8229600" cy="4987828"/>
          </a:xfrm>
        </p:spPr>
        <p:txBody>
          <a:bodyPr>
            <a:normAutofit/>
          </a:bodyPr>
          <a:lstStyle/>
          <a:p>
            <a:pPr eaLnBrk="1" hangingPunct="1">
              <a:spcBef>
                <a:spcPts val="1200"/>
              </a:spcBef>
            </a:pPr>
            <a:r>
              <a:rPr lang="cs-CZ" altLang="cs-CZ" sz="2400" dirty="0">
                <a:solidFill>
                  <a:srgbClr val="002D5A"/>
                </a:solidFill>
              </a:rPr>
              <a:t>1828 založena Demokratická strana</a:t>
            </a:r>
          </a:p>
          <a:p>
            <a:pPr lvl="1" eaLnBrk="1" hangingPunct="1">
              <a:spcBef>
                <a:spcPts val="1200"/>
              </a:spcBef>
            </a:pPr>
            <a:r>
              <a:rPr lang="cs-CZ" altLang="cs-CZ" sz="2400" dirty="0">
                <a:solidFill>
                  <a:srgbClr val="002D5A"/>
                </a:solidFill>
              </a:rPr>
              <a:t>Kořeny již v 18.století</a:t>
            </a:r>
          </a:p>
          <a:p>
            <a:pPr lvl="1" eaLnBrk="1" hangingPunct="1">
              <a:spcBef>
                <a:spcPts val="1200"/>
              </a:spcBef>
            </a:pPr>
            <a:r>
              <a:rPr lang="cs-CZ" altLang="cs-CZ" sz="2400" dirty="0">
                <a:solidFill>
                  <a:srgbClr val="002D5A"/>
                </a:solidFill>
              </a:rPr>
              <a:t>(1832 britská Konzervativní strana)</a:t>
            </a:r>
          </a:p>
          <a:p>
            <a:pPr eaLnBrk="1" hangingPunct="1">
              <a:spcBef>
                <a:spcPts val="1200"/>
              </a:spcBef>
            </a:pPr>
            <a:r>
              <a:rPr lang="cs-CZ" altLang="cs-CZ" sz="2400" dirty="0">
                <a:solidFill>
                  <a:srgbClr val="002D5A"/>
                </a:solidFill>
              </a:rPr>
              <a:t>1854 založena Republikánská strana</a:t>
            </a:r>
          </a:p>
          <a:p>
            <a:pPr eaLnBrk="1" hangingPunct="1">
              <a:spcBef>
                <a:spcPts val="1200"/>
              </a:spcBef>
            </a:pPr>
            <a:r>
              <a:rPr lang="cs-CZ" altLang="cs-CZ" sz="2400" dirty="0">
                <a:solidFill>
                  <a:srgbClr val="002D5A"/>
                </a:solidFill>
              </a:rPr>
              <a:t>Zpočátku (18.století a počátek 19. století)</a:t>
            </a:r>
          </a:p>
          <a:p>
            <a:pPr lvl="1" eaLnBrk="1" hangingPunct="1">
              <a:spcBef>
                <a:spcPts val="1200"/>
              </a:spcBef>
            </a:pPr>
            <a:r>
              <a:rPr lang="cs-CZ" altLang="cs-CZ" sz="2400" dirty="0">
                <a:solidFill>
                  <a:srgbClr val="002D5A"/>
                </a:solidFill>
              </a:rPr>
              <a:t>Politické strany /frakce vnímány negativně</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xmlns="" id="{A10E6DA4-1F4E-45B9-8E2C-67A126FAA8B7}"/>
              </a:ext>
            </a:extLst>
          </p:cNvPr>
          <p:cNvSpPr>
            <a:spLocks noGrp="1" noChangeArrowheads="1"/>
          </p:cNvSpPr>
          <p:nvPr>
            <p:ph type="title"/>
          </p:nvPr>
        </p:nvSpPr>
        <p:spPr>
          <a:xfrm>
            <a:off x="74127" y="221376"/>
            <a:ext cx="8447088" cy="390525"/>
          </a:xfrm>
        </p:spPr>
        <p:txBody>
          <a:bodyPr>
            <a:noAutofit/>
          </a:bodyPr>
          <a:lstStyle/>
          <a:p>
            <a:pPr eaLnBrk="1" hangingPunct="1"/>
            <a:r>
              <a:rPr lang="cs-CZ" altLang="cs-CZ" sz="4400" dirty="0"/>
              <a:t>Ideová východiska</a:t>
            </a:r>
          </a:p>
        </p:txBody>
      </p:sp>
      <p:sp>
        <p:nvSpPr>
          <p:cNvPr id="102403" name="Rectangle 3">
            <a:extLst>
              <a:ext uri="{FF2B5EF4-FFF2-40B4-BE49-F238E27FC236}">
                <a16:creationId xmlns:a16="http://schemas.microsoft.com/office/drawing/2014/main" xmlns="" id="{34853656-FDAF-4D22-9F0A-50E3455D8C61}"/>
              </a:ext>
            </a:extLst>
          </p:cNvPr>
          <p:cNvSpPr>
            <a:spLocks noGrp="1" noChangeArrowheads="1"/>
          </p:cNvSpPr>
          <p:nvPr>
            <p:ph type="body" idx="1"/>
          </p:nvPr>
        </p:nvSpPr>
        <p:spPr>
          <a:xfrm>
            <a:off x="457199" y="933061"/>
            <a:ext cx="8447087" cy="5703563"/>
          </a:xfrm>
        </p:spPr>
        <p:txBody>
          <a:bodyPr>
            <a:noAutofit/>
          </a:bodyPr>
          <a:lstStyle/>
          <a:p>
            <a:pPr eaLnBrk="1" hangingPunct="1">
              <a:spcBef>
                <a:spcPts val="900"/>
              </a:spcBef>
            </a:pPr>
            <a:r>
              <a:rPr lang="cs-CZ" altLang="cs-CZ" sz="1800" dirty="0">
                <a:solidFill>
                  <a:srgbClr val="002D5A"/>
                </a:solidFill>
              </a:rPr>
              <a:t>Obě strany podporují kapitalismus, nízká polarizace, malé programové rozdíly</a:t>
            </a:r>
          </a:p>
          <a:p>
            <a:pPr marL="0" indent="0" eaLnBrk="1" hangingPunct="1">
              <a:spcBef>
                <a:spcPts val="900"/>
              </a:spcBef>
              <a:buNone/>
            </a:pPr>
            <a:r>
              <a:rPr lang="cs-CZ" altLang="cs-CZ" sz="1800" b="1" dirty="0">
                <a:solidFill>
                  <a:srgbClr val="002D5A"/>
                </a:solidFill>
              </a:rPr>
              <a:t>Republikánská strana</a:t>
            </a:r>
          </a:p>
          <a:p>
            <a:pPr lvl="1">
              <a:spcBef>
                <a:spcPts val="900"/>
              </a:spcBef>
            </a:pPr>
            <a:r>
              <a:rPr lang="cs-CZ" altLang="cs-CZ" sz="1600" dirty="0">
                <a:solidFill>
                  <a:srgbClr val="002D5A"/>
                </a:solidFill>
              </a:rPr>
              <a:t>Konzervatismus v hodnotových otázkách (patriotismus, náboženství, obrana, rodina, etické otázky)</a:t>
            </a:r>
          </a:p>
          <a:p>
            <a:pPr lvl="1">
              <a:spcBef>
                <a:spcPts val="900"/>
              </a:spcBef>
            </a:pPr>
            <a:r>
              <a:rPr lang="cs-CZ" altLang="cs-CZ" sz="1600" dirty="0">
                <a:solidFill>
                  <a:srgbClr val="002D5A"/>
                </a:solidFill>
              </a:rPr>
              <a:t>Klasický liberalismus v ekonomických otázkách</a:t>
            </a:r>
          </a:p>
          <a:p>
            <a:pPr lvl="1">
              <a:spcBef>
                <a:spcPts val="900"/>
              </a:spcBef>
            </a:pPr>
            <a:r>
              <a:rPr lang="cs-CZ" altLang="cs-CZ" sz="1600" dirty="0">
                <a:solidFill>
                  <a:srgbClr val="002D5A"/>
                </a:solidFill>
              </a:rPr>
              <a:t>Voliči mezi lépe situovanými, muži, protestanti - </a:t>
            </a:r>
            <a:r>
              <a:rPr lang="cs-CZ" altLang="cs-CZ" sz="1600" dirty="0" err="1">
                <a:solidFill>
                  <a:srgbClr val="002D5A"/>
                </a:solidFill>
              </a:rPr>
              <a:t>white</a:t>
            </a:r>
            <a:r>
              <a:rPr lang="cs-CZ" altLang="cs-CZ" sz="1600" dirty="0">
                <a:solidFill>
                  <a:srgbClr val="002D5A"/>
                </a:solidFill>
              </a:rPr>
              <a:t> Anglo-</a:t>
            </a:r>
            <a:r>
              <a:rPr lang="cs-CZ" altLang="cs-CZ" sz="1600" dirty="0" err="1">
                <a:solidFill>
                  <a:srgbClr val="002D5A"/>
                </a:solidFill>
              </a:rPr>
              <a:t>Saxon</a:t>
            </a:r>
            <a:r>
              <a:rPr lang="cs-CZ" altLang="cs-CZ" sz="1600" dirty="0">
                <a:solidFill>
                  <a:srgbClr val="002D5A"/>
                </a:solidFill>
              </a:rPr>
              <a:t> protestant</a:t>
            </a:r>
          </a:p>
          <a:p>
            <a:pPr lvl="1">
              <a:spcBef>
                <a:spcPts val="900"/>
              </a:spcBef>
            </a:pPr>
            <a:r>
              <a:rPr lang="cs-CZ" altLang="cs-CZ" sz="1600" dirty="0">
                <a:solidFill>
                  <a:srgbClr val="002D5A"/>
                </a:solidFill>
              </a:rPr>
              <a:t>Pro obnovení trestu smrti, odmítá omezení držení zbraní</a:t>
            </a:r>
          </a:p>
          <a:p>
            <a:pPr lvl="1">
              <a:spcBef>
                <a:spcPts val="900"/>
              </a:spcBef>
            </a:pPr>
            <a:r>
              <a:rPr lang="cs-CZ" altLang="cs-CZ" sz="1600" dirty="0">
                <a:solidFill>
                  <a:srgbClr val="002D5A"/>
                </a:solidFill>
              </a:rPr>
              <a:t>Menší podpora pro OSN, větší důraz na unilateralismus</a:t>
            </a:r>
          </a:p>
          <a:p>
            <a:pPr marL="0" indent="0" eaLnBrk="1" hangingPunct="1">
              <a:spcBef>
                <a:spcPts val="900"/>
              </a:spcBef>
              <a:buNone/>
            </a:pPr>
            <a:r>
              <a:rPr lang="cs-CZ" altLang="cs-CZ" sz="1800" b="1" dirty="0">
                <a:solidFill>
                  <a:srgbClr val="002D5A"/>
                </a:solidFill>
              </a:rPr>
              <a:t>Demokratická strana</a:t>
            </a:r>
          </a:p>
          <a:p>
            <a:pPr lvl="1" eaLnBrk="1" hangingPunct="1">
              <a:spcBef>
                <a:spcPts val="900"/>
              </a:spcBef>
            </a:pPr>
            <a:r>
              <a:rPr lang="cs-CZ" altLang="cs-CZ" sz="1600" dirty="0">
                <a:solidFill>
                  <a:srgbClr val="002D5A"/>
                </a:solidFill>
              </a:rPr>
              <a:t>liberální, („sociální demokracie“) – projevuje větší sociální cítění, podporuje státní zásahy do ekonomiky</a:t>
            </a:r>
          </a:p>
          <a:p>
            <a:pPr lvl="1" eaLnBrk="1" hangingPunct="1">
              <a:spcBef>
                <a:spcPts val="900"/>
              </a:spcBef>
            </a:pPr>
            <a:r>
              <a:rPr lang="cs-CZ" altLang="cs-CZ" sz="1600" dirty="0">
                <a:solidFill>
                  <a:srgbClr val="002D5A"/>
                </a:solidFill>
              </a:rPr>
              <a:t>větší důraz na rovnost, boj za práva menšin</a:t>
            </a:r>
          </a:p>
          <a:p>
            <a:pPr lvl="1" eaLnBrk="1" hangingPunct="1">
              <a:spcBef>
                <a:spcPts val="900"/>
              </a:spcBef>
            </a:pPr>
            <a:r>
              <a:rPr lang="cs-CZ" altLang="cs-CZ" sz="1600" dirty="0">
                <a:solidFill>
                  <a:srgbClr val="002D5A"/>
                </a:solidFill>
              </a:rPr>
              <a:t>voliči – nižší třídy, černoši, </a:t>
            </a:r>
            <a:r>
              <a:rPr lang="cs-CZ" altLang="cs-CZ" sz="1600" dirty="0" err="1">
                <a:solidFill>
                  <a:srgbClr val="002D5A"/>
                </a:solidFill>
              </a:rPr>
              <a:t>hispánci</a:t>
            </a:r>
            <a:r>
              <a:rPr lang="cs-CZ" altLang="cs-CZ" sz="1600" dirty="0">
                <a:solidFill>
                  <a:srgbClr val="002D5A"/>
                </a:solidFill>
              </a:rPr>
              <a:t>, židé, katolíci, ženy, sexuální menšiny, studenti, intelektuálové</a:t>
            </a:r>
          </a:p>
          <a:p>
            <a:pPr lvl="1" eaLnBrk="1" hangingPunct="1">
              <a:spcBef>
                <a:spcPts val="900"/>
              </a:spcBef>
            </a:pPr>
            <a:r>
              <a:rPr lang="cs-CZ" altLang="cs-CZ" sz="1600" dirty="0">
                <a:solidFill>
                  <a:srgbClr val="002D5A"/>
                </a:solidFill>
              </a:rPr>
              <a:t>podpora od odborové ústředny AFL/CIO (</a:t>
            </a:r>
            <a:r>
              <a:rPr lang="cs-CZ" altLang="cs-CZ" sz="1600" dirty="0" err="1">
                <a:solidFill>
                  <a:srgbClr val="002D5A"/>
                </a:solidFill>
              </a:rPr>
              <a:t>American</a:t>
            </a:r>
            <a:r>
              <a:rPr lang="cs-CZ" altLang="cs-CZ" sz="1600" dirty="0">
                <a:solidFill>
                  <a:srgbClr val="002D5A"/>
                </a:solidFill>
              </a:rPr>
              <a:t> </a:t>
            </a:r>
            <a:r>
              <a:rPr lang="cs-CZ" altLang="cs-CZ" sz="1600" dirty="0" err="1">
                <a:solidFill>
                  <a:srgbClr val="002D5A"/>
                </a:solidFill>
              </a:rPr>
              <a:t>Federation</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Labor</a:t>
            </a:r>
            <a:r>
              <a:rPr lang="cs-CZ" altLang="cs-CZ" sz="1600" dirty="0">
                <a:solidFill>
                  <a:srgbClr val="002D5A"/>
                </a:solidFill>
              </a:rPr>
              <a:t> – </a:t>
            </a:r>
            <a:r>
              <a:rPr lang="cs-CZ" altLang="cs-CZ" sz="1600" dirty="0" err="1">
                <a:solidFill>
                  <a:srgbClr val="002D5A"/>
                </a:solidFill>
              </a:rPr>
              <a:t>Congress</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Industrial</a:t>
            </a:r>
            <a:r>
              <a:rPr lang="cs-CZ" altLang="cs-CZ" sz="1600" dirty="0">
                <a:solidFill>
                  <a:srgbClr val="002D5A"/>
                </a:solidFill>
              </a:rPr>
              <a:t> </a:t>
            </a:r>
            <a:r>
              <a:rPr lang="cs-CZ" altLang="cs-CZ" sz="1600" dirty="0" err="1">
                <a:solidFill>
                  <a:srgbClr val="002D5A"/>
                </a:solidFill>
              </a:rPr>
              <a:t>Organizations</a:t>
            </a:r>
            <a:r>
              <a:rPr lang="cs-CZ" altLang="cs-CZ" sz="1600" dirty="0">
                <a:solidFill>
                  <a:srgbClr val="002D5A"/>
                </a:solidFill>
              </a:rPr>
              <a:t>)</a:t>
            </a:r>
          </a:p>
          <a:p>
            <a:pPr lvl="1" eaLnBrk="1" hangingPunct="1">
              <a:spcBef>
                <a:spcPts val="900"/>
              </a:spcBef>
            </a:pPr>
            <a:r>
              <a:rPr lang="cs-CZ" altLang="cs-CZ" sz="1600" dirty="0">
                <a:solidFill>
                  <a:srgbClr val="002D5A"/>
                </a:solidFill>
              </a:rPr>
              <a:t>DS více podporuje OSN, zahraniční pomoc, účast v aliancích</a:t>
            </a:r>
          </a:p>
        </p:txBody>
      </p:sp>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xmlns="" id="{A8959825-F382-4F6F-8FFD-6743D4DCDAAB}"/>
              </a:ext>
            </a:extLst>
          </p:cNvPr>
          <p:cNvSpPr>
            <a:spLocks noGrp="1"/>
          </p:cNvSpPr>
          <p:nvPr>
            <p:ph type="title"/>
          </p:nvPr>
        </p:nvSpPr>
        <p:spPr>
          <a:xfrm>
            <a:off x="13537" y="149970"/>
            <a:ext cx="8447088" cy="390525"/>
          </a:xfrm>
        </p:spPr>
        <p:txBody>
          <a:bodyPr>
            <a:noAutofit/>
          </a:bodyPr>
          <a:lstStyle/>
          <a:p>
            <a:r>
              <a:rPr lang="cs-CZ" altLang="en-US" sz="4400" dirty="0"/>
              <a:t>Kořeny politické kultury</a:t>
            </a:r>
          </a:p>
        </p:txBody>
      </p:sp>
      <p:sp>
        <p:nvSpPr>
          <p:cNvPr id="105475" name="Zástupný symbol pro obsah 2">
            <a:extLst>
              <a:ext uri="{FF2B5EF4-FFF2-40B4-BE49-F238E27FC236}">
                <a16:creationId xmlns:a16="http://schemas.microsoft.com/office/drawing/2014/main" xmlns="" id="{E8792AB8-0CBA-4A32-9CD4-5C0BADEE97D5}"/>
              </a:ext>
            </a:extLst>
          </p:cNvPr>
          <p:cNvSpPr>
            <a:spLocks noGrp="1"/>
          </p:cNvSpPr>
          <p:nvPr>
            <p:ph idx="1"/>
          </p:nvPr>
        </p:nvSpPr>
        <p:spPr>
          <a:xfrm>
            <a:off x="457201" y="942392"/>
            <a:ext cx="7479844" cy="5765638"/>
          </a:xfrm>
        </p:spPr>
        <p:txBody>
          <a:bodyPr>
            <a:normAutofit fontScale="70000" lnSpcReduction="20000"/>
          </a:bodyPr>
          <a:lstStyle/>
          <a:p>
            <a:pPr>
              <a:lnSpc>
                <a:spcPct val="120000"/>
              </a:lnSpc>
              <a:spcBef>
                <a:spcPts val="1200"/>
              </a:spcBef>
            </a:pPr>
            <a:r>
              <a:rPr lang="cs-CZ" altLang="en-US" sz="2400" b="1" dirty="0" err="1">
                <a:solidFill>
                  <a:srgbClr val="002D5A"/>
                </a:solidFill>
              </a:rPr>
              <a:t>Agrarianismus</a:t>
            </a:r>
            <a:endParaRPr lang="cs-CZ" altLang="en-US" sz="2400" b="1" dirty="0">
              <a:solidFill>
                <a:srgbClr val="002D5A"/>
              </a:solidFill>
            </a:endParaRPr>
          </a:p>
          <a:p>
            <a:pPr lvl="1">
              <a:lnSpc>
                <a:spcPct val="120000"/>
              </a:lnSpc>
              <a:spcBef>
                <a:spcPts val="1200"/>
              </a:spcBef>
            </a:pPr>
            <a:r>
              <a:rPr lang="cs-CZ" altLang="en-US" sz="2000" dirty="0">
                <a:solidFill>
                  <a:srgbClr val="002D5A"/>
                </a:solidFill>
              </a:rPr>
              <a:t>Jefferson, Jackson… - nezávislost, soběstačnost, samosprávné pospolitosti; </a:t>
            </a:r>
            <a:r>
              <a:rPr lang="pl-PL" altLang="en-US" sz="2000" dirty="0">
                <a:solidFill>
                  <a:srgbClr val="002D5A"/>
                </a:solidFill>
              </a:rPr>
              <a:t>člověk je od přírody dobrý X vláda je nutné zlo; neprosadil se, ale hodnotově přetrval</a:t>
            </a:r>
            <a:endParaRPr lang="cs-CZ" altLang="en-US" sz="2000" dirty="0">
              <a:solidFill>
                <a:srgbClr val="002D5A"/>
              </a:solidFill>
            </a:endParaRPr>
          </a:p>
          <a:p>
            <a:pPr>
              <a:lnSpc>
                <a:spcPct val="120000"/>
              </a:lnSpc>
              <a:spcBef>
                <a:spcPts val="1200"/>
              </a:spcBef>
            </a:pPr>
            <a:r>
              <a:rPr lang="cs-CZ" altLang="en-US" sz="2400" b="1" dirty="0">
                <a:solidFill>
                  <a:srgbClr val="002D5A"/>
                </a:solidFill>
              </a:rPr>
              <a:t>Demokracie</a:t>
            </a:r>
          </a:p>
          <a:p>
            <a:pPr lvl="1">
              <a:lnSpc>
                <a:spcPct val="120000"/>
              </a:lnSpc>
              <a:spcBef>
                <a:spcPts val="1200"/>
              </a:spcBef>
            </a:pPr>
            <a:r>
              <a:rPr lang="cs-CZ" altLang="en-US" sz="2000" dirty="0">
                <a:solidFill>
                  <a:srgbClr val="002D5A"/>
                </a:solidFill>
              </a:rPr>
              <a:t>silná tradice demokratických, osvícenských idejí, rovnost, svoboda, práva, žádné místo pro aristokracii, rule </a:t>
            </a:r>
            <a:r>
              <a:rPr lang="cs-CZ" altLang="en-US" sz="2000" dirty="0" err="1">
                <a:solidFill>
                  <a:srgbClr val="002D5A"/>
                </a:solidFill>
              </a:rPr>
              <a:t>of</a:t>
            </a:r>
            <a:r>
              <a:rPr lang="cs-CZ" altLang="en-US" sz="2000" dirty="0">
                <a:solidFill>
                  <a:srgbClr val="002D5A"/>
                </a:solidFill>
              </a:rPr>
              <a:t> </a:t>
            </a:r>
            <a:r>
              <a:rPr lang="cs-CZ" altLang="en-US" sz="2000" dirty="0" err="1">
                <a:solidFill>
                  <a:srgbClr val="002D5A"/>
                </a:solidFill>
              </a:rPr>
              <a:t>law</a:t>
            </a:r>
            <a:r>
              <a:rPr lang="cs-CZ" altLang="en-US" sz="2000" dirty="0">
                <a:solidFill>
                  <a:srgbClr val="002D5A"/>
                </a:solidFill>
              </a:rPr>
              <a:t>, slabý vliv totalitních ideologií</a:t>
            </a:r>
            <a:endParaRPr lang="cs-CZ" altLang="en-US" sz="2400" dirty="0">
              <a:solidFill>
                <a:srgbClr val="002D5A"/>
              </a:solidFill>
            </a:endParaRPr>
          </a:p>
          <a:p>
            <a:pPr>
              <a:lnSpc>
                <a:spcPct val="120000"/>
              </a:lnSpc>
              <a:spcBef>
                <a:spcPts val="1200"/>
              </a:spcBef>
            </a:pPr>
            <a:r>
              <a:rPr lang="cs-CZ" altLang="en-US" sz="2400" b="1" dirty="0">
                <a:solidFill>
                  <a:srgbClr val="002D5A"/>
                </a:solidFill>
              </a:rPr>
              <a:t>Hranice</a:t>
            </a:r>
          </a:p>
          <a:p>
            <a:pPr lvl="1">
              <a:lnSpc>
                <a:spcPct val="120000"/>
              </a:lnSpc>
              <a:spcBef>
                <a:spcPts val="1200"/>
              </a:spcBef>
            </a:pPr>
            <a:r>
              <a:rPr lang="cs-CZ" altLang="en-US" sz="2000" dirty="0">
                <a:solidFill>
                  <a:srgbClr val="002D5A"/>
                </a:solidFill>
              </a:rPr>
              <a:t>Neustálý pohyb - honba za bohatstvím, hojností, půdou, štěstím, očekávání něčeho lepšího</a:t>
            </a:r>
          </a:p>
          <a:p>
            <a:pPr>
              <a:lnSpc>
                <a:spcPct val="120000"/>
              </a:lnSpc>
              <a:spcBef>
                <a:spcPts val="1200"/>
              </a:spcBef>
            </a:pPr>
            <a:r>
              <a:rPr lang="cs-CZ" altLang="en-US" sz="2400" b="1" dirty="0">
                <a:solidFill>
                  <a:srgbClr val="002D5A"/>
                </a:solidFill>
              </a:rPr>
              <a:t>Expanzionismus</a:t>
            </a:r>
          </a:p>
          <a:p>
            <a:pPr lvl="1">
              <a:lnSpc>
                <a:spcPct val="120000"/>
              </a:lnSpc>
              <a:spcBef>
                <a:spcPts val="1200"/>
              </a:spcBef>
            </a:pPr>
            <a:r>
              <a:rPr lang="cs-CZ" altLang="en-US" sz="2000" dirty="0">
                <a:solidFill>
                  <a:srgbClr val="002D5A"/>
                </a:solidFill>
              </a:rPr>
              <a:t>Víra ve vlastní hodnoty, metody, systém, který je správný a univerzální, kulturní imperialismus a obchodní </a:t>
            </a:r>
            <a:r>
              <a:rPr lang="cs-CZ" altLang="en-US" sz="2000" dirty="0" err="1">
                <a:solidFill>
                  <a:srgbClr val="002D5A"/>
                </a:solidFill>
              </a:rPr>
              <a:t>neoimperialismus</a:t>
            </a:r>
            <a:endParaRPr lang="cs-CZ" altLang="en-US" sz="2000" dirty="0">
              <a:solidFill>
                <a:srgbClr val="002D5A"/>
              </a:solidFill>
            </a:endParaRPr>
          </a:p>
          <a:p>
            <a:pPr>
              <a:lnSpc>
                <a:spcPct val="120000"/>
              </a:lnSpc>
              <a:spcBef>
                <a:spcPts val="1200"/>
              </a:spcBef>
            </a:pPr>
            <a:r>
              <a:rPr lang="cs-CZ" altLang="cs-CZ" sz="2400" b="1" dirty="0">
                <a:solidFill>
                  <a:srgbClr val="002D5A"/>
                </a:solidFill>
              </a:rPr>
              <a:t>Dynamismus – optimismus</a:t>
            </a:r>
          </a:p>
          <a:p>
            <a:pPr>
              <a:lnSpc>
                <a:spcPct val="120000"/>
              </a:lnSpc>
              <a:spcBef>
                <a:spcPts val="1200"/>
              </a:spcBef>
            </a:pPr>
            <a:r>
              <a:rPr lang="cs-CZ" altLang="en-US" sz="2400" b="1" dirty="0" err="1">
                <a:solidFill>
                  <a:srgbClr val="002D5A"/>
                </a:solidFill>
              </a:rPr>
              <a:t>Melting</a:t>
            </a:r>
            <a:r>
              <a:rPr lang="cs-CZ" altLang="en-US" sz="2400" b="1" dirty="0">
                <a:solidFill>
                  <a:srgbClr val="002D5A"/>
                </a:solidFill>
              </a:rPr>
              <a:t> pot</a:t>
            </a:r>
          </a:p>
          <a:p>
            <a:pPr lvl="1">
              <a:lnSpc>
                <a:spcPct val="120000"/>
              </a:lnSpc>
              <a:spcBef>
                <a:spcPts val="1200"/>
              </a:spcBef>
            </a:pPr>
            <a:r>
              <a:rPr lang="cs-CZ" altLang="en-US" sz="2000" dirty="0">
                <a:solidFill>
                  <a:srgbClr val="002D5A"/>
                </a:solidFill>
              </a:rPr>
              <a:t>schopnost USA absorbovat a harmonizovat život mnoha imigrantů, etnik, národností, jazyků, kultur, oddanost v americké hodnoty – svoboda, „</a:t>
            </a:r>
            <a:r>
              <a:rPr lang="cs-CZ" altLang="en-US" sz="2000" dirty="0" err="1">
                <a:solidFill>
                  <a:srgbClr val="002D5A"/>
                </a:solidFill>
              </a:rPr>
              <a:t>self</a:t>
            </a:r>
            <a:r>
              <a:rPr lang="cs-CZ" altLang="en-US" sz="2000" dirty="0">
                <a:solidFill>
                  <a:srgbClr val="002D5A"/>
                </a:solidFill>
              </a:rPr>
              <a:t>-made man“ – visí velké otazníky</a:t>
            </a:r>
          </a:p>
        </p:txBody>
      </p:sp>
      <p:pic>
        <p:nvPicPr>
          <p:cNvPr id="2" name="Obrázek 1">
            <a:extLst>
              <a:ext uri="{FF2B5EF4-FFF2-40B4-BE49-F238E27FC236}">
                <a16:creationId xmlns:a16="http://schemas.microsoft.com/office/drawing/2014/main" xmlns="" id="{E5E2971F-1857-472B-823F-FE95EC14E801}"/>
              </a:ext>
            </a:extLst>
          </p:cNvPr>
          <p:cNvPicPr>
            <a:picLocks noChangeAspect="1"/>
          </p:cNvPicPr>
          <p:nvPr/>
        </p:nvPicPr>
        <p:blipFill>
          <a:blip r:embed="rId2"/>
          <a:stretch>
            <a:fillRect/>
          </a:stretch>
        </p:blipFill>
        <p:spPr>
          <a:xfrm>
            <a:off x="7929235" y="1716282"/>
            <a:ext cx="1242757" cy="1633407"/>
          </a:xfrm>
          <a:prstGeom prst="rect">
            <a:avLst/>
          </a:prstGeom>
        </p:spPr>
      </p:pic>
      <p:pic>
        <p:nvPicPr>
          <p:cNvPr id="3" name="Obrázek 2">
            <a:extLst>
              <a:ext uri="{FF2B5EF4-FFF2-40B4-BE49-F238E27FC236}">
                <a16:creationId xmlns:a16="http://schemas.microsoft.com/office/drawing/2014/main" xmlns="" id="{9F1DC81F-CF17-4800-9B46-98D4FE155AC6}"/>
              </a:ext>
            </a:extLst>
          </p:cNvPr>
          <p:cNvPicPr>
            <a:picLocks noChangeAspect="1"/>
          </p:cNvPicPr>
          <p:nvPr/>
        </p:nvPicPr>
        <p:blipFill>
          <a:blip r:embed="rId3"/>
          <a:stretch>
            <a:fillRect/>
          </a:stretch>
        </p:blipFill>
        <p:spPr>
          <a:xfrm>
            <a:off x="7937044" y="4525476"/>
            <a:ext cx="1227137" cy="15251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advClick="0" advTm="12000">
        <p:cover/>
      </p:transition>
    </mc:Choice>
    <mc:Fallback>
      <p:transition spd="slow" advClick="0" advTm="12000">
        <p:cover/>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65492"/>
            <a:ext cx="9144000" cy="923926"/>
          </a:xfrm>
        </p:spPr>
        <p:txBody>
          <a:bodyPr>
            <a:noAutofit/>
          </a:bodyPr>
          <a:lstStyle/>
          <a:p>
            <a:pPr eaLnBrk="1" hangingPunct="1"/>
            <a:r>
              <a:rPr lang="cs-CZ" altLang="cs-CZ" sz="3600" dirty="0"/>
              <a:t>Prezidentský režim v Latinské Americe</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400" dirty="0">
                <a:solidFill>
                  <a:srgbClr val="002D5A"/>
                </a:solidFill>
              </a:rPr>
              <a:t>Pravý opak americké politické kultury </a:t>
            </a:r>
          </a:p>
          <a:p>
            <a:pPr lvl="1">
              <a:spcBef>
                <a:spcPts val="900"/>
              </a:spcBef>
            </a:pPr>
            <a:r>
              <a:rPr lang="cs-CZ" altLang="cs-CZ" sz="2000" dirty="0">
                <a:solidFill>
                  <a:srgbClr val="002D5A"/>
                </a:solidFill>
              </a:rPr>
              <a:t>Autoritářství </a:t>
            </a:r>
          </a:p>
          <a:p>
            <a:pPr lvl="1">
              <a:spcBef>
                <a:spcPts val="900"/>
              </a:spcBef>
            </a:pPr>
            <a:r>
              <a:rPr lang="cs-CZ" altLang="cs-CZ" sz="2000" dirty="0">
                <a:solidFill>
                  <a:srgbClr val="002D5A"/>
                </a:solidFill>
              </a:rPr>
              <a:t>Silná pozice armády </a:t>
            </a:r>
          </a:p>
          <a:p>
            <a:pPr lvl="1">
              <a:spcBef>
                <a:spcPts val="900"/>
              </a:spcBef>
            </a:pPr>
            <a:r>
              <a:rPr lang="cs-CZ" altLang="cs-CZ" sz="2000" dirty="0">
                <a:solidFill>
                  <a:srgbClr val="002D5A"/>
                </a:solidFill>
              </a:rPr>
              <a:t>Národnostní a náboženské konflikty</a:t>
            </a:r>
          </a:p>
          <a:p>
            <a:pPr lvl="1">
              <a:spcBef>
                <a:spcPts val="900"/>
              </a:spcBef>
            </a:pPr>
            <a:r>
              <a:rPr lang="cs-CZ" altLang="cs-CZ" sz="2400" dirty="0">
                <a:solidFill>
                  <a:srgbClr val="002D5A"/>
                </a:solidFill>
              </a:rPr>
              <a:t>silný kolektivismus</a:t>
            </a:r>
          </a:p>
          <a:p>
            <a:pPr>
              <a:spcBef>
                <a:spcPts val="900"/>
              </a:spcBef>
            </a:pPr>
            <a:r>
              <a:rPr lang="cs-CZ" altLang="cs-CZ" sz="2400" dirty="0">
                <a:solidFill>
                  <a:srgbClr val="002D5A"/>
                </a:solidFill>
              </a:rPr>
              <a:t>Politické stranictví – mnoho nestabilních, ale dosti soudržných stran</a:t>
            </a:r>
          </a:p>
          <a:p>
            <a:pPr>
              <a:spcBef>
                <a:spcPts val="900"/>
              </a:spcBef>
            </a:pPr>
            <a:r>
              <a:rPr lang="cs-CZ" altLang="cs-CZ" sz="2400" dirty="0">
                <a:solidFill>
                  <a:srgbClr val="002D5A"/>
                </a:solidFill>
              </a:rPr>
              <a:t>Velký sklon k zablokování systému – výsledkem je pak často vojenský puč</a:t>
            </a:r>
          </a:p>
        </p:txBody>
      </p:sp>
    </p:spTree>
    <p:extLst>
      <p:ext uri="{BB962C8B-B14F-4D97-AF65-F5344CB8AC3E}">
        <p14:creationId xmlns:p14="http://schemas.microsoft.com/office/powerpoint/2010/main" val="406379921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Parlamentní režimy</a:t>
            </a:r>
          </a:p>
          <a:p>
            <a:pPr algn="ctr"/>
            <a:r>
              <a:rPr lang="pl-PL" sz="3200" b="1" cap="all" dirty="0">
                <a:solidFill>
                  <a:srgbClr val="CA8A64"/>
                </a:solidFill>
                <a:latin typeface="+mj-lt"/>
              </a:rPr>
              <a:t>historické utváření a soudobá podoba </a:t>
            </a:r>
          </a:p>
          <a:p>
            <a:pPr algn="ctr"/>
            <a:r>
              <a:rPr lang="pl-PL" sz="3200" b="1" cap="all" dirty="0">
                <a:solidFill>
                  <a:srgbClr val="CA8A64"/>
                </a:solidFill>
                <a:latin typeface="+mj-lt"/>
              </a:rPr>
              <a:t>ve Velké Británii.</a:t>
            </a:r>
          </a:p>
          <a:p>
            <a:pPr algn="ctr"/>
            <a:r>
              <a:rPr lang="pl-PL" sz="3200" b="1" cap="all" dirty="0">
                <a:solidFill>
                  <a:srgbClr val="CA8A64"/>
                </a:solidFill>
                <a:latin typeface="+mj-lt"/>
              </a:rPr>
              <a:t>Další varianty parlamentních režimů.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84105893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fontScale="90000"/>
          </a:bodyPr>
          <a:lstStyle/>
          <a:p>
            <a:r>
              <a:rPr lang="cs-CZ" sz="4400" dirty="0"/>
              <a:t>Politický systém </a:t>
            </a:r>
            <a:br>
              <a:rPr lang="cs-CZ" sz="4400" dirty="0"/>
            </a:br>
            <a:r>
              <a:rPr lang="cs-CZ" sz="4400" dirty="0"/>
              <a:t>Velké Británie</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57199" y="1478422"/>
            <a:ext cx="8490247" cy="4647741"/>
          </a:xfrm>
        </p:spPr>
        <p:txBody>
          <a:bodyPr>
            <a:noAutofit/>
          </a:bodyPr>
          <a:lstStyle/>
          <a:p>
            <a:pPr eaLnBrk="1" hangingPunct="1">
              <a:lnSpc>
                <a:spcPct val="110000"/>
              </a:lnSpc>
              <a:spcBef>
                <a:spcPts val="1200"/>
              </a:spcBef>
            </a:pPr>
            <a:r>
              <a:rPr lang="cs-CZ" altLang="cs-CZ" sz="2500" dirty="0">
                <a:solidFill>
                  <a:srgbClr val="002D5A"/>
                </a:solidFill>
              </a:rPr>
              <a:t>Parlamentní režim premiérského (kabinetního) typu</a:t>
            </a:r>
          </a:p>
          <a:p>
            <a:pPr eaLnBrk="1" hangingPunct="1">
              <a:lnSpc>
                <a:spcPct val="110000"/>
              </a:lnSpc>
              <a:spcBef>
                <a:spcPts val="1200"/>
              </a:spcBef>
            </a:pPr>
            <a:r>
              <a:rPr lang="cs-CZ" altLang="cs-CZ" sz="2500" dirty="0" err="1">
                <a:solidFill>
                  <a:srgbClr val="002D5A"/>
                </a:solidFill>
              </a:rPr>
              <a:t>Westminsterský</a:t>
            </a:r>
            <a:r>
              <a:rPr lang="cs-CZ" altLang="cs-CZ" sz="2500" dirty="0">
                <a:solidFill>
                  <a:srgbClr val="002D5A"/>
                </a:solidFill>
              </a:rPr>
              <a:t> typ demokracie</a:t>
            </a:r>
          </a:p>
          <a:p>
            <a:pPr eaLnBrk="1" hangingPunct="1">
              <a:lnSpc>
                <a:spcPct val="110000"/>
              </a:lnSpc>
              <a:spcBef>
                <a:spcPts val="1200"/>
              </a:spcBef>
            </a:pPr>
            <a:r>
              <a:rPr lang="cs-CZ" altLang="cs-CZ" sz="2500" dirty="0">
                <a:solidFill>
                  <a:srgbClr val="002D5A"/>
                </a:solidFill>
              </a:rPr>
              <a:t>Nepsaná ústava</a:t>
            </a:r>
          </a:p>
          <a:p>
            <a:pPr eaLnBrk="1" hangingPunct="1">
              <a:lnSpc>
                <a:spcPct val="110000"/>
              </a:lnSpc>
              <a:spcBef>
                <a:spcPts val="1200"/>
              </a:spcBef>
            </a:pPr>
            <a:r>
              <a:rPr lang="cs-CZ" altLang="cs-CZ" sz="2500" dirty="0">
                <a:solidFill>
                  <a:srgbClr val="002D5A"/>
                </a:solidFill>
              </a:rPr>
              <a:t>Pružná dělba moci</a:t>
            </a:r>
          </a:p>
          <a:p>
            <a:pPr eaLnBrk="1" hangingPunct="1">
              <a:lnSpc>
                <a:spcPct val="110000"/>
              </a:lnSpc>
              <a:spcBef>
                <a:spcPts val="1200"/>
              </a:spcBef>
            </a:pPr>
            <a:r>
              <a:rPr lang="cs-CZ" altLang="cs-CZ" sz="2500" dirty="0">
                <a:solidFill>
                  <a:srgbClr val="002D5A"/>
                </a:solidFill>
              </a:rPr>
              <a:t>Dlouhý a pozvolný vývoj vztahů mezi exekutivou a legislativou</a:t>
            </a:r>
          </a:p>
          <a:p>
            <a:pPr eaLnBrk="1" hangingPunct="1">
              <a:lnSpc>
                <a:spcPct val="110000"/>
              </a:lnSpc>
              <a:spcBef>
                <a:spcPts val="1200"/>
              </a:spcBef>
            </a:pPr>
            <a:r>
              <a:rPr lang="cs-CZ" altLang="cs-CZ" sz="2500" dirty="0">
                <a:solidFill>
                  <a:srgbClr val="002D5A"/>
                </a:solidFill>
              </a:rPr>
              <a:t>Od autonomie k čistému unitarismu a pak k unitaristické regionalizaci</a:t>
            </a:r>
          </a:p>
          <a:p>
            <a:pPr eaLnBrk="1" hangingPunct="1">
              <a:lnSpc>
                <a:spcPct val="110000"/>
              </a:lnSpc>
              <a:spcBef>
                <a:spcPts val="1200"/>
              </a:spcBef>
            </a:pPr>
            <a:r>
              <a:rPr lang="cs-CZ" altLang="cs-CZ" sz="2500" dirty="0">
                <a:solidFill>
                  <a:srgbClr val="002D5A"/>
                </a:solidFill>
              </a:rPr>
              <a:t>Bikameralismus</a:t>
            </a:r>
          </a:p>
          <a:p>
            <a:pPr eaLnBrk="1" hangingPunct="1">
              <a:lnSpc>
                <a:spcPct val="110000"/>
              </a:lnSpc>
              <a:spcBef>
                <a:spcPts val="1200"/>
              </a:spcBef>
            </a:pPr>
            <a:r>
              <a:rPr lang="cs-CZ" altLang="cs-CZ" sz="2500" dirty="0">
                <a:solidFill>
                  <a:srgbClr val="002D5A"/>
                </a:solidFill>
              </a:rPr>
              <a:t>Bipartismus</a:t>
            </a:r>
          </a:p>
        </p:txBody>
      </p:sp>
    </p:spTree>
    <p:extLst>
      <p:ext uri="{BB962C8B-B14F-4D97-AF65-F5344CB8AC3E}">
        <p14:creationId xmlns:p14="http://schemas.microsoft.com/office/powerpoint/2010/main" val="25213801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8FC4BA6-6272-4BC2-A3B0-E5E5DCF66AD3}"/>
              </a:ext>
            </a:extLst>
          </p:cNvPr>
          <p:cNvSpPr>
            <a:spLocks noGrp="1"/>
          </p:cNvSpPr>
          <p:nvPr>
            <p:ph type="title"/>
          </p:nvPr>
        </p:nvSpPr>
        <p:spPr>
          <a:xfrm>
            <a:off x="0" y="182789"/>
            <a:ext cx="9144000" cy="1300778"/>
          </a:xfrm>
        </p:spPr>
        <p:txBody>
          <a:bodyPr>
            <a:normAutofit fontScale="90000"/>
          </a:bodyPr>
          <a:lstStyle/>
          <a:p>
            <a:r>
              <a:rPr lang="cs-CZ" sz="4000" dirty="0"/>
              <a:t>Formy vlády – dle horizontální </a:t>
            </a:r>
            <a:br>
              <a:rPr lang="cs-CZ" sz="4000" dirty="0"/>
            </a:br>
            <a:r>
              <a:rPr lang="cs-CZ" sz="4000" dirty="0"/>
              <a:t>dělby moci</a:t>
            </a:r>
          </a:p>
        </p:txBody>
      </p:sp>
      <p:sp>
        <p:nvSpPr>
          <p:cNvPr id="3" name="Zástupný obsah 2">
            <a:extLst>
              <a:ext uri="{FF2B5EF4-FFF2-40B4-BE49-F238E27FC236}">
                <a16:creationId xmlns:a16="http://schemas.microsoft.com/office/drawing/2014/main" xmlns="" id="{4936318A-2B83-411A-AA34-6F32D4B9813E}"/>
              </a:ext>
            </a:extLst>
          </p:cNvPr>
          <p:cNvSpPr>
            <a:spLocks noGrp="1"/>
          </p:cNvSpPr>
          <p:nvPr>
            <p:ph idx="1"/>
          </p:nvPr>
        </p:nvSpPr>
        <p:spPr>
          <a:xfrm>
            <a:off x="457200" y="1660849"/>
            <a:ext cx="4553339" cy="4767942"/>
          </a:xfrm>
        </p:spPr>
        <p:txBody>
          <a:bodyPr>
            <a:normAutofit/>
          </a:bodyPr>
          <a:lstStyle/>
          <a:p>
            <a:pPr marL="0" indent="0">
              <a:lnSpc>
                <a:spcPct val="110000"/>
              </a:lnSpc>
              <a:spcBef>
                <a:spcPts val="1200"/>
              </a:spcBef>
              <a:buNone/>
            </a:pPr>
            <a:r>
              <a:rPr lang="cs-CZ" sz="2800" u="sng" dirty="0">
                <a:solidFill>
                  <a:srgbClr val="002D5A"/>
                </a:solidFill>
              </a:rPr>
              <a:t>Základní klasifikace</a:t>
            </a:r>
          </a:p>
          <a:p>
            <a:pPr>
              <a:lnSpc>
                <a:spcPct val="110000"/>
              </a:lnSpc>
              <a:spcBef>
                <a:spcPts val="1200"/>
              </a:spcBef>
            </a:pPr>
            <a:r>
              <a:rPr lang="cs-CZ" sz="2400" b="1" dirty="0">
                <a:solidFill>
                  <a:srgbClr val="002D5A"/>
                </a:solidFill>
              </a:rPr>
              <a:t>Prezidentský</a:t>
            </a:r>
            <a:r>
              <a:rPr lang="cs-CZ" sz="2400" dirty="0">
                <a:solidFill>
                  <a:srgbClr val="002D5A"/>
                </a:solidFill>
              </a:rPr>
              <a:t> – striktní dělba</a:t>
            </a:r>
          </a:p>
          <a:p>
            <a:pPr>
              <a:lnSpc>
                <a:spcPct val="110000"/>
              </a:lnSpc>
              <a:spcBef>
                <a:spcPts val="1200"/>
              </a:spcBef>
            </a:pPr>
            <a:r>
              <a:rPr lang="cs-CZ" sz="2400" b="1" dirty="0">
                <a:solidFill>
                  <a:srgbClr val="002D5A"/>
                </a:solidFill>
              </a:rPr>
              <a:t>Parlamentní</a:t>
            </a:r>
            <a:r>
              <a:rPr lang="cs-CZ" sz="2400" dirty="0">
                <a:solidFill>
                  <a:srgbClr val="002D5A"/>
                </a:solidFill>
              </a:rPr>
              <a:t> – pružná dělba</a:t>
            </a:r>
          </a:p>
          <a:p>
            <a:pPr marL="0" indent="0">
              <a:lnSpc>
                <a:spcPct val="110000"/>
              </a:lnSpc>
              <a:spcBef>
                <a:spcPts val="1200"/>
              </a:spcBef>
              <a:buNone/>
            </a:pPr>
            <a:endParaRPr lang="cs-CZ" sz="2400" dirty="0">
              <a:solidFill>
                <a:srgbClr val="002D5A"/>
              </a:solidFill>
            </a:endParaRPr>
          </a:p>
          <a:p>
            <a:pPr marL="0" indent="0">
              <a:lnSpc>
                <a:spcPct val="110000"/>
              </a:lnSpc>
              <a:spcBef>
                <a:spcPts val="1200"/>
              </a:spcBef>
              <a:buNone/>
            </a:pPr>
            <a:r>
              <a:rPr lang="cs-CZ" sz="2400" i="1" u="sng" dirty="0">
                <a:solidFill>
                  <a:srgbClr val="002D5A"/>
                </a:solidFill>
              </a:rPr>
              <a:t>Další klasifikace, jež nejsou všeobecně přijímány </a:t>
            </a:r>
          </a:p>
          <a:p>
            <a:pPr>
              <a:lnSpc>
                <a:spcPct val="110000"/>
              </a:lnSpc>
              <a:spcBef>
                <a:spcPts val="1200"/>
              </a:spcBef>
            </a:pPr>
            <a:r>
              <a:rPr lang="cs-CZ" sz="2400" b="1" i="1" dirty="0">
                <a:solidFill>
                  <a:srgbClr val="002D5A"/>
                </a:solidFill>
              </a:rPr>
              <a:t>Poloprezidentský </a:t>
            </a:r>
            <a:r>
              <a:rPr lang="cs-CZ" sz="2400" i="1" dirty="0">
                <a:solidFill>
                  <a:srgbClr val="002D5A"/>
                </a:solidFill>
              </a:rPr>
              <a:t>– střední cesta</a:t>
            </a:r>
          </a:p>
          <a:p>
            <a:pPr>
              <a:lnSpc>
                <a:spcPct val="110000"/>
              </a:lnSpc>
              <a:spcBef>
                <a:spcPts val="1200"/>
              </a:spcBef>
            </a:pPr>
            <a:r>
              <a:rPr lang="cs-CZ" sz="2400" b="1" i="1" dirty="0">
                <a:solidFill>
                  <a:srgbClr val="002D5A"/>
                </a:solidFill>
              </a:rPr>
              <a:t>Direktoriální</a:t>
            </a:r>
            <a:r>
              <a:rPr lang="cs-CZ" sz="2400" i="1" dirty="0">
                <a:solidFill>
                  <a:srgbClr val="002D5A"/>
                </a:solidFill>
              </a:rPr>
              <a:t> – koncentrace moci</a:t>
            </a:r>
          </a:p>
        </p:txBody>
      </p:sp>
      <p:pic>
        <p:nvPicPr>
          <p:cNvPr id="4" name="Obrázek 3">
            <a:extLst>
              <a:ext uri="{FF2B5EF4-FFF2-40B4-BE49-F238E27FC236}">
                <a16:creationId xmlns:a16="http://schemas.microsoft.com/office/drawing/2014/main" xmlns="" id="{CE763AC8-74B8-4D35-B6F0-83782DDB36A6}"/>
              </a:ext>
            </a:extLst>
          </p:cNvPr>
          <p:cNvPicPr>
            <a:picLocks noChangeAspect="1"/>
          </p:cNvPicPr>
          <p:nvPr/>
        </p:nvPicPr>
        <p:blipFill>
          <a:blip r:embed="rId2"/>
          <a:stretch>
            <a:fillRect/>
          </a:stretch>
        </p:blipFill>
        <p:spPr>
          <a:xfrm>
            <a:off x="5182464" y="1660849"/>
            <a:ext cx="3802916" cy="2855167"/>
          </a:xfrm>
          <a:prstGeom prst="rect">
            <a:avLst/>
          </a:prstGeom>
        </p:spPr>
      </p:pic>
    </p:spTree>
    <p:extLst>
      <p:ext uri="{BB962C8B-B14F-4D97-AF65-F5344CB8AC3E}">
        <p14:creationId xmlns:p14="http://schemas.microsoft.com/office/powerpoint/2010/main" val="393014956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Velká Británie?</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57199" y="1256232"/>
            <a:ext cx="8490247" cy="5093293"/>
          </a:xfrm>
        </p:spPr>
        <p:txBody>
          <a:bodyPr>
            <a:noAutofit/>
          </a:bodyPr>
          <a:lstStyle/>
          <a:p>
            <a:pPr>
              <a:spcBef>
                <a:spcPts val="1200"/>
              </a:spcBef>
            </a:pPr>
            <a:r>
              <a:rPr lang="cs-CZ" sz="2500" b="1" dirty="0">
                <a:solidFill>
                  <a:srgbClr val="002D5A"/>
                </a:solidFill>
              </a:rPr>
              <a:t>Království Velké Británie </a:t>
            </a:r>
            <a:r>
              <a:rPr lang="cs-CZ" sz="2500" dirty="0">
                <a:solidFill>
                  <a:srgbClr val="002D5A"/>
                </a:solidFill>
              </a:rPr>
              <a:t>(1707 - 1801)</a:t>
            </a:r>
          </a:p>
          <a:p>
            <a:pPr lvl="1">
              <a:spcBef>
                <a:spcPts val="1200"/>
              </a:spcBef>
            </a:pPr>
            <a:r>
              <a:rPr lang="cs-CZ" sz="2500" dirty="0">
                <a:solidFill>
                  <a:srgbClr val="002D5A"/>
                </a:solidFill>
              </a:rPr>
              <a:t>1603 - personální unie </a:t>
            </a:r>
          </a:p>
          <a:p>
            <a:pPr lvl="1">
              <a:spcBef>
                <a:spcPts val="1200"/>
              </a:spcBef>
            </a:pPr>
            <a:r>
              <a:rPr lang="cs-CZ" sz="2500" dirty="0">
                <a:solidFill>
                  <a:srgbClr val="002D5A"/>
                </a:solidFill>
              </a:rPr>
              <a:t>1707 - Zákony o sjednocení přijaté skotským a anglickým parlamentem</a:t>
            </a:r>
          </a:p>
          <a:p>
            <a:pPr>
              <a:spcBef>
                <a:spcPts val="1200"/>
              </a:spcBef>
            </a:pPr>
            <a:r>
              <a:rPr lang="cs-CZ" sz="2500" b="1" dirty="0">
                <a:solidFill>
                  <a:srgbClr val="002D5A"/>
                </a:solidFill>
              </a:rPr>
              <a:t>Po sloučení </a:t>
            </a:r>
          </a:p>
          <a:p>
            <a:pPr lvl="1">
              <a:spcBef>
                <a:spcPts val="1200"/>
              </a:spcBef>
            </a:pPr>
            <a:r>
              <a:rPr lang="de-DE" sz="2500" dirty="0" err="1">
                <a:solidFill>
                  <a:srgbClr val="002D5A"/>
                </a:solidFill>
              </a:rPr>
              <a:t>jediný</a:t>
            </a:r>
            <a:r>
              <a:rPr lang="de-DE" sz="2500" dirty="0">
                <a:solidFill>
                  <a:srgbClr val="002D5A"/>
                </a:solidFill>
              </a:rPr>
              <a:t> </a:t>
            </a:r>
            <a:r>
              <a:rPr lang="de-DE" sz="2500" dirty="0" err="1">
                <a:solidFill>
                  <a:srgbClr val="002D5A"/>
                </a:solidFill>
              </a:rPr>
              <a:t>parlament</a:t>
            </a:r>
            <a:r>
              <a:rPr lang="de-DE" sz="2500" dirty="0">
                <a:solidFill>
                  <a:srgbClr val="002D5A"/>
                </a:solidFill>
              </a:rPr>
              <a:t> </a:t>
            </a:r>
            <a:r>
              <a:rPr lang="de-DE" sz="2500" dirty="0" err="1">
                <a:solidFill>
                  <a:srgbClr val="002D5A"/>
                </a:solidFill>
              </a:rPr>
              <a:t>zasedající</a:t>
            </a:r>
            <a:r>
              <a:rPr lang="de-DE" sz="2500" dirty="0">
                <a:solidFill>
                  <a:srgbClr val="002D5A"/>
                </a:solidFill>
              </a:rPr>
              <a:t> </a:t>
            </a:r>
            <a:r>
              <a:rPr lang="de-DE" sz="2500" dirty="0" err="1">
                <a:solidFill>
                  <a:srgbClr val="002D5A"/>
                </a:solidFill>
              </a:rPr>
              <a:t>ve</a:t>
            </a:r>
            <a:r>
              <a:rPr lang="de-DE" sz="2500" dirty="0">
                <a:solidFill>
                  <a:srgbClr val="002D5A"/>
                </a:solidFill>
              </a:rPr>
              <a:t> </a:t>
            </a:r>
            <a:r>
              <a:rPr lang="de-DE" sz="2500" dirty="0" err="1">
                <a:solidFill>
                  <a:srgbClr val="002D5A"/>
                </a:solidFill>
              </a:rPr>
              <a:t>Westminsteru</a:t>
            </a:r>
            <a:endParaRPr lang="cs-CZ" sz="2500" dirty="0">
              <a:solidFill>
                <a:srgbClr val="002D5A"/>
              </a:solidFill>
            </a:endParaRPr>
          </a:p>
          <a:p>
            <a:pPr lvl="1">
              <a:spcBef>
                <a:spcPts val="1200"/>
              </a:spcBef>
            </a:pPr>
            <a:r>
              <a:rPr lang="cs-CZ" sz="2500" dirty="0">
                <a:solidFill>
                  <a:srgbClr val="002D5A"/>
                </a:solidFill>
              </a:rPr>
              <a:t>jediný panovník (Velká Británie)</a:t>
            </a:r>
          </a:p>
        </p:txBody>
      </p:sp>
    </p:spTree>
    <p:extLst>
      <p:ext uri="{BB962C8B-B14F-4D97-AF65-F5344CB8AC3E}">
        <p14:creationId xmlns:p14="http://schemas.microsoft.com/office/powerpoint/2010/main" val="96753742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Spojené království?</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57200" y="1256233"/>
            <a:ext cx="4260080" cy="4486542"/>
          </a:xfrm>
        </p:spPr>
        <p:txBody>
          <a:bodyPr anchor="b">
            <a:noAutofit/>
          </a:bodyPr>
          <a:lstStyle/>
          <a:p>
            <a:pPr>
              <a:spcBef>
                <a:spcPts val="1800"/>
              </a:spcBef>
            </a:pPr>
            <a:r>
              <a:rPr lang="cs-CZ" sz="2500" dirty="0">
                <a:solidFill>
                  <a:srgbClr val="002D5A"/>
                </a:solidFill>
              </a:rPr>
              <a:t>1801 - Spojené království Velké Británie a Irska</a:t>
            </a:r>
          </a:p>
          <a:p>
            <a:pPr>
              <a:spcBef>
                <a:spcPts val="1800"/>
              </a:spcBef>
            </a:pPr>
            <a:r>
              <a:rPr lang="cs-CZ" sz="2500" dirty="0">
                <a:solidFill>
                  <a:srgbClr val="002D5A"/>
                </a:solidFill>
              </a:rPr>
              <a:t>1922 - odtržení Irska</a:t>
            </a:r>
          </a:p>
          <a:p>
            <a:pPr>
              <a:spcBef>
                <a:spcPts val="1800"/>
              </a:spcBef>
            </a:pPr>
            <a:r>
              <a:rPr lang="cs-CZ" sz="2500" dirty="0">
                <a:solidFill>
                  <a:srgbClr val="002D5A"/>
                </a:solidFill>
              </a:rPr>
              <a:t>1927 - Spojené království Velké Británie a Severního Irska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711" y="1296987"/>
            <a:ext cx="4681289" cy="374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0594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3872"/>
          </a:xfrm>
        </p:spPr>
        <p:txBody>
          <a:bodyPr>
            <a:noAutofit/>
          </a:bodyPr>
          <a:lstStyle/>
          <a:p>
            <a:r>
              <a:rPr lang="cs-CZ" sz="3600" dirty="0"/>
              <a:t>Populační, ekonomická a politická </a:t>
            </a:r>
            <a:br>
              <a:rPr lang="cs-CZ" sz="3600" dirty="0"/>
            </a:br>
            <a:r>
              <a:rPr lang="cs-CZ" sz="3600" dirty="0"/>
              <a:t>dominance Anglie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658" y="3613292"/>
            <a:ext cx="4083693" cy="34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5772683" y="1025494"/>
            <a:ext cx="3268767" cy="2093720"/>
          </a:xfrm>
        </p:spPr>
        <p:txBody>
          <a:bodyPr>
            <a:noAutofit/>
          </a:bodyPr>
          <a:lstStyle/>
          <a:p>
            <a:pPr marL="0" indent="0">
              <a:spcBef>
                <a:spcPts val="600"/>
              </a:spcBef>
              <a:buNone/>
            </a:pPr>
            <a:r>
              <a:rPr lang="cs-CZ" sz="2000" b="1" dirty="0">
                <a:solidFill>
                  <a:srgbClr val="002D5A"/>
                </a:solidFill>
              </a:rPr>
              <a:t>Počty poslanců:</a:t>
            </a:r>
          </a:p>
          <a:p>
            <a:pPr marL="0" indent="0">
              <a:spcBef>
                <a:spcPts val="600"/>
              </a:spcBef>
              <a:buNone/>
            </a:pPr>
            <a:r>
              <a:rPr lang="cs-CZ" sz="2000" dirty="0">
                <a:solidFill>
                  <a:srgbClr val="002D5A"/>
                </a:solidFill>
              </a:rPr>
              <a:t>Anglie		533</a:t>
            </a:r>
          </a:p>
          <a:p>
            <a:pPr marL="0" indent="0">
              <a:spcBef>
                <a:spcPts val="600"/>
              </a:spcBef>
              <a:buNone/>
            </a:pPr>
            <a:r>
              <a:rPr lang="cs-CZ" sz="2000" dirty="0">
                <a:solidFill>
                  <a:srgbClr val="002D5A"/>
                </a:solidFill>
              </a:rPr>
              <a:t>Skotsko 		59</a:t>
            </a:r>
          </a:p>
          <a:p>
            <a:pPr marL="0" indent="0">
              <a:spcBef>
                <a:spcPts val="600"/>
              </a:spcBef>
              <a:buNone/>
            </a:pPr>
            <a:r>
              <a:rPr lang="cs-CZ" sz="2000" dirty="0">
                <a:solidFill>
                  <a:srgbClr val="002D5A"/>
                </a:solidFill>
              </a:rPr>
              <a:t>Wales		40</a:t>
            </a:r>
          </a:p>
          <a:p>
            <a:pPr marL="0" indent="0">
              <a:spcBef>
                <a:spcPts val="600"/>
              </a:spcBef>
              <a:buNone/>
            </a:pPr>
            <a:r>
              <a:rPr lang="cs-CZ" sz="2000" dirty="0" err="1">
                <a:solidFill>
                  <a:srgbClr val="002D5A"/>
                </a:solidFill>
              </a:rPr>
              <a:t>Sev</a:t>
            </a:r>
            <a:r>
              <a:rPr lang="cs-CZ" sz="2000" dirty="0">
                <a:solidFill>
                  <a:srgbClr val="002D5A"/>
                </a:solidFill>
              </a:rPr>
              <a:t>. Irsko 	18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93" y="1535087"/>
            <a:ext cx="4795281" cy="364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3280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Správní struktura UK</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3" y="1085315"/>
            <a:ext cx="5191570" cy="5341122"/>
          </a:xfrm>
        </p:spPr>
        <p:txBody>
          <a:bodyPr>
            <a:noAutofit/>
          </a:bodyPr>
          <a:lstStyle/>
          <a:p>
            <a:pPr marL="0" indent="0">
              <a:spcBef>
                <a:spcPts val="600"/>
              </a:spcBef>
              <a:buNone/>
            </a:pPr>
            <a:r>
              <a:rPr lang="cs-CZ" sz="2000" dirty="0">
                <a:solidFill>
                  <a:srgbClr val="002D5A"/>
                </a:solidFill>
              </a:rPr>
              <a:t>odlišná v jednotlivých částech </a:t>
            </a:r>
          </a:p>
          <a:p>
            <a:pPr lvl="1">
              <a:spcBef>
                <a:spcPts val="600"/>
              </a:spcBef>
            </a:pPr>
            <a:r>
              <a:rPr lang="cs-CZ" sz="2000" dirty="0">
                <a:solidFill>
                  <a:srgbClr val="002D5A"/>
                </a:solidFill>
              </a:rPr>
              <a:t>Anglie</a:t>
            </a:r>
          </a:p>
          <a:p>
            <a:pPr lvl="2">
              <a:spcBef>
                <a:spcPts val="600"/>
              </a:spcBef>
            </a:pPr>
            <a:r>
              <a:rPr lang="cs-CZ" sz="1700" dirty="0">
                <a:solidFill>
                  <a:srgbClr val="002D5A"/>
                </a:solidFill>
              </a:rPr>
              <a:t>Metropolitní hrabství</a:t>
            </a:r>
          </a:p>
          <a:p>
            <a:pPr lvl="2">
              <a:spcBef>
                <a:spcPts val="600"/>
              </a:spcBef>
            </a:pPr>
            <a:r>
              <a:rPr lang="cs-CZ" sz="1700" dirty="0">
                <a:solidFill>
                  <a:srgbClr val="002D5A"/>
                </a:solidFill>
              </a:rPr>
              <a:t>Nemetropolitní hrabství</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Authority</a:t>
            </a:r>
            <a:endParaRPr lang="cs-CZ" sz="1700" dirty="0">
              <a:solidFill>
                <a:srgbClr val="002D5A"/>
              </a:solidFill>
            </a:endParaRPr>
          </a:p>
          <a:p>
            <a:pPr lvl="2">
              <a:spcBef>
                <a:spcPts val="600"/>
              </a:spcBef>
            </a:pPr>
            <a:r>
              <a:rPr lang="cs-CZ" sz="1700" dirty="0">
                <a:solidFill>
                  <a:srgbClr val="002D5A"/>
                </a:solidFill>
              </a:rPr>
              <a:t>Velký Londýn</a:t>
            </a:r>
          </a:p>
          <a:p>
            <a:pPr lvl="1">
              <a:spcBef>
                <a:spcPts val="600"/>
              </a:spcBef>
            </a:pPr>
            <a:r>
              <a:rPr lang="cs-CZ" sz="2000" dirty="0">
                <a:solidFill>
                  <a:srgbClr val="002D5A"/>
                </a:solidFill>
              </a:rPr>
              <a:t>Skotsko (autonomie)</a:t>
            </a:r>
          </a:p>
          <a:p>
            <a:pPr lvl="2">
              <a:spcBef>
                <a:spcPts val="600"/>
              </a:spcBef>
            </a:pPr>
            <a:r>
              <a:rPr lang="cs-CZ" sz="1700" dirty="0">
                <a:solidFill>
                  <a:srgbClr val="002D5A"/>
                </a:solidFill>
              </a:rPr>
              <a:t>Obecní oblasti</a:t>
            </a:r>
          </a:p>
          <a:p>
            <a:pPr lvl="1">
              <a:spcBef>
                <a:spcPts val="600"/>
              </a:spcBef>
            </a:pPr>
            <a:r>
              <a:rPr lang="cs-CZ" sz="2000" dirty="0">
                <a:solidFill>
                  <a:srgbClr val="002D5A"/>
                </a:solidFill>
              </a:rPr>
              <a:t>Wales (autonomie)</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Authorities</a:t>
            </a:r>
            <a:endParaRPr lang="cs-CZ" sz="1700" dirty="0">
              <a:solidFill>
                <a:srgbClr val="002D5A"/>
              </a:solidFill>
            </a:endParaRPr>
          </a:p>
          <a:p>
            <a:pPr lvl="1">
              <a:spcBef>
                <a:spcPts val="600"/>
              </a:spcBef>
            </a:pPr>
            <a:r>
              <a:rPr lang="cs-CZ" sz="2000" dirty="0">
                <a:solidFill>
                  <a:srgbClr val="002D5A"/>
                </a:solidFill>
              </a:rPr>
              <a:t>Severní Irsko (autonomie)</a:t>
            </a:r>
          </a:p>
          <a:p>
            <a:pPr lvl="2">
              <a:spcBef>
                <a:spcPts val="600"/>
              </a:spcBef>
            </a:pPr>
            <a:r>
              <a:rPr lang="cs-CZ" sz="1700" dirty="0">
                <a:solidFill>
                  <a:srgbClr val="002D5A"/>
                </a:solidFill>
              </a:rPr>
              <a:t>Lokální vládní distrikty</a:t>
            </a:r>
          </a:p>
        </p:txBody>
      </p:sp>
      <p:pic>
        <p:nvPicPr>
          <p:cNvPr id="2050" name="Picture 2" descr="United Kingdom Map - England, Wales, Scotland, Northern Ireland - Travel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731" y="709301"/>
            <a:ext cx="4264269" cy="614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776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556" y="784284"/>
            <a:ext cx="5799191" cy="373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0" y="54909"/>
            <a:ext cx="9144000" cy="923926"/>
          </a:xfrm>
        </p:spPr>
        <p:txBody>
          <a:bodyPr>
            <a:normAutofit/>
          </a:bodyPr>
          <a:lstStyle/>
          <a:p>
            <a:r>
              <a:rPr lang="cs-CZ" sz="4400" dirty="0"/>
              <a:t>Ústava a ústavnost</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363196" y="1538243"/>
            <a:ext cx="4405358" cy="5204390"/>
          </a:xfrm>
        </p:spPr>
        <p:txBody>
          <a:bodyPr anchor="b">
            <a:noAutofit/>
          </a:bodyPr>
          <a:lstStyle/>
          <a:p>
            <a:pPr>
              <a:spcBef>
                <a:spcPts val="1200"/>
              </a:spcBef>
            </a:pPr>
            <a:r>
              <a:rPr lang="cs-CZ" sz="2300" b="1" dirty="0">
                <a:solidFill>
                  <a:srgbClr val="002D5A"/>
                </a:solidFill>
              </a:rPr>
              <a:t>Ústava</a:t>
            </a:r>
          </a:p>
          <a:p>
            <a:pPr lvl="1">
              <a:spcBef>
                <a:spcPts val="1200"/>
              </a:spcBef>
            </a:pPr>
            <a:r>
              <a:rPr lang="cs-CZ" sz="1900" dirty="0">
                <a:solidFill>
                  <a:srgbClr val="002D5A"/>
                </a:solidFill>
              </a:rPr>
              <a:t>nepsaná </a:t>
            </a:r>
          </a:p>
          <a:p>
            <a:pPr lvl="1">
              <a:spcBef>
                <a:spcPts val="1200"/>
              </a:spcBef>
            </a:pPr>
            <a:r>
              <a:rPr lang="cs-CZ" sz="1900" dirty="0">
                <a:solidFill>
                  <a:srgbClr val="002D5A"/>
                </a:solidFill>
              </a:rPr>
              <a:t>flexibilní </a:t>
            </a:r>
            <a:endParaRPr lang="cs-CZ" sz="1900" b="1" dirty="0">
              <a:solidFill>
                <a:srgbClr val="002D5A"/>
              </a:solidFill>
            </a:endParaRPr>
          </a:p>
          <a:p>
            <a:pPr>
              <a:spcBef>
                <a:spcPts val="1200"/>
              </a:spcBef>
            </a:pPr>
            <a:r>
              <a:rPr lang="cs-CZ" sz="2300" b="1" dirty="0">
                <a:solidFill>
                  <a:srgbClr val="002D5A"/>
                </a:solidFill>
              </a:rPr>
              <a:t>Zdroje ústavnosti</a:t>
            </a:r>
          </a:p>
          <a:p>
            <a:pPr lvl="1">
              <a:spcBef>
                <a:spcPts val="1200"/>
              </a:spcBef>
            </a:pPr>
            <a:r>
              <a:rPr lang="cs-CZ" sz="1900" dirty="0">
                <a:solidFill>
                  <a:srgbClr val="002D5A"/>
                </a:solidFill>
              </a:rPr>
              <a:t>královské prerogativy</a:t>
            </a:r>
          </a:p>
          <a:p>
            <a:pPr lvl="1">
              <a:spcBef>
                <a:spcPts val="1200"/>
              </a:spcBef>
            </a:pPr>
            <a:r>
              <a:rPr lang="cs-CZ" sz="1900" dirty="0">
                <a:solidFill>
                  <a:srgbClr val="002D5A"/>
                </a:solidFill>
              </a:rPr>
              <a:t>statutární právo (statute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zvykové právo (</a:t>
            </a:r>
            <a:r>
              <a:rPr lang="cs-CZ" sz="1900" dirty="0" err="1">
                <a:solidFill>
                  <a:srgbClr val="002D5A"/>
                </a:solidFill>
              </a:rPr>
              <a:t>common</a:t>
            </a:r>
            <a:r>
              <a:rPr lang="cs-CZ" sz="1900" dirty="0">
                <a:solidFill>
                  <a:srgbClr val="002D5A"/>
                </a:solidFill>
              </a:rPr>
              <a:t>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ústavní zvyklosti (</a:t>
            </a:r>
            <a:r>
              <a:rPr lang="cs-CZ" sz="1900" dirty="0" err="1">
                <a:solidFill>
                  <a:srgbClr val="002D5A"/>
                </a:solidFill>
              </a:rPr>
              <a:t>conventions</a:t>
            </a:r>
            <a:r>
              <a:rPr lang="cs-CZ" sz="1900" dirty="0">
                <a:solidFill>
                  <a:srgbClr val="002D5A"/>
                </a:solidFill>
              </a:rPr>
              <a:t>)</a:t>
            </a:r>
          </a:p>
          <a:p>
            <a:pPr lvl="1">
              <a:spcBef>
                <a:spcPts val="1200"/>
              </a:spcBef>
            </a:pPr>
            <a:r>
              <a:rPr lang="cs-CZ" sz="1900" dirty="0">
                <a:solidFill>
                  <a:srgbClr val="002D5A"/>
                </a:solidFill>
              </a:rPr>
              <a:t>názory odborníků, autorit</a:t>
            </a:r>
          </a:p>
          <a:p>
            <a:pPr lvl="1">
              <a:spcBef>
                <a:spcPts val="1200"/>
              </a:spcBef>
            </a:pPr>
            <a:r>
              <a:rPr lang="cs-CZ" sz="1900" i="1" strike="sngStrike" dirty="0">
                <a:solidFill>
                  <a:srgbClr val="002D5A"/>
                </a:solidFill>
              </a:rPr>
              <a:t>do </a:t>
            </a:r>
            <a:r>
              <a:rPr lang="cs-CZ" sz="1900" i="1" strike="sngStrike" dirty="0" err="1">
                <a:solidFill>
                  <a:srgbClr val="002D5A"/>
                </a:solidFill>
              </a:rPr>
              <a:t>Brexitu</a:t>
            </a:r>
            <a:r>
              <a:rPr lang="cs-CZ" sz="1900" i="1" strike="sngStrike" dirty="0">
                <a:solidFill>
                  <a:srgbClr val="002D5A"/>
                </a:solidFill>
              </a:rPr>
              <a:t> - právo EU </a:t>
            </a: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93002462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Ústava – základní principy</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2" y="1085315"/>
            <a:ext cx="7857860" cy="5016382"/>
          </a:xfrm>
        </p:spPr>
        <p:txBody>
          <a:bodyPr>
            <a:noAutofit/>
          </a:bodyPr>
          <a:lstStyle/>
          <a:p>
            <a:pPr>
              <a:spcBef>
                <a:spcPts val="1200"/>
              </a:spcBef>
            </a:pPr>
            <a:r>
              <a:rPr lang="cs-CZ" sz="2400" dirty="0">
                <a:solidFill>
                  <a:srgbClr val="002D5A"/>
                </a:solidFill>
              </a:rPr>
              <a:t>Suverenita parlamentu </a:t>
            </a:r>
          </a:p>
          <a:p>
            <a:pPr lvl="1">
              <a:spcBef>
                <a:spcPts val="1200"/>
              </a:spcBef>
            </a:pPr>
            <a:r>
              <a:rPr lang="cs-CZ" sz="2000" dirty="0">
                <a:solidFill>
                  <a:srgbClr val="002D5A"/>
                </a:solidFill>
              </a:rPr>
              <a:t>podrývána sílící suverenitou lidu (referenda, volby)</a:t>
            </a:r>
          </a:p>
          <a:p>
            <a:pPr lvl="1">
              <a:spcBef>
                <a:spcPts val="1200"/>
              </a:spcBef>
            </a:pPr>
            <a:r>
              <a:rPr lang="cs-CZ" sz="2000" dirty="0">
                <a:solidFill>
                  <a:srgbClr val="002D5A"/>
                </a:solidFill>
              </a:rPr>
              <a:t>do </a:t>
            </a:r>
            <a:r>
              <a:rPr lang="cs-CZ" sz="2000" dirty="0" err="1">
                <a:solidFill>
                  <a:srgbClr val="002D5A"/>
                </a:solidFill>
              </a:rPr>
              <a:t>Brexitu</a:t>
            </a:r>
            <a:r>
              <a:rPr lang="cs-CZ" sz="2000" dirty="0">
                <a:solidFill>
                  <a:srgbClr val="002D5A"/>
                </a:solidFill>
              </a:rPr>
              <a:t> podrývána smlouvou o založení EU a následnými smlouvami</a:t>
            </a:r>
          </a:p>
          <a:p>
            <a:pPr>
              <a:spcBef>
                <a:spcPts val="1200"/>
              </a:spcBef>
            </a:pPr>
            <a:r>
              <a:rPr lang="cs-CZ" sz="2400" dirty="0">
                <a:solidFill>
                  <a:srgbClr val="002D5A"/>
                </a:solidFill>
              </a:rPr>
              <a:t>Parlamentarismus </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(1867): „tajemství akceschopnosti Anglické ústavy spočívá v úzkém spojení, jež je téměř úplným spojením výkonné a zákonodárné moci…podle tradiční teorie spočívá význam naší ústavy v úplném oddělení zákonodárné a výkonné autority, ale ve skutečnosti její hodnota leží naopak v jejich jednotě.“</a:t>
            </a:r>
            <a:endParaRPr lang="cs-CZ" sz="2400" dirty="0">
              <a:solidFill>
                <a:srgbClr val="002D5A"/>
              </a:solidFill>
            </a:endParaRPr>
          </a:p>
          <a:p>
            <a:pPr>
              <a:spcBef>
                <a:spcPts val="1200"/>
              </a:spcBef>
            </a:pPr>
            <a:r>
              <a:rPr lang="cs-CZ" sz="2400" dirty="0">
                <a:solidFill>
                  <a:srgbClr val="002D5A"/>
                </a:solidFill>
              </a:rPr>
              <a:t>Unitarismus</a:t>
            </a:r>
          </a:p>
          <a:p>
            <a:pPr lvl="1">
              <a:spcBef>
                <a:spcPts val="1200"/>
              </a:spcBef>
            </a:pPr>
            <a:r>
              <a:rPr lang="cs-CZ" sz="2000" dirty="0">
                <a:solidFill>
                  <a:srgbClr val="002D5A"/>
                </a:solidFill>
              </a:rPr>
              <a:t>parlament může prostou většinou přenést pravomoci na nižší celky, ale také si je může kdykoli vzít zpět </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063" y="1155939"/>
            <a:ext cx="1244387" cy="191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2383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Ústavní vývoj</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2" y="1085315"/>
            <a:ext cx="7140011" cy="5016382"/>
          </a:xfrm>
        </p:spPr>
        <p:txBody>
          <a:bodyPr>
            <a:noAutofit/>
          </a:bodyPr>
          <a:lstStyle/>
          <a:p>
            <a:pPr marL="0" indent="0">
              <a:spcBef>
                <a:spcPts val="1200"/>
              </a:spcBef>
              <a:buNone/>
            </a:pPr>
            <a:r>
              <a:rPr lang="cs-CZ" sz="2100" dirty="0">
                <a:solidFill>
                  <a:srgbClr val="002D5A"/>
                </a:solidFill>
              </a:rPr>
              <a:t>Klíčové akty směrem ke </a:t>
            </a:r>
            <a:r>
              <a:rPr lang="cs-CZ" sz="2100" b="1" u="sng" dirty="0">
                <a:solidFill>
                  <a:srgbClr val="002D5A"/>
                </a:solidFill>
              </a:rPr>
              <a:t>konstitucionalismu</a:t>
            </a:r>
            <a:r>
              <a:rPr lang="cs-CZ" sz="2100" dirty="0">
                <a:solidFill>
                  <a:srgbClr val="002D5A"/>
                </a:solidFill>
              </a:rPr>
              <a:t> a </a:t>
            </a:r>
            <a:r>
              <a:rPr lang="cs-CZ" sz="2100" b="1" u="sng" dirty="0">
                <a:solidFill>
                  <a:srgbClr val="002D5A"/>
                </a:solidFill>
              </a:rPr>
              <a:t>parlamentarismu</a:t>
            </a:r>
          </a:p>
          <a:p>
            <a:pPr>
              <a:spcBef>
                <a:spcPts val="1200"/>
              </a:spcBef>
            </a:pPr>
            <a:r>
              <a:rPr lang="cs-CZ" sz="2100" b="1" dirty="0">
                <a:solidFill>
                  <a:srgbClr val="002D5A"/>
                </a:solidFill>
              </a:rPr>
              <a:t>Magna Charta (1215) </a:t>
            </a:r>
          </a:p>
          <a:p>
            <a:pPr lvl="1">
              <a:spcBef>
                <a:spcPts val="1200"/>
              </a:spcBef>
            </a:pPr>
            <a:r>
              <a:rPr lang="cs-CZ" sz="1800" dirty="0">
                <a:solidFill>
                  <a:srgbClr val="002D5A"/>
                </a:solidFill>
              </a:rPr>
              <a:t>Svoboda církve a její nedotknutelnost</a:t>
            </a:r>
          </a:p>
          <a:p>
            <a:pPr lvl="1">
              <a:spcBef>
                <a:spcPts val="1200"/>
              </a:spcBef>
            </a:pPr>
            <a:r>
              <a:rPr lang="cs-CZ" sz="1800" dirty="0">
                <a:solidFill>
                  <a:srgbClr val="002D5A"/>
                </a:solidFill>
              </a:rPr>
              <a:t>Žádné daně bez porady krále se šlechtou a církví</a:t>
            </a:r>
          </a:p>
          <a:p>
            <a:pPr lvl="1">
              <a:spcBef>
                <a:spcPts val="1200"/>
              </a:spcBef>
            </a:pPr>
            <a:r>
              <a:rPr lang="cs-CZ" sz="1800" dirty="0">
                <a:solidFill>
                  <a:srgbClr val="002D5A"/>
                </a:solidFill>
              </a:rPr>
              <a:t>Svoboda měst</a:t>
            </a:r>
          </a:p>
          <a:p>
            <a:pPr lvl="1">
              <a:spcBef>
                <a:spcPts val="1200"/>
              </a:spcBef>
            </a:pPr>
            <a:r>
              <a:rPr lang="cs-CZ" sz="1800" dirty="0">
                <a:solidFill>
                  <a:srgbClr val="002D5A"/>
                </a:solidFill>
              </a:rPr>
              <a:t>Panství práva (Rule </a:t>
            </a:r>
            <a:r>
              <a:rPr lang="cs-CZ" sz="1800" dirty="0" err="1">
                <a:solidFill>
                  <a:srgbClr val="002D5A"/>
                </a:solidFill>
              </a:rPr>
              <a:t>of</a:t>
            </a:r>
            <a:r>
              <a:rPr lang="cs-CZ" sz="1800" dirty="0">
                <a:solidFill>
                  <a:srgbClr val="002D5A"/>
                </a:solidFill>
              </a:rPr>
              <a:t> </a:t>
            </a:r>
            <a:r>
              <a:rPr lang="cs-CZ" sz="1800" dirty="0" err="1">
                <a:solidFill>
                  <a:srgbClr val="002D5A"/>
                </a:solidFill>
              </a:rPr>
              <a:t>law</a:t>
            </a:r>
            <a:r>
              <a:rPr lang="cs-CZ" sz="1800" dirty="0">
                <a:solidFill>
                  <a:srgbClr val="002D5A"/>
                </a:solidFill>
              </a:rPr>
              <a:t>)</a:t>
            </a:r>
          </a:p>
          <a:p>
            <a:pPr lvl="1">
              <a:spcBef>
                <a:spcPts val="1200"/>
              </a:spcBef>
            </a:pPr>
            <a:r>
              <a:rPr lang="cs-CZ" sz="1800" dirty="0">
                <a:solidFill>
                  <a:srgbClr val="002D5A"/>
                </a:solidFill>
              </a:rPr>
              <a:t>Svoboda obchodníků</a:t>
            </a:r>
          </a:p>
          <a:p>
            <a:pPr>
              <a:spcBef>
                <a:spcPts val="1200"/>
              </a:spcBef>
            </a:pPr>
            <a:r>
              <a:rPr lang="cs-CZ" sz="2100" b="1" dirty="0">
                <a:solidFill>
                  <a:srgbClr val="002D5A"/>
                </a:solidFill>
              </a:rPr>
              <a:t>Bill </a:t>
            </a:r>
            <a:r>
              <a:rPr lang="cs-CZ" sz="2100" b="1" dirty="0" err="1">
                <a:solidFill>
                  <a:srgbClr val="002D5A"/>
                </a:solidFill>
              </a:rPr>
              <a:t>of</a:t>
            </a:r>
            <a:r>
              <a:rPr lang="cs-CZ" sz="2100" b="1" dirty="0">
                <a:solidFill>
                  <a:srgbClr val="002D5A"/>
                </a:solidFill>
              </a:rPr>
              <a:t> </a:t>
            </a:r>
            <a:r>
              <a:rPr lang="cs-CZ" sz="2100" b="1" dirty="0" err="1">
                <a:solidFill>
                  <a:srgbClr val="002D5A"/>
                </a:solidFill>
              </a:rPr>
              <a:t>Rights</a:t>
            </a:r>
            <a:r>
              <a:rPr lang="cs-CZ" sz="2100" b="1" dirty="0">
                <a:solidFill>
                  <a:srgbClr val="002D5A"/>
                </a:solidFill>
              </a:rPr>
              <a:t> (1689) </a:t>
            </a:r>
            <a:r>
              <a:rPr lang="cs-CZ" sz="2100" dirty="0">
                <a:solidFill>
                  <a:srgbClr val="002D5A"/>
                </a:solidFill>
              </a:rPr>
              <a:t>– omezení panovníka</a:t>
            </a:r>
          </a:p>
          <a:p>
            <a:pPr lvl="1">
              <a:spcBef>
                <a:spcPts val="1200"/>
              </a:spcBef>
            </a:pPr>
            <a:r>
              <a:rPr lang="cs-CZ" sz="1800" dirty="0">
                <a:solidFill>
                  <a:srgbClr val="002D5A"/>
                </a:solidFill>
              </a:rPr>
              <a:t>nemůže rušit a provádět zákony bez souhlasu parlamentu</a:t>
            </a:r>
          </a:p>
          <a:p>
            <a:pPr lvl="1">
              <a:spcBef>
                <a:spcPts val="1200"/>
              </a:spcBef>
            </a:pPr>
            <a:r>
              <a:rPr lang="cs-CZ" sz="1800" dirty="0">
                <a:solidFill>
                  <a:srgbClr val="002D5A"/>
                </a:solidFill>
              </a:rPr>
              <a:t>ztrácí pravomoc ukládat daně</a:t>
            </a:r>
          </a:p>
          <a:p>
            <a:pPr lvl="1">
              <a:spcBef>
                <a:spcPts val="1200"/>
              </a:spcBef>
            </a:pPr>
            <a:r>
              <a:rPr lang="cs-CZ" sz="1800" dirty="0">
                <a:solidFill>
                  <a:srgbClr val="002D5A"/>
                </a:solidFill>
              </a:rPr>
              <a:t>nemůže již </a:t>
            </a:r>
            <a:r>
              <a:rPr lang="cs-CZ" sz="1800" dirty="0" err="1">
                <a:solidFill>
                  <a:srgbClr val="002D5A"/>
                </a:solidFill>
              </a:rPr>
              <a:t>již</a:t>
            </a:r>
            <a:r>
              <a:rPr lang="cs-CZ" sz="1800" dirty="0">
                <a:solidFill>
                  <a:srgbClr val="002D5A"/>
                </a:solidFill>
              </a:rPr>
              <a:t> udržovat stálou armádu bez souhlasu parlamentu </a:t>
            </a:r>
          </a:p>
          <a:p>
            <a:pPr lvl="1">
              <a:spcBef>
                <a:spcPts val="1200"/>
              </a:spcBef>
            </a:pPr>
            <a:r>
              <a:rPr lang="cs-CZ" sz="1800" dirty="0">
                <a:solidFill>
                  <a:srgbClr val="002D5A"/>
                </a:solidFill>
              </a:rPr>
              <a:t>nemůže omezit svobodu projevu a debat v parlamentu</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1388" y="655905"/>
            <a:ext cx="1612612" cy="239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118" y="3358499"/>
            <a:ext cx="1404269" cy="283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6725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Dvoukomorový parlament</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2" y="1085315"/>
            <a:ext cx="7738218" cy="5016382"/>
          </a:xfrm>
        </p:spPr>
        <p:txBody>
          <a:bodyPr>
            <a:noAutofit/>
          </a:bodyPr>
          <a:lstStyle/>
          <a:p>
            <a:pPr>
              <a:spcBef>
                <a:spcPts val="1200"/>
              </a:spcBef>
            </a:pPr>
            <a:r>
              <a:rPr lang="cs-CZ" sz="2400" dirty="0">
                <a:solidFill>
                  <a:srgbClr val="002D5A"/>
                </a:solidFill>
              </a:rPr>
              <a:t>Původně „Velká rada“</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Commons</a:t>
            </a:r>
            <a:r>
              <a:rPr lang="cs-CZ" sz="2400" b="1" dirty="0">
                <a:solidFill>
                  <a:srgbClr val="002D5A"/>
                </a:solidFill>
              </a:rPr>
              <a:t> </a:t>
            </a:r>
          </a:p>
          <a:p>
            <a:pPr lvl="2">
              <a:spcBef>
                <a:spcPts val="1200"/>
              </a:spcBef>
            </a:pPr>
            <a:r>
              <a:rPr lang="cs-CZ" dirty="0">
                <a:solidFill>
                  <a:srgbClr val="002D5A"/>
                </a:solidFill>
              </a:rPr>
              <a:t>nižší šlechta – podle majetkového cenzu</a:t>
            </a:r>
          </a:p>
          <a:p>
            <a:pPr lvl="2">
              <a:spcBef>
                <a:spcPts val="1200"/>
              </a:spcBef>
            </a:pPr>
            <a:r>
              <a:rPr lang="cs-CZ" dirty="0">
                <a:solidFill>
                  <a:srgbClr val="002D5A"/>
                </a:solidFill>
              </a:rPr>
              <a:t>zástupci měst, zástupci hrabství </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Lords</a:t>
            </a:r>
            <a:r>
              <a:rPr lang="cs-CZ" sz="2400" b="1" dirty="0">
                <a:solidFill>
                  <a:srgbClr val="002D5A"/>
                </a:solidFill>
              </a:rPr>
              <a:t>  </a:t>
            </a:r>
          </a:p>
          <a:p>
            <a:pPr lvl="2">
              <a:spcBef>
                <a:spcPts val="1200"/>
              </a:spcBef>
            </a:pPr>
            <a:r>
              <a:rPr lang="cs-CZ" dirty="0">
                <a:solidFill>
                  <a:srgbClr val="002D5A"/>
                </a:solidFill>
              </a:rPr>
              <a:t>vyšší šlechta</a:t>
            </a:r>
          </a:p>
          <a:p>
            <a:pPr lvl="2">
              <a:spcBef>
                <a:spcPts val="1200"/>
              </a:spcBef>
            </a:pPr>
            <a:r>
              <a:rPr lang="cs-CZ" dirty="0">
                <a:solidFill>
                  <a:srgbClr val="002D5A"/>
                </a:solidFill>
              </a:rPr>
              <a:t>duchovenstvo</a:t>
            </a:r>
          </a:p>
          <a:p>
            <a:pPr lvl="2">
              <a:spcBef>
                <a:spcPts val="1200"/>
              </a:spcBef>
            </a:pPr>
            <a:r>
              <a:rPr lang="cs-CZ" dirty="0">
                <a:solidFill>
                  <a:srgbClr val="002D5A"/>
                </a:solidFill>
              </a:rPr>
              <a:t>vyvinula ze soudního dvora (curia </a:t>
            </a:r>
            <a:r>
              <a:rPr lang="cs-CZ" dirty="0" err="1">
                <a:solidFill>
                  <a:srgbClr val="002D5A"/>
                </a:solidFill>
              </a:rPr>
              <a:t>regis</a:t>
            </a:r>
            <a:r>
              <a:rPr lang="cs-CZ" dirty="0">
                <a:solidFill>
                  <a:srgbClr val="002D5A"/>
                </a:solidFill>
              </a:rPr>
              <a:t>)</a:t>
            </a:r>
          </a:p>
        </p:txBody>
      </p:sp>
    </p:spTree>
    <p:extLst>
      <p:ext uri="{BB962C8B-B14F-4D97-AF65-F5344CB8AC3E}">
        <p14:creationId xmlns:p14="http://schemas.microsoft.com/office/powerpoint/2010/main" val="20717064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Slavná revoluce </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991312"/>
            <a:ext cx="8293696" cy="5529129"/>
          </a:xfrm>
        </p:spPr>
        <p:txBody>
          <a:bodyPr>
            <a:noAutofit/>
          </a:bodyPr>
          <a:lstStyle/>
          <a:p>
            <a:pPr marL="0" indent="0">
              <a:spcBef>
                <a:spcPts val="1200"/>
              </a:spcBef>
              <a:buNone/>
            </a:pPr>
            <a:r>
              <a:rPr lang="cs-CZ" sz="2400" b="1" dirty="0">
                <a:solidFill>
                  <a:srgbClr val="002D5A"/>
                </a:solidFill>
              </a:rPr>
              <a:t>Průběh</a:t>
            </a:r>
          </a:p>
          <a:p>
            <a:pPr>
              <a:spcBef>
                <a:spcPts val="1200"/>
              </a:spcBef>
            </a:pPr>
            <a:r>
              <a:rPr lang="cs-CZ" sz="1900" dirty="0">
                <a:solidFill>
                  <a:srgbClr val="002D5A"/>
                </a:solidFill>
              </a:rPr>
              <a:t>mocenský převrat</a:t>
            </a:r>
          </a:p>
          <a:p>
            <a:pPr>
              <a:spcBef>
                <a:spcPts val="1200"/>
              </a:spcBef>
            </a:pPr>
            <a:r>
              <a:rPr lang="cs-CZ" sz="1900" dirty="0">
                <a:solidFill>
                  <a:srgbClr val="002D5A"/>
                </a:solidFill>
              </a:rPr>
              <a:t>1688 - Vilém III. Oranžský zaútočil na Londýn</a:t>
            </a:r>
          </a:p>
          <a:p>
            <a:pPr>
              <a:spcBef>
                <a:spcPts val="1200"/>
              </a:spcBef>
            </a:pPr>
            <a:r>
              <a:rPr lang="cs-CZ" sz="1900" dirty="0">
                <a:solidFill>
                  <a:srgbClr val="002D5A"/>
                </a:solidFill>
              </a:rPr>
              <a:t>od 1689 vládl s Marií II. Stuartovnou - počátek vlády Hannoverské dynastie</a:t>
            </a:r>
          </a:p>
          <a:p>
            <a:pPr marL="0" indent="0">
              <a:spcBef>
                <a:spcPts val="1200"/>
              </a:spcBef>
              <a:buNone/>
            </a:pPr>
            <a:r>
              <a:rPr lang="cs-CZ" sz="2400" b="1" dirty="0">
                <a:solidFill>
                  <a:srgbClr val="002D5A"/>
                </a:solidFill>
              </a:rPr>
              <a:t>Význam</a:t>
            </a:r>
          </a:p>
          <a:p>
            <a:pPr>
              <a:spcBef>
                <a:spcPts val="1200"/>
              </a:spcBef>
            </a:pPr>
            <a:r>
              <a:rPr lang="cs-CZ" sz="1900" dirty="0">
                <a:solidFill>
                  <a:srgbClr val="002D5A"/>
                </a:solidFill>
              </a:rPr>
              <a:t>Konzervativní revoluce - bez poprav a občanské války</a:t>
            </a:r>
          </a:p>
          <a:p>
            <a:pPr>
              <a:spcBef>
                <a:spcPts val="1200"/>
              </a:spcBef>
            </a:pPr>
            <a:r>
              <a:rPr lang="cs-CZ" sz="1900" dirty="0">
                <a:solidFill>
                  <a:srgbClr val="002D5A"/>
                </a:solidFill>
              </a:rPr>
              <a:t>konečné vítězství parlamentu - </a:t>
            </a:r>
            <a:r>
              <a:rPr lang="it-IT" sz="1900" dirty="0">
                <a:solidFill>
                  <a:srgbClr val="002D5A"/>
                </a:solidFill>
              </a:rPr>
              <a:t>princip svrchovanosti parlamentu</a:t>
            </a:r>
            <a:r>
              <a:rPr lang="cs-CZ" sz="1900" dirty="0">
                <a:solidFill>
                  <a:srgbClr val="002D5A"/>
                </a:solidFill>
              </a:rPr>
              <a:t>, právního státu, odmítnutí ambicí Stuartovců na absolutistickou moc</a:t>
            </a:r>
          </a:p>
          <a:p>
            <a:pPr>
              <a:spcBef>
                <a:spcPts val="1200"/>
              </a:spcBef>
            </a:pPr>
            <a:r>
              <a:rPr lang="cs-CZ" sz="1900" dirty="0">
                <a:solidFill>
                  <a:srgbClr val="002D5A"/>
                </a:solidFill>
              </a:rPr>
              <a:t>Konec teze o božském právu anglických králů – Whigové: monarchie = výsledek smlouvy mezi lidem a vladařem → lid a jeho zvolení zástupci mají právo krále sesadit</a:t>
            </a:r>
          </a:p>
          <a:p>
            <a:pPr>
              <a:spcBef>
                <a:spcPts val="1200"/>
              </a:spcBef>
            </a:pPr>
            <a:r>
              <a:rPr lang="cs-CZ" sz="1900" dirty="0">
                <a:solidFill>
                  <a:srgbClr val="002D5A"/>
                </a:solidFill>
              </a:rPr>
              <a:t>Definitivní porážka katolicismu a vítězství konstituční monarchie a parlamentarismu</a:t>
            </a:r>
          </a:p>
          <a:p>
            <a:pPr lvl="1">
              <a:spcBef>
                <a:spcPts val="1200"/>
              </a:spcBef>
            </a:pPr>
            <a:endParaRPr lang="cs-CZ" sz="1700" dirty="0">
              <a:solidFill>
                <a:srgbClr val="002D5A"/>
              </a:solidFill>
            </a:endParaRPr>
          </a:p>
          <a:p>
            <a:pPr>
              <a:spcBef>
                <a:spcPts val="1200"/>
              </a:spcBef>
            </a:pPr>
            <a:endParaRPr lang="cs-CZ" sz="2400" dirty="0">
              <a:solidFill>
                <a:srgbClr val="002D5A"/>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614" y="799018"/>
            <a:ext cx="2097087"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4289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„Nový dualismus“ </a:t>
            </a:r>
          </a:p>
        </p:txBody>
      </p:sp>
      <p:sp>
        <p:nvSpPr>
          <p:cNvPr id="4" name="Rectangle 3">
            <a:extLst>
              <a:ext uri="{FF2B5EF4-FFF2-40B4-BE49-F238E27FC236}">
                <a16:creationId xmlns:a16="http://schemas.microsoft.com/office/drawing/2014/main" xmlns="" id="{24DD8339-2C5F-418F-9B07-064326848C1D}"/>
              </a:ext>
            </a:extLst>
          </p:cNvPr>
          <p:cNvSpPr>
            <a:spLocks noGrp="1" noChangeArrowheads="1"/>
          </p:cNvSpPr>
          <p:nvPr>
            <p:ph idx="1"/>
          </p:nvPr>
        </p:nvSpPr>
        <p:spPr>
          <a:xfrm>
            <a:off x="491381" y="991312"/>
            <a:ext cx="8293696" cy="5529129"/>
          </a:xfrm>
        </p:spPr>
        <p:txBody>
          <a:bodyPr>
            <a:noAutofit/>
          </a:bodyPr>
          <a:lstStyle/>
          <a:p>
            <a:pPr>
              <a:spcBef>
                <a:spcPts val="1200"/>
              </a:spcBef>
            </a:pPr>
            <a:r>
              <a:rPr lang="cs-CZ" sz="2400" dirty="0">
                <a:solidFill>
                  <a:srgbClr val="002D5A"/>
                </a:solidFill>
              </a:rPr>
              <a:t>19. století </a:t>
            </a:r>
          </a:p>
          <a:p>
            <a:pPr>
              <a:spcBef>
                <a:spcPts val="1200"/>
              </a:spcBef>
            </a:pPr>
            <a:r>
              <a:rPr lang="cs-CZ" sz="2400" dirty="0">
                <a:solidFill>
                  <a:srgbClr val="002D5A"/>
                </a:solidFill>
              </a:rPr>
              <a:t>Střídá „starý dualismus“ panovník versus parlamentu</a:t>
            </a:r>
          </a:p>
          <a:p>
            <a:pPr>
              <a:spcBef>
                <a:spcPts val="1200"/>
              </a:spcBef>
            </a:pPr>
            <a:r>
              <a:rPr lang="cs-CZ" sz="2400" dirty="0">
                <a:solidFill>
                  <a:srgbClr val="002D5A"/>
                </a:solidFill>
              </a:rPr>
              <a:t>vláda versus opozice v parlamentu</a:t>
            </a:r>
          </a:p>
          <a:p>
            <a:pPr marL="0" indent="0">
              <a:spcBef>
                <a:spcPts val="1200"/>
              </a:spcBef>
              <a:buNone/>
            </a:pPr>
            <a:r>
              <a:rPr lang="cs-CZ" sz="2400" dirty="0">
                <a:solidFill>
                  <a:srgbClr val="002D5A"/>
                </a:solidFill>
              </a:rPr>
              <a:t>	= počátek </a:t>
            </a:r>
            <a:r>
              <a:rPr lang="cs-CZ" sz="2400" dirty="0" err="1">
                <a:solidFill>
                  <a:srgbClr val="002D5A"/>
                </a:solidFill>
              </a:rPr>
              <a:t>Westminsterského</a:t>
            </a:r>
            <a:r>
              <a:rPr lang="cs-CZ" sz="2400" dirty="0">
                <a:solidFill>
                  <a:srgbClr val="002D5A"/>
                </a:solidFill>
              </a:rPr>
              <a:t> modelu</a:t>
            </a:r>
          </a:p>
          <a:p>
            <a:pPr>
              <a:spcBef>
                <a:spcPts val="1200"/>
              </a:spcBef>
            </a:pPr>
            <a:r>
              <a:rPr lang="cs-CZ" sz="2400" dirty="0">
                <a:solidFill>
                  <a:srgbClr val="002D5A"/>
                </a:solidFill>
              </a:rPr>
              <a:t>80. léta 19. století </a:t>
            </a:r>
            <a:r>
              <a:rPr lang="cs-CZ" sz="2400" dirty="0" err="1">
                <a:solidFill>
                  <a:srgbClr val="002D5A"/>
                </a:solidFill>
              </a:rPr>
              <a:t>shadow</a:t>
            </a:r>
            <a:r>
              <a:rPr lang="cs-CZ" sz="2400" dirty="0">
                <a:solidFill>
                  <a:srgbClr val="002D5A"/>
                </a:solidFill>
              </a:rPr>
              <a:t> </a:t>
            </a:r>
            <a:r>
              <a:rPr lang="cs-CZ" sz="2400" dirty="0" err="1">
                <a:solidFill>
                  <a:srgbClr val="002D5A"/>
                </a:solidFill>
              </a:rPr>
              <a:t>cabinets</a:t>
            </a: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192" y="3720388"/>
            <a:ext cx="4982808" cy="313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50112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3477</TotalTime>
  <Words>12160</Words>
  <Application>Microsoft Office PowerPoint</Application>
  <PresentationFormat>Předvádění na obrazovce (4:3)</PresentationFormat>
  <Paragraphs>1756</Paragraphs>
  <Slides>216</Slides>
  <Notes>29</Notes>
  <HiddenSlides>0</HiddenSlides>
  <MMClips>0</MMClips>
  <ScaleCrop>false</ScaleCrop>
  <HeadingPairs>
    <vt:vector size="4" baseType="variant">
      <vt:variant>
        <vt:lpstr>Motiv</vt:lpstr>
      </vt:variant>
      <vt:variant>
        <vt:i4>1</vt:i4>
      </vt:variant>
      <vt:variant>
        <vt:lpstr>Nadpisy snímků</vt:lpstr>
      </vt:variant>
      <vt:variant>
        <vt:i4>216</vt:i4>
      </vt:variant>
    </vt:vector>
  </HeadingPairs>
  <TitlesOfParts>
    <vt:vector size="217" baseType="lpstr">
      <vt:lpstr>Motiv sady Office</vt:lpstr>
      <vt:lpstr>Ladislav Mrklas</vt:lpstr>
      <vt:lpstr>Osnova předmětu</vt:lpstr>
      <vt:lpstr>Literatura</vt:lpstr>
      <vt:lpstr>Podmínky ke zkoušce</vt:lpstr>
      <vt:lpstr>Politické systémy 2021/22 </vt:lpstr>
      <vt:lpstr>Literatura</vt:lpstr>
      <vt:lpstr>Osnova ŘK</vt:lpstr>
      <vt:lpstr>Dělba moci</vt:lpstr>
      <vt:lpstr>Formy vlády – dle horizontální  dělby moci</vt:lpstr>
      <vt:lpstr>Protože…</vt:lpstr>
      <vt:lpstr>Parlamentarismus – hlavní rysy</vt:lpstr>
      <vt:lpstr>O co vlastně jde – které faktory brát v úvahu</vt:lpstr>
      <vt:lpstr>Parlamentarismus – další rysy </vt:lpstr>
      <vt:lpstr>Pružná dělba moci</vt:lpstr>
      <vt:lpstr>Členství ve vládě a parlamentu</vt:lpstr>
      <vt:lpstr>Prezidentský režim – základní principy</vt:lpstr>
      <vt:lpstr>Prezidentský režim – základní principy</vt:lpstr>
      <vt:lpstr>Poloprezidentský režim – základní principy</vt:lpstr>
      <vt:lpstr>Poloprezidentský režim – základní principy</vt:lpstr>
      <vt:lpstr>Direktoriální režim – základní principy</vt:lpstr>
      <vt:lpstr>Diskutabilní momenty a faktory</vt:lpstr>
      <vt:lpstr>Klasifikace s důrazem na postavení hlavy státu (Cheibub + Hloušek-Kopeček-Šedo)</vt:lpstr>
      <vt:lpstr>Mapa forem vlád ve světě</vt:lpstr>
      <vt:lpstr>Politické systémy 2021/22 </vt:lpstr>
      <vt:lpstr>Literatura</vt:lpstr>
      <vt:lpstr>Politický systém USA</vt:lpstr>
      <vt:lpstr>Ústavní systém</vt:lpstr>
      <vt:lpstr>Dělba moci</vt:lpstr>
      <vt:lpstr>Přísná dělba moci</vt:lpstr>
      <vt:lpstr>Prezidentský režim</vt:lpstr>
      <vt:lpstr>Okolnosti utvoření funkce prezidenta</vt:lpstr>
      <vt:lpstr>Specifika volebního systému prezidenta</vt:lpstr>
      <vt:lpstr>Sartori: „jakobypřímá“ volba</vt:lpstr>
      <vt:lpstr>Sbor volitelů (electoral college)</vt:lpstr>
      <vt:lpstr>Argumenty pro Sbor volitelů</vt:lpstr>
      <vt:lpstr>Argumenty proti Sboru volitelů</vt:lpstr>
      <vt:lpstr>Volby v roce 2000</vt:lpstr>
      <vt:lpstr>Prezidentské volby – stranicko-politický pohled</vt:lpstr>
      <vt:lpstr>Primární volby</vt:lpstr>
      <vt:lpstr>Primární volby</vt:lpstr>
      <vt:lpstr>Caucus</vt:lpstr>
      <vt:lpstr>Prezidentské primárky</vt:lpstr>
      <vt:lpstr>Prezidentské primárky</vt:lpstr>
      <vt:lpstr>Stranický konvent/sjezd</vt:lpstr>
      <vt:lpstr>Stranický konvent</vt:lpstr>
      <vt:lpstr>Základní principy volebního systému</vt:lpstr>
      <vt:lpstr>Prezentace aplikace PowerPoint</vt:lpstr>
      <vt:lpstr>538 volitelů</vt:lpstr>
      <vt:lpstr>Kolegium volitelů 2016 - teorie a praxe</vt:lpstr>
      <vt:lpstr>Proč je při volbě tak důležitý federalismus? </vt:lpstr>
      <vt:lpstr>Bitevní státy  v akci</vt:lpstr>
      <vt:lpstr>Volební systém prezidenta</vt:lpstr>
      <vt:lpstr>Volební kolegium</vt:lpstr>
      <vt:lpstr>Okolnosti utvoření funkce prezidenta</vt:lpstr>
      <vt:lpstr>Prezident</vt:lpstr>
      <vt:lpstr>Pravomoci prezidenta</vt:lpstr>
      <vt:lpstr>Legislativní pravomoci</vt:lpstr>
      <vt:lpstr>Prezentace aplikace PowerPoint</vt:lpstr>
      <vt:lpstr>Legislativní pravomoci</vt:lpstr>
      <vt:lpstr>Zahraničně-politické pravomoci prezidenta</vt:lpstr>
      <vt:lpstr>Vláda USA</vt:lpstr>
      <vt:lpstr>Výkonný aparát prezidenta</vt:lpstr>
      <vt:lpstr>Nezávislé agentury</vt:lpstr>
      <vt:lpstr>Viceprezident</vt:lpstr>
      <vt:lpstr>Kongres</vt:lpstr>
      <vt:lpstr>Funkce Kongresu</vt:lpstr>
      <vt:lpstr>Impeachment</vt:lpstr>
      <vt:lpstr>Impeachment prezidenta</vt:lpstr>
      <vt:lpstr>Kongres – kontrolní funkce</vt:lpstr>
      <vt:lpstr>Sněmovna reprezentantů</vt:lpstr>
      <vt:lpstr>Senát</vt:lpstr>
      <vt:lpstr>Executive orders (výkonná nařízení)</vt:lpstr>
      <vt:lpstr>Volební systémy</vt:lpstr>
      <vt:lpstr>Nejvyšší soud</vt:lpstr>
      <vt:lpstr>Soudní moc</vt:lpstr>
      <vt:lpstr>Federalismus</vt:lpstr>
      <vt:lpstr>Federalismus</vt:lpstr>
      <vt:lpstr>Postupné posilování moci  centrální vlády</vt:lpstr>
      <vt:lpstr>Postupné posilování moci  centrální vlády</vt:lpstr>
      <vt:lpstr>1860-1865 občanská válka</vt:lpstr>
      <vt:lpstr>Velká hospodářská krize</vt:lpstr>
      <vt:lpstr>Stranický systém USA</vt:lpstr>
      <vt:lpstr>5 hlavních důvodů pro bipartismus</vt:lpstr>
      <vt:lpstr>Stranický systém USA</vt:lpstr>
      <vt:lpstr>Ideová východiska</vt:lpstr>
      <vt:lpstr>Kořeny politické kultury</vt:lpstr>
      <vt:lpstr>Prezidentský režim v Latinské Americe</vt:lpstr>
      <vt:lpstr>Politické systémy 2021/22 </vt:lpstr>
      <vt:lpstr>Politický systém  Velké Británie</vt:lpstr>
      <vt:lpstr>Co je Velká Británie?</vt:lpstr>
      <vt:lpstr>Co je Spojené království?</vt:lpstr>
      <vt:lpstr>Populační, ekonomická a politická  dominance Anglie</vt:lpstr>
      <vt:lpstr>Správní struktura UK</vt:lpstr>
      <vt:lpstr>Ústava a ústavnost</vt:lpstr>
      <vt:lpstr>Ústava – základní principy</vt:lpstr>
      <vt:lpstr>Ústavní vývoj</vt:lpstr>
      <vt:lpstr>Dvoukomorový parlament</vt:lpstr>
      <vt:lpstr>Slavná revoluce </vt:lpstr>
      <vt:lpstr>„Nový dualismus“ </vt:lpstr>
      <vt:lpstr>Monarchie a její funkce</vt:lpstr>
      <vt:lpstr>Královské prerogativy (2004)</vt:lpstr>
      <vt:lpstr>Otevírání parlamentu (State Opening of Parliament)</vt:lpstr>
      <vt:lpstr>Jmenování premiéra</vt:lpstr>
      <vt:lpstr>Parlament - složky</vt:lpstr>
      <vt:lpstr>Parlament - funkce</vt:lpstr>
      <vt:lpstr>Parlament - význam</vt:lpstr>
      <vt:lpstr>Vztahy mezi komorami</vt:lpstr>
      <vt:lpstr>House of Commons</vt:lpstr>
      <vt:lpstr>House of Commons - rozpuštění</vt:lpstr>
      <vt:lpstr>Act of Parliament (2011)</vt:lpstr>
      <vt:lpstr>Speaker</vt:lpstr>
      <vt:lpstr>House of Lords</vt:lpstr>
      <vt:lpstr>Struktura exekutivy</vt:lpstr>
      <vt:lpstr>Počet členů vlády a kabinetu</vt:lpstr>
      <vt:lpstr>Vznik a formalizace  funkce premiéra</vt:lpstr>
      <vt:lpstr>Premiér dnes</vt:lpstr>
      <vt:lpstr>Kabinet</vt:lpstr>
      <vt:lpstr>Moderní kabinet</vt:lpstr>
      <vt:lpstr>Vláda a House of Commons</vt:lpstr>
      <vt:lpstr>Volební systémy</vt:lpstr>
      <vt:lpstr>Volební systémy - proporcionalita</vt:lpstr>
      <vt:lpstr>House of Commons a FPTP</vt:lpstr>
      <vt:lpstr>Prezentace aplikace PowerPoint</vt:lpstr>
      <vt:lpstr>Politické strany</vt:lpstr>
      <vt:lpstr>Politické systémy 2021/22 </vt:lpstr>
      <vt:lpstr>Parlamentní režim  (konstituční monarchie)</vt:lpstr>
      <vt:lpstr>Parlamentní režim  (nepřímo volený prezident)</vt:lpstr>
      <vt:lpstr>Parlamentní režim  (přímo volený prezident)</vt:lpstr>
      <vt:lpstr>Negativní parlamentarismus</vt:lpstr>
      <vt:lpstr>Pozitivní parlamentarismus</vt:lpstr>
      <vt:lpstr>Typologie parlamentarismu (konstitucionalistický přístup - V. Klokočka) </vt:lpstr>
      <vt:lpstr>Model britského parlamentarismu</vt:lpstr>
      <vt:lpstr>Parlamentarismus v ostatních  konstitučních monarchiích</vt:lpstr>
      <vt:lpstr>Klasický republikánský parlamentarismus</vt:lpstr>
      <vt:lpstr>Racionalizovaný parlamentarismus a prezidiální parlamentarismus</vt:lpstr>
      <vt:lpstr>Typologie parlamentarismu  (politologický přístup - G. Sartori)</vt:lpstr>
      <vt:lpstr>Postavení evropských premiérů v parlamentarismu</vt:lpstr>
      <vt:lpstr>Premiérské (kancléřské) režimy</vt:lpstr>
      <vt:lpstr>Parlamentarismus s převahou parlamentu (čistý)</vt:lpstr>
      <vt:lpstr>Parlamentarismus s převahou politických stran / strany</vt:lpstr>
      <vt:lpstr>Parlamenty dle stylu fungování</vt:lpstr>
      <vt:lpstr>Politické systémy 2021/22 </vt:lpstr>
      <vt:lpstr>Historické proměny  </vt:lpstr>
      <vt:lpstr>III. a IV. republika</vt:lpstr>
      <vt:lpstr>IV. republika</vt:lpstr>
      <vt:lpstr>Vznik V. republiky</vt:lpstr>
      <vt:lpstr>V. republika</vt:lpstr>
      <vt:lpstr>Francie – zdroje  poloprezidentského režimu</vt:lpstr>
      <vt:lpstr>Prezident</vt:lpstr>
      <vt:lpstr>Vláda </vt:lpstr>
      <vt:lpstr>Rada ministrů </vt:lpstr>
      <vt:lpstr>Zákonodárná moc</vt:lpstr>
      <vt:lpstr>Ústavní rada</vt:lpstr>
      <vt:lpstr>Volební systémy</vt:lpstr>
      <vt:lpstr>Prezentace aplikace PowerPoint</vt:lpstr>
      <vt:lpstr>Strany a stranický systém</vt:lpstr>
      <vt:lpstr>Územní správa ve Francii</vt:lpstr>
      <vt:lpstr>Politické systémy 2021/22 </vt:lpstr>
      <vt:lpstr>Teoretická reflexe</vt:lpstr>
      <vt:lpstr>Teoretická reflexe</vt:lpstr>
      <vt:lpstr>Empirická reflexe I.</vt:lpstr>
      <vt:lpstr>Empirická reflexe II.</vt:lpstr>
      <vt:lpstr>Formální versus faktický  poloprezidencialismus</vt:lpstr>
      <vt:lpstr>Duverger – moc prezidenta</vt:lpstr>
      <vt:lpstr>Politické systémy 2021/22 </vt:lpstr>
      <vt:lpstr>Režim shromáždění</vt:lpstr>
      <vt:lpstr>Direktoriální režim</vt:lpstr>
      <vt:lpstr>Politický systém - historie</vt:lpstr>
      <vt:lpstr>Politický systém - historie</vt:lpstr>
      <vt:lpstr>Švýcarsko - oddělení mocí</vt:lpstr>
      <vt:lpstr>Zvláštnosti politického systému</vt:lpstr>
      <vt:lpstr>Koexistence jazykově a  nábožensky odlišných komunit </vt:lpstr>
      <vt:lpstr>Jazykový smír</vt:lpstr>
      <vt:lpstr>Dlouhá tradice republikánské formy  vlády a demokratických institucí</vt:lpstr>
      <vt:lpstr>Význam (polo)přímé demokracie</vt:lpstr>
      <vt:lpstr>Referenda</vt:lpstr>
      <vt:lpstr>Politické strany</vt:lpstr>
      <vt:lpstr>Politické strany – poslední volby</vt:lpstr>
      <vt:lpstr>Kantony</vt:lpstr>
      <vt:lpstr>Politické systémy 2021/22 </vt:lpstr>
      <vt:lpstr>Ústavní a institucionální inženýrství - faktory</vt:lpstr>
      <vt:lpstr>Ústavní inženýrství</vt:lpstr>
      <vt:lpstr>Racionalizace parlamentarismu</vt:lpstr>
      <vt:lpstr>Racionalizace parlamentarismu: ústavně právní rovina</vt:lpstr>
      <vt:lpstr>Racionalizace parlamentarismu: ústavně právní rovina</vt:lpstr>
      <vt:lpstr>Racionalizace parlamentarismu  na příkladu Německa</vt:lpstr>
      <vt:lpstr>Ústavní systém SRN</vt:lpstr>
      <vt:lpstr>Strany a stranický systém</vt:lpstr>
      <vt:lpstr>Volební inženýrství</vt:lpstr>
      <vt:lpstr>Proměnné volebních systémů</vt:lpstr>
      <vt:lpstr>Klasifikace volebních systémů  pokročilejší pohled</vt:lpstr>
      <vt:lpstr>Většinové systémy</vt:lpstr>
      <vt:lpstr>Většinové systémy</vt:lpstr>
      <vt:lpstr>Systémy poměrného zastoupení</vt:lpstr>
      <vt:lpstr>Velikost volebního obvodu</vt:lpstr>
      <vt:lpstr>Volební formule</vt:lpstr>
      <vt:lpstr>Uzavírací klauzule</vt:lpstr>
      <vt:lpstr>Volební listiny a jejich charakter</vt:lpstr>
      <vt:lpstr>Jednojmenné přenosné hlasování</vt:lpstr>
      <vt:lpstr>Smíšené systémy</vt:lpstr>
      <vt:lpstr>Volební systémy ve světě (2017)</vt:lpstr>
      <vt:lpstr>Hlasování expertů o „nejlepším“  volebním systému (2004-2005; 169 expertů)</vt:lpstr>
      <vt:lpstr>„Duvergerovy zákony“ - 1951</vt:lpstr>
      <vt:lpstr>Oprávněnost volebního inženýrství</vt:lpstr>
      <vt:lpstr>Kdo reformuje  (Reynolds, Reilly, Ellis 2005)</vt:lpstr>
      <vt:lpstr>Vlny volebního inženýrství (volebního designu)</vt:lpstr>
      <vt:lpstr>Volební inženýrství  v postkomunistických zemích</vt:lpstr>
      <vt:lpstr>Politické systémy</vt:lpstr>
      <vt:lpstr>Základní východiska</vt:lpstr>
      <vt:lpstr>Doba, rytmus a forma založení  aktuálního systému </vt:lpstr>
      <vt:lpstr>Ústava Italské republiky</vt:lpstr>
      <vt:lpstr>Ústava Španělského království </vt:lpstr>
      <vt:lpstr>Ústava Švédského království </vt:lpstr>
      <vt:lpstr>Ústava Norského království </vt:lpstr>
      <vt:lpstr>Ústava Dánského království </vt:lpstr>
      <vt:lpstr>Ústava Finské republiky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xmas</dc:creator>
  <cp:lastModifiedBy>pronájem</cp:lastModifiedBy>
  <cp:revision>266</cp:revision>
  <cp:lastPrinted>2015-09-30T07:58:45Z</cp:lastPrinted>
  <dcterms:created xsi:type="dcterms:W3CDTF">2015-06-02T07:24:49Z</dcterms:created>
  <dcterms:modified xsi:type="dcterms:W3CDTF">2021-12-17T12:46:32Z</dcterms:modified>
</cp:coreProperties>
</file>