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452" r:id="rId2"/>
    <p:sldId id="563" r:id="rId3"/>
    <p:sldId id="574" r:id="rId4"/>
    <p:sldId id="564" r:id="rId5"/>
    <p:sldId id="565" r:id="rId6"/>
    <p:sldId id="674" r:id="rId7"/>
    <p:sldId id="566" r:id="rId8"/>
    <p:sldId id="567" r:id="rId9"/>
    <p:sldId id="675" r:id="rId10"/>
    <p:sldId id="568" r:id="rId11"/>
    <p:sldId id="569" r:id="rId12"/>
    <p:sldId id="678" r:id="rId13"/>
    <p:sldId id="570" r:id="rId14"/>
    <p:sldId id="679" r:id="rId15"/>
    <p:sldId id="575" r:id="rId16"/>
    <p:sldId id="576" r:id="rId17"/>
    <p:sldId id="572" r:id="rId18"/>
    <p:sldId id="687" r:id="rId19"/>
    <p:sldId id="688" r:id="rId20"/>
    <p:sldId id="682" r:id="rId21"/>
    <p:sldId id="614" r:id="rId22"/>
    <p:sldId id="684" r:id="rId23"/>
    <p:sldId id="685" r:id="rId24"/>
    <p:sldId id="480" r:id="rId25"/>
    <p:sldId id="486" r:id="rId26"/>
    <p:sldId id="487" r:id="rId27"/>
    <p:sldId id="488" r:id="rId28"/>
    <p:sldId id="489" r:id="rId29"/>
    <p:sldId id="491" r:id="rId30"/>
    <p:sldId id="492" r:id="rId31"/>
    <p:sldId id="493" r:id="rId32"/>
    <p:sldId id="490" r:id="rId33"/>
    <p:sldId id="495" r:id="rId34"/>
    <p:sldId id="496" r:id="rId35"/>
    <p:sldId id="497" r:id="rId36"/>
    <p:sldId id="498" r:id="rId37"/>
    <p:sldId id="499" r:id="rId38"/>
    <p:sldId id="500" r:id="rId39"/>
    <p:sldId id="417" r:id="rId40"/>
    <p:sldId id="689" r:id="rId41"/>
    <p:sldId id="690" r:id="rId42"/>
    <p:sldId id="691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  <p:sldId id="700" r:id="rId52"/>
    <p:sldId id="701" r:id="rId53"/>
    <p:sldId id="702" r:id="rId54"/>
    <p:sldId id="703" r:id="rId55"/>
    <p:sldId id="704" r:id="rId56"/>
    <p:sldId id="705" r:id="rId57"/>
    <p:sldId id="706" r:id="rId58"/>
    <p:sldId id="707" r:id="rId59"/>
    <p:sldId id="708" r:id="rId60"/>
    <p:sldId id="710" r:id="rId61"/>
    <p:sldId id="711" r:id="rId62"/>
    <p:sldId id="713" r:id="rId63"/>
    <p:sldId id="714" r:id="rId64"/>
    <p:sldId id="715" r:id="rId65"/>
    <p:sldId id="717" r:id="rId66"/>
    <p:sldId id="716" r:id="rId67"/>
    <p:sldId id="718" r:id="rId68"/>
    <p:sldId id="724" r:id="rId69"/>
    <p:sldId id="723" r:id="rId70"/>
    <p:sldId id="719" r:id="rId71"/>
    <p:sldId id="720" r:id="rId72"/>
    <p:sldId id="721" r:id="rId73"/>
    <p:sldId id="722" r:id="rId74"/>
    <p:sldId id="725" r:id="rId75"/>
    <p:sldId id="746" r:id="rId76"/>
    <p:sldId id="726" r:id="rId77"/>
    <p:sldId id="740" r:id="rId78"/>
    <p:sldId id="606" r:id="rId79"/>
    <p:sldId id="741" r:id="rId80"/>
    <p:sldId id="607" r:id="rId81"/>
    <p:sldId id="742" r:id="rId82"/>
    <p:sldId id="609" r:id="rId83"/>
    <p:sldId id="743" r:id="rId84"/>
    <p:sldId id="744" r:id="rId85"/>
    <p:sldId id="501" r:id="rId86"/>
    <p:sldId id="502" r:id="rId87"/>
    <p:sldId id="505" r:id="rId88"/>
    <p:sldId id="503" r:id="rId89"/>
    <p:sldId id="504" r:id="rId90"/>
    <p:sldId id="507" r:id="rId91"/>
    <p:sldId id="360" r:id="rId92"/>
    <p:sldId id="508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681" r:id="rId104"/>
    <p:sldId id="677" r:id="rId105"/>
    <p:sldId id="739" r:id="rId106"/>
    <p:sldId id="727" r:id="rId107"/>
    <p:sldId id="729" r:id="rId108"/>
    <p:sldId id="730" r:id="rId109"/>
    <p:sldId id="731" r:id="rId110"/>
    <p:sldId id="732" r:id="rId111"/>
    <p:sldId id="733" r:id="rId112"/>
    <p:sldId id="734" r:id="rId113"/>
    <p:sldId id="735" r:id="rId114"/>
    <p:sldId id="738" r:id="rId115"/>
    <p:sldId id="737" r:id="rId116"/>
    <p:sldId id="745" r:id="rId117"/>
  </p:sldIdLst>
  <p:sldSz cx="9144000" cy="6858000" type="screen4x3"/>
  <p:notesSz cx="6669088" cy="9928225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 varScale="1">
        <p:scale>
          <a:sx n="105" d="100"/>
          <a:sy n="105" d="100"/>
        </p:scale>
        <p:origin x="-1686" y="-78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EBAB1-9C37-4226-8B9B-98A25314A4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272C8E0-2F28-47CD-BC28-E0F37E0369D9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sz="1400" dirty="0"/>
            <a:t>Politický systém</a:t>
          </a:r>
        </a:p>
      </dgm:t>
    </dgm:pt>
    <dgm:pt modelId="{C707B390-9F14-4B9C-8C45-BF88ACD69469}" type="parTrans" cxnId="{8ADB105F-781D-4FAC-94EF-56AF53CA8412}">
      <dgm:prSet/>
      <dgm:spPr/>
      <dgm:t>
        <a:bodyPr/>
        <a:lstStyle/>
        <a:p>
          <a:endParaRPr lang="cs-CZ"/>
        </a:p>
      </dgm:t>
    </dgm:pt>
    <dgm:pt modelId="{6C47F542-A532-432C-8A3D-D3F30C073425}" type="sibTrans" cxnId="{8ADB105F-781D-4FAC-94EF-56AF53CA8412}">
      <dgm:prSet/>
      <dgm:spPr/>
      <dgm:t>
        <a:bodyPr/>
        <a:lstStyle/>
        <a:p>
          <a:endParaRPr lang="cs-CZ"/>
        </a:p>
      </dgm:t>
    </dgm:pt>
    <dgm:pt modelId="{A2FB6DE7-2CE2-4F71-BF36-B2AC68B9D9A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1400" dirty="0"/>
            <a:t>Sdílení moci</a:t>
          </a:r>
        </a:p>
      </dgm:t>
    </dgm:pt>
    <dgm:pt modelId="{5335AA79-DD6B-4822-B967-63B48A324418}" type="parTrans" cxnId="{30B2BCEB-00DC-4568-B14D-CE658814AE3E}">
      <dgm:prSet/>
      <dgm:spPr/>
      <dgm:t>
        <a:bodyPr/>
        <a:lstStyle/>
        <a:p>
          <a:endParaRPr lang="cs-CZ"/>
        </a:p>
      </dgm:t>
    </dgm:pt>
    <dgm:pt modelId="{5994FE24-FCD9-4761-9FA5-18EE4EBBDD9D}" type="sibTrans" cxnId="{30B2BCEB-00DC-4568-B14D-CE658814AE3E}">
      <dgm:prSet/>
      <dgm:spPr/>
      <dgm:t>
        <a:bodyPr/>
        <a:lstStyle/>
        <a:p>
          <a:endParaRPr lang="cs-CZ"/>
        </a:p>
      </dgm:t>
    </dgm:pt>
    <dgm:pt modelId="{9A9303CB-AAA6-452D-8244-FDF1788D916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sz="1400" dirty="0">
              <a:solidFill>
                <a:srgbClr val="002D5A"/>
              </a:solidFill>
            </a:rPr>
            <a:t>Společná legitimita</a:t>
          </a:r>
        </a:p>
      </dgm:t>
    </dgm:pt>
    <dgm:pt modelId="{9735CD41-8EC0-4A1E-B59F-500A00E3918D}" type="parTrans" cxnId="{8BB8B221-F347-47BB-9DDB-DCA7AD2582A4}">
      <dgm:prSet/>
      <dgm:spPr/>
      <dgm:t>
        <a:bodyPr/>
        <a:lstStyle/>
        <a:p>
          <a:endParaRPr lang="cs-CZ"/>
        </a:p>
      </dgm:t>
    </dgm:pt>
    <dgm:pt modelId="{9771AAB1-88B1-4ADB-87E5-E367D56017B2}" type="sibTrans" cxnId="{8BB8B221-F347-47BB-9DDB-DCA7AD2582A4}">
      <dgm:prSet/>
      <dgm:spPr/>
      <dgm:t>
        <a:bodyPr/>
        <a:lstStyle/>
        <a:p>
          <a:endParaRPr lang="cs-CZ"/>
        </a:p>
      </dgm:t>
    </dgm:pt>
    <dgm:pt modelId="{FDFF82B6-4F8A-4E1E-B79A-20A1E0592AB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sz="1400" dirty="0">
              <a:solidFill>
                <a:srgbClr val="002D5A"/>
              </a:solidFill>
            </a:rPr>
            <a:t>Oddělená legitimita</a:t>
          </a:r>
        </a:p>
      </dgm:t>
    </dgm:pt>
    <dgm:pt modelId="{A9B86E1E-D635-4C03-88A3-8A175E89779E}" type="parTrans" cxnId="{C89E0659-5265-4EAA-B94E-FA77B245BEB7}">
      <dgm:prSet/>
      <dgm:spPr/>
      <dgm:t>
        <a:bodyPr/>
        <a:lstStyle/>
        <a:p>
          <a:endParaRPr lang="cs-CZ"/>
        </a:p>
      </dgm:t>
    </dgm:pt>
    <dgm:pt modelId="{FA27DEBE-7ADB-4A1D-BEE0-CA80349F0E0B}" type="sibTrans" cxnId="{C89E0659-5265-4EAA-B94E-FA77B245BEB7}">
      <dgm:prSet/>
      <dgm:spPr/>
      <dgm:t>
        <a:bodyPr/>
        <a:lstStyle/>
        <a:p>
          <a:endParaRPr lang="cs-CZ"/>
        </a:p>
      </dgm:t>
    </dgm:pt>
    <dgm:pt modelId="{55D467DF-D601-4541-A496-A9C9C0525F7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1400" dirty="0"/>
            <a:t>Oddělení moci</a:t>
          </a:r>
        </a:p>
      </dgm:t>
    </dgm:pt>
    <dgm:pt modelId="{FCF4F7E1-DBD6-499E-8011-BC31317A4645}" type="parTrans" cxnId="{C8DCC56D-3B4F-40B5-883F-3D1C6D878E2E}">
      <dgm:prSet/>
      <dgm:spPr/>
      <dgm:t>
        <a:bodyPr/>
        <a:lstStyle/>
        <a:p>
          <a:endParaRPr lang="cs-CZ"/>
        </a:p>
      </dgm:t>
    </dgm:pt>
    <dgm:pt modelId="{38A7C74F-254F-4AEB-BB28-F4952698A1B1}" type="sibTrans" cxnId="{C8DCC56D-3B4F-40B5-883F-3D1C6D878E2E}">
      <dgm:prSet/>
      <dgm:spPr/>
      <dgm:t>
        <a:bodyPr/>
        <a:lstStyle/>
        <a:p>
          <a:endParaRPr lang="cs-CZ"/>
        </a:p>
      </dgm:t>
    </dgm:pt>
    <dgm:pt modelId="{9086F6FB-5D3F-455C-80C7-E538ACD934AE}">
      <dgm:prSet phldrT="[Text]" custT="1"/>
      <dgm:spPr>
        <a:solidFill>
          <a:srgbClr val="CA8A64"/>
        </a:solidFill>
      </dgm:spPr>
      <dgm:t>
        <a:bodyPr/>
        <a:lstStyle/>
        <a:p>
          <a:r>
            <a:rPr lang="cs-CZ" sz="1600" b="1" dirty="0">
              <a:solidFill>
                <a:srgbClr val="002D5A"/>
              </a:solidFill>
            </a:rPr>
            <a:t>Prezidentský režim</a:t>
          </a:r>
        </a:p>
      </dgm:t>
    </dgm:pt>
    <dgm:pt modelId="{7BE36133-6549-4875-BE0C-BED5314D6B69}" type="parTrans" cxnId="{2E0AA4B6-E1B1-45F6-9536-A7FE576C0967}">
      <dgm:prSet/>
      <dgm:spPr/>
      <dgm:t>
        <a:bodyPr/>
        <a:lstStyle/>
        <a:p>
          <a:endParaRPr lang="cs-CZ"/>
        </a:p>
      </dgm:t>
    </dgm:pt>
    <dgm:pt modelId="{71E2F4B6-DA77-4ACB-A259-43EE4FE8E7B8}" type="sibTrans" cxnId="{2E0AA4B6-E1B1-45F6-9536-A7FE576C0967}">
      <dgm:prSet/>
      <dgm:spPr/>
      <dgm:t>
        <a:bodyPr/>
        <a:lstStyle/>
        <a:p>
          <a:endParaRPr lang="cs-CZ"/>
        </a:p>
      </dgm:t>
    </dgm:pt>
    <dgm:pt modelId="{D64FEA58-3A55-40DF-9467-A7625FF816C3}">
      <dgm:prSet custT="1"/>
      <dgm:spPr>
        <a:solidFill>
          <a:srgbClr val="CA8A64"/>
        </a:solidFill>
      </dgm:spPr>
      <dgm:t>
        <a:bodyPr/>
        <a:lstStyle/>
        <a:p>
          <a:r>
            <a:rPr lang="cs-CZ" sz="1600" b="1" dirty="0">
              <a:solidFill>
                <a:srgbClr val="002D5A"/>
              </a:solidFill>
            </a:rPr>
            <a:t>Parlamentní režim</a:t>
          </a:r>
        </a:p>
      </dgm:t>
    </dgm:pt>
    <dgm:pt modelId="{DEEC32A1-AB82-45C8-88FE-B6E7569E20C1}" type="parTrans" cxnId="{518BD809-AC22-4E16-A972-04203B085CF6}">
      <dgm:prSet/>
      <dgm:spPr/>
      <dgm:t>
        <a:bodyPr/>
        <a:lstStyle/>
        <a:p>
          <a:endParaRPr lang="cs-CZ"/>
        </a:p>
      </dgm:t>
    </dgm:pt>
    <dgm:pt modelId="{61000BEC-836D-41FB-B6A3-1C0FECFF69EA}" type="sibTrans" cxnId="{518BD809-AC22-4E16-A972-04203B085CF6}">
      <dgm:prSet/>
      <dgm:spPr/>
      <dgm:t>
        <a:bodyPr/>
        <a:lstStyle/>
        <a:p>
          <a:endParaRPr lang="cs-CZ"/>
        </a:p>
      </dgm:t>
    </dgm:pt>
    <dgm:pt modelId="{C8105527-62BF-4B97-A281-71B489F6C520}">
      <dgm:prSet custT="1"/>
      <dgm:spPr/>
      <dgm:t>
        <a:bodyPr/>
        <a:lstStyle/>
        <a:p>
          <a:r>
            <a:rPr lang="cs-CZ" sz="1400" dirty="0"/>
            <a:t>Prezident člen vlády (opozice) nebo mimo linii vláda - opozice</a:t>
          </a:r>
        </a:p>
      </dgm:t>
    </dgm:pt>
    <dgm:pt modelId="{DBAF5654-C2FC-4004-818D-9BE470006809}" type="parTrans" cxnId="{3460FDF7-675C-4526-B3AD-A1143CCCC6BF}">
      <dgm:prSet/>
      <dgm:spPr/>
      <dgm:t>
        <a:bodyPr/>
        <a:lstStyle/>
        <a:p>
          <a:endParaRPr lang="cs-CZ"/>
        </a:p>
      </dgm:t>
    </dgm:pt>
    <dgm:pt modelId="{C16A2EA9-7688-4EA3-B844-FD9CAC44BF07}" type="sibTrans" cxnId="{3460FDF7-675C-4526-B3AD-A1143CCCC6BF}">
      <dgm:prSet/>
      <dgm:spPr/>
      <dgm:t>
        <a:bodyPr/>
        <a:lstStyle/>
        <a:p>
          <a:endParaRPr lang="cs-CZ"/>
        </a:p>
      </dgm:t>
    </dgm:pt>
    <dgm:pt modelId="{3BCED3E4-B9A6-403D-9FD4-D73BE180C8A0}">
      <dgm:prSet custT="1"/>
      <dgm:spPr/>
      <dgm:t>
        <a:bodyPr/>
        <a:lstStyle/>
        <a:p>
          <a:r>
            <a:rPr lang="cs-CZ" sz="1400" dirty="0"/>
            <a:t>Prezident vůdce (jedním z vůdců) vládního/opozičního bloku</a:t>
          </a:r>
        </a:p>
      </dgm:t>
    </dgm:pt>
    <dgm:pt modelId="{09CF2FFC-EC2F-40F0-AE53-501DD2D9DD6F}" type="parTrans" cxnId="{9C42D882-95CD-4608-8DAB-0FC5847120E5}">
      <dgm:prSet/>
      <dgm:spPr/>
      <dgm:t>
        <a:bodyPr/>
        <a:lstStyle/>
        <a:p>
          <a:endParaRPr lang="cs-CZ"/>
        </a:p>
      </dgm:t>
    </dgm:pt>
    <dgm:pt modelId="{0C41FDF4-5C6C-45D3-AE45-EB54853F1ADB}" type="sibTrans" cxnId="{9C42D882-95CD-4608-8DAB-0FC5847120E5}">
      <dgm:prSet/>
      <dgm:spPr/>
      <dgm:t>
        <a:bodyPr/>
        <a:lstStyle/>
        <a:p>
          <a:endParaRPr lang="cs-CZ"/>
        </a:p>
      </dgm:t>
    </dgm:pt>
    <dgm:pt modelId="{748BCCD5-74AA-4BBA-A388-D83CA95EE62F}">
      <dgm:prSet custT="1"/>
      <dgm:spPr>
        <a:solidFill>
          <a:srgbClr val="CA8A64"/>
        </a:solidFill>
      </dgm:spPr>
      <dgm:t>
        <a:bodyPr/>
        <a:lstStyle/>
        <a:p>
          <a:r>
            <a:rPr lang="cs-CZ" sz="1600" b="1" dirty="0">
              <a:solidFill>
                <a:srgbClr val="002D5A"/>
              </a:solidFill>
            </a:rPr>
            <a:t>Poloprezidentský režim</a:t>
          </a:r>
        </a:p>
      </dgm:t>
    </dgm:pt>
    <dgm:pt modelId="{A17C13CE-08AE-46A3-B834-8C545029345F}" type="parTrans" cxnId="{8D9BE0BA-8DAE-4AA9-B8FD-769F05EAD9F7}">
      <dgm:prSet/>
      <dgm:spPr/>
      <dgm:t>
        <a:bodyPr/>
        <a:lstStyle/>
        <a:p>
          <a:endParaRPr lang="cs-CZ"/>
        </a:p>
      </dgm:t>
    </dgm:pt>
    <dgm:pt modelId="{83C4CD34-CA47-46F2-AC56-0E25922F6397}" type="sibTrans" cxnId="{8D9BE0BA-8DAE-4AA9-B8FD-769F05EAD9F7}">
      <dgm:prSet/>
      <dgm:spPr/>
      <dgm:t>
        <a:bodyPr/>
        <a:lstStyle/>
        <a:p>
          <a:endParaRPr lang="cs-CZ"/>
        </a:p>
      </dgm:t>
    </dgm:pt>
    <dgm:pt modelId="{386C20BF-7900-4CDC-B909-162B8984F38D}" type="pres">
      <dgm:prSet presAssocID="{5BEEBAB1-9C37-4226-8B9B-98A25314A4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BB6E20-6A92-44E9-AD2B-F094BDCF7008}" type="pres">
      <dgm:prSet presAssocID="{C272C8E0-2F28-47CD-BC28-E0F37E0369D9}" presName="root1" presStyleCnt="0"/>
      <dgm:spPr/>
    </dgm:pt>
    <dgm:pt modelId="{EB02CA7A-D049-4F2B-B196-ADEB013046F5}" type="pres">
      <dgm:prSet presAssocID="{C272C8E0-2F28-47CD-BC28-E0F37E0369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C4D75B-42FF-49DB-9390-AE8D6A50C9FE}" type="pres">
      <dgm:prSet presAssocID="{C272C8E0-2F28-47CD-BC28-E0F37E0369D9}" presName="level2hierChild" presStyleCnt="0"/>
      <dgm:spPr/>
    </dgm:pt>
    <dgm:pt modelId="{39015AC2-680A-410D-979B-79CF83CBE6B5}" type="pres">
      <dgm:prSet presAssocID="{5335AA79-DD6B-4822-B967-63B48A324418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D42B5625-C942-4A44-889E-535E29B953E0}" type="pres">
      <dgm:prSet presAssocID="{5335AA79-DD6B-4822-B967-63B48A324418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568DFEC-677B-473F-94CB-80208E68206F}" type="pres">
      <dgm:prSet presAssocID="{A2FB6DE7-2CE2-4F71-BF36-B2AC68B9D9AE}" presName="root2" presStyleCnt="0"/>
      <dgm:spPr/>
    </dgm:pt>
    <dgm:pt modelId="{B36948E3-7A07-441C-9429-D22B5834FD20}" type="pres">
      <dgm:prSet presAssocID="{A2FB6DE7-2CE2-4F71-BF36-B2AC68B9D9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9DE6D4-75EA-4479-9D57-4AC1C653A400}" type="pres">
      <dgm:prSet presAssocID="{A2FB6DE7-2CE2-4F71-BF36-B2AC68B9D9AE}" presName="level3hierChild" presStyleCnt="0"/>
      <dgm:spPr/>
    </dgm:pt>
    <dgm:pt modelId="{E22A4558-E472-4E94-86ED-4826ECD6DD6C}" type="pres">
      <dgm:prSet presAssocID="{9735CD41-8EC0-4A1E-B59F-500A00E3918D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ABF59A7C-3C89-4153-B712-FBB47FC4B93F}" type="pres">
      <dgm:prSet presAssocID="{9735CD41-8EC0-4A1E-B59F-500A00E3918D}" presName="connTx" presStyleLbl="parChTrans1D3" presStyleIdx="0" presStyleCnt="3"/>
      <dgm:spPr/>
      <dgm:t>
        <a:bodyPr/>
        <a:lstStyle/>
        <a:p>
          <a:endParaRPr lang="cs-CZ"/>
        </a:p>
      </dgm:t>
    </dgm:pt>
    <dgm:pt modelId="{B9D169CE-8C33-4442-B503-8212F2535B2D}" type="pres">
      <dgm:prSet presAssocID="{9A9303CB-AAA6-452D-8244-FDF1788D9161}" presName="root2" presStyleCnt="0"/>
      <dgm:spPr/>
    </dgm:pt>
    <dgm:pt modelId="{B30EA9C0-2387-45B6-B512-A908FE85DD7C}" type="pres">
      <dgm:prSet presAssocID="{9A9303CB-AAA6-452D-8244-FDF1788D916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4AAD25-A517-496C-8A1C-811FF897C4D1}" type="pres">
      <dgm:prSet presAssocID="{9A9303CB-AAA6-452D-8244-FDF1788D9161}" presName="level3hierChild" presStyleCnt="0"/>
      <dgm:spPr/>
    </dgm:pt>
    <dgm:pt modelId="{080EA6B5-9DFF-4741-B070-CA070C8BF971}" type="pres">
      <dgm:prSet presAssocID="{DEEC32A1-AB82-45C8-88FE-B6E7569E20C1}" presName="conn2-1" presStyleLbl="parChTrans1D4" presStyleIdx="0" presStyleCnt="4"/>
      <dgm:spPr/>
      <dgm:t>
        <a:bodyPr/>
        <a:lstStyle/>
        <a:p>
          <a:endParaRPr lang="cs-CZ"/>
        </a:p>
      </dgm:t>
    </dgm:pt>
    <dgm:pt modelId="{CB88B144-D5AD-41D7-8271-0C6DCDA62DD9}" type="pres">
      <dgm:prSet presAssocID="{DEEC32A1-AB82-45C8-88FE-B6E7569E20C1}" presName="connTx" presStyleLbl="parChTrans1D4" presStyleIdx="0" presStyleCnt="4"/>
      <dgm:spPr/>
      <dgm:t>
        <a:bodyPr/>
        <a:lstStyle/>
        <a:p>
          <a:endParaRPr lang="cs-CZ"/>
        </a:p>
      </dgm:t>
    </dgm:pt>
    <dgm:pt modelId="{DCD0669E-85A6-4A77-9098-ADB80BC467FB}" type="pres">
      <dgm:prSet presAssocID="{D64FEA58-3A55-40DF-9467-A7625FF816C3}" presName="root2" presStyleCnt="0"/>
      <dgm:spPr/>
    </dgm:pt>
    <dgm:pt modelId="{1F6D5207-7DBF-4670-AC9D-0D2FEE335F2A}" type="pres">
      <dgm:prSet presAssocID="{D64FEA58-3A55-40DF-9467-A7625FF816C3}" presName="LevelTwoTextNode" presStyleLbl="node4" presStyleIdx="0" presStyleCnt="4" custLinFactY="-24267" custLinFactNeighborX="-4334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2A2CD9-F780-497D-959D-E35492D4F069}" type="pres">
      <dgm:prSet presAssocID="{D64FEA58-3A55-40DF-9467-A7625FF816C3}" presName="level3hierChild" presStyleCnt="0"/>
      <dgm:spPr/>
    </dgm:pt>
    <dgm:pt modelId="{52F841F0-3AB4-4236-BC17-39679FAF4649}" type="pres">
      <dgm:prSet presAssocID="{A9B86E1E-D635-4C03-88A3-8A175E89779E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50746C0C-0619-4ED7-BF7D-373EF3EA38DE}" type="pres">
      <dgm:prSet presAssocID="{A9B86E1E-D635-4C03-88A3-8A175E89779E}" presName="connTx" presStyleLbl="parChTrans1D3" presStyleIdx="1" presStyleCnt="3"/>
      <dgm:spPr/>
      <dgm:t>
        <a:bodyPr/>
        <a:lstStyle/>
        <a:p>
          <a:endParaRPr lang="cs-CZ"/>
        </a:p>
      </dgm:t>
    </dgm:pt>
    <dgm:pt modelId="{D243BFDE-4A65-4FD0-A60E-F0199B1B6D82}" type="pres">
      <dgm:prSet presAssocID="{FDFF82B6-4F8A-4E1E-B79A-20A1E0592AB7}" presName="root2" presStyleCnt="0"/>
      <dgm:spPr/>
    </dgm:pt>
    <dgm:pt modelId="{188F134C-EF53-47C4-8060-8619F1E0B136}" type="pres">
      <dgm:prSet presAssocID="{FDFF82B6-4F8A-4E1E-B79A-20A1E0592AB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9CEA204-67E9-481F-9AD8-F2D632BCE6E7}" type="pres">
      <dgm:prSet presAssocID="{FDFF82B6-4F8A-4E1E-B79A-20A1E0592AB7}" presName="level3hierChild" presStyleCnt="0"/>
      <dgm:spPr/>
    </dgm:pt>
    <dgm:pt modelId="{2C7CF422-284A-4507-8D3E-5E14262C370F}" type="pres">
      <dgm:prSet presAssocID="{DBAF5654-C2FC-4004-818D-9BE470006809}" presName="conn2-1" presStyleLbl="parChTrans1D4" presStyleIdx="1" presStyleCnt="4"/>
      <dgm:spPr/>
      <dgm:t>
        <a:bodyPr/>
        <a:lstStyle/>
        <a:p>
          <a:endParaRPr lang="cs-CZ"/>
        </a:p>
      </dgm:t>
    </dgm:pt>
    <dgm:pt modelId="{3D527103-B81E-4F8E-A5E2-359BFF07957E}" type="pres">
      <dgm:prSet presAssocID="{DBAF5654-C2FC-4004-818D-9BE470006809}" presName="connTx" presStyleLbl="parChTrans1D4" presStyleIdx="1" presStyleCnt="4"/>
      <dgm:spPr/>
      <dgm:t>
        <a:bodyPr/>
        <a:lstStyle/>
        <a:p>
          <a:endParaRPr lang="cs-CZ"/>
        </a:p>
      </dgm:t>
    </dgm:pt>
    <dgm:pt modelId="{849BF8F1-5616-4E16-94B8-7859F8A6E8B0}" type="pres">
      <dgm:prSet presAssocID="{C8105527-62BF-4B97-A281-71B489F6C520}" presName="root2" presStyleCnt="0"/>
      <dgm:spPr/>
    </dgm:pt>
    <dgm:pt modelId="{D85F4743-1D6F-4F7C-B507-0ECC8DAA7ECD}" type="pres">
      <dgm:prSet presAssocID="{C8105527-62BF-4B97-A281-71B489F6C520}" presName="LevelTwoTextNode" presStyleLbl="node4" presStyleIdx="1" presStyleCnt="4" custScaleY="182323" custLinFactNeighborX="1021" custLinFactNeighborY="196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AB4065-468B-4664-853A-0744096F7E5C}" type="pres">
      <dgm:prSet presAssocID="{C8105527-62BF-4B97-A281-71B489F6C520}" presName="level3hierChild" presStyleCnt="0"/>
      <dgm:spPr/>
    </dgm:pt>
    <dgm:pt modelId="{61E27C0D-B9D4-4FBC-97CF-301295ACAFC8}" type="pres">
      <dgm:prSet presAssocID="{09CF2FFC-EC2F-40F0-AE53-501DD2D9DD6F}" presName="conn2-1" presStyleLbl="parChTrans1D4" presStyleIdx="2" presStyleCnt="4"/>
      <dgm:spPr/>
      <dgm:t>
        <a:bodyPr/>
        <a:lstStyle/>
        <a:p>
          <a:endParaRPr lang="cs-CZ"/>
        </a:p>
      </dgm:t>
    </dgm:pt>
    <dgm:pt modelId="{DB995CDF-0346-4C70-9320-EA986BCD792C}" type="pres">
      <dgm:prSet presAssocID="{09CF2FFC-EC2F-40F0-AE53-501DD2D9DD6F}" presName="connTx" presStyleLbl="parChTrans1D4" presStyleIdx="2" presStyleCnt="4"/>
      <dgm:spPr/>
      <dgm:t>
        <a:bodyPr/>
        <a:lstStyle/>
        <a:p>
          <a:endParaRPr lang="cs-CZ"/>
        </a:p>
      </dgm:t>
    </dgm:pt>
    <dgm:pt modelId="{4CC9468C-669D-4F7F-BE37-C112A02AA9CE}" type="pres">
      <dgm:prSet presAssocID="{3BCED3E4-B9A6-403D-9FD4-D73BE180C8A0}" presName="root2" presStyleCnt="0"/>
      <dgm:spPr/>
    </dgm:pt>
    <dgm:pt modelId="{DA71B3CA-04D3-449A-A91F-623315396905}" type="pres">
      <dgm:prSet presAssocID="{3BCED3E4-B9A6-403D-9FD4-D73BE180C8A0}" presName="LevelTwoTextNode" presStyleLbl="node4" presStyleIdx="2" presStyleCnt="4" custScaleY="180642" custLinFactNeighborX="2167" custLinFactNeighborY="303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9C4FC3-7761-407E-B8DF-E56FC8698509}" type="pres">
      <dgm:prSet presAssocID="{3BCED3E4-B9A6-403D-9FD4-D73BE180C8A0}" presName="level3hierChild" presStyleCnt="0"/>
      <dgm:spPr/>
    </dgm:pt>
    <dgm:pt modelId="{15945197-D6EE-4907-9211-83CC7A831A7D}" type="pres">
      <dgm:prSet presAssocID="{A17C13CE-08AE-46A3-B834-8C545029345F}" presName="conn2-1" presStyleLbl="parChTrans1D4" presStyleIdx="3" presStyleCnt="4"/>
      <dgm:spPr/>
      <dgm:t>
        <a:bodyPr/>
        <a:lstStyle/>
        <a:p>
          <a:endParaRPr lang="cs-CZ"/>
        </a:p>
      </dgm:t>
    </dgm:pt>
    <dgm:pt modelId="{CE1B2FEF-889B-45B0-8C06-803C7F86C299}" type="pres">
      <dgm:prSet presAssocID="{A17C13CE-08AE-46A3-B834-8C545029345F}" presName="connTx" presStyleLbl="parChTrans1D4" presStyleIdx="3" presStyleCnt="4"/>
      <dgm:spPr/>
      <dgm:t>
        <a:bodyPr/>
        <a:lstStyle/>
        <a:p>
          <a:endParaRPr lang="cs-CZ"/>
        </a:p>
      </dgm:t>
    </dgm:pt>
    <dgm:pt modelId="{0EAF0032-ECBD-4D2A-A81F-A625F07304D1}" type="pres">
      <dgm:prSet presAssocID="{748BCCD5-74AA-4BBA-A388-D83CA95EE62F}" presName="root2" presStyleCnt="0"/>
      <dgm:spPr/>
    </dgm:pt>
    <dgm:pt modelId="{061B2185-5D1E-4A42-BF5E-8CBAF6B7D4B7}" type="pres">
      <dgm:prSet presAssocID="{748BCCD5-74AA-4BBA-A388-D83CA95EE62F}" presName="LevelTwoTextNode" presStyleLbl="node4" presStyleIdx="3" presStyleCnt="4" custScaleX="136301" custScaleY="138148" custLinFactY="28602" custLinFactNeighborX="-1011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7BAC04-38AA-4827-B6EB-71E50AEB6CA2}" type="pres">
      <dgm:prSet presAssocID="{748BCCD5-74AA-4BBA-A388-D83CA95EE62F}" presName="level3hierChild" presStyleCnt="0"/>
      <dgm:spPr/>
    </dgm:pt>
    <dgm:pt modelId="{DE9C8EDE-A4B6-4B6F-B89F-CE3B25695E37}" type="pres">
      <dgm:prSet presAssocID="{FCF4F7E1-DBD6-499E-8011-BC31317A4645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C3D63E22-7FC8-43F5-B9F1-D9A9F3D0BFAB}" type="pres">
      <dgm:prSet presAssocID="{FCF4F7E1-DBD6-499E-8011-BC31317A4645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A3CD371-B790-48A6-B820-765DA52A284D}" type="pres">
      <dgm:prSet presAssocID="{55D467DF-D601-4541-A496-A9C9C0525F74}" presName="root2" presStyleCnt="0"/>
      <dgm:spPr/>
    </dgm:pt>
    <dgm:pt modelId="{1724E37F-7CE3-45D1-B330-96F61FDB00DF}" type="pres">
      <dgm:prSet presAssocID="{55D467DF-D601-4541-A496-A9C9C0525F7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B1B799-269B-49F9-955C-63777A67C9F0}" type="pres">
      <dgm:prSet presAssocID="{55D467DF-D601-4541-A496-A9C9C0525F74}" presName="level3hierChild" presStyleCnt="0"/>
      <dgm:spPr/>
    </dgm:pt>
    <dgm:pt modelId="{06B527B7-9721-4DA2-9CAC-FD9469EF8E8D}" type="pres">
      <dgm:prSet presAssocID="{7BE36133-6549-4875-BE0C-BED5314D6B69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0311B899-B46E-40CF-B4D3-DEB5B4DDE26F}" type="pres">
      <dgm:prSet presAssocID="{7BE36133-6549-4875-BE0C-BED5314D6B69}" presName="connTx" presStyleLbl="parChTrans1D3" presStyleIdx="2" presStyleCnt="3"/>
      <dgm:spPr/>
      <dgm:t>
        <a:bodyPr/>
        <a:lstStyle/>
        <a:p>
          <a:endParaRPr lang="cs-CZ"/>
        </a:p>
      </dgm:t>
    </dgm:pt>
    <dgm:pt modelId="{35CEF48D-8CDE-4548-B211-A1868D2566E9}" type="pres">
      <dgm:prSet presAssocID="{9086F6FB-5D3F-455C-80C7-E538ACD934AE}" presName="root2" presStyleCnt="0"/>
      <dgm:spPr/>
    </dgm:pt>
    <dgm:pt modelId="{C9ECF483-D672-4739-BAAC-61DBD3623640}" type="pres">
      <dgm:prSet presAssocID="{9086F6FB-5D3F-455C-80C7-E538ACD934AE}" presName="LevelTwoTextNode" presStyleLbl="node3" presStyleIdx="2" presStyleCnt="3" custLinFactY="36098" custLinFactNeighborX="18991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F50FAD-E522-4549-B96F-0C87E790CC9A}" type="pres">
      <dgm:prSet presAssocID="{9086F6FB-5D3F-455C-80C7-E538ACD934AE}" presName="level3hierChild" presStyleCnt="0"/>
      <dgm:spPr/>
    </dgm:pt>
  </dgm:ptLst>
  <dgm:cxnLst>
    <dgm:cxn modelId="{7EAF10CB-D2F2-45B0-AB20-E48F28AF52E9}" type="presOf" srcId="{FCF4F7E1-DBD6-499E-8011-BC31317A4645}" destId="{C3D63E22-7FC8-43F5-B9F1-D9A9F3D0BFAB}" srcOrd="1" destOrd="0" presId="urn:microsoft.com/office/officeart/2005/8/layout/hierarchy2"/>
    <dgm:cxn modelId="{0BA7509F-3AFB-42CC-9BBA-6C3049ECD7DB}" type="presOf" srcId="{A17C13CE-08AE-46A3-B834-8C545029345F}" destId="{15945197-D6EE-4907-9211-83CC7A831A7D}" srcOrd="0" destOrd="0" presId="urn:microsoft.com/office/officeart/2005/8/layout/hierarchy2"/>
    <dgm:cxn modelId="{C8DCC56D-3B4F-40B5-883F-3D1C6D878E2E}" srcId="{C272C8E0-2F28-47CD-BC28-E0F37E0369D9}" destId="{55D467DF-D601-4541-A496-A9C9C0525F74}" srcOrd="1" destOrd="0" parTransId="{FCF4F7E1-DBD6-499E-8011-BC31317A4645}" sibTransId="{38A7C74F-254F-4AEB-BB28-F4952698A1B1}"/>
    <dgm:cxn modelId="{77BE11BF-50EF-4ABF-ABFE-13939276CE70}" type="presOf" srcId="{5335AA79-DD6B-4822-B967-63B48A324418}" destId="{D42B5625-C942-4A44-889E-535E29B953E0}" srcOrd="1" destOrd="0" presId="urn:microsoft.com/office/officeart/2005/8/layout/hierarchy2"/>
    <dgm:cxn modelId="{894A4567-FAB4-4D44-A9E4-91ECDDFF6FF7}" type="presOf" srcId="{DBAF5654-C2FC-4004-818D-9BE470006809}" destId="{2C7CF422-284A-4507-8D3E-5E14262C370F}" srcOrd="0" destOrd="0" presId="urn:microsoft.com/office/officeart/2005/8/layout/hierarchy2"/>
    <dgm:cxn modelId="{7AF1D31B-C36E-4C48-BC5E-EFC330D1124B}" type="presOf" srcId="{7BE36133-6549-4875-BE0C-BED5314D6B69}" destId="{06B527B7-9721-4DA2-9CAC-FD9469EF8E8D}" srcOrd="0" destOrd="0" presId="urn:microsoft.com/office/officeart/2005/8/layout/hierarchy2"/>
    <dgm:cxn modelId="{E1AADE17-E993-4AB5-BC37-3E69CDEE990A}" type="presOf" srcId="{5335AA79-DD6B-4822-B967-63B48A324418}" destId="{39015AC2-680A-410D-979B-79CF83CBE6B5}" srcOrd="0" destOrd="0" presId="urn:microsoft.com/office/officeart/2005/8/layout/hierarchy2"/>
    <dgm:cxn modelId="{BA0E334C-A82B-4166-86AF-1F6D5FC82B4B}" type="presOf" srcId="{D64FEA58-3A55-40DF-9467-A7625FF816C3}" destId="{1F6D5207-7DBF-4670-AC9D-0D2FEE335F2A}" srcOrd="0" destOrd="0" presId="urn:microsoft.com/office/officeart/2005/8/layout/hierarchy2"/>
    <dgm:cxn modelId="{9861AC2C-4553-46D4-8ABD-0B64B38B5205}" type="presOf" srcId="{09CF2FFC-EC2F-40F0-AE53-501DD2D9DD6F}" destId="{DB995CDF-0346-4C70-9320-EA986BCD792C}" srcOrd="1" destOrd="0" presId="urn:microsoft.com/office/officeart/2005/8/layout/hierarchy2"/>
    <dgm:cxn modelId="{E74E268D-07A2-41DF-AB93-FB3BA32DD29F}" type="presOf" srcId="{7BE36133-6549-4875-BE0C-BED5314D6B69}" destId="{0311B899-B46E-40CF-B4D3-DEB5B4DDE26F}" srcOrd="1" destOrd="0" presId="urn:microsoft.com/office/officeart/2005/8/layout/hierarchy2"/>
    <dgm:cxn modelId="{D6903B07-A616-4207-B044-BB74CC304F6B}" type="presOf" srcId="{9A9303CB-AAA6-452D-8244-FDF1788D9161}" destId="{B30EA9C0-2387-45B6-B512-A908FE85DD7C}" srcOrd="0" destOrd="0" presId="urn:microsoft.com/office/officeart/2005/8/layout/hierarchy2"/>
    <dgm:cxn modelId="{C89E0659-5265-4EAA-B94E-FA77B245BEB7}" srcId="{A2FB6DE7-2CE2-4F71-BF36-B2AC68B9D9AE}" destId="{FDFF82B6-4F8A-4E1E-B79A-20A1E0592AB7}" srcOrd="1" destOrd="0" parTransId="{A9B86E1E-D635-4C03-88A3-8A175E89779E}" sibTransId="{FA27DEBE-7ADB-4A1D-BEE0-CA80349F0E0B}"/>
    <dgm:cxn modelId="{F2144242-CD59-4DA8-854F-84374642E478}" type="presOf" srcId="{DEEC32A1-AB82-45C8-88FE-B6E7569E20C1}" destId="{080EA6B5-9DFF-4741-B070-CA070C8BF971}" srcOrd="0" destOrd="0" presId="urn:microsoft.com/office/officeart/2005/8/layout/hierarchy2"/>
    <dgm:cxn modelId="{20731DC8-09E5-4774-87D5-A13724B43470}" type="presOf" srcId="{9735CD41-8EC0-4A1E-B59F-500A00E3918D}" destId="{E22A4558-E472-4E94-86ED-4826ECD6DD6C}" srcOrd="0" destOrd="0" presId="urn:microsoft.com/office/officeart/2005/8/layout/hierarchy2"/>
    <dgm:cxn modelId="{8BB8B221-F347-47BB-9DDB-DCA7AD2582A4}" srcId="{A2FB6DE7-2CE2-4F71-BF36-B2AC68B9D9AE}" destId="{9A9303CB-AAA6-452D-8244-FDF1788D9161}" srcOrd="0" destOrd="0" parTransId="{9735CD41-8EC0-4A1E-B59F-500A00E3918D}" sibTransId="{9771AAB1-88B1-4ADB-87E5-E367D56017B2}"/>
    <dgm:cxn modelId="{8A1113AD-8E75-4D6E-835F-9E4EE1F9A0B1}" type="presOf" srcId="{A17C13CE-08AE-46A3-B834-8C545029345F}" destId="{CE1B2FEF-889B-45B0-8C06-803C7F86C299}" srcOrd="1" destOrd="0" presId="urn:microsoft.com/office/officeart/2005/8/layout/hierarchy2"/>
    <dgm:cxn modelId="{518BD809-AC22-4E16-A972-04203B085CF6}" srcId="{9A9303CB-AAA6-452D-8244-FDF1788D9161}" destId="{D64FEA58-3A55-40DF-9467-A7625FF816C3}" srcOrd="0" destOrd="0" parTransId="{DEEC32A1-AB82-45C8-88FE-B6E7569E20C1}" sibTransId="{61000BEC-836D-41FB-B6A3-1C0FECFF69EA}"/>
    <dgm:cxn modelId="{9C42D882-95CD-4608-8DAB-0FC5847120E5}" srcId="{FDFF82B6-4F8A-4E1E-B79A-20A1E0592AB7}" destId="{3BCED3E4-B9A6-403D-9FD4-D73BE180C8A0}" srcOrd="1" destOrd="0" parTransId="{09CF2FFC-EC2F-40F0-AE53-501DD2D9DD6F}" sibTransId="{0C41FDF4-5C6C-45D3-AE45-EB54853F1ADB}"/>
    <dgm:cxn modelId="{A5756BA5-41B1-4260-AF0C-B88D135E52D3}" type="presOf" srcId="{A9B86E1E-D635-4C03-88A3-8A175E89779E}" destId="{52F841F0-3AB4-4236-BC17-39679FAF4649}" srcOrd="0" destOrd="0" presId="urn:microsoft.com/office/officeart/2005/8/layout/hierarchy2"/>
    <dgm:cxn modelId="{3A981F22-8290-4B88-ABF4-F4B101769276}" type="presOf" srcId="{9735CD41-8EC0-4A1E-B59F-500A00E3918D}" destId="{ABF59A7C-3C89-4153-B712-FBB47FC4B93F}" srcOrd="1" destOrd="0" presId="urn:microsoft.com/office/officeart/2005/8/layout/hierarchy2"/>
    <dgm:cxn modelId="{E1CA3705-5C93-4B46-9E62-1FDCB932DA46}" type="presOf" srcId="{3BCED3E4-B9A6-403D-9FD4-D73BE180C8A0}" destId="{DA71B3CA-04D3-449A-A91F-623315396905}" srcOrd="0" destOrd="0" presId="urn:microsoft.com/office/officeart/2005/8/layout/hierarchy2"/>
    <dgm:cxn modelId="{99044F18-E67A-47C8-BC41-81A78C8675D5}" type="presOf" srcId="{DBAF5654-C2FC-4004-818D-9BE470006809}" destId="{3D527103-B81E-4F8E-A5E2-359BFF07957E}" srcOrd="1" destOrd="0" presId="urn:microsoft.com/office/officeart/2005/8/layout/hierarchy2"/>
    <dgm:cxn modelId="{F7EE85E1-78E5-4696-9AA9-9A8771B0E034}" type="presOf" srcId="{A9B86E1E-D635-4C03-88A3-8A175E89779E}" destId="{50746C0C-0619-4ED7-BF7D-373EF3EA38DE}" srcOrd="1" destOrd="0" presId="urn:microsoft.com/office/officeart/2005/8/layout/hierarchy2"/>
    <dgm:cxn modelId="{3E28BCE1-895F-481B-B308-2B56DC039128}" type="presOf" srcId="{C8105527-62BF-4B97-A281-71B489F6C520}" destId="{D85F4743-1D6F-4F7C-B507-0ECC8DAA7ECD}" srcOrd="0" destOrd="0" presId="urn:microsoft.com/office/officeart/2005/8/layout/hierarchy2"/>
    <dgm:cxn modelId="{B05ED04B-B170-41F1-B533-EC5D0BFD176C}" type="presOf" srcId="{A2FB6DE7-2CE2-4F71-BF36-B2AC68B9D9AE}" destId="{B36948E3-7A07-441C-9429-D22B5834FD20}" srcOrd="0" destOrd="0" presId="urn:microsoft.com/office/officeart/2005/8/layout/hierarchy2"/>
    <dgm:cxn modelId="{95FB39BF-11A6-4748-AB50-D40911B62951}" type="presOf" srcId="{FCF4F7E1-DBD6-499E-8011-BC31317A4645}" destId="{DE9C8EDE-A4B6-4B6F-B89F-CE3B25695E37}" srcOrd="0" destOrd="0" presId="urn:microsoft.com/office/officeart/2005/8/layout/hierarchy2"/>
    <dgm:cxn modelId="{293802C0-F35E-4ECB-ACC8-0A8B91B011AF}" type="presOf" srcId="{FDFF82B6-4F8A-4E1E-B79A-20A1E0592AB7}" destId="{188F134C-EF53-47C4-8060-8619F1E0B136}" srcOrd="0" destOrd="0" presId="urn:microsoft.com/office/officeart/2005/8/layout/hierarchy2"/>
    <dgm:cxn modelId="{30B2BCEB-00DC-4568-B14D-CE658814AE3E}" srcId="{C272C8E0-2F28-47CD-BC28-E0F37E0369D9}" destId="{A2FB6DE7-2CE2-4F71-BF36-B2AC68B9D9AE}" srcOrd="0" destOrd="0" parTransId="{5335AA79-DD6B-4822-B967-63B48A324418}" sibTransId="{5994FE24-FCD9-4761-9FA5-18EE4EBBDD9D}"/>
    <dgm:cxn modelId="{3460FDF7-675C-4526-B3AD-A1143CCCC6BF}" srcId="{FDFF82B6-4F8A-4E1E-B79A-20A1E0592AB7}" destId="{C8105527-62BF-4B97-A281-71B489F6C520}" srcOrd="0" destOrd="0" parTransId="{DBAF5654-C2FC-4004-818D-9BE470006809}" sibTransId="{C16A2EA9-7688-4EA3-B844-FD9CAC44BF07}"/>
    <dgm:cxn modelId="{CEFDF2FB-320F-4833-AB31-75D28235F114}" type="presOf" srcId="{55D467DF-D601-4541-A496-A9C9C0525F74}" destId="{1724E37F-7CE3-45D1-B330-96F61FDB00DF}" srcOrd="0" destOrd="0" presId="urn:microsoft.com/office/officeart/2005/8/layout/hierarchy2"/>
    <dgm:cxn modelId="{B8E33661-BD37-4514-9790-9711B222AC73}" type="presOf" srcId="{DEEC32A1-AB82-45C8-88FE-B6E7569E20C1}" destId="{CB88B144-D5AD-41D7-8271-0C6DCDA62DD9}" srcOrd="1" destOrd="0" presId="urn:microsoft.com/office/officeart/2005/8/layout/hierarchy2"/>
    <dgm:cxn modelId="{8ADB105F-781D-4FAC-94EF-56AF53CA8412}" srcId="{5BEEBAB1-9C37-4226-8B9B-98A25314A4D2}" destId="{C272C8E0-2F28-47CD-BC28-E0F37E0369D9}" srcOrd="0" destOrd="0" parTransId="{C707B390-9F14-4B9C-8C45-BF88ACD69469}" sibTransId="{6C47F542-A532-432C-8A3D-D3F30C073425}"/>
    <dgm:cxn modelId="{D277F7A6-9BDA-4E8A-9160-737B7A937C00}" type="presOf" srcId="{5BEEBAB1-9C37-4226-8B9B-98A25314A4D2}" destId="{386C20BF-7900-4CDC-B909-162B8984F38D}" srcOrd="0" destOrd="0" presId="urn:microsoft.com/office/officeart/2005/8/layout/hierarchy2"/>
    <dgm:cxn modelId="{A2E03E9B-ABCE-446B-B8BE-1951E8799D62}" type="presOf" srcId="{9086F6FB-5D3F-455C-80C7-E538ACD934AE}" destId="{C9ECF483-D672-4739-BAAC-61DBD3623640}" srcOrd="0" destOrd="0" presId="urn:microsoft.com/office/officeart/2005/8/layout/hierarchy2"/>
    <dgm:cxn modelId="{8D9BE0BA-8DAE-4AA9-B8FD-769F05EAD9F7}" srcId="{3BCED3E4-B9A6-403D-9FD4-D73BE180C8A0}" destId="{748BCCD5-74AA-4BBA-A388-D83CA95EE62F}" srcOrd="0" destOrd="0" parTransId="{A17C13CE-08AE-46A3-B834-8C545029345F}" sibTransId="{83C4CD34-CA47-46F2-AC56-0E25922F6397}"/>
    <dgm:cxn modelId="{BFF98989-E8D0-474F-89B2-53DE41AB2733}" type="presOf" srcId="{748BCCD5-74AA-4BBA-A388-D83CA95EE62F}" destId="{061B2185-5D1E-4A42-BF5E-8CBAF6B7D4B7}" srcOrd="0" destOrd="0" presId="urn:microsoft.com/office/officeart/2005/8/layout/hierarchy2"/>
    <dgm:cxn modelId="{2E0AA4B6-E1B1-45F6-9536-A7FE576C0967}" srcId="{55D467DF-D601-4541-A496-A9C9C0525F74}" destId="{9086F6FB-5D3F-455C-80C7-E538ACD934AE}" srcOrd="0" destOrd="0" parTransId="{7BE36133-6549-4875-BE0C-BED5314D6B69}" sibTransId="{71E2F4B6-DA77-4ACB-A259-43EE4FE8E7B8}"/>
    <dgm:cxn modelId="{46B53C58-2A11-401E-8F93-4BB06D76BACB}" type="presOf" srcId="{09CF2FFC-EC2F-40F0-AE53-501DD2D9DD6F}" destId="{61E27C0D-B9D4-4FBC-97CF-301295ACAFC8}" srcOrd="0" destOrd="0" presId="urn:microsoft.com/office/officeart/2005/8/layout/hierarchy2"/>
    <dgm:cxn modelId="{BF6FA100-6440-4148-AA38-4D0E568E23DA}" type="presOf" srcId="{C272C8E0-2F28-47CD-BC28-E0F37E0369D9}" destId="{EB02CA7A-D049-4F2B-B196-ADEB013046F5}" srcOrd="0" destOrd="0" presId="urn:microsoft.com/office/officeart/2005/8/layout/hierarchy2"/>
    <dgm:cxn modelId="{76DDFC49-AA92-442D-AE55-8740F5A77690}" type="presParOf" srcId="{386C20BF-7900-4CDC-B909-162B8984F38D}" destId="{41BB6E20-6A92-44E9-AD2B-F094BDCF7008}" srcOrd="0" destOrd="0" presId="urn:microsoft.com/office/officeart/2005/8/layout/hierarchy2"/>
    <dgm:cxn modelId="{4EF5DEAF-45D3-41FE-B1C3-B74AEC0FAA71}" type="presParOf" srcId="{41BB6E20-6A92-44E9-AD2B-F094BDCF7008}" destId="{EB02CA7A-D049-4F2B-B196-ADEB013046F5}" srcOrd="0" destOrd="0" presId="urn:microsoft.com/office/officeart/2005/8/layout/hierarchy2"/>
    <dgm:cxn modelId="{445CE086-9088-49DE-B5F3-7DF12FF6B3EA}" type="presParOf" srcId="{41BB6E20-6A92-44E9-AD2B-F094BDCF7008}" destId="{3AC4D75B-42FF-49DB-9390-AE8D6A50C9FE}" srcOrd="1" destOrd="0" presId="urn:microsoft.com/office/officeart/2005/8/layout/hierarchy2"/>
    <dgm:cxn modelId="{87411DF8-9662-4C48-9C42-F4B302E51458}" type="presParOf" srcId="{3AC4D75B-42FF-49DB-9390-AE8D6A50C9FE}" destId="{39015AC2-680A-410D-979B-79CF83CBE6B5}" srcOrd="0" destOrd="0" presId="urn:microsoft.com/office/officeart/2005/8/layout/hierarchy2"/>
    <dgm:cxn modelId="{E047B62B-D0E0-4D13-8B58-C8CFE0CB0F67}" type="presParOf" srcId="{39015AC2-680A-410D-979B-79CF83CBE6B5}" destId="{D42B5625-C942-4A44-889E-535E29B953E0}" srcOrd="0" destOrd="0" presId="urn:microsoft.com/office/officeart/2005/8/layout/hierarchy2"/>
    <dgm:cxn modelId="{54F9B467-B73C-4590-B60E-AEF0F3C75ABE}" type="presParOf" srcId="{3AC4D75B-42FF-49DB-9390-AE8D6A50C9FE}" destId="{F568DFEC-677B-473F-94CB-80208E68206F}" srcOrd="1" destOrd="0" presId="urn:microsoft.com/office/officeart/2005/8/layout/hierarchy2"/>
    <dgm:cxn modelId="{18F65BC5-3B3F-468B-A6DA-8E6B094EBB32}" type="presParOf" srcId="{F568DFEC-677B-473F-94CB-80208E68206F}" destId="{B36948E3-7A07-441C-9429-D22B5834FD20}" srcOrd="0" destOrd="0" presId="urn:microsoft.com/office/officeart/2005/8/layout/hierarchy2"/>
    <dgm:cxn modelId="{A60CFF27-83E2-43EC-8CAF-CAD30A64B92C}" type="presParOf" srcId="{F568DFEC-677B-473F-94CB-80208E68206F}" destId="{D69DE6D4-75EA-4479-9D57-4AC1C653A400}" srcOrd="1" destOrd="0" presId="urn:microsoft.com/office/officeart/2005/8/layout/hierarchy2"/>
    <dgm:cxn modelId="{6597C93F-023D-4BC1-9C82-D649B5857F7C}" type="presParOf" srcId="{D69DE6D4-75EA-4479-9D57-4AC1C653A400}" destId="{E22A4558-E472-4E94-86ED-4826ECD6DD6C}" srcOrd="0" destOrd="0" presId="urn:microsoft.com/office/officeart/2005/8/layout/hierarchy2"/>
    <dgm:cxn modelId="{FF3DF4F3-431F-44FA-B958-B6413E8EFCAC}" type="presParOf" srcId="{E22A4558-E472-4E94-86ED-4826ECD6DD6C}" destId="{ABF59A7C-3C89-4153-B712-FBB47FC4B93F}" srcOrd="0" destOrd="0" presId="urn:microsoft.com/office/officeart/2005/8/layout/hierarchy2"/>
    <dgm:cxn modelId="{0DD0F6DD-E8A9-4938-A4D5-D6FDBA3EFA8E}" type="presParOf" srcId="{D69DE6D4-75EA-4479-9D57-4AC1C653A400}" destId="{B9D169CE-8C33-4442-B503-8212F2535B2D}" srcOrd="1" destOrd="0" presId="urn:microsoft.com/office/officeart/2005/8/layout/hierarchy2"/>
    <dgm:cxn modelId="{30BF8BA5-DD10-4336-9B5C-030A9D19B4AF}" type="presParOf" srcId="{B9D169CE-8C33-4442-B503-8212F2535B2D}" destId="{B30EA9C0-2387-45B6-B512-A908FE85DD7C}" srcOrd="0" destOrd="0" presId="urn:microsoft.com/office/officeart/2005/8/layout/hierarchy2"/>
    <dgm:cxn modelId="{B638F163-97CC-483F-AA83-633EA3DB3D4C}" type="presParOf" srcId="{B9D169CE-8C33-4442-B503-8212F2535B2D}" destId="{364AAD25-A517-496C-8A1C-811FF897C4D1}" srcOrd="1" destOrd="0" presId="urn:microsoft.com/office/officeart/2005/8/layout/hierarchy2"/>
    <dgm:cxn modelId="{260746D1-2B5F-4806-82A0-196DC1B4A033}" type="presParOf" srcId="{364AAD25-A517-496C-8A1C-811FF897C4D1}" destId="{080EA6B5-9DFF-4741-B070-CA070C8BF971}" srcOrd="0" destOrd="0" presId="urn:microsoft.com/office/officeart/2005/8/layout/hierarchy2"/>
    <dgm:cxn modelId="{7EA26715-895D-44E4-9C50-68F862072869}" type="presParOf" srcId="{080EA6B5-9DFF-4741-B070-CA070C8BF971}" destId="{CB88B144-D5AD-41D7-8271-0C6DCDA62DD9}" srcOrd="0" destOrd="0" presId="urn:microsoft.com/office/officeart/2005/8/layout/hierarchy2"/>
    <dgm:cxn modelId="{FA198767-7DDE-49C3-A83C-2B04A823D5FB}" type="presParOf" srcId="{364AAD25-A517-496C-8A1C-811FF897C4D1}" destId="{DCD0669E-85A6-4A77-9098-ADB80BC467FB}" srcOrd="1" destOrd="0" presId="urn:microsoft.com/office/officeart/2005/8/layout/hierarchy2"/>
    <dgm:cxn modelId="{C960D3F0-2B25-4A8E-BE51-49DD57F9448E}" type="presParOf" srcId="{DCD0669E-85A6-4A77-9098-ADB80BC467FB}" destId="{1F6D5207-7DBF-4670-AC9D-0D2FEE335F2A}" srcOrd="0" destOrd="0" presId="urn:microsoft.com/office/officeart/2005/8/layout/hierarchy2"/>
    <dgm:cxn modelId="{0350D641-A2A6-4C1C-AEDA-45F7ED335E46}" type="presParOf" srcId="{DCD0669E-85A6-4A77-9098-ADB80BC467FB}" destId="{8C2A2CD9-F780-497D-959D-E35492D4F069}" srcOrd="1" destOrd="0" presId="urn:microsoft.com/office/officeart/2005/8/layout/hierarchy2"/>
    <dgm:cxn modelId="{26032EDB-5563-424A-9DB7-660B64FC27D9}" type="presParOf" srcId="{D69DE6D4-75EA-4479-9D57-4AC1C653A400}" destId="{52F841F0-3AB4-4236-BC17-39679FAF4649}" srcOrd="2" destOrd="0" presId="urn:microsoft.com/office/officeart/2005/8/layout/hierarchy2"/>
    <dgm:cxn modelId="{C46B406A-3408-4C9F-A181-3914BD670960}" type="presParOf" srcId="{52F841F0-3AB4-4236-BC17-39679FAF4649}" destId="{50746C0C-0619-4ED7-BF7D-373EF3EA38DE}" srcOrd="0" destOrd="0" presId="urn:microsoft.com/office/officeart/2005/8/layout/hierarchy2"/>
    <dgm:cxn modelId="{B5E447BE-9EBF-4937-BE13-8125D4FE4A33}" type="presParOf" srcId="{D69DE6D4-75EA-4479-9D57-4AC1C653A400}" destId="{D243BFDE-4A65-4FD0-A60E-F0199B1B6D82}" srcOrd="3" destOrd="0" presId="urn:microsoft.com/office/officeart/2005/8/layout/hierarchy2"/>
    <dgm:cxn modelId="{2AE370F0-45C2-4F00-B789-24511B9519CD}" type="presParOf" srcId="{D243BFDE-4A65-4FD0-A60E-F0199B1B6D82}" destId="{188F134C-EF53-47C4-8060-8619F1E0B136}" srcOrd="0" destOrd="0" presId="urn:microsoft.com/office/officeart/2005/8/layout/hierarchy2"/>
    <dgm:cxn modelId="{CA12C1ED-7B60-4B5F-AF38-C1755CEFBBA2}" type="presParOf" srcId="{D243BFDE-4A65-4FD0-A60E-F0199B1B6D82}" destId="{29CEA204-67E9-481F-9AD8-F2D632BCE6E7}" srcOrd="1" destOrd="0" presId="urn:microsoft.com/office/officeart/2005/8/layout/hierarchy2"/>
    <dgm:cxn modelId="{16A66EDA-988C-49DD-B67D-CFDAF082B14B}" type="presParOf" srcId="{29CEA204-67E9-481F-9AD8-F2D632BCE6E7}" destId="{2C7CF422-284A-4507-8D3E-5E14262C370F}" srcOrd="0" destOrd="0" presId="urn:microsoft.com/office/officeart/2005/8/layout/hierarchy2"/>
    <dgm:cxn modelId="{B71E551D-119C-4672-8F72-CBB266DC270B}" type="presParOf" srcId="{2C7CF422-284A-4507-8D3E-5E14262C370F}" destId="{3D527103-B81E-4F8E-A5E2-359BFF07957E}" srcOrd="0" destOrd="0" presId="urn:microsoft.com/office/officeart/2005/8/layout/hierarchy2"/>
    <dgm:cxn modelId="{15E9ACD6-2AC3-4D01-8CB7-6D20073F5195}" type="presParOf" srcId="{29CEA204-67E9-481F-9AD8-F2D632BCE6E7}" destId="{849BF8F1-5616-4E16-94B8-7859F8A6E8B0}" srcOrd="1" destOrd="0" presId="urn:microsoft.com/office/officeart/2005/8/layout/hierarchy2"/>
    <dgm:cxn modelId="{FA48DC14-A00A-4A73-B0BE-9FAFF2F62C1C}" type="presParOf" srcId="{849BF8F1-5616-4E16-94B8-7859F8A6E8B0}" destId="{D85F4743-1D6F-4F7C-B507-0ECC8DAA7ECD}" srcOrd="0" destOrd="0" presId="urn:microsoft.com/office/officeart/2005/8/layout/hierarchy2"/>
    <dgm:cxn modelId="{D95739F5-C6B5-41EC-8693-39A5F634F26E}" type="presParOf" srcId="{849BF8F1-5616-4E16-94B8-7859F8A6E8B0}" destId="{B2AB4065-468B-4664-853A-0744096F7E5C}" srcOrd="1" destOrd="0" presId="urn:microsoft.com/office/officeart/2005/8/layout/hierarchy2"/>
    <dgm:cxn modelId="{EB0100A0-C765-4C1F-A6E1-36EEB1CBE72B}" type="presParOf" srcId="{29CEA204-67E9-481F-9AD8-F2D632BCE6E7}" destId="{61E27C0D-B9D4-4FBC-97CF-301295ACAFC8}" srcOrd="2" destOrd="0" presId="urn:microsoft.com/office/officeart/2005/8/layout/hierarchy2"/>
    <dgm:cxn modelId="{F3FFA7E9-BA9F-4B81-9BFE-04FACD8C03AF}" type="presParOf" srcId="{61E27C0D-B9D4-4FBC-97CF-301295ACAFC8}" destId="{DB995CDF-0346-4C70-9320-EA986BCD792C}" srcOrd="0" destOrd="0" presId="urn:microsoft.com/office/officeart/2005/8/layout/hierarchy2"/>
    <dgm:cxn modelId="{73043E64-EFAF-4A9C-A1B1-6F69AE082315}" type="presParOf" srcId="{29CEA204-67E9-481F-9AD8-F2D632BCE6E7}" destId="{4CC9468C-669D-4F7F-BE37-C112A02AA9CE}" srcOrd="3" destOrd="0" presId="urn:microsoft.com/office/officeart/2005/8/layout/hierarchy2"/>
    <dgm:cxn modelId="{D7F52C00-BA59-4170-B63D-A2D439FFC65E}" type="presParOf" srcId="{4CC9468C-669D-4F7F-BE37-C112A02AA9CE}" destId="{DA71B3CA-04D3-449A-A91F-623315396905}" srcOrd="0" destOrd="0" presId="urn:microsoft.com/office/officeart/2005/8/layout/hierarchy2"/>
    <dgm:cxn modelId="{E7863BBE-35AA-4697-BB03-5168BE27648F}" type="presParOf" srcId="{4CC9468C-669D-4F7F-BE37-C112A02AA9CE}" destId="{369C4FC3-7761-407E-B8DF-E56FC8698509}" srcOrd="1" destOrd="0" presId="urn:microsoft.com/office/officeart/2005/8/layout/hierarchy2"/>
    <dgm:cxn modelId="{59DCFEBF-6482-4C8B-8312-0714C9E9039D}" type="presParOf" srcId="{369C4FC3-7761-407E-B8DF-E56FC8698509}" destId="{15945197-D6EE-4907-9211-83CC7A831A7D}" srcOrd="0" destOrd="0" presId="urn:microsoft.com/office/officeart/2005/8/layout/hierarchy2"/>
    <dgm:cxn modelId="{A27DE732-C74B-4CCD-9565-51560ADF03BA}" type="presParOf" srcId="{15945197-D6EE-4907-9211-83CC7A831A7D}" destId="{CE1B2FEF-889B-45B0-8C06-803C7F86C299}" srcOrd="0" destOrd="0" presId="urn:microsoft.com/office/officeart/2005/8/layout/hierarchy2"/>
    <dgm:cxn modelId="{28F02669-9564-401E-A441-29C8F7C4C140}" type="presParOf" srcId="{369C4FC3-7761-407E-B8DF-E56FC8698509}" destId="{0EAF0032-ECBD-4D2A-A81F-A625F07304D1}" srcOrd="1" destOrd="0" presId="urn:microsoft.com/office/officeart/2005/8/layout/hierarchy2"/>
    <dgm:cxn modelId="{63AFD6DF-FC64-4C05-83C9-0CB954F26DD6}" type="presParOf" srcId="{0EAF0032-ECBD-4D2A-A81F-A625F07304D1}" destId="{061B2185-5D1E-4A42-BF5E-8CBAF6B7D4B7}" srcOrd="0" destOrd="0" presId="urn:microsoft.com/office/officeart/2005/8/layout/hierarchy2"/>
    <dgm:cxn modelId="{6A50FEA9-1BF9-41DB-B117-D83CC326A1A3}" type="presParOf" srcId="{0EAF0032-ECBD-4D2A-A81F-A625F07304D1}" destId="{C67BAC04-38AA-4827-B6EB-71E50AEB6CA2}" srcOrd="1" destOrd="0" presId="urn:microsoft.com/office/officeart/2005/8/layout/hierarchy2"/>
    <dgm:cxn modelId="{9DD3F528-6B41-4918-BF88-120440A1BA4C}" type="presParOf" srcId="{3AC4D75B-42FF-49DB-9390-AE8D6A50C9FE}" destId="{DE9C8EDE-A4B6-4B6F-B89F-CE3B25695E37}" srcOrd="2" destOrd="0" presId="urn:microsoft.com/office/officeart/2005/8/layout/hierarchy2"/>
    <dgm:cxn modelId="{53B33666-5B6E-4B37-B97C-76C6371235B0}" type="presParOf" srcId="{DE9C8EDE-A4B6-4B6F-B89F-CE3B25695E37}" destId="{C3D63E22-7FC8-43F5-B9F1-D9A9F3D0BFAB}" srcOrd="0" destOrd="0" presId="urn:microsoft.com/office/officeart/2005/8/layout/hierarchy2"/>
    <dgm:cxn modelId="{7CC6D225-378B-43F0-B5AD-0B674BBDF094}" type="presParOf" srcId="{3AC4D75B-42FF-49DB-9390-AE8D6A50C9FE}" destId="{8A3CD371-B790-48A6-B820-765DA52A284D}" srcOrd="3" destOrd="0" presId="urn:microsoft.com/office/officeart/2005/8/layout/hierarchy2"/>
    <dgm:cxn modelId="{6F9B23B4-A287-4091-A250-185061776DDF}" type="presParOf" srcId="{8A3CD371-B790-48A6-B820-765DA52A284D}" destId="{1724E37F-7CE3-45D1-B330-96F61FDB00DF}" srcOrd="0" destOrd="0" presId="urn:microsoft.com/office/officeart/2005/8/layout/hierarchy2"/>
    <dgm:cxn modelId="{6EC494DB-B1D1-4AC6-817F-0160CD4335D7}" type="presParOf" srcId="{8A3CD371-B790-48A6-B820-765DA52A284D}" destId="{54B1B799-269B-49F9-955C-63777A67C9F0}" srcOrd="1" destOrd="0" presId="urn:microsoft.com/office/officeart/2005/8/layout/hierarchy2"/>
    <dgm:cxn modelId="{A4E58DA5-B859-473B-B7EE-04C6F5CD4400}" type="presParOf" srcId="{54B1B799-269B-49F9-955C-63777A67C9F0}" destId="{06B527B7-9721-4DA2-9CAC-FD9469EF8E8D}" srcOrd="0" destOrd="0" presId="urn:microsoft.com/office/officeart/2005/8/layout/hierarchy2"/>
    <dgm:cxn modelId="{A8B8E116-1213-4498-9351-3BB0A8260807}" type="presParOf" srcId="{06B527B7-9721-4DA2-9CAC-FD9469EF8E8D}" destId="{0311B899-B46E-40CF-B4D3-DEB5B4DDE26F}" srcOrd="0" destOrd="0" presId="urn:microsoft.com/office/officeart/2005/8/layout/hierarchy2"/>
    <dgm:cxn modelId="{ABD5250F-D5E8-46CD-B964-9DC396E1976E}" type="presParOf" srcId="{54B1B799-269B-49F9-955C-63777A67C9F0}" destId="{35CEF48D-8CDE-4548-B211-A1868D2566E9}" srcOrd="1" destOrd="0" presId="urn:microsoft.com/office/officeart/2005/8/layout/hierarchy2"/>
    <dgm:cxn modelId="{E80C9244-7475-458B-9A9B-9DCE25C5609B}" type="presParOf" srcId="{35CEF48D-8CDE-4548-B211-A1868D2566E9}" destId="{C9ECF483-D672-4739-BAAC-61DBD3623640}" srcOrd="0" destOrd="0" presId="urn:microsoft.com/office/officeart/2005/8/layout/hierarchy2"/>
    <dgm:cxn modelId="{985987C8-BFA8-4938-81AD-6D05083090B8}" type="presParOf" srcId="{35CEF48D-8CDE-4548-B211-A1868D2566E9}" destId="{8AF50FAD-E522-4549-B96F-0C87E790CC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CA7A-D049-4F2B-B196-ADEB013046F5}">
      <dsp:nvSpPr>
        <dsp:cNvPr id="0" name=""/>
        <dsp:cNvSpPr/>
      </dsp:nvSpPr>
      <dsp:spPr>
        <a:xfrm>
          <a:off x="7577" y="2560841"/>
          <a:ext cx="1245863" cy="62293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Politický systém</a:t>
          </a:r>
        </a:p>
      </dsp:txBody>
      <dsp:txXfrm>
        <a:off x="25822" y="2579086"/>
        <a:ext cx="1209373" cy="586441"/>
      </dsp:txXfrm>
    </dsp:sp>
    <dsp:sp modelId="{39015AC2-680A-410D-979B-79CF83CBE6B5}">
      <dsp:nvSpPr>
        <dsp:cNvPr id="0" name=""/>
        <dsp:cNvSpPr/>
      </dsp:nvSpPr>
      <dsp:spPr>
        <a:xfrm rot="18208315">
          <a:off x="1050827" y="2484460"/>
          <a:ext cx="903571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903571" y="10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80023" y="2472858"/>
        <a:ext cx="45178" cy="45178"/>
      </dsp:txXfrm>
    </dsp:sp>
    <dsp:sp modelId="{B36948E3-7A07-441C-9429-D22B5834FD20}">
      <dsp:nvSpPr>
        <dsp:cNvPr id="0" name=""/>
        <dsp:cNvSpPr/>
      </dsp:nvSpPr>
      <dsp:spPr>
        <a:xfrm>
          <a:off x="1751785" y="1807121"/>
          <a:ext cx="1245863" cy="62293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Sdílení moci</a:t>
          </a:r>
        </a:p>
      </dsp:txBody>
      <dsp:txXfrm>
        <a:off x="1770030" y="1825366"/>
        <a:ext cx="1209373" cy="586441"/>
      </dsp:txXfrm>
    </dsp:sp>
    <dsp:sp modelId="{E22A4558-E472-4E94-86ED-4826ECD6DD6C}">
      <dsp:nvSpPr>
        <dsp:cNvPr id="0" name=""/>
        <dsp:cNvSpPr/>
      </dsp:nvSpPr>
      <dsp:spPr>
        <a:xfrm rot="18132569">
          <a:off x="2779344" y="1712066"/>
          <a:ext cx="934953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934953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23447" y="1699679"/>
        <a:ext cx="46747" cy="46747"/>
      </dsp:txXfrm>
    </dsp:sp>
    <dsp:sp modelId="{B30EA9C0-2387-45B6-B512-A908FE85DD7C}">
      <dsp:nvSpPr>
        <dsp:cNvPr id="0" name=""/>
        <dsp:cNvSpPr/>
      </dsp:nvSpPr>
      <dsp:spPr>
        <a:xfrm>
          <a:off x="3495994" y="1016053"/>
          <a:ext cx="1245863" cy="62293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solidFill>
                <a:srgbClr val="002D5A"/>
              </a:solidFill>
            </a:rPr>
            <a:t>Společná legitimita</a:t>
          </a:r>
        </a:p>
      </dsp:txBody>
      <dsp:txXfrm>
        <a:off x="3514239" y="1034298"/>
        <a:ext cx="1209373" cy="586441"/>
      </dsp:txXfrm>
    </dsp:sp>
    <dsp:sp modelId="{080EA6B5-9DFF-4741-B070-CA070C8BF971}">
      <dsp:nvSpPr>
        <dsp:cNvPr id="0" name=""/>
        <dsp:cNvSpPr/>
      </dsp:nvSpPr>
      <dsp:spPr>
        <a:xfrm rot="17991406">
          <a:off x="4517748" y="929483"/>
          <a:ext cx="892566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892566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41717" y="918155"/>
        <a:ext cx="44628" cy="44628"/>
      </dsp:txXfrm>
    </dsp:sp>
    <dsp:sp modelId="{1F6D5207-7DBF-4670-AC9D-0D2FEE335F2A}">
      <dsp:nvSpPr>
        <dsp:cNvPr id="0" name=""/>
        <dsp:cNvSpPr/>
      </dsp:nvSpPr>
      <dsp:spPr>
        <a:xfrm>
          <a:off x="5186206" y="241954"/>
          <a:ext cx="1245863" cy="622931"/>
        </a:xfrm>
        <a:prstGeom prst="roundRect">
          <a:avLst>
            <a:gd name="adj" fmla="val 10000"/>
          </a:avLst>
        </a:prstGeom>
        <a:solidFill>
          <a:srgbClr val="CA8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rgbClr val="002D5A"/>
              </a:solidFill>
            </a:rPr>
            <a:t>Parlamentní režim</a:t>
          </a:r>
        </a:p>
      </dsp:txBody>
      <dsp:txXfrm>
        <a:off x="5204451" y="260199"/>
        <a:ext cx="1209373" cy="586441"/>
      </dsp:txXfrm>
    </dsp:sp>
    <dsp:sp modelId="{52F841F0-3AB4-4236-BC17-39679FAF4649}">
      <dsp:nvSpPr>
        <dsp:cNvPr id="0" name=""/>
        <dsp:cNvSpPr/>
      </dsp:nvSpPr>
      <dsp:spPr>
        <a:xfrm rot="3467431">
          <a:off x="2779344" y="2503135"/>
          <a:ext cx="934953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934953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23447" y="2490748"/>
        <a:ext cx="46747" cy="46747"/>
      </dsp:txXfrm>
    </dsp:sp>
    <dsp:sp modelId="{188F134C-EF53-47C4-8060-8619F1E0B136}">
      <dsp:nvSpPr>
        <dsp:cNvPr id="0" name=""/>
        <dsp:cNvSpPr/>
      </dsp:nvSpPr>
      <dsp:spPr>
        <a:xfrm>
          <a:off x="3495994" y="2598190"/>
          <a:ext cx="1245863" cy="62293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solidFill>
                <a:srgbClr val="002D5A"/>
              </a:solidFill>
            </a:rPr>
            <a:t>Oddělená legitimita</a:t>
          </a:r>
        </a:p>
      </dsp:txBody>
      <dsp:txXfrm>
        <a:off x="3514239" y="2616435"/>
        <a:ext cx="1209373" cy="586441"/>
      </dsp:txXfrm>
    </dsp:sp>
    <dsp:sp modelId="{2C7CF422-284A-4507-8D3E-5E14262C370F}">
      <dsp:nvSpPr>
        <dsp:cNvPr id="0" name=""/>
        <dsp:cNvSpPr/>
      </dsp:nvSpPr>
      <dsp:spPr>
        <a:xfrm rot="18982386">
          <a:off x="4644370" y="2655100"/>
          <a:ext cx="706039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706039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79738" y="2648435"/>
        <a:ext cx="35301" cy="35301"/>
      </dsp:txXfrm>
    </dsp:sp>
    <dsp:sp modelId="{D85F4743-1D6F-4F7C-B507-0ECC8DAA7ECD}">
      <dsp:nvSpPr>
        <dsp:cNvPr id="0" name=""/>
        <dsp:cNvSpPr/>
      </dsp:nvSpPr>
      <dsp:spPr>
        <a:xfrm>
          <a:off x="5252922" y="1854643"/>
          <a:ext cx="1245863" cy="1135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Prezident člen vlády (opozice) nebo mimo linii vláda - opozice</a:t>
          </a:r>
        </a:p>
      </dsp:txBody>
      <dsp:txXfrm>
        <a:off x="5286187" y="1887908"/>
        <a:ext cx="1179333" cy="1069217"/>
      </dsp:txXfrm>
    </dsp:sp>
    <dsp:sp modelId="{61E27C0D-B9D4-4FBC-97CF-301295ACAFC8}">
      <dsp:nvSpPr>
        <dsp:cNvPr id="0" name=""/>
        <dsp:cNvSpPr/>
      </dsp:nvSpPr>
      <dsp:spPr>
        <a:xfrm rot="3409583">
          <a:off x="4524480" y="3300477"/>
          <a:ext cx="960095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960095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80526" y="3287461"/>
        <a:ext cx="48004" cy="48004"/>
      </dsp:txXfrm>
    </dsp:sp>
    <dsp:sp modelId="{DA71B3CA-04D3-449A-A91F-623315396905}">
      <dsp:nvSpPr>
        <dsp:cNvPr id="0" name=""/>
        <dsp:cNvSpPr/>
      </dsp:nvSpPr>
      <dsp:spPr>
        <a:xfrm>
          <a:off x="5267200" y="3150634"/>
          <a:ext cx="1245863" cy="1125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Prezident vůdce (jedním z vůdců) vládního/opozičního bloku</a:t>
          </a:r>
        </a:p>
      </dsp:txBody>
      <dsp:txXfrm>
        <a:off x="5300158" y="3183592"/>
        <a:ext cx="1179947" cy="1059360"/>
      </dsp:txXfrm>
    </dsp:sp>
    <dsp:sp modelId="{15945197-D6EE-4907-9211-83CC7A831A7D}">
      <dsp:nvSpPr>
        <dsp:cNvPr id="0" name=""/>
        <dsp:cNvSpPr/>
      </dsp:nvSpPr>
      <dsp:spPr>
        <a:xfrm rot="3634129">
          <a:off x="6334339" y="4008325"/>
          <a:ext cx="702775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702775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668158" y="4001742"/>
        <a:ext cx="35138" cy="35138"/>
      </dsp:txXfrm>
    </dsp:sp>
    <dsp:sp modelId="{061B2185-5D1E-4A42-BF5E-8CBAF6B7D4B7}">
      <dsp:nvSpPr>
        <dsp:cNvPr id="0" name=""/>
        <dsp:cNvSpPr/>
      </dsp:nvSpPr>
      <dsp:spPr>
        <a:xfrm>
          <a:off x="6858391" y="3895068"/>
          <a:ext cx="1698123" cy="860567"/>
        </a:xfrm>
        <a:prstGeom prst="roundRect">
          <a:avLst>
            <a:gd name="adj" fmla="val 10000"/>
          </a:avLst>
        </a:prstGeom>
        <a:solidFill>
          <a:srgbClr val="CA8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rgbClr val="002D5A"/>
              </a:solidFill>
            </a:rPr>
            <a:t>Poloprezidentský režim</a:t>
          </a:r>
        </a:p>
      </dsp:txBody>
      <dsp:txXfrm>
        <a:off x="6883596" y="3920273"/>
        <a:ext cx="1647713" cy="810157"/>
      </dsp:txXfrm>
    </dsp:sp>
    <dsp:sp modelId="{DE9C8EDE-A4B6-4B6F-B89F-CE3B25695E37}">
      <dsp:nvSpPr>
        <dsp:cNvPr id="0" name=""/>
        <dsp:cNvSpPr/>
      </dsp:nvSpPr>
      <dsp:spPr>
        <a:xfrm rot="3391685">
          <a:off x="1050827" y="3238180"/>
          <a:ext cx="903571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903571" y="10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80023" y="3226578"/>
        <a:ext cx="45178" cy="45178"/>
      </dsp:txXfrm>
    </dsp:sp>
    <dsp:sp modelId="{1724E37F-7CE3-45D1-B330-96F61FDB00DF}">
      <dsp:nvSpPr>
        <dsp:cNvPr id="0" name=""/>
        <dsp:cNvSpPr/>
      </dsp:nvSpPr>
      <dsp:spPr>
        <a:xfrm>
          <a:off x="1751785" y="3314561"/>
          <a:ext cx="1245863" cy="62293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Oddělení moci</a:t>
          </a:r>
        </a:p>
      </dsp:txBody>
      <dsp:txXfrm>
        <a:off x="1770030" y="3332806"/>
        <a:ext cx="1209373" cy="586441"/>
      </dsp:txXfrm>
    </dsp:sp>
    <dsp:sp modelId="{06B527B7-9721-4DA2-9CAC-FD9469EF8E8D}">
      <dsp:nvSpPr>
        <dsp:cNvPr id="0" name=""/>
        <dsp:cNvSpPr/>
      </dsp:nvSpPr>
      <dsp:spPr>
        <a:xfrm rot="2944699">
          <a:off x="2804117" y="4038939"/>
          <a:ext cx="1122010" cy="21973"/>
        </a:xfrm>
        <a:custGeom>
          <a:avLst/>
          <a:gdLst/>
          <a:ahLst/>
          <a:cxnLst/>
          <a:rect l="0" t="0" r="0" b="0"/>
          <a:pathLst>
            <a:path>
              <a:moveTo>
                <a:pt x="0" y="10986"/>
              </a:moveTo>
              <a:lnTo>
                <a:pt x="1122010" y="10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337072" y="4021875"/>
        <a:ext cx="56100" cy="56100"/>
      </dsp:txXfrm>
    </dsp:sp>
    <dsp:sp modelId="{C9ECF483-D672-4739-BAAC-61DBD3623640}">
      <dsp:nvSpPr>
        <dsp:cNvPr id="0" name=""/>
        <dsp:cNvSpPr/>
      </dsp:nvSpPr>
      <dsp:spPr>
        <a:xfrm>
          <a:off x="3732595" y="4162359"/>
          <a:ext cx="1245863" cy="622931"/>
        </a:xfrm>
        <a:prstGeom prst="roundRect">
          <a:avLst>
            <a:gd name="adj" fmla="val 10000"/>
          </a:avLst>
        </a:prstGeom>
        <a:solidFill>
          <a:srgbClr val="CA8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rgbClr val="002D5A"/>
              </a:solidFill>
            </a:rPr>
            <a:t>Prezidentský režim</a:t>
          </a:r>
        </a:p>
      </dsp:txBody>
      <dsp:txXfrm>
        <a:off x="3750840" y="4180604"/>
        <a:ext cx="1209373" cy="586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8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5A04-C1D2-4A7B-8AE5-711B3F44F722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8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C0BC-B10D-4640-9EA9-EBEFA08BD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1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37FB44E5-98A7-4C49-8AEA-178A5358B6D1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8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A4718F73-5B0F-4EBD-96FD-7B6793CB5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1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76275" y="2324099"/>
            <a:ext cx="7772400" cy="2476501"/>
          </a:xfrm>
        </p:spPr>
        <p:txBody>
          <a:bodyPr>
            <a:noAutofit/>
          </a:bodyPr>
          <a:lstStyle/>
          <a:p>
            <a:r>
              <a:rPr lang="cs-CZ" sz="5400" b="1" cap="all" dirty="0">
                <a:solidFill>
                  <a:srgbClr val="002D5A"/>
                </a:solidFill>
              </a:rPr>
              <a:t>Demokracie a její formy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0025" y="4191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CA8A64"/>
                </a:solidFill>
              </a:rPr>
              <a:t>AR 2021/2022</a:t>
            </a:r>
          </a:p>
        </p:txBody>
      </p:sp>
    </p:spTree>
    <p:extLst>
      <p:ext uri="{BB962C8B-B14F-4D97-AF65-F5344CB8AC3E}">
        <p14:creationId xmlns:p14="http://schemas.microsoft.com/office/powerpoint/2010/main" val="405952586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65100" y="338138"/>
            <a:ext cx="8447088" cy="785812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Přímá demokracie </a:t>
            </a:r>
            <a:br>
              <a:rPr lang="cs-CZ" altLang="cs-CZ" sz="4400" dirty="0"/>
            </a:br>
            <a:r>
              <a:rPr lang="cs-CZ" altLang="cs-CZ" sz="4400" dirty="0"/>
              <a:t>v moderní době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67677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cs-CZ" sz="2000" b="0" dirty="0">
                <a:solidFill>
                  <a:srgbClr val="002D5A"/>
                </a:solidFill>
              </a:rPr>
              <a:t>v žádné moderní (ani postmoderní) společnosti se nestala skutečností</a:t>
            </a:r>
          </a:p>
          <a:p>
            <a:pPr>
              <a:spcBef>
                <a:spcPts val="600"/>
              </a:spcBef>
              <a:defRPr/>
            </a:pPr>
            <a:r>
              <a:rPr lang="cs-CZ" sz="2000" b="0" dirty="0">
                <a:solidFill>
                  <a:srgbClr val="002D5A"/>
                </a:solidFill>
              </a:rPr>
              <a:t>důvody: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b="0" dirty="0">
                <a:solidFill>
                  <a:srgbClr val="002D5A"/>
                </a:solidFill>
              </a:rPr>
              <a:t>velikost území a počet obyvatel, které v podstatě brání technické realizovatelnosti;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b="0" dirty="0">
                <a:solidFill>
                  <a:srgbClr val="002D5A"/>
                </a:solidFill>
              </a:rPr>
              <a:t>složitost otázek, o kterých se v moderních demokraciích rozhoduje a které vyžadují přítomnost expertního posouzení;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b="0" dirty="0">
                <a:solidFill>
                  <a:srgbClr val="002D5A"/>
                </a:solidFill>
              </a:rPr>
              <a:t>absence přímé odpovědnosti za rozhodnutí lidu;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b="0" dirty="0">
                <a:solidFill>
                  <a:srgbClr val="002D5A"/>
                </a:solidFill>
              </a:rPr>
              <a:t>neustálé snižování politické participace - riziko převahy dobře organizované menšiny 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b="0" dirty="0">
                <a:solidFill>
                  <a:srgbClr val="002D5A"/>
                </a:solidFill>
              </a:rPr>
              <a:t> </a:t>
            </a:r>
          </a:p>
          <a:p>
            <a:pPr>
              <a:spcBef>
                <a:spcPts val="600"/>
              </a:spcBef>
              <a:defRPr/>
            </a:pPr>
            <a:r>
              <a:rPr lang="cs-CZ" sz="2000" b="0" dirty="0">
                <a:solidFill>
                  <a:srgbClr val="002D5A"/>
                </a:solidFill>
              </a:rPr>
              <a:t>v řadě moderních demokracií se však prvky a techniky přímé užívají jako doplněk, a to někdy i velmi významný a často užívaný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471550"/>
      </p:ext>
    </p:extLst>
  </p:cSld>
  <p:clrMapOvr>
    <a:masterClrMapping/>
  </p:clrMapOvr>
  <p:transition spd="slow">
    <p:cover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="" xmlns:a16="http://schemas.microsoft.com/office/drawing/2014/main" id="{C6597FB6-E69D-44B9-B8E1-7910F861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679450"/>
            <a:ext cx="8447087" cy="406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Vývoj všeobecného volebního </a:t>
            </a:r>
            <a:br>
              <a:rPr lang="cs-CZ" altLang="cs-CZ" sz="4000" dirty="0"/>
            </a:br>
            <a:r>
              <a:rPr lang="cs-CZ" altLang="cs-CZ" sz="4000" dirty="0"/>
              <a:t>práva (S. </a:t>
            </a:r>
            <a:r>
              <a:rPr lang="cs-CZ" altLang="cs-CZ" sz="4000" dirty="0" err="1"/>
              <a:t>Rokkan</a:t>
            </a:r>
            <a:r>
              <a:rPr lang="cs-CZ" altLang="cs-CZ" sz="40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7D43159-C39A-45D9-837B-9DC16155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19250"/>
            <a:ext cx="8362950" cy="4797425"/>
          </a:xfrm>
        </p:spPr>
        <p:txBody>
          <a:bodyPr rtlCol="0">
            <a:normAutofit/>
          </a:bodyPr>
          <a:lstStyle/>
          <a:p>
            <a:pPr marL="0" indent="0" defTabSz="914206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002D5A"/>
                </a:solidFill>
              </a:rPr>
              <a:t>Vstup do jednotlivých období šel ruku v ruce s postupující demokratizací a překračování tzv. prahů: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i="1" dirty="0">
                <a:solidFill>
                  <a:srgbClr val="002D5A"/>
                </a:solidFill>
              </a:rPr>
              <a:t>práh legitimace</a:t>
            </a:r>
            <a:r>
              <a:rPr lang="cs-CZ" sz="2000" dirty="0">
                <a:solidFill>
                  <a:srgbClr val="002D5A"/>
                </a:solidFill>
              </a:rPr>
              <a:t> (oprávnění) – obyvatelé obdrželi první politická práva (shromažďování, sdružování, svoboda projevu)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i="1" dirty="0">
                <a:solidFill>
                  <a:srgbClr val="002D5A"/>
                </a:solidFill>
              </a:rPr>
              <a:t>práh inkorporace </a:t>
            </a:r>
            <a:r>
              <a:rPr lang="cs-CZ" sz="2000" dirty="0">
                <a:solidFill>
                  <a:srgbClr val="002D5A"/>
                </a:solidFill>
              </a:rPr>
              <a:t>(začlenění) – neprivilegovaným vrstvám bylo přiznáno právo participovat na volbě politických zástupců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i="1" dirty="0">
                <a:solidFill>
                  <a:srgbClr val="002D5A"/>
                </a:solidFill>
              </a:rPr>
              <a:t>práh reprezentace </a:t>
            </a:r>
            <a:r>
              <a:rPr lang="cs-CZ" sz="2000" dirty="0">
                <a:solidFill>
                  <a:srgbClr val="002D5A"/>
                </a:solidFill>
              </a:rPr>
              <a:t>(zastoupení) – snižování překážek bránících vstupu nových politických sil do parlamentu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i="1" dirty="0">
                <a:solidFill>
                  <a:srgbClr val="002D5A"/>
                </a:solidFill>
              </a:rPr>
              <a:t>práh exekutivní moci</a:t>
            </a:r>
            <a:r>
              <a:rPr lang="cs-CZ" sz="2000" dirty="0">
                <a:solidFill>
                  <a:srgbClr val="002D5A"/>
                </a:solidFill>
              </a:rPr>
              <a:t> – do parlamentu a případně vlády se mohou prosadit zástupci všech občanů od jistého věku</a:t>
            </a:r>
          </a:p>
          <a:p>
            <a:pPr marL="342827" indent="-342827" defTabSz="914206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slow">
    <p:cover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304542FC-BF7D-42FB-9352-80E363474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Tradiční formy hlasování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64CEF925-E54C-482C-B296-B56976591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57350"/>
            <a:ext cx="8447088" cy="4759325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Tištěný volební lísek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Mechanický sčítací stroj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Děrný štítek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Optické snímání hlasů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Elektronické hlasování ve volebních místnostech</a:t>
            </a:r>
          </a:p>
        </p:txBody>
      </p:sp>
    </p:spTree>
  </p:cSld>
  <p:clrMapOvr>
    <a:masterClrMapping/>
  </p:clrMapOvr>
  <p:transition spd="slow">
    <p:cover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E1E44FD5-3A11-4D8C-8A90-72A2DD603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Alternativní formy hlasování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323EEDED-CE87-4325-9F28-8414B4616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Jedna z možností jak zvýšit volební participaci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Zastánci i kritici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altLang="cs-CZ" sz="2100" i="1">
                <a:solidFill>
                  <a:srgbClr val="002D5A"/>
                </a:solidFill>
              </a:rPr>
              <a:t>Formy</a:t>
            </a:r>
            <a:r>
              <a:rPr lang="cs-CZ" altLang="cs-CZ" sz="2100">
                <a:solidFill>
                  <a:srgbClr val="002D5A"/>
                </a:solidFill>
              </a:rPr>
              <a:t>: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>
                <a:solidFill>
                  <a:srgbClr val="002D5A"/>
                </a:solidFill>
              </a:rPr>
              <a:t>Korespondenční hlasování (ve Švýcarsku 2003 až 69% voličů; v některých státech USA zavedeno všeobecné korespondenční hlasování: Washington, Oregon…)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>
                <a:solidFill>
                  <a:srgbClr val="002D5A"/>
                </a:solidFill>
              </a:rPr>
              <a:t>Hlasování prostřednictvím telefonu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>
                <a:solidFill>
                  <a:srgbClr val="002D5A"/>
                </a:solidFill>
              </a:rPr>
              <a:t>Hlasování prostřednictvím digitální TV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>
                <a:solidFill>
                  <a:srgbClr val="002D5A"/>
                </a:solidFill>
              </a:rPr>
              <a:t>Hlasování SMS zprávami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>
                <a:solidFill>
                  <a:srgbClr val="002D5A"/>
                </a:solidFill>
              </a:rPr>
              <a:t>Internetové (elektronické) hlasování - nejdále Estonsko 2007 </a:t>
            </a:r>
          </a:p>
          <a:p>
            <a:pPr eaLnBrk="1" hangingPunct="1"/>
            <a:endParaRPr lang="cs-CZ" altLang="cs-CZ" sz="1900"/>
          </a:p>
        </p:txBody>
      </p:sp>
    </p:spTree>
  </p:cSld>
  <p:clrMapOvr>
    <a:masterClrMapping/>
  </p:clrMapOvr>
  <p:transition spd="slow">
    <p:cover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="" xmlns:a16="http://schemas.microsoft.com/office/drawing/2014/main" id="{FDBE1082-2CAF-4B9E-932D-C560F640F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3863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Diskuse o významu volebních systémů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78C90A4A-3950-4A7D-84DC-5374613DA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04938"/>
            <a:ext cx="8229600" cy="50641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200">
                <a:solidFill>
                  <a:srgbClr val="002D5A"/>
                </a:solidFill>
              </a:rPr>
              <a:t>Roviny diskuse: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Ovlivňuje stranický systém a model vládnutí více volební systém, anebo struktura společnosti a politická kultura?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Ovlivňuje volební systém i další vlastnosti stran a stranického systému (struktura, leadership, frakce…)? 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Existuje ideální volební systém?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Existuje univerzální volební systém?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Má politická reprezentace legitimní právo volební systém měnit? A popř. v jakém směru? </a:t>
            </a:r>
          </a:p>
          <a:p>
            <a:pPr marL="914400" lvl="1" indent="-5143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cs-CZ" altLang="cs-CZ" sz="2200">
                <a:solidFill>
                  <a:srgbClr val="002D5A"/>
                </a:solidFill>
              </a:rPr>
              <a:t>Do jaké míry je legitimní omezit politickou pluralitu na výstupu (tedy reprezentaci)?</a:t>
            </a:r>
          </a:p>
        </p:txBody>
      </p:sp>
    </p:spTree>
  </p:cSld>
  <p:clrMapOvr>
    <a:masterClrMapping/>
  </p:clrMapOvr>
  <p:transition spd="slow">
    <p:cover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5259218C-F507-497E-911F-D61E2F182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Proměnné volebních systémů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2D2BB04E-0E75-4504-B533-1764FD1A7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541463"/>
            <a:ext cx="8693150" cy="5022850"/>
          </a:xfrm>
        </p:spPr>
        <p:txBody>
          <a:bodyPr rtlCol="0">
            <a:normAutofit/>
          </a:bodyPr>
          <a:lstStyle/>
          <a:p>
            <a:pPr marL="0" indent="0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solidFill>
                  <a:srgbClr val="002D5A"/>
                </a:solidFill>
              </a:rPr>
              <a:t>Základní proměnné</a:t>
            </a:r>
          </a:p>
          <a:p>
            <a:pPr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800" i="1" dirty="0">
                <a:solidFill>
                  <a:srgbClr val="002D5A"/>
                </a:solidFill>
              </a:rPr>
              <a:t>Princip přepočtu hlasů na mandáty</a:t>
            </a:r>
          </a:p>
          <a:p>
            <a:pPr lvl="1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Vítěz bere vše - většinový</a:t>
            </a:r>
          </a:p>
          <a:p>
            <a:pPr lvl="1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Mandáty dle poměru hlasů - poměrný systém</a:t>
            </a:r>
          </a:p>
          <a:p>
            <a:pPr lvl="1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Kombinace obou částí s významným podílem každého z nich - smíšený systém</a:t>
            </a:r>
          </a:p>
          <a:p>
            <a:pPr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800" i="1" dirty="0">
                <a:solidFill>
                  <a:srgbClr val="002D5A"/>
                </a:solidFill>
              </a:rPr>
              <a:t>Velikost volebního obvodu</a:t>
            </a:r>
          </a:p>
          <a:p>
            <a:pPr lvl="1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Jednomandátový - takřka vždy většinový systém</a:t>
            </a:r>
          </a:p>
          <a:p>
            <a:pPr lvl="1" defTabSz="914206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altLang="cs-CZ" sz="2400" dirty="0" err="1">
                <a:solidFill>
                  <a:srgbClr val="002D5A"/>
                </a:solidFill>
              </a:rPr>
              <a:t>Vícemandátové</a:t>
            </a:r>
            <a:r>
              <a:rPr lang="cs-CZ" altLang="cs-CZ" sz="2400" dirty="0">
                <a:solidFill>
                  <a:srgbClr val="002D5A"/>
                </a:solidFill>
              </a:rPr>
              <a:t> - většinový nebo poměrný</a:t>
            </a:r>
          </a:p>
        </p:txBody>
      </p:sp>
    </p:spTree>
  </p:cSld>
  <p:clrMapOvr>
    <a:masterClrMapping/>
  </p:clrMapOvr>
  <p:transition spd="slow">
    <p:cover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Význam volebních systémů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Vedle struktury společnosti a existujících „</a:t>
            </a:r>
            <a:r>
              <a:rPr lang="cs-CZ" sz="2400" dirty="0" err="1">
                <a:solidFill>
                  <a:srgbClr val="002D5A"/>
                </a:solidFill>
              </a:rPr>
              <a:t>cleavages</a:t>
            </a:r>
            <a:r>
              <a:rPr lang="cs-CZ" sz="2400" dirty="0">
                <a:solidFill>
                  <a:srgbClr val="002D5A"/>
                </a:solidFill>
              </a:rPr>
              <a:t>“ hlavní faktor, který ovlivňuje formát a mechanismus stranického systému, tedy: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počet relevantních stran,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jejich sílu,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jejich interakce (formování a fungování vlád, charakter opozice, koaliční vzorce… ostrakizaci)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organizační strukturu stran.</a:t>
            </a:r>
          </a:p>
        </p:txBody>
      </p:sp>
    </p:spTree>
    <p:extLst>
      <p:ext uri="{BB962C8B-B14F-4D97-AF65-F5344CB8AC3E}">
        <p14:creationId xmlns:p14="http://schemas.microsoft.com/office/powerpoint/2010/main" val="2472612695"/>
      </p:ext>
    </p:extLst>
  </p:cSld>
  <p:clrMapOvr>
    <a:masterClrMapping/>
  </p:clrMapOvr>
  <p:transition spd="slow" advClick="0">
    <p:cover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Klasifikace volebních systémů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b="1" dirty="0">
                <a:solidFill>
                  <a:srgbClr val="002D5A"/>
                </a:solidFill>
              </a:rPr>
              <a:t>Většinové systémy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veškeré mandáty jsou na úrovni obvodu přidělovány jedné kandidátní listině (kandidátovi)</a:t>
            </a:r>
          </a:p>
          <a:p>
            <a:pPr>
              <a:spcBef>
                <a:spcPts val="1800"/>
              </a:spcBef>
              <a:defRPr/>
            </a:pPr>
            <a:r>
              <a:rPr lang="cs-CZ" sz="2400" b="1" dirty="0">
                <a:solidFill>
                  <a:srgbClr val="002D5A"/>
                </a:solidFill>
              </a:rPr>
              <a:t>Systémy poměrného zastoupení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na úrovni obvodu jsou mandáty děleny v souladu s poměrem hlasů mezi kandidátkami</a:t>
            </a:r>
          </a:p>
          <a:p>
            <a:pPr>
              <a:spcBef>
                <a:spcPts val="1800"/>
              </a:spcBef>
              <a:defRPr/>
            </a:pPr>
            <a:r>
              <a:rPr lang="cs-CZ" sz="2400" b="1" dirty="0">
                <a:solidFill>
                  <a:srgbClr val="002D5A"/>
                </a:solidFill>
              </a:rPr>
              <a:t>Smíšené systémy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část mandátů je přidělována dle většinové, část dle poměrné techniky - obě musejí mít reálný vliv na volený orgán (např. 5 %)</a:t>
            </a:r>
          </a:p>
        </p:txBody>
      </p:sp>
    </p:spTree>
    <p:extLst>
      <p:ext uri="{BB962C8B-B14F-4D97-AF65-F5344CB8AC3E}">
        <p14:creationId xmlns:p14="http://schemas.microsoft.com/office/powerpoint/2010/main" val="3689275324"/>
      </p:ext>
    </p:extLst>
  </p:cSld>
  <p:clrMapOvr>
    <a:masterClrMapping/>
  </p:clrMapOvr>
  <p:transition spd="slow" advClick="0">
    <p:cover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Většinové systémy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Přidělují mandát vítězi (vítězům)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Pokud se ve volebním obvodu rozděluje více mandátů, není jejich snahou rozdělit je v poměru, nýbrž většině hlasů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Dále se dělí na (možnost různých kombinací):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Relativně většinové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Absolutně většinové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Jednokolové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Dvoukolové (TRS)</a:t>
            </a:r>
          </a:p>
        </p:txBody>
      </p:sp>
    </p:spTree>
    <p:extLst>
      <p:ext uri="{BB962C8B-B14F-4D97-AF65-F5344CB8AC3E}">
        <p14:creationId xmlns:p14="http://schemas.microsoft.com/office/powerpoint/2010/main" val="2139215471"/>
      </p:ext>
    </p:extLst>
  </p:cSld>
  <p:clrMapOvr>
    <a:masterClrMapping/>
  </p:clrMapOvr>
  <p:transition spd="slow" advClick="0">
    <p:cover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Většinové systémy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" y="1092566"/>
            <a:ext cx="8529845" cy="45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21640"/>
      </p:ext>
    </p:extLst>
  </p:cSld>
  <p:clrMapOvr>
    <a:masterClrMapping/>
  </p:clrMapOvr>
  <p:transition spd="slow" advClick="0">
    <p:cover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Systémy poměrného zastoupení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Velká variabilita proměnných: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Velikost volebního obvodu (2-x)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Volební formule (</a:t>
            </a:r>
            <a:r>
              <a:rPr lang="cs-CZ" sz="2000" i="1" dirty="0" err="1">
                <a:solidFill>
                  <a:srgbClr val="002D5A"/>
                </a:solidFill>
              </a:rPr>
              <a:t>přepočítavácí</a:t>
            </a:r>
            <a:r>
              <a:rPr lang="cs-CZ" sz="2000" i="1" dirty="0">
                <a:solidFill>
                  <a:srgbClr val="002D5A"/>
                </a:solidFill>
              </a:rPr>
              <a:t> metody)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Počet skrutinií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Volební klauzule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Prémie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Charakter kandidátky (míra personalizace)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Důsledkem je nestejně silná </a:t>
            </a:r>
            <a:r>
              <a:rPr lang="cs-CZ" sz="2400" dirty="0" err="1">
                <a:solidFill>
                  <a:srgbClr val="002D5A"/>
                </a:solidFill>
              </a:rPr>
              <a:t>reprezentativita</a:t>
            </a:r>
            <a:r>
              <a:rPr lang="cs-CZ" sz="2400" dirty="0">
                <a:solidFill>
                  <a:srgbClr val="002D5A"/>
                </a:solidFill>
              </a:rPr>
              <a:t> a proporcionalita – SPZ může mít proporční i většinový efekt!!!</a:t>
            </a:r>
            <a:endParaRPr lang="cs-CZ" sz="24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2353"/>
      </p:ext>
    </p:extLst>
  </p:cSld>
  <p:clrMapOvr>
    <a:masterClrMapping/>
  </p:clrMapOvr>
  <p:transition spd="slow" advClick="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12725" y="52228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Techniky přímé demokracii  </a:t>
            </a:r>
            <a:br>
              <a:rPr lang="cs-CZ" altLang="cs-CZ" sz="3600" dirty="0"/>
            </a:br>
            <a:r>
              <a:rPr lang="cs-CZ" altLang="cs-CZ" sz="3600" dirty="0"/>
              <a:t>v reprezentativních demokraciích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altLang="cs-CZ" sz="2400" b="1" u="sng" dirty="0">
                <a:solidFill>
                  <a:srgbClr val="002D5A"/>
                </a:solidFill>
              </a:rPr>
              <a:t>Pozitivní nástroje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občanský podnět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nezávazné vyjádření veřejného mínění o navrhovaných zákonech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referendum</a:t>
            </a:r>
            <a:r>
              <a:rPr lang="cs-CZ" altLang="cs-CZ" sz="2400" b="0" dirty="0">
                <a:solidFill>
                  <a:srgbClr val="002D5A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různé formy: obligatorní / fakultativní; konzultativní / závazné; celostátní / regionální / lokální; iniciované zdola / shora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</a:t>
            </a:r>
            <a:r>
              <a:rPr lang="cs-CZ" altLang="cs-CZ" sz="2000" b="0" dirty="0">
                <a:solidFill>
                  <a:srgbClr val="002D5A"/>
                </a:solidFill>
              </a:rPr>
              <a:t>ejčastěji ve Švýcarsku - průměrně 4 celostátní referenda ročně + další referenda kantonální či místní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</a:t>
            </a:r>
            <a:r>
              <a:rPr lang="cs-CZ" altLang="cs-CZ" sz="2000" b="0" dirty="0">
                <a:solidFill>
                  <a:srgbClr val="002D5A"/>
                </a:solidFill>
              </a:rPr>
              <a:t>astá jsou referenda i v zemích jako je např. Itálie, Francie, Irsko nebo Dánsko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referenda o otázkách spojených s evropskou integrací (vstup do EU, Maastricht, evropská ústavní smlouva, euro…) </a:t>
            </a:r>
          </a:p>
          <a:p>
            <a:pPr marL="457103" lvl="1" indent="0">
              <a:spcBef>
                <a:spcPts val="600"/>
              </a:spcBef>
              <a:buNone/>
            </a:pPr>
            <a:endParaRPr lang="cs-CZ" altLang="cs-CZ" sz="19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0495"/>
      </p:ext>
    </p:extLst>
  </p:cSld>
  <p:clrMapOvr>
    <a:masterClrMapping/>
  </p:clrMapOvr>
  <p:transition spd="slow">
    <p:cover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Velikost volebního obvodu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Nejdůležitější proměnná volebních systémů - „</a:t>
            </a:r>
            <a:r>
              <a:rPr lang="cs-CZ" sz="2000" dirty="0" err="1">
                <a:solidFill>
                  <a:srgbClr val="002D5A"/>
                </a:solidFill>
              </a:rPr>
              <a:t>district</a:t>
            </a:r>
            <a:r>
              <a:rPr lang="cs-CZ" sz="2000" dirty="0">
                <a:solidFill>
                  <a:srgbClr val="002D5A"/>
                </a:solidFill>
              </a:rPr>
              <a:t> magnitude“ (M)</a:t>
            </a:r>
          </a:p>
          <a:p>
            <a:pPr>
              <a:spcBef>
                <a:spcPts val="18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Označuje počet mandátů, které se rozdělují ve volebním obvodu</a:t>
            </a:r>
          </a:p>
          <a:p>
            <a:pPr>
              <a:spcBef>
                <a:spcPts val="18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3 kategorie volebních obvodů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Malé (2-4)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Střední (5-9)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Velké (10 a více)</a:t>
            </a:r>
          </a:p>
          <a:p>
            <a:pPr>
              <a:spcBef>
                <a:spcPts val="18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Čím menší volební obvody, tím větší </a:t>
            </a:r>
            <a:r>
              <a:rPr lang="cs-CZ" sz="2000" i="1" u="sng" dirty="0">
                <a:solidFill>
                  <a:srgbClr val="002D5A"/>
                </a:solidFill>
              </a:rPr>
              <a:t>disproporcionalita</a:t>
            </a:r>
            <a:r>
              <a:rPr lang="cs-CZ" sz="2000" dirty="0">
                <a:solidFill>
                  <a:srgbClr val="002D5A"/>
                </a:solidFill>
              </a:rPr>
              <a:t> (rozdíl mezi podílem hlasů a podílem mandátů)</a:t>
            </a:r>
          </a:p>
          <a:p>
            <a:pPr>
              <a:spcBef>
                <a:spcPts val="18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Efekt „zrcadlení“ (podíl hlasů = podíl mandátů) nastává s obvody 20 a většími</a:t>
            </a:r>
            <a:endParaRPr lang="cs-CZ" sz="20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894"/>
      </p:ext>
    </p:extLst>
  </p:cSld>
  <p:clrMapOvr>
    <a:masterClrMapping/>
  </p:clrMapOvr>
  <p:transition spd="slow" advClick="0">
    <p:cover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Volební formule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Matematické metody, které slouží k převodu hlasů na mandáty</a:t>
            </a:r>
          </a:p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2 hlavní skupiny: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200" i="1" dirty="0">
                <a:solidFill>
                  <a:srgbClr val="002D5A"/>
                </a:solidFill>
              </a:rPr>
              <a:t>Volební kvóty (češtině též „volební číslo“)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2 veličiny: S - celkový počet křesel (</a:t>
            </a:r>
            <a:r>
              <a:rPr lang="cs-CZ" sz="1800" dirty="0" err="1">
                <a:solidFill>
                  <a:srgbClr val="002D5A"/>
                </a:solidFill>
              </a:rPr>
              <a:t>seats</a:t>
            </a:r>
            <a:r>
              <a:rPr lang="cs-CZ" sz="1800" dirty="0">
                <a:solidFill>
                  <a:srgbClr val="002D5A"/>
                </a:solidFill>
              </a:rPr>
              <a:t>), V – celkový počet hlasů (</a:t>
            </a:r>
            <a:r>
              <a:rPr lang="cs-CZ" sz="1800" dirty="0" err="1">
                <a:solidFill>
                  <a:srgbClr val="002D5A"/>
                </a:solidFill>
              </a:rPr>
              <a:t>votes</a:t>
            </a:r>
            <a:r>
              <a:rPr lang="cs-CZ" sz="1800" dirty="0">
                <a:solidFill>
                  <a:srgbClr val="002D5A"/>
                </a:solidFill>
              </a:rPr>
              <a:t>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Nedokáží rozdělit všechny mandáty, jsou proto doplňovány dalšími technikami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600" i="1" dirty="0">
                <a:solidFill>
                  <a:srgbClr val="002D5A"/>
                </a:solidFill>
              </a:rPr>
              <a:t>Příklady: </a:t>
            </a:r>
            <a:r>
              <a:rPr lang="cs-CZ" sz="1600" i="1" dirty="0" err="1">
                <a:solidFill>
                  <a:srgbClr val="002D5A"/>
                </a:solidFill>
              </a:rPr>
              <a:t>Hareova</a:t>
            </a:r>
            <a:r>
              <a:rPr lang="cs-CZ" sz="1600" i="1" dirty="0">
                <a:solidFill>
                  <a:srgbClr val="002D5A"/>
                </a:solidFill>
              </a:rPr>
              <a:t> kvóta, </a:t>
            </a:r>
            <a:r>
              <a:rPr lang="cs-CZ" sz="1600" i="1" dirty="0" err="1">
                <a:solidFill>
                  <a:srgbClr val="002D5A"/>
                </a:solidFill>
              </a:rPr>
              <a:t>Hagenbach-Bischoffova</a:t>
            </a:r>
            <a:r>
              <a:rPr lang="cs-CZ" sz="1600" i="1" dirty="0">
                <a:solidFill>
                  <a:srgbClr val="002D5A"/>
                </a:solidFill>
              </a:rPr>
              <a:t> kvóta, </a:t>
            </a:r>
            <a:r>
              <a:rPr lang="cs-CZ" sz="1600" i="1" dirty="0" err="1">
                <a:solidFill>
                  <a:srgbClr val="002D5A"/>
                </a:solidFill>
              </a:rPr>
              <a:t>Imperiali</a:t>
            </a:r>
            <a:r>
              <a:rPr lang="cs-CZ" sz="1600" i="1" dirty="0">
                <a:solidFill>
                  <a:srgbClr val="002D5A"/>
                </a:solidFill>
              </a:rPr>
              <a:t> kvóta, Posílená </a:t>
            </a:r>
            <a:r>
              <a:rPr lang="cs-CZ" sz="1600" i="1" dirty="0" err="1">
                <a:solidFill>
                  <a:srgbClr val="002D5A"/>
                </a:solidFill>
              </a:rPr>
              <a:t>Imperiali</a:t>
            </a:r>
            <a:r>
              <a:rPr lang="cs-CZ" sz="1600" i="1" dirty="0">
                <a:solidFill>
                  <a:srgbClr val="002D5A"/>
                </a:solidFill>
              </a:rPr>
              <a:t> kvóta, </a:t>
            </a:r>
            <a:r>
              <a:rPr lang="cs-CZ" sz="1600" i="1" dirty="0" err="1">
                <a:solidFill>
                  <a:srgbClr val="002D5A"/>
                </a:solidFill>
              </a:rPr>
              <a:t>Hare-Niemeyerova</a:t>
            </a:r>
            <a:r>
              <a:rPr lang="cs-CZ" sz="1600" i="1" dirty="0">
                <a:solidFill>
                  <a:srgbClr val="002D5A"/>
                </a:solidFill>
              </a:rPr>
              <a:t> formule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2400" i="1" dirty="0">
                <a:solidFill>
                  <a:srgbClr val="002D5A"/>
                </a:solidFill>
              </a:rPr>
              <a:t>Volební </a:t>
            </a:r>
            <a:r>
              <a:rPr lang="cs-CZ" sz="2400" i="1" dirty="0" err="1">
                <a:solidFill>
                  <a:srgbClr val="002D5A"/>
                </a:solidFill>
              </a:rPr>
              <a:t>dělitelé</a:t>
            </a:r>
            <a:endParaRPr lang="cs-CZ" sz="2400" i="1" dirty="0">
              <a:solidFill>
                <a:srgbClr val="002D5A"/>
              </a:solidFill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řada čísel, které dělí zisky stran a rozdělují mandáty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dokáží rozdělit jakýkoli počet mandátů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sz="1600" i="1" dirty="0">
                <a:solidFill>
                  <a:srgbClr val="002D5A"/>
                </a:solidFill>
              </a:rPr>
              <a:t>Příklady: </a:t>
            </a:r>
            <a:r>
              <a:rPr lang="cs-CZ" sz="1600" i="1" dirty="0" err="1">
                <a:solidFill>
                  <a:srgbClr val="002D5A"/>
                </a:solidFill>
              </a:rPr>
              <a:t>D'Hondtův</a:t>
            </a:r>
            <a:r>
              <a:rPr lang="cs-CZ" sz="1600" i="1" dirty="0">
                <a:solidFill>
                  <a:srgbClr val="002D5A"/>
                </a:solidFill>
              </a:rPr>
              <a:t> dělitel, </a:t>
            </a:r>
            <a:r>
              <a:rPr lang="cs-CZ" sz="1600" i="1" dirty="0" err="1">
                <a:solidFill>
                  <a:srgbClr val="002D5A"/>
                </a:solidFill>
              </a:rPr>
              <a:t>Imperialiho</a:t>
            </a:r>
            <a:r>
              <a:rPr lang="cs-CZ" sz="1600" i="1" dirty="0">
                <a:solidFill>
                  <a:srgbClr val="002D5A"/>
                </a:solidFill>
              </a:rPr>
              <a:t> dělitel, </a:t>
            </a:r>
            <a:r>
              <a:rPr lang="cs-CZ" sz="1600" i="1" dirty="0" err="1">
                <a:solidFill>
                  <a:srgbClr val="002D5A"/>
                </a:solidFill>
              </a:rPr>
              <a:t>Sainte-Laguë</a:t>
            </a:r>
            <a:r>
              <a:rPr lang="cs-CZ" sz="1600" i="1" dirty="0">
                <a:solidFill>
                  <a:srgbClr val="002D5A"/>
                </a:solidFill>
              </a:rPr>
              <a:t> dělitel, Modifikovaný </a:t>
            </a:r>
            <a:r>
              <a:rPr lang="cs-CZ" sz="1600" i="1" dirty="0" err="1">
                <a:solidFill>
                  <a:srgbClr val="002D5A"/>
                </a:solidFill>
              </a:rPr>
              <a:t>Sainte-Laguëův</a:t>
            </a:r>
            <a:r>
              <a:rPr lang="cs-CZ" sz="1600" i="1" dirty="0">
                <a:solidFill>
                  <a:srgbClr val="002D5A"/>
                </a:solidFill>
              </a:rPr>
              <a:t> dělitel</a:t>
            </a:r>
          </a:p>
        </p:txBody>
      </p:sp>
    </p:spTree>
    <p:extLst>
      <p:ext uri="{BB962C8B-B14F-4D97-AF65-F5344CB8AC3E}">
        <p14:creationId xmlns:p14="http://schemas.microsoft.com/office/powerpoint/2010/main" val="2261036930"/>
      </p:ext>
    </p:extLst>
  </p:cSld>
  <p:clrMapOvr>
    <a:masterClrMapping/>
  </p:clrMapOvr>
  <p:transition spd="slow" advClick="0">
    <p:cover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Uzavírací klauzule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V literatuře uváděna i jako </a:t>
            </a:r>
            <a:r>
              <a:rPr lang="cs-CZ" sz="2400" i="1" dirty="0">
                <a:solidFill>
                  <a:srgbClr val="002D5A"/>
                </a:solidFill>
              </a:rPr>
              <a:t>umělý volební práh </a:t>
            </a:r>
            <a:r>
              <a:rPr lang="cs-CZ" sz="2400" dirty="0">
                <a:solidFill>
                  <a:srgbClr val="002D5A"/>
                </a:solidFill>
              </a:rPr>
              <a:t>nebo </a:t>
            </a:r>
            <a:r>
              <a:rPr lang="cs-CZ" sz="2400" i="1" dirty="0">
                <a:solidFill>
                  <a:srgbClr val="002D5A"/>
                </a:solidFill>
              </a:rPr>
              <a:t>volební </a:t>
            </a:r>
            <a:r>
              <a:rPr lang="cs-CZ" sz="2400" i="1" dirty="0" err="1">
                <a:solidFill>
                  <a:srgbClr val="002D5A"/>
                </a:solidFill>
              </a:rPr>
              <a:t>kvórum</a:t>
            </a:r>
            <a:endParaRPr lang="cs-CZ" sz="2400" i="1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Zákonem stanovené procento hlasů, které musejí strany a případně volební koalice překročit, aby jim přiděleny mandáty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Jejím smyslem je snížení stranické fragmentace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Tzv. aditivní klauzule pro koalice</a:t>
            </a:r>
          </a:p>
          <a:p>
            <a:pPr>
              <a:spcBef>
                <a:spcPts val="1800"/>
              </a:spcBef>
            </a:pPr>
            <a:r>
              <a:rPr lang="cs-CZ" sz="2400" i="1" dirty="0">
                <a:solidFill>
                  <a:srgbClr val="002D5A"/>
                </a:solidFill>
              </a:rPr>
              <a:t>Nejčastěji 5% (ČR, Slovensko, Německo, Estonsko, Polsko, Chorvatsko, Lotyšsko…), ale i 8% </a:t>
            </a:r>
            <a:r>
              <a:rPr lang="cs-CZ" sz="2400" i="1" dirty="0" err="1">
                <a:solidFill>
                  <a:srgbClr val="002D5A"/>
                </a:solidFill>
              </a:rPr>
              <a:t>Lichtenštejsko</a:t>
            </a:r>
            <a:r>
              <a:rPr lang="cs-CZ" sz="2400" i="1" dirty="0">
                <a:solidFill>
                  <a:srgbClr val="002D5A"/>
                </a:solidFill>
              </a:rPr>
              <a:t>, 10% Turecko, 17% Řecko (1974-1981), 2% Izrael, Dánsko, 3% Španělsko, Řecko …</a:t>
            </a:r>
            <a:endParaRPr lang="cs-CZ" sz="16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2080"/>
      </p:ext>
    </p:extLst>
  </p:cSld>
  <p:clrMapOvr>
    <a:masterClrMapping/>
  </p:clrMapOvr>
  <p:transition spd="slow" advClick="0">
    <p:cover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800" dirty="0"/>
              <a:t>Volební listiny a jejich charakter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Kritérium: do jaké míry může volič do kandidátní listiny zasahovat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3 typy kandidátních listin</a:t>
            </a:r>
          </a:p>
          <a:p>
            <a:pPr lvl="1">
              <a:spcBef>
                <a:spcPts val="1800"/>
              </a:spcBef>
            </a:pPr>
            <a:r>
              <a:rPr lang="cs-CZ" sz="2000" i="1" dirty="0">
                <a:solidFill>
                  <a:srgbClr val="002D5A"/>
                </a:solidFill>
              </a:rPr>
              <a:t>Přísně vázané kandidátní listiny</a:t>
            </a:r>
          </a:p>
          <a:p>
            <a:pPr lvl="1">
              <a:spcBef>
                <a:spcPts val="1800"/>
              </a:spcBef>
            </a:pPr>
            <a:r>
              <a:rPr lang="cs-CZ" sz="2000" i="1" dirty="0">
                <a:solidFill>
                  <a:srgbClr val="002D5A"/>
                </a:solidFill>
              </a:rPr>
              <a:t>Vázané kandidátní listiny</a:t>
            </a:r>
          </a:p>
          <a:p>
            <a:pPr lvl="1">
              <a:spcBef>
                <a:spcPts val="1800"/>
              </a:spcBef>
            </a:pPr>
            <a:r>
              <a:rPr lang="cs-CZ" sz="2000" i="1" dirty="0">
                <a:solidFill>
                  <a:srgbClr val="002D5A"/>
                </a:solidFill>
              </a:rPr>
              <a:t>Volné kandidátní listiny</a:t>
            </a:r>
            <a:endParaRPr lang="cs-CZ" sz="12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6104"/>
      </p:ext>
    </p:extLst>
  </p:cSld>
  <p:clrMapOvr>
    <a:masterClrMapping/>
  </p:clrMapOvr>
  <p:transition spd="slow" advClick="0">
    <p:cove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800" dirty="0" err="1"/>
              <a:t>Jednojmenné</a:t>
            </a:r>
            <a:r>
              <a:rPr lang="cs-CZ" altLang="cs-CZ" sz="3800" dirty="0"/>
              <a:t> přenosné hlasování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62975"/>
            <a:ext cx="8126963" cy="533207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Personalizovaný poměrný systém bez kandidátní listiny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Příklad Irska – 166 poslanců voleno ve 41 </a:t>
            </a:r>
            <a:r>
              <a:rPr lang="cs-CZ" sz="1800" dirty="0" err="1">
                <a:solidFill>
                  <a:srgbClr val="002D5A"/>
                </a:solidFill>
              </a:rPr>
              <a:t>v.o</a:t>
            </a:r>
            <a:r>
              <a:rPr lang="cs-CZ" sz="1800" dirty="0">
                <a:solidFill>
                  <a:srgbClr val="002D5A"/>
                </a:solidFill>
              </a:rPr>
              <a:t>. po 3-5 mandátech 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Strany kandidují buď jednoho nebo více kandidátů - dle své odvahy 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Kandidát je zvolen, když naplní tzv. </a:t>
            </a:r>
            <a:r>
              <a:rPr lang="cs-CZ" sz="1800" dirty="0" err="1">
                <a:solidFill>
                  <a:srgbClr val="002D5A"/>
                </a:solidFill>
              </a:rPr>
              <a:t>Droopovu</a:t>
            </a:r>
            <a:r>
              <a:rPr lang="cs-CZ" sz="1800" dirty="0">
                <a:solidFill>
                  <a:srgbClr val="002D5A"/>
                </a:solidFill>
              </a:rPr>
              <a:t> kvótu: Q = H/(M + 1) + 1 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Volební lístek se jmény kandidátů všech stran – volič sestavuje pořadí podle svých preferencí, a to zapsáním číslice od 1 do x 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Tolik skrutinií, aby byla obsazena všechna křesla – metody shora (přerozdělování dalších hlasů kandidáta, který už byl zvolen) a zdola (pokud nejsou ještě naplněna místa, nastupuje v podstatě australský systém) 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Hlasy jednoho voliče se tak dají používat několikrát, aniž by musel jít znovu k volbám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Zachovává teritoriální vazbu i personalizaci a navíc je proporční – mnoho expertů jej považuje za nejlepší volební systém</a:t>
            </a:r>
          </a:p>
        </p:txBody>
      </p:sp>
    </p:spTree>
    <p:extLst>
      <p:ext uri="{BB962C8B-B14F-4D97-AF65-F5344CB8AC3E}">
        <p14:creationId xmlns:p14="http://schemas.microsoft.com/office/powerpoint/2010/main" val="990059091"/>
      </p:ext>
    </p:extLst>
  </p:cSld>
  <p:clrMapOvr>
    <a:masterClrMapping/>
  </p:clrMapOvr>
  <p:transition spd="slow" advClick="0">
    <p:cover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800" dirty="0"/>
              <a:t>Smíšené systémy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045029"/>
            <a:ext cx="8126963" cy="545001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000" dirty="0">
                <a:solidFill>
                  <a:srgbClr val="002D5A"/>
                </a:solidFill>
              </a:rPr>
              <a:t>Kombinace proporčních a většinových systémů pro volby do jediné komory </a:t>
            </a:r>
          </a:p>
          <a:p>
            <a:pPr>
              <a:spcBef>
                <a:spcPts val="1800"/>
              </a:spcBef>
            </a:pPr>
            <a:r>
              <a:rPr lang="cs-CZ" sz="2000" dirty="0">
                <a:solidFill>
                  <a:srgbClr val="002D5A"/>
                </a:solidFill>
              </a:rPr>
              <a:t>Každý ze systémů musí být zastoupen aspoň v 5 % mandátů</a:t>
            </a:r>
          </a:p>
          <a:p>
            <a:pPr>
              <a:spcBef>
                <a:spcPts val="1800"/>
              </a:spcBef>
            </a:pPr>
            <a:r>
              <a:rPr lang="cs-CZ" sz="2000" dirty="0">
                <a:solidFill>
                  <a:srgbClr val="002D5A"/>
                </a:solidFill>
              </a:rPr>
              <a:t>Moderní trend při volebních reformách</a:t>
            </a:r>
          </a:p>
          <a:p>
            <a:pPr>
              <a:spcBef>
                <a:spcPts val="1800"/>
              </a:spcBef>
            </a:pPr>
            <a:r>
              <a:rPr lang="cs-CZ" sz="2000" dirty="0">
                <a:solidFill>
                  <a:srgbClr val="002D5A"/>
                </a:solidFill>
              </a:rPr>
              <a:t>Dají se třídit: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Podle toho, zda převažuje poměrný nebo většinový účinek:</a:t>
            </a:r>
          </a:p>
          <a:p>
            <a:pPr lvl="2">
              <a:spcBef>
                <a:spcPts val="1800"/>
              </a:spcBef>
            </a:pPr>
            <a:r>
              <a:rPr lang="cs-CZ" sz="1800" i="1" dirty="0">
                <a:solidFill>
                  <a:srgbClr val="002D5A"/>
                </a:solidFill>
              </a:rPr>
              <a:t>Většinové smíšené</a:t>
            </a:r>
          </a:p>
          <a:p>
            <a:pPr lvl="2">
              <a:spcBef>
                <a:spcPts val="1800"/>
              </a:spcBef>
            </a:pPr>
            <a:r>
              <a:rPr lang="cs-CZ" sz="1800" i="1" dirty="0">
                <a:solidFill>
                  <a:srgbClr val="002D5A"/>
                </a:solidFill>
              </a:rPr>
              <a:t>Poměrné smíšené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Podle toho, zda obě složky nějak souvisejí:</a:t>
            </a:r>
          </a:p>
          <a:p>
            <a:pPr lvl="2">
              <a:spcBef>
                <a:spcPts val="1800"/>
              </a:spcBef>
            </a:pPr>
            <a:r>
              <a:rPr lang="cs-CZ" sz="1800" i="1" dirty="0">
                <a:solidFill>
                  <a:srgbClr val="002D5A"/>
                </a:solidFill>
              </a:rPr>
              <a:t>Závislá kombinace</a:t>
            </a:r>
          </a:p>
          <a:p>
            <a:pPr lvl="2">
              <a:spcBef>
                <a:spcPts val="1800"/>
              </a:spcBef>
            </a:pPr>
            <a:r>
              <a:rPr lang="cs-CZ" sz="1800" i="1" dirty="0">
                <a:solidFill>
                  <a:srgbClr val="002D5A"/>
                </a:solidFill>
              </a:rPr>
              <a:t>Nezávislá kombinace</a:t>
            </a:r>
          </a:p>
        </p:txBody>
      </p:sp>
    </p:spTree>
    <p:extLst>
      <p:ext uri="{BB962C8B-B14F-4D97-AF65-F5344CB8AC3E}">
        <p14:creationId xmlns:p14="http://schemas.microsoft.com/office/powerpoint/2010/main" val="1109769556"/>
      </p:ext>
    </p:extLst>
  </p:cSld>
  <p:clrMapOvr>
    <a:masterClrMapping/>
  </p:clrMapOvr>
  <p:transition spd="slow" advClick="0">
    <p:cover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="" xmlns:a16="http://schemas.microsoft.com/office/drawing/2014/main" id="{4F39D35C-D9D8-419C-9F21-7F23CFFE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-815975"/>
            <a:ext cx="9047163" cy="77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466156D-BB25-4E5E-9AED-F1D4A4131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2038" y="6134100"/>
            <a:ext cx="9102725" cy="723900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2400" b="1" dirty="0"/>
              <a:t>Volební systémy ve světě (2017)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12725" y="52228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Techniky přímé demokracii  </a:t>
            </a:r>
            <a:br>
              <a:rPr lang="cs-CZ" altLang="cs-CZ" sz="3600" dirty="0"/>
            </a:br>
            <a:r>
              <a:rPr lang="cs-CZ" altLang="cs-CZ" sz="3600" dirty="0"/>
              <a:t>v reprezentativních demokraciích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cs-CZ" altLang="cs-CZ" sz="2400" b="1" u="sng" dirty="0">
                <a:solidFill>
                  <a:srgbClr val="002D5A"/>
                </a:solidFill>
              </a:rPr>
              <a:t>Pozitivní nástroje</a:t>
            </a:r>
          </a:p>
          <a:p>
            <a:pPr>
              <a:spcBef>
                <a:spcPts val="1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lidové shromáždění </a:t>
            </a:r>
          </a:p>
          <a:p>
            <a:pPr lvl="1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archaická forma v několika švýcarských obcích</a:t>
            </a:r>
          </a:p>
          <a:p>
            <a:pPr>
              <a:spcBef>
                <a:spcPts val="1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lidová iniciativa</a:t>
            </a:r>
          </a:p>
          <a:p>
            <a:pPr lvl="1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možnost navrhnout zákon nebo iniciovat referendum zdola </a:t>
            </a:r>
          </a:p>
          <a:p>
            <a:pPr>
              <a:spcBef>
                <a:spcPts val="1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plebiscit 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lvl="1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forma lidového zákonodárství, iniciována a vyhlášena parlamentem či vládou ad hoc</a:t>
            </a:r>
            <a:endParaRPr lang="cs-CZ" altLang="cs-CZ" sz="2400" b="1" u="sng" dirty="0">
              <a:solidFill>
                <a:srgbClr val="002D5A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cs-CZ" altLang="cs-CZ" sz="2400" b="1" u="sng" dirty="0">
                <a:solidFill>
                  <a:srgbClr val="002D5A"/>
                </a:solidFill>
              </a:rPr>
              <a:t>Negativní nástroj</a:t>
            </a:r>
          </a:p>
          <a:p>
            <a:pPr>
              <a:spcBef>
                <a:spcPts val="1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lidové veto</a:t>
            </a:r>
          </a:p>
          <a:p>
            <a:pPr lvl="1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umožňuje lidu vyjádřit se pro potvrzení přijetí či zamítnutí zákona</a:t>
            </a:r>
          </a:p>
        </p:txBody>
      </p:sp>
    </p:spTree>
    <p:extLst>
      <p:ext uri="{BB962C8B-B14F-4D97-AF65-F5344CB8AC3E}">
        <p14:creationId xmlns:p14="http://schemas.microsoft.com/office/powerpoint/2010/main" val="158267867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07950" y="376238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Reprezentativní (zastupitelská) </a:t>
            </a:r>
            <a:br>
              <a:rPr lang="cs-CZ" altLang="cs-CZ" sz="3600" dirty="0"/>
            </a:br>
            <a:r>
              <a:rPr lang="cs-CZ" altLang="cs-CZ" sz="3600" dirty="0"/>
              <a:t>demokracie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400" y="1438276"/>
            <a:ext cx="8594725" cy="4978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lid nositelem veškeré moci, kterou však nevykonává přímo, nýbrž prostřednictvím volených zástupců </a:t>
            </a:r>
          </a:p>
          <a:p>
            <a:pPr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spojeno např. s Johnem Lockem, který také zastával tzv. smluvní teorii státu, ovšem člověk se touto smlouvu svých práv nevzdával navždy, ale jen na omezené období (v zásadě období volební); </a:t>
            </a:r>
          </a:p>
          <a:p>
            <a:pPr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dalšími teoretiky jsou Robert </a:t>
            </a:r>
            <a:r>
              <a:rPr lang="cs-CZ" sz="2400" b="0" dirty="0" err="1">
                <a:solidFill>
                  <a:srgbClr val="002D5A"/>
                </a:solidFill>
              </a:rPr>
              <a:t>Dahl</a:t>
            </a:r>
            <a:r>
              <a:rPr lang="cs-CZ" sz="2400" b="0" dirty="0">
                <a:solidFill>
                  <a:srgbClr val="002D5A"/>
                </a:solidFill>
              </a:rPr>
              <a:t>, ale i Aristoteles se svým konceptem smíšené vlády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</a:t>
            </a:r>
            <a:r>
              <a:rPr lang="cs-CZ" sz="2400" b="0" dirty="0">
                <a:solidFill>
                  <a:srgbClr val="002D5A"/>
                </a:solidFill>
              </a:rPr>
              <a:t>ělba moci do tří složek: zákonodárné, výkonné a soudní 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14896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07950" y="376238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Reprezentativní (zastupitelská) </a:t>
            </a:r>
            <a:br>
              <a:rPr lang="cs-CZ" altLang="cs-CZ" sz="3600" dirty="0"/>
            </a:br>
            <a:r>
              <a:rPr lang="cs-CZ" altLang="cs-CZ" sz="3600" dirty="0"/>
              <a:t>demokracie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400" y="1438275"/>
            <a:ext cx="8594725" cy="50672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zástupci dostávají určitý vymezený prostor pro autonomní rozhodování; lid však v žádném případě nepřenáší na zástupce svoji suverenitu, pouze se zavazuje, že bude respektovat vůli parlamentu jako vůli svoji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parlament je nejen zástupcem, ale také reprezentantem lidu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dvoustupňový model rozhodování</a:t>
            </a:r>
          </a:p>
          <a:p>
            <a:pPr lvl="1">
              <a:spcBef>
                <a:spcPts val="6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klíčovou roli hrají politické strany, mobilizující voliče, agregující zájmy jednotlivých skupin, přispívající k artikulaci požadavků a potřeb a podílející se na výběru politické reprezentace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Obvykle spojována s liberální demokracií - rozhodně není to samé</a:t>
            </a:r>
          </a:p>
        </p:txBody>
      </p:sp>
    </p:spTree>
    <p:extLst>
      <p:ext uri="{BB962C8B-B14F-4D97-AF65-F5344CB8AC3E}">
        <p14:creationId xmlns:p14="http://schemas.microsoft.com/office/powerpoint/2010/main" val="415254092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76275" y="2324099"/>
            <a:ext cx="7772400" cy="2677109"/>
          </a:xfrm>
        </p:spPr>
        <p:txBody>
          <a:bodyPr>
            <a:noAutofit/>
          </a:bodyPr>
          <a:lstStyle/>
          <a:p>
            <a:r>
              <a:rPr lang="cs-CZ" sz="5400" b="1" cap="all" dirty="0">
                <a:solidFill>
                  <a:srgbClr val="002D5A"/>
                </a:solidFill>
              </a:rPr>
              <a:t>Moderní demokracie. Typy a modely demokracie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0025" y="4191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CA8A64"/>
                </a:solidFill>
              </a:rPr>
              <a:t>AR 2021/2022</a:t>
            </a:r>
          </a:p>
        </p:txBody>
      </p:sp>
    </p:spTree>
    <p:extLst>
      <p:ext uri="{BB962C8B-B14F-4D97-AF65-F5344CB8AC3E}">
        <p14:creationId xmlns:p14="http://schemas.microsoft.com/office/powerpoint/2010/main" val="360204664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1300" y="67468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b="1" dirty="0"/>
              <a:t>Struktura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Moderní demokracie - </a:t>
            </a:r>
            <a:r>
              <a:rPr lang="cs-CZ" altLang="cs-CZ" sz="2200" b="0" dirty="0" err="1">
                <a:solidFill>
                  <a:srgbClr val="002D5A"/>
                </a:solidFill>
              </a:rPr>
              <a:t>polyarchie</a:t>
            </a:r>
            <a:endParaRPr lang="cs-CZ" altLang="cs-CZ" sz="2200" b="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Modely demokracie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Typy demokracie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315317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6687"/>
            <a:ext cx="8447088" cy="719137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Moderní demokracie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28700"/>
            <a:ext cx="8689975" cy="53879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tabLst>
                <a:tab pos="1287463" algn="l"/>
              </a:tabLst>
            </a:pPr>
            <a:r>
              <a:rPr lang="cs-CZ" altLang="cs-CZ" sz="2000" b="1" dirty="0">
                <a:solidFill>
                  <a:srgbClr val="002D5A"/>
                </a:solidFill>
                <a:cs typeface="Times New Roman" pitchFamily="18" charset="0"/>
              </a:rPr>
              <a:t>Robert </a:t>
            </a:r>
            <a:r>
              <a:rPr lang="cs-CZ" altLang="cs-CZ" sz="2000" b="1" dirty="0" err="1">
                <a:solidFill>
                  <a:srgbClr val="002D5A"/>
                </a:solidFill>
                <a:cs typeface="Times New Roman" pitchFamily="18" charset="0"/>
              </a:rPr>
              <a:t>Dahl</a:t>
            </a:r>
            <a:endParaRPr lang="cs-CZ" altLang="cs-CZ" sz="2000" b="1" dirty="0">
              <a:solidFill>
                <a:srgbClr val="002D5A"/>
              </a:solidFill>
              <a:cs typeface="Times New Roman" pitchFamily="18" charset="0"/>
            </a:endParaRPr>
          </a:p>
          <a:p>
            <a:pPr lvl="1">
              <a:spcBef>
                <a:spcPts val="1200"/>
              </a:spcBef>
              <a:tabLst>
                <a:tab pos="1287463" algn="l"/>
              </a:tabLst>
            </a:pPr>
            <a:r>
              <a:rPr lang="cs-CZ" altLang="cs-CZ" sz="2000" dirty="0">
                <a:solidFill>
                  <a:srgbClr val="002D5A"/>
                </a:solidFill>
                <a:cs typeface="Times New Roman" pitchFamily="18" charset="0"/>
              </a:rPr>
              <a:t>hledání označení pro soudobý stav západních systémů, které se významně odlišují od demokratického ideálu – empirická teorie</a:t>
            </a:r>
          </a:p>
          <a:p>
            <a:pPr lvl="1">
              <a:spcBef>
                <a:spcPts val="1200"/>
              </a:spcBef>
              <a:tabLst>
                <a:tab pos="1287463" algn="l"/>
              </a:tabLst>
            </a:pPr>
            <a:r>
              <a:rPr lang="cs-CZ" altLang="cs-CZ" sz="2000" u="sng" dirty="0">
                <a:solidFill>
                  <a:srgbClr val="002D5A"/>
                </a:solidFill>
                <a:cs typeface="Times New Roman" pitchFamily="18" charset="0"/>
              </a:rPr>
              <a:t>tzv. </a:t>
            </a:r>
            <a:r>
              <a:rPr lang="cs-CZ" altLang="cs-CZ" sz="2000" u="sng" dirty="0" err="1">
                <a:solidFill>
                  <a:srgbClr val="002D5A"/>
                </a:solidFill>
                <a:cs typeface="Times New Roman" pitchFamily="18" charset="0"/>
              </a:rPr>
              <a:t>polyarchie</a:t>
            </a:r>
            <a:r>
              <a:rPr lang="cs-CZ" altLang="cs-CZ" sz="2000" dirty="0">
                <a:solidFill>
                  <a:srgbClr val="002D5A"/>
                </a:solidFill>
                <a:cs typeface="Times New Roman" pitchFamily="18" charset="0"/>
              </a:rPr>
              <a:t> (tento pojem se ale příliš nevžil a autor jej opustil)</a:t>
            </a:r>
          </a:p>
          <a:p>
            <a:pPr lvl="1">
              <a:spcBef>
                <a:spcPts val="1200"/>
              </a:spcBef>
              <a:tabLst>
                <a:tab pos="1287463" algn="l"/>
              </a:tabLst>
            </a:pPr>
            <a:r>
              <a:rPr lang="cs-CZ" altLang="cs-CZ" sz="2000" dirty="0">
                <a:solidFill>
                  <a:srgbClr val="002D5A"/>
                </a:solidFill>
                <a:cs typeface="Times New Roman" pitchFamily="18" charset="0"/>
              </a:rPr>
              <a:t>později se tedy pokusil definovat základní kritéria a instituce nutné pro to, abychom mohli pol. systém označit za plně demokratický 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23235"/>
              </p:ext>
            </p:extLst>
          </p:nvPr>
        </p:nvGraphicFramePr>
        <p:xfrm>
          <a:off x="819149" y="3600450"/>
          <a:ext cx="8134350" cy="26346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09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Instituce</a:t>
                      </a:r>
                    </a:p>
                  </a:txBody>
                  <a:tcPr marL="48622" marR="48622" marT="0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rgbClr val="CA8A64"/>
                          </a:solidFill>
                          <a:effectLst/>
                        </a:rPr>
                        <a:t>Kritéria</a:t>
                      </a:r>
                      <a:endParaRPr lang="cs-CZ" sz="1900" dirty="0">
                        <a:solidFill>
                          <a:srgbClr val="CA8A6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22" marR="48622" marT="0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651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Volení úředníci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Svobodné, spravedlivé a časté volby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Všeobecné volební právo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Právo být volen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Svoboda projevu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Alternativní zdroje informací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bg1"/>
                          </a:solidFill>
                          <a:effectLst/>
                        </a:rPr>
                        <a:t>Svoboda shromažďování a sdružování</a:t>
                      </a:r>
                      <a:endParaRPr lang="cs-CZ" sz="19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22" marR="48622" marT="0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rgbClr val="CA8A64"/>
                          </a:solidFill>
                          <a:effectLst/>
                        </a:rPr>
                        <a:t>Volební rovnost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rgbClr val="CA8A64"/>
                          </a:solidFill>
                          <a:effectLst/>
                        </a:rPr>
                        <a:t>Účinná participace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rgbClr val="CA8A64"/>
                          </a:solidFill>
                          <a:effectLst/>
                        </a:rPr>
                        <a:t>Pochopení založené na informacích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rgbClr val="CA8A64"/>
                          </a:solidFill>
                          <a:effectLst/>
                        </a:rPr>
                        <a:t>Kontrola programu </a:t>
                      </a:r>
                      <a:r>
                        <a:rPr lang="cs-CZ" sz="1900" b="0" dirty="0" err="1">
                          <a:solidFill>
                            <a:srgbClr val="CA8A64"/>
                          </a:solidFill>
                          <a:effectLst/>
                        </a:rPr>
                        <a:t>démosem</a:t>
                      </a:r>
                      <a:endParaRPr lang="cs-CZ" sz="1900" b="0" dirty="0">
                        <a:solidFill>
                          <a:srgbClr val="CA8A64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rgbClr val="CA8A64"/>
                          </a:solidFill>
                          <a:effectLst/>
                        </a:rPr>
                        <a:t>Univerzálnost</a:t>
                      </a:r>
                      <a:endParaRPr lang="cs-CZ" sz="1900" b="0" dirty="0">
                        <a:solidFill>
                          <a:srgbClr val="CA8A6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22" marR="48622" marT="0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88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865204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Vlny demokratizace </a:t>
            </a:r>
            <a:br>
              <a:rPr lang="cs-CZ" altLang="cs-CZ" sz="4000" dirty="0"/>
            </a:br>
            <a:r>
              <a:rPr lang="cs-CZ" altLang="cs-CZ" sz="2800" dirty="0"/>
              <a:t>(Samuel </a:t>
            </a:r>
            <a:r>
              <a:rPr lang="cs-CZ" altLang="cs-CZ" sz="2800" dirty="0" err="1"/>
              <a:t>Huntington</a:t>
            </a:r>
            <a:r>
              <a:rPr lang="cs-CZ" altLang="cs-CZ" sz="2800" dirty="0"/>
              <a:t> a následovníci)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689975" cy="5108510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První vlna demokratizace (1828-1926) </a:t>
            </a:r>
          </a:p>
          <a:p>
            <a:pPr lvl="1">
              <a:spcBef>
                <a:spcPts val="1000"/>
              </a:spcBef>
            </a:pPr>
            <a:r>
              <a:rPr lang="cs-CZ" sz="1600" b="0" i="0" dirty="0">
                <a:solidFill>
                  <a:srgbClr val="002D5A"/>
                </a:solidFill>
                <a:effectLst/>
                <a:latin typeface="+mj-lt"/>
              </a:rPr>
              <a:t>americká a francouzská revoluce, rozšiřování volebního práva, vznik demokratických institucí, pravidelné volby, demokratizace tradičních politických systémů a vznik zcela nových demokracií po IWW </a:t>
            </a:r>
          </a:p>
          <a:p>
            <a:pPr lvl="1">
              <a:spcBef>
                <a:spcPts val="10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Austrálie, Argentina, Belgie, Československo, Dánsko, Estonsko, Finsko, Francie, Chile, Itálie, Irsko, Island, Japonsko, Kanada, Kolumbie, Litva, Lotyšsko, Lucembursko, Maďarsko, Německo, Norsko, Nový Zéland, Polsko, Portugalsko, Rakousko, Řecko, USA, Španělsko, Švédsko, Švýcarsko, Uruguay, Velká Británie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0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První zpětná vlna (po r. 1926)</a:t>
            </a:r>
          </a:p>
          <a:p>
            <a:pPr lvl="1">
              <a:spcBef>
                <a:spcPts val="1000"/>
              </a:spcBef>
            </a:pPr>
            <a:r>
              <a:rPr lang="cs-CZ" sz="1600" dirty="0">
                <a:solidFill>
                  <a:srgbClr val="002D5A"/>
                </a:solidFill>
                <a:latin typeface="+mj-lt"/>
              </a:rPr>
              <a:t>hospodářská krize, vzestup komunismu, fašismu a nacismu</a:t>
            </a:r>
          </a:p>
          <a:p>
            <a:pPr lvl="1">
              <a:spcBef>
                <a:spcPts val="10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Argentina, Belgie, Československo, Dánsko, Estonsko, Francie, Itálie, Japonsko, Kolumbie, Litva, Lotyšsko, Maďarsko, Německo, Norsko, Polsko, Portugalsko, Rakousko, Španělsko, Uruguay 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0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Druhá vlna demokratizace (1943-1962) </a:t>
            </a:r>
          </a:p>
          <a:p>
            <a:pPr lvl="1">
              <a:spcBef>
                <a:spcPts val="1000"/>
              </a:spcBef>
            </a:pPr>
            <a:r>
              <a:rPr lang="cs-CZ" sz="1600" dirty="0">
                <a:solidFill>
                  <a:srgbClr val="002D5A"/>
                </a:solidFill>
                <a:latin typeface="+mj-lt"/>
              </a:rPr>
              <a:t>Po IIWW, rovnoprávnost žen, import demokracie do poražených států a vznik nových demokracií v důsledku dekolonizace </a:t>
            </a:r>
          </a:p>
          <a:p>
            <a:pPr lvl="1">
              <a:spcBef>
                <a:spcPts val="10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Argentina, Barma, Belgie, Bolívie, Botswana, Brazílie, Československo, Dánsko, Ekvádor, Fidži, Filipíny, Francie, Gambie, Ghana, Guyana, Indie, Indonésie, Itálie, Izrael, Jamajka, Japonsko, Jižní Korea, Kolumbie, Libanon, Maďarsko, Malajsie, Malta, Nigérie, Pákistán, Peru, Rakousko, Spolková republika Německo, Srí Lanka, Trinidad a Tobago, Turecko, Uruguay, Venezuela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874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865204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Vlny demokratizace </a:t>
            </a:r>
            <a:br>
              <a:rPr lang="cs-CZ" altLang="cs-CZ" sz="4000" dirty="0"/>
            </a:br>
            <a:r>
              <a:rPr lang="cs-CZ" altLang="cs-CZ" sz="2800" dirty="0"/>
              <a:t>(Samuel </a:t>
            </a:r>
            <a:r>
              <a:rPr lang="cs-CZ" altLang="cs-CZ" sz="2800" dirty="0" err="1"/>
              <a:t>Huntington</a:t>
            </a:r>
            <a:r>
              <a:rPr lang="cs-CZ" altLang="cs-CZ" sz="2800" dirty="0"/>
              <a:t> a následovníci)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7665"/>
            <a:ext cx="8689975" cy="5467739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Druhá zpětná vlna (od konce 40. let a dále od konce 60. let) </a:t>
            </a:r>
          </a:p>
          <a:p>
            <a:pPr lvl="1">
              <a:spcBef>
                <a:spcPts val="600"/>
              </a:spcBef>
            </a:pPr>
            <a:r>
              <a:rPr lang="cs-CZ" sz="1600" dirty="0">
                <a:solidFill>
                  <a:srgbClr val="002D5A"/>
                </a:solidFill>
                <a:latin typeface="+mj-lt"/>
              </a:rPr>
              <a:t>Studená válka, vojenské převraty</a:t>
            </a:r>
          </a:p>
          <a:p>
            <a:pPr lvl="1">
              <a:spcBef>
                <a:spcPts val="6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Argentina, Barma, Bolívie, Brazílie, Československo, Ekvádor, Filipíny, Fidži, Ghana, Guyana, Chile, Indie, Indonésie, Jižní Korea, Libanon, Maďarsko, Nigérie, Pákistán, Peru, Řecko, Turecko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Třetí vlna demokratizace (70.-90. léta 20. stol.) </a:t>
            </a:r>
          </a:p>
          <a:p>
            <a:pPr lvl="1">
              <a:spcBef>
                <a:spcPts val="600"/>
              </a:spcBef>
            </a:pPr>
            <a:r>
              <a:rPr lang="cs-CZ" sz="1600" b="0" i="0" dirty="0">
                <a:solidFill>
                  <a:srgbClr val="002D5A"/>
                </a:solidFill>
                <a:effectLst/>
                <a:latin typeface="+mj-lt"/>
              </a:rPr>
              <a:t>Autoritářské režimy a totalitní režimy se hroutí a/nebo demokratizují, rozpad bipolárního uspořádání; část státu zůstala v šedé zóně</a:t>
            </a:r>
          </a:p>
          <a:p>
            <a:pPr lvl="1">
              <a:spcBef>
                <a:spcPts val="6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Afghánistán, Albánie, Argentina, Bělorusko, Bolívie, Brazílie, Bulharsko, Československo, Ekvádor, Estonsko, Filipíny, Gruzie, Guatemala, Haiti, Honduras, Portugalsko, Chile, Chorvatsko, Indie, Irák, Jižní Korea, Kambodža, Keňa, Lesotho, Libanon, Litva, Lotyšsko, Maďarsko, Makedonie, Moldavsko, Mongolsko, Německá demokratická republika, Namibie, Nigérie, Nikaragua, Pákistán, Panama, Polsko, Peru, Rumunsko, Rusko, Řecko, Salvador, Senegal, Slovinsko, Srbsko/Černá Hora, Súdán, Surinam, Španělsko, Tchaj-wan, Turecko, Ukrajina, Uruguay, Východní Timor</a:t>
            </a:r>
            <a:endParaRPr lang="cs-CZ" sz="1400" b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</a:pPr>
            <a:r>
              <a:rPr lang="cs-CZ" sz="1800" b="1" dirty="0">
                <a:solidFill>
                  <a:srgbClr val="002D5A"/>
                </a:solidFill>
              </a:rPr>
              <a:t>Třetí zpětná vlna</a:t>
            </a:r>
          </a:p>
          <a:p>
            <a:pPr lvl="1">
              <a:spcBef>
                <a:spcPts val="600"/>
              </a:spcBef>
            </a:pPr>
            <a:r>
              <a:rPr lang="cs-CZ" sz="1400" dirty="0">
                <a:solidFill>
                  <a:srgbClr val="002D5A"/>
                </a:solidFill>
              </a:rPr>
              <a:t>Afghánistán, Albánie, Bělorusko, Bolívie, Ekvádor, Filipíny, Gruzie, Guatemala, Haiti, Honduras, Irák, Kambodža, Keňa, Lesotho, Makedonie, Moldávie, Nigérie, Nikaragua, Pákistán, Rusko, Senegal, Súdán, Turecko </a:t>
            </a:r>
            <a:endParaRPr lang="cs-CZ" sz="1400" b="1" i="1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</a:pPr>
            <a:r>
              <a:rPr lang="cs-CZ" sz="1800" b="1" i="1" dirty="0">
                <a:solidFill>
                  <a:srgbClr val="002D5A"/>
                </a:solidFill>
                <a:effectLst/>
                <a:latin typeface="+mj-lt"/>
              </a:rPr>
              <a:t>Čtvrtá vlna </a:t>
            </a:r>
          </a:p>
          <a:p>
            <a:pPr lvl="1">
              <a:spcBef>
                <a:spcPts val="600"/>
              </a:spcBef>
            </a:pPr>
            <a:r>
              <a:rPr lang="cs-CZ" sz="1600" i="1" dirty="0">
                <a:solidFill>
                  <a:srgbClr val="002D5A"/>
                </a:solidFill>
                <a:latin typeface="+mj-lt"/>
              </a:rPr>
              <a:t>Různě pojímaná – někdy sem patří demokratizace CEE, demokratizace režimů v Iráku a Afghánistánu, jindy tzv. arabské jaro, velmi nejistý výsledek</a:t>
            </a:r>
            <a:endParaRPr lang="cs-CZ" sz="1600" b="0" i="1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52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1300" y="67468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Struktura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Co je demokracie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Demokracie a její historie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Přímá demokracie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Reprezentativní demokracie</a:t>
            </a:r>
          </a:p>
        </p:txBody>
      </p:sp>
    </p:spTree>
    <p:extLst>
      <p:ext uri="{BB962C8B-B14F-4D97-AF65-F5344CB8AC3E}">
        <p14:creationId xmlns:p14="http://schemas.microsoft.com/office/powerpoint/2010/main" val="399433154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6687"/>
            <a:ext cx="8447088" cy="719137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Typy demokracie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09676"/>
            <a:ext cx="8689975" cy="534041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Spor </a:t>
            </a:r>
            <a:r>
              <a:rPr lang="cs-CZ" altLang="cs-CZ" sz="2100" b="0" i="1" u="sng" dirty="0">
                <a:solidFill>
                  <a:srgbClr val="002D5A"/>
                </a:solidFill>
              </a:rPr>
              <a:t>reprezentativnosti a akceschopnosti</a:t>
            </a:r>
            <a:r>
              <a:rPr lang="cs-CZ" altLang="cs-CZ" sz="2100" b="0" dirty="0">
                <a:solidFill>
                  <a:srgbClr val="002D5A"/>
                </a:solidFill>
              </a:rPr>
              <a:t> (efektivity) – obojího nelze dosáhnout ve stejné míře </a:t>
            </a:r>
          </a:p>
          <a:p>
            <a:pPr lvl="1">
              <a:spcBef>
                <a:spcPts val="1200"/>
              </a:spcBef>
            </a:pPr>
            <a:r>
              <a:rPr lang="cs-CZ" altLang="cs-CZ" sz="2100" b="0" i="1" dirty="0">
                <a:solidFill>
                  <a:srgbClr val="002D5A"/>
                </a:solidFill>
              </a:rPr>
              <a:t>Příklady jsou rozhodnutí Ústavního soudu ČR o neústavnosti částí volebního zákona z let 2001 a 2021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Žádná ze zemí nemá některý typ v čisté podobě!!!</a:t>
            </a:r>
          </a:p>
          <a:p>
            <a:pPr>
              <a:spcBef>
                <a:spcPts val="1200"/>
              </a:spcBef>
            </a:pPr>
            <a:r>
              <a:rPr lang="cs-CZ" altLang="cs-CZ" sz="2100" b="1" i="1" dirty="0">
                <a:solidFill>
                  <a:srgbClr val="002D5A"/>
                </a:solidFill>
              </a:rPr>
              <a:t>Reprezentativnost</a:t>
            </a:r>
            <a:r>
              <a:rPr lang="cs-CZ" altLang="cs-CZ" sz="2100" b="0" dirty="0">
                <a:solidFill>
                  <a:srgbClr val="002D5A"/>
                </a:solidFill>
              </a:rPr>
              <a:t> se pojí s typem </a:t>
            </a:r>
            <a:r>
              <a:rPr lang="cs-CZ" altLang="cs-CZ" sz="2100" b="1" dirty="0">
                <a:solidFill>
                  <a:srgbClr val="002D5A"/>
                </a:solidFill>
              </a:rPr>
              <a:t>konsenzuálním</a:t>
            </a:r>
            <a:r>
              <a:rPr lang="cs-CZ" altLang="cs-CZ" sz="2100" b="0" dirty="0">
                <a:solidFill>
                  <a:srgbClr val="002D5A"/>
                </a:solidFill>
              </a:rPr>
              <a:t>, kde převládá řešení konfliktů kompromisem, založeným na širokém podílu na rozhodování a konkurenci různých mocenských center (vč. decentralizace) - </a:t>
            </a:r>
            <a:r>
              <a:rPr lang="cs-CZ" altLang="cs-CZ" sz="2100" b="0" i="1" dirty="0">
                <a:solidFill>
                  <a:srgbClr val="002D5A"/>
                </a:solidFill>
              </a:rPr>
              <a:t>příkladem je Švýcarsko, Nizozemsko, Belgie nebo některé severské země</a:t>
            </a:r>
          </a:p>
          <a:p>
            <a:pPr>
              <a:spcBef>
                <a:spcPts val="1200"/>
              </a:spcBef>
            </a:pPr>
            <a:r>
              <a:rPr lang="cs-CZ" altLang="cs-CZ" sz="2100" b="1" i="1" dirty="0">
                <a:solidFill>
                  <a:srgbClr val="002D5A"/>
                </a:solidFill>
              </a:rPr>
              <a:t>Akceschopnost</a:t>
            </a:r>
            <a:r>
              <a:rPr lang="cs-CZ" altLang="cs-CZ" sz="2100" b="0" dirty="0">
                <a:solidFill>
                  <a:srgbClr val="002D5A"/>
                </a:solidFill>
              </a:rPr>
              <a:t> je spojena se systémem </a:t>
            </a:r>
            <a:r>
              <a:rPr lang="cs-CZ" altLang="cs-CZ" sz="2100" b="1" dirty="0" err="1">
                <a:solidFill>
                  <a:srgbClr val="002D5A"/>
                </a:solidFill>
              </a:rPr>
              <a:t>westminsterským</a:t>
            </a:r>
            <a:r>
              <a:rPr lang="cs-CZ" altLang="cs-CZ" sz="2100" b="1" dirty="0">
                <a:solidFill>
                  <a:srgbClr val="002D5A"/>
                </a:solidFill>
              </a:rPr>
              <a:t>, neboli většinovým</a:t>
            </a:r>
            <a:r>
              <a:rPr lang="cs-CZ" altLang="cs-CZ" sz="2100" b="0" dirty="0">
                <a:solidFill>
                  <a:srgbClr val="002D5A"/>
                </a:solidFill>
              </a:rPr>
              <a:t>, pro který je typické majoritní řešení konfliktů - většina vyhrává a prosazuje svůj názor, program - </a:t>
            </a:r>
            <a:r>
              <a:rPr lang="cs-CZ" altLang="cs-CZ" sz="2100" b="0" i="1" dirty="0">
                <a:solidFill>
                  <a:srgbClr val="002D5A"/>
                </a:solidFill>
              </a:rPr>
              <a:t>příkladem je V. Británie nebo Francie</a:t>
            </a:r>
          </a:p>
        </p:txBody>
      </p:sp>
    </p:spTree>
    <p:extLst>
      <p:ext uri="{BB962C8B-B14F-4D97-AF65-F5344CB8AC3E}">
        <p14:creationId xmlns:p14="http://schemas.microsoft.com/office/powerpoint/2010/main" val="1157897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6688"/>
            <a:ext cx="8447088" cy="709612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Typy demokracie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689975" cy="52736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Dlouhodobá diskuse mezi odborníky, kde neexistuje konsenzus v otázce univerzálnosti toho či onoho typu</a:t>
            </a:r>
          </a:p>
          <a:p>
            <a:pPr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Důležitá otázka při rozhodování o volbě a vhodnosti jednoho z typů pro konkrétní zemi - homogenita nebo heterogenita (segmentace) společnosti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 segmentované společnosti je vhodnější akcent na reprezentativnost a tudíž spíše konsenzuálním typ 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 homogenní společnosti může být aplikován model </a:t>
            </a:r>
            <a:r>
              <a:rPr lang="cs-CZ" altLang="cs-CZ" sz="2200" dirty="0" err="1">
                <a:solidFill>
                  <a:srgbClr val="002D5A"/>
                </a:solidFill>
              </a:rPr>
              <a:t>westminsterský</a:t>
            </a:r>
            <a:endParaRPr lang="cs-CZ" altLang="cs-CZ" sz="22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51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6688"/>
            <a:ext cx="8447088" cy="709612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Typy demokracie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Arend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Lijphart</a:t>
            </a:r>
            <a:r>
              <a:rPr lang="cs-CZ" altLang="cs-CZ" sz="28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689975" cy="527367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altLang="cs-CZ" sz="2200" dirty="0">
              <a:solidFill>
                <a:srgbClr val="002D5A"/>
              </a:solidFill>
            </a:endParaRPr>
          </a:p>
        </p:txBody>
      </p:sp>
      <p:graphicFrame>
        <p:nvGraphicFramePr>
          <p:cNvPr id="4" name="Group 47">
            <a:extLst>
              <a:ext uri="{FF2B5EF4-FFF2-40B4-BE49-F238E27FC236}">
                <a16:creationId xmlns="" xmlns:a16="http://schemas.microsoft.com/office/drawing/2014/main" id="{C448081F-C93A-4EEA-A921-11172FC11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3405"/>
              </p:ext>
            </p:extLst>
          </p:nvPr>
        </p:nvGraphicFramePr>
        <p:xfrm>
          <a:off x="279398" y="1095671"/>
          <a:ext cx="8585202" cy="5240343"/>
        </p:xfrm>
        <a:graphic>
          <a:graphicData uri="http://schemas.openxmlformats.org/drawingml/2006/table">
            <a:tbl>
              <a:tblPr/>
              <a:tblGrid>
                <a:gridCol w="429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Konsenzuální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Westminsterský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Velká koalice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Jednobarevná vláda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Rozptýlení moci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Převaha vlády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Bikameralismus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Monokameralismus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Multipartismus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Bipartismus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Více témat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Jedno téma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Poměrný volební systém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Většinový volební systém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Federace (decentralizace)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Unitární stát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Psaná ústava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Nepsaná ústava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Korporativismus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Pluralismus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Nezávislost centrální banky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Závislost centrální banky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42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6688"/>
            <a:ext cx="8447088" cy="709612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Česko 2021 - 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689975" cy="527367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altLang="cs-CZ" sz="2200" dirty="0">
              <a:solidFill>
                <a:srgbClr val="002D5A"/>
              </a:solidFill>
            </a:endParaRPr>
          </a:p>
        </p:txBody>
      </p:sp>
      <p:graphicFrame>
        <p:nvGraphicFramePr>
          <p:cNvPr id="4" name="Group 47">
            <a:extLst>
              <a:ext uri="{FF2B5EF4-FFF2-40B4-BE49-F238E27FC236}">
                <a16:creationId xmlns="" xmlns:a16="http://schemas.microsoft.com/office/drawing/2014/main" id="{C448081F-C93A-4EEA-A921-11172FC111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9398" y="1095671"/>
          <a:ext cx="8585202" cy="5240343"/>
        </p:xfrm>
        <a:graphic>
          <a:graphicData uri="http://schemas.openxmlformats.org/drawingml/2006/table">
            <a:tbl>
              <a:tblPr/>
              <a:tblGrid>
                <a:gridCol w="429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Konsensuální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Westminsterský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Velká koalice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Jednobarevná vláda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Rozptýlení moci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Převaha vlády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Bikameralismus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Monokameralismus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Multipartismus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Bipartismus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Více témat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Jedno téma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Poměrný volební systém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Většinový volební systém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Federace (decentralizace)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Unitární stát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Psaná ústava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Nepsaná ústava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Korporativismus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Pluralismus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Nezávislost centrální banky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Závislost centrální banky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268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Ladislav Mrklas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ctr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Vládní systémy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 demokracii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4"/>
            <a:ext cx="4462818" cy="109035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5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89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Dělba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52531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dirty="0">
                <a:solidFill>
                  <a:srgbClr val="002D5A"/>
                </a:solidFill>
              </a:rPr>
              <a:t>• Dlouhá tradice v evropském politickém myšlení </a:t>
            </a:r>
            <a:r>
              <a:rPr lang="cs-CZ" sz="2600" dirty="0">
                <a:solidFill>
                  <a:srgbClr val="002D5A"/>
                </a:solidFill>
              </a:rPr>
              <a:t>(Aristoteles, Cicero, sv. Tomáš Akvinský, středověk, reformace, Locke…)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dirty="0">
                <a:solidFill>
                  <a:srgbClr val="002D5A"/>
                </a:solidFill>
              </a:rPr>
              <a:t>• Horizontální (Ch.-L. de </a:t>
            </a:r>
            <a:r>
              <a:rPr lang="cs-CZ" dirty="0" err="1">
                <a:solidFill>
                  <a:srgbClr val="002D5A"/>
                </a:solidFill>
              </a:rPr>
              <a:t>Montesquieu</a:t>
            </a:r>
            <a:r>
              <a:rPr lang="cs-CZ" dirty="0">
                <a:solidFill>
                  <a:srgbClr val="002D5A"/>
                </a:solidFill>
              </a:rPr>
              <a:t>)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Výkonná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Zákonodárná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Soudní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dirty="0">
                <a:solidFill>
                  <a:srgbClr val="002D5A"/>
                </a:solidFill>
              </a:rPr>
              <a:t>• Vertikální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Centrum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Územní samospráva </a:t>
            </a:r>
          </a:p>
        </p:txBody>
      </p:sp>
    </p:spTree>
    <p:extLst>
      <p:ext uri="{BB962C8B-B14F-4D97-AF65-F5344CB8AC3E}">
        <p14:creationId xmlns:p14="http://schemas.microsoft.com/office/powerpoint/2010/main" val="312546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89"/>
            <a:ext cx="9144000" cy="130077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Formy vlády – dle horizontální </a:t>
            </a:r>
            <a:br>
              <a:rPr lang="cs-CZ" sz="4000" dirty="0"/>
            </a:br>
            <a:r>
              <a:rPr lang="cs-CZ" sz="4000" dirty="0"/>
              <a:t>dělby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849"/>
            <a:ext cx="4553339" cy="47679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800" u="sng" dirty="0">
                <a:solidFill>
                  <a:srgbClr val="002D5A"/>
                </a:solidFill>
              </a:rPr>
              <a:t>Základní klasifikace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2D5A"/>
                </a:solidFill>
              </a:rPr>
              <a:t>Prezidentský</a:t>
            </a:r>
            <a:r>
              <a:rPr lang="cs-CZ" sz="2400" dirty="0">
                <a:solidFill>
                  <a:srgbClr val="002D5A"/>
                </a:solidFill>
              </a:rPr>
              <a:t> – striktní dělba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2D5A"/>
                </a:solidFill>
              </a:rPr>
              <a:t>Parlamentní</a:t>
            </a:r>
            <a:r>
              <a:rPr lang="cs-CZ" sz="2400" dirty="0">
                <a:solidFill>
                  <a:srgbClr val="002D5A"/>
                </a:solidFill>
              </a:rPr>
              <a:t> – pružná dělba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cs-CZ" sz="2400" dirty="0">
              <a:solidFill>
                <a:srgbClr val="002D5A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400" i="1" u="sng" dirty="0">
                <a:solidFill>
                  <a:srgbClr val="002D5A"/>
                </a:solidFill>
              </a:rPr>
              <a:t>Další klasifikace, jež nejsou všeobecně přijímány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b="1" i="1" dirty="0">
                <a:solidFill>
                  <a:srgbClr val="002D5A"/>
                </a:solidFill>
              </a:rPr>
              <a:t>Poloprezidentský </a:t>
            </a:r>
            <a:r>
              <a:rPr lang="cs-CZ" sz="2400" i="1" dirty="0">
                <a:solidFill>
                  <a:srgbClr val="002D5A"/>
                </a:solidFill>
              </a:rPr>
              <a:t>– střední cesta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b="1" i="1" dirty="0">
                <a:solidFill>
                  <a:srgbClr val="002D5A"/>
                </a:solidFill>
              </a:rPr>
              <a:t>Direktoriální</a:t>
            </a:r>
            <a:r>
              <a:rPr lang="cs-CZ" sz="2400" i="1" dirty="0">
                <a:solidFill>
                  <a:srgbClr val="002D5A"/>
                </a:solidFill>
              </a:rPr>
              <a:t> – koncentrace moci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E763AC8-74B8-4D35-B6F0-83782DDB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64" y="1660849"/>
            <a:ext cx="3802916" cy="2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209"/>
            <a:ext cx="9144000" cy="1231640"/>
          </a:xfrm>
        </p:spPr>
        <p:txBody>
          <a:bodyPr>
            <a:normAutofit/>
          </a:bodyPr>
          <a:lstStyle/>
          <a:p>
            <a:r>
              <a:rPr lang="cs-CZ" sz="3600" dirty="0"/>
              <a:t>O co vlastně jde – které faktory brát v úvahu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849"/>
            <a:ext cx="8266922" cy="476794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cs-CZ" sz="2800" dirty="0">
                <a:solidFill>
                  <a:srgbClr val="002D5A"/>
                </a:solidFill>
              </a:rPr>
              <a:t>Ústavu a zakotvení jednotlivých orgánů, jejich postavení, pravomocí a souvztažností s jinými orgány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cs-CZ" sz="2800" dirty="0">
                <a:solidFill>
                  <a:srgbClr val="002D5A"/>
                </a:solidFill>
              </a:rPr>
              <a:t>Institucionální podmínky, především typ volebního systému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cs-CZ" sz="2800" dirty="0">
                <a:solidFill>
                  <a:srgbClr val="002D5A"/>
                </a:solidFill>
              </a:rPr>
              <a:t>Strukturu společnosti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cs-CZ" sz="2800" dirty="0">
                <a:solidFill>
                  <a:srgbClr val="002D5A"/>
                </a:solidFill>
              </a:rPr>
              <a:t>Politickou kulturu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cs-CZ" sz="2800" dirty="0">
                <a:solidFill>
                  <a:srgbClr val="002D5A"/>
                </a:solidFill>
              </a:rPr>
              <a:t>Systém politických stran</a:t>
            </a:r>
          </a:p>
          <a:p>
            <a:pPr marL="799930" lvl="2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900" dirty="0">
                <a:solidFill>
                  <a:srgbClr val="002D5A"/>
                </a:solidFill>
              </a:rPr>
              <a:t>(</a:t>
            </a:r>
            <a:r>
              <a:rPr lang="cs-CZ" sz="1900" dirty="0" err="1">
                <a:solidFill>
                  <a:srgbClr val="002D5A"/>
                </a:solidFill>
              </a:rPr>
              <a:t>Duverger</a:t>
            </a:r>
            <a:r>
              <a:rPr lang="cs-CZ" sz="1900" dirty="0">
                <a:solidFill>
                  <a:srgbClr val="002D5A"/>
                </a:solidFill>
              </a:rPr>
              <a:t>: „Kdo zná klasické ústavní právo a nezná roli stran, vidí současné politické režimy zkresleně; kdo zná naopak roli stran a nezná klasické ústavní právo, vidí současné politické režimy sice neúplně, ale přesně.“)</a:t>
            </a:r>
          </a:p>
        </p:txBody>
      </p:sp>
    </p:spTree>
    <p:extLst>
      <p:ext uri="{BB962C8B-B14F-4D97-AF65-F5344CB8AC3E}">
        <p14:creationId xmlns:p14="http://schemas.microsoft.com/office/powerpoint/2010/main" val="102229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597"/>
            <a:ext cx="9144000" cy="1231640"/>
          </a:xfrm>
        </p:spPr>
        <p:txBody>
          <a:bodyPr>
            <a:normAutofit/>
          </a:bodyPr>
          <a:lstStyle/>
          <a:p>
            <a:r>
              <a:rPr lang="cs-CZ" sz="4000" dirty="0"/>
              <a:t>Protože…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849"/>
            <a:ext cx="8266922" cy="476794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Kromě ústavních předpokladů, volebních a stranických systémů je velice podstatnou kategorií reálná politická moc a její dělba (Machiavelli, Weber, </a:t>
            </a:r>
            <a:r>
              <a:rPr lang="cs-CZ" sz="2800" dirty="0" err="1">
                <a:solidFill>
                  <a:srgbClr val="002D5A"/>
                </a:solidFill>
              </a:rPr>
              <a:t>Habermas</a:t>
            </a:r>
            <a:r>
              <a:rPr lang="cs-CZ" sz="2800" dirty="0">
                <a:solidFill>
                  <a:srgbClr val="002D5A"/>
                </a:solidFill>
              </a:rPr>
              <a:t>). </a:t>
            </a:r>
          </a:p>
          <a:p>
            <a:pPr marL="399965" lvl="1" indent="0">
              <a:spcBef>
                <a:spcPts val="1200"/>
              </a:spcBef>
              <a:buNone/>
            </a:pPr>
            <a:r>
              <a:rPr lang="cs-CZ" i="1" dirty="0">
                <a:solidFill>
                  <a:srgbClr val="002D5A"/>
                </a:solidFill>
              </a:rPr>
              <a:t>osobnosti / strany / zájmové skupiny (lobby) / elity / (formální/neformální) instituce / společnost a její vztah k politice</a:t>
            </a:r>
          </a:p>
        </p:txBody>
      </p:sp>
    </p:spTree>
    <p:extLst>
      <p:ext uri="{BB962C8B-B14F-4D97-AF65-F5344CB8AC3E}">
        <p14:creationId xmlns:p14="http://schemas.microsoft.com/office/powerpoint/2010/main" val="416515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1640"/>
          </a:xfrm>
        </p:spPr>
        <p:txBody>
          <a:bodyPr>
            <a:normAutofit/>
          </a:bodyPr>
          <a:lstStyle/>
          <a:p>
            <a:r>
              <a:rPr lang="cs-CZ" sz="3600" dirty="0"/>
              <a:t>Parlamentarismus – hlavní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640"/>
            <a:ext cx="8266922" cy="51971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pružná dělba moci </a:t>
            </a:r>
            <a:r>
              <a:rPr lang="cs-CZ" sz="2000" dirty="0">
                <a:solidFill>
                  <a:srgbClr val="002D5A"/>
                </a:solidFill>
              </a:rPr>
              <a:t>(resp. oddělení mocí není striktní)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vzájemné přímé působení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členové vlády bývají velmi často členy parlamentu</a:t>
            </a:r>
          </a:p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svrchovanost zákonodárné moci, které je vláda odpovědná 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Vlády jmenovány se souhlasem parlamentu, fungují jedině s jeho podporou, parlament je může odvolat </a:t>
            </a:r>
          </a:p>
          <a:p>
            <a:pPr lvl="2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„destruktivní“ hlasování o nedůvěře</a:t>
            </a:r>
          </a:p>
          <a:p>
            <a:pPr lvl="2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konstruktivní hlasování o nedůvěře (SRN, Španělsko, Slovinsko, Polsko, Maďarsko)</a:t>
            </a:r>
          </a:p>
          <a:p>
            <a:pPr lvl="2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odmítnutí důvěry</a:t>
            </a:r>
          </a:p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možnost exekutivy (za jistých okolností) rozpustit parlament</a:t>
            </a:r>
          </a:p>
        </p:txBody>
      </p:sp>
    </p:spTree>
    <p:extLst>
      <p:ext uri="{BB962C8B-B14F-4D97-AF65-F5344CB8AC3E}">
        <p14:creationId xmlns:p14="http://schemas.microsoft.com/office/powerpoint/2010/main" val="349186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1300" y="67468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Filosofické otázky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Demokracie a svoboda nebo demokracie versus svoboda?</a:t>
            </a:r>
          </a:p>
          <a:p>
            <a:pPr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Vláda lidu, ale jak: </a:t>
            </a:r>
          </a:p>
          <a:p>
            <a:pPr marL="800003" lvl="1" indent="-342900">
              <a:spcBef>
                <a:spcPts val="1200"/>
              </a:spcBef>
              <a:buFont typeface="+mj-lt"/>
              <a:buAutoNum type="alphaLcParenR"/>
            </a:pPr>
            <a:r>
              <a:rPr lang="cs-CZ" altLang="cs-CZ" sz="2000" i="1" dirty="0">
                <a:solidFill>
                  <a:srgbClr val="002D5A"/>
                </a:solidFill>
              </a:rPr>
              <a:t>přímo?</a:t>
            </a:r>
          </a:p>
          <a:p>
            <a:pPr marL="800003" lvl="1" indent="-342900">
              <a:spcBef>
                <a:spcPts val="1200"/>
              </a:spcBef>
              <a:buFont typeface="+mj-lt"/>
              <a:buAutoNum type="alphaLcParenR"/>
            </a:pPr>
            <a:r>
              <a:rPr lang="cs-CZ" altLang="cs-CZ" sz="2000" i="1" dirty="0">
                <a:solidFill>
                  <a:srgbClr val="002D5A"/>
                </a:solidFill>
              </a:rPr>
              <a:t>lid jen objektem?</a:t>
            </a:r>
          </a:p>
          <a:p>
            <a:pPr marL="800003" lvl="1" indent="-342900">
              <a:spcBef>
                <a:spcPts val="1200"/>
              </a:spcBef>
              <a:buFont typeface="+mj-lt"/>
              <a:buAutoNum type="alphaLcParenR"/>
            </a:pPr>
            <a:r>
              <a:rPr lang="cs-CZ" altLang="cs-CZ" sz="2000" i="1" dirty="0">
                <a:solidFill>
                  <a:srgbClr val="002D5A"/>
                </a:solidFill>
              </a:rPr>
              <a:t>se souhlasem lidu?</a:t>
            </a:r>
            <a:endParaRPr lang="cs-CZ" altLang="cs-CZ" sz="2000" b="0" i="1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800" b="0" dirty="0">
                <a:solidFill>
                  <a:srgbClr val="002D5A"/>
                </a:solidFill>
              </a:rPr>
              <a:t>Demokracie a její </a:t>
            </a:r>
            <a:r>
              <a:rPr lang="cs-CZ" altLang="cs-CZ" sz="2800" b="0" dirty="0" err="1">
                <a:solidFill>
                  <a:srgbClr val="002D5A"/>
                </a:solidFill>
              </a:rPr>
              <a:t>oligarchizace</a:t>
            </a:r>
            <a:endParaRPr lang="cs-CZ" altLang="cs-CZ" sz="2800" b="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Demokracie a ochlokracie</a:t>
            </a:r>
          </a:p>
          <a:p>
            <a:pPr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Demokracie a její efektivita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0064406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1640"/>
          </a:xfrm>
        </p:spPr>
        <p:txBody>
          <a:bodyPr>
            <a:normAutofit/>
          </a:bodyPr>
          <a:lstStyle/>
          <a:p>
            <a:r>
              <a:rPr lang="cs-CZ" sz="3600" dirty="0"/>
              <a:t>Parlamentarismus – další rysy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640"/>
            <a:ext cx="8266922" cy="51971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>
                <a:solidFill>
                  <a:srgbClr val="002D5A"/>
                </a:solidFill>
              </a:rPr>
              <a:t>dualismus výkonné moci 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prezident/panovník vs. vláda a premiér)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může fungovat v podmínkách</a:t>
            </a:r>
          </a:p>
          <a:p>
            <a:pPr lvl="1">
              <a:spcBef>
                <a:spcPts val="1200"/>
              </a:spcBef>
            </a:pPr>
            <a:r>
              <a:rPr lang="cs-CZ" sz="2400" b="1" dirty="0">
                <a:solidFill>
                  <a:srgbClr val="002D5A"/>
                </a:solidFill>
              </a:rPr>
              <a:t>monarchie </a:t>
            </a:r>
            <a:r>
              <a:rPr lang="cs-CZ" sz="2400" dirty="0">
                <a:solidFill>
                  <a:srgbClr val="002D5A"/>
                </a:solidFill>
              </a:rPr>
              <a:t>(prototypem Velká Británie)</a:t>
            </a:r>
          </a:p>
          <a:p>
            <a:pPr lvl="1">
              <a:spcBef>
                <a:spcPts val="1200"/>
              </a:spcBef>
            </a:pPr>
            <a:r>
              <a:rPr lang="cs-CZ" sz="2400" b="1" dirty="0">
                <a:solidFill>
                  <a:srgbClr val="002D5A"/>
                </a:solidFill>
              </a:rPr>
              <a:t>republiky</a:t>
            </a:r>
            <a:r>
              <a:rPr lang="cs-CZ" sz="2400" dirty="0">
                <a:solidFill>
                  <a:srgbClr val="002D5A"/>
                </a:solidFill>
              </a:rPr>
              <a:t> (prototypem Francouzská </a:t>
            </a:r>
            <a:r>
              <a:rPr lang="cs-CZ" sz="2400" dirty="0" err="1">
                <a:solidFill>
                  <a:srgbClr val="002D5A"/>
                </a:solidFill>
              </a:rPr>
              <a:t>III.republika</a:t>
            </a:r>
            <a:r>
              <a:rPr lang="cs-CZ" sz="2400" dirty="0">
                <a:solidFill>
                  <a:srgbClr val="002D5A"/>
                </a:solidFill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přímo volený prezident</a:t>
            </a:r>
          </a:p>
          <a:p>
            <a:pPr lvl="2">
              <a:spcBef>
                <a:spcPts val="1200"/>
              </a:spcBef>
            </a:pPr>
            <a:r>
              <a:rPr lang="cs-CZ" dirty="0">
                <a:solidFill>
                  <a:srgbClr val="002D5A"/>
                </a:solidFill>
              </a:rPr>
              <a:t>nepřímo volený prezident</a:t>
            </a:r>
          </a:p>
        </p:txBody>
      </p:sp>
    </p:spTree>
    <p:extLst>
      <p:ext uri="{BB962C8B-B14F-4D97-AF65-F5344CB8AC3E}">
        <p14:creationId xmlns:p14="http://schemas.microsoft.com/office/powerpoint/2010/main" val="13700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1640"/>
          </a:xfrm>
        </p:spPr>
        <p:txBody>
          <a:bodyPr>
            <a:normAutofit/>
          </a:bodyPr>
          <a:lstStyle/>
          <a:p>
            <a:r>
              <a:rPr lang="cs-CZ" sz="3600" dirty="0"/>
              <a:t>Pružná dělba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640"/>
            <a:ext cx="8266922" cy="51971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Prolínání zákonodárné a výkonné moci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Nejvíce v britském typu parlamentarismu 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bipartismus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většinový volební systém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parlamentní volby jsou současně volbami premiéra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šéf vlády de facto ovládá i dolní sněmovnu (šéf vlády = předseda strany, která má v dolní sněmovně absolutní většinu křesel)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člen vlády musí být (až na výjimky) členem dolní sněmovny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Walter </a:t>
            </a:r>
            <a:r>
              <a:rPr lang="cs-CZ" sz="2000" dirty="0" err="1">
                <a:solidFill>
                  <a:srgbClr val="002D5A"/>
                </a:solidFill>
              </a:rPr>
              <a:t>Bagehot</a:t>
            </a:r>
            <a:r>
              <a:rPr lang="cs-CZ" sz="2000" dirty="0">
                <a:solidFill>
                  <a:srgbClr val="002D5A"/>
                </a:solidFill>
              </a:rPr>
              <a:t> – tajemství akceschopnosti britského parlamentarismu spočívá právě v tomto prolínání či spojení mocí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ČR – ústava umožňuje slučitelnost vládní a parlamentní funkce</a:t>
            </a:r>
            <a:endParaRPr lang="cs-CZ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9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927"/>
            <a:ext cx="9144000" cy="1231640"/>
          </a:xfrm>
        </p:spPr>
        <p:txBody>
          <a:bodyPr>
            <a:normAutofit/>
          </a:bodyPr>
          <a:lstStyle/>
          <a:p>
            <a:r>
              <a:rPr lang="cs-CZ" sz="3600" dirty="0"/>
              <a:t>Prezidentský režim –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567"/>
            <a:ext cx="8266922" cy="49452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striktní dělba exekutivy a legislativy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přímá legitimita parlamentu i prezidenta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obvykle přímá volba prezidenta (pozor však na USA)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jednohlavá exekutiva – prezident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neodvolatelnost prezidenta z politických důvodů</a:t>
            </a:r>
          </a:p>
          <a:p>
            <a:pPr>
              <a:spcBef>
                <a:spcPts val="1200"/>
              </a:spcBef>
            </a:pPr>
            <a:r>
              <a:rPr lang="cs-CZ" sz="2800" dirty="0" err="1">
                <a:solidFill>
                  <a:srgbClr val="002D5A"/>
                </a:solidFill>
              </a:rPr>
              <a:t>nerozpustitelnost</a:t>
            </a:r>
            <a:r>
              <a:rPr lang="cs-CZ" sz="2800" dirty="0">
                <a:solidFill>
                  <a:srgbClr val="002D5A"/>
                </a:solidFill>
              </a:rPr>
              <a:t> parlamentu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přísná inkompatibilita členství v legislativě a exekutivě</a:t>
            </a:r>
            <a:endParaRPr lang="cs-CZ" sz="19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9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352"/>
          </a:xfrm>
        </p:spPr>
        <p:txBody>
          <a:bodyPr>
            <a:normAutofit/>
          </a:bodyPr>
          <a:lstStyle/>
          <a:p>
            <a:r>
              <a:rPr lang="cs-CZ" sz="3500" dirty="0"/>
              <a:t>Prezidentský režim –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2353"/>
            <a:ext cx="8266922" cy="534643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na rozdíl od parlamentarismu s jedním ohniskem moci v parlamentu zde najdeme konkurenci několika center moci 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striktní dělbu moci doplňuje systém „brzd a protivah“ (</a:t>
            </a:r>
            <a:r>
              <a:rPr lang="cs-CZ" sz="2800" dirty="0" err="1">
                <a:solidFill>
                  <a:srgbClr val="002D5A"/>
                </a:solidFill>
              </a:rPr>
              <a:t>checks</a:t>
            </a:r>
            <a:r>
              <a:rPr lang="cs-CZ" sz="2800" dirty="0">
                <a:solidFill>
                  <a:srgbClr val="002D5A"/>
                </a:solidFill>
              </a:rPr>
              <a:t> and </a:t>
            </a:r>
            <a:r>
              <a:rPr lang="cs-CZ" sz="2800" dirty="0" err="1">
                <a:solidFill>
                  <a:srgbClr val="002D5A"/>
                </a:solidFill>
              </a:rPr>
              <a:t>balances</a:t>
            </a:r>
            <a:r>
              <a:rPr lang="cs-CZ" sz="2800" dirty="0">
                <a:solidFill>
                  <a:srgbClr val="002D5A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prostředky vzájemného vyvažování moci, aby jedna nemohla nabýt vrchu ani zcela opanovat politická rozhodnutí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prezident potřebuje pro řadu svých rozhodnutí souhlas parlamentu a opačně to platí úplně stejně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příkladem je schvalování rozpočtu kongresem na jedné a podepisování zákonů prezidentem na druhé straně</a:t>
            </a:r>
            <a:endParaRPr lang="cs-CZ" sz="15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8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20891"/>
          </a:xfrm>
        </p:spPr>
        <p:txBody>
          <a:bodyPr>
            <a:normAutofit/>
          </a:bodyPr>
          <a:lstStyle/>
          <a:p>
            <a:r>
              <a:rPr lang="cs-CZ" sz="3200" dirty="0"/>
              <a:t>Poloprezidentský režim –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945"/>
            <a:ext cx="8266922" cy="510384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moc je oddělená striktněji než v parlamentarismu, ale méně striktně než v prezidentském režimu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přímou legitimitou disponuje jak parlament, tak i přímo volený prezident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hlava státu (prezident) je volena všelidovou volbou na pevné funkční období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prezident má své specifické sféry vlivu a pravomoci (typicky v oblasti zahraniční politiky, branných otázkách…)</a:t>
            </a:r>
            <a:endParaRPr lang="cs-CZ" sz="15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20891"/>
          </a:xfrm>
        </p:spPr>
        <p:txBody>
          <a:bodyPr>
            <a:normAutofit/>
          </a:bodyPr>
          <a:lstStyle/>
          <a:p>
            <a:r>
              <a:rPr lang="cs-CZ" sz="3200" dirty="0"/>
              <a:t>Poloprezidentský režim –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945"/>
            <a:ext cx="8266922" cy="510384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exekutiva má dvě hlavy: 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prezidenta nezávislého na parlamentu - není oprávněn vládnout sám či přímo; jeho vůle musí být tlumočena vládou a přes její rozhodnutí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premiéra (+ kabinet) závislého na parlamentu, avšak nezávislého na prezidentovi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duální struktura autority umožňuje různé vyvažování a přesuny mocenské převahy v rámci exekutivy 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olidFill>
                  <a:srgbClr val="002D5A"/>
                </a:solidFill>
              </a:rPr>
              <a:t>klíčový je právě vztah mezi prezidentem a premiérem v rovině stranické příslušnosti a pozice: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období souhlasných většin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období nesouhlasných většin (kohabitace)</a:t>
            </a:r>
            <a:endParaRPr lang="cs-CZ" sz="11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20891"/>
          </a:xfrm>
        </p:spPr>
        <p:txBody>
          <a:bodyPr>
            <a:normAutofit/>
          </a:bodyPr>
          <a:lstStyle/>
          <a:p>
            <a:r>
              <a:rPr lang="cs-CZ" sz="3200" dirty="0"/>
              <a:t>Direktoriální režim –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584"/>
            <a:ext cx="8266922" cy="5001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Švýcarsko – systém </a:t>
            </a:r>
            <a:r>
              <a:rPr lang="cs-CZ" sz="2400" i="1" dirty="0" err="1">
                <a:solidFill>
                  <a:srgbClr val="002D5A"/>
                </a:solidFill>
              </a:rPr>
              <a:t>sui</a:t>
            </a:r>
            <a:r>
              <a:rPr lang="cs-CZ" sz="2400" i="1" dirty="0">
                <a:solidFill>
                  <a:srgbClr val="002D5A"/>
                </a:solidFill>
              </a:rPr>
              <a:t> generis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koncentrace moci v rukou parlamentu – odtud jiné názvy - systém vlády shromáždění /konventu)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členové vlády jsou jednotlivě voleni oběma komorami parlamentu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vláda je po svém zvolení prakticky nesesaditelná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exekutiva ale nemůže parlament rozpustit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prezident – velmi slabý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volen parlamentem z členů vlády na 1 rok, předseda vládě </a:t>
            </a:r>
          </a:p>
        </p:txBody>
      </p:sp>
    </p:spTree>
    <p:extLst>
      <p:ext uri="{BB962C8B-B14F-4D97-AF65-F5344CB8AC3E}">
        <p14:creationId xmlns:p14="http://schemas.microsoft.com/office/powerpoint/2010/main" val="11724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20891"/>
          </a:xfrm>
        </p:spPr>
        <p:txBody>
          <a:bodyPr>
            <a:normAutofit/>
          </a:bodyPr>
          <a:lstStyle/>
          <a:p>
            <a:r>
              <a:rPr lang="cs-CZ" sz="3200" dirty="0"/>
              <a:t>Diskutabilní momenty a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584"/>
            <a:ext cx="8266922" cy="5001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Jsou poloprezidentský režim a direktoriální režim podskupinami nebo specifickými typy?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Přímá volba hlavy státu jako klasifikační faktor?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Formální a faktická podoba výkonu moci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Otázka využívání pravomocí v praxi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Úloha dalších ústavních institucí – ústavní soud, centrální banka, druhá komora parlamentu a její charakter, pravomoci a síla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Územní členění státu a role samosprávy</a:t>
            </a:r>
          </a:p>
          <a:p>
            <a:pPr marL="0" indent="0">
              <a:spcBef>
                <a:spcPts val="1200"/>
              </a:spcBef>
              <a:buNone/>
            </a:pPr>
            <a:endParaRPr lang="cs-CZ" sz="210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endParaRPr lang="cs-CZ" sz="21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2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73E11DE-8036-4D98-BA61-7AE91F36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20"/>
            <a:ext cx="9144000" cy="1571368"/>
          </a:xfrm>
        </p:spPr>
        <p:txBody>
          <a:bodyPr>
            <a:normAutofit/>
          </a:bodyPr>
          <a:lstStyle/>
          <a:p>
            <a:r>
              <a:rPr lang="cs-CZ" sz="2800" dirty="0"/>
              <a:t>Klasifikace s důrazem na postavení hlavy státu</a:t>
            </a:r>
            <a:br>
              <a:rPr lang="cs-CZ" sz="2800" dirty="0"/>
            </a:br>
            <a:r>
              <a:rPr lang="cs-CZ" sz="2200" dirty="0"/>
              <a:t>(</a:t>
            </a:r>
            <a:r>
              <a:rPr lang="cs-CZ" sz="2200" dirty="0" err="1"/>
              <a:t>Cheibub</a:t>
            </a:r>
            <a:r>
              <a:rPr lang="cs-CZ" sz="2200" dirty="0"/>
              <a:t> + Hloušek-Kopeček-Šedo)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E9BC782-A2F4-483B-9F30-B7A359F929A7}"/>
              </a:ext>
            </a:extLst>
          </p:cNvPr>
          <p:cNvGraphicFramePr/>
          <p:nvPr/>
        </p:nvGraphicFramePr>
        <p:xfrm>
          <a:off x="335901" y="1160206"/>
          <a:ext cx="8690112" cy="510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FC8AD107-61BE-4F21-8888-E8BE9BD280A4}"/>
              </a:ext>
            </a:extLst>
          </p:cNvPr>
          <p:cNvCxnSpPr/>
          <p:nvPr/>
        </p:nvCxnSpPr>
        <p:spPr>
          <a:xfrm flipV="1">
            <a:off x="6223819" y="2015613"/>
            <a:ext cx="0" cy="983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6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447088" cy="9144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Mapa forem vlád ve světě</a:t>
            </a:r>
          </a:p>
        </p:txBody>
      </p:sp>
      <p:pic>
        <p:nvPicPr>
          <p:cNvPr id="40963" name="Picture 3" descr="\\vsci\data\profiles\ladislav.mrklas\Desktop\Forms_of_government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" y="1323833"/>
            <a:ext cx="9097121" cy="46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5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79400" y="61753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Demokracie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381125"/>
            <a:ext cx="8250238" cy="51339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b="0" dirty="0">
                <a:solidFill>
                  <a:srgbClr val="002D5A"/>
                </a:solidFill>
              </a:rPr>
              <a:t>Z řečtiny - démos (lid) a </a:t>
            </a:r>
            <a:r>
              <a:rPr lang="cs-CZ" sz="2400" b="0" dirty="0" err="1">
                <a:solidFill>
                  <a:srgbClr val="002D5A"/>
                </a:solidFill>
              </a:rPr>
              <a:t>kratein</a:t>
            </a:r>
            <a:r>
              <a:rPr lang="cs-CZ" sz="2400" b="0" dirty="0">
                <a:solidFill>
                  <a:srgbClr val="002D5A"/>
                </a:solidFill>
              </a:rPr>
              <a:t> (vládnout) - vláda lidu</a:t>
            </a:r>
          </a:p>
          <a:p>
            <a:pPr marL="0" indent="0">
              <a:buFont typeface="Arial" charset="0"/>
              <a:buNone/>
              <a:defRPr/>
            </a:pPr>
            <a:endParaRPr lang="cs-CZ" sz="2400" b="0" dirty="0">
              <a:solidFill>
                <a:srgbClr val="002D5A"/>
              </a:solidFill>
            </a:endParaRPr>
          </a:p>
          <a:p>
            <a:pPr>
              <a:defRPr/>
            </a:pPr>
            <a:r>
              <a:rPr lang="cs-CZ" sz="2400" b="0" dirty="0">
                <a:solidFill>
                  <a:srgbClr val="002D5A"/>
                </a:solidFill>
              </a:rPr>
              <a:t>1863 - Abraham Lincoln: </a:t>
            </a:r>
            <a:r>
              <a:rPr lang="cs-CZ" sz="2400" b="0" i="1" dirty="0">
                <a:solidFill>
                  <a:srgbClr val="002D5A"/>
                </a:solidFill>
              </a:rPr>
              <a:t>„vláda lidu, prostřednictvím lidu a pro lid“ </a:t>
            </a:r>
          </a:p>
          <a:p>
            <a:pPr marL="1079500" lvl="1" indent="-622300">
              <a:buFont typeface="+mj-lt"/>
              <a:buAutoNum type="arabicParenR"/>
              <a:defRPr/>
            </a:pPr>
            <a:r>
              <a:rPr lang="cs-CZ" sz="2400" dirty="0">
                <a:solidFill>
                  <a:srgbClr val="002D5A"/>
                </a:solidFill>
              </a:rPr>
              <a:t>v</a:t>
            </a:r>
            <a:r>
              <a:rPr lang="cs-CZ" sz="2400" b="0" dirty="0">
                <a:solidFill>
                  <a:srgbClr val="002D5A"/>
                </a:solidFill>
              </a:rPr>
              <a:t>láda vládne se souhlasem lidu, získává legitimitu díky podpoře lidu,</a:t>
            </a:r>
          </a:p>
          <a:p>
            <a:pPr marL="1079500" lvl="1" indent="-622300">
              <a:buFont typeface="+mj-lt"/>
              <a:buAutoNum type="arabicParenR"/>
              <a:defRPr/>
            </a:pPr>
            <a:r>
              <a:rPr lang="cs-CZ" sz="2400" dirty="0">
                <a:solidFill>
                  <a:srgbClr val="002D5A"/>
                </a:solidFill>
              </a:rPr>
              <a:t>l</a:t>
            </a:r>
            <a:r>
              <a:rPr lang="cs-CZ" sz="2400" b="0" dirty="0">
                <a:solidFill>
                  <a:srgbClr val="002D5A"/>
                </a:solidFill>
              </a:rPr>
              <a:t>id se účastní procesu vládnutí - přímo nebo skrze zastupitelské sbory, které volí, příp. si vybírá jinak,</a:t>
            </a:r>
          </a:p>
          <a:p>
            <a:pPr marL="1079500" lvl="1" indent="-622300">
              <a:buFont typeface="+mj-lt"/>
              <a:buAutoNum type="arabicParenR"/>
              <a:defRPr/>
            </a:pPr>
            <a:r>
              <a:rPr lang="cs-CZ" sz="2400" dirty="0">
                <a:solidFill>
                  <a:srgbClr val="002D5A"/>
                </a:solidFill>
              </a:rPr>
              <a:t>c</a:t>
            </a:r>
            <a:r>
              <a:rPr lang="cs-CZ" sz="2400" b="0" dirty="0">
                <a:solidFill>
                  <a:srgbClr val="002D5A"/>
                </a:solidFill>
              </a:rPr>
              <a:t>ílem vlády je zajištění společného blaha všech členů společenství a zajištění práv jednotlivců.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400" b="0" dirty="0">
              <a:solidFill>
                <a:srgbClr val="002D5A"/>
              </a:solidFill>
            </a:endParaRPr>
          </a:p>
          <a:p>
            <a:pPr>
              <a:defRPr/>
            </a:pPr>
            <a:r>
              <a:rPr lang="cs-CZ" sz="2400" b="0" u="sng" dirty="0">
                <a:solidFill>
                  <a:srgbClr val="002D5A"/>
                </a:solidFill>
              </a:rPr>
              <a:t>Démos v dnešním pojetí</a:t>
            </a:r>
            <a:r>
              <a:rPr lang="cs-CZ" sz="2400" b="0" dirty="0">
                <a:solidFill>
                  <a:srgbClr val="002D5A"/>
                </a:solidFill>
              </a:rPr>
              <a:t> - všichni dospělí občané, kteří jsou si rovni </a:t>
            </a:r>
          </a:p>
        </p:txBody>
      </p:sp>
    </p:spTree>
    <p:extLst>
      <p:ext uri="{BB962C8B-B14F-4D97-AF65-F5344CB8AC3E}">
        <p14:creationId xmlns:p14="http://schemas.microsoft.com/office/powerpoint/2010/main" val="3674740056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50"/>
            <a:ext cx="8980487" cy="5854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800" dirty="0"/>
              <a:t>Srovnání režimů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06915"/>
              </p:ext>
            </p:extLst>
          </p:nvPr>
        </p:nvGraphicFramePr>
        <p:xfrm>
          <a:off x="270245" y="834684"/>
          <a:ext cx="8796841" cy="539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3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9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3168">
                <a:tc>
                  <a:txBody>
                    <a:bodyPr/>
                    <a:lstStyle/>
                    <a:p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parlamentní</a:t>
                      </a:r>
                    </a:p>
                  </a:txBody>
                  <a:tcPr marL="91424" marR="91424" marT="45718" marB="45718" anchor="ctr"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>
                          <a:solidFill>
                            <a:srgbClr val="002D5A"/>
                          </a:solidFill>
                        </a:rPr>
                        <a:t>poloprezidentský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prezidentský</a:t>
                      </a:r>
                    </a:p>
                  </a:txBody>
                  <a:tcPr marL="91424" marR="91424" marT="45718" marB="45718" anchor="ctr"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85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Možnost odvolat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exekutivu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21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Rozpustitelnost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parlamentu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Exekutiva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de facto řídí legislativu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(Ano)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(Ano)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Zákonodárná iniciativa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exekutivy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07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Právo veta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ze strany exekutivy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 (slabé)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 (slabé)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 (silné)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Kdo stojí v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čele exekutivy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Premiér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Premiér a/nebo prezident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Prezident 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Volba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hlavy státu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Není nebo obvykle</a:t>
                      </a:r>
                      <a:r>
                        <a:rPr lang="cs-CZ" sz="1700" baseline="0" dirty="0">
                          <a:solidFill>
                            <a:srgbClr val="002D5A"/>
                          </a:solidFill>
                        </a:rPr>
                        <a:t> nepřímá</a:t>
                      </a:r>
                      <a:endParaRPr lang="cs-CZ" sz="1700" dirty="0">
                        <a:solidFill>
                          <a:srgbClr val="002D5A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Přímá 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(přímá)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Specifické pravomoci hlavy státu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(ano)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Inkompatibilita </a:t>
                      </a:r>
                      <a:r>
                        <a:rPr lang="cs-CZ" sz="1700" dirty="0" err="1">
                          <a:solidFill>
                            <a:srgbClr val="002D5A"/>
                          </a:solidFill>
                        </a:rPr>
                        <a:t>exek</a:t>
                      </a:r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. a </a:t>
                      </a:r>
                      <a:r>
                        <a:rPr lang="cs-CZ" sz="1700" dirty="0" err="1">
                          <a:solidFill>
                            <a:srgbClr val="002D5A"/>
                          </a:solidFill>
                        </a:rPr>
                        <a:t>legisl</a:t>
                      </a:r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. funkcí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Ne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26624"/>
      </p:ext>
    </p:extLst>
  </p:cSld>
  <p:clrMapOvr>
    <a:masterClrMapping/>
  </p:clrMapOvr>
  <p:transition spd="slow" advClick="0" advTm="12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Ladislav Mrklas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ctr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Politické strany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4"/>
            <a:ext cx="4462818" cy="109035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942"/>
          </a:xfrm>
        </p:spPr>
        <p:txBody>
          <a:bodyPr>
            <a:normAutofit/>
          </a:bodyPr>
          <a:lstStyle/>
          <a:p>
            <a:r>
              <a:rPr lang="cs-CZ" sz="4000" dirty="0"/>
              <a:t>Političtí aktéři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399"/>
            <a:ext cx="8266922" cy="56914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dirty="0"/>
              <a:t>P</a:t>
            </a:r>
            <a:r>
              <a:rPr lang="cs-CZ" sz="2400" dirty="0">
                <a:solidFill>
                  <a:srgbClr val="002D5A"/>
                </a:solidFill>
              </a:rPr>
              <a:t>olitické strany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Účastní se voleb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Cílem – dobytí politické moci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dirty="0">
                <a:solidFill>
                  <a:srgbClr val="002D5A"/>
                </a:solidFill>
              </a:rPr>
              <a:t>Zájmové skupiny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Neúčastní se voleb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Cíl – vykonávat vliv na stát, mocenské orgány, politické strany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it-IT" sz="2000" dirty="0">
                <a:solidFill>
                  <a:srgbClr val="002D5A"/>
                </a:solidFill>
              </a:rPr>
              <a:t>Mohou se politickými stranami stát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Odbory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Zástupci průmyslu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Zájmová sdružení (sportovci, pacienti, dopravci)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dirty="0">
                <a:solidFill>
                  <a:srgbClr val="002D5A"/>
                </a:solidFill>
              </a:rPr>
              <a:t>Politická hnutí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Široce definovaný fenomén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Oproti politickým stranám jsou méně organizována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Oproti politickým stranám mají méně koherentní program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Například: Solidarita, Občanské fórum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dirty="0">
                <a:solidFill>
                  <a:srgbClr val="002D5A"/>
                </a:solidFill>
              </a:rPr>
              <a:t>Masmédia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T</a:t>
            </a:r>
            <a:r>
              <a:rPr lang="sv-SE" sz="2000" dirty="0">
                <a:solidFill>
                  <a:srgbClr val="002D5A"/>
                </a:solidFill>
              </a:rPr>
              <a:t>isk, rozhlas, televize, internet, blogy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5A"/>
                </a:solidFill>
              </a:rPr>
              <a:t>„</a:t>
            </a:r>
            <a:r>
              <a:rPr lang="cs-CZ" sz="2000" dirty="0" err="1">
                <a:solidFill>
                  <a:srgbClr val="002D5A"/>
                </a:solidFill>
              </a:rPr>
              <a:t>videopolitika</a:t>
            </a:r>
            <a:r>
              <a:rPr lang="cs-CZ" sz="2000" dirty="0">
                <a:solidFill>
                  <a:srgbClr val="002D5A"/>
                </a:solidFill>
              </a:rPr>
              <a:t>“ (G. </a:t>
            </a:r>
            <a:r>
              <a:rPr lang="cs-CZ" sz="2000" dirty="0" err="1">
                <a:solidFill>
                  <a:srgbClr val="002D5A"/>
                </a:solidFill>
              </a:rPr>
              <a:t>Sartori</a:t>
            </a:r>
            <a:r>
              <a:rPr lang="cs-CZ" sz="2000" dirty="0">
                <a:solidFill>
                  <a:srgbClr val="002D5A"/>
                </a:solidFill>
              </a:rPr>
              <a:t>)</a:t>
            </a:r>
            <a:endParaRPr 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1312"/>
          </a:xfrm>
        </p:spPr>
        <p:txBody>
          <a:bodyPr>
            <a:normAutofit/>
          </a:bodyPr>
          <a:lstStyle/>
          <a:p>
            <a:r>
              <a:rPr lang="cs-CZ" sz="4000" dirty="0"/>
              <a:t>Politické strany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1312"/>
            <a:ext cx="8266922" cy="543747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300" dirty="0">
                <a:solidFill>
                  <a:srgbClr val="002D5A"/>
                </a:solidFill>
              </a:rPr>
              <a:t>Klíčoví aktéři demokratického politického procesu</a:t>
            </a:r>
          </a:p>
          <a:p>
            <a:pPr>
              <a:spcBef>
                <a:spcPts val="1800"/>
              </a:spcBef>
            </a:pPr>
            <a:r>
              <a:rPr lang="cs-CZ" sz="2300" dirty="0">
                <a:solidFill>
                  <a:srgbClr val="002D5A"/>
                </a:solidFill>
              </a:rPr>
              <a:t>Drtivá většina liberálních demokracií ve světě se neobejde bez politických stran</a:t>
            </a:r>
          </a:p>
          <a:p>
            <a:pPr lvl="1">
              <a:spcBef>
                <a:spcPts val="1800"/>
              </a:spcBef>
            </a:pPr>
            <a:r>
              <a:rPr lang="cs-CZ" sz="1900" i="1" dirty="0">
                <a:solidFill>
                  <a:srgbClr val="002D5A"/>
                </a:solidFill>
              </a:rPr>
              <a:t>Výjimky tvoří Nauru, Marshallovy ostrovy či Tuvalu - demokratické země bez existence politických stran</a:t>
            </a:r>
          </a:p>
          <a:p>
            <a:pPr>
              <a:spcBef>
                <a:spcPts val="1800"/>
              </a:spcBef>
            </a:pPr>
            <a:r>
              <a:rPr lang="cs-CZ" sz="2300" dirty="0">
                <a:solidFill>
                  <a:srgbClr val="002D5A"/>
                </a:solidFill>
              </a:rPr>
              <a:t>Politické strany tvoří v moderních konsolidovaných i v nově vzniklých demokraciích páteř demokratického rozhodování</a:t>
            </a:r>
          </a:p>
          <a:p>
            <a:pPr>
              <a:spcBef>
                <a:spcPts val="1800"/>
              </a:spcBef>
            </a:pPr>
            <a:r>
              <a:rPr lang="cs-CZ" sz="2300" dirty="0">
                <a:solidFill>
                  <a:srgbClr val="002D5A"/>
                </a:solidFill>
              </a:rPr>
              <a:t>Historicky se strany ukázaly jako nejefektivnější způsob reprezentace zájmů společenských skupin a prosazování jejich cílů</a:t>
            </a:r>
          </a:p>
          <a:p>
            <a:pPr>
              <a:spcBef>
                <a:spcPts val="1800"/>
              </a:spcBef>
            </a:pPr>
            <a:r>
              <a:rPr lang="cs-CZ" sz="2300" b="1" dirty="0">
                <a:solidFill>
                  <a:srgbClr val="002D5A"/>
                </a:solidFill>
              </a:rPr>
              <a:t>Vládnutí v demokratických režimech = vláda politických stran</a:t>
            </a:r>
          </a:p>
        </p:txBody>
      </p:sp>
    </p:spTree>
    <p:extLst>
      <p:ext uri="{BB962C8B-B14F-4D97-AF65-F5344CB8AC3E}">
        <p14:creationId xmlns:p14="http://schemas.microsoft.com/office/powerpoint/2010/main" val="407101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1312"/>
          </a:xfrm>
        </p:spPr>
        <p:txBody>
          <a:bodyPr>
            <a:normAutofit/>
          </a:bodyPr>
          <a:lstStyle/>
          <a:p>
            <a:r>
              <a:rPr lang="cs-CZ" sz="4000" dirty="0"/>
              <a:t>Definice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1312"/>
            <a:ext cx="8266922" cy="543747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800" dirty="0" err="1">
                <a:solidFill>
                  <a:srgbClr val="002D5A"/>
                </a:solidFill>
              </a:rPr>
              <a:t>LaPalombara</a:t>
            </a:r>
            <a:r>
              <a:rPr lang="cs-CZ" sz="1800" dirty="0">
                <a:solidFill>
                  <a:srgbClr val="002D5A"/>
                </a:solidFill>
              </a:rPr>
              <a:t>, </a:t>
            </a:r>
            <a:r>
              <a:rPr lang="cs-CZ" sz="1800" dirty="0" err="1">
                <a:solidFill>
                  <a:srgbClr val="002D5A"/>
                </a:solidFill>
              </a:rPr>
              <a:t>Weiner</a:t>
            </a:r>
            <a:r>
              <a:rPr lang="cs-CZ" sz="1800" dirty="0">
                <a:solidFill>
                  <a:srgbClr val="002D5A"/>
                </a:solidFill>
              </a:rPr>
              <a:t> (1966)</a:t>
            </a:r>
          </a:p>
          <a:p>
            <a:pPr marL="857165" lvl="1" indent="-457200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trvalá organizace, tj. organizace, která pravděpodobná přežije své současné vůdce;</a:t>
            </a:r>
          </a:p>
          <a:p>
            <a:pPr marL="857165" lvl="1" indent="-457200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dobře zařízená a zjevně trvalá místní organizace, udržující pravidelné a rozmanité vztahy na celostátním měřítku;</a:t>
            </a:r>
          </a:p>
          <a:p>
            <a:pPr marL="857165" lvl="1" indent="-457200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rozhodná vůle celostátních a místních vůdců organizace dosáhnout a vykonávat moc, ať už sami nebo s jinými, a nikoli pouze moc ovlivňovat;</a:t>
            </a:r>
          </a:p>
          <a:p>
            <a:pPr marL="857165" lvl="1" indent="-457200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snaha vyhledávat lidovou podporu ve volbách nebo jiným způsobem.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dirty="0" err="1">
                <a:solidFill>
                  <a:srgbClr val="002D5A"/>
                </a:solidFill>
              </a:rPr>
              <a:t>Sartori</a:t>
            </a:r>
            <a:r>
              <a:rPr lang="cs-CZ" sz="1800" dirty="0">
                <a:solidFill>
                  <a:srgbClr val="002D5A"/>
                </a:solidFill>
              </a:rPr>
              <a:t> (1976)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strana je jakákoli politická skupina, která se představuje ve volbách a je schopna prostřednictvím voleb umístit kandidáty do veřejných úřadů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dirty="0" err="1">
                <a:solidFill>
                  <a:srgbClr val="002D5A"/>
                </a:solidFill>
              </a:rPr>
              <a:t>Pedersen</a:t>
            </a:r>
            <a:r>
              <a:rPr lang="cs-CZ" sz="1800" dirty="0">
                <a:solidFill>
                  <a:srgbClr val="002D5A"/>
                </a:solidFill>
              </a:rPr>
              <a:t> (1982)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organizace, jakkoli slabě či silně organizovaná, která buď nominuje kandidáty do veřejných funkcí, nebo která alespoň tento záměr deklaruje</a:t>
            </a:r>
          </a:p>
        </p:txBody>
      </p:sp>
    </p:spTree>
    <p:extLst>
      <p:ext uri="{BB962C8B-B14F-4D97-AF65-F5344CB8AC3E}">
        <p14:creationId xmlns:p14="http://schemas.microsoft.com/office/powerpoint/2010/main" val="377719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90415"/>
          </a:xfrm>
        </p:spPr>
        <p:txBody>
          <a:bodyPr>
            <a:normAutofit/>
          </a:bodyPr>
          <a:lstStyle/>
          <a:p>
            <a:r>
              <a:rPr lang="cs-CZ" sz="4000" dirty="0"/>
              <a:t>Funkce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1510"/>
            <a:ext cx="8266922" cy="502728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Formulace cílů 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Artikulace a agregace zájmů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Mobilizace společnosti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Socializace politiky a stabilizace vládních orgánů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Funkce opozice</a:t>
            </a:r>
          </a:p>
        </p:txBody>
      </p:sp>
    </p:spTree>
    <p:extLst>
      <p:ext uri="{BB962C8B-B14F-4D97-AF65-F5344CB8AC3E}">
        <p14:creationId xmlns:p14="http://schemas.microsoft.com/office/powerpoint/2010/main" val="94958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35694"/>
          </a:xfrm>
        </p:spPr>
        <p:txBody>
          <a:bodyPr>
            <a:normAutofit/>
          </a:bodyPr>
          <a:lstStyle/>
          <a:p>
            <a:r>
              <a:rPr lang="cs-CZ" sz="3600" dirty="0"/>
              <a:t>Typy a klasifikace politických </a:t>
            </a:r>
            <a:br>
              <a:rPr lang="cs-CZ" sz="3600" dirty="0"/>
            </a:br>
            <a:r>
              <a:rPr lang="cs-CZ" sz="3600" dirty="0"/>
              <a:t>stran -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2784"/>
            <a:ext cx="8266922" cy="497600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Ideologie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Cíle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Organizační struktura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Historický vývoj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Původ a vznik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Pozice ve stranickém systému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Vztah k režimu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Velikost strany</a:t>
            </a:r>
          </a:p>
        </p:txBody>
      </p:sp>
    </p:spTree>
    <p:extLst>
      <p:ext uri="{BB962C8B-B14F-4D97-AF65-F5344CB8AC3E}">
        <p14:creationId xmlns:p14="http://schemas.microsoft.com/office/powerpoint/2010/main" val="361377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0218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ideologie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495"/>
            <a:ext cx="8266922" cy="540329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koncept stranických rodin (Klaus von </a:t>
            </a:r>
            <a:r>
              <a:rPr lang="cs-CZ" sz="2400" dirty="0" err="1">
                <a:solidFill>
                  <a:srgbClr val="002D5A"/>
                </a:solidFill>
              </a:rPr>
              <a:t>Beyme</a:t>
            </a:r>
            <a:r>
              <a:rPr lang="cs-CZ" sz="2400" dirty="0">
                <a:solidFill>
                  <a:srgbClr val="002D5A"/>
                </a:solidFill>
              </a:rPr>
              <a:t>, 1985)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Liberální a radikální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Konzervativní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Socialistické a sociálně demokratické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Křesťansko-demokratické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Komunistické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Agrární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Regionální a etnické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Extrémně pravicové strany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Ekologické strany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68" y="3418856"/>
            <a:ext cx="4913832" cy="263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2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04061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cílů </a:t>
            </a:r>
            <a:br>
              <a:rPr lang="cs-CZ" sz="3600" dirty="0"/>
            </a:br>
            <a:r>
              <a:rPr lang="cs-CZ" sz="3600" dirty="0"/>
              <a:t>politické soupeření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2804"/>
            <a:ext cx="8266922" cy="450598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Vote-seeking</a:t>
            </a:r>
            <a:endParaRPr lang="cs-CZ" sz="240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Policy-seeking</a:t>
            </a:r>
            <a:endParaRPr lang="cs-CZ" sz="240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</a:rPr>
              <a:t>Office-</a:t>
            </a:r>
            <a:r>
              <a:rPr lang="cs-CZ" sz="2400" dirty="0" err="1">
                <a:solidFill>
                  <a:srgbClr val="002D5A"/>
                </a:solidFill>
              </a:rPr>
              <a:t>seeking</a:t>
            </a:r>
            <a:endParaRPr lang="cs-CZ" sz="2000" dirty="0">
              <a:solidFill>
                <a:srgbClr val="002D5A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3" y="2006823"/>
            <a:ext cx="25336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8583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499"/>
            <a:ext cx="8266922" cy="530929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2200" dirty="0">
                <a:solidFill>
                  <a:srgbClr val="002D5A"/>
                </a:solidFill>
              </a:rPr>
              <a:t>přímé versus nepřímé</a:t>
            </a:r>
          </a:p>
          <a:p>
            <a:pPr lvl="1">
              <a:spcBef>
                <a:spcPts val="1000"/>
              </a:spcBef>
            </a:pPr>
            <a:r>
              <a:rPr lang="cs-CZ" sz="1800" dirty="0">
                <a:solidFill>
                  <a:srgbClr val="002D5A"/>
                </a:solidFill>
              </a:rPr>
              <a:t>individuální členství</a:t>
            </a:r>
          </a:p>
          <a:p>
            <a:pPr lvl="2">
              <a:spcBef>
                <a:spcPts val="1000"/>
              </a:spcBef>
            </a:pPr>
            <a:r>
              <a:rPr lang="cs-CZ" sz="1600" dirty="0">
                <a:solidFill>
                  <a:srgbClr val="002D5A"/>
                </a:solidFill>
              </a:rPr>
              <a:t>typické pro elitní strany a později i strany nově vzniklé</a:t>
            </a:r>
          </a:p>
          <a:p>
            <a:pPr lvl="1">
              <a:spcBef>
                <a:spcPts val="1000"/>
              </a:spcBef>
            </a:pPr>
            <a:r>
              <a:rPr lang="cs-CZ" sz="1800" dirty="0">
                <a:solidFill>
                  <a:srgbClr val="002D5A"/>
                </a:solidFill>
              </a:rPr>
              <a:t>kolektivní členství </a:t>
            </a:r>
          </a:p>
          <a:p>
            <a:pPr lvl="2">
              <a:spcBef>
                <a:spcPts val="1000"/>
              </a:spcBef>
            </a:pPr>
            <a:r>
              <a:rPr lang="cs-CZ" sz="1600" dirty="0">
                <a:solidFill>
                  <a:srgbClr val="002D5A"/>
                </a:solidFill>
              </a:rPr>
              <a:t>odbory, spolky, zájmové organizace </a:t>
            </a:r>
          </a:p>
          <a:p>
            <a:pPr lvl="2">
              <a:spcBef>
                <a:spcPts val="1000"/>
              </a:spcBef>
            </a:pPr>
            <a:r>
              <a:rPr lang="cs-CZ" sz="1600" dirty="0">
                <a:solidFill>
                  <a:srgbClr val="002D5A"/>
                </a:solidFill>
              </a:rPr>
              <a:t>typické pro masové strany socialistického, agrárního a křesťanskodemokratického typu </a:t>
            </a:r>
          </a:p>
          <a:p>
            <a:pPr>
              <a:spcBef>
                <a:spcPts val="1000"/>
              </a:spcBef>
            </a:pPr>
            <a:r>
              <a:rPr lang="cs-CZ" sz="2200" dirty="0">
                <a:solidFill>
                  <a:srgbClr val="002D5A"/>
                </a:solidFill>
              </a:rPr>
              <a:t>centralizované versus decentralizované</a:t>
            </a:r>
          </a:p>
          <a:p>
            <a:pPr lvl="1">
              <a:spcBef>
                <a:spcPts val="1000"/>
              </a:spcBef>
            </a:pPr>
            <a:r>
              <a:rPr lang="cs-CZ" sz="1800" dirty="0">
                <a:solidFill>
                  <a:srgbClr val="002D5A"/>
                </a:solidFill>
              </a:rPr>
              <a:t>zpravidla závisí na okolnostech vzniku – době a typu – volební a parlamentní X </a:t>
            </a:r>
            <a:r>
              <a:rPr lang="cs-CZ" sz="1800" dirty="0" err="1">
                <a:solidFill>
                  <a:srgbClr val="002D5A"/>
                </a:solidFill>
              </a:rPr>
              <a:t>mimovolební</a:t>
            </a:r>
            <a:r>
              <a:rPr lang="cs-CZ" sz="1800" dirty="0">
                <a:solidFill>
                  <a:srgbClr val="002D5A"/>
                </a:solidFill>
              </a:rPr>
              <a:t> a mimoparlamentní X odštěpení nebo sloučení</a:t>
            </a:r>
          </a:p>
          <a:p>
            <a:pPr lvl="1">
              <a:spcBef>
                <a:spcPts val="1000"/>
              </a:spcBef>
            </a:pPr>
            <a:r>
              <a:rPr lang="cs-CZ" sz="1800" dirty="0">
                <a:solidFill>
                  <a:srgbClr val="002D5A"/>
                </a:solidFill>
              </a:rPr>
              <a:t>může se však měnit v čase</a:t>
            </a:r>
          </a:p>
          <a:p>
            <a:pPr>
              <a:spcBef>
                <a:spcPts val="1000"/>
              </a:spcBef>
            </a:pPr>
            <a:r>
              <a:rPr lang="cs-CZ" sz="2200" dirty="0">
                <a:solidFill>
                  <a:srgbClr val="002D5A"/>
                </a:solidFill>
              </a:rPr>
              <a:t>strany volebního typu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souvisí se specifickou konstrukcí politického systému – např. prezidentským režim </a:t>
            </a:r>
          </a:p>
          <a:p>
            <a:pPr lvl="1">
              <a:spcBef>
                <a:spcPts val="1200"/>
              </a:spcBef>
            </a:pPr>
            <a:endParaRPr 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31775" y="546100"/>
            <a:ext cx="8447088" cy="388938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Demokratické transformace (R. </a:t>
            </a:r>
            <a:r>
              <a:rPr lang="cs-CZ" altLang="cs-CZ" sz="3600" dirty="0" err="1"/>
              <a:t>Dahl</a:t>
            </a:r>
            <a:r>
              <a:rPr lang="cs-CZ" altLang="cs-CZ" sz="3600" dirty="0"/>
              <a:t>) 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76250" y="1181100"/>
            <a:ext cx="8528050" cy="52355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cs-CZ" sz="2600" b="1" dirty="0">
                <a:solidFill>
                  <a:srgbClr val="002D5A"/>
                </a:solidFill>
              </a:rPr>
              <a:t>První transformace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cs-CZ" sz="2200" b="0" dirty="0">
                <a:solidFill>
                  <a:srgbClr val="002D5A"/>
                </a:solidFill>
              </a:rPr>
              <a:t>5. stol. př. Kr. - antické městské státy (Athény) - malá homogenní společenství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cs-CZ" sz="2200" b="0" dirty="0">
                <a:solidFill>
                  <a:srgbClr val="002D5A"/>
                </a:solidFill>
              </a:rPr>
              <a:t>přímá demokracie; exkluzivní demokracie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cs-CZ" sz="2200" b="0" dirty="0">
                <a:solidFill>
                  <a:srgbClr val="002D5A"/>
                </a:solidFill>
              </a:rPr>
              <a:t>Navazující tzv. republikánská tradice - Řím a městské státy ve středověké Itálii</a:t>
            </a:r>
          </a:p>
          <a:p>
            <a:pPr marL="457200" lvl="1" indent="0">
              <a:lnSpc>
                <a:spcPct val="12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cs-CZ" sz="900" b="0" dirty="0">
              <a:solidFill>
                <a:srgbClr val="002D5A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cs-CZ" sz="2600" b="1" dirty="0">
                <a:solidFill>
                  <a:srgbClr val="002D5A"/>
                </a:solidFill>
              </a:rPr>
              <a:t>Druhá transformace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sz="2200" b="0" dirty="0">
                <a:solidFill>
                  <a:srgbClr val="002D5A"/>
                </a:solidFill>
              </a:rPr>
              <a:t>18. a 19. století - spojeno s budováním národních států v Evropě a USA - tedy zpravidla větších, heterogenních státech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sz="2200" b="0" dirty="0">
                <a:solidFill>
                  <a:srgbClr val="002D5A"/>
                </a:solidFill>
              </a:rPr>
              <a:t>zastupitelská (reprezentativní) demokracie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sz="2200" dirty="0">
                <a:solidFill>
                  <a:srgbClr val="002D5A"/>
                </a:solidFill>
              </a:rPr>
              <a:t>d</a:t>
            </a:r>
            <a:r>
              <a:rPr lang="pl-PL" sz="2200" b="0" dirty="0">
                <a:solidFill>
                  <a:srgbClr val="002D5A"/>
                </a:solidFill>
              </a:rPr>
              <a:t>ělba moci a omezená vláda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sz="2200" dirty="0">
                <a:solidFill>
                  <a:srgbClr val="002D5A"/>
                </a:solidFill>
              </a:rPr>
              <a:t>p</a:t>
            </a:r>
            <a:r>
              <a:rPr lang="pl-PL" sz="2200" b="0" dirty="0">
                <a:solidFill>
                  <a:srgbClr val="002D5A"/>
                </a:solidFill>
              </a:rPr>
              <a:t>ostupné rozšiřování volebního práva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sz="2200" dirty="0">
                <a:solidFill>
                  <a:srgbClr val="002D5A"/>
                </a:solidFill>
              </a:rPr>
              <a:t>v</a:t>
            </a:r>
            <a:r>
              <a:rPr lang="pl-PL" sz="2200" b="0" dirty="0">
                <a:solidFill>
                  <a:srgbClr val="002D5A"/>
                </a:solidFill>
              </a:rPr>
              <a:t>rcholí vznikem tzv. liberální demokracie</a:t>
            </a:r>
          </a:p>
          <a:p>
            <a:pPr marL="0" indent="0">
              <a:buFont typeface="Arial" charset="0"/>
              <a:buNone/>
              <a:defRPr/>
            </a:pPr>
            <a:endParaRPr lang="cs-CZ" sz="800" b="0" dirty="0">
              <a:solidFill>
                <a:srgbClr val="002D5A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cs-CZ" sz="1100" b="0" dirty="0"/>
          </a:p>
        </p:txBody>
      </p:sp>
    </p:spTree>
    <p:extLst>
      <p:ext uri="{BB962C8B-B14F-4D97-AF65-F5344CB8AC3E}">
        <p14:creationId xmlns:p14="http://schemas.microsoft.com/office/powerpoint/2010/main" val="387532334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144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historického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5873"/>
            <a:ext cx="8266922" cy="505291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200" b="1" dirty="0">
                <a:solidFill>
                  <a:srgbClr val="002D5A"/>
                </a:solidFill>
              </a:rPr>
              <a:t>Strany mas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Typickými příklady jsou dělnické strany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solidFill>
                  <a:srgbClr val="002D5A"/>
                </a:solidFill>
              </a:rPr>
              <a:t>Strany kádrů/notáblů (M. </a:t>
            </a:r>
            <a:r>
              <a:rPr lang="cs-CZ" sz="2200" b="1" dirty="0" err="1">
                <a:solidFill>
                  <a:srgbClr val="002D5A"/>
                </a:solidFill>
              </a:rPr>
              <a:t>Duverger</a:t>
            </a:r>
            <a:r>
              <a:rPr lang="cs-CZ" sz="2200" b="1" dirty="0">
                <a:solidFill>
                  <a:srgbClr val="002D5A"/>
                </a:solidFill>
              </a:rPr>
              <a:t>)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Strana osobností, nízký počet členů</a:t>
            </a:r>
          </a:p>
          <a:p>
            <a:pPr>
              <a:spcBef>
                <a:spcPts val="1800"/>
              </a:spcBef>
            </a:pPr>
            <a:r>
              <a:rPr lang="de-DE" sz="2200" b="1" dirty="0">
                <a:solidFill>
                  <a:srgbClr val="002D5A"/>
                </a:solidFill>
              </a:rPr>
              <a:t>Catch-all </a:t>
            </a:r>
            <a:r>
              <a:rPr lang="de-DE" sz="2200" b="1" dirty="0" err="1">
                <a:solidFill>
                  <a:srgbClr val="002D5A"/>
                </a:solidFill>
              </a:rPr>
              <a:t>strany</a:t>
            </a:r>
            <a:r>
              <a:rPr lang="de-DE" sz="2200" b="1" dirty="0">
                <a:solidFill>
                  <a:srgbClr val="002D5A"/>
                </a:solidFill>
              </a:rPr>
              <a:t> (O. von Kirchheimer 1966)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Oslabení role ideologie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Oslabení role řadových členů na úkor vedení strany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Oslabení vztahu strany k určité sociální skupině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solidFill>
                  <a:srgbClr val="002D5A"/>
                </a:solidFill>
              </a:rPr>
              <a:t>Posílení vazby na zájmové skupiny za účelem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45012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144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původu – </a:t>
            </a:r>
            <a:br>
              <a:rPr lang="cs-CZ" sz="3600" dirty="0"/>
            </a:br>
            <a:r>
              <a:rPr lang="cs-CZ" sz="2800" dirty="0" err="1"/>
              <a:t>institucionalistický</a:t>
            </a:r>
            <a:r>
              <a:rPr lang="cs-CZ" sz="2800" dirty="0"/>
              <a:t> přístup (M. </a:t>
            </a:r>
            <a:r>
              <a:rPr lang="cs-CZ" sz="2800" dirty="0" err="1"/>
              <a:t>Duverger</a:t>
            </a:r>
            <a:r>
              <a:rPr lang="cs-CZ" sz="28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5873"/>
            <a:ext cx="8266922" cy="505291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Volební a parlamentní původ strany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Elitní strany (strany kádrů či notáblů)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Volební výbory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Parlamentní kluby - zůstávají klíčovou mocenskou komponentou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Vyšší míra decentralizace a individualizace, silná role lídra</a:t>
            </a:r>
          </a:p>
          <a:p>
            <a:pPr>
              <a:spcBef>
                <a:spcPts val="1200"/>
              </a:spcBef>
            </a:pPr>
            <a:r>
              <a:rPr lang="cs-CZ" sz="2000" b="1" dirty="0" err="1">
                <a:solidFill>
                  <a:srgbClr val="002D5A"/>
                </a:solidFill>
              </a:rPr>
              <a:t>Mimovolební</a:t>
            </a:r>
            <a:r>
              <a:rPr lang="cs-CZ" sz="2000" b="1" dirty="0">
                <a:solidFill>
                  <a:srgbClr val="002D5A"/>
                </a:solidFill>
              </a:rPr>
              <a:t> a mimoparlamentní původ strany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Masové strany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Báze existujících zájmových či nátlakových organizací (odbory, komory, intelektuálové, zednáři, církve, veteráni, politické ligy, tajné společnosti apod.)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Přeměna ve stranu, organizační struktura přejata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Více centralizované - místní pobočky vznikají shora - silná kolektivní</a:t>
            </a:r>
            <a:r>
              <a:rPr lang="cs-CZ" sz="1600" i="1" dirty="0">
                <a:solidFill>
                  <a:srgbClr val="002D5A"/>
                </a:solidFill>
              </a:rPr>
              <a:t> vedení</a:t>
            </a:r>
          </a:p>
        </p:txBody>
      </p:sp>
    </p:spTree>
    <p:extLst>
      <p:ext uri="{BB962C8B-B14F-4D97-AF65-F5344CB8AC3E}">
        <p14:creationId xmlns:p14="http://schemas.microsoft.com/office/powerpoint/2010/main" val="18505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144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původu – </a:t>
            </a:r>
            <a:br>
              <a:rPr lang="cs-CZ" sz="3600" dirty="0"/>
            </a:br>
            <a:r>
              <a:rPr lang="cs-CZ" sz="2800" dirty="0" err="1"/>
              <a:t>institucionalistický</a:t>
            </a:r>
            <a:r>
              <a:rPr lang="cs-CZ" sz="2800" dirty="0"/>
              <a:t> přístup (M. </a:t>
            </a:r>
            <a:r>
              <a:rPr lang="cs-CZ" sz="2800" dirty="0" err="1"/>
              <a:t>Duverger</a:t>
            </a:r>
            <a:r>
              <a:rPr lang="cs-CZ" sz="28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967"/>
            <a:ext cx="8266922" cy="49418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Strany vzniklé sloučením nebo odštěpením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Mohou vznikat v různých fázích vývoje stranického systému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Souvisejí s celou řadou faktorů:</a:t>
            </a:r>
          </a:p>
          <a:p>
            <a:pPr lvl="2">
              <a:spcBef>
                <a:spcPts val="1200"/>
              </a:spcBef>
            </a:pPr>
            <a:r>
              <a:rPr lang="cs-CZ" sz="1800" dirty="0" err="1">
                <a:solidFill>
                  <a:srgbClr val="002D5A"/>
                </a:solidFill>
              </a:rPr>
              <a:t>frakcionalizací</a:t>
            </a:r>
            <a:r>
              <a:rPr lang="cs-CZ" sz="1800" dirty="0">
                <a:solidFill>
                  <a:srgbClr val="002D5A"/>
                </a:solidFill>
              </a:rPr>
              <a:t> stran,</a:t>
            </a:r>
          </a:p>
          <a:p>
            <a:pPr lvl="2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vznikem nových strukturálních konfliktů ve společnosti,</a:t>
            </a:r>
          </a:p>
          <a:p>
            <a:pPr lvl="2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personální poměry ve straně,</a:t>
            </a:r>
          </a:p>
          <a:p>
            <a:pPr lvl="2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otřesem důvěry ve strany a nutností nově oslovovat,</a:t>
            </a:r>
          </a:p>
          <a:p>
            <a:pPr lvl="2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změnou vzorců chování v rámci stranického systému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002D5A"/>
                </a:solidFill>
              </a:rPr>
              <a:t>__________________________</a:t>
            </a:r>
          </a:p>
          <a:p>
            <a:pPr>
              <a:spcBef>
                <a:spcPts val="1200"/>
              </a:spcBef>
            </a:pPr>
            <a:r>
              <a:rPr lang="cs-CZ" sz="2000" i="1" dirty="0">
                <a:solidFill>
                  <a:srgbClr val="002D5A"/>
                </a:solidFill>
              </a:rPr>
              <a:t>Specifické případy: USA (spíše prezidentský než parlamentní původ), demokratizující se země, země třetího světa…</a:t>
            </a:r>
            <a:endParaRPr lang="cs-CZ" sz="16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FC4BA6-6272-4BC2-A3B0-E5E5DCF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144"/>
          </a:xfrm>
        </p:spPr>
        <p:txBody>
          <a:bodyPr>
            <a:normAutofit/>
          </a:bodyPr>
          <a:lstStyle/>
          <a:p>
            <a:r>
              <a:rPr lang="cs-CZ" sz="3600" dirty="0"/>
              <a:t>Klasifikace podle původu – </a:t>
            </a:r>
            <a:br>
              <a:rPr lang="cs-CZ" sz="3600" dirty="0"/>
            </a:br>
            <a:r>
              <a:rPr lang="cs-CZ" sz="2800" dirty="0"/>
              <a:t>sociální – strukturální přístup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936318A-2B83-411A-AA34-6F32D4B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967"/>
            <a:ext cx="8266922" cy="49418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100" b="1" dirty="0">
                <a:solidFill>
                  <a:srgbClr val="002D5A"/>
                </a:solidFill>
              </a:rPr>
              <a:t>Sociální konflikty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politické strany vznikají z tohoto konfliktu a představují reprezentaci jedné nebo obou stran konfliktu</a:t>
            </a:r>
          </a:p>
          <a:p>
            <a:pPr>
              <a:spcBef>
                <a:spcPts val="1200"/>
              </a:spcBef>
            </a:pPr>
            <a:r>
              <a:rPr lang="cs-CZ" sz="2100" b="1" dirty="0">
                <a:solidFill>
                  <a:srgbClr val="002D5A"/>
                </a:solidFill>
              </a:rPr>
              <a:t>Sociální třídy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</a:rPr>
              <a:t>vznikají v důsledku stratifikace, spoluvytvářejí, kolektivní identity a ty jsou živnou půdou pro vznik organizací s potenciálem transformovat se do stran</a:t>
            </a:r>
          </a:p>
          <a:p>
            <a:pPr marL="457103" lvl="1" indent="0">
              <a:spcBef>
                <a:spcPts val="1200"/>
              </a:spcBef>
              <a:buNone/>
            </a:pPr>
            <a:endParaRPr lang="cs-CZ" sz="1800" dirty="0">
              <a:solidFill>
                <a:srgbClr val="002D5A"/>
              </a:solidFill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>
                <a:solidFill>
                  <a:srgbClr val="002D5A"/>
                </a:solidFill>
              </a:rPr>
              <a:t>M. </a:t>
            </a:r>
            <a:r>
              <a:rPr lang="cs-CZ" sz="1800" dirty="0" err="1">
                <a:solidFill>
                  <a:srgbClr val="002D5A"/>
                </a:solidFill>
              </a:rPr>
              <a:t>Duverger</a:t>
            </a:r>
            <a:r>
              <a:rPr lang="cs-CZ" sz="1800" dirty="0">
                <a:solidFill>
                  <a:srgbClr val="002D5A"/>
                </a:solidFill>
              </a:rPr>
              <a:t> a jeho přirozené dualismy; světová revoluce a komunisté, zahraniční politika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>
                <a:solidFill>
                  <a:srgbClr val="002D5A"/>
                </a:solidFill>
              </a:rPr>
              <a:t>S. </a:t>
            </a:r>
            <a:r>
              <a:rPr lang="cs-CZ" sz="1800" dirty="0" err="1">
                <a:solidFill>
                  <a:srgbClr val="002D5A"/>
                </a:solidFill>
              </a:rPr>
              <a:t>Rokkan</a:t>
            </a:r>
            <a:r>
              <a:rPr lang="cs-CZ" sz="1800" dirty="0">
                <a:solidFill>
                  <a:srgbClr val="002D5A"/>
                </a:solidFill>
              </a:rPr>
              <a:t> a M. S. </a:t>
            </a:r>
            <a:r>
              <a:rPr lang="cs-CZ" sz="1800" dirty="0" err="1">
                <a:solidFill>
                  <a:srgbClr val="002D5A"/>
                </a:solidFill>
              </a:rPr>
              <a:t>Lipset</a:t>
            </a:r>
            <a:r>
              <a:rPr lang="cs-CZ" sz="1800" dirty="0">
                <a:solidFill>
                  <a:srgbClr val="002D5A"/>
                </a:solidFill>
              </a:rPr>
              <a:t> - koncept „</a:t>
            </a:r>
            <a:r>
              <a:rPr lang="cs-CZ" sz="1800" dirty="0" err="1">
                <a:solidFill>
                  <a:srgbClr val="002D5A"/>
                </a:solidFill>
              </a:rPr>
              <a:t>cleavages</a:t>
            </a:r>
            <a:r>
              <a:rPr lang="cs-CZ" sz="1800" dirty="0">
                <a:solidFill>
                  <a:srgbClr val="002D5A"/>
                </a:solidFill>
              </a:rPr>
              <a:t>“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>
                <a:solidFill>
                  <a:srgbClr val="002D5A"/>
                </a:solidFill>
              </a:rPr>
              <a:t>D.-L. </a:t>
            </a:r>
            <a:r>
              <a:rPr lang="cs-CZ" sz="1800" dirty="0" err="1">
                <a:solidFill>
                  <a:srgbClr val="002D5A"/>
                </a:solidFill>
              </a:rPr>
              <a:t>Seiler</a:t>
            </a:r>
            <a:r>
              <a:rPr lang="cs-CZ" sz="1800" dirty="0">
                <a:solidFill>
                  <a:srgbClr val="002D5A"/>
                </a:solidFill>
              </a:rPr>
              <a:t> - genealogická klasifikace stran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800" dirty="0">
                <a:solidFill>
                  <a:srgbClr val="002D5A"/>
                </a:solidFill>
              </a:rPr>
              <a:t>R. </a:t>
            </a:r>
            <a:r>
              <a:rPr lang="cs-CZ" sz="1800" dirty="0" err="1">
                <a:solidFill>
                  <a:srgbClr val="002D5A"/>
                </a:solidFill>
              </a:rPr>
              <a:t>Inglehart</a:t>
            </a:r>
            <a:r>
              <a:rPr lang="cs-CZ" sz="1800" dirty="0">
                <a:solidFill>
                  <a:srgbClr val="002D5A"/>
                </a:solidFill>
              </a:rPr>
              <a:t> - „</a:t>
            </a:r>
            <a:r>
              <a:rPr lang="cs-CZ" sz="1800" dirty="0" err="1">
                <a:solidFill>
                  <a:srgbClr val="002D5A"/>
                </a:solidFill>
              </a:rPr>
              <a:t>silent</a:t>
            </a:r>
            <a:r>
              <a:rPr lang="cs-CZ" sz="1800" dirty="0">
                <a:solidFill>
                  <a:srgbClr val="002D5A"/>
                </a:solidFill>
              </a:rPr>
              <a:t> </a:t>
            </a:r>
            <a:r>
              <a:rPr lang="cs-CZ" sz="1800" dirty="0" err="1">
                <a:solidFill>
                  <a:srgbClr val="002D5A"/>
                </a:solidFill>
              </a:rPr>
              <a:t>revolution</a:t>
            </a:r>
            <a:r>
              <a:rPr lang="cs-CZ" sz="1800" dirty="0">
                <a:solidFill>
                  <a:srgbClr val="002D5A"/>
                </a:solidFill>
              </a:rPr>
              <a:t>“ - materialismus versus </a:t>
            </a:r>
            <a:r>
              <a:rPr lang="cs-CZ" sz="1800" dirty="0" err="1">
                <a:solidFill>
                  <a:srgbClr val="002D5A"/>
                </a:solidFill>
              </a:rPr>
              <a:t>postmaterialismus</a:t>
            </a:r>
            <a:endParaRPr lang="cs-CZ" sz="18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8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393107"/>
            <a:ext cx="8447087" cy="8070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Koncept konfliktních linií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Rokkan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Lipset</a:t>
            </a:r>
            <a:r>
              <a:rPr lang="cs-CZ" altLang="cs-CZ" sz="2800" dirty="0"/>
              <a:t>)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5593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Každé politické soupeření může vyprovokovat vznik </a:t>
            </a:r>
            <a:r>
              <a:rPr lang="cs-CZ" altLang="cs-CZ" sz="2200" i="1" dirty="0">
                <a:solidFill>
                  <a:srgbClr val="002D5A"/>
                </a:solidFill>
              </a:rPr>
              <a:t>konfliktní linie</a:t>
            </a:r>
            <a:r>
              <a:rPr lang="cs-CZ" altLang="cs-CZ" sz="2200" dirty="0">
                <a:solidFill>
                  <a:srgbClr val="002D5A"/>
                </a:solidFill>
              </a:rPr>
              <a:t> (</a:t>
            </a:r>
            <a:r>
              <a:rPr lang="cs-CZ" altLang="cs-CZ" sz="2200" dirty="0" err="1">
                <a:solidFill>
                  <a:srgbClr val="002D5A"/>
                </a:solidFill>
              </a:rPr>
              <a:t>cleavages</a:t>
            </a:r>
            <a:r>
              <a:rPr lang="cs-CZ" altLang="cs-CZ" sz="2200" dirty="0">
                <a:solidFill>
                  <a:srgbClr val="002D5A"/>
                </a:solidFill>
              </a:rPr>
              <a:t>) – když je dost silné, může dojit k rozčlenění společnosti na </a:t>
            </a:r>
            <a:r>
              <a:rPr lang="cs-CZ" altLang="cs-CZ" sz="2200" u="sng" dirty="0">
                <a:solidFill>
                  <a:srgbClr val="002D5A"/>
                </a:solidFill>
              </a:rPr>
              <a:t>segmenty</a:t>
            </a:r>
            <a:r>
              <a:rPr lang="cs-CZ" altLang="cs-CZ" sz="2200" dirty="0">
                <a:solidFill>
                  <a:srgbClr val="002D5A"/>
                </a:solidFill>
              </a:rPr>
              <a:t>, které pak v politice reprezentují </a:t>
            </a:r>
            <a:r>
              <a:rPr lang="cs-CZ" altLang="cs-CZ" sz="2200" u="sng" dirty="0">
                <a:solidFill>
                  <a:srgbClr val="002D5A"/>
                </a:solidFill>
              </a:rPr>
              <a:t>politické strany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Soudobá podoba stranických systémů je výsledkem historických procesů uvnitř společností – reformace, národní revoluce, průmyslová revoluce, mezinárodní revoluce 1917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Strany a jejich systémy vznikly jako důsledek </a:t>
            </a:r>
            <a:r>
              <a:rPr lang="cs-CZ" altLang="cs-CZ" sz="2200" u="sng" dirty="0">
                <a:solidFill>
                  <a:srgbClr val="002D5A"/>
                </a:solidFill>
              </a:rPr>
              <a:t>vytváření vazeb mezi skupinami voličů politickými stranami, jež reprezentují jejich zájmy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830117184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806450"/>
            <a:ext cx="8447087" cy="38417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Základní sociální konfliktní linie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</p:nvPr>
        </p:nvGraphicFramePr>
        <p:xfrm>
          <a:off x="368300" y="2006600"/>
          <a:ext cx="8585201" cy="3738562"/>
        </p:xfrm>
        <a:graphic>
          <a:graphicData uri="http://schemas.openxmlformats.org/drawingml/2006/table">
            <a:tbl>
              <a:tblPr/>
              <a:tblGrid>
                <a:gridCol w="2757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9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8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4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Teritoriální dimenze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Funkcionální dimenze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7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Národní revoluce</a:t>
                      </a:r>
                    </a:p>
                  </a:txBody>
                  <a:tcPr marL="91448" marR="91448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Centrum - periferie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Stát - církev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6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Průmyslová revoluce</a:t>
                      </a:r>
                    </a:p>
                  </a:txBody>
                  <a:tcPr marL="91448" marR="91448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Město - venkov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Vlastníci – pracující</a:t>
                      </a:r>
                    </a:p>
                  </a:txBody>
                  <a:tcPr marL="91448" marR="91448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66034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758825"/>
            <a:ext cx="8447087" cy="38417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Typy stran vzniklé konfliktními liniemi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ph idx="1"/>
          </p:nvPr>
        </p:nvGraphicFramePr>
        <p:xfrm>
          <a:off x="627063" y="1966913"/>
          <a:ext cx="8099425" cy="3519487"/>
        </p:xfrm>
        <a:graphic>
          <a:graphicData uri="http://schemas.openxmlformats.org/drawingml/2006/table">
            <a:tbl>
              <a:tblPr/>
              <a:tblGrid>
                <a:gridCol w="3901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8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Centrum – periferie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Regionální (autonomistické, </a:t>
                      </a:r>
                      <a:r>
                        <a:rPr kumimoji="0" lang="cs-CZ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separatist</a:t>
                      </a: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.) strany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Stát – církev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Křesťanské strany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89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Město – venkov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Agrární strany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Vlastníci – pracující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charset="0"/>
                        </a:rPr>
                        <a:t>Sociálnědemokratické strany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96043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71463"/>
            <a:ext cx="8447087" cy="92868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Politické konfliktní linie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377950"/>
            <a:ext cx="8229600" cy="47482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Mezinárodní revoluce – reakce na bolševickou revoluci v Rusku – vznik komunistických stran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Vztah k demokratickému systému – fašistické a nacistické strany – občanská společnost X stát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 err="1">
                <a:solidFill>
                  <a:srgbClr val="002D5A"/>
                </a:solidFill>
              </a:rPr>
              <a:t>Inglehart</a:t>
            </a:r>
            <a:r>
              <a:rPr lang="cs-CZ" altLang="cs-CZ" sz="2400" dirty="0">
                <a:solidFill>
                  <a:srgbClr val="002D5A"/>
                </a:solidFill>
              </a:rPr>
              <a:t> – </a:t>
            </a:r>
            <a:r>
              <a:rPr lang="cs-CZ" altLang="cs-CZ" sz="2400" dirty="0" err="1">
                <a:solidFill>
                  <a:srgbClr val="002D5A"/>
                </a:solidFill>
              </a:rPr>
              <a:t>postmateriální</a:t>
            </a:r>
            <a:r>
              <a:rPr lang="cs-CZ" altLang="cs-CZ" sz="2400" dirty="0">
                <a:solidFill>
                  <a:srgbClr val="002D5A"/>
                </a:solidFill>
              </a:rPr>
              <a:t> X materiální hodnoty a vznik stran zelených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Evropeizace – proevropské X protievropské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Globalizace – antiglobalizační levice / pravice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346788303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71463"/>
            <a:ext cx="8447087" cy="92868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Politické pozice v systému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377950"/>
            <a:ext cx="8229600" cy="4748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cs-CZ" altLang="cs-CZ" sz="1800" b="1" dirty="0">
                <a:solidFill>
                  <a:srgbClr val="002D5A"/>
                </a:solidFill>
              </a:rPr>
              <a:t>G. </a:t>
            </a:r>
            <a:r>
              <a:rPr lang="cs-CZ" altLang="cs-CZ" sz="1800" b="1" dirty="0" err="1">
                <a:solidFill>
                  <a:srgbClr val="002D5A"/>
                </a:solidFill>
              </a:rPr>
              <a:t>Sartori</a:t>
            </a:r>
            <a:r>
              <a:rPr lang="cs-CZ" altLang="cs-CZ" sz="1800" b="1" dirty="0">
                <a:solidFill>
                  <a:srgbClr val="002D5A"/>
                </a:solidFill>
              </a:rPr>
              <a:t> – koncept relevance politických stran (1976)</a:t>
            </a:r>
          </a:p>
          <a:p>
            <a:pPr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Rozlišení politických stran podle jejich významu a role v rámci stranického systému</a:t>
            </a:r>
          </a:p>
          <a:p>
            <a:pPr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Relevantní strany </a:t>
            </a:r>
            <a:r>
              <a:rPr lang="cs-CZ" altLang="cs-CZ" sz="1800" dirty="0">
                <a:solidFill>
                  <a:srgbClr val="002D5A"/>
                </a:solidFill>
              </a:rPr>
              <a:t>– hrají roli v rámci stranického systému</a:t>
            </a:r>
          </a:p>
          <a:p>
            <a:pPr lvl="1">
              <a:spcBef>
                <a:spcPts val="1200"/>
              </a:spcBef>
            </a:pPr>
            <a:r>
              <a:rPr lang="cs-CZ" altLang="cs-CZ" sz="1800" u="sng" dirty="0">
                <a:solidFill>
                  <a:srgbClr val="002D5A"/>
                </a:solidFill>
              </a:rPr>
              <a:t>Koaliční potenciál </a:t>
            </a:r>
            <a:r>
              <a:rPr lang="cs-CZ" altLang="cs-CZ" sz="1800" dirty="0">
                <a:solidFill>
                  <a:srgbClr val="002D5A"/>
                </a:solidFill>
              </a:rPr>
              <a:t>– strany jsou brány v potaz jako potenciální účastník procesu vytváření vládních koalic</a:t>
            </a:r>
          </a:p>
          <a:p>
            <a:pPr lvl="1">
              <a:spcBef>
                <a:spcPts val="1200"/>
              </a:spcBef>
            </a:pPr>
            <a:r>
              <a:rPr lang="cs-CZ" altLang="cs-CZ" sz="1800" u="sng" dirty="0">
                <a:solidFill>
                  <a:srgbClr val="002D5A"/>
                </a:solidFill>
              </a:rPr>
              <a:t>Vyděračský potenciál </a:t>
            </a:r>
            <a:r>
              <a:rPr lang="cs-CZ" altLang="cs-CZ" sz="1800" dirty="0">
                <a:solidFill>
                  <a:srgbClr val="002D5A"/>
                </a:solidFill>
              </a:rPr>
              <a:t>– anti-systémové strany- jejich existence ovlivňuje chování a taktiku </a:t>
            </a:r>
            <a:r>
              <a:rPr lang="cs-CZ" altLang="cs-CZ" sz="1800" dirty="0" err="1">
                <a:solidFill>
                  <a:srgbClr val="002D5A"/>
                </a:solidFill>
              </a:rPr>
              <a:t>prosystémových</a:t>
            </a:r>
            <a:r>
              <a:rPr lang="cs-CZ" altLang="cs-CZ" sz="1800" dirty="0">
                <a:solidFill>
                  <a:srgbClr val="002D5A"/>
                </a:solidFill>
              </a:rPr>
              <a:t> stran</a:t>
            </a:r>
          </a:p>
          <a:p>
            <a:pPr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Anti-systémové strany </a:t>
            </a:r>
            <a:r>
              <a:rPr lang="cs-CZ" altLang="cs-CZ" sz="1800" dirty="0">
                <a:solidFill>
                  <a:srgbClr val="002D5A"/>
                </a:solidFill>
              </a:rPr>
              <a:t>– strany jejichž cíle, ideologie a východiska jsou v zásadním rozporu s demokratickými principy; usilují o svržení stávajícího systému a nahrazení jiným systémem</a:t>
            </a:r>
          </a:p>
          <a:p>
            <a:pPr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Extrémní strany </a:t>
            </a:r>
            <a:r>
              <a:rPr lang="cs-CZ" altLang="cs-CZ" sz="1800" dirty="0">
                <a:solidFill>
                  <a:srgbClr val="002D5A"/>
                </a:solidFill>
              </a:rPr>
              <a:t>– strany na kraji politického spektra</a:t>
            </a:r>
          </a:p>
          <a:p>
            <a:pPr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Extrémistické strany </a:t>
            </a:r>
            <a:r>
              <a:rPr lang="cs-CZ" altLang="cs-CZ" sz="1800" dirty="0">
                <a:solidFill>
                  <a:srgbClr val="002D5A"/>
                </a:solidFill>
              </a:rPr>
              <a:t>– strany, které prosazují extrémistickou politiku</a:t>
            </a:r>
          </a:p>
        </p:txBody>
      </p:sp>
    </p:spTree>
    <p:extLst>
      <p:ext uri="{BB962C8B-B14F-4D97-AF65-F5344CB8AC3E}">
        <p14:creationId xmlns:p14="http://schemas.microsoft.com/office/powerpoint/2010/main" val="56732544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71464"/>
            <a:ext cx="8447087" cy="69421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Monotematické strany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136592"/>
            <a:ext cx="8229600" cy="498957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cs-CZ" altLang="cs-CZ" sz="1800" i="1" dirty="0">
                <a:solidFill>
                  <a:srgbClr val="002D5A"/>
                </a:solidFill>
              </a:rPr>
              <a:t>„single-</a:t>
            </a:r>
            <a:r>
              <a:rPr lang="cs-CZ" altLang="cs-CZ" sz="1800" i="1" dirty="0" err="1">
                <a:solidFill>
                  <a:srgbClr val="002D5A"/>
                </a:solidFill>
              </a:rPr>
              <a:t>issue</a:t>
            </a:r>
            <a:r>
              <a:rPr lang="cs-CZ" altLang="cs-CZ" sz="1800" i="1" dirty="0">
                <a:solidFill>
                  <a:srgbClr val="002D5A"/>
                </a:solidFill>
              </a:rPr>
              <a:t> party“</a:t>
            </a:r>
          </a:p>
          <a:p>
            <a:pPr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Strany, které se profilují pouze v 1 klíčové otázce</a:t>
            </a:r>
          </a:p>
          <a:p>
            <a:pPr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Trvalejší strany nuceny formulovat komplexní program</a:t>
            </a:r>
          </a:p>
          <a:p>
            <a:pPr lvl="1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strany zelených</a:t>
            </a:r>
          </a:p>
          <a:p>
            <a:pPr lvl="2">
              <a:spcBef>
                <a:spcPts val="18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Německo, Švédsko, Rakousko </a:t>
            </a:r>
          </a:p>
          <a:p>
            <a:pPr lvl="1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„proti-evropská“ hnutí</a:t>
            </a:r>
          </a:p>
          <a:p>
            <a:pPr lvl="2">
              <a:spcBef>
                <a:spcPts val="18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Lidové hnutí proti Evropské unii (Dánsko)</a:t>
            </a:r>
          </a:p>
          <a:p>
            <a:pPr lvl="2">
              <a:spcBef>
                <a:spcPts val="18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Červnová listina (Švédsko)</a:t>
            </a:r>
          </a:p>
          <a:p>
            <a:pPr lvl="1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antiimigrační strany</a:t>
            </a:r>
          </a:p>
          <a:p>
            <a:pPr lvl="2">
              <a:spcBef>
                <a:spcPts val="18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Listina </a:t>
            </a:r>
            <a:r>
              <a:rPr lang="cs-CZ" altLang="cs-CZ" sz="1600" dirty="0" err="1">
                <a:solidFill>
                  <a:srgbClr val="002D5A"/>
                </a:solidFill>
              </a:rPr>
              <a:t>Pima</a:t>
            </a:r>
            <a:r>
              <a:rPr lang="cs-CZ" altLang="cs-CZ" sz="1600" dirty="0">
                <a:solidFill>
                  <a:srgbClr val="002D5A"/>
                </a:solidFill>
              </a:rPr>
              <a:t> </a:t>
            </a:r>
            <a:r>
              <a:rPr lang="cs-CZ" altLang="cs-CZ" sz="1600" dirty="0" err="1">
                <a:solidFill>
                  <a:srgbClr val="002D5A"/>
                </a:solidFill>
              </a:rPr>
              <a:t>Fortuyna</a:t>
            </a:r>
            <a:r>
              <a:rPr lang="cs-CZ" altLang="cs-CZ" sz="1600" dirty="0">
                <a:solidFill>
                  <a:srgbClr val="002D5A"/>
                </a:solidFill>
              </a:rPr>
              <a:t> (Nizozemsko)</a:t>
            </a:r>
          </a:p>
          <a:p>
            <a:pPr lvl="2">
              <a:spcBef>
                <a:spcPts val="18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Demokraté Švédska (Švédsko)</a:t>
            </a:r>
          </a:p>
        </p:txBody>
      </p:sp>
    </p:spTree>
    <p:extLst>
      <p:ext uri="{BB962C8B-B14F-4D97-AF65-F5344CB8AC3E}">
        <p14:creationId xmlns:p14="http://schemas.microsoft.com/office/powerpoint/2010/main" val="63192053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31775" y="546100"/>
            <a:ext cx="8447088" cy="388938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Demokratické transformace (R. </a:t>
            </a:r>
            <a:r>
              <a:rPr lang="cs-CZ" altLang="cs-CZ" sz="3600" dirty="0" err="1"/>
              <a:t>Dahl</a:t>
            </a:r>
            <a:r>
              <a:rPr lang="cs-CZ" altLang="cs-CZ" sz="3600" dirty="0"/>
              <a:t>) 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76250" y="1181100"/>
            <a:ext cx="8528050" cy="52355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cs-CZ" sz="2200" b="1" dirty="0">
                <a:solidFill>
                  <a:srgbClr val="002D5A"/>
                </a:solidFill>
              </a:rPr>
              <a:t>Třetí transformace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1900" dirty="0">
                <a:solidFill>
                  <a:srgbClr val="002D5A"/>
                </a:solidFill>
              </a:rPr>
              <a:t>přelom 20. a 21. století  - inkluzivní demokracie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1900" dirty="0">
                <a:solidFill>
                  <a:srgbClr val="002D5A"/>
                </a:solidFill>
              </a:rPr>
              <a:t>globální rozšíření liberální  demokracie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1900" dirty="0">
                <a:solidFill>
                  <a:srgbClr val="002D5A"/>
                </a:solidFill>
              </a:rPr>
              <a:t>výzvy představují: </a:t>
            </a:r>
          </a:p>
          <a:p>
            <a:pPr lvl="2">
              <a:spcBef>
                <a:spcPts val="1200"/>
              </a:spcBef>
              <a:defRPr/>
            </a:pPr>
            <a:r>
              <a:rPr lang="cs-CZ" sz="1900" dirty="0">
                <a:solidFill>
                  <a:srgbClr val="002D5A"/>
                </a:solidFill>
              </a:rPr>
              <a:t>další rozvoj demokracie v informačním věku</a:t>
            </a:r>
          </a:p>
          <a:p>
            <a:pPr lvl="2">
              <a:spcBef>
                <a:spcPts val="1200"/>
              </a:spcBef>
              <a:defRPr/>
            </a:pPr>
            <a:r>
              <a:rPr lang="cs-CZ" sz="1900" dirty="0">
                <a:solidFill>
                  <a:srgbClr val="002D5A"/>
                </a:solidFill>
              </a:rPr>
              <a:t>demokratizace nadnárodních struktur - otázka, zda lze demokracii vůbec realizovat v jiném než národním státě</a:t>
            </a:r>
          </a:p>
          <a:p>
            <a:pPr lvl="2">
              <a:spcBef>
                <a:spcPts val="1200"/>
              </a:spcBef>
              <a:defRPr/>
            </a:pPr>
            <a:r>
              <a:rPr lang="cs-CZ" sz="1900" i="1" dirty="0">
                <a:solidFill>
                  <a:srgbClr val="002D5A"/>
                </a:solidFill>
              </a:rPr>
              <a:t>poslední dekáda vytvořila další výzvy - posun informačního věku do stadia sociálních sítí, postupující globalizaci se všemi jejími pozitivními i negativními dopady a v posledních dvou letech i situaci globální pandemie</a:t>
            </a:r>
          </a:p>
        </p:txBody>
      </p:sp>
    </p:spTree>
    <p:extLst>
      <p:ext uri="{BB962C8B-B14F-4D97-AF65-F5344CB8AC3E}">
        <p14:creationId xmlns:p14="http://schemas.microsoft.com/office/powerpoint/2010/main" val="3662781380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Klasifikace politických stran </a:t>
            </a:r>
            <a:br>
              <a:rPr lang="cs-CZ" altLang="cs-CZ" sz="4000" dirty="0"/>
            </a:br>
            <a:r>
              <a:rPr lang="cs-CZ" altLang="cs-CZ" sz="4000" dirty="0"/>
              <a:t>podle velikosti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1463"/>
            <a:ext cx="8229600" cy="49815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Kritéria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Podíl hlasů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altLang="cs-CZ" sz="2400" b="1" dirty="0">
                <a:solidFill>
                  <a:srgbClr val="002D5A"/>
                </a:solidFill>
              </a:rPr>
              <a:t>Podíl mandátů - má největší vliv na postavení ve stranickém systému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Počet členů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Numerický přístup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Jean Blondel - velké min. 40%, malé 10%, střední 15-20%, velmi malé 5 a méně % 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Peter </a:t>
            </a:r>
            <a:r>
              <a:rPr lang="cs-CZ" altLang="cs-CZ" sz="2400" dirty="0" err="1">
                <a:solidFill>
                  <a:srgbClr val="002D5A"/>
                </a:solidFill>
              </a:rPr>
              <a:t>Mair</a:t>
            </a:r>
            <a:r>
              <a:rPr lang="cs-CZ" altLang="cs-CZ" sz="2400" dirty="0">
                <a:solidFill>
                  <a:srgbClr val="002D5A"/>
                </a:solidFill>
              </a:rPr>
              <a:t> - malá strana - 1-15% ve třech po sobě jdoucích volbách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039261045"/>
      </p:ext>
    </p:extLst>
  </p:cSld>
  <p:clrMapOvr>
    <a:masterClrMapping/>
  </p:clrMapOvr>
  <p:transition spd="slow" advClick="0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Ladislav Mrklas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ctr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Stranické systémy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4"/>
            <a:ext cx="4462818" cy="109035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Stranické systémy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55"/>
            <a:ext cx="8229600" cy="522608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systémy politických stran a jejich vzájemných vztahů, které charakterizují především: 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počet politických stran v rámci politické soutěže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síla politických stran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relevance politických stran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ideologická vzdálenost stran (polarizace)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06F34AF1-85BC-4F40-8F94-BAF8B0F0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60" y="4236098"/>
            <a:ext cx="3341640" cy="26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8796"/>
      </p:ext>
    </p:extLst>
  </p:cSld>
  <p:clrMapOvr>
    <a:masterClrMapping/>
  </p:clrMapOvr>
  <p:transition spd="slow" advClick="0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Stranické systémy a soutěž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1463"/>
            <a:ext cx="8229600" cy="498157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Stranické systémy se svobodnou soutěží stran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Stranické systémy bez svobodné soutěže stran: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Systém jediné strany 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Systém hegemonické strany</a:t>
            </a:r>
          </a:p>
          <a:p>
            <a:pPr lvl="1">
              <a:spcBef>
                <a:spcPts val="12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457103" lvl="1" indent="0">
              <a:spcBef>
                <a:spcPts val="1200"/>
              </a:spcBef>
              <a:buNone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__________</a:t>
            </a:r>
          </a:p>
          <a:p>
            <a:pPr marL="457103" lvl="1" indent="0">
              <a:spcBef>
                <a:spcPts val="1200"/>
              </a:spcBef>
              <a:buNone/>
              <a:defRPr/>
            </a:pPr>
            <a:r>
              <a:rPr lang="cs-CZ" altLang="cs-CZ" sz="2400" i="1" dirty="0">
                <a:solidFill>
                  <a:srgbClr val="002D5A"/>
                </a:solidFill>
              </a:rPr>
              <a:t>základní hranice leží mezi systémem jediné strany a více stran, kam patří již systém dvou stran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20633279"/>
      </p:ext>
    </p:extLst>
  </p:cSld>
  <p:clrMapOvr>
    <a:masterClrMapping/>
  </p:clrMapOvr>
  <p:transition spd="slow" advClick="0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Počet stran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576873"/>
            <a:ext cx="8126963" cy="491817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výchozí kritérium pro klasifikace stranických systémů 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b="1" dirty="0" err="1">
                <a:solidFill>
                  <a:srgbClr val="002D5A"/>
                </a:solidFill>
              </a:rPr>
              <a:t>monopartismus</a:t>
            </a:r>
            <a:r>
              <a:rPr lang="cs-CZ" sz="2000" dirty="0">
                <a:solidFill>
                  <a:srgbClr val="002D5A"/>
                </a:solidFill>
              </a:rPr>
              <a:t> (systémy jediné strany nebo systémy státostrany)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b="1" dirty="0">
                <a:solidFill>
                  <a:srgbClr val="002D5A"/>
                </a:solidFill>
              </a:rPr>
              <a:t>bipartismus </a:t>
            </a:r>
            <a:r>
              <a:rPr lang="cs-CZ" sz="2000" dirty="0">
                <a:solidFill>
                  <a:srgbClr val="002D5A"/>
                </a:solidFill>
              </a:rPr>
              <a:t>(systém dvou stran)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b="1" dirty="0">
                <a:solidFill>
                  <a:srgbClr val="002D5A"/>
                </a:solidFill>
              </a:rPr>
              <a:t>multipartismus</a:t>
            </a:r>
            <a:r>
              <a:rPr lang="cs-CZ" sz="2000" dirty="0">
                <a:solidFill>
                  <a:srgbClr val="002D5A"/>
                </a:solidFill>
              </a:rPr>
              <a:t> (systém více než dvou stran)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endParaRPr lang="cs-CZ" sz="1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Toto rozlišení najdeme již v roce 1896 v práci </a:t>
            </a:r>
            <a:r>
              <a:rPr lang="cs-CZ" sz="2400" dirty="0" err="1">
                <a:solidFill>
                  <a:srgbClr val="002D5A"/>
                </a:solidFill>
              </a:rPr>
              <a:t>Lawrence</a:t>
            </a:r>
            <a:r>
              <a:rPr lang="cs-CZ" sz="2400" dirty="0">
                <a:solidFill>
                  <a:srgbClr val="002D5A"/>
                </a:solidFill>
              </a:rPr>
              <a:t> </a:t>
            </a:r>
            <a:r>
              <a:rPr lang="cs-CZ" sz="2400" dirty="0" err="1">
                <a:solidFill>
                  <a:srgbClr val="002D5A"/>
                </a:solidFill>
              </a:rPr>
              <a:t>Lowella</a:t>
            </a:r>
            <a:endParaRPr 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endParaRPr lang="cs-CZ" sz="1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8278"/>
      </p:ext>
    </p:extLst>
  </p:cSld>
  <p:clrMapOvr>
    <a:masterClrMapping/>
  </p:clrMapOvr>
  <p:transition spd="slow" advClick="0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/>
              <a:t>Další proměnné stranických systémů</a:t>
            </a:r>
            <a:endParaRPr lang="cs-CZ" alt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1463"/>
            <a:ext cx="8229600" cy="498157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Velikost stran – první typologii založenou na počtu a velikosti stran představil </a:t>
            </a:r>
          </a:p>
          <a:p>
            <a:pPr lvl="1">
              <a:spcBef>
                <a:spcPts val="1800"/>
              </a:spcBef>
              <a:defRPr/>
            </a:pPr>
            <a:r>
              <a:rPr lang="cs-CZ" altLang="cs-CZ" sz="2000" i="1" dirty="0">
                <a:solidFill>
                  <a:srgbClr val="002D5A"/>
                </a:solidFill>
              </a:rPr>
              <a:t>Jean Blondel (1968)</a:t>
            </a:r>
          </a:p>
          <a:p>
            <a:pPr lvl="2">
              <a:spcBef>
                <a:spcPts val="1800"/>
              </a:spcBef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dvoustranický</a:t>
            </a:r>
            <a:r>
              <a:rPr lang="cs-CZ" altLang="cs-CZ" sz="2000" dirty="0">
                <a:solidFill>
                  <a:srgbClr val="002D5A"/>
                </a:solidFill>
              </a:rPr>
              <a:t> systém</a:t>
            </a:r>
          </a:p>
          <a:p>
            <a:pPr lvl="2">
              <a:spcBef>
                <a:spcPts val="18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systém dvou a půl strany</a:t>
            </a:r>
          </a:p>
          <a:p>
            <a:pPr lvl="2">
              <a:spcBef>
                <a:spcPts val="18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multipartismus s dominantní stranou</a:t>
            </a:r>
          </a:p>
          <a:p>
            <a:pPr lvl="2">
              <a:spcBef>
                <a:spcPts val="18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multipartismus bez dominantní strany </a:t>
            </a:r>
          </a:p>
          <a:p>
            <a:pPr lvl="3">
              <a:spcBef>
                <a:spcPts val="1800"/>
              </a:spcBef>
              <a:defRPr/>
            </a:pPr>
            <a:r>
              <a:rPr lang="cs-CZ" altLang="cs-CZ" dirty="0">
                <a:solidFill>
                  <a:srgbClr val="002D5A"/>
                </a:solidFill>
              </a:rPr>
              <a:t>dominantní strana má alespoň 40% hlasů a zpravidla má dvakrát více hlasů než druhá nejsilnější strana</a:t>
            </a:r>
          </a:p>
        </p:txBody>
      </p:sp>
    </p:spTree>
    <p:extLst>
      <p:ext uri="{BB962C8B-B14F-4D97-AF65-F5344CB8AC3E}">
        <p14:creationId xmlns:p14="http://schemas.microsoft.com/office/powerpoint/2010/main" val="2387302127"/>
      </p:ext>
    </p:extLst>
  </p:cSld>
  <p:clrMapOvr>
    <a:masterClrMapping/>
  </p:clrMapOvr>
  <p:transition spd="slow" advClick="0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 err="1"/>
              <a:t>Sartoriho</a:t>
            </a:r>
            <a:r>
              <a:rPr lang="cs-CZ" altLang="cs-CZ" sz="4000" dirty="0"/>
              <a:t> typologie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250303"/>
            <a:ext cx="8126963" cy="5244744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cs-CZ" sz="1800" dirty="0">
                <a:solidFill>
                  <a:srgbClr val="002D5A"/>
                </a:solidFill>
              </a:rPr>
              <a:t>2 proměnné pro analýzu stranických systémů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Počet stran - </a:t>
            </a:r>
            <a:r>
              <a:rPr lang="cs-CZ" sz="1800" b="1" dirty="0">
                <a:solidFill>
                  <a:srgbClr val="002D5A"/>
                </a:solidFill>
              </a:rPr>
              <a:t>formát </a:t>
            </a:r>
            <a:r>
              <a:rPr lang="cs-CZ" sz="1800" dirty="0">
                <a:solidFill>
                  <a:srgbClr val="002D5A"/>
                </a:solidFill>
              </a:rPr>
              <a:t>– vztahuje se k počtu relevantních stran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Polarizace – </a:t>
            </a:r>
            <a:r>
              <a:rPr lang="cs-CZ" sz="1800" b="1" dirty="0">
                <a:solidFill>
                  <a:srgbClr val="002D5A"/>
                </a:solidFill>
              </a:rPr>
              <a:t>mechanismus </a:t>
            </a:r>
            <a:r>
              <a:rPr lang="cs-CZ" sz="1800" dirty="0">
                <a:solidFill>
                  <a:srgbClr val="002D5A"/>
                </a:solidFill>
              </a:rPr>
              <a:t>– vztahuje se k reálnému fungování systému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Typy: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systém jediné strany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systém hegemonické strany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systém </a:t>
            </a:r>
            <a:r>
              <a:rPr lang="cs-CZ" sz="1800" i="1" dirty="0" err="1">
                <a:solidFill>
                  <a:srgbClr val="002D5A"/>
                </a:solidFill>
              </a:rPr>
              <a:t>predominantní</a:t>
            </a:r>
            <a:r>
              <a:rPr lang="cs-CZ" sz="1800" i="1" dirty="0">
                <a:solidFill>
                  <a:srgbClr val="002D5A"/>
                </a:solidFill>
              </a:rPr>
              <a:t> (převládající) strany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bipartismus (systém dvou stran/</a:t>
            </a:r>
            <a:r>
              <a:rPr lang="cs-CZ" sz="1800" i="1" dirty="0" err="1">
                <a:solidFill>
                  <a:srgbClr val="002D5A"/>
                </a:solidFill>
              </a:rPr>
              <a:t>dvoustranický</a:t>
            </a:r>
            <a:r>
              <a:rPr lang="cs-CZ" sz="1800" i="1" dirty="0">
                <a:solidFill>
                  <a:srgbClr val="002D5A"/>
                </a:solidFill>
              </a:rPr>
              <a:t> systém)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umírněný pluralismus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polarizovaný pluralismus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>
                <a:solidFill>
                  <a:srgbClr val="002D5A"/>
                </a:solidFill>
              </a:rPr>
              <a:t> atomizovaný pluralismus (zhruba více než 10 stran)</a:t>
            </a:r>
            <a:endParaRPr lang="cs-CZ" altLang="cs-CZ" sz="18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3947"/>
      </p:ext>
    </p:extLst>
  </p:cSld>
  <p:clrMapOvr>
    <a:masterClrMapping/>
  </p:clrMapOvr>
  <p:transition spd="slow" advClick="0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Systém jediné strany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418253"/>
            <a:ext cx="8126963" cy="507679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 praxi existuje pouze 1 legální strana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Liší se podle míry intenzity ideologie a míry mobilizace mas: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Systém totalitní strany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Systém autoritářské strany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Systém pragmatické strany</a:t>
            </a:r>
          </a:p>
          <a:p>
            <a:pPr>
              <a:spcBef>
                <a:spcPts val="1200"/>
              </a:spcBef>
              <a:defRPr/>
            </a:pPr>
            <a:endParaRPr 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13197"/>
      </p:ext>
    </p:extLst>
  </p:cSld>
  <p:clrMapOvr>
    <a:masterClrMapping/>
  </p:clrMapOvr>
  <p:transition spd="slow" advClick="0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Systém s hegemonickou stranou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296955"/>
            <a:ext cx="8126963" cy="51980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Autorem konceptu hegemonické strany polský politolog Jerzy </a:t>
            </a:r>
            <a:r>
              <a:rPr lang="cs-CZ" sz="2400" dirty="0" err="1">
                <a:solidFill>
                  <a:srgbClr val="002D5A"/>
                </a:solidFill>
              </a:rPr>
              <a:t>Wiatr</a:t>
            </a:r>
            <a:r>
              <a:rPr lang="cs-CZ" sz="2400" dirty="0">
                <a:solidFill>
                  <a:srgbClr val="002D5A"/>
                </a:solidFill>
              </a:rPr>
              <a:t> – koncept k popsání stranického systému v Polské lidové republice před rokem 1989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Povolena existence dalších politických stran (tzv. satelitní strany)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Absence skutečné soutěže stran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Systémy národní fronty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Přítomnost ostatních stran má budit zdání soutěže, svobody, legitimity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2 podtypy hegemonické strany: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Ideologicko-hegemonická strana (PSDS v Polsku)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Pragmaticko-hegemonická strana (Institucionální revoluční strana v Mexiku)</a:t>
            </a:r>
          </a:p>
        </p:txBody>
      </p:sp>
    </p:spTree>
    <p:extLst>
      <p:ext uri="{BB962C8B-B14F-4D97-AF65-F5344CB8AC3E}">
        <p14:creationId xmlns:p14="http://schemas.microsoft.com/office/powerpoint/2010/main" val="1136154501"/>
      </p:ext>
    </p:extLst>
  </p:cSld>
  <p:clrMapOvr>
    <a:masterClrMapping/>
  </p:clrMapOvr>
  <p:transition spd="slow" advClick="0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Systém </a:t>
            </a:r>
            <a:r>
              <a:rPr lang="cs-CZ" altLang="cs-CZ" sz="4000" dirty="0" err="1"/>
              <a:t>predominantní</a:t>
            </a:r>
            <a:r>
              <a:rPr lang="cs-CZ" altLang="cs-CZ" sz="4000" dirty="0"/>
              <a:t> strany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418253"/>
            <a:ext cx="8126963" cy="50767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cs-CZ" sz="2400" i="1" dirty="0" err="1">
                <a:solidFill>
                  <a:srgbClr val="002D5A"/>
                </a:solidFill>
              </a:rPr>
              <a:t>predominantní</a:t>
            </a:r>
            <a:r>
              <a:rPr lang="cs-CZ" sz="2400" i="1" dirty="0">
                <a:solidFill>
                  <a:srgbClr val="002D5A"/>
                </a:solidFill>
              </a:rPr>
              <a:t> = převládající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Strana, která minimálně třikrát za sebou získá absolutní většinu v parlamentu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Soutěživý systém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Jednobarevná vláda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Ostatní strany dočasně ztrácejí svou relevanci, ale kdykoli je možná alternace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lang="cs-CZ" sz="2400" i="1" dirty="0">
              <a:solidFill>
                <a:srgbClr val="002D5A"/>
              </a:solidFill>
            </a:endParaRP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trvale – např. sociální demokracie v severských zemích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2000" i="1" dirty="0">
                <a:solidFill>
                  <a:srgbClr val="002D5A"/>
                </a:solidFill>
              </a:rPr>
              <a:t>dočasně – New </a:t>
            </a:r>
            <a:r>
              <a:rPr lang="cs-CZ" sz="2000" i="1" dirty="0" err="1">
                <a:solidFill>
                  <a:srgbClr val="002D5A"/>
                </a:solidFill>
              </a:rPr>
              <a:t>Labour</a:t>
            </a:r>
            <a:r>
              <a:rPr lang="cs-CZ" sz="2000" i="1" dirty="0">
                <a:solidFill>
                  <a:srgbClr val="002D5A"/>
                </a:solidFill>
              </a:rPr>
              <a:t> v UK, španělští socialisté</a:t>
            </a:r>
          </a:p>
          <a:p>
            <a:pPr>
              <a:spcBef>
                <a:spcPts val="1200"/>
              </a:spcBef>
              <a:defRPr/>
            </a:pPr>
            <a:endParaRPr 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63426"/>
      </p:ext>
    </p:extLst>
  </p:cSld>
  <p:clrMapOvr>
    <a:masterClrMapping/>
  </p:clrMapOvr>
  <p:transition spd="slow" advClick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50825" y="346074"/>
            <a:ext cx="8447088" cy="682625"/>
          </a:xfrm>
        </p:spPr>
        <p:txBody>
          <a:bodyPr>
            <a:noAutofit/>
          </a:bodyPr>
          <a:lstStyle/>
          <a:p>
            <a:r>
              <a:rPr lang="da-DK" altLang="cs-CZ" sz="4000" dirty="0"/>
              <a:t>Athény </a:t>
            </a:r>
            <a:r>
              <a:rPr lang="cs-CZ" altLang="cs-CZ" sz="4000" dirty="0"/>
              <a:t>- příklad klasické </a:t>
            </a:r>
            <a:br>
              <a:rPr lang="cs-CZ" altLang="cs-CZ" sz="4000" dirty="0"/>
            </a:br>
            <a:r>
              <a:rPr lang="cs-CZ" altLang="cs-CZ" sz="4000" dirty="0"/>
              <a:t>(přímé) demokracie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85774" y="1447800"/>
            <a:ext cx="8372475" cy="49815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a-DK" altLang="cs-CZ" sz="2000" dirty="0">
                <a:solidFill>
                  <a:srgbClr val="002D5A"/>
                </a:solidFill>
              </a:rPr>
              <a:t>4.-5. stol. př. Kr 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zapojení všech občanů do správy věcí veřejných, a to ve formě nezprostředkované. </a:t>
            </a:r>
          </a:p>
          <a:p>
            <a:pPr>
              <a:spcBef>
                <a:spcPts val="6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Perikles (50.-30. léta 5. stol. př. Kr.) - exkluzivní charakter - pol. práva pouze muži - občané</a:t>
            </a: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</a:t>
            </a:r>
            <a:r>
              <a:rPr lang="cs-CZ" altLang="cs-CZ" sz="2000" b="0" dirty="0">
                <a:solidFill>
                  <a:srgbClr val="002D5A"/>
                </a:solidFill>
              </a:rPr>
              <a:t>ejvyšší orgán Athén - lidový sněm - účast plnoprávných občanů - veškerá moc, včetně voleb stratégů a dalších úředníků; mnozí z nich ale byli losováni</a:t>
            </a: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ř</a:t>
            </a:r>
            <a:r>
              <a:rPr lang="cs-CZ" altLang="cs-CZ" sz="2000" b="0" dirty="0">
                <a:solidFill>
                  <a:srgbClr val="002D5A"/>
                </a:solidFill>
              </a:rPr>
              <a:t>ada problémů: převládající účast méně aktivních občanů, nárůst byrokracie, rostoucí počet osob sociálně závislých na státu, otevření prostoru pro schopné demagogy a manipulaci lidových vrstev - Athény v důsledku toho prohrávají v Peloponéské válce - diskreditace uspořádání</a:t>
            </a:r>
          </a:p>
          <a:p>
            <a:pPr>
              <a:spcBef>
                <a:spcPts val="6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athénská demokracie je navíc nemyslitelná bez existence početné vrstvy otroků, kteří vytvářeli volný čas pro politické aktivity svobodných občanů, a omezeného počtu plnoprávných občanů (max. několik desítek tisíc) </a:t>
            </a:r>
          </a:p>
        </p:txBody>
      </p:sp>
    </p:spTree>
    <p:extLst>
      <p:ext uri="{BB962C8B-B14F-4D97-AF65-F5344CB8AC3E}">
        <p14:creationId xmlns:p14="http://schemas.microsoft.com/office/powerpoint/2010/main" val="1640032794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Bipartismus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250303"/>
            <a:ext cx="8126963" cy="52447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Soutěž 2 relevantních stran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Široce orientované/rozkročené stran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Jedna ze stran je vždy schopna získat absolutní většinu křesel v dolní komoře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Jednobarevné vlády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Alternace, resp. potenciál pro alternaci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Slabá polarizace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 err="1">
                <a:solidFill>
                  <a:srgbClr val="002D5A"/>
                </a:solidFill>
              </a:rPr>
              <a:t>Unimodální</a:t>
            </a:r>
            <a:r>
              <a:rPr lang="cs-CZ" sz="2400" dirty="0">
                <a:solidFill>
                  <a:srgbClr val="002D5A"/>
                </a:solidFill>
              </a:rPr>
              <a:t> rozdělení voličů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Dostředivý směr soutěže</a:t>
            </a:r>
          </a:p>
        </p:txBody>
      </p:sp>
    </p:spTree>
    <p:extLst>
      <p:ext uri="{BB962C8B-B14F-4D97-AF65-F5344CB8AC3E}">
        <p14:creationId xmlns:p14="http://schemas.microsoft.com/office/powerpoint/2010/main" val="1614364189"/>
      </p:ext>
    </p:extLst>
  </p:cSld>
  <p:clrMapOvr>
    <a:masterClrMapping/>
  </p:clrMapOvr>
  <p:transition spd="slow" advClick="0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Umírněný pluralismus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427583"/>
            <a:ext cx="8126963" cy="50674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3-5/6 relevantních stran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Mechanismus podobný mechanismu bipartismu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Bipolární charakter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Alternace bloků stran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Koaliční vlády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Nízká polarizace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Dostředivá stranická soutěž</a:t>
            </a:r>
          </a:p>
        </p:txBody>
      </p:sp>
    </p:spTree>
    <p:extLst>
      <p:ext uri="{BB962C8B-B14F-4D97-AF65-F5344CB8AC3E}">
        <p14:creationId xmlns:p14="http://schemas.microsoft.com/office/powerpoint/2010/main" val="3697645830"/>
      </p:ext>
    </p:extLst>
  </p:cSld>
  <p:clrMapOvr>
    <a:masterClrMapping/>
  </p:clrMapOvr>
  <p:transition spd="slow" advClick="0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Polarizovaný pluralismus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427583"/>
            <a:ext cx="8126963" cy="50674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Více než 5/6 relevantních stran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Relevantní antisystémové strany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Bilaterální opozice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Silný střed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Silná polarizace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Převaha odstředivých tendencí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Silná ideologizace politiky ve společnosti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Nezodpovědné opoziční strany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Periferní obměna vlády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 err="1">
                <a:solidFill>
                  <a:srgbClr val="002D5A"/>
                </a:solidFill>
              </a:rPr>
              <a:t>Imobilismus</a:t>
            </a:r>
            <a:endParaRPr 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84752"/>
      </p:ext>
    </p:extLst>
  </p:cSld>
  <p:clrMapOvr>
    <a:masterClrMapping/>
  </p:clrMapOvr>
  <p:transition spd="slow" advClick="0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90550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Polarizovaný pluralismus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427583"/>
            <a:ext cx="8126963" cy="50674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Více než 5/6 relevantních stran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Relevantní antisystémové strany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Bilaterální opozice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Silný střed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Silná polarizace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Převaha odstředivých tendencí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Silná ideologizace politiky ve společnosti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Nezodpovědné opoziční strany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Periferní obměna vlády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 err="1">
                <a:solidFill>
                  <a:srgbClr val="002D5A"/>
                </a:solidFill>
              </a:rPr>
              <a:t>Imobilismus</a:t>
            </a:r>
            <a:endParaRPr 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48671"/>
      </p:ext>
    </p:extLst>
  </p:cSld>
  <p:clrMapOvr>
    <a:masterClrMapping/>
  </p:clrMapOvr>
  <p:transition spd="slow" advClick="0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Teorie koalic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942393"/>
            <a:ext cx="8126963" cy="55526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Koalice – partnerství 2 a více aktérů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Typy koalic: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Volební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Legislativní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Vládní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Teorie navazuje na teorii racionální volby a teorii her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Co je racionální?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Dosažení maxima cílů za vynaložení minima nákladů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Cíle: peníze, moc, křesla v parlamentu, křesla ve vládě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Náklady: úsilí, peníze, čas, kompromisy…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 teorii koalic: zajištění potřebné legislativní většiny k prosazení návrhů vlád</a:t>
            </a:r>
          </a:p>
        </p:txBody>
      </p:sp>
    </p:spTree>
    <p:extLst>
      <p:ext uri="{BB962C8B-B14F-4D97-AF65-F5344CB8AC3E}">
        <p14:creationId xmlns:p14="http://schemas.microsoft.com/office/powerpoint/2010/main" val="1446487209"/>
      </p:ext>
    </p:extLst>
  </p:cSld>
  <p:clrMapOvr>
    <a:masterClrMapping/>
  </p:clrMapOvr>
  <p:transition spd="slow" advClick="0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Typy vlád</a:t>
            </a:r>
            <a:endParaRPr lang="cs-CZ" alt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942393"/>
            <a:ext cx="8126963" cy="5552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>
                <a:solidFill>
                  <a:srgbClr val="002D5A"/>
                </a:solidFill>
              </a:rPr>
              <a:t>Proměnné: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>
                <a:solidFill>
                  <a:srgbClr val="002D5A"/>
                </a:solidFill>
              </a:rPr>
              <a:t>Většina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 smtClean="0">
                <a:solidFill>
                  <a:srgbClr val="002D5A"/>
                </a:solidFill>
              </a:rPr>
              <a:t>Většinové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 smtClean="0">
                <a:solidFill>
                  <a:srgbClr val="002D5A"/>
                </a:solidFill>
              </a:rPr>
              <a:t>Menšinové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>
                <a:solidFill>
                  <a:srgbClr val="002D5A"/>
                </a:solidFill>
              </a:rPr>
              <a:t>Počet partnerů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 smtClean="0">
                <a:solidFill>
                  <a:srgbClr val="002D5A"/>
                </a:solidFill>
              </a:rPr>
              <a:t>Jeden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 smtClean="0">
                <a:solidFill>
                  <a:srgbClr val="002D5A"/>
                </a:solidFill>
              </a:rPr>
              <a:t>Více - minimální vítězná koalice/nadbytečná koalice</a:t>
            </a:r>
          </a:p>
          <a:p>
            <a:pPr lvl="3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i="1" dirty="0" smtClean="0">
                <a:solidFill>
                  <a:srgbClr val="002D5A"/>
                </a:solidFill>
              </a:rPr>
              <a:t>„Velká koalice“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>
                <a:solidFill>
                  <a:srgbClr val="002D5A"/>
                </a:solidFill>
              </a:rPr>
              <a:t>Ideologická a programová blízkost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600" dirty="0" smtClean="0">
                <a:solidFill>
                  <a:srgbClr val="002D5A"/>
                </a:solidFill>
              </a:rPr>
              <a:t>Ideově propojené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1600" dirty="0" smtClean="0">
                <a:solidFill>
                  <a:srgbClr val="002D5A"/>
                </a:solidFill>
              </a:rPr>
              <a:t>Ideově nepropojené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defRPr/>
            </a:pPr>
            <a:endParaRPr lang="cs-CZ" sz="16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1269"/>
      </p:ext>
    </p:extLst>
  </p:cSld>
  <p:clrMapOvr>
    <a:masterClrMapping/>
  </p:clrMapOvr>
  <p:transition spd="slow" advClick="0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Ladislav Mrklas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ctr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Volby a volební systémy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4"/>
            <a:ext cx="4462818" cy="109035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5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>
            <a:extLst>
              <a:ext uri="{FF2B5EF4-FFF2-40B4-BE49-F238E27FC236}">
                <a16:creationId xmlns="" xmlns:a16="http://schemas.microsoft.com/office/drawing/2014/main" id="{72C9D8CE-D61B-4735-BDBA-B8B153DE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0925"/>
            <a:ext cx="8229600" cy="50752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způsob výběru kandidátů (politických uskupení)</a:t>
            </a:r>
          </a:p>
        </p:txBody>
      </p:sp>
    </p:spTree>
  </p:cSld>
  <p:clrMapOvr>
    <a:masterClrMapping/>
  </p:clrMapOvr>
  <p:transition spd="slow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D28CDE-1635-45F9-8AF7-CEBE6CFF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400" dirty="0"/>
              <a:t>Volby jako výběr kandidátů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BF2147E-D17B-4BC1-9925-1BD73DCC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6250"/>
            <a:ext cx="8128000" cy="4379913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cs-CZ" sz="2800" dirty="0">
                <a:solidFill>
                  <a:srgbClr val="002D5A"/>
                </a:solidFill>
              </a:rPr>
              <a:t>Personalizace volby a personalizace politiky, její výhody a nevýhody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>
                <a:solidFill>
                  <a:srgbClr val="002D5A"/>
                </a:solidFill>
              </a:rPr>
              <a:t>Modely a systémy založené na personalizaci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>
                <a:solidFill>
                  <a:srgbClr val="002D5A"/>
                </a:solidFill>
              </a:rPr>
              <a:t>Přímá volba a její úskalí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rgbClr val="002D5A"/>
                </a:solidFill>
              </a:rPr>
              <a:t>_______________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>
                <a:solidFill>
                  <a:srgbClr val="002D5A"/>
                </a:solidFill>
              </a:rPr>
              <a:t>Role politických stran při volbách</a:t>
            </a:r>
          </a:p>
          <a:p>
            <a:pPr>
              <a:spcBef>
                <a:spcPts val="1800"/>
              </a:spcBef>
              <a:defRPr/>
            </a:pPr>
            <a:r>
              <a:rPr lang="cs-CZ" sz="2800" dirty="0">
                <a:solidFill>
                  <a:srgbClr val="002D5A"/>
                </a:solidFill>
              </a:rPr>
              <a:t>Volby jako výběr politického uskupení</a:t>
            </a:r>
          </a:p>
          <a:p>
            <a:pPr>
              <a:spcBef>
                <a:spcPts val="1200"/>
              </a:spcBef>
              <a:defRPr/>
            </a:pPr>
            <a:endParaRPr lang="cs-CZ" sz="28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>
            <a:extLst>
              <a:ext uri="{FF2B5EF4-FFF2-40B4-BE49-F238E27FC236}">
                <a16:creationId xmlns="" xmlns:a16="http://schemas.microsoft.com/office/drawing/2014/main" id="{3040B055-D062-43EB-8B69-5D38087A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033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způsob výběru programu (politické agendy)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64563" cy="373063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Přímá demokracie </a:t>
            </a:r>
            <a:br>
              <a:rPr lang="cs-CZ" altLang="cs-CZ" sz="4000" dirty="0"/>
            </a:br>
            <a:r>
              <a:rPr lang="cs-CZ" altLang="cs-CZ" sz="4000" dirty="0"/>
              <a:t>v Rousseauově pojetí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2550"/>
            <a:ext cx="8486775" cy="53054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altLang="cs-CZ" sz="2100" b="0" dirty="0">
                <a:solidFill>
                  <a:srgbClr val="002D5A"/>
                </a:solidFill>
              </a:rPr>
              <a:t>rozhraní přímé a zastupitelské formy, avšak blíže formě první 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100" b="0" dirty="0">
                <a:solidFill>
                  <a:srgbClr val="002D5A"/>
                </a:solidFill>
              </a:rPr>
              <a:t>politická obec vzniká </a:t>
            </a:r>
            <a:r>
              <a:rPr lang="cs-CZ" altLang="cs-CZ" sz="2100" b="0" i="1" dirty="0">
                <a:solidFill>
                  <a:srgbClr val="002D5A"/>
                </a:solidFill>
              </a:rPr>
              <a:t>společenskou smlouvou</a:t>
            </a:r>
            <a:r>
              <a:rPr lang="cs-CZ" altLang="cs-CZ" sz="2100" b="0" dirty="0">
                <a:solidFill>
                  <a:srgbClr val="002D5A"/>
                </a:solidFill>
              </a:rPr>
              <a:t>, po jejímž uzavření musí jednotlivec všechna svá přirozená práva odevzdat ve prospěch společenství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100" b="0" dirty="0">
                <a:solidFill>
                  <a:srgbClr val="002D5A"/>
                </a:solidFill>
              </a:rPr>
              <a:t>představa </a:t>
            </a:r>
            <a:r>
              <a:rPr lang="cs-CZ" altLang="cs-CZ" sz="2100" b="0" i="1" dirty="0">
                <a:solidFill>
                  <a:srgbClr val="002D5A"/>
                </a:solidFill>
              </a:rPr>
              <a:t>obecné vůle </a:t>
            </a:r>
            <a:r>
              <a:rPr lang="cs-CZ" altLang="cs-CZ" sz="2100" b="0" dirty="0">
                <a:solidFill>
                  <a:srgbClr val="002D5A"/>
                </a:solidFill>
              </a:rPr>
              <a:t>(</a:t>
            </a:r>
            <a:r>
              <a:rPr lang="cs-CZ" altLang="cs-CZ" sz="2100" b="0" dirty="0" err="1">
                <a:solidFill>
                  <a:srgbClr val="002D5A"/>
                </a:solidFill>
              </a:rPr>
              <a:t>volonté</a:t>
            </a:r>
            <a:r>
              <a:rPr lang="cs-CZ" altLang="cs-CZ" sz="2100" b="0" dirty="0">
                <a:solidFill>
                  <a:srgbClr val="002D5A"/>
                </a:solidFill>
              </a:rPr>
              <a:t> </a:t>
            </a:r>
            <a:r>
              <a:rPr lang="cs-CZ" altLang="cs-CZ" sz="2100" b="0" dirty="0" err="1">
                <a:solidFill>
                  <a:srgbClr val="002D5A"/>
                </a:solidFill>
              </a:rPr>
              <a:t>generale</a:t>
            </a:r>
            <a:r>
              <a:rPr lang="cs-CZ" altLang="cs-CZ" sz="2100" b="0" dirty="0">
                <a:solidFill>
                  <a:srgbClr val="002D5A"/>
                </a:solidFill>
              </a:rPr>
              <a:t>), která je společná celému politickému společenství, je vždy správná, neomylná a každý se jí musí bezpodmínečně podřídit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100" b="0" dirty="0">
                <a:solidFill>
                  <a:srgbClr val="002D5A"/>
                </a:solidFill>
              </a:rPr>
              <a:t>společenství má svou aktivní i pasivní dimenzi: participaci svobodných občanů a zároveň jejich poddanství - občané se podřizují zákonům, které sami spoluvytvořili 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100" b="0" dirty="0">
                <a:solidFill>
                  <a:srgbClr val="002D5A"/>
                </a:solidFill>
              </a:rPr>
              <a:t>koncept </a:t>
            </a:r>
            <a:r>
              <a:rPr lang="cs-CZ" altLang="cs-CZ" sz="2100" b="0" i="1" dirty="0">
                <a:solidFill>
                  <a:srgbClr val="002D5A"/>
                </a:solidFill>
              </a:rPr>
              <a:t>lidové suverenity - </a:t>
            </a:r>
            <a:r>
              <a:rPr lang="cs-CZ" altLang="cs-CZ" sz="2100" b="0" dirty="0">
                <a:solidFill>
                  <a:srgbClr val="002D5A"/>
                </a:solidFill>
              </a:rPr>
              <a:t>jediná a nedělitelná, týká se celého lidu -  podmínkou je participace všech a vyžaduje tedy existenci relativně malých státních celků – republik - protiklad reprezentativní vlády (Locke)</a:t>
            </a:r>
          </a:p>
          <a:p>
            <a:pPr>
              <a:spcBef>
                <a:spcPts val="600"/>
              </a:spcBef>
              <a:defRPr/>
            </a:pPr>
            <a:endParaRPr lang="cs-CZ" altLang="cs-CZ" sz="1900" b="0" dirty="0"/>
          </a:p>
        </p:txBody>
      </p:sp>
    </p:spTree>
    <p:extLst>
      <p:ext uri="{BB962C8B-B14F-4D97-AF65-F5344CB8AC3E}">
        <p14:creationId xmlns:p14="http://schemas.microsoft.com/office/powerpoint/2010/main" val="966045663"/>
      </p:ext>
    </p:extLst>
  </p:cSld>
  <p:clrMapOvr>
    <a:masterClrMapping/>
  </p:clrMapOvr>
  <p:transition spd="slow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E39F43-B2B7-4C84-9A2B-66861E2E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400" dirty="0"/>
              <a:t>Volby jako forma výběru programu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="" xmlns:a16="http://schemas.microsoft.com/office/drawing/2014/main" id="{FC51C37B-DB42-4A15-B7CD-F3D44D45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069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Souvisí se strukturou základních konfliktů ve společnosti, které mohou být dlouhodobé i krátkodobé</a:t>
            </a:r>
          </a:p>
          <a:p>
            <a:pPr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Vliv na strukturu politických stran a stranického systému – vzorec stranické soutěže</a:t>
            </a:r>
          </a:p>
          <a:p>
            <a:pPr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Řešení konkrétních problémů versus velké politické ideologie</a:t>
            </a:r>
          </a:p>
          <a:p>
            <a:pPr>
              <a:spcBef>
                <a:spcPts val="1200"/>
              </a:spcBef>
            </a:pPr>
            <a:endParaRPr lang="cs-CZ" altLang="cs-CZ" sz="240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endParaRPr lang="cs-CZ" altLang="cs-CZ" sz="240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endParaRPr lang="cs-CZ" altLang="cs-CZ" sz="240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>
            <a:extLst>
              <a:ext uri="{FF2B5EF4-FFF2-40B4-BE49-F238E27FC236}">
                <a16:creationId xmlns="" xmlns:a16="http://schemas.microsoft.com/office/drawing/2014/main" id="{05BC3A57-A393-47DA-9FBF-486CBB4E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033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symbol demokracie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4000" i="1">
                <a:solidFill>
                  <a:srgbClr val="CA8A64"/>
                </a:solidFill>
              </a:rPr>
              <a:t>(„svátek demokracie“)</a:t>
            </a:r>
          </a:p>
        </p:txBody>
      </p:sp>
    </p:spTree>
  </p:cSld>
  <p:clrMapOvr>
    <a:masterClrMapping/>
  </p:clrMapOvr>
  <p:transition spd="slow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974C3CF-3F5B-4F95-8F6E-B951A1C7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400" dirty="0"/>
              <a:t>Svátek demokracie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="" xmlns:a16="http://schemas.microsoft.com/office/drawing/2014/main" id="{C8EB0905-A1CC-44AE-AB0F-234F4E9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>
                <a:solidFill>
                  <a:srgbClr val="002D5A"/>
                </a:solidFill>
              </a:rPr>
              <a:t>Otázka volební účasti a neúčasti („hlasování nohama“)</a:t>
            </a:r>
          </a:p>
          <a:p>
            <a:pPr>
              <a:spcBef>
                <a:spcPts val="1800"/>
              </a:spcBef>
            </a:pPr>
            <a:r>
              <a:rPr lang="cs-CZ" altLang="cs-CZ">
                <a:solidFill>
                  <a:srgbClr val="002D5A"/>
                </a:solidFill>
              </a:rPr>
              <a:t>Četnost voleb a jejich termín </a:t>
            </a:r>
            <a:r>
              <a:rPr lang="cs-CZ" altLang="cs-CZ" i="1">
                <a:solidFill>
                  <a:srgbClr val="002D5A"/>
                </a:solidFill>
              </a:rPr>
              <a:t>(případně další podmínky – alternativní formy hlasování aj.)</a:t>
            </a:r>
          </a:p>
          <a:p>
            <a:pPr>
              <a:spcBef>
                <a:spcPts val="1800"/>
              </a:spcBef>
            </a:pPr>
            <a:r>
              <a:rPr lang="cs-CZ" altLang="cs-CZ">
                <a:solidFill>
                  <a:srgbClr val="002D5A"/>
                </a:solidFill>
              </a:rPr>
              <a:t>Další formy politické participace – instrumenty přímé demokracie, petice, nestandardní formy…</a:t>
            </a:r>
          </a:p>
        </p:txBody>
      </p:sp>
    </p:spTree>
  </p:cSld>
  <p:clrMapOvr>
    <a:masterClrMapping/>
  </p:clrMapOvr>
  <p:transition spd="slow">
    <p:cov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="" xmlns:a16="http://schemas.microsoft.com/office/drawing/2014/main" id="{F0BFF35C-0B11-47B8-A189-E330278ED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5325"/>
            <a:ext cx="8229600" cy="54308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5500">
              <a:solidFill>
                <a:srgbClr val="002D5A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legitimace </a:t>
            </a:r>
          </a:p>
        </p:txBody>
      </p:sp>
    </p:spTree>
  </p:cSld>
  <p:clrMapOvr>
    <a:masterClrMapping/>
  </p:clrMapOvr>
  <p:transition spd="slow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>
            <a:extLst>
              <a:ext uri="{FF2B5EF4-FFF2-40B4-BE49-F238E27FC236}">
                <a16:creationId xmlns="" xmlns:a16="http://schemas.microsoft.com/office/drawing/2014/main" id="{6ED23D65-744D-47E3-97FC-2C19ECC2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033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způsob integrace společnosti</a:t>
            </a:r>
          </a:p>
        </p:txBody>
      </p:sp>
    </p:spTree>
  </p:cSld>
  <p:clrMapOvr>
    <a:masterClrMapping/>
  </p:clrMapOvr>
  <p:transition spd="slow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>
            <a:extLst>
              <a:ext uri="{FF2B5EF4-FFF2-40B4-BE49-F238E27FC236}">
                <a16:creationId xmlns="" xmlns:a16="http://schemas.microsoft.com/office/drawing/2014/main" id="{30572261-ECCE-4BEC-878A-19AF7546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forma kontroly</a:t>
            </a:r>
          </a:p>
        </p:txBody>
      </p:sp>
    </p:spTree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="" xmlns:a16="http://schemas.microsoft.com/office/drawing/2014/main" id="{A29E2BE9-13C5-4894-8CA6-244E4529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prostředek změny</a:t>
            </a:r>
          </a:p>
        </p:txBody>
      </p:sp>
    </p:spTree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>
            <a:extLst>
              <a:ext uri="{FF2B5EF4-FFF2-40B4-BE49-F238E27FC236}">
                <a16:creationId xmlns="" xmlns:a16="http://schemas.microsoft.com/office/drawing/2014/main" id="{18FD83DF-2DB3-42F2-8C8D-8E091E1C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jako výraz konkurence</a:t>
            </a:r>
          </a:p>
        </p:txBody>
      </p:sp>
    </p:spTree>
  </p:cSld>
  <p:clrMapOvr>
    <a:masterClrMapping/>
  </p:clrMapOvr>
  <p:transition spd="slow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>
            <a:extLst>
              <a:ext uri="{FF2B5EF4-FFF2-40B4-BE49-F238E27FC236}">
                <a16:creationId xmlns="" xmlns:a16="http://schemas.microsoft.com/office/drawing/2014/main" id="{96E102F0-BE9C-4A8B-84C3-154B8B00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koho (čeho)</a:t>
            </a:r>
          </a:p>
        </p:txBody>
      </p:sp>
    </p:spTree>
  </p:cSld>
  <p:clrMapOvr>
    <a:masterClrMapping/>
  </p:clrMapOvr>
  <p:transition spd="slow">
    <p:cover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="" xmlns:a16="http://schemas.microsoft.com/office/drawing/2014/main" id="{82F915DF-317C-4813-9DE8-A60D75A2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Limity voleb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64563" cy="373063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Přímá demokracie v pojetí levice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1" y="1352551"/>
            <a:ext cx="8210550" cy="50482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altLang="cs-CZ" sz="2200" b="1" dirty="0">
                <a:solidFill>
                  <a:srgbClr val="002D5A"/>
                </a:solidFill>
              </a:rPr>
              <a:t>Marx a marxisté 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diktatura proletariátu - skutečná demokracie namísto demokracie „buržoazní“: imperativní mandát, plebiscity, samospráva komun…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200" b="1" dirty="0">
                <a:solidFill>
                  <a:srgbClr val="002D5A"/>
                </a:solidFill>
              </a:rPr>
              <a:t>Nová levice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tzv. participativní demokracie postavená na samosprávných společenstvích, ve kterých se občané přímo podílejí na rozhodování hlavních institucí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200" b="1" dirty="0" err="1">
                <a:solidFill>
                  <a:srgbClr val="002D5A"/>
                </a:solidFill>
              </a:rPr>
              <a:t>Liquid</a:t>
            </a:r>
            <a:r>
              <a:rPr lang="cs-CZ" altLang="cs-CZ" sz="2200" b="1" dirty="0">
                <a:solidFill>
                  <a:srgbClr val="002D5A"/>
                </a:solidFill>
              </a:rPr>
              <a:t> </a:t>
            </a:r>
            <a:r>
              <a:rPr lang="cs-CZ" altLang="cs-CZ" sz="2200" b="1" dirty="0" err="1">
                <a:solidFill>
                  <a:srgbClr val="002D5A"/>
                </a:solidFill>
              </a:rPr>
              <a:t>Democracy</a:t>
            </a:r>
            <a:r>
              <a:rPr lang="cs-CZ" altLang="cs-CZ" sz="2200" b="1" dirty="0">
                <a:solidFill>
                  <a:srgbClr val="002D5A"/>
                </a:solidFill>
              </a:rPr>
              <a:t> (tekutá demokracie)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nová forma, která dává voličům plnou rozhodovací kontrolu - mohou volit buď přímo v otázkách, nebo mohou přenést svou hlasovací sílu na delegáta - jiného člena komunity/občana - odborníka; je možno rozdělit dle odbornosti toho či onoho delegáta</a:t>
            </a:r>
          </a:p>
        </p:txBody>
      </p:sp>
    </p:spTree>
    <p:extLst>
      <p:ext uri="{BB962C8B-B14F-4D97-AF65-F5344CB8AC3E}">
        <p14:creationId xmlns:p14="http://schemas.microsoft.com/office/powerpoint/2010/main" val="1737901861"/>
      </p:ext>
    </p:extLst>
  </p:cSld>
  <p:clrMapOvr>
    <a:masterClrMapping/>
  </p:clrMapOvr>
  <p:transition spd="slow">
    <p:cover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>
            <a:extLst>
              <a:ext uri="{FF2B5EF4-FFF2-40B4-BE49-F238E27FC236}">
                <a16:creationId xmlns="" xmlns:a16="http://schemas.microsoft.com/office/drawing/2014/main" id="{91D01CB1-670D-4882-8ABF-019A5C99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5500">
                <a:solidFill>
                  <a:srgbClr val="002D5A"/>
                </a:solidFill>
              </a:rPr>
              <a:t>Volby a jejich zneužití / zneužívání</a:t>
            </a:r>
          </a:p>
        </p:txBody>
      </p:sp>
    </p:spTree>
  </p:cSld>
  <p:clrMapOvr>
    <a:masterClrMapping/>
  </p:clrMapOvr>
  <p:transition spd="slow">
    <p:cov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78B14D7A-7A1D-4DEC-9F7E-823CDDF64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Alternativy vůči volbám I.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77CE6E9A-573A-4BDE-9A25-EE9856329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787525"/>
            <a:ext cx="8447088" cy="4648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Uzurpace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Ustavení rodem (dědictví) - v současnosti dědičné monarchie, horní komory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Ustavení z titulu jiné funkce (ex offo) - virilní členové - horní komory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Jmenování - horní komora, nejčastěji jmenovaná hlavou státu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Konkurz - o obsazení rozhoduje ad hoc jmenovaná komise</a:t>
            </a:r>
          </a:p>
        </p:txBody>
      </p:sp>
    </p:spTree>
  </p:cSld>
  <p:clrMapOvr>
    <a:masterClrMapping/>
  </p:clrMapOvr>
  <p:transition spd="slow">
    <p:cove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97580BAB-92F9-40F7-982C-FD5269F19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Alternativy vůči </a:t>
            </a:r>
            <a:r>
              <a:rPr lang="cs-CZ" altLang="cs-CZ"/>
              <a:t>volbám II. </a:t>
            </a:r>
            <a:endParaRPr lang="cs-CZ" altLang="cs-CZ" dirty="0"/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752DA081-4AF0-4B90-8B43-8B73C9CB6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006600"/>
            <a:ext cx="8447088" cy="442912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Aklamace - kolektivní vyjádření souhlasu či nesouhlasu s rozhodnutím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Kooptace - o doplnění orgánu, kde se uvolnil určitý počet křesel, rozhodují členové tohoto orgánu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Plebiscit - hlasuje se jen o jedné alternativě (osobě) - pro/proti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800">
                <a:solidFill>
                  <a:srgbClr val="002D5A"/>
                </a:solidFill>
              </a:rPr>
              <a:t>Losování - antika - rozhodnutí vyšší mocí; současnost - rozhodování v případě remízy - faktor štěstí</a:t>
            </a:r>
          </a:p>
        </p:txBody>
      </p:sp>
    </p:spTree>
  </p:cSld>
  <p:clrMapOvr>
    <a:masterClrMapping/>
  </p:clrMapOvr>
  <p:transition spd="slow">
    <p:cover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6E3DF12-F4AC-4FB0-A2A6-DCE0C6C34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Základní roviny voleb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45ADF275-FB5C-4775-8153-046BB8065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874838"/>
            <a:ext cx="8447088" cy="4541837"/>
          </a:xfrm>
        </p:spPr>
        <p:txBody>
          <a:bodyPr rtlCol="0">
            <a:normAutofit/>
          </a:bodyPr>
          <a:lstStyle/>
          <a:p>
            <a:pPr marL="342827" indent="-342827" defTabSz="914206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D5A"/>
                </a:solidFill>
              </a:rPr>
              <a:t>Volební právo </a:t>
            </a:r>
            <a:r>
              <a:rPr lang="cs-CZ" altLang="cs-CZ" sz="2500" dirty="0">
                <a:solidFill>
                  <a:srgbClr val="002D5A"/>
                </a:solidFill>
              </a:rPr>
              <a:t>- úzká souvislost s ústavním (příp. i správním) právem</a:t>
            </a:r>
          </a:p>
          <a:p>
            <a:pPr marL="342827" indent="-342827" defTabSz="914206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D5A"/>
                </a:solidFill>
              </a:rPr>
              <a:t>Volební systém </a:t>
            </a:r>
            <a:r>
              <a:rPr lang="cs-CZ" altLang="cs-CZ" sz="2500" dirty="0">
                <a:solidFill>
                  <a:srgbClr val="002D5A"/>
                </a:solidFill>
              </a:rPr>
              <a:t>- specifická subdisciplína politologie</a:t>
            </a:r>
          </a:p>
          <a:p>
            <a:pPr marL="342827" indent="-342827" defTabSz="914206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D5A"/>
                </a:solidFill>
              </a:rPr>
              <a:t>Volební chování </a:t>
            </a:r>
            <a:r>
              <a:rPr lang="cs-CZ" altLang="cs-CZ" sz="2500" dirty="0">
                <a:solidFill>
                  <a:srgbClr val="002D5A"/>
                </a:solidFill>
              </a:rPr>
              <a:t>- sociologie politiky</a:t>
            </a:r>
          </a:p>
          <a:p>
            <a:pPr marL="0" indent="0" defTabSz="914206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0" dirty="0">
              <a:solidFill>
                <a:srgbClr val="002D5A"/>
              </a:solidFill>
            </a:endParaRPr>
          </a:p>
          <a:p>
            <a:pPr marL="342827" indent="-342827" defTabSz="914206" eaLnBrk="1" fontAlgn="auto" hangingPunct="1">
              <a:spcAft>
                <a:spcPts val="0"/>
              </a:spcAft>
              <a:defRPr/>
            </a:pPr>
            <a:endParaRPr lang="cs-CZ" altLang="cs-CZ" sz="2400" i="1" dirty="0"/>
          </a:p>
          <a:p>
            <a:pPr marL="342827" indent="-342827" defTabSz="914206" eaLnBrk="1" fontAlgn="auto" hangingPunct="1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  <p:transition spd="slow">
    <p:cover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40B3A3C7-F1D0-4D4F-A57E-B445B0BC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Vývoj atributů volebního práva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BB488492-6FEF-437E-A739-F4E4AD322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782763"/>
            <a:ext cx="8447088" cy="4427537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cs-CZ" altLang="cs-CZ" sz="2000" i="1">
                <a:solidFill>
                  <a:srgbClr val="002D5A"/>
                </a:solidFill>
              </a:rPr>
              <a:t>Všeobecné volební právo</a:t>
            </a:r>
          </a:p>
          <a:p>
            <a:pPr marL="873125" lvl="1" indent="-415925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každý občan má právo volit a nepřímo se podílet na politické řízení společnosti - rozšíření evoluční i revoluční cestou</a:t>
            </a:r>
          </a:p>
          <a:p>
            <a:pPr marL="873125" lvl="1" indent="-415925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postupné rozšiřování práva - cenzy (majetkové, daňové, rasové…)</a:t>
            </a:r>
          </a:p>
          <a:p>
            <a:pPr marL="873125" lvl="1" indent="-415925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dva kroky: nejprve všeobecné jen pro muže, teprve později a postupně i pro ženy</a:t>
            </a:r>
          </a:p>
          <a:p>
            <a:pPr marL="873125" lvl="1" indent="-415925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ženy nejprve Wyoming (1869), Nový Zéland (1893), v Evropě Finsko (1906), …ČSR (1918)…, USA (1920)… v katolických zemích Evropy až po 2. sv. válce… Švýcarsko až 1971 (polokanton Appenzell-Innerrhoden až 1991), Lichtenštejnsko 1984</a:t>
            </a:r>
          </a:p>
          <a:p>
            <a:pPr marL="873125" lvl="1" indent="-415925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přelomová data - 1789 (Francie) a 1848 (Švýcarsko)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None/>
            </a:pPr>
            <a:endParaRPr lang="cs-CZ" altLang="cs-CZ" sz="2000"/>
          </a:p>
        </p:txBody>
      </p:sp>
    </p:spTree>
  </p:cSld>
  <p:clrMapOvr>
    <a:masterClrMapping/>
  </p:clrMapOvr>
  <p:transition spd="slow">
    <p:cover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380324DD-BC3A-47F6-AB78-3D3B4CC94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Vývoj atributů volebního práva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389BA7F0-2E42-485F-B494-4CFAB9C9D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cs-CZ" altLang="cs-CZ" sz="2000" i="1">
                <a:solidFill>
                  <a:srgbClr val="002D5A"/>
                </a:solidFill>
              </a:rPr>
              <a:t>Omezení všeobecnosti v současnosti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Státní občanství - prolomení v zemích EU (eurovolby, komunální volby) 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a/nebo trvalý pobyt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Odsouzení od jisté výše trestu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Pozbytí způsobilosti k právním úkonům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Diskuse o dalších omezeních (rozšíření)</a:t>
            </a:r>
          </a:p>
          <a:p>
            <a:pPr marL="896938" lvl="1" indent="-439738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Věk pro aktivní VP - povětšinou 18 let, 16 let v Brazílii a Rakousku (z nedem. zemí Kuba, Írán)</a:t>
            </a:r>
          </a:p>
          <a:p>
            <a:pPr marL="896938" lvl="1" indent="-439738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Více hlasů osobě, která je zákonným zástupcem dítěte - rodič hlasuje vícekrát, vedle svých hlasů má hlasy za své děti</a:t>
            </a:r>
          </a:p>
          <a:p>
            <a:pPr marL="896938" lvl="1" indent="-439738" eaLnBrk="1" hangingPunct="1">
              <a:spcBef>
                <a:spcPct val="25000"/>
              </a:spcBef>
            </a:pPr>
            <a:r>
              <a:rPr lang="cs-CZ" altLang="cs-CZ" sz="2000">
                <a:solidFill>
                  <a:srgbClr val="002D5A"/>
                </a:solidFill>
              </a:rPr>
              <a:t>Otázka kauce u pasivního VP</a:t>
            </a:r>
          </a:p>
        </p:txBody>
      </p:sp>
    </p:spTree>
  </p:cSld>
  <p:clrMapOvr>
    <a:masterClrMapping/>
  </p:clrMapOvr>
  <p:transition spd="slow">
    <p:cover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2FD46C95-DB47-4FF7-8F68-1D1485548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Vývoj atributů volebního práva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E5024D5B-8CF8-446E-97D5-B3647E4BA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20838"/>
            <a:ext cx="8602663" cy="4733925"/>
          </a:xfrm>
        </p:spPr>
        <p:txBody>
          <a:bodyPr rtlCol="0">
            <a:normAutofit/>
          </a:bodyPr>
          <a:lstStyle/>
          <a:p>
            <a:pPr marL="342827" indent="-342827" defTabSz="914206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900" i="1" dirty="0">
                <a:solidFill>
                  <a:srgbClr val="002D5A"/>
                </a:solidFill>
              </a:rPr>
              <a:t>Rovné </a:t>
            </a:r>
          </a:p>
          <a:p>
            <a:pPr marL="442913" lvl="1" indent="-352425" defTabSz="914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900" dirty="0">
                <a:solidFill>
                  <a:srgbClr val="002D5A"/>
                </a:solidFill>
              </a:rPr>
              <a:t>Každý občan má hlas se stejnou hodnotou - opakem byl např. kuriový systém</a:t>
            </a:r>
          </a:p>
          <a:p>
            <a:pPr marL="442913" lvl="1" indent="-352425" defTabSz="914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900" dirty="0">
                <a:solidFill>
                  <a:srgbClr val="002D5A"/>
                </a:solidFill>
              </a:rPr>
              <a:t>Poprvé uplatněno společně s všeobecným ve Švýcarsku (1848 - ale jen muži), natrvalo poprvé ve Francii (1870), Německu (1871), Rakousko-Uhersko (1907)…, v UK až 1948</a:t>
            </a:r>
          </a:p>
          <a:p>
            <a:pPr marL="442913" lvl="1" indent="-352425" defTabSz="914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900" dirty="0">
                <a:solidFill>
                  <a:srgbClr val="002D5A"/>
                </a:solidFill>
              </a:rPr>
              <a:t>Čistá rovnost jen v teorii - viz nestejně velké volební obvody…</a:t>
            </a:r>
          </a:p>
          <a:p>
            <a:pPr marL="873125" lvl="1" indent="-692150" defTabSz="914206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000" i="1" u="sng" dirty="0">
              <a:solidFill>
                <a:srgbClr val="002D5A"/>
              </a:solidFill>
            </a:endParaRPr>
          </a:p>
          <a:p>
            <a:pPr marL="873125" lvl="1" indent="-692150" defTabSz="914206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900" i="1" u="sng" dirty="0">
                <a:solidFill>
                  <a:srgbClr val="002D5A"/>
                </a:solidFill>
              </a:rPr>
              <a:t>Nerovnosti v hlasování</a:t>
            </a:r>
          </a:p>
          <a:p>
            <a:pPr marL="1216025" lvl="2" indent="-228552" defTabSz="914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700" dirty="0">
                <a:solidFill>
                  <a:srgbClr val="002D5A"/>
                </a:solidFill>
              </a:rPr>
              <a:t>De iure: přidělení více hlasů určitým skupinám voličů, rozdělení voličů do několika skupin, s razantními rozdíly v počtu voličů připadajících na 1 </a:t>
            </a:r>
            <a:r>
              <a:rPr lang="cs-CZ" sz="1700" dirty="0" err="1">
                <a:solidFill>
                  <a:srgbClr val="002D5A"/>
                </a:solidFill>
              </a:rPr>
              <a:t>posl</a:t>
            </a:r>
            <a:r>
              <a:rPr lang="cs-CZ" sz="1700" dirty="0">
                <a:solidFill>
                  <a:srgbClr val="002D5A"/>
                </a:solidFill>
              </a:rPr>
              <a:t>.</a:t>
            </a:r>
          </a:p>
          <a:p>
            <a:pPr marL="1216025" lvl="2" indent="-228552" defTabSz="914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700" dirty="0">
                <a:solidFill>
                  <a:srgbClr val="002D5A"/>
                </a:solidFill>
              </a:rPr>
              <a:t>Volební obvody - </a:t>
            </a:r>
            <a:r>
              <a:rPr lang="cs-CZ" sz="1700" dirty="0" err="1">
                <a:solidFill>
                  <a:srgbClr val="002D5A"/>
                </a:solidFill>
              </a:rPr>
              <a:t>gerrymandering</a:t>
            </a:r>
            <a:r>
              <a:rPr lang="cs-CZ" sz="1700" dirty="0">
                <a:solidFill>
                  <a:srgbClr val="002D5A"/>
                </a:solidFill>
              </a:rPr>
              <a:t> - manipulace s hranicemi </a:t>
            </a:r>
            <a:r>
              <a:rPr lang="cs-CZ" sz="1700" dirty="0" err="1">
                <a:solidFill>
                  <a:srgbClr val="002D5A"/>
                </a:solidFill>
              </a:rPr>
              <a:t>v.o</a:t>
            </a:r>
            <a:r>
              <a:rPr lang="cs-CZ" sz="1700" dirty="0">
                <a:solidFill>
                  <a:srgbClr val="002D5A"/>
                </a:solidFill>
              </a:rPr>
              <a:t>. (klasický/</a:t>
            </a:r>
            <a:r>
              <a:rPr lang="cs-CZ" sz="1700" dirty="0" err="1">
                <a:solidFill>
                  <a:srgbClr val="002D5A"/>
                </a:solidFill>
              </a:rPr>
              <a:t>dvoustranický</a:t>
            </a:r>
            <a:r>
              <a:rPr lang="cs-CZ" sz="1700" dirty="0">
                <a:solidFill>
                  <a:srgbClr val="002D5A"/>
                </a:solidFill>
              </a:rPr>
              <a:t>); </a:t>
            </a:r>
            <a:r>
              <a:rPr lang="cs-CZ" sz="1700" dirty="0" err="1">
                <a:solidFill>
                  <a:srgbClr val="002D5A"/>
                </a:solidFill>
              </a:rPr>
              <a:t>malapportionment</a:t>
            </a:r>
            <a:r>
              <a:rPr lang="cs-CZ" sz="1700" dirty="0">
                <a:solidFill>
                  <a:srgbClr val="002D5A"/>
                </a:solidFill>
              </a:rPr>
              <a:t> - vymezení různě velkých obvodů tak, aby jisté obvody vysílaly do </a:t>
            </a:r>
            <a:r>
              <a:rPr lang="cs-CZ" sz="1700" dirty="0" err="1">
                <a:solidFill>
                  <a:srgbClr val="002D5A"/>
                </a:solidFill>
              </a:rPr>
              <a:t>zast</a:t>
            </a:r>
            <a:r>
              <a:rPr lang="cs-CZ" sz="1700" dirty="0">
                <a:solidFill>
                  <a:srgbClr val="002D5A"/>
                </a:solidFill>
              </a:rPr>
              <a:t>. sboru více zástupců, než by odpovídalo jejich lidnatosti</a:t>
            </a:r>
          </a:p>
        </p:txBody>
      </p:sp>
    </p:spTree>
  </p:cSld>
  <p:clrMapOvr>
    <a:masterClrMapping/>
  </p:clrMapOvr>
  <p:transition spd="slow">
    <p:cover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54E6A4DA-9FA1-4A3A-BF8D-7F3A47BB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Vývoj atributů volebního práva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124B47AB-3561-41D3-8D97-716A45857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38300"/>
            <a:ext cx="8610600" cy="4725988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tabLst>
                <a:tab pos="890588" algn="l"/>
              </a:tabLst>
            </a:pPr>
            <a:r>
              <a:rPr lang="cs-CZ" altLang="cs-CZ" sz="2000" i="1">
                <a:solidFill>
                  <a:srgbClr val="002D5A"/>
                </a:solidFill>
              </a:rPr>
              <a:t>Přímé</a:t>
            </a:r>
            <a:r>
              <a:rPr lang="cs-CZ" altLang="cs-CZ" sz="2000">
                <a:solidFill>
                  <a:srgbClr val="002D5A"/>
                </a:solidFill>
              </a:rPr>
              <a:t> 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Opakem nepřímého založeného na volbě volitelů, kteří vybírali poslance - v některých  případech až do dneška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V průběhu 19. století ve většině zemí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Dnes častá nepřímá volba hlavy státu (parlament/volební sbor), resp. horní komory parlamentu (kvazihorní komory)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None/>
              <a:tabLst>
                <a:tab pos="890588" algn="l"/>
              </a:tabLst>
            </a:pPr>
            <a:r>
              <a:rPr lang="cs-CZ" altLang="cs-CZ" sz="2000" i="1">
                <a:solidFill>
                  <a:srgbClr val="002D5A"/>
                </a:solidFill>
              </a:rPr>
              <a:t>Tajné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Opatření proti volební manipulaci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Poprvé Francie 1789 (zástupci 3. stavu), pak Jižní Austrálie 1856 natrvalo</a:t>
            </a:r>
          </a:p>
          <a:p>
            <a:pPr marL="955675" lvl="1" indent="-498475" eaLnBrk="1" hangingPunct="1">
              <a:spcBef>
                <a:spcPct val="25000"/>
              </a:spcBef>
              <a:tabLst>
                <a:tab pos="890588" algn="l"/>
              </a:tabLst>
            </a:pPr>
            <a:r>
              <a:rPr lang="cs-CZ" altLang="cs-CZ" sz="2000">
                <a:solidFill>
                  <a:srgbClr val="002D5A"/>
                </a:solidFill>
              </a:rPr>
              <a:t>Totalitní režimy 20. století tuto podmínku zpravidla nedodržovaly, resp. dodržovaly jen formálně</a:t>
            </a:r>
          </a:p>
        </p:txBody>
      </p:sp>
    </p:spTree>
  </p:cSld>
  <p:clrMapOvr>
    <a:masterClrMapping/>
  </p:clrMapOvr>
  <p:transition spd="slow">
    <p:cover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5F0AC4AF-8B1A-4723-A80A-C44A175C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Volební právo versus volební povinnost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F9BD4D7A-C8D1-4099-91E4-9FF72C2A1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792288"/>
            <a:ext cx="8447088" cy="3508375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Volební právo jako veřejná funkce (veřejný zájem) </a:t>
            </a:r>
            <a:r>
              <a:rPr lang="cs-CZ" altLang="cs-CZ" sz="2400">
                <a:solidFill>
                  <a:srgbClr val="002D5A"/>
                </a:solidFill>
                <a:sym typeface="Wingdings" panose="05000000000000000000" pitchFamily="2" charset="2"/>
              </a:rPr>
              <a:t></a:t>
            </a:r>
            <a:r>
              <a:rPr lang="cs-CZ" altLang="cs-CZ" sz="2400">
                <a:solidFill>
                  <a:srgbClr val="002D5A"/>
                </a:solidFill>
              </a:rPr>
              <a:t> povinnost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Volební povinnost v řadě zemí zůstala - v Evropě např. Belgie, Itálie…</a:t>
            </a:r>
          </a:p>
          <a:p>
            <a:pPr eaLnBrk="1" hangingPunct="1">
              <a:spcBef>
                <a:spcPct val="45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Trestem za neomluvenou neúčast je nejčastěji pokuta, případně ztráta volebního právě v případě opakované neúčasti</a:t>
            </a:r>
          </a:p>
        </p:txBody>
      </p:sp>
    </p:spTree>
  </p:cSld>
  <p:clrMapOvr>
    <a:masterClrMapping/>
  </p:clrMapOvr>
  <p:transition spd="slow">
    <p:cover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="" xmlns:a16="http://schemas.microsoft.com/office/drawing/2014/main" id="{7299E3EA-8608-4450-849A-8745F33E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638175"/>
            <a:ext cx="8447087" cy="406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Ideální model vývoje voleb v </a:t>
            </a:r>
            <a:br>
              <a:rPr lang="cs-CZ" altLang="cs-CZ" sz="4000" dirty="0"/>
            </a:br>
            <a:r>
              <a:rPr lang="cs-CZ" altLang="cs-CZ" sz="4000" dirty="0"/>
              <a:t>pěti fázích (S. </a:t>
            </a:r>
            <a:r>
              <a:rPr lang="cs-CZ" altLang="cs-CZ" sz="4000" dirty="0" err="1"/>
              <a:t>Rokkan</a:t>
            </a:r>
            <a:r>
              <a:rPr lang="cs-CZ" altLang="cs-CZ" sz="4000" dirty="0"/>
              <a:t>) 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="" xmlns:a16="http://schemas.microsoft.com/office/drawing/2014/main" id="{82459113-1044-4683-B015-8D5D5097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619250"/>
            <a:ext cx="8575675" cy="4797425"/>
          </a:xfrm>
        </p:spPr>
        <p:txBody>
          <a:bodyPr rtlCol="0">
            <a:normAutofit fontScale="70000" lnSpcReduction="20000"/>
          </a:bodyPr>
          <a:lstStyle/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i="1" dirty="0">
                <a:solidFill>
                  <a:srgbClr val="002D5A"/>
                </a:solidFill>
              </a:rPr>
              <a:t>Období před Velkou francouzskou revolucí </a:t>
            </a:r>
            <a:r>
              <a:rPr lang="cs-CZ" altLang="cs-CZ" dirty="0">
                <a:solidFill>
                  <a:srgbClr val="002D5A"/>
                </a:solidFill>
              </a:rPr>
              <a:t>– místní a provinční volební praktiky, volby politických orgánů byly vázány na korporativní pojetí politického člověka (šlechta, duchovenstvo, cechy)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i="1" dirty="0">
                <a:solidFill>
                  <a:srgbClr val="002D5A"/>
                </a:solidFill>
              </a:rPr>
              <a:t>Období po VFR </a:t>
            </a:r>
            <a:r>
              <a:rPr lang="cs-CZ" altLang="cs-CZ" dirty="0">
                <a:solidFill>
                  <a:srgbClr val="002D5A"/>
                </a:solidFill>
              </a:rPr>
              <a:t>– období celosvětové standardizace pravidel; VP se přestává vázat pouze na příslušnost k určitému stavu - rozhodující je ekonomická síla voliče (majetek, vysoký příjem, daně)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i="1" dirty="0">
                <a:solidFill>
                  <a:srgbClr val="002D5A"/>
                </a:solidFill>
              </a:rPr>
              <a:t>Vstup mas do politiky </a:t>
            </a:r>
            <a:r>
              <a:rPr lang="cs-CZ" altLang="cs-CZ" dirty="0">
                <a:solidFill>
                  <a:srgbClr val="002D5A"/>
                </a:solidFill>
              </a:rPr>
              <a:t>– volební právo se stává všeobecným (ve smyslu pro muže), ne však stále rovným, roli hraje gramotnost a usedlost voličů, ekonomické podmínky  nemají vliv na všeobecnost, na rovnost však stále ano – existence kuriového systému a pluralitní hlasování (více hlasů)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i="1" dirty="0">
                <a:solidFill>
                  <a:srgbClr val="002D5A"/>
                </a:solidFill>
              </a:rPr>
              <a:t>Odstranění všech ekonomických a sociálních překážek </a:t>
            </a:r>
            <a:r>
              <a:rPr lang="cs-CZ" altLang="cs-CZ" dirty="0">
                <a:solidFill>
                  <a:srgbClr val="002D5A"/>
                </a:solidFill>
              </a:rPr>
              <a:t>– stále zůstává odlišná váha hlasů, geografické zvýhodňování</a:t>
            </a:r>
          </a:p>
          <a:p>
            <a:pPr marL="342827" indent="-342827" defTabSz="914206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i="1" dirty="0">
                <a:solidFill>
                  <a:srgbClr val="002D5A"/>
                </a:solidFill>
              </a:rPr>
              <a:t>Uznání univerzálního a rovného volebního práva </a:t>
            </a:r>
            <a:r>
              <a:rPr lang="cs-CZ" altLang="cs-CZ" dirty="0">
                <a:solidFill>
                  <a:srgbClr val="002D5A"/>
                </a:solidFill>
              </a:rPr>
              <a:t>– rozšíření na ženy a mladé lidi</a:t>
            </a:r>
          </a:p>
          <a:p>
            <a:pPr marL="342827" indent="-342827" defTabSz="914206" eaLnBrk="1" fontAlgn="auto" hangingPunct="1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6301</Words>
  <Application>Microsoft Office PowerPoint</Application>
  <PresentationFormat>Předvádění na obrazovce (4:3)</PresentationFormat>
  <Paragraphs>909</Paragraphs>
  <Slides>116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17" baseType="lpstr">
      <vt:lpstr>Motiv sady Office</vt:lpstr>
      <vt:lpstr>Demokracie a její formy</vt:lpstr>
      <vt:lpstr>Struktura</vt:lpstr>
      <vt:lpstr>Filosofické otázky</vt:lpstr>
      <vt:lpstr>Demokracie</vt:lpstr>
      <vt:lpstr>Demokratické transformace (R. Dahl) </vt:lpstr>
      <vt:lpstr>Demokratické transformace (R. Dahl) </vt:lpstr>
      <vt:lpstr>Athény - příklad klasické  (přímé) demokracie</vt:lpstr>
      <vt:lpstr>Přímá demokracie  v Rousseauově pojetí</vt:lpstr>
      <vt:lpstr>Přímá demokracie v pojetí levice</vt:lpstr>
      <vt:lpstr>Přímá demokracie  v moderní době</vt:lpstr>
      <vt:lpstr>Techniky přímé demokracii   v reprezentativních demokraciích</vt:lpstr>
      <vt:lpstr>Techniky přímé demokracii   v reprezentativních demokraciích</vt:lpstr>
      <vt:lpstr>Reprezentativní (zastupitelská)  demokracie </vt:lpstr>
      <vt:lpstr>Reprezentativní (zastupitelská)  demokracie </vt:lpstr>
      <vt:lpstr>Moderní demokracie. Typy a modely demokracie</vt:lpstr>
      <vt:lpstr>Struktura</vt:lpstr>
      <vt:lpstr>Moderní demokracie</vt:lpstr>
      <vt:lpstr>Vlny demokratizace  (Samuel Huntington a následovníci)</vt:lpstr>
      <vt:lpstr>Vlny demokratizace  (Samuel Huntington a následovníci)</vt:lpstr>
      <vt:lpstr>Typy demokracie</vt:lpstr>
      <vt:lpstr>Typy demokracie</vt:lpstr>
      <vt:lpstr>Typy demokracie (Arend Lijphart)</vt:lpstr>
      <vt:lpstr>Česko 2021 - ???</vt:lpstr>
      <vt:lpstr>Ladislav Mrklas</vt:lpstr>
      <vt:lpstr>Dělba moci</vt:lpstr>
      <vt:lpstr>Formy vlády – dle horizontální  dělby moci</vt:lpstr>
      <vt:lpstr>O co vlastně jde – které faktory brát v úvahu</vt:lpstr>
      <vt:lpstr>Protože…</vt:lpstr>
      <vt:lpstr>Parlamentarismus – hlavní rysy</vt:lpstr>
      <vt:lpstr>Parlamentarismus – další rysy </vt:lpstr>
      <vt:lpstr>Pružná dělba moci</vt:lpstr>
      <vt:lpstr>Prezidentský režim – základní principy</vt:lpstr>
      <vt:lpstr>Prezidentský režim – základní principy</vt:lpstr>
      <vt:lpstr>Poloprezidentský režim – základní principy</vt:lpstr>
      <vt:lpstr>Poloprezidentský režim – základní principy</vt:lpstr>
      <vt:lpstr>Direktoriální režim – základní principy</vt:lpstr>
      <vt:lpstr>Diskutabilní momenty a faktory</vt:lpstr>
      <vt:lpstr>Klasifikace s důrazem na postavení hlavy státu (Cheibub + Hloušek-Kopeček-Šedo)</vt:lpstr>
      <vt:lpstr>Mapa forem vlád ve světě</vt:lpstr>
      <vt:lpstr>Srovnání režimů</vt:lpstr>
      <vt:lpstr>Ladislav Mrklas</vt:lpstr>
      <vt:lpstr>Političtí aktéři</vt:lpstr>
      <vt:lpstr>Politické strany</vt:lpstr>
      <vt:lpstr>Definice </vt:lpstr>
      <vt:lpstr>Funkce  </vt:lpstr>
      <vt:lpstr>Typy a klasifikace politických  stran - kritéria</vt:lpstr>
      <vt:lpstr>Klasifikace podle ideologie</vt:lpstr>
      <vt:lpstr>Klasifikace podle cílů  politické soupeření</vt:lpstr>
      <vt:lpstr>Klasifikace podle organizace</vt:lpstr>
      <vt:lpstr>Klasifikace podle historického vývoje</vt:lpstr>
      <vt:lpstr>Klasifikace podle původu –  institucionalistický přístup (M. Duverger)</vt:lpstr>
      <vt:lpstr>Klasifikace podle původu –  institucionalistický přístup (M. Duverger)</vt:lpstr>
      <vt:lpstr>Klasifikace podle původu –  sociální – strukturální přístup </vt:lpstr>
      <vt:lpstr>Koncept konfliktních linií (Rokkan/Lipset)</vt:lpstr>
      <vt:lpstr>Základní sociální konfliktní linie</vt:lpstr>
      <vt:lpstr>Typy stran vzniklé konfliktními liniemi</vt:lpstr>
      <vt:lpstr>Politické konfliktní linie</vt:lpstr>
      <vt:lpstr>Politické pozice v systému</vt:lpstr>
      <vt:lpstr>Monotematické strany</vt:lpstr>
      <vt:lpstr>Klasifikace politických stran  podle velikosti</vt:lpstr>
      <vt:lpstr>Ladislav Mrklas</vt:lpstr>
      <vt:lpstr>Stranické systémy</vt:lpstr>
      <vt:lpstr>Stranické systémy a soutěž</vt:lpstr>
      <vt:lpstr>Počet stran</vt:lpstr>
      <vt:lpstr>Další proměnné stranických systémů</vt:lpstr>
      <vt:lpstr>Sartoriho typologie</vt:lpstr>
      <vt:lpstr>Systém jediné strany</vt:lpstr>
      <vt:lpstr>Systém s hegemonickou stranou</vt:lpstr>
      <vt:lpstr>Systém predominantní strany</vt:lpstr>
      <vt:lpstr>Bipartismus</vt:lpstr>
      <vt:lpstr>Umírněný pluralismus</vt:lpstr>
      <vt:lpstr>Polarizovaný pluralismus</vt:lpstr>
      <vt:lpstr>Polarizovaný pluralismus</vt:lpstr>
      <vt:lpstr>Teorie koalic</vt:lpstr>
      <vt:lpstr>Typy vlád</vt:lpstr>
      <vt:lpstr>Ladislav Mrklas</vt:lpstr>
      <vt:lpstr>Prezentace aplikace PowerPoint</vt:lpstr>
      <vt:lpstr>Volby jako výběr kandidátů</vt:lpstr>
      <vt:lpstr>Prezentace aplikace PowerPoint</vt:lpstr>
      <vt:lpstr>Volby jako forma výběru programu</vt:lpstr>
      <vt:lpstr>Prezentace aplikace PowerPoint</vt:lpstr>
      <vt:lpstr>Svátek demokracie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Alternativy vůči volbám I. </vt:lpstr>
      <vt:lpstr>Alternativy vůči volbám II. </vt:lpstr>
      <vt:lpstr>Základní roviny voleb</vt:lpstr>
      <vt:lpstr>Vývoj atributů volebního práva</vt:lpstr>
      <vt:lpstr>Vývoj atributů volebního práva</vt:lpstr>
      <vt:lpstr>Vývoj atributů volebního práva</vt:lpstr>
      <vt:lpstr>Vývoj atributů volebního práva</vt:lpstr>
      <vt:lpstr>Volební právo versus volební povinnost</vt:lpstr>
      <vt:lpstr>Ideální model vývoje voleb v  pěti fázích (S. Rokkan) </vt:lpstr>
      <vt:lpstr>Vývoj všeobecného volebního  práva (S. Rokkan)</vt:lpstr>
      <vt:lpstr>Tradiční formy hlasování</vt:lpstr>
      <vt:lpstr>Alternativní formy hlasování</vt:lpstr>
      <vt:lpstr>Diskuse o významu volebních systémů</vt:lpstr>
      <vt:lpstr>Proměnné volebních systémů</vt:lpstr>
      <vt:lpstr>Význam volebních systémů</vt:lpstr>
      <vt:lpstr>Klasifikace volebních systémů</vt:lpstr>
      <vt:lpstr>Většinové systémy</vt:lpstr>
      <vt:lpstr>Většinové systémy</vt:lpstr>
      <vt:lpstr>Systémy poměrného zastoupení</vt:lpstr>
      <vt:lpstr>Velikost volebního obvodu</vt:lpstr>
      <vt:lpstr>Volební formule</vt:lpstr>
      <vt:lpstr>Uzavírací klauzule</vt:lpstr>
      <vt:lpstr>Volební listiny a jejich charakter</vt:lpstr>
      <vt:lpstr>Jednojmenné přenosné hlasování</vt:lpstr>
      <vt:lpstr>Smíšené systémy</vt:lpstr>
      <vt:lpstr>Volební systémy ve světě (2017)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Ladislav Mrklas</cp:lastModifiedBy>
  <cp:revision>439</cp:revision>
  <cp:lastPrinted>2019-11-11T11:30:00Z</cp:lastPrinted>
  <dcterms:created xsi:type="dcterms:W3CDTF">2015-06-02T07:24:49Z</dcterms:created>
  <dcterms:modified xsi:type="dcterms:W3CDTF">2021-12-14T08:35:24Z</dcterms:modified>
</cp:coreProperties>
</file>