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8"/>
  </p:notesMasterIdLst>
  <p:sldIdLst>
    <p:sldId id="282" r:id="rId2"/>
    <p:sldId id="352" r:id="rId3"/>
    <p:sldId id="353" r:id="rId4"/>
    <p:sldId id="354" r:id="rId5"/>
    <p:sldId id="599" r:id="rId6"/>
    <p:sldId id="443" r:id="rId7"/>
    <p:sldId id="598" r:id="rId8"/>
    <p:sldId id="600" r:id="rId9"/>
    <p:sldId id="601" r:id="rId10"/>
    <p:sldId id="602" r:id="rId11"/>
    <p:sldId id="607" r:id="rId12"/>
    <p:sldId id="610" r:id="rId13"/>
    <p:sldId id="603" r:id="rId14"/>
    <p:sldId id="604" r:id="rId15"/>
    <p:sldId id="605" r:id="rId16"/>
    <p:sldId id="606" r:id="rId17"/>
    <p:sldId id="608" r:id="rId18"/>
    <p:sldId id="609" r:id="rId19"/>
    <p:sldId id="611" r:id="rId20"/>
    <p:sldId id="612" r:id="rId21"/>
    <p:sldId id="613" r:id="rId22"/>
    <p:sldId id="614" r:id="rId23"/>
    <p:sldId id="620" r:id="rId24"/>
    <p:sldId id="616" r:id="rId25"/>
    <p:sldId id="617" r:id="rId26"/>
    <p:sldId id="618" r:id="rId27"/>
    <p:sldId id="622" r:id="rId28"/>
    <p:sldId id="619" r:id="rId29"/>
    <p:sldId id="623" r:id="rId30"/>
    <p:sldId id="624" r:id="rId31"/>
    <p:sldId id="625" r:id="rId32"/>
    <p:sldId id="632" r:id="rId33"/>
    <p:sldId id="634" r:id="rId34"/>
    <p:sldId id="636" r:id="rId35"/>
    <p:sldId id="637" r:id="rId36"/>
    <p:sldId id="639" r:id="rId37"/>
    <p:sldId id="626" r:id="rId38"/>
    <p:sldId id="640" r:id="rId39"/>
    <p:sldId id="641" r:id="rId40"/>
    <p:sldId id="642" r:id="rId41"/>
    <p:sldId id="644" r:id="rId42"/>
    <p:sldId id="647" r:id="rId43"/>
    <p:sldId id="648" r:id="rId44"/>
    <p:sldId id="649" r:id="rId45"/>
    <p:sldId id="646" r:id="rId46"/>
    <p:sldId id="650" r:id="rId47"/>
    <p:sldId id="643" r:id="rId48"/>
    <p:sldId id="651" r:id="rId49"/>
    <p:sldId id="653" r:id="rId50"/>
    <p:sldId id="654" r:id="rId51"/>
    <p:sldId id="655" r:id="rId52"/>
    <p:sldId id="656" r:id="rId53"/>
    <p:sldId id="657" r:id="rId54"/>
    <p:sldId id="658" r:id="rId55"/>
    <p:sldId id="659" r:id="rId56"/>
    <p:sldId id="660" r:id="rId57"/>
    <p:sldId id="661" r:id="rId58"/>
    <p:sldId id="662" r:id="rId59"/>
    <p:sldId id="663" r:id="rId60"/>
    <p:sldId id="665" r:id="rId61"/>
    <p:sldId id="666" r:id="rId62"/>
    <p:sldId id="664" r:id="rId63"/>
    <p:sldId id="667" r:id="rId64"/>
    <p:sldId id="668" r:id="rId65"/>
    <p:sldId id="669" r:id="rId66"/>
    <p:sldId id="670" r:id="rId67"/>
    <p:sldId id="671" r:id="rId68"/>
    <p:sldId id="672" r:id="rId69"/>
    <p:sldId id="673" r:id="rId70"/>
    <p:sldId id="674" r:id="rId71"/>
    <p:sldId id="675" r:id="rId72"/>
    <p:sldId id="676" r:id="rId73"/>
    <p:sldId id="677" r:id="rId74"/>
    <p:sldId id="680" r:id="rId75"/>
    <p:sldId id="679" r:id="rId76"/>
    <p:sldId id="682" r:id="rId77"/>
    <p:sldId id="678" r:id="rId78"/>
    <p:sldId id="687" r:id="rId79"/>
    <p:sldId id="688" r:id="rId80"/>
    <p:sldId id="683" r:id="rId81"/>
    <p:sldId id="684" r:id="rId82"/>
    <p:sldId id="686" r:id="rId83"/>
    <p:sldId id="689" r:id="rId84"/>
    <p:sldId id="690" r:id="rId85"/>
    <p:sldId id="691" r:id="rId86"/>
    <p:sldId id="692" r:id="rId87"/>
    <p:sldId id="693" r:id="rId88"/>
    <p:sldId id="694" r:id="rId89"/>
    <p:sldId id="698" r:id="rId90"/>
    <p:sldId id="696" r:id="rId91"/>
    <p:sldId id="699" r:id="rId92"/>
    <p:sldId id="700" r:id="rId93"/>
    <p:sldId id="695" r:id="rId94"/>
    <p:sldId id="701" r:id="rId95"/>
    <p:sldId id="702" r:id="rId96"/>
    <p:sldId id="703" r:id="rId97"/>
    <p:sldId id="704" r:id="rId98"/>
    <p:sldId id="706" r:id="rId99"/>
    <p:sldId id="707" r:id="rId100"/>
    <p:sldId id="708" r:id="rId101"/>
    <p:sldId id="711" r:id="rId102"/>
    <p:sldId id="709" r:id="rId103"/>
    <p:sldId id="710" r:id="rId104"/>
    <p:sldId id="712" r:id="rId105"/>
    <p:sldId id="713" r:id="rId106"/>
    <p:sldId id="718" r:id="rId107"/>
    <p:sldId id="714" r:id="rId108"/>
    <p:sldId id="705" r:id="rId109"/>
    <p:sldId id="715" r:id="rId110"/>
    <p:sldId id="716" r:id="rId111"/>
    <p:sldId id="807" r:id="rId112"/>
    <p:sldId id="808" r:id="rId113"/>
    <p:sldId id="720" r:id="rId114"/>
    <p:sldId id="746" r:id="rId115"/>
    <p:sldId id="758" r:id="rId116"/>
    <p:sldId id="759" r:id="rId117"/>
    <p:sldId id="760" r:id="rId118"/>
    <p:sldId id="761" r:id="rId119"/>
    <p:sldId id="762" r:id="rId120"/>
    <p:sldId id="763" r:id="rId121"/>
    <p:sldId id="757" r:id="rId122"/>
    <p:sldId id="748" r:id="rId123"/>
    <p:sldId id="749" r:id="rId124"/>
    <p:sldId id="750" r:id="rId125"/>
    <p:sldId id="751" r:id="rId126"/>
    <p:sldId id="752" r:id="rId127"/>
    <p:sldId id="753" r:id="rId128"/>
    <p:sldId id="754" r:id="rId129"/>
    <p:sldId id="764" r:id="rId130"/>
    <p:sldId id="755" r:id="rId131"/>
    <p:sldId id="726" r:id="rId132"/>
    <p:sldId id="809" r:id="rId133"/>
    <p:sldId id="765" r:id="rId134"/>
    <p:sldId id="721" r:id="rId135"/>
    <p:sldId id="766" r:id="rId136"/>
    <p:sldId id="767" r:id="rId137"/>
    <p:sldId id="768" r:id="rId138"/>
    <p:sldId id="770" r:id="rId139"/>
    <p:sldId id="781" r:id="rId140"/>
    <p:sldId id="774" r:id="rId141"/>
    <p:sldId id="776" r:id="rId142"/>
    <p:sldId id="772" r:id="rId143"/>
    <p:sldId id="773" r:id="rId144"/>
    <p:sldId id="778" r:id="rId145"/>
    <p:sldId id="779" r:id="rId146"/>
    <p:sldId id="777" r:id="rId147"/>
    <p:sldId id="780" r:id="rId148"/>
    <p:sldId id="775" r:id="rId149"/>
    <p:sldId id="722" r:id="rId150"/>
    <p:sldId id="727" r:id="rId151"/>
    <p:sldId id="729" r:id="rId152"/>
    <p:sldId id="730" r:id="rId153"/>
    <p:sldId id="731" r:id="rId154"/>
    <p:sldId id="732" r:id="rId155"/>
    <p:sldId id="733" r:id="rId156"/>
    <p:sldId id="734" r:id="rId157"/>
    <p:sldId id="723" r:id="rId158"/>
    <p:sldId id="741" r:id="rId159"/>
    <p:sldId id="740" r:id="rId160"/>
    <p:sldId id="735" r:id="rId161"/>
    <p:sldId id="736" r:id="rId162"/>
    <p:sldId id="737" r:id="rId163"/>
    <p:sldId id="738" r:id="rId164"/>
    <p:sldId id="739" r:id="rId165"/>
    <p:sldId id="745" r:id="rId166"/>
    <p:sldId id="742" r:id="rId167"/>
    <p:sldId id="744" r:id="rId168"/>
    <p:sldId id="725" r:id="rId169"/>
    <p:sldId id="782" r:id="rId170"/>
    <p:sldId id="783" r:id="rId171"/>
    <p:sldId id="784" r:id="rId172"/>
    <p:sldId id="785" r:id="rId173"/>
    <p:sldId id="793" r:id="rId174"/>
    <p:sldId id="786" r:id="rId175"/>
    <p:sldId id="787" r:id="rId176"/>
    <p:sldId id="789" r:id="rId177"/>
    <p:sldId id="790" r:id="rId178"/>
    <p:sldId id="806" r:id="rId179"/>
    <p:sldId id="805" r:id="rId180"/>
    <p:sldId id="798" r:id="rId181"/>
    <p:sldId id="799" r:id="rId182"/>
    <p:sldId id="813" r:id="rId183"/>
    <p:sldId id="804" r:id="rId184"/>
    <p:sldId id="810" r:id="rId185"/>
    <p:sldId id="811" r:id="rId186"/>
    <p:sldId id="812" r:id="rId187"/>
  </p:sldIdLst>
  <p:sldSz cx="9144000" cy="6858000" type="screen4x3"/>
  <p:notesSz cx="6858000" cy="9144000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dislav Mrklas" initials="L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0" autoAdjust="0"/>
  </p:normalViewPr>
  <p:slideViewPr>
    <p:cSldViewPr snapToGrid="0" showGuides="1">
      <p:cViewPr varScale="1">
        <p:scale>
          <a:sx n="113" d="100"/>
          <a:sy n="113" d="100"/>
        </p:scale>
        <p:origin x="-1506" y="-108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commentAuthors" Target="commentAuthor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% bez přístupu k pitné vodě</c:v>
                </c:pt>
              </c:strCache>
            </c:strRef>
          </c:tx>
          <c:marker>
            <c:symbol val="none"/>
          </c:marker>
          <c:cat>
            <c:strRef>
              <c:f>List1!$A$2:$A$36</c:f>
              <c:strCache>
                <c:ptCount val="35"/>
                <c:pt idx="0">
                  <c:v>Demokratická republika Kongo</c:v>
                </c:pt>
                <c:pt idx="1">
                  <c:v>Etiopie</c:v>
                </c:pt>
                <c:pt idx="2">
                  <c:v>Jemen</c:v>
                </c:pt>
                <c:pt idx="3">
                  <c:v>Togo</c:v>
                </c:pt>
                <c:pt idx="4">
                  <c:v>Keňa</c:v>
                </c:pt>
                <c:pt idx="5">
                  <c:v>Nigérie</c:v>
                </c:pt>
                <c:pt idx="6">
                  <c:v>Haiti</c:v>
                </c:pt>
                <c:pt idx="7">
                  <c:v>Kambodža</c:v>
                </c:pt>
                <c:pt idx="8">
                  <c:v>Senegal</c:v>
                </c:pt>
                <c:pt idx="9">
                  <c:v>Kamerun</c:v>
                </c:pt>
                <c:pt idx="10">
                  <c:v>Uganda</c:v>
                </c:pt>
                <c:pt idx="11">
                  <c:v>Burkina Faso</c:v>
                </c:pt>
                <c:pt idx="12">
                  <c:v>Bangladéš</c:v>
                </c:pt>
                <c:pt idx="13">
                  <c:v>Malawi</c:v>
                </c:pt>
                <c:pt idx="14">
                  <c:v>Barma</c:v>
                </c:pt>
                <c:pt idx="15">
                  <c:v>Indonésie</c:v>
                </c:pt>
                <c:pt idx="16">
                  <c:v>Irák</c:v>
                </c:pt>
                <c:pt idx="17">
                  <c:v>Nikaragua</c:v>
                </c:pt>
                <c:pt idx="18">
                  <c:v>Peru</c:v>
                </c:pt>
                <c:pt idx="19">
                  <c:v>Mongolsko</c:v>
                </c:pt>
                <c:pt idx="20">
                  <c:v>Ghana</c:v>
                </c:pt>
                <c:pt idx="21">
                  <c:v>Nepál</c:v>
                </c:pt>
                <c:pt idx="22">
                  <c:v>Bolívie</c:v>
                </c:pt>
                <c:pt idx="23">
                  <c:v>Sýrie</c:v>
                </c:pt>
                <c:pt idx="24">
                  <c:v>Pákistán</c:v>
                </c:pt>
                <c:pt idx="25">
                  <c:v>JAR</c:v>
                </c:pt>
                <c:pt idx="26">
                  <c:v>Indie</c:v>
                </c:pt>
                <c:pt idx="27">
                  <c:v>Čína</c:v>
                </c:pt>
                <c:pt idx="28">
                  <c:v>Srí Lanka</c:v>
                </c:pt>
                <c:pt idx="29">
                  <c:v>Kolumbie</c:v>
                </c:pt>
                <c:pt idx="30">
                  <c:v>Guatemala</c:v>
                </c:pt>
                <c:pt idx="31">
                  <c:v>Thajsko</c:v>
                </c:pt>
                <c:pt idx="32">
                  <c:v>Brazílie</c:v>
                </c:pt>
                <c:pt idx="33">
                  <c:v>Argentina</c:v>
                </c:pt>
                <c:pt idx="34">
                  <c:v>SVĚT</c:v>
                </c:pt>
              </c:strCache>
            </c:strRef>
          </c:cat>
          <c:val>
            <c:numRef>
              <c:f>List1!$B$2:$B$36</c:f>
              <c:numCache>
                <c:formatCode>General</c:formatCode>
                <c:ptCount val="35"/>
                <c:pt idx="0">
                  <c:v>53.8</c:v>
                </c:pt>
                <c:pt idx="1">
                  <c:v>51</c:v>
                </c:pt>
                <c:pt idx="2">
                  <c:v>45.2</c:v>
                </c:pt>
                <c:pt idx="3">
                  <c:v>41</c:v>
                </c:pt>
                <c:pt idx="4">
                  <c:v>39.1</c:v>
                </c:pt>
                <c:pt idx="5">
                  <c:v>38.9</c:v>
                </c:pt>
                <c:pt idx="6">
                  <c:v>36</c:v>
                </c:pt>
                <c:pt idx="7">
                  <c:v>32.9</c:v>
                </c:pt>
                <c:pt idx="8">
                  <c:v>26.6</c:v>
                </c:pt>
                <c:pt idx="9">
                  <c:v>25.6</c:v>
                </c:pt>
                <c:pt idx="10">
                  <c:v>25.2</c:v>
                </c:pt>
                <c:pt idx="11">
                  <c:v>20</c:v>
                </c:pt>
                <c:pt idx="12">
                  <c:v>16.8</c:v>
                </c:pt>
                <c:pt idx="13">
                  <c:v>16.3</c:v>
                </c:pt>
                <c:pt idx="14">
                  <c:v>15.9</c:v>
                </c:pt>
                <c:pt idx="15">
                  <c:v>15.7</c:v>
                </c:pt>
                <c:pt idx="16">
                  <c:v>15.1</c:v>
                </c:pt>
                <c:pt idx="17">
                  <c:v>15</c:v>
                </c:pt>
                <c:pt idx="18">
                  <c:v>14.7</c:v>
                </c:pt>
                <c:pt idx="19">
                  <c:v>14.7</c:v>
                </c:pt>
                <c:pt idx="20">
                  <c:v>13.7</c:v>
                </c:pt>
                <c:pt idx="21">
                  <c:v>12.4</c:v>
                </c:pt>
                <c:pt idx="22">
                  <c:v>12</c:v>
                </c:pt>
                <c:pt idx="23">
                  <c:v>10.1</c:v>
                </c:pt>
                <c:pt idx="24">
                  <c:v>8.6</c:v>
                </c:pt>
                <c:pt idx="25">
                  <c:v>8.5</c:v>
                </c:pt>
                <c:pt idx="26">
                  <c:v>8.4</c:v>
                </c:pt>
                <c:pt idx="27">
                  <c:v>8.3000000000000007</c:v>
                </c:pt>
                <c:pt idx="28">
                  <c:v>7.4</c:v>
                </c:pt>
                <c:pt idx="29">
                  <c:v>7.1</c:v>
                </c:pt>
                <c:pt idx="30">
                  <c:v>6.2</c:v>
                </c:pt>
                <c:pt idx="31">
                  <c:v>4.2</c:v>
                </c:pt>
                <c:pt idx="32">
                  <c:v>2.8</c:v>
                </c:pt>
                <c:pt idx="33">
                  <c:v>0.8</c:v>
                </c:pt>
                <c:pt idx="34">
                  <c:v>11.05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C1-4A76-93EB-A278BC0E8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765056"/>
        <c:axId val="286766592"/>
      </c:lineChart>
      <c:catAx>
        <c:axId val="286765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86766592"/>
        <c:crosses val="autoZero"/>
        <c:auto val="1"/>
        <c:lblAlgn val="ctr"/>
        <c:lblOffset val="100"/>
        <c:noMultiLvlLbl val="0"/>
      </c:catAx>
      <c:valAx>
        <c:axId val="286766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6765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obyvatelé bez přístupu k p. v.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List1!$A$2:$A$35</c:f>
              <c:strCache>
                <c:ptCount val="34"/>
                <c:pt idx="0">
                  <c:v>Demokratická republika Kongo</c:v>
                </c:pt>
                <c:pt idx="1">
                  <c:v>Etiopie</c:v>
                </c:pt>
                <c:pt idx="2">
                  <c:v>Jemen</c:v>
                </c:pt>
                <c:pt idx="3">
                  <c:v>Togo</c:v>
                </c:pt>
                <c:pt idx="4">
                  <c:v>Keňa</c:v>
                </c:pt>
                <c:pt idx="5">
                  <c:v>Nigérie</c:v>
                </c:pt>
                <c:pt idx="6">
                  <c:v>Haiti</c:v>
                </c:pt>
                <c:pt idx="7">
                  <c:v>Kambodža</c:v>
                </c:pt>
                <c:pt idx="8">
                  <c:v>Senegal</c:v>
                </c:pt>
                <c:pt idx="9">
                  <c:v>Kamerun</c:v>
                </c:pt>
                <c:pt idx="10">
                  <c:v>Uganda</c:v>
                </c:pt>
                <c:pt idx="11">
                  <c:v>Burkina Faso</c:v>
                </c:pt>
                <c:pt idx="12">
                  <c:v>Bangladéš</c:v>
                </c:pt>
                <c:pt idx="13">
                  <c:v>Malawi</c:v>
                </c:pt>
                <c:pt idx="14">
                  <c:v>Barma</c:v>
                </c:pt>
                <c:pt idx="15">
                  <c:v>Indonésie</c:v>
                </c:pt>
                <c:pt idx="16">
                  <c:v>Irák</c:v>
                </c:pt>
                <c:pt idx="17">
                  <c:v>Nikaragua</c:v>
                </c:pt>
                <c:pt idx="18">
                  <c:v>Peru</c:v>
                </c:pt>
                <c:pt idx="19">
                  <c:v>Mongolsko</c:v>
                </c:pt>
                <c:pt idx="20">
                  <c:v>Ghana</c:v>
                </c:pt>
                <c:pt idx="21">
                  <c:v>Nepál</c:v>
                </c:pt>
                <c:pt idx="22">
                  <c:v>Bolívie</c:v>
                </c:pt>
                <c:pt idx="23">
                  <c:v>Sýrie</c:v>
                </c:pt>
                <c:pt idx="24">
                  <c:v>Pákistán</c:v>
                </c:pt>
                <c:pt idx="25">
                  <c:v>JAR</c:v>
                </c:pt>
                <c:pt idx="26">
                  <c:v>Indie</c:v>
                </c:pt>
                <c:pt idx="27">
                  <c:v>Čína</c:v>
                </c:pt>
                <c:pt idx="28">
                  <c:v>Srí Lanka</c:v>
                </c:pt>
                <c:pt idx="29">
                  <c:v>Kolumbie</c:v>
                </c:pt>
                <c:pt idx="30">
                  <c:v>Guatemala</c:v>
                </c:pt>
                <c:pt idx="31">
                  <c:v>Thajsko</c:v>
                </c:pt>
                <c:pt idx="32">
                  <c:v>Brazílie</c:v>
                </c:pt>
                <c:pt idx="33">
                  <c:v>Argentina</c:v>
                </c:pt>
              </c:strCache>
            </c:strRef>
          </c:cat>
          <c:val>
            <c:numRef>
              <c:f>List1!$C$2:$C$35</c:f>
              <c:numCache>
                <c:formatCode>General</c:formatCode>
                <c:ptCount val="34"/>
                <c:pt idx="0">
                  <c:v>36.5</c:v>
                </c:pt>
                <c:pt idx="1">
                  <c:v>43.2</c:v>
                </c:pt>
                <c:pt idx="2">
                  <c:v>11.2</c:v>
                </c:pt>
                <c:pt idx="3">
                  <c:v>2.5</c:v>
                </c:pt>
                <c:pt idx="4">
                  <c:v>16.3</c:v>
                </c:pt>
                <c:pt idx="5">
                  <c:v>63.2</c:v>
                </c:pt>
                <c:pt idx="6">
                  <c:v>3.6</c:v>
                </c:pt>
                <c:pt idx="7">
                  <c:v>4.7</c:v>
                </c:pt>
                <c:pt idx="8">
                  <c:v>3.4</c:v>
                </c:pt>
                <c:pt idx="9">
                  <c:v>5.0999999999999996</c:v>
                </c:pt>
                <c:pt idx="10">
                  <c:v>8.6999999999999993</c:v>
                </c:pt>
                <c:pt idx="11">
                  <c:v>3.4</c:v>
                </c:pt>
                <c:pt idx="12">
                  <c:v>25.3</c:v>
                </c:pt>
                <c:pt idx="13">
                  <c:v>2.5</c:v>
                </c:pt>
                <c:pt idx="14">
                  <c:v>7.7</c:v>
                </c:pt>
                <c:pt idx="15">
                  <c:v>38</c:v>
                </c:pt>
                <c:pt idx="16">
                  <c:v>4.9000000000000004</c:v>
                </c:pt>
                <c:pt idx="17">
                  <c:v>0.9</c:v>
                </c:pt>
                <c:pt idx="18">
                  <c:v>4.3</c:v>
                </c:pt>
                <c:pt idx="19">
                  <c:v>0.4</c:v>
                </c:pt>
                <c:pt idx="20">
                  <c:v>3.4</c:v>
                </c:pt>
                <c:pt idx="21">
                  <c:v>3.8</c:v>
                </c:pt>
                <c:pt idx="22">
                  <c:v>1.2</c:v>
                </c:pt>
                <c:pt idx="23">
                  <c:v>2.1</c:v>
                </c:pt>
                <c:pt idx="24">
                  <c:v>15.2</c:v>
                </c:pt>
                <c:pt idx="25">
                  <c:v>4.3</c:v>
                </c:pt>
                <c:pt idx="26">
                  <c:v>104.3</c:v>
                </c:pt>
                <c:pt idx="27">
                  <c:v>111.9</c:v>
                </c:pt>
                <c:pt idx="28">
                  <c:v>1.6</c:v>
                </c:pt>
                <c:pt idx="29">
                  <c:v>3.3</c:v>
                </c:pt>
                <c:pt idx="30">
                  <c:v>0.9</c:v>
                </c:pt>
                <c:pt idx="31">
                  <c:v>2.9</c:v>
                </c:pt>
                <c:pt idx="32">
                  <c:v>5.5</c:v>
                </c:pt>
                <c:pt idx="33">
                  <c:v>0.3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86-446E-9A0A-F723D850B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833280"/>
        <c:axId val="286839168"/>
      </c:lineChart>
      <c:catAx>
        <c:axId val="28683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86839168"/>
        <c:crosses val="autoZero"/>
        <c:auto val="1"/>
        <c:lblAlgn val="ctr"/>
        <c:lblOffset val="100"/>
        <c:noMultiLvlLbl val="0"/>
      </c:catAx>
      <c:valAx>
        <c:axId val="28683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286833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0.35672</cdr:x>
      <cdr:y>0.86055</cdr:y>
    </cdr:from>
    <cdr:to>
      <cdr:x>1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312615" y="5083413"/>
          <a:ext cx="5882185" cy="777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5400" dirty="0">
              <a:solidFill>
                <a:srgbClr val="002D5A"/>
              </a:solidFill>
            </a:rPr>
            <a:t>Celkem 11,1%</a:t>
          </a:r>
          <a:endParaRPr lang="cs-CZ" sz="6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0.35672</cdr:x>
      <cdr:y>0.86612</cdr:y>
    </cdr:from>
    <cdr:to>
      <cdr:x>1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261815" y="5032613"/>
          <a:ext cx="5882185" cy="7779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5400" dirty="0">
              <a:solidFill>
                <a:srgbClr val="002D5A"/>
              </a:solidFill>
            </a:rPr>
            <a:t>Celkem 768 mil.</a:t>
          </a:r>
          <a:endParaRPr lang="cs-CZ" sz="6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BBFB-17D0-465C-89BE-0BC7EF0CA538}" type="datetimeFigureOut">
              <a:rPr lang="cs-CZ" smtClean="0"/>
              <a:t>14.12.2021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95FC8-461B-4C96-8325-81B7F49CFC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67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C5734C-50A5-4CEA-A1B7-3FC6EC374EDF}" type="slidenum">
              <a:rPr lang="cs-CZ" smtClean="0"/>
              <a:pPr eaLnBrk="1" hangingPunct="1"/>
              <a:t>126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95FC8-461B-4C96-8325-81B7F49CFC25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37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14.12.2021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s://ucdp.uu.se/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zpravy.aktualne.cz/zahranici/infografika-islamsky-stat-uzemi-penize-bojovnici-vlada/r~b3f2bc58921611e58dc0002590604f2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flagpedia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upload.wikimedia.org/wikipedia/commons/transcoded/a/af/Colonisation_territorial_changes_from_15th_to_20th_century.ogv/Colonisation_territorial_changes_from_15th_to_20th_century.ogv.360p.vp9.web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portal.cuzk.cz/geoprohlizec/default.aspx?wmcid=19214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geography.upol.cz/soubory/studium/e-ucebnice/978-80-244-3901-3.pdf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upload.wikimedia.org/wikipedia/commons/0/03/Map_of_unitary_states.svg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upload.wikimedia.org/wikipedia/commons/6/69/Map_of_federal_states.svg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935642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AR 2021/2022</a:t>
            </a:r>
          </a:p>
        </p:txBody>
      </p:sp>
    </p:spTree>
    <p:extLst>
      <p:ext uri="{BB962C8B-B14F-4D97-AF65-F5344CB8AC3E}">
        <p14:creationId xmlns:p14="http://schemas.microsoft.com/office/powerpoint/2010/main" val="3515948374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Současná PG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Základním předmětem zkoumání je teritorium a aktéři, kteří jsou s ním v interakci - společnost, národy, státy, organizace, instituce…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Jak prostředí ovlivňuje prostorou dimenzi politiky a jak politika ovlivňuje samo prostředí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Rámcem může být svět, kontinent, (pan)region, stát, region i lokalita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Politická mapa světa a její změny, poloha státu a její změny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Změny teritoria v čase - viz Polsko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Geografická poloha - absolutní / relativní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900" dirty="0">
                <a:solidFill>
                  <a:srgbClr val="002D5A"/>
                </a:solidFill>
              </a:rPr>
              <a:t>Relativní: </a:t>
            </a:r>
            <a:r>
              <a:rPr lang="cs-CZ" altLang="cs-CZ" sz="1900" dirty="0" err="1">
                <a:solidFill>
                  <a:srgbClr val="002D5A"/>
                </a:solidFill>
              </a:rPr>
              <a:t>fyzickogeografická</a:t>
            </a:r>
            <a:r>
              <a:rPr lang="cs-CZ" altLang="cs-CZ" sz="1900" dirty="0">
                <a:solidFill>
                  <a:srgbClr val="002D5A"/>
                </a:solidFill>
              </a:rPr>
              <a:t>, </a:t>
            </a:r>
            <a:r>
              <a:rPr lang="cs-CZ" altLang="cs-CZ" sz="1900" dirty="0" err="1">
                <a:solidFill>
                  <a:srgbClr val="002D5A"/>
                </a:solidFill>
              </a:rPr>
              <a:t>politickogeografická</a:t>
            </a:r>
            <a:r>
              <a:rPr lang="cs-CZ" altLang="cs-CZ" sz="1900" dirty="0">
                <a:solidFill>
                  <a:srgbClr val="002D5A"/>
                </a:solidFill>
              </a:rPr>
              <a:t>, </a:t>
            </a:r>
            <a:r>
              <a:rPr lang="cs-CZ" altLang="cs-CZ" sz="1900" dirty="0" err="1">
                <a:solidFill>
                  <a:srgbClr val="002D5A"/>
                </a:solidFill>
              </a:rPr>
              <a:t>ekonomickogeografická</a:t>
            </a:r>
            <a:r>
              <a:rPr lang="cs-CZ" altLang="cs-CZ" sz="1900" dirty="0">
                <a:solidFill>
                  <a:srgbClr val="002D5A"/>
                </a:solidFill>
              </a:rPr>
              <a:t>…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Problematika map jako takových - více později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cs-CZ" altLang="cs-CZ" sz="23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003"/>
      </p:ext>
    </p:extLst>
  </p:cSld>
  <p:clrMapOvr>
    <a:masterClrMapping/>
  </p:clrMapOvr>
  <p:transition spd="slow">
    <p:pull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91319" cy="2975212"/>
          </a:xfrm>
        </p:spPr>
        <p:txBody>
          <a:bodyPr>
            <a:noAutofit/>
          </a:bodyPr>
          <a:lstStyle/>
          <a:p>
            <a:r>
              <a:rPr lang="cs-CZ" sz="2800" dirty="0"/>
              <a:t>Němčina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65158"/>
            <a:ext cx="3657599" cy="34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877" y="2855602"/>
            <a:ext cx="3416113" cy="34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34" y="-1"/>
            <a:ext cx="3562065" cy="27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48" y="116640"/>
            <a:ext cx="4857786" cy="348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25229"/>
      </p:ext>
    </p:extLst>
  </p:cSld>
  <p:clrMapOvr>
    <a:masterClrMapping/>
  </p:clrMapOvr>
  <p:transition spd="slow">
    <p:pul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PG náboženství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Světová náboženství - křesťanství  a islám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Ostatní náboženství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Vnitřní diferenciace křesťanství a islámu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Většiny a menšiny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Souvislost s jazykem a národností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Politické strany a stranictví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Civilizace a konfliktní zóny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38308"/>
      </p:ext>
    </p:extLst>
  </p:cSld>
  <p:clrMapOvr>
    <a:masterClrMapping/>
  </p:clrMapOvr>
  <p:transition spd="slow">
    <p:pull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079"/>
            <a:ext cx="9144000" cy="514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64009"/>
      </p:ext>
    </p:extLst>
  </p:cSld>
  <p:clrMapOvr>
    <a:masterClrMapping/>
  </p:clrMapOvr>
  <p:transition spd="slow">
    <p:pull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273"/>
            <a:ext cx="9196561" cy="55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53042"/>
      </p:ext>
    </p:extLst>
  </p:cSld>
  <p:clrMapOvr>
    <a:masterClrMapping/>
  </p:clrMapOvr>
  <p:transition spd="slow">
    <p:pull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" y="1214650"/>
            <a:ext cx="9088302" cy="436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060979"/>
      </p:ext>
    </p:extLst>
  </p:cSld>
  <p:clrMapOvr>
    <a:masterClrMapping/>
  </p:clrMapOvr>
  <p:transition spd="slow">
    <p:pull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619189" cy="36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8" y="3638162"/>
            <a:ext cx="7301552" cy="3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01701"/>
      </p:ext>
    </p:extLst>
  </p:cSld>
  <p:clrMapOvr>
    <a:masterClrMapping/>
  </p:clrMapOvr>
  <p:transition spd="slow">
    <p:pull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2262"/>
            <a:ext cx="9180209" cy="63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04750"/>
      </p:ext>
    </p:extLst>
  </p:cSld>
  <p:clrMapOvr>
    <a:masterClrMapping/>
  </p:clrMapOvr>
  <p:transition spd="slow">
    <p:pull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53231"/>
            <a:ext cx="9021171" cy="50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168295"/>
      </p:ext>
    </p:extLst>
  </p:cSld>
  <p:clrMapOvr>
    <a:masterClrMapping/>
  </p:clrMapOvr>
  <p:transition spd="slow">
    <p:pull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27665"/>
            <a:ext cx="9144000" cy="433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310569"/>
      </p:ext>
    </p:extLst>
  </p:cSld>
  <p:clrMapOvr>
    <a:masterClrMapping/>
  </p:clrMapOvr>
  <p:transition spd="slow">
    <p:pull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7527"/>
            <a:ext cx="9160803" cy="444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46176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Metody PG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51128"/>
            <a:ext cx="8618538" cy="519979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Hledání podobnosti forem a funkcí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Klasifikace a vymezení typů politických jednotek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Metody historické a sociálně-geografické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Občas i terénní průzkum</a:t>
            </a:r>
          </a:p>
        </p:txBody>
      </p:sp>
    </p:spTree>
    <p:extLst>
      <p:ext uri="{BB962C8B-B14F-4D97-AF65-F5344CB8AC3E}">
        <p14:creationId xmlns:p14="http://schemas.microsoft.com/office/powerpoint/2010/main" val="1085187241"/>
      </p:ext>
    </p:extLst>
  </p:cSld>
  <p:clrMapOvr>
    <a:masterClrMapping/>
  </p:clrMapOvr>
  <p:transition spd="slow">
    <p:pull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" y="851278"/>
            <a:ext cx="8196167" cy="538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639298"/>
      </p:ext>
    </p:extLst>
  </p:cSld>
  <p:clrMapOvr>
    <a:masterClrMapping/>
  </p:clrMapOvr>
  <p:transition spd="slow">
    <p:pull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FC7317E-E42E-4E09-AD8D-C18393CE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B2DA20DC-4FC8-48D3-8EFE-5602044B4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20" y="574673"/>
            <a:ext cx="8859494" cy="53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1574"/>
      </p:ext>
    </p:extLst>
  </p:cSld>
  <p:clrMapOvr>
    <a:masterClrMapping/>
  </p:clrMapOvr>
  <p:transition spd="slow">
    <p:pull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4CE97F-3CC4-46E5-8F4B-A4636F27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7C6C58F-1ECF-44C2-9959-7B670871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UCDP - Uppsala </a:t>
            </a:r>
            <a:r>
              <a:rPr lang="cs-CZ" dirty="0" err="1">
                <a:hlinkClick r:id="rId2"/>
              </a:rPr>
              <a:t>Conflict</a:t>
            </a:r>
            <a:r>
              <a:rPr lang="cs-CZ" dirty="0">
                <a:hlinkClick r:id="rId2"/>
              </a:rPr>
              <a:t> Data Program (uu.se)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074270"/>
      </p:ext>
    </p:extLst>
  </p:cSld>
  <p:clrMapOvr>
    <a:masterClrMapping/>
  </p:clrMapOvr>
  <p:transition spd="slow">
    <p:pull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menšin, problematika původního obyvatelstva. Politická geografie migrací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864355352"/>
      </p:ext>
    </p:extLst>
  </p:cSld>
  <p:clrMapOvr>
    <a:masterClrMapping/>
  </p:clrMapOvr>
  <p:transition spd="slow">
    <p:pull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905" y="1883391"/>
            <a:ext cx="8229600" cy="409432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19-24</a:t>
            </a: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8063"/>
      </p:ext>
    </p:extLst>
  </p:cSld>
  <p:clrMapOvr>
    <a:masterClrMapping/>
  </p:clrMapOvr>
  <p:transition spd="slow">
    <p:pull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"/>
            <a:ext cx="9143999" cy="567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483915"/>
      </p:ext>
    </p:extLst>
  </p:cSld>
  <p:clrMapOvr>
    <a:masterClrMapping/>
  </p:clrMapOvr>
  <p:transition spd="slow">
    <p:pull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Na 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46664"/>
            <a:ext cx="8229600" cy="46795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Význam lidských migrací pro vývoj světové populace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Transkontinentální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Interkontinentální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Vnitřní migrace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Centrum a periferie - vnitřní periferie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„</a:t>
            </a:r>
            <a:r>
              <a:rPr lang="cs-CZ" sz="2800" dirty="0" err="1">
                <a:solidFill>
                  <a:srgbClr val="002D5A"/>
                </a:solidFill>
              </a:rPr>
              <a:t>Push</a:t>
            </a:r>
            <a:r>
              <a:rPr lang="cs-CZ" sz="2800" dirty="0">
                <a:solidFill>
                  <a:srgbClr val="002D5A"/>
                </a:solidFill>
              </a:rPr>
              <a:t>“ a „</a:t>
            </a:r>
            <a:r>
              <a:rPr lang="cs-CZ" sz="2800" dirty="0" err="1">
                <a:solidFill>
                  <a:srgbClr val="002D5A"/>
                </a:solidFill>
              </a:rPr>
              <a:t>pull</a:t>
            </a:r>
            <a:r>
              <a:rPr lang="cs-CZ" sz="2800" dirty="0">
                <a:solidFill>
                  <a:srgbClr val="002D5A"/>
                </a:solidFill>
              </a:rPr>
              <a:t>“ faktory (negativní / pozitivní motivace)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Legální a ilegální migrace</a:t>
            </a:r>
          </a:p>
        </p:txBody>
      </p:sp>
    </p:spTree>
    <p:extLst>
      <p:ext uri="{BB962C8B-B14F-4D97-AF65-F5344CB8AC3E}">
        <p14:creationId xmlns:p14="http://schemas.microsoft.com/office/powerpoint/2010/main" val="2138052839"/>
      </p:ext>
    </p:extLst>
  </p:cSld>
  <p:clrMapOvr>
    <a:masterClrMapping/>
  </p:clrMapOvr>
  <p:transition spd="slow">
    <p:pull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527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>
                <a:solidFill>
                  <a:srgbClr val="002D5A"/>
                </a:solidFill>
              </a:rPr>
              <a:t>Evropa jako emigrační kontinent - vystěhovalectví do Amerik, Austrálie, Afriky a Asie - 16. - 20. stol.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Severní Amerika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1. vlna - cca do 1776: Španělé, Francouzi, Nizozemci, Švédové, Angličané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2. vlna - do 70. let 19. stol.: Britské ostrovy, Němci, Holanďané, Skandinávci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3. vlna - od 80. let 19. stol.: nové přistěhovalectví  - jižní a východní Evropa - Italové, Slované, Židé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4. vlna - od 30. let 20. stol.: kvalifikované odborníci z celé Evropy + tlak a represe totalitních režimů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Latinská Amerika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střední a část jižní Ameriky - Španělé a Portugalci - výrazná bělošská většina však jen v Argentině, Chile, Uruguay a části Brazílie (střední a jižní pobřeží), Kostarika, část Venezuely, Kuba a Portoriko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Ostatní části - převaha původního obyvatelstva (Paraguay, Bolívie, Peru), smíšené obyvatelstvo (Mexiko, </a:t>
            </a:r>
            <a:r>
              <a:rPr lang="cs-CZ" sz="1800" dirty="0" err="1">
                <a:solidFill>
                  <a:srgbClr val="002D5A"/>
                </a:solidFill>
              </a:rPr>
              <a:t>stř</a:t>
            </a:r>
            <a:r>
              <a:rPr lang="cs-CZ" sz="1800" dirty="0">
                <a:solidFill>
                  <a:srgbClr val="002D5A"/>
                </a:solidFill>
              </a:rPr>
              <a:t>. Amerika, Kolumbie) nebo černoši (Karibik)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LA osidlovali i Katalánci, Baskové, Italové, Němci, Židé, Velšané</a:t>
            </a:r>
          </a:p>
        </p:txBody>
      </p:sp>
    </p:spTree>
    <p:extLst>
      <p:ext uri="{BB962C8B-B14F-4D97-AF65-F5344CB8AC3E}">
        <p14:creationId xmlns:p14="http://schemas.microsoft.com/office/powerpoint/2010/main" val="1024196612"/>
      </p:ext>
    </p:extLst>
  </p:cSld>
  <p:clrMapOvr>
    <a:masterClrMapping/>
  </p:clrMapOvr>
  <p:transition spd="slow">
    <p:pull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527342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Austrálie a Oceánie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Austrálie - politika „bílé Austrálie“ (do 50. let) - Angličané, Irové, Němci, po 2. WW Italové, Chorvati, Malťané, Řekové, Poláci, Češi, Slováci, Maďaři; stále přitahuje Brity!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Nový Zéland - vyšší podíl přistěhovalců z Britských ostrovů </a:t>
            </a:r>
          </a:p>
          <a:p>
            <a:r>
              <a:rPr lang="cs-CZ" sz="2400" dirty="0">
                <a:solidFill>
                  <a:srgbClr val="002D5A"/>
                </a:solidFill>
              </a:rPr>
              <a:t>Afrika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Přistěhovalectví je již věcí minulosti - cca od roku 1962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Hlavním cílem byla Jižní Afrika - Holanďané, Francouzi, Britové, později Němci, Židé, Portugalci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Asie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Izrael - řada vln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94147"/>
      </p:ext>
    </p:extLst>
  </p:cSld>
  <p:clrMapOvr>
    <a:masterClrMapping/>
  </p:clrMapOvr>
  <p:transition spd="slow">
    <p:pull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Transkontinentální migrace III.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786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i="1" dirty="0">
                <a:solidFill>
                  <a:srgbClr val="002D5A"/>
                </a:solidFill>
              </a:rPr>
              <a:t>Odjinud než z Evropy</a:t>
            </a:r>
          </a:p>
          <a:p>
            <a:r>
              <a:rPr lang="cs-CZ" sz="2400" dirty="0">
                <a:solidFill>
                  <a:srgbClr val="002D5A"/>
                </a:solidFill>
              </a:rPr>
              <a:t>Do obou Amerik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Dovoz otroků z Afriky - nejprve Arabové, později Evropané</a:t>
            </a:r>
          </a:p>
          <a:p>
            <a:r>
              <a:rPr lang="cs-CZ" sz="2400" dirty="0">
                <a:solidFill>
                  <a:srgbClr val="002D5A"/>
                </a:solidFill>
              </a:rPr>
              <a:t>Ze Středního východu a severní Afriky</a:t>
            </a:r>
          </a:p>
          <a:p>
            <a:pPr lvl="1"/>
            <a:r>
              <a:rPr lang="cs-CZ" sz="1800" dirty="0" err="1">
                <a:solidFill>
                  <a:srgbClr val="002D5A"/>
                </a:solidFill>
              </a:rPr>
              <a:t>Maghreb</a:t>
            </a:r>
            <a:r>
              <a:rPr lang="cs-CZ" sz="1800" dirty="0">
                <a:solidFill>
                  <a:srgbClr val="002D5A"/>
                </a:solidFill>
              </a:rPr>
              <a:t> - Francie, Itálie, Španělsko, Belgie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Palestinci, Íránci, Kurdové, Libanonci, Turci a později i Syřané, Iráčané - celá Evropa, zejména však německy mluvící země, Benelux a Francie, Skandinávie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Různé imigrační cesty</a:t>
            </a:r>
            <a:endParaRPr lang="cs-CZ" sz="20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Z Indie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Celá oblast </a:t>
            </a:r>
            <a:r>
              <a:rPr lang="cs-CZ" sz="1800" dirty="0" err="1">
                <a:solidFill>
                  <a:srgbClr val="002D5A"/>
                </a:solidFill>
              </a:rPr>
              <a:t>Commonwealthu</a:t>
            </a:r>
            <a:r>
              <a:rPr lang="cs-CZ" sz="1800" dirty="0">
                <a:solidFill>
                  <a:srgbClr val="002D5A"/>
                </a:solidFill>
              </a:rPr>
              <a:t>: JAR, Perský záliv, </a:t>
            </a:r>
            <a:r>
              <a:rPr lang="cs-CZ" sz="1800" dirty="0" err="1">
                <a:solidFill>
                  <a:srgbClr val="002D5A"/>
                </a:solidFill>
              </a:rPr>
              <a:t>Tanzánie</a:t>
            </a:r>
            <a:r>
              <a:rPr lang="cs-CZ" sz="1800" dirty="0">
                <a:solidFill>
                  <a:srgbClr val="002D5A"/>
                </a:solidFill>
              </a:rPr>
              <a:t>, Keňa, </a:t>
            </a:r>
            <a:r>
              <a:rPr lang="cs-CZ" sz="1800" dirty="0" err="1">
                <a:solidFill>
                  <a:srgbClr val="002D5A"/>
                </a:solidFill>
              </a:rPr>
              <a:t>Malaljsie</a:t>
            </a:r>
            <a:r>
              <a:rPr lang="cs-CZ" sz="1800" dirty="0">
                <a:solidFill>
                  <a:srgbClr val="002D5A"/>
                </a:solidFill>
              </a:rPr>
              <a:t>, Barma…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Evropa - UK</a:t>
            </a:r>
          </a:p>
          <a:p>
            <a:r>
              <a:rPr lang="cs-CZ" sz="2400" dirty="0">
                <a:solidFill>
                  <a:srgbClr val="002D5A"/>
                </a:solidFill>
              </a:rPr>
              <a:t>Z Dálného východu </a:t>
            </a:r>
          </a:p>
          <a:p>
            <a:pPr lvl="1"/>
            <a:r>
              <a:rPr lang="cs-CZ" sz="1800" dirty="0">
                <a:solidFill>
                  <a:srgbClr val="002D5A"/>
                </a:solidFill>
              </a:rPr>
              <a:t>Číňané, Japonci, Korejci, Vietnamci, Filipínci - </a:t>
            </a:r>
            <a:r>
              <a:rPr lang="cs-CZ" sz="1800" dirty="0" err="1">
                <a:solidFill>
                  <a:srgbClr val="002D5A"/>
                </a:solidFill>
              </a:rPr>
              <a:t>Sev</a:t>
            </a:r>
            <a:r>
              <a:rPr lang="cs-CZ" sz="1800" dirty="0">
                <a:solidFill>
                  <a:srgbClr val="002D5A"/>
                </a:solidFill>
              </a:rPr>
              <a:t>. Amerika, Evropa (UK, </a:t>
            </a:r>
            <a:r>
              <a:rPr lang="cs-CZ" sz="1800" dirty="0" err="1">
                <a:solidFill>
                  <a:srgbClr val="002D5A"/>
                </a:solidFill>
              </a:rPr>
              <a:t>Fra</a:t>
            </a:r>
            <a:r>
              <a:rPr lang="cs-CZ" sz="1800" dirty="0">
                <a:solidFill>
                  <a:srgbClr val="002D5A"/>
                </a:solidFill>
              </a:rPr>
              <a:t>, NL)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cs-CZ" sz="2400" dirty="0">
                <a:solidFill>
                  <a:srgbClr val="002D5A"/>
                </a:solidFill>
              </a:rPr>
              <a:t>Z Latinské Ameriky</a:t>
            </a:r>
          </a:p>
          <a:p>
            <a:pPr lvl="1"/>
            <a:r>
              <a:rPr lang="cs-CZ" sz="1800" dirty="0" err="1">
                <a:solidFill>
                  <a:srgbClr val="002D5A"/>
                </a:solidFill>
              </a:rPr>
              <a:t>Sev</a:t>
            </a:r>
            <a:r>
              <a:rPr lang="cs-CZ" sz="1800" dirty="0">
                <a:solidFill>
                  <a:srgbClr val="002D5A"/>
                </a:solidFill>
              </a:rPr>
              <a:t>. Amerika - Hispánci, Evropa</a:t>
            </a:r>
          </a:p>
          <a:p>
            <a:pPr marL="457103" lvl="1" indent="0">
              <a:buNone/>
            </a:pP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59954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Ilustrativní příklad:</a:t>
            </a:r>
            <a:b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Polsko na mapě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598369"/>
      </p:ext>
    </p:extLst>
  </p:cSld>
  <p:clrMapOvr>
    <a:masterClrMapping/>
  </p:clrMapOvr>
  <p:transition spd="slow">
    <p:pull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599034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Evropa - interkontinentální migrace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9"/>
            <a:ext cx="8400197" cy="578665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Z jihu na sever a z východu na západ</a:t>
            </a:r>
          </a:p>
          <a:p>
            <a:r>
              <a:rPr lang="cs-CZ" sz="2400" dirty="0">
                <a:solidFill>
                  <a:srgbClr val="002D5A"/>
                </a:solidFill>
              </a:rPr>
              <a:t>Rusko, Bělorusko, Ukrajina aj. - celá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Balkán - západní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Řekové, Italové, Španělé - sever Evropy</a:t>
            </a:r>
          </a:p>
          <a:p>
            <a:pPr marL="457103" lvl="1" indent="0">
              <a:buNone/>
            </a:pP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1"/>
            <a:endParaRPr lang="cs-CZ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25721"/>
      </p:ext>
    </p:extLst>
  </p:cSld>
  <p:clrMapOvr>
    <a:masterClrMapping/>
  </p:clrMapOvr>
  <p:transition spd="slow">
    <p:pull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1695"/>
            <a:ext cx="9151341" cy="469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906561"/>
      </p:ext>
    </p:extLst>
  </p:cSld>
  <p:clrMapOvr>
    <a:masterClrMapping/>
  </p:clrMapOvr>
  <p:transition spd="slow">
    <p:pull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Výsledek obrázku pro freedom in world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8"/>
            <a:ext cx="90805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611604"/>
      </p:ext>
    </p:extLst>
  </p:cSld>
  <p:clrMapOvr>
    <a:masterClrMapping/>
  </p:clrMapOvr>
  <p:transition spd="slow">
    <p:pull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58763" y="215900"/>
            <a:ext cx="8885237" cy="547688"/>
          </a:xfrm>
        </p:spPr>
        <p:txBody>
          <a:bodyPr rtlCol="0">
            <a:normAutofit fontScale="90000"/>
          </a:bodyPr>
          <a:lstStyle/>
          <a:p>
            <a:pPr algn="l" defTabSz="914206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rgbClr val="CA8A64"/>
                </a:solidFill>
              </a:rPr>
              <a:t>Terorismus</a:t>
            </a:r>
          </a:p>
        </p:txBody>
      </p:sp>
      <p:pic>
        <p:nvPicPr>
          <p:cNvPr id="7171" name="Picture 2" descr="\\vsci\data\profiles\ladislav.mrklas\Desktop\red24-Terrorism-Risk-Map-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63"/>
            <a:ext cx="914400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831166"/>
      </p:ext>
    </p:extLst>
  </p:cSld>
  <p:clrMapOvr>
    <a:masterClrMapping/>
  </p:clrMapOvr>
  <p:transition spd="slow">
    <p:pull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68.media.tumblr.com/1f95b63783174c443dffd0496c26fb31/tumblr_o1hv5mlrch1rasnq9o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387475"/>
            <a:ext cx="8880475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0" y="287338"/>
            <a:ext cx="9144000" cy="681037"/>
          </a:xfrm>
        </p:spPr>
        <p:txBody>
          <a:bodyPr/>
          <a:lstStyle/>
          <a:p>
            <a:pPr algn="l" eaLnBrk="1" hangingPunct="1"/>
            <a:r>
              <a:rPr lang="cs-CZ" altLang="cs-CZ" sz="3200">
                <a:solidFill>
                  <a:srgbClr val="CA8A64"/>
                </a:solidFill>
              </a:rPr>
              <a:t>HDP na hlavu (2016)</a:t>
            </a:r>
            <a:endParaRPr lang="cs-CZ" altLang="cs-CZ" sz="3200" b="1">
              <a:solidFill>
                <a:srgbClr val="CA8A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16225"/>
      </p:ext>
    </p:extLst>
  </p:cSld>
  <p:clrMapOvr>
    <a:masterClrMapping/>
  </p:clrMapOvr>
  <p:transition spd="slow">
    <p:pull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redditmedia.com/skMnAYD64jXTVkuRTrP75IGdJjXi8gfhfGJZ2_-Z6is.png?w=1024&amp;s=9bddf70731668de23d4443124a245ec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8837613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1"/>
          <p:cNvSpPr txBox="1">
            <a:spLocks/>
          </p:cNvSpPr>
          <p:nvPr/>
        </p:nvSpPr>
        <p:spPr bwMode="auto">
          <a:xfrm>
            <a:off x="0" y="287338"/>
            <a:ext cx="9144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sz="3200">
                <a:solidFill>
                  <a:srgbClr val="CA8A64"/>
                </a:solidFill>
                <a:latin typeface="Calibri" pitchFamily="34" charset="0"/>
              </a:rPr>
              <a:t>HDP na hlavu (2016) - děleno jen do tří „světů“</a:t>
            </a:r>
            <a:endParaRPr lang="cs-CZ" altLang="cs-CZ" sz="3200" b="1">
              <a:solidFill>
                <a:srgbClr val="CA8A64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73386"/>
      </p:ext>
    </p:extLst>
  </p:cSld>
  <p:clrMapOvr>
    <a:masterClrMapping/>
  </p:clrMapOvr>
  <p:transition spd="slow">
    <p:pull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85738"/>
            <a:ext cx="8475662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95423"/>
      </p:ext>
    </p:extLst>
  </p:cSld>
  <p:clrMapOvr>
    <a:masterClrMapping/>
  </p:clrMapOvr>
  <p:transition spd="slow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90538"/>
            <a:ext cx="8570913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483260"/>
      </p:ext>
    </p:extLst>
  </p:cSld>
  <p:clrMapOvr>
    <a:masterClrMapping/>
  </p:clrMapOvr>
  <p:transition spd="slow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063" y="206375"/>
            <a:ext cx="4598987" cy="5321300"/>
          </a:xfrm>
        </p:spPr>
      </p:pic>
      <p:pic>
        <p:nvPicPr>
          <p:cNvPr id="13315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050925"/>
            <a:ext cx="4176712" cy="5807075"/>
          </a:xfrm>
        </p:spPr>
      </p:pic>
    </p:spTree>
    <p:extLst>
      <p:ext uri="{BB962C8B-B14F-4D97-AF65-F5344CB8AC3E}">
        <p14:creationId xmlns:p14="http://schemas.microsoft.com/office/powerpoint/2010/main" val="2053649430"/>
      </p:ext>
    </p:extLst>
  </p:cSld>
  <p:clrMapOvr>
    <a:masterClrMapping/>
  </p:clrMapOvr>
  <p:transition spd="slow">
    <p:pull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7" y="190442"/>
            <a:ext cx="7151427" cy="66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22763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- trojí dělení a zábory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55594"/>
            <a:ext cx="6223380" cy="48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8765"/>
      </p:ext>
    </p:extLst>
  </p:cSld>
  <p:clrMapOvr>
    <a:masterClrMapping/>
  </p:clrMapOvr>
  <p:transition spd="slow">
    <p:pull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1788"/>
            <a:ext cx="89281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909113"/>
      </p:ext>
    </p:extLst>
  </p:cSld>
  <p:clrMapOvr>
    <a:masterClrMapping/>
  </p:clrMapOvr>
  <p:transition spd="slow">
    <p:pull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" y="431798"/>
            <a:ext cx="7114552" cy="393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3" y="3969065"/>
            <a:ext cx="4047067" cy="314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89010"/>
      </p:ext>
    </p:extLst>
  </p:cSld>
  <p:clrMapOvr>
    <a:masterClrMapping/>
  </p:clrMapOvr>
  <p:transition spd="slow">
    <p:pull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0" cy="36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2963333"/>
            <a:ext cx="7780867" cy="389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385956"/>
      </p:ext>
    </p:extLst>
  </p:cSld>
  <p:clrMapOvr>
    <a:masterClrMapping/>
  </p:clrMapOvr>
  <p:transition spd="slow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335"/>
            <a:ext cx="8322734" cy="588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66" y="4885267"/>
            <a:ext cx="2876433" cy="221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437582"/>
      </p:ext>
    </p:extLst>
  </p:cSld>
  <p:clrMapOvr>
    <a:masterClrMapping/>
  </p:clrMapOvr>
  <p:transition spd="slow">
    <p:pull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komunikací. Politická geografie surovinových zdrojů.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3148749473"/>
      </p:ext>
    </p:extLst>
  </p:cSld>
  <p:clrMapOvr>
    <a:masterClrMapping/>
  </p:clrMapOvr>
  <p:transition spd="slow">
    <p:pull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cs-CZ" dirty="0" err="1">
                <a:solidFill>
                  <a:srgbClr val="002D5A"/>
                </a:solidFill>
              </a:rPr>
              <a:t>Krulík</a:t>
            </a:r>
            <a:r>
              <a:rPr lang="en-US" altLang="cs-CZ" dirty="0">
                <a:solidFill>
                  <a:srgbClr val="002D5A"/>
                </a:solidFill>
              </a:rPr>
              <a:t>, </a:t>
            </a:r>
            <a:r>
              <a:rPr lang="en-US" altLang="cs-CZ" dirty="0" err="1">
                <a:solidFill>
                  <a:srgbClr val="002D5A"/>
                </a:solidFill>
              </a:rPr>
              <a:t>Oldřich</a:t>
            </a:r>
            <a:r>
              <a:rPr lang="en-US" altLang="cs-CZ" dirty="0">
                <a:solidFill>
                  <a:srgbClr val="002D5A"/>
                </a:solidFill>
              </a:rPr>
              <a:t>. </a:t>
            </a:r>
            <a:r>
              <a:rPr lang="en-US" altLang="cs-CZ" dirty="0" err="1">
                <a:solidFill>
                  <a:srgbClr val="002D5A"/>
                </a:solidFill>
              </a:rPr>
              <a:t>Politika</a:t>
            </a:r>
            <a:r>
              <a:rPr lang="en-US" altLang="cs-CZ" dirty="0">
                <a:solidFill>
                  <a:srgbClr val="002D5A"/>
                </a:solidFill>
              </a:rPr>
              <a:t> a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: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politické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. in: Novák, Miroslav et al. </a:t>
            </a:r>
            <a:r>
              <a:rPr lang="en-US" altLang="cs-CZ" i="1" dirty="0" err="1">
                <a:solidFill>
                  <a:srgbClr val="002D5A"/>
                </a:solidFill>
              </a:rPr>
              <a:t>Úvod</a:t>
            </a:r>
            <a:r>
              <a:rPr lang="en-US" altLang="cs-CZ" i="1" dirty="0">
                <a:solidFill>
                  <a:srgbClr val="002D5A"/>
                </a:solidFill>
              </a:rPr>
              <a:t> do </a:t>
            </a:r>
            <a:r>
              <a:rPr lang="en-US" altLang="cs-CZ" i="1" dirty="0" err="1">
                <a:solidFill>
                  <a:srgbClr val="002D5A"/>
                </a:solidFill>
              </a:rPr>
              <a:t>studia</a:t>
            </a:r>
            <a:r>
              <a:rPr lang="en-US" altLang="cs-CZ" i="1" dirty="0">
                <a:solidFill>
                  <a:srgbClr val="002D5A"/>
                </a:solidFill>
              </a:rPr>
              <a:t> </a:t>
            </a:r>
            <a:r>
              <a:rPr lang="en-US" altLang="cs-CZ" i="1" dirty="0" err="1">
                <a:solidFill>
                  <a:srgbClr val="002D5A"/>
                </a:solidFill>
              </a:rPr>
              <a:t>politiky</a:t>
            </a:r>
            <a:r>
              <a:rPr lang="en-US" altLang="cs-CZ" dirty="0">
                <a:solidFill>
                  <a:srgbClr val="002D5A"/>
                </a:solidFill>
              </a:rPr>
              <a:t>. Praha: SLON, 2011, s. </a:t>
            </a:r>
            <a:r>
              <a:rPr lang="cs-CZ" altLang="cs-CZ" dirty="0">
                <a:solidFill>
                  <a:srgbClr val="002D5A"/>
                </a:solidFill>
              </a:rPr>
              <a:t>242-244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8953"/>
      </p:ext>
    </p:extLst>
  </p:cSld>
  <p:clrMapOvr>
    <a:masterClrMapping/>
  </p:clrMapOvr>
  <p:transition spd="slow">
    <p:pull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Politická geografie komunikací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9950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Směr budování hlavních dopravních tepen - geopolitická otázka - viz Československo mezi válkami, po roce 1948 a nynější ČR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Historické cykly typů komunikace: cesty a pěšiny, karavany, lodní cesty, dostavníky, železnice, letecké cesty, datové sítě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Barcelonské dohody o svobodě tranzitu (1921) - ne všechny státy se jimi plně řídí, některé dávají přednost bilaterálním dohodám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49456"/>
      </p:ext>
    </p:extLst>
  </p:cSld>
  <p:clrMapOvr>
    <a:masterClrMapping/>
  </p:clrMapOvr>
  <p:transition spd="slow">
    <p:pull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32"/>
            <a:ext cx="7144177" cy="293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60" y="3104639"/>
            <a:ext cx="5663821" cy="375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Krajská města by se jednou měla propojit dálnicemi, rychlostními silnicemi a silnicemi I.tříd. Nejprve se však podle ŘSD musejí dostavět dálnice, na kterých se už pracuj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38814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Krajská města by se jednou měla propojit dálnicemi, rychlostními silnicemi a silnicemi I.tříd. Nejprve se však podle ŘSD musejí dostavět dálnice, na kterých se už pracuj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56584"/>
      </p:ext>
    </p:extLst>
  </p:cSld>
  <p:clrMapOvr>
    <a:masterClrMapping/>
  </p:clrMapOvr>
  <p:transition spd="slow">
    <p:pull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Autofit/>
          </a:bodyPr>
          <a:lstStyle/>
          <a:p>
            <a:r>
              <a:rPr lang="cs-CZ" sz="4000" dirty="0"/>
              <a:t>Politická geografie surovinových zdrojů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522709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Ložiska nerostných surovin - podél sopečných a jiných zlomů - významně ovlivňují ekonomickou sílu zemí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Přeprava surovin - produktovody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PG energetiky </a:t>
            </a:r>
            <a:r>
              <a:rPr lang="cs-CZ" sz="2800" i="1" dirty="0">
                <a:solidFill>
                  <a:srgbClr val="002D5A"/>
                </a:solidFill>
              </a:rPr>
              <a:t>(jádro, uhlí, voda, </a:t>
            </a:r>
            <a:r>
              <a:rPr lang="cs-CZ" sz="2800" i="1" dirty="0" err="1">
                <a:solidFill>
                  <a:srgbClr val="002D5A"/>
                </a:solidFill>
              </a:rPr>
              <a:t>solár</a:t>
            </a:r>
            <a:r>
              <a:rPr lang="cs-CZ" sz="2800" i="1" dirty="0">
                <a:solidFill>
                  <a:srgbClr val="002D5A"/>
                </a:solidFill>
              </a:rPr>
              <a:t>, větrná)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Voda a její zdroje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Kontrola řek a sladkovodních ploch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Konflikty v důsledku nedostatku vody (viz mapa)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Ekologický rozměr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Zavlažovací kanály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Spory vodárenských a distribučních společností a „geopolitika“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Odsolování a recyklace - Izrael, Palestina, Jordánsko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33092"/>
      </p:ext>
    </p:extLst>
  </p:cSld>
  <p:clrMapOvr>
    <a:masterClrMapping/>
  </p:clrMapOvr>
  <p:transition spd="slow">
    <p:pull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503499"/>
          </a:xfrm>
        </p:spPr>
        <p:txBody>
          <a:bodyPr>
            <a:noAutofit/>
          </a:bodyPr>
          <a:lstStyle/>
          <a:p>
            <a:r>
              <a:rPr lang="cs-CZ" sz="4000" dirty="0"/>
              <a:t>Problémy spojené se surovinami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5720"/>
            <a:ext cx="8229600" cy="499508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Spory o zdroje uhlí - Sársko, Lotrinsko, Horní Slezsko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Ropa a Blízký východ 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Uran za studené války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Devastace ŽP (fosfáty na Nauru)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Výkyvy světové ekonomiky a jejich dopad na ceny komodit (např. drahé kovy) nutí celé populace hledat si nové zdroje obživy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Konflikt v regionu zvyšuje cenu komodity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Konflikty centrum - periferie v </a:t>
            </a:r>
            <a:r>
              <a:rPr lang="cs-CZ" sz="2800">
                <a:solidFill>
                  <a:srgbClr val="002D5A"/>
                </a:solidFill>
              </a:rPr>
              <a:t>důsledku zdrojů</a:t>
            </a:r>
            <a:endParaRPr lang="cs-CZ" sz="2800" dirty="0">
              <a:solidFill>
                <a:srgbClr val="002D5A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39704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v roce 1937 a jazyky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8" y="1440122"/>
            <a:ext cx="5997185" cy="45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9396"/>
      </p:ext>
    </p:extLst>
  </p:cSld>
  <p:clrMapOvr>
    <a:masterClrMapping/>
  </p:clrMapOvr>
  <p:transition spd="slow">
    <p:pull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Světové zásoby 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608"/>
            <a:ext cx="9144000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566101"/>
      </p:ext>
    </p:extLst>
  </p:cSld>
  <p:clrMapOvr>
    <a:masterClrMapping/>
  </p:clrMapOvr>
  <p:transition spd="slow">
    <p:pull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Světoví producenti ropy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799"/>
            <a:ext cx="9144000" cy="40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82" y="595553"/>
            <a:ext cx="2310218" cy="251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973611"/>
      </p:ext>
    </p:extLst>
  </p:cSld>
  <p:clrMapOvr>
    <a:masterClrMapping/>
  </p:clrMapOvr>
  <p:transition spd="slow">
    <p:pull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Vývoz 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9493"/>
            <a:ext cx="9143033" cy="390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201227"/>
      </p:ext>
    </p:extLst>
  </p:cSld>
  <p:clrMapOvr>
    <a:masterClrMapping/>
  </p:clrMapOvr>
  <p:transition spd="slow">
    <p:pull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Dovoz 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50965"/>
            <a:ext cx="9143999" cy="390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76190"/>
      </p:ext>
    </p:extLst>
  </p:cSld>
  <p:clrMapOvr>
    <a:masterClrMapping/>
  </p:clrMapOvr>
  <p:transition spd="slow">
    <p:pull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248440"/>
              </p:ext>
            </p:extLst>
          </p:nvPr>
        </p:nvGraphicFramePr>
        <p:xfrm>
          <a:off x="0" y="740391"/>
          <a:ext cx="9144000" cy="5578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3615022"/>
      </p:ext>
    </p:extLst>
  </p:cSld>
  <p:clrMapOvr>
    <a:masterClrMapping/>
  </p:clrMapOvr>
  <p:transition spd="slow">
    <p:pull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930243"/>
              </p:ext>
            </p:extLst>
          </p:nvPr>
        </p:nvGraphicFramePr>
        <p:xfrm>
          <a:off x="0" y="522026"/>
          <a:ext cx="9144000" cy="581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273014"/>
      </p:ext>
    </p:extLst>
  </p:cSld>
  <p:clrMapOvr>
    <a:masterClrMapping/>
  </p:clrMapOvr>
  <p:transition spd="slow">
    <p:pull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078"/>
            <a:ext cx="9144000" cy="489851"/>
          </a:xfrm>
        </p:spPr>
        <p:txBody>
          <a:bodyPr>
            <a:noAutofit/>
          </a:bodyPr>
          <a:lstStyle/>
          <a:p>
            <a:r>
              <a:rPr lang="cs-CZ" sz="4400" dirty="0"/>
              <a:t>Nedostatek vody (2006)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6179"/>
            <a:ext cx="9144001" cy="50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-1" y="6323098"/>
            <a:ext cx="9144000" cy="489851"/>
          </a:xfrm>
          <a:prstGeom prst="rect">
            <a:avLst/>
          </a:prstGeom>
        </p:spPr>
        <p:txBody>
          <a:bodyPr vert="horz" lIns="252000" tIns="45710" rIns="252000" bIns="45710" rtlCol="0" anchor="ctr">
            <a:noAutofit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002D5A"/>
                </a:solidFill>
              </a:rPr>
              <a:t>Fyzický versus ekonomický nedostatek!!!</a:t>
            </a:r>
          </a:p>
        </p:txBody>
      </p:sp>
    </p:spTree>
    <p:extLst>
      <p:ext uri="{BB962C8B-B14F-4D97-AF65-F5344CB8AC3E}">
        <p14:creationId xmlns:p14="http://schemas.microsoft.com/office/powerpoint/2010/main" val="2310590162"/>
      </p:ext>
    </p:extLst>
  </p:cSld>
  <p:clrMapOvr>
    <a:masterClrMapping/>
  </p:clrMapOvr>
  <p:transition spd="slow">
    <p:pull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15"/>
            <a:ext cx="9215359" cy="485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528207"/>
      </p:ext>
    </p:extLst>
  </p:cSld>
  <p:clrMapOvr>
    <a:masterClrMapping/>
  </p:clrMapOvr>
  <p:transition spd="slow">
    <p:pull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3456"/>
            <a:ext cx="9144001" cy="54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Konflikty o vodu (1990-2008)</a:t>
            </a:r>
          </a:p>
        </p:txBody>
      </p:sp>
    </p:spTree>
    <p:extLst>
      <p:ext uri="{BB962C8B-B14F-4D97-AF65-F5344CB8AC3E}">
        <p14:creationId xmlns:p14="http://schemas.microsoft.com/office/powerpoint/2010/main" val="2889068423"/>
      </p:ext>
    </p:extLst>
  </p:cSld>
  <p:clrMapOvr>
    <a:masterClrMapping/>
  </p:clrMapOvr>
  <p:transition spd="slow">
    <p:pull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moří a oceánů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356487776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na mapě (1920-39)</a:t>
            </a:r>
          </a:p>
        </p:txBody>
      </p:sp>
      <p:pic>
        <p:nvPicPr>
          <p:cNvPr id="12290" name="Picture 2" descr="Výsledek obrázku pro polsko 20. století mapa promě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84" y="1058183"/>
            <a:ext cx="5781201" cy="56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57882"/>
      </p:ext>
    </p:extLst>
  </p:cSld>
  <p:clrMapOvr>
    <a:masterClrMapping/>
  </p:clrMapOvr>
  <p:transition spd="slow">
    <p:pull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55-63</a:t>
            </a:r>
          </a:p>
          <a:p>
            <a:pPr>
              <a:spcBef>
                <a:spcPts val="1800"/>
              </a:spcBef>
            </a:pPr>
            <a:r>
              <a:rPr lang="en-US" altLang="cs-CZ" dirty="0" err="1">
                <a:solidFill>
                  <a:srgbClr val="002D5A"/>
                </a:solidFill>
              </a:rPr>
              <a:t>Krulík</a:t>
            </a:r>
            <a:r>
              <a:rPr lang="en-US" altLang="cs-CZ" dirty="0">
                <a:solidFill>
                  <a:srgbClr val="002D5A"/>
                </a:solidFill>
              </a:rPr>
              <a:t>, </a:t>
            </a:r>
            <a:r>
              <a:rPr lang="en-US" altLang="cs-CZ" dirty="0" err="1">
                <a:solidFill>
                  <a:srgbClr val="002D5A"/>
                </a:solidFill>
              </a:rPr>
              <a:t>Oldřich</a:t>
            </a:r>
            <a:r>
              <a:rPr lang="en-US" altLang="cs-CZ" dirty="0">
                <a:solidFill>
                  <a:srgbClr val="002D5A"/>
                </a:solidFill>
              </a:rPr>
              <a:t>. </a:t>
            </a:r>
            <a:r>
              <a:rPr lang="en-US" altLang="cs-CZ" dirty="0" err="1">
                <a:solidFill>
                  <a:srgbClr val="002D5A"/>
                </a:solidFill>
              </a:rPr>
              <a:t>Politika</a:t>
            </a:r>
            <a:r>
              <a:rPr lang="en-US" altLang="cs-CZ" dirty="0">
                <a:solidFill>
                  <a:srgbClr val="002D5A"/>
                </a:solidFill>
              </a:rPr>
              <a:t> a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: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politické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geografie</a:t>
            </a:r>
            <a:r>
              <a:rPr lang="en-US" altLang="cs-CZ" dirty="0">
                <a:solidFill>
                  <a:srgbClr val="002D5A"/>
                </a:solidFill>
              </a:rPr>
              <a:t>. in: Novák, Miroslav et al. </a:t>
            </a:r>
            <a:r>
              <a:rPr lang="en-US" altLang="cs-CZ" dirty="0" err="1">
                <a:solidFill>
                  <a:srgbClr val="002D5A"/>
                </a:solidFill>
              </a:rPr>
              <a:t>Úvod</a:t>
            </a:r>
            <a:r>
              <a:rPr lang="en-US" altLang="cs-CZ" dirty="0">
                <a:solidFill>
                  <a:srgbClr val="002D5A"/>
                </a:solidFill>
              </a:rPr>
              <a:t> do </a:t>
            </a:r>
            <a:r>
              <a:rPr lang="en-US" altLang="cs-CZ" dirty="0" err="1">
                <a:solidFill>
                  <a:srgbClr val="002D5A"/>
                </a:solidFill>
              </a:rPr>
              <a:t>studia</a:t>
            </a:r>
            <a:r>
              <a:rPr lang="en-US" altLang="cs-CZ" dirty="0">
                <a:solidFill>
                  <a:srgbClr val="002D5A"/>
                </a:solidFill>
              </a:rPr>
              <a:t> </a:t>
            </a:r>
            <a:r>
              <a:rPr lang="en-US" altLang="cs-CZ" dirty="0" err="1">
                <a:solidFill>
                  <a:srgbClr val="002D5A"/>
                </a:solidFill>
              </a:rPr>
              <a:t>politiky</a:t>
            </a:r>
            <a:r>
              <a:rPr lang="en-US" altLang="cs-CZ" dirty="0">
                <a:solidFill>
                  <a:srgbClr val="002D5A"/>
                </a:solidFill>
              </a:rPr>
              <a:t>. Praha: SLON, 2011, s. </a:t>
            </a:r>
            <a:r>
              <a:rPr lang="cs-CZ" altLang="cs-CZ" dirty="0">
                <a:solidFill>
                  <a:srgbClr val="002D5A"/>
                </a:solidFill>
              </a:rPr>
              <a:t>223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67338"/>
      </p:ext>
    </p:extLst>
  </p:cSld>
  <p:clrMapOvr>
    <a:masterClrMapping/>
  </p:clrMapOvr>
  <p:transition spd="slow">
    <p:pull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Úvodní poznámky k zamyšlení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Moře a oceány dělí i spojují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Jejich význam v historii se mění, posouvá, snižuje a opět zvyšuje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Teritoriální vody - viz kapitola o území a hranicích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Úžiny, průlivy, průplavy, základny…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34694"/>
      </p:ext>
    </p:extLst>
  </p:cSld>
  <p:clrMapOvr>
    <a:masterClrMapping/>
  </p:clrMapOvr>
  <p:transition spd="slow">
    <p:pull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Středozemní moře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0" y="835927"/>
            <a:ext cx="8229600" cy="77661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2D5A"/>
                </a:solidFill>
              </a:rPr>
              <a:t>Strategická role od antického světa dodnes</a:t>
            </a:r>
          </a:p>
          <a:p>
            <a:r>
              <a:rPr lang="cs-CZ" sz="2000" dirty="0">
                <a:solidFill>
                  <a:srgbClr val="002D5A"/>
                </a:solidFill>
              </a:rPr>
              <a:t>Migrace, transport, nerostné suroviny, střety náboženství a civilizací</a:t>
            </a:r>
          </a:p>
          <a:p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1830901"/>
            <a:ext cx="8625385" cy="50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01531"/>
      </p:ext>
    </p:extLst>
  </p:cSld>
  <p:clrMapOvr>
    <a:masterClrMapping/>
  </p:clrMapOvr>
  <p:transition spd="slow">
    <p:pull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Severní ledový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1" y="973668"/>
            <a:ext cx="3585316" cy="542713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Postupný nárůst významu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Hranice mezi USA a Ruskem - Západem a Východem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Různé půtky o území </a:t>
            </a:r>
          </a:p>
          <a:p>
            <a:pPr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Tzv. severní cesta mezi Murmanskem a Archangelskem</a:t>
            </a:r>
          </a:p>
          <a:p>
            <a:pPr>
              <a:spcBef>
                <a:spcPts val="1200"/>
              </a:spcBef>
            </a:pPr>
            <a:r>
              <a:rPr lang="cs-CZ" sz="2200" dirty="0" smtClean="0">
                <a:solidFill>
                  <a:srgbClr val="002D5A"/>
                </a:solidFill>
              </a:rPr>
              <a:t>Až 22 </a:t>
            </a:r>
            <a:r>
              <a:rPr lang="cs-CZ" sz="2200" dirty="0">
                <a:solidFill>
                  <a:srgbClr val="002D5A"/>
                </a:solidFill>
              </a:rPr>
              <a:t>% neobjevených světových zásob ropy a zemního </a:t>
            </a:r>
            <a:r>
              <a:rPr lang="cs-CZ" sz="2200" dirty="0" smtClean="0">
                <a:solidFill>
                  <a:srgbClr val="002D5A"/>
                </a:solidFill>
              </a:rPr>
              <a:t>plynu</a:t>
            </a:r>
          </a:p>
          <a:p>
            <a:pPr>
              <a:spcBef>
                <a:spcPts val="1200"/>
              </a:spcBef>
            </a:pPr>
            <a:r>
              <a:rPr lang="cs-CZ" sz="2200" dirty="0" smtClean="0">
                <a:solidFill>
                  <a:srgbClr val="002D5A"/>
                </a:solidFill>
              </a:rPr>
              <a:t>Arktida </a:t>
            </a:r>
            <a:r>
              <a:rPr lang="cs-CZ" sz="2200" dirty="0">
                <a:solidFill>
                  <a:srgbClr val="002D5A"/>
                </a:solidFill>
              </a:rPr>
              <a:t>- zóny: Rusko, Kanada, Spojené státy, Norsko, Finsko, </a:t>
            </a:r>
            <a:r>
              <a:rPr lang="cs-CZ" sz="2200" dirty="0" smtClean="0">
                <a:solidFill>
                  <a:srgbClr val="002D5A"/>
                </a:solidFill>
              </a:rPr>
              <a:t>Island, </a:t>
            </a:r>
            <a:r>
              <a:rPr lang="cs-CZ" sz="2200" dirty="0">
                <a:solidFill>
                  <a:srgbClr val="002D5A"/>
                </a:solidFill>
              </a:rPr>
              <a:t>Dánsko </a:t>
            </a:r>
          </a:p>
          <a:p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29" y="54402"/>
            <a:ext cx="2551045" cy="262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14" y="2677584"/>
            <a:ext cx="5732186" cy="374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178548"/>
      </p:ext>
    </p:extLst>
  </p:cSld>
  <p:clrMapOvr>
    <a:masterClrMapping/>
  </p:clrMapOvr>
  <p:transition spd="slow">
    <p:pull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8413" y="984106"/>
            <a:ext cx="3302757" cy="339725"/>
          </a:xfrm>
        </p:spPr>
        <p:txBody>
          <a:bodyPr>
            <a:noAutofit/>
          </a:bodyPr>
          <a:lstStyle/>
          <a:p>
            <a:pPr algn="r"/>
            <a:r>
              <a:rPr lang="cs-CZ" sz="3200" dirty="0"/>
              <a:t>Atlantický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18662" y="1746913"/>
            <a:ext cx="2988859" cy="4367284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2D5A"/>
                </a:solidFill>
              </a:rPr>
              <a:t>Vnitřní moře euroamerického světa - NATO, základny, ložiska surovin, doprava</a:t>
            </a:r>
          </a:p>
          <a:p>
            <a:r>
              <a:rPr lang="cs-CZ" sz="2000" dirty="0">
                <a:solidFill>
                  <a:srgbClr val="002D5A"/>
                </a:solidFill>
              </a:rPr>
              <a:t>Severní moře - největší evropské přístavy + Karibik</a:t>
            </a:r>
          </a:p>
          <a:p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4736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024414"/>
      </p:ext>
    </p:extLst>
  </p:cSld>
  <p:clrMapOvr>
    <a:masterClrMapping/>
  </p:clrMapOvr>
  <p:transition spd="slow">
    <p:pull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Indický oceán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6952" y="1173706"/>
            <a:ext cx="2722726" cy="522709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2D5A"/>
                </a:solidFill>
              </a:rPr>
              <a:t>Někdy opomíjený, ale většinou expertů považovaný za klíčový</a:t>
            </a:r>
          </a:p>
          <a:p>
            <a:r>
              <a:rPr lang="cs-CZ" sz="2400" dirty="0">
                <a:solidFill>
                  <a:srgbClr val="002D5A"/>
                </a:solidFill>
              </a:rPr>
              <a:t>Střídání panství - Arabové, Holanďané, Britové, USA…</a:t>
            </a:r>
          </a:p>
          <a:p>
            <a:r>
              <a:rPr lang="cs-CZ" sz="2400" dirty="0">
                <a:solidFill>
                  <a:srgbClr val="002D5A"/>
                </a:solidFill>
              </a:rPr>
              <a:t>Dopravní tepny, velké civilizace</a:t>
            </a: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67" y="798394"/>
            <a:ext cx="5895833" cy="586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116482"/>
      </p:ext>
    </p:extLst>
  </p:cSld>
  <p:clrMapOvr>
    <a:masterClrMapping/>
  </p:clrMapOvr>
  <p:transition spd="slow">
    <p:pull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9958"/>
            <a:ext cx="9144000" cy="339725"/>
          </a:xfrm>
        </p:spPr>
        <p:txBody>
          <a:bodyPr>
            <a:noAutofit/>
          </a:bodyPr>
          <a:lstStyle/>
          <a:p>
            <a:r>
              <a:rPr lang="cs-CZ" sz="3200" dirty="0"/>
              <a:t>Pacifik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32812" y="1173706"/>
            <a:ext cx="2402006" cy="5227093"/>
          </a:xfrm>
        </p:spPr>
        <p:txBody>
          <a:bodyPr>
            <a:noAutofit/>
          </a:bodyPr>
          <a:lstStyle/>
          <a:p>
            <a:r>
              <a:rPr lang="cs-CZ" sz="2000" dirty="0" smtClean="0">
                <a:solidFill>
                  <a:srgbClr val="002D5A"/>
                </a:solidFill>
              </a:rPr>
              <a:t>Geopoliticky </a:t>
            </a:r>
            <a:r>
              <a:rPr lang="cs-CZ" sz="2000" dirty="0">
                <a:solidFill>
                  <a:srgbClr val="002D5A"/>
                </a:solidFill>
              </a:rPr>
              <a:t>důležitý až později - základny USA, následně další hraniční zóna Z/V</a:t>
            </a:r>
          </a:p>
          <a:p>
            <a:r>
              <a:rPr lang="cs-CZ" sz="2000" dirty="0">
                <a:solidFill>
                  <a:srgbClr val="002D5A"/>
                </a:solidFill>
              </a:rPr>
              <a:t>Transport, soupeření o sféry mezi velmocemi a </a:t>
            </a:r>
            <a:r>
              <a:rPr lang="cs-CZ" sz="2000" dirty="0" err="1">
                <a:solidFill>
                  <a:srgbClr val="002D5A"/>
                </a:solidFill>
              </a:rPr>
              <a:t>reg</a:t>
            </a:r>
            <a:r>
              <a:rPr lang="cs-CZ" sz="2000" dirty="0">
                <a:solidFill>
                  <a:srgbClr val="002D5A"/>
                </a:solidFill>
              </a:rPr>
              <a:t>. Mocnostmi</a:t>
            </a:r>
          </a:p>
          <a:p>
            <a:r>
              <a:rPr lang="cs-CZ" sz="2000" dirty="0">
                <a:solidFill>
                  <a:srgbClr val="002D5A"/>
                </a:solidFill>
              </a:rPr>
              <a:t>Rozdíl mezi severem a jihem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991"/>
            <a:ext cx="6685654" cy="588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958245"/>
      </p:ext>
    </p:extLst>
  </p:cSld>
  <p:clrMapOvr>
    <a:masterClrMapping/>
  </p:clrMapOvr>
  <p:transition spd="slow">
    <p:pull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Mapy jako projekce politiky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1914747054"/>
      </p:ext>
    </p:extLst>
  </p:cSld>
  <p:clrMapOvr>
    <a:masterClrMapping/>
  </p:clrMapOvr>
  <p:transition spd="slow">
    <p:pull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0"/>
            <a:ext cx="8775510" cy="68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05434"/>
      </p:ext>
    </p:extLst>
  </p:cSld>
  <p:clrMapOvr>
    <a:masterClrMapping/>
  </p:clrMapOvr>
  <p:transition spd="slow">
    <p:pull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"/>
            <a:ext cx="9144000" cy="636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07867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Polsko - změny hranic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9" y="1078173"/>
            <a:ext cx="6853310" cy="565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6054"/>
      </p:ext>
    </p:extLst>
  </p:cSld>
  <p:clrMapOvr>
    <a:masterClrMapping/>
  </p:clrMapOvr>
  <p:transition spd="slow">
    <p:pull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943"/>
            <a:ext cx="9144000" cy="633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131265"/>
      </p:ext>
    </p:extLst>
  </p:cSld>
  <p:clrMapOvr>
    <a:masterClrMapping/>
  </p:clrMapOvr>
  <p:transition spd="slow">
    <p:pull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5096"/>
            <a:ext cx="9193093" cy="351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395127"/>
      </p:ext>
    </p:extLst>
  </p:cSld>
  <p:clrMapOvr>
    <a:masterClrMapping/>
  </p:clrMapOvr>
  <p:transition spd="slow">
    <p:pull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833"/>
            <a:ext cx="7397087" cy="689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016780"/>
      </p:ext>
    </p:extLst>
  </p:cSld>
  <p:clrMapOvr>
    <a:masterClrMapping/>
  </p:clrMapOvr>
  <p:transition spd="slow">
    <p:pull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665"/>
            <a:ext cx="9144000" cy="60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542996"/>
      </p:ext>
    </p:extLst>
  </p:cSld>
  <p:clrMapOvr>
    <a:masterClrMapping/>
  </p:clrMapOvr>
  <p:transition spd="slow">
    <p:pull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Největší importéři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832"/>
            <a:ext cx="9032253" cy="444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29746"/>
      </p:ext>
    </p:extLst>
  </p:cSld>
  <p:clrMapOvr>
    <a:masterClrMapping/>
  </p:clrMapOvr>
  <p:transition spd="slow">
    <p:pull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" y="583441"/>
            <a:ext cx="8366078" cy="62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671949"/>
      </p:ext>
    </p:extLst>
  </p:cSld>
  <p:clrMapOvr>
    <a:masterClrMapping/>
  </p:clrMapOvr>
  <p:transition spd="slow">
    <p:pull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37" y="0"/>
            <a:ext cx="6478137" cy="485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8" y="3589361"/>
            <a:ext cx="4702431" cy="333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840863"/>
      </p:ext>
    </p:extLst>
  </p:cSld>
  <p:clrMapOvr>
    <a:masterClrMapping/>
  </p:clrMapOvr>
  <p:transition spd="slow">
    <p:pull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1045759"/>
            <a:ext cx="7197701" cy="482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437"/>
      </p:ext>
    </p:extLst>
  </p:cSld>
  <p:clrMapOvr>
    <a:masterClrMapping/>
  </p:clrMapOvr>
  <p:transition spd="slow">
    <p:pull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Volební geografie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3378046193"/>
      </p:ext>
    </p:extLst>
  </p:cSld>
  <p:clrMapOvr>
    <a:masterClrMapping/>
  </p:clrMapOvr>
  <p:transition spd="slow">
    <p:pull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3140"/>
            <a:ext cx="8229600" cy="48586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altLang="cs-CZ" sz="24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4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4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400" dirty="0">
                <a:solidFill>
                  <a:srgbClr val="002D5A"/>
                </a:solidFill>
              </a:rPr>
              <a:t>(dostupné: </a:t>
            </a:r>
            <a:r>
              <a:rPr lang="cs-CZ" altLang="cs-CZ" sz="24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400" dirty="0">
                <a:solidFill>
                  <a:srgbClr val="002D5A"/>
                </a:solidFill>
              </a:rPr>
              <a:t>), s. 69-78</a:t>
            </a:r>
          </a:p>
          <a:p>
            <a:pPr>
              <a:lnSpc>
                <a:spcPct val="120000"/>
              </a:lnSpc>
            </a:pPr>
            <a:r>
              <a:rPr lang="cs-CZ" altLang="cs-CZ" sz="2400" dirty="0" err="1">
                <a:solidFill>
                  <a:srgbClr val="002D5A"/>
                </a:solidFill>
              </a:rPr>
              <a:t>Krulík</a:t>
            </a:r>
            <a:r>
              <a:rPr lang="cs-CZ" altLang="cs-CZ" sz="24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4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400" dirty="0">
                <a:solidFill>
                  <a:srgbClr val="002D5A"/>
                </a:solidFill>
              </a:rPr>
              <a:t>. Praha: SLON, 2011, s. 236-239</a:t>
            </a:r>
          </a:p>
          <a:p>
            <a:pPr>
              <a:lnSpc>
                <a:spcPct val="120000"/>
              </a:lnSpc>
            </a:pPr>
            <a:r>
              <a:rPr lang="en-US" altLang="cs-CZ" sz="2400" dirty="0">
                <a:solidFill>
                  <a:srgbClr val="002D5A"/>
                </a:solidFill>
              </a:rPr>
              <a:t>Flint, Colin and Peter Taylor. </a:t>
            </a:r>
            <a:r>
              <a:rPr lang="en-US" altLang="cs-CZ" sz="2400" i="1" dirty="0">
                <a:solidFill>
                  <a:srgbClr val="002D5A"/>
                </a:solidFill>
              </a:rPr>
              <a:t>Political Geography. World economy, nation-state and locality</a:t>
            </a:r>
            <a:r>
              <a:rPr lang="en-US" altLang="cs-CZ" sz="2400" dirty="0">
                <a:solidFill>
                  <a:srgbClr val="002D5A"/>
                </a:solidFill>
              </a:rPr>
              <a:t>. UK: Pearson Education Ltd., 2007</a:t>
            </a:r>
            <a:r>
              <a:rPr lang="cs-CZ" altLang="cs-CZ" sz="2400" dirty="0">
                <a:solidFill>
                  <a:srgbClr val="002D5A"/>
                </a:solidFill>
              </a:rPr>
              <a:t>, s. 194-233</a:t>
            </a:r>
          </a:p>
          <a:p>
            <a:pPr>
              <a:lnSpc>
                <a:spcPct val="120000"/>
              </a:lnSpc>
            </a:pPr>
            <a:r>
              <a:rPr lang="cs-CZ" altLang="cs-CZ" sz="2400" dirty="0">
                <a:solidFill>
                  <a:srgbClr val="002D5A"/>
                </a:solidFill>
              </a:rPr>
              <a:t>Kostelecký, Tomáš a kol. </a:t>
            </a:r>
            <a:r>
              <a:rPr lang="cs-CZ" altLang="cs-CZ" sz="2400" i="1" dirty="0">
                <a:solidFill>
                  <a:srgbClr val="002D5A"/>
                </a:solidFill>
              </a:rPr>
              <a:t>Geografie výsledků parlamentních voleb: vzorce volebního chování v Česku 1992-2013</a:t>
            </a:r>
            <a:r>
              <a:rPr lang="cs-CZ" altLang="cs-CZ" sz="2400" dirty="0">
                <a:solidFill>
                  <a:srgbClr val="002D5A"/>
                </a:solidFill>
              </a:rPr>
              <a:t>. Praha: </a:t>
            </a:r>
            <a:r>
              <a:rPr lang="cs-CZ" altLang="cs-CZ" sz="2400" dirty="0" err="1">
                <a:solidFill>
                  <a:srgbClr val="002D5A"/>
                </a:solidFill>
              </a:rPr>
              <a:t>SocÚ</a:t>
            </a:r>
            <a:r>
              <a:rPr lang="cs-CZ" altLang="cs-CZ" sz="2400" dirty="0">
                <a:solidFill>
                  <a:srgbClr val="002D5A"/>
                </a:solidFill>
              </a:rPr>
              <a:t> AV ČR, 2015</a:t>
            </a:r>
            <a:endParaRPr lang="en-US" altLang="cs-CZ" sz="24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endParaRPr lang="cs-CZ" altLang="cs-CZ" sz="2400" dirty="0">
              <a:solidFill>
                <a:srgbClr val="002D5A"/>
              </a:solidFill>
            </a:endParaRPr>
          </a:p>
          <a:p>
            <a:pPr eaLnBrk="1" hangingPunct="1">
              <a:lnSpc>
                <a:spcPct val="120000"/>
              </a:lnSpc>
              <a:buFont typeface="Arial" charset="0"/>
              <a:buNone/>
            </a:pPr>
            <a:endParaRPr lang="cs-CZ" altLang="cs-CZ" sz="20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51388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Současné Polsko - dialekty</a:t>
            </a:r>
          </a:p>
        </p:txBody>
      </p:sp>
      <p:pic>
        <p:nvPicPr>
          <p:cNvPr id="1026" name="Picture 2" descr="https://upload.wikimedia.org/wikipedia/commons/thumb/1/19/Polska-dialekty_wg_Urba%C5%84czyka.PNG/350px-Polska-dialekty_wg_Urba%C5%84czy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2" y="1458611"/>
            <a:ext cx="5262587" cy="487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30360"/>
      </p:ext>
    </p:extLst>
  </p:cSld>
  <p:clrMapOvr>
    <a:masterClrMapping/>
  </p:clrMapOvr>
  <p:transition spd="slow">
    <p:pull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Geografie volebních 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23833"/>
            <a:ext cx="8229600" cy="500872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Většinové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Obecně větší význam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Rozložení elektorátu - </a:t>
            </a:r>
            <a:r>
              <a:rPr lang="cs-CZ" sz="2400" dirty="0" err="1">
                <a:solidFill>
                  <a:srgbClr val="002D5A"/>
                </a:solidFill>
              </a:rPr>
              <a:t>Sartoriho</a:t>
            </a:r>
            <a:r>
              <a:rPr lang="cs-CZ" sz="2400" dirty="0">
                <a:solidFill>
                  <a:srgbClr val="002D5A"/>
                </a:solidFill>
              </a:rPr>
              <a:t> zákony (voličský rozptyl)</a:t>
            </a:r>
          </a:p>
          <a:p>
            <a:pPr lvl="1">
              <a:spcBef>
                <a:spcPts val="1200"/>
              </a:spcBef>
            </a:pPr>
            <a:r>
              <a:rPr lang="cs-CZ" sz="2400" dirty="0" err="1">
                <a:solidFill>
                  <a:srgbClr val="002D5A"/>
                </a:solidFill>
              </a:rPr>
              <a:t>Gerrymandering</a:t>
            </a:r>
            <a:r>
              <a:rPr lang="cs-CZ" sz="2400" dirty="0">
                <a:solidFill>
                  <a:srgbClr val="002D5A"/>
                </a:solidFill>
              </a:rPr>
              <a:t>, </a:t>
            </a:r>
            <a:r>
              <a:rPr lang="cs-CZ" sz="2400" dirty="0" err="1">
                <a:solidFill>
                  <a:srgbClr val="002D5A"/>
                </a:solidFill>
              </a:rPr>
              <a:t>packing</a:t>
            </a:r>
            <a:r>
              <a:rPr lang="cs-CZ" sz="2400" dirty="0">
                <a:solidFill>
                  <a:srgbClr val="002D5A"/>
                </a:solidFill>
              </a:rPr>
              <a:t>, cracking, </a:t>
            </a:r>
            <a:r>
              <a:rPr lang="cs-CZ" sz="2400" dirty="0" err="1">
                <a:solidFill>
                  <a:srgbClr val="002D5A"/>
                </a:solidFill>
              </a:rPr>
              <a:t>minschief</a:t>
            </a:r>
            <a:r>
              <a:rPr lang="cs-CZ" sz="2400" dirty="0">
                <a:solidFill>
                  <a:srgbClr val="002D5A"/>
                </a:solidFill>
              </a:rPr>
              <a:t>, </a:t>
            </a:r>
            <a:r>
              <a:rPr lang="cs-CZ" sz="2400" dirty="0" err="1">
                <a:solidFill>
                  <a:srgbClr val="002D5A"/>
                </a:solidFill>
              </a:rPr>
              <a:t>malapportionment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Proporční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Volební obvody a jejich konstrukce - umělá/vázaná na územně správní uspořádání</a:t>
            </a:r>
          </a:p>
          <a:p>
            <a:pPr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Smíšené systémy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Kombinace většinových a proporčních technik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Složité systémy i jejich volebně geografické souvislosti</a:t>
            </a:r>
          </a:p>
        </p:txBody>
      </p:sp>
    </p:spTree>
    <p:extLst>
      <p:ext uri="{BB962C8B-B14F-4D97-AF65-F5344CB8AC3E}">
        <p14:creationId xmlns:p14="http://schemas.microsoft.com/office/powerpoint/2010/main" val="200985229"/>
      </p:ext>
    </p:extLst>
  </p:cSld>
  <p:clrMapOvr>
    <a:masterClrMapping/>
  </p:clrMapOvr>
  <p:transition spd="slow">
    <p:pull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3401"/>
            <a:ext cx="5308979" cy="390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48" y="614160"/>
            <a:ext cx="4480952" cy="333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3600" dirty="0"/>
              <a:t>Geografie volebních </a:t>
            </a:r>
            <a:br>
              <a:rPr lang="cs-CZ" sz="3600" dirty="0"/>
            </a:br>
            <a:r>
              <a:rPr lang="cs-CZ" sz="3600" dirty="0"/>
              <a:t>systémů</a:t>
            </a:r>
          </a:p>
        </p:txBody>
      </p:sp>
    </p:spTree>
    <p:extLst>
      <p:ext uri="{BB962C8B-B14F-4D97-AF65-F5344CB8AC3E}">
        <p14:creationId xmlns:p14="http://schemas.microsoft.com/office/powerpoint/2010/main" val="3829030036"/>
      </p:ext>
    </p:extLst>
  </p:cSld>
  <p:clrMapOvr>
    <a:masterClrMapping/>
  </p:clrMapOvr>
  <p:transition spd="slow">
    <p:pull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Geografie voleb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1378"/>
            <a:ext cx="8229600" cy="485860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Standardní statistická analýza - kvantitativní volební geografie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Podmíněnost hlasování - souvisí s demografií a sociologií, ale i vývojem ekonomiky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Geografické vlivy na hlasování a jejich zkoumání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Analýza volebních obvodů a volební inženýrství</a:t>
            </a:r>
          </a:p>
        </p:txBody>
      </p:sp>
    </p:spTree>
    <p:extLst>
      <p:ext uri="{BB962C8B-B14F-4D97-AF65-F5344CB8AC3E}">
        <p14:creationId xmlns:p14="http://schemas.microsoft.com/office/powerpoint/2010/main" val="2832181849"/>
      </p:ext>
    </p:extLst>
  </p:cSld>
  <p:clrMapOvr>
    <a:masterClrMapping/>
  </p:clrMapOvr>
  <p:transition spd="slow">
    <p:pull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816741"/>
      </p:ext>
    </p:extLst>
  </p:cSld>
  <p:clrMapOvr>
    <a:masterClrMapping/>
  </p:clrMapOvr>
  <p:transition spd="slow">
    <p:pull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Podmíněnost hlasování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Srovnávání výsledků voleb s demografickými a sociálními jevy, resp. vývojem lokální ekonomiky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Migrace - vnitřní a mezinárodní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Národnostní, jazykové, náboženské složení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Stárnutí populace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Vzdělanostní struktura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Zaměstnanost (sektor a charakter) a nezaměstnanost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Podnikatelská aktivita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Rozvodovost, interrupce, exekuce, osobní bankroty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80820187"/>
      </p:ext>
    </p:extLst>
  </p:cSld>
  <p:clrMapOvr>
    <a:masterClrMapping/>
  </p:clrMapOvr>
  <p:transition spd="slow">
    <p:pull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Geografické vlivy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kandidáta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sousedství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Efekt kampaně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Hlasování o sporném bodu</a:t>
            </a:r>
          </a:p>
        </p:txBody>
      </p:sp>
    </p:spTree>
    <p:extLst>
      <p:ext uri="{BB962C8B-B14F-4D97-AF65-F5344CB8AC3E}">
        <p14:creationId xmlns:p14="http://schemas.microsoft.com/office/powerpoint/2010/main" val="3668939093"/>
      </p:ext>
    </p:extLst>
  </p:cSld>
  <p:clrMapOvr>
    <a:masterClrMapping/>
  </p:clrMapOvr>
  <p:transition spd="slow">
    <p:pull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Výzkum stability volební podpory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Volatilita volební podpory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Různé typy voleb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Volby v historii - nedávné, ale i dávné </a:t>
            </a:r>
            <a:r>
              <a:rPr lang="cs-CZ" sz="2000" i="1" dirty="0">
                <a:solidFill>
                  <a:srgbClr val="002D5A"/>
                </a:solidFill>
              </a:rPr>
              <a:t>(viz otázka kontinuity/diskontinuity vývoje po roce 1989 s obdobími 1. </a:t>
            </a:r>
            <a:r>
              <a:rPr lang="cs-CZ" sz="2000" i="1" dirty="0" err="1">
                <a:solidFill>
                  <a:srgbClr val="002D5A"/>
                </a:solidFill>
              </a:rPr>
              <a:t>rep</a:t>
            </a:r>
            <a:r>
              <a:rPr lang="cs-CZ" sz="2000" i="1" dirty="0">
                <a:solidFill>
                  <a:srgbClr val="002D5A"/>
                </a:solidFill>
              </a:rPr>
              <a:t>. a 3. </a:t>
            </a:r>
            <a:r>
              <a:rPr lang="cs-CZ" sz="2000" i="1" dirty="0" err="1">
                <a:solidFill>
                  <a:srgbClr val="002D5A"/>
                </a:solidFill>
              </a:rPr>
              <a:t>rep</a:t>
            </a:r>
            <a:r>
              <a:rPr lang="cs-CZ" sz="2000" i="1" dirty="0">
                <a:solidFill>
                  <a:srgbClr val="002D5A"/>
                </a:solidFill>
              </a:rPr>
              <a:t>.)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Geografické vlivy napříč volbami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Souvisí se (de)strukturací stranického systému</a:t>
            </a:r>
          </a:p>
        </p:txBody>
      </p:sp>
    </p:spTree>
    <p:extLst>
      <p:ext uri="{BB962C8B-B14F-4D97-AF65-F5344CB8AC3E}">
        <p14:creationId xmlns:p14="http://schemas.microsoft.com/office/powerpoint/2010/main" val="541578583"/>
      </p:ext>
    </p:extLst>
  </p:cSld>
  <p:clrMapOvr>
    <a:masterClrMapping/>
  </p:clrMapOvr>
  <p:transition spd="slow">
    <p:pull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7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Vybrané problémy volební geografie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0087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Území (jádra) volební podpory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cs-CZ" sz="2100" dirty="0">
                <a:solidFill>
                  <a:srgbClr val="002D5A"/>
                </a:solidFill>
              </a:rPr>
              <a:t>představují území (územní jednotky), jejichž podíl na celkovém počtu hlasů pro stranu dosahuje 25, resp. 50 %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cs-CZ" sz="25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Třídně podmíněné hlasování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Teorie ekonomického hlasování a racionální volba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Psycho-sociální interpretace volebního chování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Geografie hlavních měst a velkoměst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Geografie venkova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cs-CZ" sz="25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500" dirty="0">
                <a:solidFill>
                  <a:srgbClr val="002D5A"/>
                </a:solidFill>
              </a:rPr>
              <a:t>Využití v politickém marketingu</a:t>
            </a:r>
          </a:p>
        </p:txBody>
      </p:sp>
    </p:spTree>
    <p:extLst>
      <p:ext uri="{BB962C8B-B14F-4D97-AF65-F5344CB8AC3E}">
        <p14:creationId xmlns:p14="http://schemas.microsoft.com/office/powerpoint/2010/main" val="3961522900"/>
      </p:ext>
    </p:extLst>
  </p:cSld>
  <p:clrMapOvr>
    <a:masterClrMapping/>
  </p:clrMapOvr>
  <p:transition spd="slow">
    <p:pull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2311"/>
            <a:ext cx="8884693" cy="578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06412"/>
      </p:ext>
    </p:extLst>
  </p:cSld>
  <p:clrMapOvr>
    <a:masterClrMapping/>
  </p:clrMapOvr>
  <p:transition spd="slow">
    <p:pull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2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644323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Volební geografie Polska (2015)</a:t>
            </a:r>
          </a:p>
        </p:txBody>
      </p:sp>
      <p:pic>
        <p:nvPicPr>
          <p:cNvPr id="2050" name="Picture 2" descr="Poland 2015 Election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30" y="2541221"/>
            <a:ext cx="4947970" cy="35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poland electoral geography partition of po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1008751"/>
            <a:ext cx="3967774" cy="37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34040"/>
      </p:ext>
    </p:extLst>
  </p:cSld>
  <p:clrMapOvr>
    <a:masterClrMapping/>
  </p:clrMapOvr>
  <p:transition spd="slow">
    <p:pull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208132"/>
            <a:ext cx="5038725" cy="364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485918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83" y="3114674"/>
            <a:ext cx="5193816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5000625" cy="358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01006" cy="506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668574"/>
      </p:ext>
    </p:extLst>
  </p:cSld>
  <p:clrMapOvr>
    <a:masterClrMapping/>
  </p:clrMapOvr>
  <p:transition spd="slow">
    <p:pull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170218" y="597019"/>
            <a:ext cx="8447088" cy="406400"/>
          </a:xfrm>
        </p:spPr>
        <p:txBody>
          <a:bodyPr>
            <a:noAutofit/>
          </a:bodyPr>
          <a:lstStyle/>
          <a:p>
            <a:r>
              <a:rPr lang="cs-CZ" altLang="cs-CZ" sz="4400" dirty="0"/>
              <a:t>Volby 1990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5500"/>
            <a:ext cx="5638801" cy="36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VÃ½sledek obrÃ¡zku pro volby 19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734657"/>
            <a:ext cx="4445000" cy="25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1" y="1487606"/>
            <a:ext cx="3295934" cy="4638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Triumf OF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Dále: KSČ, KDU, HSD-SMS</a:t>
            </a:r>
          </a:p>
        </p:txBody>
      </p:sp>
    </p:spTree>
    <p:extLst>
      <p:ext uri="{BB962C8B-B14F-4D97-AF65-F5344CB8AC3E}">
        <p14:creationId xmlns:p14="http://schemas.microsoft.com/office/powerpoint/2010/main" val="1694899991"/>
      </p:ext>
    </p:extLst>
  </p:cSld>
  <p:clrMapOvr>
    <a:masterClrMapping/>
  </p:clrMapOvr>
  <p:transition spd="slow">
    <p:pull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Volby 2021 </a:t>
            </a:r>
            <a:endParaRPr lang="cs-CZ" sz="4000" dirty="0"/>
          </a:p>
        </p:txBody>
      </p:sp>
      <p:pic>
        <p:nvPicPr>
          <p:cNvPr id="1026" name="Picture 2" descr="https://www.electoralgeography.com/new/en/czech2021/Czech_legislative_election_2021_%E2%80%93_districts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198" y="3367146"/>
            <a:ext cx="4765951" cy="27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7" y="1396999"/>
            <a:ext cx="4105925" cy="235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97" y="1286933"/>
            <a:ext cx="3824152" cy="171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0" y="4381472"/>
            <a:ext cx="3331673" cy="192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218074"/>
      </p:ext>
    </p:extLst>
  </p:cSld>
  <p:clrMapOvr>
    <a:masterClrMapping/>
  </p:clrMapOvr>
  <p:transition spd="slow">
    <p:pull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Volby 2021 - Německo</a:t>
            </a:r>
            <a:endParaRPr lang="cs-CZ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9067"/>
            <a:ext cx="4708728" cy="56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67" y="1143000"/>
            <a:ext cx="4530465" cy="498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990175"/>
      </p:ext>
    </p:extLst>
  </p:cSld>
  <p:clrMapOvr>
    <a:masterClrMapping/>
  </p:clrMapOvr>
  <p:transition spd="slow">
    <p:pull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0607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Volby 2021 - Berlín</a:t>
            </a:r>
            <a:endParaRPr lang="cs-CZ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3" y="1264180"/>
            <a:ext cx="8679473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72590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Vybrané kapitoly z geopolitiky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3097615222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776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Struktura kursu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4"/>
            <a:ext cx="8618538" cy="529533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a geopolitika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mapa světa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Státní území a státní hranice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Formy a typologie států. Administrativní uspořádání států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Referáty - 2. listopadu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jazyků. Politická geografie náboženství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menšin, problematika původního obyvatelstva. Politická geografie migrací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Referáty – 23. listopadu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komunikací. Politická geografie surovinových zdrojů.</a:t>
            </a:r>
          </a:p>
          <a:p>
            <a:pPr marL="457200" indent="-457200">
              <a:buAutoNum type="arabicPeriod"/>
            </a:pPr>
            <a:r>
              <a:rPr lang="cs-CZ" sz="2000" dirty="0">
                <a:solidFill>
                  <a:srgbClr val="002D5A"/>
                </a:solidFill>
              </a:rPr>
              <a:t>Politická geografie moří a oceánů </a:t>
            </a:r>
          </a:p>
          <a:p>
            <a:pPr marL="457200" indent="-457200">
              <a:buAutoNum type="arabicPeriod"/>
            </a:pPr>
            <a:r>
              <a:rPr lang="cs-CZ" sz="2000">
                <a:solidFill>
                  <a:srgbClr val="002D5A"/>
                </a:solidFill>
              </a:rPr>
              <a:t>Mapy </a:t>
            </a:r>
            <a:r>
              <a:rPr lang="cs-CZ" sz="2000" dirty="0">
                <a:solidFill>
                  <a:srgbClr val="002D5A"/>
                </a:solidFill>
              </a:rPr>
              <a:t>jako projekce politiky. Volební geografie 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Referáty + </a:t>
            </a:r>
            <a:r>
              <a:rPr lang="cs-CZ" sz="2000" b="1" dirty="0" err="1">
                <a:solidFill>
                  <a:srgbClr val="FF0000"/>
                </a:solidFill>
              </a:rPr>
              <a:t>předtermín</a:t>
            </a:r>
            <a:r>
              <a:rPr lang="cs-CZ" sz="2000" b="1" dirty="0">
                <a:solidFill>
                  <a:srgbClr val="FF0000"/>
                </a:solidFill>
              </a:rPr>
              <a:t> testu - 21. prosince</a:t>
            </a:r>
          </a:p>
        </p:txBody>
      </p:sp>
    </p:spTree>
    <p:extLst>
      <p:ext uri="{BB962C8B-B14F-4D97-AF65-F5344CB8AC3E}">
        <p14:creationId xmlns:p14="http://schemas.microsoft.com/office/powerpoint/2010/main" val="3999593375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072"/>
            <a:ext cx="8229600" cy="5049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11-20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800" dirty="0">
                <a:solidFill>
                  <a:srgbClr val="002D5A"/>
                </a:solidFill>
              </a:rPr>
              <a:t>Hnízdo, Bořivoj. Mezinárodní perspektivy politických regionů. Praha: ISE, 1995 - s. 9-19</a:t>
            </a:r>
          </a:p>
        </p:txBody>
      </p:sp>
    </p:spTree>
    <p:extLst>
      <p:ext uri="{BB962C8B-B14F-4D97-AF65-F5344CB8AC3E}">
        <p14:creationId xmlns:p14="http://schemas.microsoft.com/office/powerpoint/2010/main" val="3296607109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Co označuje termín „geopolitika“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4"/>
            <a:ext cx="8618538" cy="500872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Vědní disciplína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Zabývá se vztahem mezi politických jevy a procesy a geografickým prostorem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Teoretická koncepce, která se pokouší popsat zákonitosti pohybu moci a síly v prostoru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Charakteristický způsob uvažování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Forma analýzy pol. problémů, která upřednostňuje teritoriální souvislosti politických procesů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i="1" dirty="0">
                <a:solidFill>
                  <a:srgbClr val="002D5A"/>
                </a:solidFill>
              </a:rPr>
              <a:t>Praktická politická aktivita politické jednotky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Jednání, které směřuje k udržení nebo rozšíření sféry vlivu a prosazení vlastních zájmů (negativních i pozitivních)</a:t>
            </a:r>
          </a:p>
        </p:txBody>
      </p:sp>
    </p:spTree>
    <p:extLst>
      <p:ext uri="{BB962C8B-B14F-4D97-AF65-F5344CB8AC3E}">
        <p14:creationId xmlns:p14="http://schemas.microsoft.com/office/powerpoint/2010/main" val="3846766202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017C63-004F-4681-A652-5DABEBC8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66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Německá geopolitická škola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2643E6-5D3A-4775-9265-C2084F76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1128"/>
            <a:ext cx="8229600" cy="5145206"/>
          </a:xfrm>
        </p:spPr>
        <p:txBody>
          <a:bodyPr>
            <a:normAutofit fontScale="92500" lnSpcReduction="20000"/>
          </a:bodyPr>
          <a:lstStyle/>
          <a:p>
            <a:pPr marL="342900" lvl="2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002D5A"/>
                </a:solidFill>
              </a:rPr>
              <a:t>Friedrich </a:t>
            </a:r>
            <a:r>
              <a:rPr lang="en-GB" dirty="0" err="1">
                <a:solidFill>
                  <a:srgbClr val="002D5A"/>
                </a:solidFill>
              </a:rPr>
              <a:t>Ratzel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cs-CZ" dirty="0">
                <a:solidFill>
                  <a:srgbClr val="002D5A"/>
                </a:solidFill>
              </a:rPr>
              <a:t>(1844-1904)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geografický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determinismus</a:t>
            </a:r>
            <a:r>
              <a:rPr lang="cs-CZ" dirty="0">
                <a:solidFill>
                  <a:srgbClr val="002D5A"/>
                </a:solidFill>
              </a:rPr>
              <a:t> - </a:t>
            </a:r>
            <a:r>
              <a:rPr lang="cs-CZ" dirty="0" err="1">
                <a:solidFill>
                  <a:srgbClr val="002D5A"/>
                </a:solidFill>
              </a:rPr>
              <a:t>charaktert</a:t>
            </a:r>
            <a:r>
              <a:rPr lang="cs-CZ" dirty="0">
                <a:solidFill>
                  <a:srgbClr val="002D5A"/>
                </a:solidFill>
              </a:rPr>
              <a:t> socioekonomické geosféry je příčinně spjat s vlastnostmi </a:t>
            </a:r>
            <a:r>
              <a:rPr lang="cs-CZ" dirty="0" err="1">
                <a:solidFill>
                  <a:srgbClr val="002D5A"/>
                </a:solidFill>
              </a:rPr>
              <a:t>fyzickogeografické</a:t>
            </a:r>
            <a:r>
              <a:rPr lang="cs-CZ" dirty="0">
                <a:solidFill>
                  <a:srgbClr val="002D5A"/>
                </a:solidFill>
              </a:rPr>
              <a:t> sféry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Společnost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vychází</a:t>
            </a:r>
            <a:r>
              <a:rPr lang="en-GB" dirty="0">
                <a:solidFill>
                  <a:srgbClr val="002D5A"/>
                </a:solidFill>
              </a:rPr>
              <a:t> z </a:t>
            </a:r>
            <a:r>
              <a:rPr lang="en-GB" dirty="0" err="1">
                <a:solidFill>
                  <a:srgbClr val="002D5A"/>
                </a:solidFill>
              </a:rPr>
              <a:t>přírodních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poměrů</a:t>
            </a:r>
            <a:r>
              <a:rPr lang="cs-CZ" dirty="0">
                <a:solidFill>
                  <a:srgbClr val="002D5A"/>
                </a:solidFill>
              </a:rPr>
              <a:t> - půda a území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Sociální darwinismus - teorie přírodního výběru; státy mají znaky živých organismů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Silní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potřebují</a:t>
            </a:r>
            <a:r>
              <a:rPr lang="en-GB" dirty="0">
                <a:solidFill>
                  <a:srgbClr val="002D5A"/>
                </a:solidFill>
              </a:rPr>
              <a:t> pro</a:t>
            </a:r>
            <a:r>
              <a:rPr lang="cs-CZ" dirty="0">
                <a:solidFill>
                  <a:srgbClr val="002D5A"/>
                </a:solidFill>
              </a:rPr>
              <a:t>s</a:t>
            </a:r>
            <a:r>
              <a:rPr lang="en-GB" dirty="0">
                <a:solidFill>
                  <a:srgbClr val="002D5A"/>
                </a:solidFill>
              </a:rPr>
              <a:t>tor</a:t>
            </a:r>
            <a:r>
              <a:rPr lang="cs-CZ" dirty="0">
                <a:solidFill>
                  <a:srgbClr val="002D5A"/>
                </a:solidFill>
              </a:rPr>
              <a:t> (Lebensraum)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Reálné velmoci (</a:t>
            </a:r>
            <a:r>
              <a:rPr lang="cs-CZ" dirty="0" err="1">
                <a:solidFill>
                  <a:srgbClr val="002D5A"/>
                </a:solidFill>
              </a:rPr>
              <a:t>Weltmacht</a:t>
            </a:r>
            <a:r>
              <a:rPr lang="cs-CZ" dirty="0">
                <a:solidFill>
                  <a:srgbClr val="002D5A"/>
                </a:solidFill>
              </a:rPr>
              <a:t>) - rozloha min. 5 mil km2</a:t>
            </a:r>
            <a:endParaRPr lang="en-GB" dirty="0">
              <a:solidFill>
                <a:srgbClr val="002D5A"/>
              </a:solidFill>
            </a:endParaRPr>
          </a:p>
          <a:p>
            <a:pPr marL="0" lvl="2" indent="0">
              <a:lnSpc>
                <a:spcPct val="120000"/>
              </a:lnSpc>
              <a:spcBef>
                <a:spcPts val="600"/>
              </a:spcBef>
              <a:buNone/>
            </a:pPr>
            <a:endParaRPr lang="en-GB" sz="900" dirty="0">
              <a:solidFill>
                <a:srgbClr val="002D5A"/>
              </a:solidFill>
            </a:endParaRPr>
          </a:p>
          <a:p>
            <a:pPr marL="342900" lvl="2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>
                <a:solidFill>
                  <a:srgbClr val="002D5A"/>
                </a:solidFill>
              </a:rPr>
              <a:t>Robert </a:t>
            </a:r>
            <a:r>
              <a:rPr lang="en-GB" dirty="0" err="1">
                <a:solidFill>
                  <a:srgbClr val="002D5A"/>
                </a:solidFill>
              </a:rPr>
              <a:t>Kjellén</a:t>
            </a:r>
            <a:r>
              <a:rPr lang="cs-CZ" dirty="0">
                <a:solidFill>
                  <a:srgbClr val="002D5A"/>
                </a:solidFill>
              </a:rPr>
              <a:t> (1864-1922)</a:t>
            </a:r>
            <a:endParaRPr lang="en-GB" dirty="0">
              <a:solidFill>
                <a:srgbClr val="002D5A"/>
              </a:solidFill>
            </a:endParaRP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solidFill>
                  <a:srgbClr val="002D5A"/>
                </a:solidFill>
              </a:rPr>
              <a:t>Stát - vyspělý organismus vyššího řádu, smyslově rozumná bytost</a:t>
            </a: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Potřeba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prostoru</a:t>
            </a:r>
            <a:r>
              <a:rPr lang="en-GB" dirty="0">
                <a:solidFill>
                  <a:srgbClr val="002D5A"/>
                </a:solidFill>
              </a:rPr>
              <a:t>, </a:t>
            </a:r>
            <a:r>
              <a:rPr lang="en-GB" dirty="0" err="1">
                <a:solidFill>
                  <a:srgbClr val="002D5A"/>
                </a:solidFill>
              </a:rPr>
              <a:t>konflikty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nutné</a:t>
            </a:r>
            <a:r>
              <a:rPr lang="en-GB" dirty="0">
                <a:solidFill>
                  <a:srgbClr val="002D5A"/>
                </a:solidFill>
              </a:rPr>
              <a:t>, </a:t>
            </a:r>
            <a:r>
              <a:rPr lang="en-GB" dirty="0" err="1">
                <a:solidFill>
                  <a:srgbClr val="002D5A"/>
                </a:solidFill>
              </a:rPr>
              <a:t>válka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jako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pokrok</a:t>
            </a:r>
            <a:endParaRPr lang="en-GB" dirty="0">
              <a:solidFill>
                <a:srgbClr val="002D5A"/>
              </a:solidFill>
            </a:endParaRPr>
          </a:p>
          <a:p>
            <a:pPr marL="800003" lvl="3" indent="-342900">
              <a:lnSpc>
                <a:spcPct val="120000"/>
              </a:lnSpc>
              <a:spcBef>
                <a:spcPts val="600"/>
              </a:spcBef>
            </a:pPr>
            <a:r>
              <a:rPr lang="en-GB" dirty="0" err="1">
                <a:solidFill>
                  <a:srgbClr val="002D5A"/>
                </a:solidFill>
              </a:rPr>
              <a:t>Státy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procházejí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cykly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jako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život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en-GB" dirty="0" err="1">
                <a:solidFill>
                  <a:srgbClr val="002D5A"/>
                </a:solidFill>
              </a:rPr>
              <a:t>člověka</a:t>
            </a:r>
            <a:r>
              <a:rPr lang="en-GB" dirty="0">
                <a:solidFill>
                  <a:srgbClr val="002D5A"/>
                </a:solidFill>
              </a:rPr>
              <a:t> </a:t>
            </a:r>
            <a:r>
              <a:rPr lang="cs-CZ" dirty="0">
                <a:solidFill>
                  <a:srgbClr val="002D5A"/>
                </a:solidFill>
              </a:rPr>
              <a:t>(20. stol. - na úsvitu </a:t>
            </a:r>
            <a:r>
              <a:rPr lang="cs-CZ" dirty="0" err="1">
                <a:solidFill>
                  <a:srgbClr val="002D5A"/>
                </a:solidFill>
              </a:rPr>
              <a:t>Jap</a:t>
            </a:r>
            <a:r>
              <a:rPr lang="cs-CZ" dirty="0">
                <a:solidFill>
                  <a:srgbClr val="002D5A"/>
                </a:solidFill>
              </a:rPr>
              <a:t>, dopoledne Něm a USA, UK a Rus v pravém poledni, Francie v předvečer a Rak-Uh před soumrakem</a:t>
            </a:r>
            <a:endParaRPr lang="cs-CZ" dirty="0">
              <a:solidFill>
                <a:schemeClr val="bg1"/>
              </a:solidFill>
            </a:endParaRPr>
          </a:p>
          <a:p>
            <a:pPr marL="457103" lvl="3" indent="0">
              <a:spcBef>
                <a:spcPts val="1200"/>
              </a:spcBef>
              <a:buNone/>
            </a:pPr>
            <a:endParaRPr lang="en-GB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7905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017C63-004F-4681-A652-5DABEBC8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66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Německá geopolitická škola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2643E6-5D3A-4775-9265-C2084F76D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56" y="1351128"/>
            <a:ext cx="3166280" cy="50223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dirty="0">
                <a:solidFill>
                  <a:srgbClr val="002D5A"/>
                </a:solidFill>
              </a:rPr>
              <a:t>Karl Haushofer</a:t>
            </a:r>
            <a:r>
              <a:rPr lang="cs-CZ" dirty="0">
                <a:solidFill>
                  <a:srgbClr val="002D5A"/>
                </a:solidFill>
              </a:rPr>
              <a:t> (1869-1946)</a:t>
            </a:r>
            <a:endParaRPr lang="en-GB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Není</a:t>
            </a:r>
            <a:r>
              <a:rPr lang="en-GB" sz="3300" dirty="0">
                <a:solidFill>
                  <a:srgbClr val="002D5A"/>
                </a:solidFill>
              </a:rPr>
              <a:t> dost </a:t>
            </a:r>
            <a:r>
              <a:rPr lang="en-GB" sz="3300" dirty="0" err="1">
                <a:solidFill>
                  <a:srgbClr val="002D5A"/>
                </a:solidFill>
              </a:rPr>
              <a:t>prostoru</a:t>
            </a:r>
            <a:r>
              <a:rPr lang="en-GB" sz="3300" dirty="0">
                <a:solidFill>
                  <a:srgbClr val="002D5A"/>
                </a:solidFill>
              </a:rPr>
              <a:t> pro </a:t>
            </a:r>
            <a:r>
              <a:rPr lang="en-GB" sz="3300" dirty="0" err="1">
                <a:solidFill>
                  <a:srgbClr val="002D5A"/>
                </a:solidFill>
              </a:rPr>
              <a:t>všechny</a:t>
            </a:r>
            <a:r>
              <a:rPr lang="cs-CZ" sz="3300" dirty="0">
                <a:solidFill>
                  <a:srgbClr val="002D5A"/>
                </a:solidFill>
              </a:rPr>
              <a:t> - dynamické národy potřebují expandovat</a:t>
            </a:r>
            <a:endParaRPr lang="en-GB" sz="3300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Nutno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ovládat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základní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panregiony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>
                <a:solidFill>
                  <a:srgbClr val="002D5A"/>
                </a:solidFill>
              </a:rPr>
              <a:t>Pan-</a:t>
            </a:r>
            <a:r>
              <a:rPr lang="en-GB" sz="3300" dirty="0" err="1">
                <a:solidFill>
                  <a:srgbClr val="002D5A"/>
                </a:solidFill>
              </a:rPr>
              <a:t>Amerika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>
                <a:solidFill>
                  <a:srgbClr val="002D5A"/>
                </a:solidFill>
              </a:rPr>
              <a:t>Pan-</a:t>
            </a:r>
            <a:r>
              <a:rPr lang="en-GB" sz="3300" dirty="0" err="1">
                <a:solidFill>
                  <a:srgbClr val="002D5A"/>
                </a:solidFill>
              </a:rPr>
              <a:t>Rusko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Dálný</a:t>
            </a:r>
            <a:r>
              <a:rPr lang="en-GB" sz="3300" dirty="0">
                <a:solidFill>
                  <a:srgbClr val="002D5A"/>
                </a:solidFill>
              </a:rPr>
              <a:t> Východ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Euroafrika</a:t>
            </a:r>
            <a:endParaRPr lang="en-GB" sz="3300" dirty="0">
              <a:solidFill>
                <a:srgbClr val="002D5A"/>
              </a:solidFill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GB" sz="3300" dirty="0" err="1">
                <a:solidFill>
                  <a:srgbClr val="002D5A"/>
                </a:solidFill>
              </a:rPr>
              <a:t>Ekonomické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propojení</a:t>
            </a:r>
            <a:r>
              <a:rPr lang="en-GB" sz="3300" dirty="0">
                <a:solidFill>
                  <a:srgbClr val="002D5A"/>
                </a:solidFill>
              </a:rPr>
              <a:t> od </a:t>
            </a:r>
            <a:r>
              <a:rPr lang="en-GB" sz="3300" dirty="0" err="1">
                <a:solidFill>
                  <a:srgbClr val="002D5A"/>
                </a:solidFill>
              </a:rPr>
              <a:t>severu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po</a:t>
            </a:r>
            <a:r>
              <a:rPr lang="en-GB" sz="3300" dirty="0">
                <a:solidFill>
                  <a:srgbClr val="002D5A"/>
                </a:solidFill>
              </a:rPr>
              <a:t> </a:t>
            </a:r>
            <a:r>
              <a:rPr lang="en-GB" sz="3300" dirty="0" err="1">
                <a:solidFill>
                  <a:srgbClr val="002D5A"/>
                </a:solidFill>
              </a:rPr>
              <a:t>jih</a:t>
            </a:r>
            <a:r>
              <a:rPr lang="cs-CZ" sz="3300" dirty="0">
                <a:solidFill>
                  <a:srgbClr val="002D5A"/>
                </a:solidFill>
              </a:rPr>
              <a:t> a ideologické propojení</a:t>
            </a:r>
            <a:endParaRPr lang="en-GB" sz="3300" dirty="0">
              <a:solidFill>
                <a:srgbClr val="002D5A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35" y="1344304"/>
            <a:ext cx="5704765" cy="42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729751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1EA9E5-23BE-477B-B8BB-8789F42D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776"/>
            <a:ext cx="9144000" cy="923926"/>
          </a:xfrm>
        </p:spPr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sz="4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8737A8-2EBB-4946-88E8-571D096F9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600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Otázka celosvětové mocenské rovnováhy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Binární koncepce - země s námořní mocí (námořnictvo) a země se suchozemskou (pozemní armáda) mocí - neustálé soupeření</a:t>
            </a:r>
          </a:p>
          <a:p>
            <a:pPr>
              <a:spcBef>
                <a:spcPts val="1200"/>
              </a:spcBef>
            </a:pPr>
            <a:r>
              <a:rPr lang="en-GB" sz="2000" dirty="0">
                <a:solidFill>
                  <a:srgbClr val="002D5A"/>
                </a:solidFill>
              </a:rPr>
              <a:t>Alfred </a:t>
            </a:r>
            <a:r>
              <a:rPr lang="cs-CZ" sz="2000" dirty="0">
                <a:solidFill>
                  <a:srgbClr val="002D5A"/>
                </a:solidFill>
              </a:rPr>
              <a:t>T. </a:t>
            </a:r>
            <a:r>
              <a:rPr lang="en-GB" sz="2000" dirty="0" err="1">
                <a:solidFill>
                  <a:srgbClr val="002D5A"/>
                </a:solidFill>
              </a:rPr>
              <a:t>Mah</a:t>
            </a:r>
            <a:r>
              <a:rPr lang="cs-CZ" sz="2000" dirty="0" err="1">
                <a:solidFill>
                  <a:srgbClr val="002D5A"/>
                </a:solidFill>
              </a:rPr>
              <a:t>an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cs-CZ" sz="2000" dirty="0">
                <a:solidFill>
                  <a:srgbClr val="002D5A"/>
                </a:solidFill>
              </a:rPr>
              <a:t>(1840-1914)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Pevnina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oceán</a:t>
            </a:r>
            <a:r>
              <a:rPr lang="en-GB" sz="2000" dirty="0">
                <a:solidFill>
                  <a:srgbClr val="002D5A"/>
                </a:solidFill>
              </a:rPr>
              <a:t> – </a:t>
            </a:r>
            <a:r>
              <a:rPr lang="en-GB" sz="2000" dirty="0" err="1">
                <a:solidFill>
                  <a:srgbClr val="002D5A"/>
                </a:solidFill>
              </a:rPr>
              <a:t>nutnost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ovládat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oceány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>
                <a:solidFill>
                  <a:srgbClr val="002D5A"/>
                </a:solidFill>
              </a:rPr>
              <a:t>S </a:t>
            </a:r>
            <a:r>
              <a:rPr lang="en-GB" sz="2000" dirty="0" err="1">
                <a:solidFill>
                  <a:srgbClr val="002D5A"/>
                </a:solidFill>
              </a:rPr>
              <a:t>tím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souvisí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ekonomický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politický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rozmach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Silné</a:t>
            </a:r>
            <a:r>
              <a:rPr lang="en-GB" sz="2000" dirty="0">
                <a:solidFill>
                  <a:srgbClr val="002D5A"/>
                </a:solidFill>
              </a:rPr>
              <a:t> lo</a:t>
            </a:r>
            <a:r>
              <a:rPr lang="cs-CZ" sz="2000" dirty="0" err="1">
                <a:solidFill>
                  <a:srgbClr val="002D5A"/>
                </a:solidFill>
              </a:rPr>
              <a:t>ďs</a:t>
            </a:r>
            <a:r>
              <a:rPr lang="en-GB" sz="2000" dirty="0" err="1">
                <a:solidFill>
                  <a:srgbClr val="002D5A"/>
                </a:solidFill>
              </a:rPr>
              <a:t>tvo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opěrné</a:t>
            </a:r>
            <a:r>
              <a:rPr lang="en-GB" sz="2000" dirty="0">
                <a:solidFill>
                  <a:srgbClr val="002D5A"/>
                </a:solidFill>
              </a:rPr>
              <a:t> body, </a:t>
            </a:r>
            <a:r>
              <a:rPr lang="en-GB" sz="2000" dirty="0" err="1">
                <a:solidFill>
                  <a:srgbClr val="002D5A"/>
                </a:solidFill>
              </a:rPr>
              <a:t>pevnosti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kontrola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průlivů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průplavů</a:t>
            </a:r>
            <a:endParaRPr lang="cs-CZ" sz="2000" dirty="0">
              <a:solidFill>
                <a:srgbClr val="002D5A"/>
              </a:solidFill>
            </a:endParaRPr>
          </a:p>
          <a:p>
            <a:pPr lvl="1">
              <a:spcBef>
                <a:spcPts val="1200"/>
              </a:spcBef>
            </a:pPr>
            <a:r>
              <a:rPr lang="cs-CZ" sz="2000" dirty="0">
                <a:solidFill>
                  <a:srgbClr val="002D5A"/>
                </a:solidFill>
              </a:rPr>
              <a:t>Pás nestability - protíná mezi 30 a 40 </a:t>
            </a:r>
            <a:r>
              <a:rPr lang="cs-CZ" sz="2000" dirty="0" err="1">
                <a:solidFill>
                  <a:srgbClr val="002D5A"/>
                </a:solidFill>
              </a:rPr>
              <a:t>stupní</a:t>
            </a:r>
            <a:r>
              <a:rPr lang="cs-CZ" sz="2000" dirty="0">
                <a:solidFill>
                  <a:srgbClr val="002D5A"/>
                </a:solidFill>
              </a:rPr>
              <a:t> </a:t>
            </a:r>
            <a:r>
              <a:rPr lang="cs-CZ" sz="2000" dirty="0" err="1">
                <a:solidFill>
                  <a:srgbClr val="002D5A"/>
                </a:solidFill>
              </a:rPr>
              <a:t>sev</a:t>
            </a:r>
            <a:r>
              <a:rPr lang="cs-CZ" sz="2000" dirty="0">
                <a:solidFill>
                  <a:srgbClr val="002D5A"/>
                </a:solidFill>
              </a:rPr>
              <a:t>. šířky Asii - území na sever ovládá Rusko, na jih UK a USA - Suez, Palestina, Turecko, Mezopotámie, Persie, </a:t>
            </a:r>
            <a:r>
              <a:rPr lang="cs-CZ" sz="2000" dirty="0" err="1">
                <a:solidFill>
                  <a:srgbClr val="002D5A"/>
                </a:solidFill>
              </a:rPr>
              <a:t>Agfhánistán</a:t>
            </a:r>
            <a:r>
              <a:rPr lang="cs-CZ" sz="2000" dirty="0">
                <a:solidFill>
                  <a:srgbClr val="002D5A"/>
                </a:solidFill>
              </a:rPr>
              <a:t>, Pamír, oblast kolem řeky Jang-</a:t>
            </a:r>
            <a:r>
              <a:rPr lang="cs-CZ" sz="2000" dirty="0" err="1">
                <a:solidFill>
                  <a:srgbClr val="002D5A"/>
                </a:solidFill>
              </a:rPr>
              <a:t>c´Ťiang</a:t>
            </a:r>
            <a:r>
              <a:rPr lang="cs-CZ" sz="2000" dirty="0">
                <a:solidFill>
                  <a:srgbClr val="002D5A"/>
                </a:solidFill>
              </a:rPr>
              <a:t> </a:t>
            </a:r>
            <a:endParaRPr lang="en-GB" sz="2000" dirty="0">
              <a:solidFill>
                <a:srgbClr val="002D5A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39558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B80630-D900-4EB8-8861-10066B11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ED5B5A-4D13-4528-A6AA-98C28A63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23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GB" sz="2400" dirty="0" err="1">
                <a:solidFill>
                  <a:srgbClr val="002D5A"/>
                </a:solidFill>
              </a:rPr>
              <a:t>Halford</a:t>
            </a:r>
            <a:r>
              <a:rPr lang="en-GB" sz="2400" dirty="0">
                <a:solidFill>
                  <a:srgbClr val="002D5A"/>
                </a:solidFill>
              </a:rPr>
              <a:t> Mackinder</a:t>
            </a:r>
            <a:r>
              <a:rPr lang="cs-CZ" sz="2400" dirty="0">
                <a:solidFill>
                  <a:srgbClr val="002D5A"/>
                </a:solidFill>
              </a:rPr>
              <a:t> (1861-1947)</a:t>
            </a:r>
            <a:endParaRPr lang="en-GB" sz="24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Zdroj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moci</a:t>
            </a:r>
            <a:r>
              <a:rPr lang="en-GB" sz="2000" dirty="0">
                <a:solidFill>
                  <a:srgbClr val="002D5A"/>
                </a:solidFill>
              </a:rPr>
              <a:t> z </a:t>
            </a:r>
            <a:r>
              <a:rPr lang="en-GB" sz="2000" dirty="0" err="1">
                <a:solidFill>
                  <a:srgbClr val="002D5A"/>
                </a:solidFill>
              </a:rPr>
              <a:t>moře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přesouvá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pevninu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 err="1">
                <a:solidFill>
                  <a:srgbClr val="002D5A"/>
                </a:solidFill>
              </a:rPr>
              <a:t>Rozvoj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železnice</a:t>
            </a:r>
            <a:endParaRPr lang="en-GB" sz="20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2D5A"/>
                </a:solidFill>
              </a:rPr>
              <a:t>3 </a:t>
            </a:r>
            <a:r>
              <a:rPr lang="en-GB" sz="2000" dirty="0" err="1">
                <a:solidFill>
                  <a:srgbClr val="002D5A"/>
                </a:solidFill>
              </a:rPr>
              <a:t>celky</a:t>
            </a:r>
            <a:r>
              <a:rPr lang="en-GB" sz="2000" dirty="0">
                <a:solidFill>
                  <a:srgbClr val="002D5A"/>
                </a:solidFill>
              </a:rPr>
              <a:t>: </a:t>
            </a:r>
            <a:endParaRPr lang="cs-CZ" sz="20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Světový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ostrov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cs-CZ" sz="1800" dirty="0">
                <a:solidFill>
                  <a:srgbClr val="002D5A"/>
                </a:solidFill>
              </a:rPr>
              <a:t> 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Světový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oceán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endParaRPr lang="cs-CZ" sz="18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ostrovy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cs-CZ" sz="1800" dirty="0">
                <a:solidFill>
                  <a:srgbClr val="002D5A"/>
                </a:solidFill>
              </a:rPr>
              <a:t>ve světovém oceánu </a:t>
            </a:r>
            <a:r>
              <a:rPr lang="en-GB" sz="1800" dirty="0">
                <a:solidFill>
                  <a:srgbClr val="002D5A"/>
                </a:solidFill>
              </a:rPr>
              <a:t>– Amerika, </a:t>
            </a:r>
            <a:r>
              <a:rPr lang="en-GB" sz="1800" dirty="0" err="1">
                <a:solidFill>
                  <a:srgbClr val="002D5A"/>
                </a:solidFill>
              </a:rPr>
              <a:t>Austrálie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Británie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Japonsko</a:t>
            </a:r>
            <a:endParaRPr lang="en-GB" sz="1800" dirty="0">
              <a:solidFill>
                <a:srgbClr val="002D5A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GB" sz="2000" dirty="0">
                <a:solidFill>
                  <a:srgbClr val="002D5A"/>
                </a:solidFill>
              </a:rPr>
              <a:t>Po 1. </a:t>
            </a:r>
            <a:r>
              <a:rPr lang="cs-CZ" sz="2000" dirty="0">
                <a:solidFill>
                  <a:srgbClr val="002D5A"/>
                </a:solidFill>
              </a:rPr>
              <a:t>sv. </a:t>
            </a:r>
            <a:r>
              <a:rPr lang="en-GB" sz="2000" dirty="0" err="1">
                <a:solidFill>
                  <a:srgbClr val="002D5A"/>
                </a:solidFill>
              </a:rPr>
              <a:t>válce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definuje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endParaRPr lang="cs-CZ" sz="20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2D5A"/>
                </a:solidFill>
              </a:rPr>
              <a:t>Heartland (</a:t>
            </a:r>
            <a:r>
              <a:rPr lang="cs-CZ" sz="1800" dirty="0">
                <a:solidFill>
                  <a:srgbClr val="002D5A"/>
                </a:solidFill>
              </a:rPr>
              <a:t>dominance </a:t>
            </a:r>
            <a:r>
              <a:rPr lang="en-GB" sz="1800" dirty="0">
                <a:solidFill>
                  <a:srgbClr val="002D5A"/>
                </a:solidFill>
              </a:rPr>
              <a:t>Rusk</a:t>
            </a:r>
            <a:r>
              <a:rPr lang="cs-CZ" sz="1800" dirty="0">
                <a:solidFill>
                  <a:srgbClr val="002D5A"/>
                </a:solidFill>
              </a:rPr>
              <a:t>a, která nemusí být trvalá</a:t>
            </a:r>
            <a:r>
              <a:rPr lang="en-GB" sz="1800" dirty="0">
                <a:solidFill>
                  <a:srgbClr val="002D5A"/>
                </a:solidFill>
              </a:rPr>
              <a:t>) – bez </a:t>
            </a:r>
            <a:r>
              <a:rPr lang="en-GB" sz="1800" dirty="0" err="1">
                <a:solidFill>
                  <a:srgbClr val="002D5A"/>
                </a:solidFill>
              </a:rPr>
              <a:t>přístupu</a:t>
            </a:r>
            <a:r>
              <a:rPr lang="en-GB" sz="1800" dirty="0">
                <a:solidFill>
                  <a:srgbClr val="002D5A"/>
                </a:solidFill>
              </a:rPr>
              <a:t>  </a:t>
            </a:r>
            <a:r>
              <a:rPr lang="en-GB" sz="1800" dirty="0" err="1">
                <a:solidFill>
                  <a:srgbClr val="002D5A"/>
                </a:solidFill>
              </a:rPr>
              <a:t>moři</a:t>
            </a:r>
            <a:r>
              <a:rPr lang="en-GB" sz="1800" dirty="0">
                <a:solidFill>
                  <a:srgbClr val="002D5A"/>
                </a:solidFill>
              </a:rPr>
              <a:t> bez </a:t>
            </a:r>
            <a:r>
              <a:rPr lang="en-GB" sz="1800" dirty="0" err="1">
                <a:solidFill>
                  <a:srgbClr val="002D5A"/>
                </a:solidFill>
              </a:rPr>
              <a:t>ledu</a:t>
            </a:r>
            <a:r>
              <a:rPr lang="en-GB" sz="1800" dirty="0">
                <a:solidFill>
                  <a:srgbClr val="002D5A"/>
                </a:solidFill>
              </a:rPr>
              <a:t>, </a:t>
            </a:r>
            <a:r>
              <a:rPr lang="en-GB" sz="1800" dirty="0" err="1">
                <a:solidFill>
                  <a:srgbClr val="002D5A"/>
                </a:solidFill>
              </a:rPr>
              <a:t>pevnin</a:t>
            </a:r>
            <a:r>
              <a:rPr lang="cs-CZ" sz="1800" dirty="0" err="1">
                <a:solidFill>
                  <a:srgbClr val="002D5A"/>
                </a:solidFill>
              </a:rPr>
              <a:t>ská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síla</a:t>
            </a:r>
            <a:endParaRPr lang="cs-CZ" sz="1800" dirty="0">
              <a:solidFill>
                <a:srgbClr val="002D5A"/>
              </a:solidFill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Vnější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půlměsíc</a:t>
            </a:r>
            <a:r>
              <a:rPr lang="en-GB" sz="1800" dirty="0">
                <a:solidFill>
                  <a:srgbClr val="002D5A"/>
                </a:solidFill>
              </a:rPr>
              <a:t> -</a:t>
            </a:r>
            <a:r>
              <a:rPr lang="cs-CZ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oddělen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mořem</a:t>
            </a:r>
            <a:r>
              <a:rPr lang="en-GB" sz="1800" dirty="0">
                <a:solidFill>
                  <a:srgbClr val="002D5A"/>
                </a:solidFill>
              </a:rPr>
              <a:t> od </a:t>
            </a:r>
            <a:r>
              <a:rPr lang="en-GB" sz="1800" dirty="0" err="1">
                <a:solidFill>
                  <a:srgbClr val="002D5A"/>
                </a:solidFill>
              </a:rPr>
              <a:t>zbytku</a:t>
            </a:r>
            <a:r>
              <a:rPr lang="cs-CZ" sz="1800" dirty="0">
                <a:solidFill>
                  <a:srgbClr val="002D5A"/>
                </a:solidFill>
              </a:rPr>
              <a:t> - aktivní soupeření námořních a pozemních sil - Německo, Rak-Uh, Osmanská říše, Indie a Čína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GB" sz="1800" dirty="0" err="1">
                <a:solidFill>
                  <a:srgbClr val="002D5A"/>
                </a:solidFill>
              </a:rPr>
              <a:t>Vnitřní</a:t>
            </a:r>
            <a:r>
              <a:rPr lang="en-GB" sz="1800" dirty="0">
                <a:solidFill>
                  <a:srgbClr val="002D5A"/>
                </a:solidFill>
              </a:rPr>
              <a:t> </a:t>
            </a:r>
            <a:r>
              <a:rPr lang="en-GB" sz="1800" dirty="0" err="1">
                <a:solidFill>
                  <a:srgbClr val="002D5A"/>
                </a:solidFill>
              </a:rPr>
              <a:t>půlměsíc</a:t>
            </a:r>
            <a:r>
              <a:rPr lang="en-GB" sz="1800" dirty="0">
                <a:solidFill>
                  <a:srgbClr val="002D5A"/>
                </a:solidFill>
              </a:rPr>
              <a:t> – </a:t>
            </a:r>
            <a:r>
              <a:rPr lang="en-GB" sz="1800" dirty="0" err="1">
                <a:solidFill>
                  <a:srgbClr val="002D5A"/>
                </a:solidFill>
              </a:rPr>
              <a:t>přiléhá</a:t>
            </a:r>
            <a:r>
              <a:rPr lang="en-GB" sz="1800" dirty="0">
                <a:solidFill>
                  <a:srgbClr val="002D5A"/>
                </a:solidFill>
              </a:rPr>
              <a:t> k </a:t>
            </a:r>
            <a:r>
              <a:rPr lang="en-GB" sz="1800" dirty="0" err="1">
                <a:solidFill>
                  <a:srgbClr val="002D5A"/>
                </a:solidFill>
              </a:rPr>
              <a:t>pevnině</a:t>
            </a:r>
            <a:r>
              <a:rPr lang="en-GB" sz="1800" dirty="0">
                <a:solidFill>
                  <a:srgbClr val="002D5A"/>
                </a:solidFill>
              </a:rPr>
              <a:t> a k </a:t>
            </a:r>
            <a:r>
              <a:rPr lang="en-GB" sz="1800" dirty="0" err="1">
                <a:solidFill>
                  <a:srgbClr val="002D5A"/>
                </a:solidFill>
              </a:rPr>
              <a:t>moři</a:t>
            </a:r>
            <a:r>
              <a:rPr lang="cs-CZ" sz="1800" dirty="0">
                <a:solidFill>
                  <a:srgbClr val="002D5A"/>
                </a:solidFill>
              </a:rPr>
              <a:t> - UK, Subsaharská Afrika, Japonsko, Austrálie, Amerika</a:t>
            </a:r>
            <a:endParaRPr lang="en-GB" sz="1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71939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AD698B-4B02-434C-A577-83542307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500" dirty="0" err="1"/>
              <a:t>Anglosaská</a:t>
            </a:r>
            <a:r>
              <a:rPr lang="en-GB" sz="4500" dirty="0"/>
              <a:t> </a:t>
            </a:r>
            <a:r>
              <a:rPr lang="cs-CZ" sz="4500" dirty="0"/>
              <a:t>geopolitická </a:t>
            </a:r>
            <a:r>
              <a:rPr lang="en-GB" sz="4500" dirty="0" err="1"/>
              <a:t>škola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E3CECA-CEDA-4CC5-AB52-50C4BD78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solidFill>
                  <a:srgbClr val="002D5A"/>
                </a:solidFill>
              </a:rPr>
              <a:t>Mackinder</a:t>
            </a:r>
            <a:endParaRPr lang="cs-CZ" sz="2400" dirty="0">
              <a:solidFill>
                <a:srgbClr val="002D5A"/>
              </a:solidFill>
            </a:endParaRPr>
          </a:p>
          <a:p>
            <a:r>
              <a:rPr lang="en-GB" sz="2000" dirty="0" err="1">
                <a:solidFill>
                  <a:srgbClr val="002D5A"/>
                </a:solidFill>
              </a:rPr>
              <a:t>Později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mění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Ameroevropa</a:t>
            </a:r>
            <a:r>
              <a:rPr lang="en-GB" sz="2000" dirty="0">
                <a:solidFill>
                  <a:srgbClr val="002D5A"/>
                </a:solidFill>
              </a:rPr>
              <a:t>, Heartland </a:t>
            </a:r>
            <a:r>
              <a:rPr lang="en-GB" sz="2000" dirty="0" err="1">
                <a:solidFill>
                  <a:srgbClr val="002D5A"/>
                </a:solidFill>
              </a:rPr>
              <a:t>podle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toho</a:t>
            </a:r>
            <a:r>
              <a:rPr lang="en-GB" sz="2000" dirty="0">
                <a:solidFill>
                  <a:srgbClr val="002D5A"/>
                </a:solidFill>
              </a:rPr>
              <a:t>, </a:t>
            </a:r>
            <a:r>
              <a:rPr lang="en-GB" sz="2000" dirty="0" err="1">
                <a:solidFill>
                  <a:srgbClr val="002D5A"/>
                </a:solidFill>
              </a:rPr>
              <a:t>zda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ovládá</a:t>
            </a:r>
            <a:r>
              <a:rPr lang="en-GB" sz="2000" dirty="0">
                <a:solidFill>
                  <a:srgbClr val="002D5A"/>
                </a:solidFill>
              </a:rPr>
              <a:t> USA </a:t>
            </a:r>
            <a:r>
              <a:rPr lang="en-GB" sz="2000" dirty="0" err="1">
                <a:solidFill>
                  <a:srgbClr val="002D5A"/>
                </a:solidFill>
              </a:rPr>
              <a:t>nebo</a:t>
            </a:r>
            <a:r>
              <a:rPr lang="en-GB" sz="2000" dirty="0">
                <a:solidFill>
                  <a:srgbClr val="002D5A"/>
                </a:solidFill>
              </a:rPr>
              <a:t> SSSR (</a:t>
            </a:r>
            <a:r>
              <a:rPr lang="en-GB" sz="2000" dirty="0" err="1">
                <a:solidFill>
                  <a:srgbClr val="002D5A"/>
                </a:solidFill>
              </a:rPr>
              <a:t>nově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námořní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pozemská</a:t>
            </a:r>
            <a:r>
              <a:rPr lang="en-GB" sz="2000" dirty="0">
                <a:solidFill>
                  <a:srgbClr val="002D5A"/>
                </a:solidFill>
              </a:rPr>
              <a:t> oblast)</a:t>
            </a:r>
          </a:p>
          <a:p>
            <a:pPr marL="0" indent="0">
              <a:buNone/>
            </a:pPr>
            <a:endParaRPr lang="en-GB" sz="2800" dirty="0">
              <a:solidFill>
                <a:srgbClr val="002D5A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2D5A"/>
                </a:solidFill>
              </a:rPr>
              <a:t>Nikolas </a:t>
            </a:r>
            <a:r>
              <a:rPr lang="en-GB" sz="2400" dirty="0" err="1">
                <a:solidFill>
                  <a:srgbClr val="002D5A"/>
                </a:solidFill>
              </a:rPr>
              <a:t>Spykman</a:t>
            </a:r>
            <a:r>
              <a:rPr lang="cs-CZ" sz="2400" dirty="0">
                <a:solidFill>
                  <a:srgbClr val="002D5A"/>
                </a:solidFill>
              </a:rPr>
              <a:t> (1893-1943)</a:t>
            </a:r>
            <a:endParaRPr lang="en-GB" sz="2400" dirty="0">
              <a:solidFill>
                <a:srgbClr val="002D5A"/>
              </a:solidFill>
            </a:endParaRPr>
          </a:p>
          <a:p>
            <a:r>
              <a:rPr lang="en-GB" sz="2000" dirty="0">
                <a:solidFill>
                  <a:srgbClr val="002D5A"/>
                </a:solidFill>
              </a:rPr>
              <a:t>Heartland (</a:t>
            </a:r>
            <a:r>
              <a:rPr lang="en-GB" sz="2000" dirty="0" err="1">
                <a:solidFill>
                  <a:srgbClr val="002D5A"/>
                </a:solidFill>
              </a:rPr>
              <a:t>vnitrozemí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Eurasie</a:t>
            </a:r>
            <a:r>
              <a:rPr lang="en-GB" sz="2000" dirty="0">
                <a:solidFill>
                  <a:srgbClr val="002D5A"/>
                </a:solidFill>
              </a:rPr>
              <a:t>)</a:t>
            </a:r>
          </a:p>
          <a:p>
            <a:r>
              <a:rPr lang="en-GB" sz="2000" dirty="0">
                <a:solidFill>
                  <a:srgbClr val="002D5A"/>
                </a:solidFill>
              </a:rPr>
              <a:t>Rimland – </a:t>
            </a:r>
            <a:r>
              <a:rPr lang="en-GB" sz="2000" dirty="0" err="1">
                <a:solidFill>
                  <a:srgbClr val="002D5A"/>
                </a:solidFill>
              </a:rPr>
              <a:t>odděluje</a:t>
            </a:r>
            <a:r>
              <a:rPr lang="en-GB" sz="2000" dirty="0">
                <a:solidFill>
                  <a:srgbClr val="002D5A"/>
                </a:solidFill>
              </a:rPr>
              <a:t> – Heartland od </a:t>
            </a:r>
            <a:r>
              <a:rPr lang="en-GB" sz="2000" dirty="0" err="1">
                <a:solidFill>
                  <a:srgbClr val="002D5A"/>
                </a:solidFill>
              </a:rPr>
              <a:t>nezamrzajícího</a:t>
            </a:r>
            <a:r>
              <a:rPr lang="en-GB" sz="2000" dirty="0">
                <a:solidFill>
                  <a:srgbClr val="002D5A"/>
                </a:solidFill>
              </a:rPr>
              <a:t> more</a:t>
            </a:r>
          </a:p>
          <a:p>
            <a:r>
              <a:rPr lang="en-GB" sz="2000" dirty="0" err="1">
                <a:solidFill>
                  <a:srgbClr val="002D5A"/>
                </a:solidFill>
              </a:rPr>
              <a:t>Vnější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r>
              <a:rPr lang="en-GB" sz="2000" dirty="0" err="1">
                <a:solidFill>
                  <a:srgbClr val="002D5A"/>
                </a:solidFill>
              </a:rPr>
              <a:t>ostrovy</a:t>
            </a:r>
            <a:r>
              <a:rPr lang="en-GB" sz="2000" dirty="0">
                <a:solidFill>
                  <a:srgbClr val="002D5A"/>
                </a:solidFill>
              </a:rPr>
              <a:t> a </a:t>
            </a:r>
            <a:r>
              <a:rPr lang="en-GB" sz="2000" dirty="0" err="1">
                <a:solidFill>
                  <a:srgbClr val="002D5A"/>
                </a:solidFill>
              </a:rPr>
              <a:t>kontinenty</a:t>
            </a:r>
            <a:r>
              <a:rPr lang="en-GB" sz="2000" dirty="0">
                <a:solidFill>
                  <a:srgbClr val="002D5A"/>
                </a:solidFill>
              </a:rPr>
              <a:t> </a:t>
            </a:r>
            <a:endParaRPr lang="cs-CZ" sz="2000" dirty="0">
              <a:solidFill>
                <a:srgbClr val="002D5A"/>
              </a:solidFill>
            </a:endParaRPr>
          </a:p>
          <a:p>
            <a:r>
              <a:rPr lang="cs-CZ" sz="2000" dirty="0">
                <a:solidFill>
                  <a:srgbClr val="002D5A"/>
                </a:solidFill>
              </a:rPr>
              <a:t>Koncepce zadržování komunismu (NATO, CENTO, SEATO…)</a:t>
            </a:r>
            <a:endParaRPr lang="en-GB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8445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201397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D41C40-4A3B-408A-84A2-F6C7D7FA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Multipolární teorie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F5AD09-007B-4C54-B02C-BA32BDBF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002D5A"/>
                </a:solidFill>
              </a:rPr>
              <a:t>Saul </a:t>
            </a:r>
            <a:r>
              <a:rPr lang="en-GB" sz="2200" dirty="0">
                <a:solidFill>
                  <a:srgbClr val="002D5A"/>
                </a:solidFill>
              </a:rPr>
              <a:t>Cohen</a:t>
            </a:r>
            <a:r>
              <a:rPr lang="cs-CZ" sz="2200" dirty="0">
                <a:solidFill>
                  <a:srgbClr val="002D5A"/>
                </a:solidFill>
              </a:rPr>
              <a:t> (1925) -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svět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nemá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dva</a:t>
            </a:r>
            <a:r>
              <a:rPr lang="en-GB" sz="2200" dirty="0">
                <a:solidFill>
                  <a:srgbClr val="002D5A"/>
                </a:solidFill>
              </a:rPr>
              <a:t> </a:t>
            </a:r>
            <a:r>
              <a:rPr lang="en-GB" sz="2200" dirty="0" err="1">
                <a:solidFill>
                  <a:srgbClr val="002D5A"/>
                </a:solidFill>
              </a:rPr>
              <a:t>póly</a:t>
            </a:r>
            <a:r>
              <a:rPr lang="cs-CZ" sz="2200" dirty="0">
                <a:solidFill>
                  <a:srgbClr val="002D5A"/>
                </a:solidFill>
              </a:rPr>
              <a:t>, ale geostrategické regiony a geopolitické </a:t>
            </a:r>
          </a:p>
          <a:p>
            <a:r>
              <a:rPr lang="cs-CZ" sz="2200" dirty="0">
                <a:solidFill>
                  <a:srgbClr val="002D5A"/>
                </a:solidFill>
              </a:rPr>
              <a:t>Přímořský svět závislý na obchodu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Angloamerika a Karibik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Jižní Amerika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Přímořská Evropa a </a:t>
            </a:r>
            <a:r>
              <a:rPr lang="cs-CZ" sz="2200" dirty="0" err="1">
                <a:solidFill>
                  <a:srgbClr val="002D5A"/>
                </a:solidFill>
              </a:rPr>
              <a:t>Maghreb</a:t>
            </a:r>
            <a:endParaRPr lang="cs-CZ" sz="2200" dirty="0">
              <a:solidFill>
                <a:srgbClr val="002D5A"/>
              </a:solidFill>
            </a:endParaRP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Subsaharská Afrika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Ostrovní Asie a Oceánie</a:t>
            </a:r>
          </a:p>
          <a:p>
            <a:pPr marL="342827" lvl="2" indent="-342827"/>
            <a:r>
              <a:rPr lang="cs-CZ" sz="2200" dirty="0">
                <a:solidFill>
                  <a:srgbClr val="002D5A"/>
                </a:solidFill>
              </a:rPr>
              <a:t>Euroasijský kontinentální svět </a:t>
            </a:r>
          </a:p>
          <a:p>
            <a:pPr marL="804863" lvl="3" indent="-354013"/>
            <a:r>
              <a:rPr lang="cs-CZ" sz="2200" dirty="0" err="1">
                <a:solidFill>
                  <a:srgbClr val="002D5A"/>
                </a:solidFill>
              </a:rPr>
              <a:t>Heartland</a:t>
            </a:r>
            <a:r>
              <a:rPr lang="cs-CZ" sz="2200" dirty="0">
                <a:solidFill>
                  <a:srgbClr val="002D5A"/>
                </a:solidFill>
              </a:rPr>
              <a:t> s východní Evropou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Východní Asie</a:t>
            </a:r>
          </a:p>
          <a:p>
            <a:pPr marL="804863" lvl="3" indent="-354013"/>
            <a:r>
              <a:rPr lang="cs-CZ" sz="2200" dirty="0">
                <a:solidFill>
                  <a:srgbClr val="002D5A"/>
                </a:solidFill>
              </a:rPr>
              <a:t>Jižní Asie</a:t>
            </a:r>
            <a:endParaRPr lang="en-GB" sz="2200" dirty="0">
              <a:solidFill>
                <a:srgbClr val="002D5A"/>
              </a:solidFill>
            </a:endParaRPr>
          </a:p>
          <a:p>
            <a:endParaRPr lang="en-GB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52154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D41C40-4A3B-408A-84A2-F6C7D7FA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Multipolární teorie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F5AD09-007B-4C54-B02C-BA32BDBF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002D5A"/>
                </a:solidFill>
              </a:rPr>
              <a:t>Saul </a:t>
            </a:r>
            <a:r>
              <a:rPr lang="en-GB" sz="2400" dirty="0">
                <a:solidFill>
                  <a:srgbClr val="002D5A"/>
                </a:solidFill>
              </a:rPr>
              <a:t>Cohen</a:t>
            </a:r>
            <a:r>
              <a:rPr lang="cs-CZ" sz="2400" dirty="0">
                <a:solidFill>
                  <a:srgbClr val="002D5A"/>
                </a:solidFill>
              </a:rPr>
              <a:t> (1925) -</a:t>
            </a:r>
          </a:p>
          <a:p>
            <a:r>
              <a:rPr lang="cs-CZ" sz="2400" dirty="0">
                <a:solidFill>
                  <a:srgbClr val="002D5A"/>
                </a:solidFill>
              </a:rPr>
              <a:t>Později revize - pět světových velmocí - USA, SSSR, Čína, Japonsko, sjednocující se </a:t>
            </a:r>
            <a:r>
              <a:rPr lang="cs-CZ" sz="2400" dirty="0" err="1">
                <a:solidFill>
                  <a:srgbClr val="002D5A"/>
                </a:solidFill>
              </a:rPr>
              <a:t>záp</a:t>
            </a:r>
            <a:r>
              <a:rPr lang="cs-CZ" sz="2400" dirty="0">
                <a:solidFill>
                  <a:srgbClr val="002D5A"/>
                </a:solidFill>
              </a:rPr>
              <a:t>. Evropa</a:t>
            </a:r>
          </a:p>
          <a:p>
            <a:r>
              <a:rPr lang="cs-CZ" sz="2400" dirty="0">
                <a:solidFill>
                  <a:srgbClr val="002D5A"/>
                </a:solidFill>
              </a:rPr>
              <a:t>Sféry vlivu</a:t>
            </a:r>
          </a:p>
          <a:p>
            <a:r>
              <a:rPr lang="cs-CZ" sz="2400" dirty="0">
                <a:solidFill>
                  <a:srgbClr val="002D5A"/>
                </a:solidFill>
              </a:rPr>
              <a:t>27 mocností druhého řádu a státy třetího, čtvrtého a pátého řádu</a:t>
            </a:r>
            <a:endParaRPr lang="en-GB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75408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934"/>
            <a:ext cx="9144000" cy="65193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1400"/>
            <a:ext cx="8229600" cy="540034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cs-CZ" altLang="cs-CZ" sz="2000" b="1" dirty="0">
                <a:solidFill>
                  <a:srgbClr val="002D5A"/>
                </a:solidFill>
              </a:rPr>
              <a:t>Povinná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0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0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000" dirty="0">
                <a:solidFill>
                  <a:srgbClr val="002D5A"/>
                </a:solidFill>
              </a:rPr>
              <a:t>(dostupné: </a:t>
            </a:r>
            <a:r>
              <a:rPr lang="cs-CZ" altLang="cs-CZ" sz="20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000" dirty="0">
                <a:solidFill>
                  <a:srgbClr val="002D5A"/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 err="1">
                <a:solidFill>
                  <a:srgbClr val="002D5A"/>
                </a:solidFill>
              </a:rPr>
              <a:t>Krulík</a:t>
            </a:r>
            <a:r>
              <a:rPr lang="cs-CZ" altLang="cs-CZ" sz="20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0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000" dirty="0">
                <a:solidFill>
                  <a:srgbClr val="002D5A"/>
                </a:solidFill>
              </a:rPr>
              <a:t>. Praha: SLON, 2011, s. 203-253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 err="1">
                <a:solidFill>
                  <a:srgbClr val="002D5A"/>
                </a:solidFill>
              </a:rPr>
              <a:t>Marshall</a:t>
            </a:r>
            <a:r>
              <a:rPr lang="cs-CZ" altLang="cs-CZ" sz="2000" dirty="0">
                <a:solidFill>
                  <a:srgbClr val="002D5A"/>
                </a:solidFill>
              </a:rPr>
              <a:t>, </a:t>
            </a:r>
            <a:r>
              <a:rPr lang="cs-CZ" altLang="cs-CZ" sz="2000" dirty="0" err="1">
                <a:solidFill>
                  <a:srgbClr val="002D5A"/>
                </a:solidFill>
              </a:rPr>
              <a:t>Tim</a:t>
            </a:r>
            <a:r>
              <a:rPr lang="cs-CZ" altLang="cs-CZ" sz="2000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>
                <a:solidFill>
                  <a:srgbClr val="002D5A"/>
                </a:solidFill>
              </a:rPr>
              <a:t>V zajetí geografie. Jak lze pomocí deseti map pochopit světovou politiku.  </a:t>
            </a:r>
            <a:r>
              <a:rPr lang="cs-CZ" altLang="cs-CZ" sz="2000" dirty="0">
                <a:solidFill>
                  <a:srgbClr val="002D5A"/>
                </a:solidFill>
              </a:rPr>
              <a:t>Praha: Rybka </a:t>
            </a:r>
            <a:r>
              <a:rPr lang="cs-CZ" altLang="cs-CZ" sz="2000" dirty="0" err="1">
                <a:solidFill>
                  <a:srgbClr val="002D5A"/>
                </a:solidFill>
              </a:rPr>
              <a:t>Publishers</a:t>
            </a:r>
            <a:r>
              <a:rPr lang="cs-CZ" altLang="cs-CZ" sz="2000" dirty="0">
                <a:solidFill>
                  <a:srgbClr val="002D5A"/>
                </a:solidFill>
              </a:rPr>
              <a:t>, 2016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endParaRPr lang="cs-CZ" altLang="cs-CZ" sz="2000" b="1" dirty="0">
              <a:solidFill>
                <a:srgbClr val="002D5A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Font typeface="Arial" charset="0"/>
              <a:buNone/>
            </a:pPr>
            <a:r>
              <a:rPr lang="cs-CZ" altLang="cs-CZ" sz="2000" b="1" dirty="0">
                <a:solidFill>
                  <a:srgbClr val="002D5A"/>
                </a:solidFill>
              </a:rPr>
              <a:t>Doporučená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0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000" dirty="0">
                <a:solidFill>
                  <a:srgbClr val="002D5A"/>
                </a:solidFill>
              </a:rPr>
              <a:t>. Praha: ISE, 1995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Jehlička, Petr, Jiří Tomeš a Petr Daněk. (</a:t>
            </a:r>
            <a:r>
              <a:rPr lang="cs-CZ" altLang="cs-CZ" sz="2000" dirty="0" err="1">
                <a:solidFill>
                  <a:srgbClr val="002D5A"/>
                </a:solidFill>
              </a:rPr>
              <a:t>eds</a:t>
            </a:r>
            <a:r>
              <a:rPr lang="cs-CZ" altLang="cs-CZ" sz="2000" dirty="0">
                <a:solidFill>
                  <a:srgbClr val="002D5A"/>
                </a:solidFill>
              </a:rPr>
              <a:t>.). </a:t>
            </a:r>
            <a:r>
              <a:rPr lang="cs-CZ" altLang="cs-CZ" sz="2000" i="1" dirty="0">
                <a:solidFill>
                  <a:srgbClr val="002D5A"/>
                </a:solidFill>
              </a:rPr>
              <a:t>Stát, prostor, politika: vybrané otázky politické geografie</a:t>
            </a:r>
            <a:r>
              <a:rPr lang="cs-CZ" altLang="cs-CZ" sz="2000" dirty="0">
                <a:solidFill>
                  <a:srgbClr val="002D5A"/>
                </a:solidFill>
              </a:rPr>
              <a:t>. Praha: Karolinum, 2000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Flint, </a:t>
            </a:r>
            <a:r>
              <a:rPr lang="cs-CZ" altLang="cs-CZ" sz="2000" dirty="0" err="1">
                <a:solidFill>
                  <a:srgbClr val="002D5A"/>
                </a:solidFill>
              </a:rPr>
              <a:t>Colin</a:t>
            </a:r>
            <a:r>
              <a:rPr lang="cs-CZ" altLang="cs-CZ" sz="2000" dirty="0">
                <a:solidFill>
                  <a:srgbClr val="002D5A"/>
                </a:solidFill>
              </a:rPr>
              <a:t> and Peter </a:t>
            </a:r>
            <a:r>
              <a:rPr lang="cs-CZ" altLang="cs-CZ" sz="2000" dirty="0" err="1">
                <a:solidFill>
                  <a:srgbClr val="002D5A"/>
                </a:solidFill>
              </a:rPr>
              <a:t>Taylor</a:t>
            </a:r>
            <a:r>
              <a:rPr lang="cs-CZ" altLang="cs-CZ" sz="2000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>
                <a:solidFill>
                  <a:srgbClr val="002D5A"/>
                </a:solidFill>
              </a:rPr>
              <a:t>Political </a:t>
            </a:r>
            <a:r>
              <a:rPr lang="cs-CZ" altLang="cs-CZ" sz="2000" i="1" dirty="0" err="1">
                <a:solidFill>
                  <a:srgbClr val="002D5A"/>
                </a:solidFill>
              </a:rPr>
              <a:t>Geography</a:t>
            </a:r>
            <a:r>
              <a:rPr lang="cs-CZ" altLang="cs-CZ" sz="2000" i="1" dirty="0">
                <a:solidFill>
                  <a:srgbClr val="002D5A"/>
                </a:solidFill>
              </a:rPr>
              <a:t>. </a:t>
            </a:r>
            <a:r>
              <a:rPr lang="cs-CZ" altLang="cs-CZ" sz="2000" i="1" dirty="0" err="1">
                <a:solidFill>
                  <a:srgbClr val="002D5A"/>
                </a:solidFill>
              </a:rPr>
              <a:t>World</a:t>
            </a:r>
            <a:r>
              <a:rPr lang="cs-CZ" altLang="cs-CZ" sz="2000" i="1" dirty="0">
                <a:solidFill>
                  <a:srgbClr val="002D5A"/>
                </a:solidFill>
              </a:rPr>
              <a:t> </a:t>
            </a:r>
            <a:r>
              <a:rPr lang="cs-CZ" altLang="cs-CZ" sz="2000" i="1" dirty="0" err="1">
                <a:solidFill>
                  <a:srgbClr val="002D5A"/>
                </a:solidFill>
              </a:rPr>
              <a:t>economy</a:t>
            </a:r>
            <a:r>
              <a:rPr lang="cs-CZ" altLang="cs-CZ" sz="2000" i="1" dirty="0">
                <a:solidFill>
                  <a:srgbClr val="002D5A"/>
                </a:solidFill>
              </a:rPr>
              <a:t>, </a:t>
            </a:r>
            <a:r>
              <a:rPr lang="cs-CZ" altLang="cs-CZ" sz="2000" i="1" dirty="0" err="1">
                <a:solidFill>
                  <a:srgbClr val="002D5A"/>
                </a:solidFill>
              </a:rPr>
              <a:t>nation-state</a:t>
            </a:r>
            <a:r>
              <a:rPr lang="cs-CZ" altLang="cs-CZ" sz="2000" i="1" dirty="0">
                <a:solidFill>
                  <a:srgbClr val="002D5A"/>
                </a:solidFill>
              </a:rPr>
              <a:t> and </a:t>
            </a:r>
            <a:r>
              <a:rPr lang="cs-CZ" altLang="cs-CZ" sz="2000" i="1" dirty="0" err="1">
                <a:solidFill>
                  <a:srgbClr val="002D5A"/>
                </a:solidFill>
              </a:rPr>
              <a:t>locality</a:t>
            </a:r>
            <a:r>
              <a:rPr lang="cs-CZ" altLang="cs-CZ" sz="2000" i="1" dirty="0">
                <a:solidFill>
                  <a:srgbClr val="002D5A"/>
                </a:solidFill>
              </a:rPr>
              <a:t>.</a:t>
            </a:r>
            <a:r>
              <a:rPr lang="cs-CZ" altLang="cs-CZ" sz="2000" dirty="0">
                <a:solidFill>
                  <a:srgbClr val="002D5A"/>
                </a:solidFill>
              </a:rPr>
              <a:t> UK: </a:t>
            </a:r>
            <a:r>
              <a:rPr lang="cs-CZ" altLang="cs-CZ" sz="2000" dirty="0" err="1">
                <a:solidFill>
                  <a:srgbClr val="002D5A"/>
                </a:solidFill>
              </a:rPr>
              <a:t>Pearson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2000" dirty="0" err="1">
                <a:solidFill>
                  <a:srgbClr val="002D5A"/>
                </a:solidFill>
              </a:rPr>
              <a:t>Education</a:t>
            </a:r>
            <a:r>
              <a:rPr lang="cs-CZ" altLang="cs-CZ" sz="2000" dirty="0">
                <a:solidFill>
                  <a:srgbClr val="002D5A"/>
                </a:solidFill>
              </a:rPr>
              <a:t> Ltd., 2007</a:t>
            </a:r>
          </a:p>
        </p:txBody>
      </p:sp>
    </p:spTree>
    <p:extLst>
      <p:ext uri="{BB962C8B-B14F-4D97-AF65-F5344CB8AC3E}">
        <p14:creationId xmlns:p14="http://schemas.microsoft.com/office/powerpoint/2010/main" val="915197553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mapa světa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2949735381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21-29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8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800" dirty="0">
                <a:solidFill>
                  <a:srgbClr val="002D5A"/>
                </a:solidFill>
              </a:rPr>
              <a:t>. Praha: ISE, 1995 - s. 33-43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48183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Typy územních útvarů na politické mapě světa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Znaky nezávislých států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Další typy územních jednotek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07610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Politické regiony - vymezení a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60310"/>
            <a:ext cx="8229600" cy="51042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Prostorově-politické systémy, resp. prostorové vyjádření politických systémů a „systémů“ 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002D5A"/>
                </a:solidFill>
              </a:rPr>
              <a:t>Systémy </a:t>
            </a:r>
            <a:r>
              <a:rPr lang="cs-CZ" sz="2800" b="1" i="1" dirty="0">
                <a:solidFill>
                  <a:srgbClr val="002D5A"/>
                </a:solidFill>
              </a:rPr>
              <a:t>de iure </a:t>
            </a:r>
            <a:r>
              <a:rPr lang="cs-CZ" sz="2800" b="1" dirty="0">
                <a:solidFill>
                  <a:srgbClr val="002D5A"/>
                </a:solidFill>
              </a:rPr>
              <a:t>neboli institucionalizované 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hranice vymezené právní akty a obvykle též centrální politické orgány: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státy, okresy, země, obce, autonomní území a republiky, volební obvody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002D5A"/>
                </a:solidFill>
              </a:rPr>
              <a:t>Systémy </a:t>
            </a:r>
            <a:r>
              <a:rPr lang="cs-CZ" sz="2800" b="1" i="1" dirty="0">
                <a:solidFill>
                  <a:srgbClr val="002D5A"/>
                </a:solidFill>
              </a:rPr>
              <a:t>de facto </a:t>
            </a:r>
            <a:r>
              <a:rPr lang="cs-CZ" sz="2800" b="1" dirty="0">
                <a:solidFill>
                  <a:srgbClr val="002D5A"/>
                </a:solidFill>
              </a:rPr>
              <a:t>nebo neinstitucionalizované 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hranice nejsou dány právními akty a zpravidla též nemají ústřední orgány; geograficky pak nejsou homogenní, ale tzv. nodální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kulturní regiony, území kontrolovaná separatisty či samozvanými </a:t>
            </a:r>
            <a:r>
              <a:rPr lang="cs-CZ" sz="2400" dirty="0" err="1">
                <a:solidFill>
                  <a:srgbClr val="002D5A"/>
                </a:solidFill>
              </a:rPr>
              <a:t>pseudostátními</a:t>
            </a:r>
            <a:r>
              <a:rPr lang="cs-CZ" sz="2400" dirty="0">
                <a:solidFill>
                  <a:srgbClr val="002D5A"/>
                </a:solidFill>
              </a:rPr>
              <a:t> útvary, světové politické regiony</a:t>
            </a:r>
          </a:p>
        </p:txBody>
      </p:sp>
    </p:spTree>
    <p:extLst>
      <p:ext uri="{BB962C8B-B14F-4D97-AF65-F5344CB8AC3E}">
        <p14:creationId xmlns:p14="http://schemas.microsoft.com/office/powerpoint/2010/main" val="2090699310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667272"/>
          </a:xfrm>
        </p:spPr>
        <p:txBody>
          <a:bodyPr>
            <a:noAutofit/>
          </a:bodyPr>
          <a:lstStyle/>
          <a:p>
            <a:r>
              <a:rPr lang="cs-CZ" sz="4000" dirty="0"/>
              <a:t>Islámský stát - příklad systému de facto</a:t>
            </a:r>
          </a:p>
        </p:txBody>
      </p:sp>
      <p:pic>
        <p:nvPicPr>
          <p:cNvPr id="102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9" y="1593284"/>
            <a:ext cx="6547087" cy="488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627525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Politické regiony - znaky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8858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Obvykle mají hierarchickou strukturu, resp. představují některou ze složek této struktury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Výsledek úsilí člověka o politickou organizaci prostoru, který představuje jistou formu sociálního pouta („politické společenství“)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Jednotlivec - dům a rodinný pozemek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Rod - rodové teritorium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Kmen - kmenové teritorium</a:t>
            </a:r>
          </a:p>
          <a:p>
            <a:pPr lvl="1">
              <a:spcBef>
                <a:spcPts val="1200"/>
              </a:spcBef>
            </a:pPr>
            <a:r>
              <a:rPr lang="cs-CZ" sz="2400" dirty="0">
                <a:solidFill>
                  <a:srgbClr val="002D5A"/>
                </a:solidFill>
              </a:rPr>
              <a:t>Národ - národní teritorium</a:t>
            </a:r>
          </a:p>
        </p:txBody>
      </p:sp>
    </p:spTree>
    <p:extLst>
      <p:ext uri="{BB962C8B-B14F-4D97-AF65-F5344CB8AC3E}">
        <p14:creationId xmlns:p14="http://schemas.microsoft.com/office/powerpoint/2010/main" val="1776596349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708216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Stát - základní politický region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78675"/>
            <a:ext cx="8229600" cy="488589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Stát jako jeden z regionů nebo region reálně jediný?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Hlavní </a:t>
            </a:r>
            <a:r>
              <a:rPr lang="cs-CZ" sz="2800" b="1" i="1" dirty="0">
                <a:solidFill>
                  <a:srgbClr val="002D5A"/>
                </a:solidFill>
              </a:rPr>
              <a:t>předmět studia politické geografie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2D5A"/>
                </a:solidFill>
              </a:rPr>
              <a:t>Znaky státu: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Trvale sídlící obyvatelstvo</a:t>
            </a:r>
            <a:r>
              <a:rPr lang="cs-CZ" sz="2400" dirty="0">
                <a:solidFill>
                  <a:srgbClr val="002D5A"/>
                </a:solidFill>
              </a:rPr>
              <a:t> - neboli určitá organizace vztahů mezi lidmi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Státní moc </a:t>
            </a:r>
            <a:r>
              <a:rPr lang="cs-CZ" sz="2400" dirty="0">
                <a:solidFill>
                  <a:srgbClr val="002D5A"/>
                </a:solidFill>
              </a:rPr>
              <a:t>- společenský život je formován institucemi (úřady), které určují závazná obecná pravidla a které mají právo jejich plnění vynucovat silou (monopol na násilí)</a:t>
            </a:r>
          </a:p>
          <a:p>
            <a:pPr lvl="1">
              <a:spcBef>
                <a:spcPts val="1200"/>
              </a:spcBef>
            </a:pPr>
            <a:r>
              <a:rPr lang="cs-CZ" sz="2400" b="1" dirty="0">
                <a:solidFill>
                  <a:srgbClr val="002D5A"/>
                </a:solidFill>
              </a:rPr>
              <a:t>Území</a:t>
            </a:r>
            <a:r>
              <a:rPr lang="cs-CZ" sz="2400" dirty="0">
                <a:solidFill>
                  <a:srgbClr val="002D5A"/>
                </a:solidFill>
              </a:rPr>
              <a:t> - forma společenského života na konkrétním prostoru, který je dán </a:t>
            </a:r>
            <a:r>
              <a:rPr lang="cs-CZ" sz="2400" i="1" dirty="0">
                <a:solidFill>
                  <a:srgbClr val="002D5A"/>
                </a:solidFill>
              </a:rPr>
              <a:t>hranicemi</a:t>
            </a:r>
          </a:p>
        </p:txBody>
      </p:sp>
    </p:spTree>
    <p:extLst>
      <p:ext uri="{BB962C8B-B14F-4D97-AF65-F5344CB8AC3E}">
        <p14:creationId xmlns:p14="http://schemas.microsoft.com/office/powerpoint/2010/main" val="1734474624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302B1-9F31-4731-8E6B-356955B5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923926"/>
          </a:xfrm>
        </p:spPr>
        <p:txBody>
          <a:bodyPr>
            <a:normAutofit/>
          </a:bodyPr>
          <a:lstStyle/>
          <a:p>
            <a:r>
              <a:rPr lang="en-GB" sz="4400" dirty="0" err="1"/>
              <a:t>Státní</a:t>
            </a:r>
            <a:r>
              <a:rPr lang="en-GB" sz="4400" dirty="0"/>
              <a:t> </a:t>
            </a:r>
            <a:r>
              <a:rPr lang="en-GB" sz="4400" dirty="0" err="1"/>
              <a:t>symboly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CF7BB4-DFA5-41B4-8A24-F8FFF7783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3015"/>
            <a:ext cx="7308376" cy="498143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Název státu - </a:t>
            </a:r>
            <a:r>
              <a:rPr lang="cs-CZ" sz="2000" dirty="0">
                <a:solidFill>
                  <a:srgbClr val="002D5A"/>
                </a:solidFill>
              </a:rPr>
              <a:t>obvykle státní forma, někdy i etnická (kulturní), náboženská či ideologická  příslušnost; názvy státu se mohou měnit, aniž se mění hranice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Hlava státu </a:t>
            </a:r>
            <a:r>
              <a:rPr lang="cs-CZ" sz="2000" dirty="0">
                <a:solidFill>
                  <a:srgbClr val="002D5A"/>
                </a:solidFill>
              </a:rPr>
              <a:t>- záleží na státní formě, typu režimu, může být i kolektivní</a:t>
            </a:r>
            <a:endParaRPr lang="en-GB" sz="2000" dirty="0">
              <a:solidFill>
                <a:srgbClr val="002D5A"/>
              </a:solidFill>
              <a:hlinkClick r:id="rId2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Státní v</a:t>
            </a:r>
            <a:r>
              <a:rPr lang="en-GB" sz="2600" dirty="0" err="1">
                <a:solidFill>
                  <a:srgbClr val="002D5A"/>
                </a:solidFill>
              </a:rPr>
              <a:t>lajka</a:t>
            </a:r>
            <a:r>
              <a:rPr lang="en-GB" sz="2600" dirty="0">
                <a:solidFill>
                  <a:srgbClr val="002D5A"/>
                </a:solidFill>
              </a:rPr>
              <a:t> </a:t>
            </a:r>
            <a:r>
              <a:rPr lang="cs-CZ" sz="2600" dirty="0">
                <a:solidFill>
                  <a:srgbClr val="002D5A"/>
                </a:solidFill>
              </a:rPr>
              <a:t>- </a:t>
            </a:r>
            <a:r>
              <a:rPr lang="cs-CZ" sz="2000" dirty="0">
                <a:solidFill>
                  <a:srgbClr val="002D5A"/>
                </a:solidFill>
              </a:rPr>
              <a:t>tradice, jazyková sounáležitost, politické sympatie, náboženský prvek; také se může měnit</a:t>
            </a:r>
            <a:endParaRPr lang="cs-CZ" sz="26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</a:t>
            </a:r>
            <a:r>
              <a:rPr lang="en-GB" sz="2600" dirty="0" err="1">
                <a:solidFill>
                  <a:srgbClr val="002D5A"/>
                </a:solidFill>
              </a:rPr>
              <a:t>tátní</a:t>
            </a:r>
            <a:r>
              <a:rPr lang="en-GB" sz="2600" dirty="0">
                <a:solidFill>
                  <a:srgbClr val="002D5A"/>
                </a:solidFill>
              </a:rPr>
              <a:t> </a:t>
            </a:r>
            <a:r>
              <a:rPr lang="en-GB" sz="2600" dirty="0" err="1">
                <a:solidFill>
                  <a:srgbClr val="002D5A"/>
                </a:solidFill>
              </a:rPr>
              <a:t>znak</a:t>
            </a:r>
            <a:r>
              <a:rPr lang="cs-CZ" sz="2600" dirty="0">
                <a:solidFill>
                  <a:srgbClr val="002D5A"/>
                </a:solidFill>
              </a:rPr>
              <a:t> - </a:t>
            </a:r>
            <a:r>
              <a:rPr lang="cs-CZ" sz="2000" dirty="0">
                <a:solidFill>
                  <a:srgbClr val="002D5A"/>
                </a:solidFill>
              </a:rPr>
              <a:t>heraldická tradice versus ideologická kreativita</a:t>
            </a:r>
            <a:endParaRPr lang="cs-CZ" sz="2600" dirty="0">
              <a:solidFill>
                <a:srgbClr val="002D5A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sz="2600" dirty="0">
                <a:solidFill>
                  <a:srgbClr val="002D5A"/>
                </a:solidFill>
              </a:rPr>
              <a:t>Státní hymna </a:t>
            </a:r>
            <a:r>
              <a:rPr lang="cs-CZ" sz="2000" dirty="0">
                <a:solidFill>
                  <a:srgbClr val="002D5A"/>
                </a:solidFill>
              </a:rPr>
              <a:t>- opět proměnlivá veličina, zejména v oblasti textu</a:t>
            </a:r>
          </a:p>
          <a:p>
            <a:pPr marL="457103" lvl="1" indent="0">
              <a:buNone/>
            </a:pPr>
            <a:endParaRPr lang="cs-CZ" sz="2000" dirty="0">
              <a:solidFill>
                <a:srgbClr val="002D5A"/>
              </a:solidFill>
              <a:hlinkClick r:id="rId2"/>
            </a:endParaRPr>
          </a:p>
          <a:p>
            <a:pPr marL="457103" lvl="1" indent="0">
              <a:buNone/>
            </a:pPr>
            <a:r>
              <a:rPr lang="cs-CZ" sz="2000" dirty="0">
                <a:solidFill>
                  <a:srgbClr val="002D5A"/>
                </a:solidFill>
                <a:hlinkClick r:id="rId2"/>
              </a:rPr>
              <a:t>https://flagpedia.net  </a:t>
            </a:r>
            <a:endParaRPr lang="cs-CZ" sz="2000" dirty="0">
              <a:solidFill>
                <a:srgbClr val="002D5A"/>
              </a:solidFill>
            </a:endParaRPr>
          </a:p>
          <a:p>
            <a:endParaRPr lang="en-GB" dirty="0">
              <a:solidFill>
                <a:srgbClr val="002D5A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48" y="2407881"/>
            <a:ext cx="1438951" cy="199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785600"/>
            <a:ext cx="1433015" cy="162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4406423"/>
            <a:ext cx="1417593" cy="162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960016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700" dirty="0">
                <a:solidFill>
                  <a:srgbClr val="002D5A"/>
                </a:solidFill>
              </a:rPr>
              <a:t>Principy teritoriality</a:t>
            </a:r>
          </a:p>
          <a:p>
            <a:r>
              <a:rPr lang="cs-CZ" sz="2700" dirty="0">
                <a:solidFill>
                  <a:srgbClr val="002D5A"/>
                </a:solidFill>
              </a:rPr>
              <a:t>Nositeli moci jsou státní orgány - úřady, soudy, vláda, parlament a specifické složky (policie, armáda, tajné služby…)</a:t>
            </a:r>
          </a:p>
          <a:p>
            <a:r>
              <a:rPr lang="cs-CZ" sz="2700" dirty="0">
                <a:solidFill>
                  <a:srgbClr val="002D5A"/>
                </a:solidFill>
              </a:rPr>
              <a:t>Otázka dělby moci - vertikální a horizontální</a:t>
            </a:r>
          </a:p>
          <a:p>
            <a:r>
              <a:rPr lang="cs-CZ" sz="2700" i="1" dirty="0">
                <a:solidFill>
                  <a:srgbClr val="002D5A"/>
                </a:solidFill>
              </a:rPr>
              <a:t>Státní moc a „státní moc“ - „zhroucené“, „křehké“ státy</a:t>
            </a:r>
          </a:p>
        </p:txBody>
      </p:sp>
    </p:spTree>
    <p:extLst>
      <p:ext uri="{BB962C8B-B14F-4D97-AF65-F5344CB8AC3E}">
        <p14:creationId xmlns:p14="http://schemas.microsoft.com/office/powerpoint/2010/main" val="2819881521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7128"/>
            <a:ext cx="9144000" cy="626329"/>
          </a:xfrm>
        </p:spPr>
        <p:txBody>
          <a:bodyPr>
            <a:normAutofit/>
          </a:bodyPr>
          <a:lstStyle/>
          <a:p>
            <a:r>
              <a:rPr lang="cs-CZ" sz="2100" dirty="0"/>
              <a:t>Konec žebříčku: DR Kongo, Sýrie, Jižní Súdán, Somálsko, Jemen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529"/>
            <a:ext cx="9144000" cy="57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28879" y="1852263"/>
            <a:ext cx="301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https://fragilestatesindex.org/</a:t>
            </a:r>
          </a:p>
        </p:txBody>
      </p:sp>
    </p:spTree>
    <p:extLst>
      <p:ext uri="{BB962C8B-B14F-4D97-AF65-F5344CB8AC3E}">
        <p14:creationId xmlns:p14="http://schemas.microsoft.com/office/powerpoint/2010/main" val="1757385323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534"/>
            <a:ext cx="9144000" cy="140306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Zakončení kursu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514902"/>
            <a:ext cx="8618538" cy="4901774"/>
          </a:xfrm>
        </p:spPr>
        <p:txBody>
          <a:bodyPr>
            <a:normAutofit/>
          </a:bodyPr>
          <a:lstStyle/>
          <a:p>
            <a:pPr eaLnBrk="1" hangingPunct="1">
              <a:spcBef>
                <a:spcPts val="1800"/>
              </a:spcBef>
            </a:pPr>
            <a:r>
              <a:rPr lang="cs-CZ" altLang="cs-CZ" sz="2700" dirty="0">
                <a:solidFill>
                  <a:srgbClr val="002D5A"/>
                </a:solidFill>
              </a:rPr>
              <a:t>Referát nebo seminární práce na předem konzultované téma 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700" dirty="0">
                <a:solidFill>
                  <a:srgbClr val="002D5A"/>
                </a:solidFill>
              </a:rPr>
              <a:t>Test ověřující základní znalosti reálií, práci s mapami a jinými pomůckami</a:t>
            </a:r>
          </a:p>
        </p:txBody>
      </p:sp>
    </p:spTree>
    <p:extLst>
      <p:ext uri="{BB962C8B-B14F-4D97-AF65-F5344CB8AC3E}">
        <p14:creationId xmlns:p14="http://schemas.microsoft.com/office/powerpoint/2010/main" val="3910634500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suverenita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700" dirty="0">
                <a:solidFill>
                  <a:srgbClr val="002D5A"/>
                </a:solidFill>
              </a:rPr>
              <a:t>Nezávislost státní moci na jakékoli jiné moci uvnitř i vně hranic státu</a:t>
            </a:r>
          </a:p>
          <a:p>
            <a:pPr>
              <a:spcBef>
                <a:spcPts val="1200"/>
              </a:spcBef>
            </a:pPr>
            <a:r>
              <a:rPr lang="cs-CZ" sz="2700" i="1" dirty="0">
                <a:solidFill>
                  <a:srgbClr val="002D5A"/>
                </a:solidFill>
              </a:rPr>
              <a:t>Vnější suverenita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nezávislost na jiných státech 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mezinárodní uznání coby subjekt mezinárodního práva</a:t>
            </a:r>
          </a:p>
          <a:p>
            <a:pPr>
              <a:spcBef>
                <a:spcPts val="1200"/>
              </a:spcBef>
            </a:pPr>
            <a:r>
              <a:rPr lang="cs-CZ" sz="2700" i="1" dirty="0">
                <a:solidFill>
                  <a:srgbClr val="002D5A"/>
                </a:solidFill>
              </a:rPr>
              <a:t>Vnitřní suverenita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nezávislost na jiných politických organizacích</a:t>
            </a:r>
          </a:p>
          <a:p>
            <a:pPr lvl="1">
              <a:spcBef>
                <a:spcPts val="1200"/>
              </a:spcBef>
            </a:pPr>
            <a:r>
              <a:rPr lang="cs-CZ" sz="2300" dirty="0">
                <a:solidFill>
                  <a:srgbClr val="002D5A"/>
                </a:solidFill>
              </a:rPr>
              <a:t>podléhají jí všichni obyvatelé příslušného území i všechny organizace působící na tomto území</a:t>
            </a:r>
          </a:p>
        </p:txBody>
      </p:sp>
    </p:spTree>
    <p:extLst>
      <p:ext uri="{BB962C8B-B14F-4D97-AF65-F5344CB8AC3E}">
        <p14:creationId xmlns:p14="http://schemas.microsoft.com/office/powerpoint/2010/main" val="4186809940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Státní suverenita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Není nikdy absolutní - dokonce ani u globální velmoci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Omezení představují: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Právní závazky - např. členství v MO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Obchodní aktivity - např. závislost na surovinách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Stav, kdy je stát odkázán na mezinárodní pomoc - např. Bosna a Hercegovina po jugoslávské válce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Stav vojenského nebo politického nátlaku jiných zemí</a:t>
            </a:r>
          </a:p>
        </p:txBody>
      </p:sp>
    </p:spTree>
    <p:extLst>
      <p:ext uri="{BB962C8B-B14F-4D97-AF65-F5344CB8AC3E}">
        <p14:creationId xmlns:p14="http://schemas.microsoft.com/office/powerpoint/2010/main" val="3037359166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Typy územních pol. jednotek na mapě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suverénní státy = nezávislé státy - cca 200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Měřítkem může být např. členství v OSN; mimo něj ovšem též např. Vatikán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závislá území - cca 50 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mezinárodní území a prostory</a:t>
            </a:r>
          </a:p>
          <a:p>
            <a:pPr lvl="1">
              <a:spcBef>
                <a:spcPts val="1800"/>
              </a:spcBef>
            </a:pPr>
            <a:r>
              <a:rPr lang="cs-CZ" sz="2300" dirty="0">
                <a:solidFill>
                  <a:srgbClr val="002D5A"/>
                </a:solidFill>
              </a:rPr>
              <a:t>Např. volné moře, kosmický prostor a také Antarktida</a:t>
            </a:r>
            <a:endParaRPr lang="cs-CZ" sz="19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88573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Jednotky se zvláštním postavením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Kosovo </a:t>
            </a:r>
            <a:r>
              <a:rPr lang="cs-CZ" sz="2000" dirty="0">
                <a:solidFill>
                  <a:srgbClr val="002D5A"/>
                </a:solidFill>
              </a:rPr>
              <a:t>- uznáno cca 100 státy, ostatní jej neuznávají (viz dále) 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Tchaj-wan </a:t>
            </a:r>
            <a:r>
              <a:rPr lang="cs-CZ" sz="2000" dirty="0">
                <a:solidFill>
                  <a:srgbClr val="002D5A"/>
                </a:solidFill>
              </a:rPr>
              <a:t>- kontrola celého ostrova, považuje se za jedinou legitimní Čínu - uznává jej přes 20 zemí světa (např. Vatikán, Guatemala, Nikaragua, Paraguay…)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Záp. Sahara - </a:t>
            </a:r>
            <a:r>
              <a:rPr lang="cs-CZ" sz="2000" dirty="0">
                <a:solidFill>
                  <a:srgbClr val="002D5A"/>
                </a:solidFill>
              </a:rPr>
              <a:t>území obsazené Marokem, </a:t>
            </a:r>
            <a:r>
              <a:rPr lang="cs-CZ" sz="2000" dirty="0" err="1">
                <a:solidFill>
                  <a:srgbClr val="002D5A"/>
                </a:solidFill>
              </a:rPr>
              <a:t>býv</a:t>
            </a:r>
            <a:r>
              <a:rPr lang="cs-CZ" sz="2000" dirty="0">
                <a:solidFill>
                  <a:srgbClr val="002D5A"/>
                </a:solidFill>
              </a:rPr>
              <a:t>. španělská kolonie, exilová vláda „Saharské arabské demokratické republiky“; cca 90 čl. OSN uznává, cca 40 nikoli, ostatní nemají </a:t>
            </a:r>
            <a:r>
              <a:rPr lang="cs-CZ" sz="2000" dirty="0" err="1">
                <a:solidFill>
                  <a:srgbClr val="002D5A"/>
                </a:solidFill>
              </a:rPr>
              <a:t>ofic</a:t>
            </a:r>
            <a:r>
              <a:rPr lang="cs-CZ" sz="2000" dirty="0">
                <a:solidFill>
                  <a:srgbClr val="002D5A"/>
                </a:solidFill>
              </a:rPr>
              <a:t>. postoj</a:t>
            </a:r>
          </a:p>
          <a:p>
            <a:pPr>
              <a:spcBef>
                <a:spcPts val="1800"/>
              </a:spcBef>
            </a:pPr>
            <a:r>
              <a:rPr lang="cs-CZ" sz="2700" dirty="0">
                <a:solidFill>
                  <a:srgbClr val="002D5A"/>
                </a:solidFill>
              </a:rPr>
              <a:t>Palestina - </a:t>
            </a:r>
            <a:r>
              <a:rPr lang="cs-CZ" sz="2000" dirty="0">
                <a:solidFill>
                  <a:srgbClr val="002D5A"/>
                </a:solidFill>
              </a:rPr>
              <a:t>původní plán počítal se vznikem souběžně s Izraelem, OOP; postupně uznána více než 130 zeměmi světa (70% členů OSN), 2012 - uznání na půdě OSN</a:t>
            </a:r>
            <a:endParaRPr lang="cs-CZ" sz="27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04142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Jednotky se zvláštním postavením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24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Státy efektivně existující, ale neuznané: </a:t>
            </a:r>
            <a:r>
              <a:rPr lang="cs-CZ" sz="2400" dirty="0" err="1">
                <a:solidFill>
                  <a:srgbClr val="002D5A"/>
                </a:solidFill>
              </a:rPr>
              <a:t>Sev</a:t>
            </a:r>
            <a:r>
              <a:rPr lang="cs-CZ" sz="2400" dirty="0">
                <a:solidFill>
                  <a:srgbClr val="002D5A"/>
                </a:solidFill>
              </a:rPr>
              <a:t>. Kypr, </a:t>
            </a:r>
            <a:r>
              <a:rPr lang="cs-CZ" sz="2400" dirty="0" err="1">
                <a:solidFill>
                  <a:srgbClr val="002D5A"/>
                </a:solidFill>
              </a:rPr>
              <a:t>Somaliland</a:t>
            </a: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Povstalecké státy (ve válečném stavu s původním vlastníkem území): Jižní </a:t>
            </a:r>
            <a:r>
              <a:rPr lang="cs-CZ" sz="2400" dirty="0" err="1">
                <a:solidFill>
                  <a:srgbClr val="002D5A"/>
                </a:solidFill>
              </a:rPr>
              <a:t>Osetie</a:t>
            </a:r>
            <a:r>
              <a:rPr lang="cs-CZ" sz="2400" dirty="0">
                <a:solidFill>
                  <a:srgbClr val="002D5A"/>
                </a:solidFill>
              </a:rPr>
              <a:t>, Abcházie, Podněstří, Náhorní Karabach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Maltézský řád - subjekt MP bez vlastního území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Podnikatelské nebo recesistické projekty: </a:t>
            </a:r>
            <a:r>
              <a:rPr lang="cs-CZ" sz="2400" dirty="0" err="1">
                <a:solidFill>
                  <a:srgbClr val="002D5A"/>
                </a:solidFill>
              </a:rPr>
              <a:t>Liberland</a:t>
            </a:r>
            <a:r>
              <a:rPr lang="cs-CZ" sz="2400" dirty="0">
                <a:solidFill>
                  <a:srgbClr val="002D5A"/>
                </a:solidFill>
              </a:rPr>
              <a:t> aj. </a:t>
            </a:r>
          </a:p>
        </p:txBody>
      </p:sp>
    </p:spTree>
    <p:extLst>
      <p:ext uri="{BB962C8B-B14F-4D97-AF65-F5344CB8AC3E}">
        <p14:creationId xmlns:p14="http://schemas.microsoft.com/office/powerpoint/2010/main" val="557338903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462556"/>
          </a:xfrm>
        </p:spPr>
        <p:txBody>
          <a:bodyPr>
            <a:noAutofit/>
          </a:bodyPr>
          <a:lstStyle/>
          <a:p>
            <a:r>
              <a:rPr lang="cs-CZ" sz="4000" dirty="0"/>
              <a:t>Postoj k uznání Kosova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563"/>
            <a:ext cx="9144000" cy="46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52957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Závislá území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55343"/>
            <a:ext cx="8229600" cy="57593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Historické kolonie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Osídlenecké - Kanada, Austrálie, některé státy USA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Okupační - politiky ovládnuty </a:t>
            </a:r>
            <a:r>
              <a:rPr lang="cs-CZ" sz="1800" dirty="0" err="1">
                <a:solidFill>
                  <a:srgbClr val="002D5A"/>
                </a:solidFill>
              </a:rPr>
              <a:t>evr</a:t>
            </a:r>
            <a:r>
              <a:rPr lang="cs-CZ" sz="1800" dirty="0">
                <a:solidFill>
                  <a:srgbClr val="002D5A"/>
                </a:solidFill>
              </a:rPr>
              <a:t>. koloniálními státy, ale nedošlo k velké změně etnické struktury - většina kolonií v Africe s </a:t>
            </a:r>
            <a:r>
              <a:rPr lang="cs-CZ" sz="1800" dirty="0" err="1">
                <a:solidFill>
                  <a:srgbClr val="002D5A"/>
                </a:solidFill>
              </a:rPr>
              <a:t>výj</a:t>
            </a:r>
            <a:r>
              <a:rPr lang="cs-CZ" sz="1800" dirty="0">
                <a:solidFill>
                  <a:srgbClr val="002D5A"/>
                </a:solidFill>
              </a:rPr>
              <a:t>. např. JAR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Smíšené - mísení domorodců s kolonisty - většina zemí v LA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1800" dirty="0">
                <a:solidFill>
                  <a:srgbClr val="002D5A"/>
                </a:solidFill>
              </a:rPr>
              <a:t>Plantážní - produkce tropických plodin - dovoz dělníků z Afriky nebo Asie - většina zemí v Karibiku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V současnosti území oddělená: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2000" dirty="0">
                <a:solidFill>
                  <a:srgbClr val="002D5A"/>
                </a:solidFill>
              </a:rPr>
              <a:t>politicky - stát jej spravuje, ale nepovažuje jej za součást území - Man, Franc. Polynésie…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2000" dirty="0">
                <a:solidFill>
                  <a:srgbClr val="002D5A"/>
                </a:solidFill>
              </a:rPr>
              <a:t>geograficky - jiný kontinent - Franc. Guyana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cs-CZ" sz="2000" dirty="0">
                <a:solidFill>
                  <a:srgbClr val="002D5A"/>
                </a:solidFill>
              </a:rPr>
              <a:t>tzv. nesamosprávná území evidovaná OSN - např. </a:t>
            </a:r>
            <a:r>
              <a:rPr lang="cs-CZ" sz="2000" dirty="0" err="1">
                <a:solidFill>
                  <a:srgbClr val="002D5A"/>
                </a:solidFill>
              </a:rPr>
              <a:t>Am</a:t>
            </a:r>
            <a:r>
              <a:rPr lang="cs-CZ" sz="2000" dirty="0">
                <a:solidFill>
                  <a:srgbClr val="002D5A"/>
                </a:solidFill>
              </a:rPr>
              <a:t>. Samoa, Anguilla, Bermudy…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Speciální entity uznané mez. </a:t>
            </a:r>
            <a:r>
              <a:rPr lang="cs-CZ" sz="2400" dirty="0" err="1">
                <a:solidFill>
                  <a:srgbClr val="002D5A"/>
                </a:solidFill>
              </a:rPr>
              <a:t>sml</a:t>
            </a:r>
            <a:r>
              <a:rPr lang="cs-CZ" sz="2400" dirty="0">
                <a:solidFill>
                  <a:srgbClr val="002D5A"/>
                </a:solidFill>
              </a:rPr>
              <a:t>. a dohodami: </a:t>
            </a:r>
            <a:r>
              <a:rPr lang="cs-CZ" sz="1900" dirty="0">
                <a:solidFill>
                  <a:srgbClr val="002D5A"/>
                </a:solidFill>
              </a:rPr>
              <a:t>Alandy, </a:t>
            </a:r>
            <a:r>
              <a:rPr lang="cs-CZ" sz="1900" dirty="0" err="1">
                <a:solidFill>
                  <a:srgbClr val="002D5A"/>
                </a:solidFill>
              </a:rPr>
              <a:t>Svalbard</a:t>
            </a:r>
            <a:r>
              <a:rPr lang="cs-CZ" sz="1900" dirty="0">
                <a:solidFill>
                  <a:srgbClr val="002D5A"/>
                </a:solidFill>
              </a:rPr>
              <a:t>, Hongkong, Macao</a:t>
            </a:r>
          </a:p>
        </p:txBody>
      </p:sp>
    </p:spTree>
    <p:extLst>
      <p:ext uri="{BB962C8B-B14F-4D97-AF65-F5344CB8AC3E}">
        <p14:creationId xmlns:p14="http://schemas.microsoft.com/office/powerpoint/2010/main" val="4039006368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571" y="301719"/>
            <a:ext cx="9144000" cy="588344"/>
          </a:xfrm>
        </p:spPr>
        <p:txBody>
          <a:bodyPr>
            <a:noAutofit/>
          </a:bodyPr>
          <a:lstStyle/>
          <a:p>
            <a:r>
              <a:rPr lang="cs-CZ" sz="4000" dirty="0"/>
              <a:t>Závislá území dnes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2" y="1163018"/>
            <a:ext cx="9165142" cy="424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659123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Animace - vývoj koloniálního panství</a:t>
            </a:r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23" y="1981129"/>
            <a:ext cx="7052236" cy="312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544837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území a státní hranice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3196703355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Zakončení kursu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altLang="cs-CZ" sz="2700" dirty="0">
                <a:solidFill>
                  <a:srgbClr val="002D5A"/>
                </a:solidFill>
              </a:rPr>
              <a:t>Co od Vás budeme např. chtít: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a orientovat se v mapě Evropy od napoleonských válek do dneška, zejména jak se měnily hranice zemí, jako jsou Polsko, Německo nebo Rakousko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spolkové země Německa a Rakouska, znát, jak se člení Česko, Polsko, Slovensko, Španělsko, Itálie, UK, rámcově se orientovat v regionech USA, Kanady, Číny nebo Ruska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Orientovat se ve světových náboženstvích a jejich rozšíření ve světě, zejména konfliktních regionech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Znát vývoj koloniálního panství i procesů dekolonizace, ukázat je </a:t>
            </a:r>
            <a:r>
              <a:rPr lang="cs-CZ" altLang="cs-CZ" sz="2300">
                <a:solidFill>
                  <a:srgbClr val="002D5A"/>
                </a:solidFill>
              </a:rPr>
              <a:t>na mapě</a:t>
            </a:r>
            <a:endParaRPr lang="cs-CZ" altLang="cs-CZ" sz="2300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Vysvětlit, jak důležitou roli hrají přirozené a umělé hranice, tvar státu a jeho geomorfologie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Umět pracovat s různými mapami … a spoustu jiných pro politologa zcela nezbytných věcí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Vysvětlit, jakou roli hrají prostorové aspekty ve volbách</a:t>
            </a:r>
          </a:p>
        </p:txBody>
      </p:sp>
    </p:spTree>
    <p:extLst>
      <p:ext uri="{BB962C8B-B14F-4D97-AF65-F5344CB8AC3E}">
        <p14:creationId xmlns:p14="http://schemas.microsoft.com/office/powerpoint/2010/main" val="237593761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30-44</a:t>
            </a:r>
          </a:p>
          <a:p>
            <a:pPr>
              <a:spcBef>
                <a:spcPts val="1200"/>
              </a:spcBef>
            </a:pPr>
            <a:r>
              <a:rPr lang="cs-CZ" altLang="cs-CZ" sz="2800" dirty="0" err="1">
                <a:solidFill>
                  <a:srgbClr val="002D5A"/>
                </a:solidFill>
              </a:rPr>
              <a:t>Krulík</a:t>
            </a:r>
            <a:r>
              <a:rPr lang="cs-CZ" altLang="cs-CZ" sz="28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800" dirty="0">
                <a:solidFill>
                  <a:srgbClr val="002D5A"/>
                </a:solidFill>
              </a:rPr>
              <a:t>. Praha: SLON, 2011, s. 221-223 a 228-235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Hnízdo, Bořivoj. </a:t>
            </a:r>
            <a:r>
              <a:rPr lang="cs-CZ" altLang="cs-CZ" sz="2800" i="1" dirty="0">
                <a:solidFill>
                  <a:srgbClr val="002D5A"/>
                </a:solidFill>
              </a:rPr>
              <a:t>Mezinárodní perspektivy politických regionů</a:t>
            </a:r>
            <a:r>
              <a:rPr lang="cs-CZ" altLang="cs-CZ" sz="2800" dirty="0">
                <a:solidFill>
                  <a:srgbClr val="002D5A"/>
                </a:solidFill>
              </a:rPr>
              <a:t>. Praha: ISE, 1995 - s. 93-109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1688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Státní území a jeho části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Vlastnosti státního území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Nabývání a pozbývání státního území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Státní hranice a její stanovení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Výzkum a typologie státních hranic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52803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Části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7606"/>
            <a:ext cx="8229600" cy="485860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600" b="1" i="1" dirty="0">
                <a:solidFill>
                  <a:srgbClr val="002D5A"/>
                </a:solidFill>
              </a:rPr>
              <a:t>Státní území - je prostor ve kterém stát uplatňuje svoji suverenitu 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Pevninské území včetně vnitřních vodních ploch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Části moří přiléhající k pobřeží státu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Geologických podklad státního území a pobřežního moře </a:t>
            </a:r>
            <a:r>
              <a:rPr lang="cs-CZ" sz="2600" i="1" dirty="0">
                <a:solidFill>
                  <a:srgbClr val="002D5A"/>
                </a:solidFill>
              </a:rPr>
              <a:t>(zasahuje až do středu Země, na rozdíl od soukromého vlastnictví půdy!; reálně se jedná cca o 10 km pod zem)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Vzdušný prostor nad státním územím a nad pobřežním mořem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Zvláštní případy (území ambasád, lodě v mezinárodních vodách)</a:t>
            </a:r>
          </a:p>
        </p:txBody>
      </p:sp>
    </p:spTree>
    <p:extLst>
      <p:ext uri="{BB962C8B-B14F-4D97-AF65-F5344CB8AC3E}">
        <p14:creationId xmlns:p14="http://schemas.microsoft.com/office/powerpoint/2010/main" val="305610662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Vzdušný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7606"/>
            <a:ext cx="8229600" cy="485860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Vychází z mezinárodního práva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Plná suverenita nad vlastním územím - letadla potřebují povolení pro přelet</a:t>
            </a:r>
          </a:p>
          <a:p>
            <a:pPr>
              <a:spcBef>
                <a:spcPts val="1000"/>
              </a:spcBef>
            </a:pPr>
            <a:r>
              <a:rPr lang="cs-CZ" sz="2600" i="1" dirty="0">
                <a:solidFill>
                  <a:srgbClr val="002D5A"/>
                </a:solidFill>
              </a:rPr>
              <a:t>Oproti tomu kosmický prostor je mezinárodní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Spory o to, kde vzdušný prostor přechází do kosmického - obecně: letadla v prvním, umělé družice ve druhém, resp. 100 km</a:t>
            </a:r>
          </a:p>
          <a:p>
            <a:pPr marL="0" indent="0">
              <a:spcBef>
                <a:spcPts val="1000"/>
              </a:spcBef>
              <a:buNone/>
            </a:pPr>
            <a:endParaRPr lang="cs-CZ" sz="2600" dirty="0">
              <a:solidFill>
                <a:srgbClr val="002D5A"/>
              </a:solidFill>
            </a:endParaRPr>
          </a:p>
          <a:p>
            <a:pPr>
              <a:spcBef>
                <a:spcPts val="1000"/>
              </a:spcBef>
            </a:pPr>
            <a:endParaRPr lang="cs-CZ" sz="26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49273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Prostor pobřeží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41816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Velmi propracovaná otázka - od vzdálenosti, pro kterou je možná účinná obrana z pevniny (pobřežní děla), po dnešní úpravu, kdy existují na sebe navazující pásy: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Vnitřní vody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Pobřežní moře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Přilehlá zóna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Výlučná ekonomická zóna</a:t>
            </a:r>
          </a:p>
          <a:p>
            <a:pPr lvl="1">
              <a:spcBef>
                <a:spcPts val="1200"/>
              </a:spcBef>
            </a:pPr>
            <a:r>
              <a:rPr lang="cs-CZ" sz="2200" dirty="0">
                <a:solidFill>
                  <a:srgbClr val="002D5A"/>
                </a:solidFill>
              </a:rPr>
              <a:t>Volné moře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Základní linie - umělá (linie největšího odlivu) - co je před ní, patří k vnitřním vodám s plnou suverenitou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27" y="2510943"/>
            <a:ext cx="5172218" cy="160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659632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Prostor pobřeží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41946"/>
            <a:ext cx="8229600" cy="541816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Přímé linie - řídí se smluvními pravidly - dle pobřeží nebo linie uzavírající zálivy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Historické zálivy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Pobřežní moře - výsostné vody - max. šířka 12 námořních mil od základní linie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Přilehlá zóna - max. 12 </a:t>
            </a:r>
            <a:r>
              <a:rPr lang="cs-CZ" sz="2600" dirty="0" err="1">
                <a:solidFill>
                  <a:srgbClr val="002D5A"/>
                </a:solidFill>
              </a:rPr>
              <a:t>nm</a:t>
            </a:r>
            <a:r>
              <a:rPr lang="cs-CZ" sz="2600" dirty="0">
                <a:solidFill>
                  <a:srgbClr val="002D5A"/>
                </a:solidFill>
              </a:rPr>
              <a:t> od hranic pobřežního moře</a:t>
            </a:r>
          </a:p>
          <a:p>
            <a:pPr>
              <a:spcBef>
                <a:spcPts val="1000"/>
              </a:spcBef>
            </a:pPr>
            <a:r>
              <a:rPr lang="cs-CZ" sz="2600" dirty="0">
                <a:solidFill>
                  <a:srgbClr val="002D5A"/>
                </a:solidFill>
              </a:rPr>
              <a:t>Výlučná </a:t>
            </a:r>
            <a:r>
              <a:rPr lang="cs-CZ" sz="2600" dirty="0" err="1">
                <a:solidFill>
                  <a:srgbClr val="002D5A"/>
                </a:solidFill>
              </a:rPr>
              <a:t>ekon</a:t>
            </a:r>
            <a:r>
              <a:rPr lang="cs-CZ" sz="2600" dirty="0">
                <a:solidFill>
                  <a:srgbClr val="002D5A"/>
                </a:solidFill>
              </a:rPr>
              <a:t>. zóna - max. 200 </a:t>
            </a:r>
            <a:r>
              <a:rPr lang="cs-CZ" sz="2600" dirty="0" err="1">
                <a:solidFill>
                  <a:srgbClr val="002D5A"/>
                </a:solidFill>
              </a:rPr>
              <a:t>nm</a:t>
            </a:r>
            <a:r>
              <a:rPr lang="cs-CZ" sz="2600" dirty="0">
                <a:solidFill>
                  <a:srgbClr val="002D5A"/>
                </a:solidFill>
              </a:rPr>
              <a:t> od zákl. linie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0" y="4722625"/>
            <a:ext cx="5411124" cy="167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257793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Zvláštní části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1378"/>
            <a:ext cx="8229600" cy="5008727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Prostory, kde platí právní řád shodný se státním územím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Lodě plující pod vlajkou státu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Letadla registrovaná  v dané zemi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Prostory ambasád a jiných diplomatických misí</a:t>
            </a:r>
          </a:p>
          <a:p>
            <a:pPr lvl="1">
              <a:spcBef>
                <a:spcPts val="1000"/>
              </a:spcBef>
            </a:pPr>
            <a:r>
              <a:rPr lang="cs-CZ" dirty="0">
                <a:solidFill>
                  <a:srgbClr val="002D5A"/>
                </a:solidFill>
              </a:rPr>
              <a:t>Diplomatická vozidla a zavazadla</a:t>
            </a:r>
          </a:p>
          <a:p>
            <a:pPr lvl="1">
              <a:spcBef>
                <a:spcPts val="1000"/>
              </a:spcBef>
            </a:pPr>
            <a:r>
              <a:rPr lang="cs-CZ" i="1" dirty="0">
                <a:solidFill>
                  <a:srgbClr val="002D5A"/>
                </a:solidFill>
              </a:rPr>
              <a:t>Historické pomníky (např. Komenského hrob v </a:t>
            </a:r>
            <a:r>
              <a:rPr lang="cs-CZ" i="1" dirty="0" err="1">
                <a:solidFill>
                  <a:srgbClr val="002D5A"/>
                </a:solidFill>
              </a:rPr>
              <a:t>Nardenu</a:t>
            </a:r>
            <a:r>
              <a:rPr lang="cs-CZ" i="1" dirty="0">
                <a:solidFill>
                  <a:srgbClr val="002D5A"/>
                </a:solidFill>
              </a:rPr>
              <a:t>, Husův dům v Kostnici) - jen symbolická rovina, ne faktická</a:t>
            </a:r>
          </a:p>
        </p:txBody>
      </p:sp>
    </p:spTree>
    <p:extLst>
      <p:ext uri="{BB962C8B-B14F-4D97-AF65-F5344CB8AC3E}">
        <p14:creationId xmlns:p14="http://schemas.microsoft.com/office/powerpoint/2010/main" val="896102030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Státní území de iure a de facto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Nemusejí být totožná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Častější je případ, kdy stát fakticky neovládá celé území, které nárokuje (suverenita jiného státu, okupace, přírodní podmínky aj.)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Možný je ale i opačný stav - zejména v dobách koloniálního panství</a:t>
            </a:r>
          </a:p>
          <a:p>
            <a:pPr lvl="1">
              <a:spcBef>
                <a:spcPts val="1000"/>
              </a:spcBef>
            </a:pPr>
            <a:r>
              <a:rPr lang="cs-CZ" i="1" dirty="0">
                <a:solidFill>
                  <a:srgbClr val="002D5A"/>
                </a:solidFill>
              </a:rPr>
              <a:t>Příklad Číny, resp. Tchaj-wanu a jejich pohledu na „vlastní“ území</a:t>
            </a:r>
          </a:p>
        </p:txBody>
      </p:sp>
    </p:spTree>
    <p:extLst>
      <p:ext uri="{BB962C8B-B14F-4D97-AF65-F5344CB8AC3E}">
        <p14:creationId xmlns:p14="http://schemas.microsoft.com/office/powerpoint/2010/main" val="2348802961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Vlastnosti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Dříve byly geografické charakteristiky považovány za zcela zásadní - dnes již některé z nich působí spíše spekulativně 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Svůj význam stále mají: 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Poloha státu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Velikost státního území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Tvar státu</a:t>
            </a:r>
          </a:p>
        </p:txBody>
      </p:sp>
    </p:spTree>
    <p:extLst>
      <p:ext uri="{BB962C8B-B14F-4D97-AF65-F5344CB8AC3E}">
        <p14:creationId xmlns:p14="http://schemas.microsoft.com/office/powerpoint/2010/main" val="3244253481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Poloha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01254"/>
            <a:ext cx="8229600" cy="515885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Absolutní geografická poloha </a:t>
            </a:r>
            <a:r>
              <a:rPr lang="cs-CZ" sz="2800" dirty="0">
                <a:solidFill>
                  <a:srgbClr val="002D5A"/>
                </a:solidFill>
              </a:rPr>
              <a:t>- zeměpisné souřadnice: moře, klimatické pásy, zdroje surovin, úrodná půda, dopravní trasy, terénní překážky</a:t>
            </a:r>
          </a:p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Relativní geografická poloha </a:t>
            </a:r>
            <a:r>
              <a:rPr lang="cs-CZ" sz="2800" dirty="0">
                <a:solidFill>
                  <a:srgbClr val="002D5A"/>
                </a:solidFill>
              </a:rPr>
              <a:t>- sousední státy a jejich ekonomický potenciál a hospodářská moc, poloha vůči centrům, míra izolovanosti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____________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Hodnocení obou typů poloh je nicméně značně subjektivní, resp. každý vlastnost má své pozitivní i negativní stránky</a:t>
            </a:r>
          </a:p>
        </p:txBody>
      </p:sp>
    </p:spTree>
    <p:extLst>
      <p:ext uri="{BB962C8B-B14F-4D97-AF65-F5344CB8AC3E}">
        <p14:creationId xmlns:p14="http://schemas.microsoft.com/office/powerpoint/2010/main" val="296875367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63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jako obor</a:t>
            </a:r>
            <a:endParaRPr lang="cs-CZ" sz="4000" b="1" cap="all" dirty="0">
              <a:solidFill>
                <a:srgbClr val="002D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2019/2020</a:t>
            </a:r>
          </a:p>
        </p:txBody>
      </p:sp>
    </p:spTree>
    <p:extLst>
      <p:ext uri="{BB962C8B-B14F-4D97-AF65-F5344CB8AC3E}">
        <p14:creationId xmlns:p14="http://schemas.microsoft.com/office/powerpoint/2010/main" val="119880575"/>
      </p:ext>
    </p:extLst>
  </p:cSld>
  <p:clrMapOvr>
    <a:masterClrMapping/>
  </p:clrMapOvr>
  <p:transition spd="slow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" y="718784"/>
            <a:ext cx="7915700" cy="560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567223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1" y="576618"/>
            <a:ext cx="6770591" cy="555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22720"/>
      </p:ext>
    </p:extLst>
  </p:cSld>
  <p:clrMapOvr>
    <a:masterClrMapping/>
  </p:clrMapOvr>
  <p:transition spd="slow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480"/>
          </a:xfrm>
        </p:spPr>
        <p:txBody>
          <a:bodyPr>
            <a:normAutofit/>
          </a:bodyPr>
          <a:lstStyle/>
          <a:p>
            <a:r>
              <a:rPr lang="cs-CZ" sz="4400" dirty="0"/>
              <a:t>Tvar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96644"/>
            <a:ext cx="8376082" cy="57634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Může mít svůj význam, ale spíše sekundárně - vliv na podobu komunikační sítě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Podlouhlé</a:t>
            </a:r>
            <a:r>
              <a:rPr lang="cs-CZ" sz="2200" dirty="0">
                <a:solidFill>
                  <a:srgbClr val="002D5A"/>
                </a:solidFill>
              </a:rPr>
              <a:t> - délka min. 6x větší než průměrná šířka – Chile, Norsko, Švédsko, Malawi, Panama, Vietnam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Kompaktní</a:t>
            </a:r>
            <a:r>
              <a:rPr lang="cs-CZ" sz="2200" dirty="0">
                <a:solidFill>
                  <a:srgbClr val="002D5A"/>
                </a:solidFill>
              </a:rPr>
              <a:t> - geometrický střed je víceméně v konstantní vzdálenosti od hranic – Polsko, Uruguay, Rumunsko, Nigérie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 err="1">
                <a:solidFill>
                  <a:srgbClr val="002D5A"/>
                </a:solidFill>
              </a:rPr>
              <a:t>Proruptivní</a:t>
            </a:r>
            <a:r>
              <a:rPr lang="cs-CZ" sz="2200" i="1" dirty="0">
                <a:solidFill>
                  <a:srgbClr val="002D5A"/>
                </a:solidFill>
              </a:rPr>
              <a:t> - </a:t>
            </a:r>
            <a:r>
              <a:rPr lang="cs-CZ" sz="2200" dirty="0">
                <a:solidFill>
                  <a:srgbClr val="002D5A"/>
                </a:solidFill>
              </a:rPr>
              <a:t>kompaktní s „výběžky“ – Barma, Thajsko, DR Kongo, Indie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Dělené - </a:t>
            </a:r>
            <a:r>
              <a:rPr lang="cs-CZ" sz="2200" dirty="0">
                <a:solidFill>
                  <a:srgbClr val="002D5A"/>
                </a:solidFill>
              </a:rPr>
              <a:t>z více územně nesouvisejících částí: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souostrovní</a:t>
            </a:r>
            <a:r>
              <a:rPr lang="cs-CZ" sz="2200" dirty="0">
                <a:solidFill>
                  <a:srgbClr val="002D5A"/>
                </a:solidFill>
              </a:rPr>
              <a:t> – Indonésie, Japonsko, Filipíny, Maledivy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pevninské </a:t>
            </a:r>
            <a:r>
              <a:rPr lang="cs-CZ" sz="2200" dirty="0">
                <a:solidFill>
                  <a:srgbClr val="002D5A"/>
                </a:solidFill>
              </a:rPr>
              <a:t>– Malajsie, USA, Dánsko, Rusko, v jistém smyslu i Francie, Itálie, Španělsko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i="1" dirty="0">
                <a:solidFill>
                  <a:srgbClr val="002D5A"/>
                </a:solidFill>
              </a:rPr>
              <a:t>Perforované - enklávami </a:t>
            </a:r>
            <a:r>
              <a:rPr lang="cs-CZ" sz="2200" dirty="0">
                <a:solidFill>
                  <a:srgbClr val="002D5A"/>
                </a:solidFill>
              </a:rPr>
              <a:t>– Jižní Afrika, Itálie, Senegal</a:t>
            </a:r>
          </a:p>
          <a:p>
            <a:pPr marL="457103" lvl="1" indent="0">
              <a:lnSpc>
                <a:spcPct val="120000"/>
              </a:lnSpc>
              <a:spcBef>
                <a:spcPts val="600"/>
              </a:spcBef>
              <a:buNone/>
            </a:pPr>
            <a:endParaRPr lang="cs-CZ" sz="2200" i="1" dirty="0">
              <a:solidFill>
                <a:srgbClr val="002D5A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cs-CZ" sz="2200" b="1" dirty="0">
                <a:solidFill>
                  <a:srgbClr val="002D5A"/>
                </a:solidFill>
              </a:rPr>
              <a:t>Dá se měřit: koeficienty, indexy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93" y="5033639"/>
            <a:ext cx="2433307" cy="182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242"/>
      </p:ext>
    </p:extLst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Tvar státního území - Evropa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113"/>
            <a:ext cx="9144000" cy="5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98006"/>
      </p:ext>
    </p:extLst>
  </p:cSld>
  <p:clrMapOvr>
    <a:masterClrMapping/>
  </p:clrMapOvr>
  <p:transition spd="slow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530795"/>
          </a:xfrm>
        </p:spPr>
        <p:txBody>
          <a:bodyPr>
            <a:normAutofit fontScale="90000"/>
          </a:bodyPr>
          <a:lstStyle/>
          <a:p>
            <a:r>
              <a:rPr lang="cs-CZ" sz="3500" dirty="0"/>
              <a:t>Formy nabývání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2640"/>
            <a:ext cx="8229600" cy="567746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Primární </a:t>
            </a:r>
            <a:r>
              <a:rPr lang="cs-CZ" sz="2400" dirty="0">
                <a:solidFill>
                  <a:srgbClr val="002D5A"/>
                </a:solidFill>
              </a:rPr>
              <a:t> - pouze území, které není územím cizího státu - historická forma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Prvotní okupace </a:t>
            </a:r>
            <a:r>
              <a:rPr lang="cs-CZ" sz="2000" dirty="0">
                <a:solidFill>
                  <a:srgbClr val="002D5A"/>
                </a:solidFill>
              </a:rPr>
              <a:t>- rozšíření suverenity na neosídlené území (např. Kapverdy, Azory, Norfolk), ale i kolonizace Ameriky a Austrálie s ignorací existujících civilizací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Akcese </a:t>
            </a:r>
            <a:r>
              <a:rPr lang="cs-CZ" sz="2000" dirty="0">
                <a:solidFill>
                  <a:srgbClr val="002D5A"/>
                </a:solidFill>
              </a:rPr>
              <a:t>(přirozený přírůstek) - usazování naplavenin, nový ostrov, odtržení části země - </a:t>
            </a:r>
            <a:r>
              <a:rPr lang="cs-CZ" sz="2000" i="1" dirty="0">
                <a:solidFill>
                  <a:srgbClr val="002D5A"/>
                </a:solidFill>
              </a:rPr>
              <a:t>naposledy Island v roce 1963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Akrescence</a:t>
            </a:r>
            <a:r>
              <a:rPr lang="cs-CZ" sz="2000" dirty="0">
                <a:solidFill>
                  <a:srgbClr val="002D5A"/>
                </a:solidFill>
              </a:rPr>
              <a:t> (umělý přírůstek) - vysušování, rozšíření pobřeží - Nizozemsko a jeho 5300 km2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Derivátní - </a:t>
            </a:r>
            <a:r>
              <a:rPr lang="cs-CZ" sz="2400" dirty="0">
                <a:solidFill>
                  <a:srgbClr val="002D5A"/>
                </a:solidFill>
              </a:rPr>
              <a:t>území, které již patřilo nějakému státu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Cese</a:t>
            </a:r>
            <a:r>
              <a:rPr lang="cs-CZ" sz="2000" dirty="0">
                <a:solidFill>
                  <a:srgbClr val="002D5A"/>
                </a:solidFill>
              </a:rPr>
              <a:t> - nabytí mezinárodní smlouvou o převodu suverenity - ČSR a Valticko/Vitorazsko; koupě území - USA a Louisiana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Adjudikace</a:t>
            </a:r>
            <a:r>
              <a:rPr lang="cs-CZ" sz="2000" dirty="0">
                <a:solidFill>
                  <a:srgbClr val="002D5A"/>
                </a:solidFill>
              </a:rPr>
              <a:t> - rozhodnutí arbitra - MSD v Haagu - např. ČSR a Těšínsko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Vydržení </a:t>
            </a:r>
            <a:r>
              <a:rPr lang="cs-CZ" sz="2000" dirty="0">
                <a:solidFill>
                  <a:srgbClr val="002D5A"/>
                </a:solidFill>
              </a:rPr>
              <a:t>- např. </a:t>
            </a:r>
            <a:r>
              <a:rPr lang="cs-CZ" sz="2000" dirty="0" err="1">
                <a:solidFill>
                  <a:srgbClr val="002D5A"/>
                </a:solidFill>
              </a:rPr>
              <a:t>Grisbadarna</a:t>
            </a:r>
            <a:endParaRPr lang="cs-CZ" sz="20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1405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8071"/>
            <a:ext cx="9144000" cy="530795"/>
          </a:xfrm>
        </p:spPr>
        <p:txBody>
          <a:bodyPr>
            <a:normAutofit fontScale="90000"/>
          </a:bodyPr>
          <a:lstStyle/>
          <a:p>
            <a:r>
              <a:rPr lang="cs-CZ" sz="3500" dirty="0"/>
              <a:t>Formy nabývání a ztráty státního území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28299"/>
            <a:ext cx="8229600" cy="54318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cs-CZ" sz="2400" i="1" dirty="0">
                <a:solidFill>
                  <a:srgbClr val="002D5A"/>
                </a:solidFill>
              </a:rPr>
              <a:t>Derivátní - specifické (nelegitimní) formy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Anexe</a:t>
            </a:r>
            <a:r>
              <a:rPr lang="cs-CZ" sz="2000" dirty="0">
                <a:solidFill>
                  <a:srgbClr val="002D5A"/>
                </a:solidFill>
              </a:rPr>
              <a:t> - do přijetí Charty OSN uznávána - násilné připojení jednostranným prohlášením - např. izraelskou anexi </a:t>
            </a:r>
            <a:r>
              <a:rPr lang="cs-CZ" sz="2000" dirty="0" err="1">
                <a:solidFill>
                  <a:srgbClr val="002D5A"/>
                </a:solidFill>
              </a:rPr>
              <a:t>Jeruzaléna</a:t>
            </a:r>
            <a:r>
              <a:rPr lang="cs-CZ" sz="2000" dirty="0">
                <a:solidFill>
                  <a:srgbClr val="002D5A"/>
                </a:solidFill>
              </a:rPr>
              <a:t> a </a:t>
            </a:r>
            <a:r>
              <a:rPr lang="cs-CZ" sz="2000" dirty="0" err="1">
                <a:solidFill>
                  <a:srgbClr val="002D5A"/>
                </a:solidFill>
              </a:rPr>
              <a:t>Golan</a:t>
            </a:r>
            <a:r>
              <a:rPr lang="cs-CZ" sz="2000" dirty="0">
                <a:solidFill>
                  <a:srgbClr val="002D5A"/>
                </a:solidFill>
              </a:rPr>
              <a:t> neuznává mezinárodní společenství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002D5A"/>
                </a:solidFill>
              </a:rPr>
              <a:t>Okupace</a:t>
            </a:r>
            <a:r>
              <a:rPr lang="cs-CZ" sz="2000" dirty="0">
                <a:solidFill>
                  <a:srgbClr val="002D5A"/>
                </a:solidFill>
              </a:rPr>
              <a:t> - obsazení cizího státního území armádou nebo koalicí armád - nejde o způsob nabytí, neboť není uznáván - Německo, Rakousko, Japonsko po r. 1945; část Palestiny (Izrael), Západní Sahara (Maroko)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lvl="2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2000" dirty="0">
                <a:solidFill>
                  <a:srgbClr val="002D5A"/>
                </a:solidFill>
              </a:rPr>
              <a:t>_____________________</a:t>
            </a:r>
          </a:p>
          <a:p>
            <a:pPr marL="342900" lvl="2" indent="-342900">
              <a:lnSpc>
                <a:spcPct val="110000"/>
              </a:lnSpc>
              <a:spcBef>
                <a:spcPts val="600"/>
              </a:spcBef>
            </a:pPr>
            <a:r>
              <a:rPr lang="cs-CZ" b="1" dirty="0">
                <a:solidFill>
                  <a:srgbClr val="002D5A"/>
                </a:solidFill>
              </a:rPr>
              <a:t>Formy ztráty území</a:t>
            </a:r>
            <a:r>
              <a:rPr lang="cs-CZ" dirty="0">
                <a:solidFill>
                  <a:srgbClr val="002D5A"/>
                </a:solidFill>
              </a:rPr>
              <a:t>: derelikce, neboli opuštění území (opak prvotní okupace), působením přírodních sil (opak akrescence), secese (odtržení), plebiscit, adjudikace</a:t>
            </a:r>
          </a:p>
        </p:txBody>
      </p:sp>
    </p:spTree>
    <p:extLst>
      <p:ext uri="{BB962C8B-B14F-4D97-AF65-F5344CB8AC3E}">
        <p14:creationId xmlns:p14="http://schemas.microsoft.com/office/powerpoint/2010/main" val="3360634342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Státní hranice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23834"/>
            <a:ext cx="8229600" cy="5336272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Smluvní linie, která odděluje území dvou suverénních států, případně jednoho státu od oblasti, která nepodléhá suverénní moci žádného státu (volné moře)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Probíhá i v atmosféře a geologickém podloží, čili reálně jde o plochu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Jde též o místo přímého kontaktu právních řádů, které mohou být ve značných konfliktech</a:t>
            </a:r>
          </a:p>
          <a:p>
            <a:pPr>
              <a:spcBef>
                <a:spcPts val="1000"/>
              </a:spcBef>
            </a:pPr>
            <a:r>
              <a:rPr lang="cs-CZ" sz="2800" i="1" dirty="0">
                <a:solidFill>
                  <a:srgbClr val="002D5A"/>
                </a:solidFill>
              </a:rPr>
              <a:t>Liniová charakteristika je záležitostí moderní (polovina 17. stol.), dříve šlo spíše o území či pásy, jejichž šíře závisela na produktivitě území</a:t>
            </a:r>
          </a:p>
        </p:txBody>
      </p:sp>
    </p:spTree>
    <p:extLst>
      <p:ext uri="{BB962C8B-B14F-4D97-AF65-F5344CB8AC3E}">
        <p14:creationId xmlns:p14="http://schemas.microsoft.com/office/powerpoint/2010/main" val="3865027525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Stanovení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Čtyři kroky: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Alokace</a:t>
            </a:r>
            <a:r>
              <a:rPr lang="cs-CZ" sz="2400" dirty="0">
                <a:solidFill>
                  <a:srgbClr val="002D5A"/>
                </a:solidFill>
              </a:rPr>
              <a:t> - politické rozhodnutí, obvykle formou písemné smlouvy (mírová, kupní aj.) - obsahují popis průběhu hranice se základními body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Delimitace</a:t>
            </a:r>
            <a:r>
              <a:rPr lang="cs-CZ" sz="2400" dirty="0">
                <a:solidFill>
                  <a:srgbClr val="002D5A"/>
                </a:solidFill>
              </a:rPr>
              <a:t> - určení přesného průběhu hranic a jejich zobrazení na podrobných mapách velkých měřítek - součástí je i ověřování majetkových poměrů, dopravní dostupnosti apod. - časově nejnáročnější část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Demarkace</a:t>
            </a:r>
            <a:r>
              <a:rPr lang="cs-CZ" sz="2400" dirty="0">
                <a:solidFill>
                  <a:srgbClr val="002D5A"/>
                </a:solidFill>
              </a:rPr>
              <a:t> - podrobné určení hranice a její vytýčení v terénu (hraniční kameny, sloupy, ploty, bóje, valy aj.)</a:t>
            </a:r>
          </a:p>
          <a:p>
            <a:pPr marL="914315" lvl="1" indent="-514350">
              <a:spcBef>
                <a:spcPts val="1200"/>
              </a:spcBef>
              <a:buFont typeface="+mj-lt"/>
              <a:buAutoNum type="arabicPeriod"/>
            </a:pPr>
            <a:r>
              <a:rPr lang="cs-CZ" sz="2400" i="1" dirty="0">
                <a:solidFill>
                  <a:srgbClr val="002D5A"/>
                </a:solidFill>
              </a:rPr>
              <a:t>Administrace </a:t>
            </a:r>
            <a:r>
              <a:rPr lang="cs-CZ" sz="2400" dirty="0">
                <a:solidFill>
                  <a:srgbClr val="002D5A"/>
                </a:solidFill>
              </a:rPr>
              <a:t>- údržba a obnova znaků, ale i regulace hraničních toků, míst poškozených erozí apod. </a:t>
            </a:r>
          </a:p>
        </p:txBody>
      </p:sp>
    </p:spTree>
    <p:extLst>
      <p:ext uri="{BB962C8B-B14F-4D97-AF65-F5344CB8AC3E}">
        <p14:creationId xmlns:p14="http://schemas.microsoft.com/office/powerpoint/2010/main" val="2142959877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Stanovení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800" dirty="0">
                <a:solidFill>
                  <a:srgbClr val="002D5A"/>
                </a:solidFill>
              </a:rPr>
              <a:t>Zásady vytyčování: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Nesplavné řeky - středem toku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Splavné řeky - středem plavební oblasti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Pohoří - rozvodnice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Jezera - čára stejně vzdálená od břehů sousedních států</a:t>
            </a:r>
          </a:p>
          <a:p>
            <a:pPr marL="914315" lvl="1" indent="-514350">
              <a:spcBef>
                <a:spcPts val="1200"/>
              </a:spcBef>
            </a:pPr>
            <a:r>
              <a:rPr lang="cs-CZ" sz="2400" i="1" dirty="0">
                <a:solidFill>
                  <a:srgbClr val="002D5A"/>
                </a:solidFill>
              </a:rPr>
              <a:t>Vodní toky - změny vedou ke změnám hranic (v ČR všechny řeky mimo Labe)</a:t>
            </a: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50805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400" dirty="0"/>
              <a:t>Typologie hranic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82890"/>
            <a:ext cx="8229600" cy="537721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Suchozemské versus mořské</a:t>
            </a: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Dvou států versus státu a mezinárodního prostoru</a:t>
            </a:r>
          </a:p>
          <a:p>
            <a:pPr marL="0" indent="0">
              <a:spcBef>
                <a:spcPts val="1000"/>
              </a:spcBef>
              <a:buNone/>
            </a:pPr>
            <a:endParaRPr lang="cs-CZ" sz="1200" dirty="0">
              <a:solidFill>
                <a:srgbClr val="002D5A"/>
              </a:solidFill>
            </a:endParaRPr>
          </a:p>
          <a:p>
            <a:pPr>
              <a:spcBef>
                <a:spcPts val="1000"/>
              </a:spcBef>
            </a:pPr>
            <a:r>
              <a:rPr lang="cs-CZ" sz="2800" dirty="0">
                <a:solidFill>
                  <a:srgbClr val="002D5A"/>
                </a:solidFill>
              </a:rPr>
              <a:t>Přírodní versus umělé hranice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Přírodní hranice - linie viditelná v terénu</a:t>
            </a:r>
          </a:p>
          <a:p>
            <a:pPr lvl="1">
              <a:spcBef>
                <a:spcPts val="1000"/>
              </a:spcBef>
            </a:pPr>
            <a:r>
              <a:rPr lang="cs-CZ" sz="2400" dirty="0">
                <a:solidFill>
                  <a:srgbClr val="002D5A"/>
                </a:solidFill>
              </a:rPr>
              <a:t>Umělé hranice - bez vazby na terén, často historické hranice vzniklé za feudalismu na základě pozemkové držby (panství) - např. dva severní výběžky - Frýdlantský a Šluknovský; etnické hranice (viz rakousko-maďarská); náboženská báze (Belgie a Nizozemsko); rozhodnutím kolonizátorů - Lat. Amerika, Afrika, Asie; tzv. geometrické hranice (astronomické)</a:t>
            </a:r>
          </a:p>
          <a:p>
            <a:pPr lvl="1">
              <a:spcBef>
                <a:spcPts val="1000"/>
              </a:spcBef>
            </a:pPr>
            <a:endParaRPr lang="cs-CZ" sz="2400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4882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072"/>
            <a:ext cx="8229600" cy="5049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7-10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sz="2800" dirty="0">
              <a:solidFill>
                <a:srgbClr val="002D5A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800" dirty="0" err="1">
                <a:solidFill>
                  <a:srgbClr val="002D5A"/>
                </a:solidFill>
              </a:rPr>
              <a:t>Krulík</a:t>
            </a:r>
            <a:r>
              <a:rPr lang="cs-CZ" altLang="cs-CZ" sz="2800" dirty="0">
                <a:solidFill>
                  <a:srgbClr val="002D5A"/>
                </a:solidFill>
              </a:rPr>
              <a:t>, Oldřich. Politika a geografie: úvod do politické geografie.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</a:t>
            </a:r>
            <a:r>
              <a:rPr lang="cs-CZ" altLang="cs-CZ" sz="2800" dirty="0">
                <a:solidFill>
                  <a:srgbClr val="002D5A"/>
                </a:solidFill>
              </a:rPr>
              <a:t>. Praha: SLON, 2011, s. 203-210</a:t>
            </a:r>
          </a:p>
        </p:txBody>
      </p:sp>
    </p:spTree>
    <p:extLst>
      <p:ext uri="{BB962C8B-B14F-4D97-AF65-F5344CB8AC3E}">
        <p14:creationId xmlns:p14="http://schemas.microsoft.com/office/powerpoint/2010/main" val="3942774385"/>
      </p:ext>
    </p:extLst>
  </p:cSld>
  <p:clrMapOvr>
    <a:masterClrMapping/>
  </p:clrMapOvr>
  <p:transition spd="slow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6600" dirty="0">
                <a:hlinkClick r:id="rId2"/>
              </a:rPr>
              <a:t>Hranice ČR</a:t>
            </a:r>
          </a:p>
        </p:txBody>
      </p:sp>
    </p:spTree>
    <p:extLst>
      <p:ext uri="{BB962C8B-B14F-4D97-AF65-F5344CB8AC3E}">
        <p14:creationId xmlns:p14="http://schemas.microsoft.com/office/powerpoint/2010/main" val="2000369452"/>
      </p:ext>
    </p:extLst>
  </p:cSld>
  <p:clrMapOvr>
    <a:masterClrMapping/>
  </p:clrMapOvr>
  <p:transition spd="slow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a typologie států. Administrativní uspořádání států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2020/2021</a:t>
            </a:r>
          </a:p>
        </p:txBody>
      </p:sp>
    </p:spTree>
    <p:extLst>
      <p:ext uri="{BB962C8B-B14F-4D97-AF65-F5344CB8AC3E}">
        <p14:creationId xmlns:p14="http://schemas.microsoft.com/office/powerpoint/2010/main" val="3077047582"/>
      </p:ext>
    </p:extLst>
  </p:cSld>
  <p:clrMapOvr>
    <a:masterClrMapping/>
  </p:clrMapOvr>
  <p:transition spd="slow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0" dirty="0">
                <a:solidFill>
                  <a:srgbClr val="002D5A"/>
                </a:solidFill>
              </a:rPr>
              <a:t>Fňukal, Miloš. </a:t>
            </a:r>
            <a:r>
              <a:rPr lang="cs-CZ" altLang="cs-CZ" sz="2800" b="0" i="1" dirty="0">
                <a:solidFill>
                  <a:srgbClr val="002D5A"/>
                </a:solidFill>
              </a:rPr>
              <a:t>Politická geografie</a:t>
            </a:r>
            <a:r>
              <a:rPr lang="cs-CZ" altLang="cs-CZ" sz="2800" b="0" dirty="0">
                <a:solidFill>
                  <a:srgbClr val="002D5A"/>
                </a:solidFill>
              </a:rPr>
              <a:t>. Olomouc: UPOL, 2013 </a:t>
            </a:r>
            <a:r>
              <a:rPr lang="cs-CZ" altLang="cs-CZ" sz="2800" dirty="0">
                <a:solidFill>
                  <a:srgbClr val="002D5A"/>
                </a:solidFill>
              </a:rPr>
              <a:t>(dostupné: </a:t>
            </a:r>
            <a:r>
              <a:rPr lang="cs-CZ" altLang="cs-CZ" sz="2800" dirty="0">
                <a:solidFill>
                  <a:srgbClr val="002D5A"/>
                </a:solidFill>
                <a:hlinkClick r:id="rId2"/>
              </a:rPr>
              <a:t>https://geography.upol.cz/soubory/studium/e-ucebnice/978-80-244-3901-3.pdf </a:t>
            </a:r>
            <a:r>
              <a:rPr lang="cs-CZ" altLang="cs-CZ" sz="2800" dirty="0">
                <a:solidFill>
                  <a:srgbClr val="002D5A"/>
                </a:solidFill>
              </a:rPr>
              <a:t>) - s. 45-62</a:t>
            </a:r>
          </a:p>
          <a:p>
            <a:pPr>
              <a:spcBef>
                <a:spcPts val="1200"/>
              </a:spcBef>
            </a:pPr>
            <a:r>
              <a:rPr lang="cs-CZ" altLang="cs-CZ" sz="2800" dirty="0">
                <a:solidFill>
                  <a:srgbClr val="002D5A"/>
                </a:solidFill>
              </a:rPr>
              <a:t>Kubát, Michal. Demokratické politické režimy. Hnízdo, Bořivoj. in: Novák, Miroslav et al. </a:t>
            </a:r>
            <a:r>
              <a:rPr lang="cs-CZ" altLang="cs-CZ" sz="2800" i="1" dirty="0">
                <a:solidFill>
                  <a:srgbClr val="002D5A"/>
                </a:solidFill>
              </a:rPr>
              <a:t>Úvod do studia politiky. </a:t>
            </a:r>
            <a:r>
              <a:rPr lang="cs-CZ" altLang="cs-CZ" sz="2800" dirty="0">
                <a:solidFill>
                  <a:srgbClr val="002D5A"/>
                </a:solidFill>
              </a:rPr>
              <a:t>Praha: SLON, 2011, s. 697-723 a 724-748</a:t>
            </a:r>
          </a:p>
        </p:txBody>
      </p:sp>
    </p:spTree>
    <p:extLst>
      <p:ext uri="{BB962C8B-B14F-4D97-AF65-F5344CB8AC3E}">
        <p14:creationId xmlns:p14="http://schemas.microsoft.com/office/powerpoint/2010/main" val="4191200601"/>
      </p:ext>
    </p:extLst>
  </p:cSld>
  <p:clrMapOvr>
    <a:masterClrMapping/>
  </p:clrMapOvr>
  <p:transition spd="slow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Republiky a monarchie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Unitární a složené státy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Ideologické typologie států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Poznámky k administrativnímu členění státu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Příklad České republiky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8126"/>
      </p:ext>
    </p:extLst>
  </p:cSld>
  <p:clrMapOvr>
    <a:masterClrMapping/>
  </p:clrMapOvr>
  <p:transition spd="slow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Historické formy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Městské státy (polis)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Impéria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Feudální státy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Národní stát - 18. stol.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27096"/>
      </p:ext>
    </p:extLst>
  </p:cSld>
  <p:clrMapOvr>
    <a:masterClrMapping/>
  </p:clrMapOvr>
  <p:transition spd="slow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Republiky a monarchie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Dělení dle způsobu, jak získává hlava státu svůj úřad - </a:t>
            </a:r>
            <a:r>
              <a:rPr lang="cs-CZ" i="1" dirty="0">
                <a:solidFill>
                  <a:srgbClr val="002D5A"/>
                </a:solidFill>
              </a:rPr>
              <a:t>Weber a jeho pojetí panství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Dělící kritérium není zcela vyjasněné - dědičnost a neomezené období versus volba a omezené funkční období - </a:t>
            </a:r>
            <a:r>
              <a:rPr lang="cs-CZ" sz="2400" i="1" dirty="0">
                <a:solidFill>
                  <a:srgbClr val="002D5A"/>
                </a:solidFill>
              </a:rPr>
              <a:t>výjimkou je např. KLDR nebo některé monarchie s volenou hlavou - Kambodža, Malajsie, Vatikán + zvláštní případy jako Andorra, Svazijsko a Saúdská Arábie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22743"/>
      </p:ext>
    </p:extLst>
  </p:cSld>
  <p:clrMapOvr>
    <a:masterClrMapping/>
  </p:clrMapOvr>
  <p:transition spd="slow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4988"/>
            <a:ext cx="9154957" cy="469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020391"/>
      </p:ext>
    </p:extLst>
  </p:cSld>
  <p:clrMapOvr>
    <a:masterClrMapping/>
  </p:clrMapOvr>
  <p:transition spd="slow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1983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Monarchie v současném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652"/>
            <a:ext cx="8229600" cy="5131558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cs-CZ" sz="2600" dirty="0">
                <a:solidFill>
                  <a:srgbClr val="002D5A"/>
                </a:solidFill>
              </a:rPr>
              <a:t>Absolutní / konstituční + dědičné / volené</a:t>
            </a:r>
          </a:p>
          <a:p>
            <a:pPr marL="0" indent="0">
              <a:spcBef>
                <a:spcPts val="1000"/>
              </a:spcBef>
              <a:buNone/>
            </a:pPr>
            <a:endParaRPr lang="cs-CZ" sz="2600" b="1" i="1" dirty="0">
              <a:solidFill>
                <a:srgbClr val="002D5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3" y="1965279"/>
            <a:ext cx="8530726" cy="394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7066"/>
      </p:ext>
    </p:extLst>
  </p:cSld>
  <p:clrMapOvr>
    <a:masterClrMapping/>
  </p:clrMapOvr>
  <p:transition spd="slow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Unitární a složené státy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Unitární státy - jednotná soustava státních orgánů a jednotný právní řád; kompetence nižších celků jsou odvozeny od jednotek vyšších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Centralizovaný / decentralizovaný unitární stát</a:t>
            </a:r>
            <a:endParaRPr lang="cs-CZ" sz="2000" i="1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Složené státy - státy tvořené dílčími státy (státními útvary) - společná ústava a společné nejvyšší orgány</a:t>
            </a:r>
            <a:endParaRPr lang="cs-CZ" dirty="0">
              <a:solidFill>
                <a:srgbClr val="002D5A"/>
              </a:solidFill>
            </a:endParaRP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Federace - založené na územním nebo etnickém principu, resp. přechodné typy; federace symetrické / asymetrické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Reálné unie - monarchie se společným panovníkem</a:t>
            </a:r>
          </a:p>
        </p:txBody>
      </p:sp>
    </p:spTree>
    <p:extLst>
      <p:ext uri="{BB962C8B-B14F-4D97-AF65-F5344CB8AC3E}">
        <p14:creationId xmlns:p14="http://schemas.microsoft.com/office/powerpoint/2010/main" val="1960599129"/>
      </p:ext>
    </p:extLst>
  </p:cSld>
  <p:clrMapOvr>
    <a:masterClrMapping/>
  </p:clrMapOvr>
  <p:transition spd="slow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Autonomie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Autonomní územní útvary - zpravidla uvnitř unitárních států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Typ autonomie: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Národnostní  - Val </a:t>
            </a:r>
            <a:r>
              <a:rPr lang="cs-CZ" sz="2000" dirty="0" err="1">
                <a:solidFill>
                  <a:srgbClr val="002D5A"/>
                </a:solidFill>
              </a:rPr>
              <a:t>d´Aosta</a:t>
            </a:r>
            <a:endParaRPr lang="cs-CZ" sz="2000" dirty="0">
              <a:solidFill>
                <a:srgbClr val="002D5A"/>
              </a:solidFill>
            </a:endParaRP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Rasová - indiánské rezervace v USA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Konfesní - </a:t>
            </a:r>
            <a:r>
              <a:rPr lang="cs-CZ" sz="2000" dirty="0" err="1">
                <a:solidFill>
                  <a:srgbClr val="002D5A"/>
                </a:solidFill>
              </a:rPr>
              <a:t>Adžárie</a:t>
            </a:r>
            <a:r>
              <a:rPr lang="cs-CZ" sz="2000" dirty="0">
                <a:solidFill>
                  <a:srgbClr val="002D5A"/>
                </a:solidFill>
              </a:rPr>
              <a:t> v Gruzii (muslimové v křesťanské zemi)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Prostorová - Azory a Madeira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Historická - </a:t>
            </a:r>
            <a:r>
              <a:rPr lang="cs-CZ" sz="2000" dirty="0" err="1">
                <a:solidFill>
                  <a:srgbClr val="002D5A"/>
                </a:solidFill>
              </a:rPr>
              <a:t>Aceh</a:t>
            </a:r>
            <a:r>
              <a:rPr lang="cs-CZ" sz="2000" dirty="0">
                <a:solidFill>
                  <a:srgbClr val="002D5A"/>
                </a:solidFill>
              </a:rPr>
              <a:t> v Indonésii</a:t>
            </a:r>
          </a:p>
        </p:txBody>
      </p:sp>
    </p:spTree>
    <p:extLst>
      <p:ext uri="{BB962C8B-B14F-4D97-AF65-F5344CB8AC3E}">
        <p14:creationId xmlns:p14="http://schemas.microsoft.com/office/powerpoint/2010/main" val="376974621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12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800" dirty="0"/>
              <a:t>Co je politická geografie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Obor zabývající se zkoumáním vzájemného vztahu politiky a prostoru, resp. utvářením mocenských vztahů v prostoru.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Zkoumá, jak moc modeluje prostor a jak geografické faktory ovlivňují míru a podobu politické moci.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„Hraniční“ společenská věda (včetně hranice s vědami přírodními) - politologie, geografie, sociologie, ekonomie, antropologie, etnografie, právní vědy, historie, demografie, ekologie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Vznik v dávné historii - antika, středověk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300" dirty="0">
                <a:solidFill>
                  <a:srgbClr val="002D5A"/>
                </a:solidFill>
              </a:rPr>
              <a:t>Vznik jako etablované disciplíny - přelom 19./20. století</a:t>
            </a:r>
          </a:p>
        </p:txBody>
      </p:sp>
    </p:spTree>
    <p:extLst>
      <p:ext uri="{BB962C8B-B14F-4D97-AF65-F5344CB8AC3E}">
        <p14:creationId xmlns:p14="http://schemas.microsoft.com/office/powerpoint/2010/main" val="3967967072"/>
      </p:ext>
    </p:extLst>
  </p:cSld>
  <p:clrMapOvr>
    <a:masterClrMapping/>
  </p:clrMapOvr>
  <p:transition spd="slow">
    <p:pul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392113"/>
            <a:ext cx="8447087" cy="406400"/>
          </a:xfrm>
        </p:spPr>
        <p:txBody>
          <a:bodyPr>
            <a:noAutofit/>
          </a:bodyPr>
          <a:lstStyle/>
          <a:p>
            <a:r>
              <a:rPr lang="cs-CZ" altLang="cs-CZ" sz="4800" dirty="0"/>
              <a:t>Unitární státy</a:t>
            </a:r>
          </a:p>
        </p:txBody>
      </p:sp>
      <p:pic>
        <p:nvPicPr>
          <p:cNvPr id="23555" name="Picture 4" descr="File:Map of unitary states.svg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1100"/>
            <a:ext cx="9144000" cy="46402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6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363538"/>
            <a:ext cx="8229600" cy="67945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4400" dirty="0">
                <a:solidFill>
                  <a:srgbClr val="CA8A64"/>
                </a:solidFill>
              </a:rPr>
              <a:t>Federace</a:t>
            </a:r>
          </a:p>
        </p:txBody>
      </p:sp>
      <p:pic>
        <p:nvPicPr>
          <p:cNvPr id="55299" name="Picture 5" descr="File:Map of federal states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63638"/>
            <a:ext cx="939641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1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over/>
      </p:transition>
    </mc:Choice>
    <mc:Fallback xmlns="">
      <p:transition spd="slow">
        <p:cover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5241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Ideologické typologie států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14651"/>
            <a:ext cx="8229600" cy="1433015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Demokratické státy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Autoritářské státy</a:t>
            </a:r>
          </a:p>
          <a:p>
            <a:pPr>
              <a:spcBef>
                <a:spcPts val="1800"/>
              </a:spcBef>
            </a:pPr>
            <a:r>
              <a:rPr lang="cs-CZ" sz="2800" dirty="0">
                <a:solidFill>
                  <a:srgbClr val="002D5A"/>
                </a:solidFill>
              </a:rPr>
              <a:t>Totalitní státy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2720940"/>
            <a:ext cx="8171971" cy="413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921852"/>
      </p:ext>
    </p:extLst>
  </p:cSld>
  <p:clrMapOvr>
    <a:masterClrMapping/>
  </p:clrMapOvr>
  <p:transition spd="slow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Administrativní členění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5970"/>
            <a:ext cx="8229600" cy="4735773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Veřejná správa - státní správa versus samospráva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Územní jednotky mohou být pouze správní nebo samosprávné, případně smíšené</a:t>
            </a:r>
          </a:p>
          <a:p>
            <a:pPr>
              <a:spcBef>
                <a:spcPts val="1800"/>
              </a:spcBef>
            </a:pPr>
            <a:r>
              <a:rPr lang="cs-CZ" sz="2400" dirty="0">
                <a:solidFill>
                  <a:srgbClr val="002D5A"/>
                </a:solidFill>
              </a:rPr>
              <a:t>V ČR jedna z nejkomplikovanějších administrativních struktur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Stát - kraje - obce … kromě toho ale několik úrovní správních jednotek a několik úrovní technických jednotek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Obce - základní článek, samostatná působnost / přenesená působnost; přes 6000; obce různých stupňů (ORP, pověřená obec, obec / statutární města, města a městyse / městské části 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Kraje - druhá úroveň - tzv. VÚSC - 13 + 1 kraj</a:t>
            </a:r>
          </a:p>
          <a:p>
            <a:pPr lvl="1">
              <a:spcBef>
                <a:spcPts val="1800"/>
              </a:spcBef>
            </a:pPr>
            <a:r>
              <a:rPr lang="cs-CZ" sz="2000" dirty="0">
                <a:solidFill>
                  <a:srgbClr val="002D5A"/>
                </a:solidFill>
              </a:rPr>
              <a:t>EU NUTS (8) a další statistické a správní jednotky</a:t>
            </a:r>
          </a:p>
        </p:txBody>
      </p:sp>
    </p:spTree>
    <p:extLst>
      <p:ext uri="{BB962C8B-B14F-4D97-AF65-F5344CB8AC3E}">
        <p14:creationId xmlns:p14="http://schemas.microsoft.com/office/powerpoint/2010/main" val="3772828746"/>
      </p:ext>
    </p:extLst>
  </p:cSld>
  <p:clrMapOvr>
    <a:masterClrMapping/>
  </p:clrMapOvr>
  <p:transition spd="slow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23925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103531"/>
      </p:ext>
    </p:extLst>
  </p:cSld>
  <p:clrMapOvr>
    <a:masterClrMapping/>
  </p:clrMapOvr>
  <p:transition spd="slow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581736" y="2662687"/>
            <a:ext cx="7980528" cy="1470025"/>
          </a:xfrm>
        </p:spPr>
        <p:txBody>
          <a:bodyPr>
            <a:noAutofit/>
          </a:bodyPr>
          <a:lstStyle/>
          <a:p>
            <a:r>
              <a:rPr lang="cs-CZ" sz="4000" b="1" cap="all" dirty="0">
                <a:solidFill>
                  <a:srgbClr val="002D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Politická geografie jazyků. Politická geografie náboženství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3773" y="499908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r>
              <a:rPr lang="cs-CZ" sz="2800" dirty="0">
                <a:solidFill>
                  <a:srgbClr val="002D5A"/>
                </a:solidFill>
              </a:rPr>
              <a:t>2021/2022</a:t>
            </a:r>
          </a:p>
        </p:txBody>
      </p:sp>
    </p:spTree>
    <p:extLst>
      <p:ext uri="{BB962C8B-B14F-4D97-AF65-F5344CB8AC3E}">
        <p14:creationId xmlns:p14="http://schemas.microsoft.com/office/powerpoint/2010/main" val="4100362550"/>
      </p:ext>
    </p:extLst>
  </p:cSld>
  <p:clrMapOvr>
    <a:masterClrMapping/>
  </p:clrMapOvr>
  <p:transition spd="slow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9958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400" dirty="0"/>
              <a:t>Literatura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9743"/>
            <a:ext cx="8229600" cy="4572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cs-CZ" altLang="cs-CZ" dirty="0">
                <a:solidFill>
                  <a:srgbClr val="002D5A"/>
                </a:solidFill>
              </a:rPr>
              <a:t>Hnízdo, Bořivoj. </a:t>
            </a:r>
            <a:r>
              <a:rPr lang="cs-CZ" altLang="cs-CZ" i="1" dirty="0">
                <a:solidFill>
                  <a:srgbClr val="002D5A"/>
                </a:solidFill>
              </a:rPr>
              <a:t>Mezinárodní perspektivy politických regionů. </a:t>
            </a:r>
            <a:r>
              <a:rPr lang="cs-CZ" altLang="cs-CZ" dirty="0">
                <a:solidFill>
                  <a:srgbClr val="002D5A"/>
                </a:solidFill>
              </a:rPr>
              <a:t>Praha: ISE, 1995 - s. 24-33</a:t>
            </a:r>
          </a:p>
          <a:p>
            <a:pPr>
              <a:spcBef>
                <a:spcPts val="1800"/>
              </a:spcBef>
            </a:pPr>
            <a:r>
              <a:rPr lang="en-US" altLang="cs-CZ" dirty="0">
                <a:solidFill>
                  <a:srgbClr val="002D5A"/>
                </a:solidFill>
              </a:rPr>
              <a:t>Flint, Colin and Peter Taylor. </a:t>
            </a:r>
            <a:r>
              <a:rPr lang="en-US" altLang="cs-CZ" i="1" dirty="0">
                <a:solidFill>
                  <a:srgbClr val="002D5A"/>
                </a:solidFill>
              </a:rPr>
              <a:t>Political Geography. World economy, nation-state and locality.</a:t>
            </a:r>
            <a:r>
              <a:rPr lang="en-US" altLang="cs-CZ" dirty="0">
                <a:solidFill>
                  <a:srgbClr val="002D5A"/>
                </a:solidFill>
              </a:rPr>
              <a:t> UK: Pearson Education Ltd., 2007</a:t>
            </a:r>
            <a:r>
              <a:rPr lang="cs-CZ" altLang="cs-CZ" dirty="0">
                <a:solidFill>
                  <a:srgbClr val="002D5A"/>
                </a:solidFill>
              </a:rPr>
              <a:t> - s- 157-193</a:t>
            </a:r>
            <a:endParaRPr lang="en-US" altLang="cs-CZ" dirty="0">
              <a:solidFill>
                <a:srgbClr val="002D5A"/>
              </a:solidFill>
            </a:endParaRPr>
          </a:p>
          <a:p>
            <a:pPr>
              <a:spcBef>
                <a:spcPts val="1800"/>
              </a:spcBef>
            </a:pPr>
            <a:endParaRPr lang="cs-CZ" alt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96631"/>
      </p:ext>
    </p:extLst>
  </p:cSld>
  <p:clrMapOvr>
    <a:masterClrMapping/>
  </p:clrMapOvr>
  <p:transition spd="slow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Struktura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Geografie jazyků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Geografie náboženství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Globální, regionální, státní a lokální úrovně - příklady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38965"/>
      </p:ext>
    </p:extLst>
  </p:cSld>
  <p:clrMapOvr>
    <a:masterClrMapping/>
  </p:clrMapOvr>
  <p:transition spd="slow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PG jazyků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Imperiální jazyky: </a:t>
            </a:r>
            <a:r>
              <a:rPr lang="cs-CZ" dirty="0" err="1">
                <a:solidFill>
                  <a:srgbClr val="002D5A"/>
                </a:solidFill>
              </a:rPr>
              <a:t>eng</a:t>
            </a:r>
            <a:r>
              <a:rPr lang="cs-CZ" dirty="0">
                <a:solidFill>
                  <a:srgbClr val="002D5A"/>
                </a:solidFill>
              </a:rPr>
              <a:t>, fr, </a:t>
            </a:r>
            <a:r>
              <a:rPr lang="cs-CZ" dirty="0" err="1">
                <a:solidFill>
                  <a:srgbClr val="002D5A"/>
                </a:solidFill>
              </a:rPr>
              <a:t>spa</a:t>
            </a:r>
            <a:r>
              <a:rPr lang="cs-CZ" dirty="0">
                <a:solidFill>
                  <a:srgbClr val="002D5A"/>
                </a:solidFill>
              </a:rPr>
              <a:t>, </a:t>
            </a:r>
            <a:r>
              <a:rPr lang="cs-CZ" dirty="0" err="1">
                <a:solidFill>
                  <a:srgbClr val="002D5A"/>
                </a:solidFill>
              </a:rPr>
              <a:t>rus</a:t>
            </a:r>
            <a:r>
              <a:rPr lang="cs-CZ" dirty="0">
                <a:solidFill>
                  <a:srgbClr val="002D5A"/>
                </a:solidFill>
              </a:rPr>
              <a:t>, </a:t>
            </a:r>
            <a:r>
              <a:rPr lang="cs-CZ" dirty="0" err="1">
                <a:solidFill>
                  <a:srgbClr val="002D5A"/>
                </a:solidFill>
              </a:rPr>
              <a:t>arab</a:t>
            </a:r>
            <a:r>
              <a:rPr lang="cs-CZ" dirty="0">
                <a:solidFill>
                  <a:srgbClr val="002D5A"/>
                </a:solidFill>
              </a:rPr>
              <a:t>, port + </a:t>
            </a:r>
            <a:r>
              <a:rPr lang="cs-CZ" dirty="0" err="1">
                <a:solidFill>
                  <a:srgbClr val="002D5A"/>
                </a:solidFill>
              </a:rPr>
              <a:t>ot</a:t>
            </a:r>
            <a:r>
              <a:rPr lang="cs-CZ" dirty="0">
                <a:solidFill>
                  <a:srgbClr val="002D5A"/>
                </a:solidFill>
              </a:rPr>
              <a:t>., zda sem patří i </a:t>
            </a:r>
            <a:r>
              <a:rPr lang="cs-CZ" dirty="0" err="1">
                <a:solidFill>
                  <a:srgbClr val="002D5A"/>
                </a:solidFill>
              </a:rPr>
              <a:t>čín</a:t>
            </a:r>
            <a:endParaRPr lang="cs-CZ" dirty="0">
              <a:solidFill>
                <a:srgbClr val="002D5A"/>
              </a:solidFill>
            </a:endParaRP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Úřední jazyky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Jazyky národnostních menšin</a:t>
            </a:r>
          </a:p>
          <a:p>
            <a:pPr>
              <a:spcBef>
                <a:spcPts val="1200"/>
              </a:spcBef>
            </a:pPr>
            <a:r>
              <a:rPr lang="cs-CZ" dirty="0">
                <a:solidFill>
                  <a:srgbClr val="002D5A"/>
                </a:solidFill>
              </a:rPr>
              <a:t>Dialekty</a:t>
            </a:r>
          </a:p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10743"/>
      </p:ext>
    </p:extLst>
  </p:cSld>
  <p:clrMapOvr>
    <a:masterClrMapping/>
  </p:clrMapOvr>
  <p:transition spd="slow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Angličtina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928048"/>
            <a:ext cx="5902657" cy="560922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cca 400 mil na všech kontinentech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cca 400 mil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Výuka prakticky ve všech zemích světa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Anglicky mluvící země: USA, Kanada, UK, Irsko, Austrálie, N. Zéland, oblast Karibiku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Jediný oficiální jazyk: Gambie, Sierra Leone, Libérie, Nigérie, Uganda, Zambie a Zimbabwe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Jeden z úředních jazyků: Kamerun, Keňa, Malawi, JAR, Mauricius, Indie, Singapur, Brunej, Filipíny, Papua - N. Guinea, Šalomounovy </a:t>
            </a:r>
            <a:r>
              <a:rPr lang="cs-CZ" sz="2000" dirty="0" err="1">
                <a:solidFill>
                  <a:srgbClr val="002D5A"/>
                </a:solidFill>
              </a:rPr>
              <a:t>ostr</a:t>
            </a:r>
            <a:r>
              <a:rPr lang="cs-CZ" sz="2000" dirty="0">
                <a:solidFill>
                  <a:srgbClr val="002D5A"/>
                </a:solidFill>
              </a:rPr>
              <a:t>., Fidži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Částečně úřední jazyk a neutrální faktor - Kypr, Pákistán, Srí Lanka, Malajsie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Koloniální tradice - Botswana, Lesotho, Svazijsko, </a:t>
            </a:r>
            <a:r>
              <a:rPr lang="cs-CZ" sz="2000" dirty="0" err="1">
                <a:solidFill>
                  <a:srgbClr val="002D5A"/>
                </a:solidFill>
              </a:rPr>
              <a:t>Tanzánie</a:t>
            </a:r>
            <a:r>
              <a:rPr lang="cs-CZ" sz="2000" dirty="0">
                <a:solidFill>
                  <a:srgbClr val="002D5A"/>
                </a:solidFill>
              </a:rPr>
              <a:t>, Malta, Seychely, Maledivy…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Vzdělanostní úroveň - NL, Den, </a:t>
            </a:r>
            <a:r>
              <a:rPr lang="cs-CZ" sz="2000" dirty="0" err="1">
                <a:solidFill>
                  <a:srgbClr val="002D5A"/>
                </a:solidFill>
              </a:rPr>
              <a:t>Swe</a:t>
            </a:r>
            <a:r>
              <a:rPr lang="cs-CZ" sz="2000" dirty="0">
                <a:solidFill>
                  <a:srgbClr val="002D5A"/>
                </a:solidFill>
              </a:rPr>
              <a:t>, Fin, Nor, </a:t>
            </a:r>
            <a:r>
              <a:rPr lang="cs-CZ" sz="2000" dirty="0" err="1">
                <a:solidFill>
                  <a:srgbClr val="002D5A"/>
                </a:solidFill>
              </a:rPr>
              <a:t>Isl</a:t>
            </a:r>
            <a:r>
              <a:rPr lang="cs-CZ" sz="2000" dirty="0">
                <a:solidFill>
                  <a:srgbClr val="002D5A"/>
                </a:solidFill>
              </a:rPr>
              <a:t>, </a:t>
            </a:r>
            <a:r>
              <a:rPr lang="cs-CZ" sz="2000" dirty="0" err="1">
                <a:solidFill>
                  <a:srgbClr val="002D5A"/>
                </a:solidFill>
              </a:rPr>
              <a:t>Izr</a:t>
            </a:r>
            <a:endParaRPr lang="cs-CZ" sz="2000" dirty="0">
              <a:solidFill>
                <a:srgbClr val="002D5A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0" y="1218064"/>
            <a:ext cx="3019576" cy="308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60950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6310"/>
            <a:ext cx="9144000" cy="9239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Počátky a vývoj - souvislost s geopolitikou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323833"/>
            <a:ext cx="8618538" cy="5227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Německá škola geopolitiky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Friedrich </a:t>
            </a:r>
            <a:r>
              <a:rPr lang="cs-CZ" altLang="cs-CZ" sz="1800" dirty="0" err="1">
                <a:solidFill>
                  <a:srgbClr val="002D5A"/>
                </a:solidFill>
              </a:rPr>
              <a:t>Ratzel</a:t>
            </a:r>
            <a:r>
              <a:rPr lang="cs-CZ" altLang="cs-CZ" sz="1800" dirty="0">
                <a:solidFill>
                  <a:srgbClr val="002D5A"/>
                </a:solidFill>
              </a:rPr>
              <a:t> - </a:t>
            </a:r>
            <a:r>
              <a:rPr lang="cs-CZ" altLang="cs-CZ" sz="1800" dirty="0" err="1">
                <a:solidFill>
                  <a:srgbClr val="002D5A"/>
                </a:solidFill>
              </a:rPr>
              <a:t>Politische</a:t>
            </a:r>
            <a:r>
              <a:rPr lang="cs-CZ" altLang="cs-CZ" sz="1800" dirty="0">
                <a:solidFill>
                  <a:srgbClr val="002D5A"/>
                </a:solidFill>
              </a:rPr>
              <a:t> </a:t>
            </a:r>
            <a:r>
              <a:rPr lang="cs-CZ" altLang="cs-CZ" sz="1800" dirty="0" err="1">
                <a:solidFill>
                  <a:srgbClr val="002D5A"/>
                </a:solidFill>
              </a:rPr>
              <a:t>Geographie</a:t>
            </a:r>
            <a:r>
              <a:rPr lang="cs-CZ" altLang="cs-CZ" sz="1800" dirty="0">
                <a:solidFill>
                  <a:srgbClr val="002D5A"/>
                </a:solidFill>
              </a:rPr>
              <a:t> (1897) - metodologie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Rudolf </a:t>
            </a:r>
            <a:r>
              <a:rPr lang="cs-CZ" altLang="cs-CZ" sz="1800" dirty="0" err="1">
                <a:solidFill>
                  <a:srgbClr val="002D5A"/>
                </a:solidFill>
              </a:rPr>
              <a:t>Kjellén</a:t>
            </a:r>
            <a:r>
              <a:rPr lang="cs-CZ" altLang="cs-CZ" sz="1800" dirty="0">
                <a:solidFill>
                  <a:srgbClr val="002D5A"/>
                </a:solidFill>
              </a:rPr>
              <a:t> - termín „geopolitika“ (1899)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meziválečné Německo - Karl </a:t>
            </a:r>
            <a:r>
              <a:rPr lang="cs-CZ" altLang="cs-CZ" sz="1800" dirty="0" err="1">
                <a:solidFill>
                  <a:srgbClr val="002D5A"/>
                </a:solidFill>
              </a:rPr>
              <a:t>Haushoffer</a:t>
            </a:r>
            <a:r>
              <a:rPr lang="cs-CZ" altLang="cs-CZ" sz="1800" dirty="0">
                <a:solidFill>
                  <a:srgbClr val="002D5A"/>
                </a:solidFill>
              </a:rPr>
              <a:t>, Otto </a:t>
            </a:r>
            <a:r>
              <a:rPr lang="cs-CZ" altLang="cs-CZ" sz="1800" dirty="0" err="1">
                <a:solidFill>
                  <a:srgbClr val="002D5A"/>
                </a:solidFill>
              </a:rPr>
              <a:t>Maull</a:t>
            </a:r>
            <a:r>
              <a:rPr lang="cs-CZ" altLang="cs-CZ" sz="1800" dirty="0">
                <a:solidFill>
                  <a:srgbClr val="002D5A"/>
                </a:solidFill>
              </a:rPr>
              <a:t> - odraz v nacistické expanzivní politice - značná diskreditace, včetně samotného pojmu geopolitika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Anglosaská PG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cs-CZ" altLang="cs-CZ" sz="1800" dirty="0">
                <a:solidFill>
                  <a:srgbClr val="002D5A"/>
                </a:solidFill>
              </a:rPr>
              <a:t>Alfred T. </a:t>
            </a:r>
            <a:r>
              <a:rPr lang="cs-CZ" altLang="cs-CZ" sz="1800" dirty="0" err="1">
                <a:solidFill>
                  <a:srgbClr val="002D5A"/>
                </a:solidFill>
              </a:rPr>
              <a:t>Mahan</a:t>
            </a:r>
            <a:r>
              <a:rPr lang="cs-CZ" altLang="cs-CZ" sz="1800" dirty="0">
                <a:solidFill>
                  <a:srgbClr val="002D5A"/>
                </a:solidFill>
              </a:rPr>
              <a:t>, </a:t>
            </a:r>
            <a:r>
              <a:rPr lang="cs-CZ" altLang="cs-CZ" sz="1800" dirty="0" err="1">
                <a:solidFill>
                  <a:srgbClr val="002D5A"/>
                </a:solidFill>
              </a:rPr>
              <a:t>Halford</a:t>
            </a:r>
            <a:r>
              <a:rPr lang="cs-CZ" altLang="cs-CZ" sz="1800" dirty="0">
                <a:solidFill>
                  <a:srgbClr val="002D5A"/>
                </a:solidFill>
              </a:rPr>
              <a:t> </a:t>
            </a:r>
            <a:r>
              <a:rPr lang="cs-CZ" altLang="cs-CZ" sz="1800" dirty="0" err="1">
                <a:solidFill>
                  <a:srgbClr val="002D5A"/>
                </a:solidFill>
              </a:rPr>
              <a:t>Mackinder</a:t>
            </a:r>
            <a:r>
              <a:rPr lang="cs-CZ" altLang="cs-CZ" sz="1800" dirty="0">
                <a:solidFill>
                  <a:srgbClr val="002D5A"/>
                </a:solidFill>
              </a:rPr>
              <a:t>, Nikolas J. </a:t>
            </a:r>
            <a:r>
              <a:rPr lang="cs-CZ" altLang="cs-CZ" sz="1800" dirty="0" err="1">
                <a:solidFill>
                  <a:srgbClr val="002D5A"/>
                </a:solidFill>
              </a:rPr>
              <a:t>Spykman</a:t>
            </a:r>
            <a:r>
              <a:rPr lang="cs-CZ" altLang="cs-CZ" sz="1800" dirty="0">
                <a:solidFill>
                  <a:srgbClr val="002D5A"/>
                </a:solidFill>
              </a:rPr>
              <a:t> - nutnost udržet kontinentální velmoci (</a:t>
            </a:r>
            <a:r>
              <a:rPr lang="cs-CZ" altLang="cs-CZ" sz="1800" dirty="0" err="1">
                <a:solidFill>
                  <a:srgbClr val="002D5A"/>
                </a:solidFill>
              </a:rPr>
              <a:t>zj</a:t>
            </a:r>
            <a:r>
              <a:rPr lang="cs-CZ" altLang="cs-CZ" sz="1800" dirty="0">
                <a:solidFill>
                  <a:srgbClr val="002D5A"/>
                </a:solidFill>
              </a:rPr>
              <a:t>. Německo) ovládající jádro tzv. Eurasie od přístupu k nezamrzajícím mořím; později se projevil i v taktice zadržování komunismu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cs-CZ" altLang="cs-CZ" sz="2000" dirty="0">
                <a:solidFill>
                  <a:srgbClr val="002D5A"/>
                </a:solidFill>
              </a:rPr>
              <a:t>Časopis Political </a:t>
            </a:r>
            <a:r>
              <a:rPr lang="cs-CZ" altLang="cs-CZ" sz="2000" dirty="0" err="1">
                <a:solidFill>
                  <a:srgbClr val="002D5A"/>
                </a:solidFill>
              </a:rPr>
              <a:t>Geography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2000" dirty="0" err="1">
                <a:solidFill>
                  <a:srgbClr val="002D5A"/>
                </a:solidFill>
              </a:rPr>
              <a:t>Quaterly</a:t>
            </a:r>
            <a:r>
              <a:rPr lang="cs-CZ" altLang="cs-CZ" sz="2000" dirty="0">
                <a:solidFill>
                  <a:srgbClr val="002D5A"/>
                </a:solidFill>
              </a:rPr>
              <a:t> </a:t>
            </a:r>
            <a:r>
              <a:rPr lang="cs-CZ" altLang="cs-CZ" sz="1800" dirty="0">
                <a:solidFill>
                  <a:srgbClr val="002D5A"/>
                </a:solidFill>
              </a:rPr>
              <a:t>- konec 70. let - větší orientace na vnitrostátní politiku a její geografické předpoklady </a:t>
            </a:r>
          </a:p>
        </p:txBody>
      </p:sp>
    </p:spTree>
    <p:extLst>
      <p:ext uri="{BB962C8B-B14F-4D97-AF65-F5344CB8AC3E}">
        <p14:creationId xmlns:p14="http://schemas.microsoft.com/office/powerpoint/2010/main" val="2900761541"/>
      </p:ext>
    </p:extLst>
  </p:cSld>
  <p:clrMapOvr>
    <a:masterClrMapping/>
  </p:clrMapOvr>
  <p:transition spd="slow">
    <p:pul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065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Angličtina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24334"/>
            <a:ext cx="8229600" cy="420182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cs-CZ" dirty="0">
              <a:solidFill>
                <a:srgbClr val="002D5A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466"/>
            <a:ext cx="9144000" cy="50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724487"/>
      </p:ext>
    </p:extLst>
  </p:cSld>
  <p:clrMapOvr>
    <a:masterClrMapping/>
  </p:clrMapOvr>
  <p:transition spd="slow">
    <p:pull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Francouzština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214651"/>
            <a:ext cx="8263720" cy="532262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Pravidelné konference tzv. Frankofonie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První jazyk - jen cca 75 mil., ale velké geografické rozšíření - Francie, Haiti, Seychely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Menšinové jazyky - Belgie, Švýcarsko, Kanada (</a:t>
            </a:r>
            <a:r>
              <a:rPr lang="cs-CZ" sz="2400" dirty="0" err="1">
                <a:solidFill>
                  <a:srgbClr val="002D5A"/>
                </a:solidFill>
              </a:rPr>
              <a:t>Quebec</a:t>
            </a:r>
            <a:r>
              <a:rPr lang="cs-CZ" sz="2400" dirty="0">
                <a:solidFill>
                  <a:srgbClr val="002D5A"/>
                </a:solidFill>
              </a:rPr>
              <a:t> a New </a:t>
            </a:r>
            <a:r>
              <a:rPr lang="cs-CZ" sz="2400" dirty="0" err="1">
                <a:solidFill>
                  <a:srgbClr val="002D5A"/>
                </a:solidFill>
              </a:rPr>
              <a:t>Brunsvick</a:t>
            </a:r>
            <a:r>
              <a:rPr lang="cs-CZ" sz="2400" dirty="0">
                <a:solidFill>
                  <a:srgbClr val="002D5A"/>
                </a:solidFill>
              </a:rPr>
              <a:t>, Manitoba), USA (Maine, Louisiana), Mauricius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Druhý jazyk - jediný úřední - Senegal, Guinea, Mali, Pobřeží Slonoviny, Burkina Faso, Togo, Benin, Niger, Čad, SAR, Kongo, Gabon, Zair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Jeden z úředních jazyků - Kamerun, Mauricius, Seychely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Neutrální faktor - Burundi, Džibutsko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Jazykově jednotné země s tradicí </a:t>
            </a:r>
            <a:r>
              <a:rPr lang="cs-CZ" sz="2400" dirty="0" err="1">
                <a:solidFill>
                  <a:srgbClr val="002D5A"/>
                </a:solidFill>
              </a:rPr>
              <a:t>franc</a:t>
            </a:r>
            <a:r>
              <a:rPr lang="cs-CZ" sz="2400" dirty="0">
                <a:solidFill>
                  <a:srgbClr val="002D5A"/>
                </a:solidFill>
              </a:rPr>
              <a:t>. - Rwanda, Komory, Madagaskar, Maroko, Alžírsko, Tunisko, Mauretánie</a:t>
            </a:r>
          </a:p>
        </p:txBody>
      </p:sp>
    </p:spTree>
    <p:extLst>
      <p:ext uri="{BB962C8B-B14F-4D97-AF65-F5344CB8AC3E}">
        <p14:creationId xmlns:p14="http://schemas.microsoft.com/office/powerpoint/2010/main" val="2221364216"/>
      </p:ext>
    </p:extLst>
  </p:cSld>
  <p:clrMapOvr>
    <a:masterClrMapping/>
  </p:clrMapOvr>
  <p:transition spd="slow">
    <p:pull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5366"/>
            <a:ext cx="9144000" cy="412371"/>
          </a:xfrm>
        </p:spPr>
        <p:txBody>
          <a:bodyPr>
            <a:noAutofit/>
          </a:bodyPr>
          <a:lstStyle/>
          <a:p>
            <a:r>
              <a:rPr lang="cs-CZ" sz="3200" dirty="0"/>
              <a:t>Francouzština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045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927067"/>
      </p:ext>
    </p:extLst>
  </p:cSld>
  <p:clrMapOvr>
    <a:masterClrMapping/>
  </p:clrMapOvr>
  <p:transition spd="slow">
    <p:pull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300441"/>
            <a:ext cx="9144000" cy="571738"/>
          </a:xfrm>
        </p:spPr>
        <p:txBody>
          <a:bodyPr>
            <a:noAutofit/>
          </a:bodyPr>
          <a:lstStyle/>
          <a:p>
            <a:r>
              <a:rPr lang="cs-CZ" sz="3200" dirty="0"/>
              <a:t>Švýcarsko a jazyky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179"/>
            <a:ext cx="9143999" cy="551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183393"/>
      </p:ext>
    </p:extLst>
  </p:cSld>
  <p:clrMapOvr>
    <a:masterClrMapping/>
  </p:clrMapOvr>
  <p:transition spd="slow">
    <p:pull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Španělština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544704"/>
            <a:ext cx="8577619" cy="201986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více než 250 mil - Španělsko, Latinská Amerika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Úřední jazyk i v indiánských státech LA, které si nechaly původní jazyk - Peru, Bolívie, Paraguay, resp. státech ve střední Americe (Kuba, Dominik. </a:t>
            </a:r>
            <a:r>
              <a:rPr lang="cs-CZ" sz="2000" dirty="0" err="1">
                <a:solidFill>
                  <a:srgbClr val="002D5A"/>
                </a:solidFill>
              </a:rPr>
              <a:t>Rep</a:t>
            </a:r>
            <a:r>
              <a:rPr lang="cs-CZ" sz="2000" dirty="0">
                <a:solidFill>
                  <a:srgbClr val="002D5A"/>
                </a:solidFill>
              </a:rPr>
              <a:t>., Portoriko)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25 mil v USA (první cizí jazyk)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Filipíny, Rovníková Guinea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2" y="914399"/>
            <a:ext cx="8465476" cy="373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76233"/>
      </p:ext>
    </p:extLst>
  </p:cSld>
  <p:clrMapOvr>
    <a:masterClrMapping/>
  </p:clrMapOvr>
  <p:transition spd="slow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Ruština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037230"/>
            <a:ext cx="3173105" cy="552734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Mateřský jazyk - cca 140 mil; druhý jazyk cca totéž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Rusko, Kazachstán (přes 40 %), Bělorusko, Ukrajina, Lotyšsko, Estonsko, Litva, Kyrgyzstán a jiná území v rámci bývalých sovětských republik - separatismus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solidFill>
                  <a:srgbClr val="002D5A"/>
                </a:solidFill>
              </a:rPr>
              <a:t>Státy </a:t>
            </a:r>
            <a:r>
              <a:rPr lang="cs-CZ" sz="2400" dirty="0" err="1">
                <a:solidFill>
                  <a:srgbClr val="002D5A"/>
                </a:solidFill>
              </a:rPr>
              <a:t>býv</a:t>
            </a:r>
            <a:r>
              <a:rPr lang="cs-CZ" sz="2400" dirty="0">
                <a:solidFill>
                  <a:srgbClr val="002D5A"/>
                </a:solidFill>
              </a:rPr>
              <a:t>. sov. bloku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  <a:p>
            <a:pPr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82" y="846161"/>
            <a:ext cx="5122317" cy="512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388731"/>
      </p:ext>
    </p:extLst>
  </p:cSld>
  <p:clrMapOvr>
    <a:masterClrMapping/>
  </p:clrMapOvr>
  <p:transition spd="slow">
    <p:pull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Portugalština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954136"/>
            <a:ext cx="8577619" cy="161043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více než 150 mil - Brazílie, Portugalsko, Kapverdy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Druhý jazyk - cca 30 mil - Angola, </a:t>
            </a:r>
            <a:r>
              <a:rPr lang="cs-CZ" sz="2000" dirty="0" err="1">
                <a:solidFill>
                  <a:srgbClr val="002D5A"/>
                </a:solidFill>
              </a:rPr>
              <a:t>Mozambik</a:t>
            </a:r>
            <a:r>
              <a:rPr lang="cs-CZ" sz="2000" dirty="0">
                <a:solidFill>
                  <a:srgbClr val="002D5A"/>
                </a:solidFill>
              </a:rPr>
              <a:t>, Guinea - Bissau, Sv. Tomáš a Principe</a:t>
            </a: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" y="1091821"/>
            <a:ext cx="8222534" cy="362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649020"/>
      </p:ext>
    </p:extLst>
  </p:cSld>
  <p:clrMapOvr>
    <a:masterClrMapping/>
  </p:clrMapOvr>
  <p:transition spd="slow">
    <p:pull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96" y="247128"/>
            <a:ext cx="9144000" cy="394317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Arabština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4749421"/>
            <a:ext cx="8400198" cy="18151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Mateřský jazyk - přes 150 mil - velké geografické rozšíření + jazyk islámu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Arabské země: Maroko, Mauretánie, Alžírsko, Libye, Egypt, Súdán, Předjordánsko a pásmo Gazy, Jordánsko, Libanon, Sýrie, Irák, Kuvajt, Saúdská Arábie, Katar, SAE, Omán a Jemen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002D5A"/>
                </a:solidFill>
              </a:rPr>
              <a:t>Arabské menšiny: Mali, Čad, Izrael, Turecko, Írán, Eritrea, Džibutsko, Somálsko, Keňa, </a:t>
            </a:r>
            <a:r>
              <a:rPr lang="cs-CZ" sz="2000" dirty="0" err="1">
                <a:solidFill>
                  <a:srgbClr val="002D5A"/>
                </a:solidFill>
              </a:rPr>
              <a:t>Tanzánie</a:t>
            </a:r>
            <a:r>
              <a:rPr lang="cs-CZ" sz="2000" dirty="0">
                <a:solidFill>
                  <a:srgbClr val="002D5A"/>
                </a:solidFill>
              </a:rPr>
              <a:t>, Komory…Evropa</a:t>
            </a:r>
          </a:p>
          <a:p>
            <a:pPr marL="0" indent="0">
              <a:spcBef>
                <a:spcPts val="600"/>
              </a:spcBef>
              <a:buNone/>
            </a:pPr>
            <a:endParaRPr lang="cs-CZ" sz="2000" dirty="0">
              <a:solidFill>
                <a:srgbClr val="002D5A"/>
              </a:solidFill>
            </a:endParaRPr>
          </a:p>
          <a:p>
            <a:pPr>
              <a:spcBef>
                <a:spcPts val="600"/>
              </a:spcBef>
            </a:pPr>
            <a:endParaRPr lang="cs-CZ" sz="2000" dirty="0">
              <a:solidFill>
                <a:srgbClr val="002D5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2400" dirty="0">
              <a:solidFill>
                <a:srgbClr val="002D5A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2" y="651328"/>
            <a:ext cx="7206018" cy="405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719482"/>
      </p:ext>
    </p:extLst>
  </p:cSld>
  <p:clrMapOvr>
    <a:masterClrMapping/>
  </p:clrMapOvr>
  <p:transition spd="slow">
    <p:pull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5534" y="97002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Čínština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66" y="932218"/>
            <a:ext cx="4067033" cy="322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550"/>
            <a:ext cx="6080317" cy="30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767548"/>
      </p:ext>
    </p:extLst>
  </p:cSld>
  <p:clrMapOvr>
    <a:masterClrMapping/>
  </p:clrMapOvr>
  <p:transition spd="slow">
    <p:pull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3254" y="574674"/>
            <a:ext cx="3070746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Indie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1242" cy="689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954142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</TotalTime>
  <Words>6144</Words>
  <Application>Microsoft Office PowerPoint</Application>
  <PresentationFormat>Předvádění na obrazovce (4:3)</PresentationFormat>
  <Paragraphs>682</Paragraphs>
  <Slides>186</Slides>
  <Notes>12</Notes>
  <HiddenSlides>159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186</vt:i4>
      </vt:variant>
    </vt:vector>
  </HeadingPairs>
  <TitlesOfParts>
    <vt:vector size="187" baseType="lpstr">
      <vt:lpstr>Motiv sady Office</vt:lpstr>
      <vt:lpstr>Politická geografie</vt:lpstr>
      <vt:lpstr>Struktura kursu</vt:lpstr>
      <vt:lpstr>Literatura</vt:lpstr>
      <vt:lpstr>Zakončení kursu</vt:lpstr>
      <vt:lpstr>Zakončení kursu</vt:lpstr>
      <vt:lpstr>politická geografie jako obor</vt:lpstr>
      <vt:lpstr>Literatura</vt:lpstr>
      <vt:lpstr>Co je politická geografie</vt:lpstr>
      <vt:lpstr>Počátky a vývoj - souvislost s geopolitikou</vt:lpstr>
      <vt:lpstr>Současná PG</vt:lpstr>
      <vt:lpstr>Metody PG</vt:lpstr>
      <vt:lpstr>Ilustrativní příklad: Polsko na mapě</vt:lpstr>
      <vt:lpstr>Polsko - trojí dělení a zábory</vt:lpstr>
      <vt:lpstr>Polsko v roce 1937 a jazyky</vt:lpstr>
      <vt:lpstr>Polsko na mapě (1920-39)</vt:lpstr>
      <vt:lpstr>Polsko - změny hranic</vt:lpstr>
      <vt:lpstr>Současné Polsko - dialekty</vt:lpstr>
      <vt:lpstr>Volební geografie Polska (2015)</vt:lpstr>
      <vt:lpstr>Vybrané kapitoly z geopolitiky</vt:lpstr>
      <vt:lpstr>Literatura</vt:lpstr>
      <vt:lpstr>Co označuje termín „geopolitika“</vt:lpstr>
      <vt:lpstr>Německá geopolitická škola</vt:lpstr>
      <vt:lpstr>Německá geopolitická škola</vt:lpstr>
      <vt:lpstr>Anglosaská geopolitická škola</vt:lpstr>
      <vt:lpstr>Anglosaská geopolitická škola</vt:lpstr>
      <vt:lpstr>Anglosaská geopolitická škola</vt:lpstr>
      <vt:lpstr>Prezentace aplikace PowerPoint</vt:lpstr>
      <vt:lpstr>Multipolární teorie</vt:lpstr>
      <vt:lpstr>Multipolární teorie</vt:lpstr>
      <vt:lpstr>Politická mapa světa</vt:lpstr>
      <vt:lpstr>Literatura</vt:lpstr>
      <vt:lpstr>Struktura </vt:lpstr>
      <vt:lpstr>Politické regiony - vymezení a typy</vt:lpstr>
      <vt:lpstr>Islámský stát - příklad systému de facto</vt:lpstr>
      <vt:lpstr>Politické regiony - znaky</vt:lpstr>
      <vt:lpstr>Stát - základní politický region</vt:lpstr>
      <vt:lpstr>Státní symboly</vt:lpstr>
      <vt:lpstr>Státní moc</vt:lpstr>
      <vt:lpstr>Konec žebříčku: DR Kongo, Sýrie, Jižní Súdán, Somálsko, Jemen </vt:lpstr>
      <vt:lpstr>Státní suverenita</vt:lpstr>
      <vt:lpstr>Státní suverenita</vt:lpstr>
      <vt:lpstr>Typy územních pol. jednotek na mapě</vt:lpstr>
      <vt:lpstr>Jednotky se zvláštním postavením</vt:lpstr>
      <vt:lpstr>Jednotky se zvláštním postavením</vt:lpstr>
      <vt:lpstr>Postoj k uznání Kosova</vt:lpstr>
      <vt:lpstr>Závislá území </vt:lpstr>
      <vt:lpstr>Závislá území dnes</vt:lpstr>
      <vt:lpstr>Animace - vývoj koloniálního panství</vt:lpstr>
      <vt:lpstr>Státní území a státní hranice</vt:lpstr>
      <vt:lpstr>Literatura</vt:lpstr>
      <vt:lpstr>Struktura </vt:lpstr>
      <vt:lpstr>Části státního území</vt:lpstr>
      <vt:lpstr>Vzdušný prostor</vt:lpstr>
      <vt:lpstr>Prostor pobřeží</vt:lpstr>
      <vt:lpstr>Prostor pobřeží</vt:lpstr>
      <vt:lpstr>Zvláštní části státního území</vt:lpstr>
      <vt:lpstr>Státní území de iure a de facto</vt:lpstr>
      <vt:lpstr>Vlastnosti státního území</vt:lpstr>
      <vt:lpstr>Poloha státu</vt:lpstr>
      <vt:lpstr>Prezentace aplikace PowerPoint</vt:lpstr>
      <vt:lpstr>Prezentace aplikace PowerPoint</vt:lpstr>
      <vt:lpstr>Tvar státního území</vt:lpstr>
      <vt:lpstr>Tvar státního území - Evropa</vt:lpstr>
      <vt:lpstr>Formy nabývání státního území</vt:lpstr>
      <vt:lpstr>Formy nabývání a ztráty státního území</vt:lpstr>
      <vt:lpstr>Státní hranice</vt:lpstr>
      <vt:lpstr>Stanovení hranic</vt:lpstr>
      <vt:lpstr>Stanovení hranic</vt:lpstr>
      <vt:lpstr>Typologie hranic</vt:lpstr>
      <vt:lpstr>Prezentace aplikace PowerPoint</vt:lpstr>
      <vt:lpstr>Formy a typologie států. Administrativní uspořádání států</vt:lpstr>
      <vt:lpstr>Literatura</vt:lpstr>
      <vt:lpstr>Struktura </vt:lpstr>
      <vt:lpstr>Historické formy států</vt:lpstr>
      <vt:lpstr>Republiky a monarchie</vt:lpstr>
      <vt:lpstr>Prezentace aplikace PowerPoint</vt:lpstr>
      <vt:lpstr>Monarchie v současném světě</vt:lpstr>
      <vt:lpstr>Unitární a složené státy</vt:lpstr>
      <vt:lpstr>Autonomie </vt:lpstr>
      <vt:lpstr>Unitární státy</vt:lpstr>
      <vt:lpstr>Prezentace aplikace PowerPoint</vt:lpstr>
      <vt:lpstr>Ideologické typologie států</vt:lpstr>
      <vt:lpstr>Administrativní členění státu</vt:lpstr>
      <vt:lpstr>Prezentace aplikace PowerPoint</vt:lpstr>
      <vt:lpstr>Politická geografie jazyků. Politická geografie náboženství</vt:lpstr>
      <vt:lpstr>Literatura</vt:lpstr>
      <vt:lpstr>Struktura </vt:lpstr>
      <vt:lpstr>PG jazyků</vt:lpstr>
      <vt:lpstr>Angličtina</vt:lpstr>
      <vt:lpstr>Angličtina </vt:lpstr>
      <vt:lpstr>Francouzština</vt:lpstr>
      <vt:lpstr>Francouzština</vt:lpstr>
      <vt:lpstr>Švýcarsko a jazyky</vt:lpstr>
      <vt:lpstr>Španělština </vt:lpstr>
      <vt:lpstr>Ruština </vt:lpstr>
      <vt:lpstr>Portugalština  </vt:lpstr>
      <vt:lpstr>Arabština </vt:lpstr>
      <vt:lpstr>Čínština</vt:lpstr>
      <vt:lpstr>Indie</vt:lpstr>
      <vt:lpstr>Němčina</vt:lpstr>
      <vt:lpstr>PG náboženství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Politická geografie menšin, problematika původního obyvatelstva. Politická geografie migrací</vt:lpstr>
      <vt:lpstr>Literatura</vt:lpstr>
      <vt:lpstr>Prezentace aplikace PowerPoint</vt:lpstr>
      <vt:lpstr>Na úvod</vt:lpstr>
      <vt:lpstr>Transkontinentální migrace I.</vt:lpstr>
      <vt:lpstr>Transkontinentální migrace II.</vt:lpstr>
      <vt:lpstr>Transkontinentální migrace III.</vt:lpstr>
      <vt:lpstr>Evropa - interkontinentální migrace</vt:lpstr>
      <vt:lpstr>Prezentace aplikace PowerPoint</vt:lpstr>
      <vt:lpstr>Prezentace aplikace PowerPoint</vt:lpstr>
      <vt:lpstr>Terorismus</vt:lpstr>
      <vt:lpstr>HDP na hlavu (2016)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Politická geografie komunikací. Politická geografie surovinových zdrojů.</vt:lpstr>
      <vt:lpstr>Literatura</vt:lpstr>
      <vt:lpstr>Politická geografie komunikací</vt:lpstr>
      <vt:lpstr>Prezentace aplikace PowerPoint</vt:lpstr>
      <vt:lpstr>Politická geografie surovinových zdrojů</vt:lpstr>
      <vt:lpstr>Problémy spojené se surovinami</vt:lpstr>
      <vt:lpstr>Světové zásoby ropy</vt:lpstr>
      <vt:lpstr>Světoví producenti ropy</vt:lpstr>
      <vt:lpstr>Vývoz ropy</vt:lpstr>
      <vt:lpstr>Dovoz ropy</vt:lpstr>
      <vt:lpstr>Prezentace aplikace PowerPoint</vt:lpstr>
      <vt:lpstr>Prezentace aplikace PowerPoint</vt:lpstr>
      <vt:lpstr>Nedostatek vody (2006)</vt:lpstr>
      <vt:lpstr>Prezentace aplikace PowerPoint</vt:lpstr>
      <vt:lpstr>Konflikty o vodu (1990-2008)</vt:lpstr>
      <vt:lpstr>Politická geografie moří a oceánů </vt:lpstr>
      <vt:lpstr>Literatura</vt:lpstr>
      <vt:lpstr>Úvodní poznámky k zamyšlení </vt:lpstr>
      <vt:lpstr>Středozemní moře</vt:lpstr>
      <vt:lpstr>Severní ledový oceán</vt:lpstr>
      <vt:lpstr>Atlantický oceán</vt:lpstr>
      <vt:lpstr>Indický oceán</vt:lpstr>
      <vt:lpstr>Pacifik</vt:lpstr>
      <vt:lpstr>Mapy jako projekce politiky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Největší importéři </vt:lpstr>
      <vt:lpstr>Prezentace aplikace PowerPoint</vt:lpstr>
      <vt:lpstr>Prezentace aplikace PowerPoint</vt:lpstr>
      <vt:lpstr>Prezentace aplikace PowerPoint</vt:lpstr>
      <vt:lpstr>Volební geografie</vt:lpstr>
      <vt:lpstr>Literatura</vt:lpstr>
      <vt:lpstr>Geografie volebních systémů</vt:lpstr>
      <vt:lpstr>Geografie volebních  systémů</vt:lpstr>
      <vt:lpstr>Geografie voleb</vt:lpstr>
      <vt:lpstr>Prezentace aplikace PowerPoint</vt:lpstr>
      <vt:lpstr>Podmíněnost hlasování</vt:lpstr>
      <vt:lpstr>Geografické vlivy</vt:lpstr>
      <vt:lpstr>Výzkum stability volební podpory</vt:lpstr>
      <vt:lpstr>Vybrané problémy volební geografie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Volby 1990</vt:lpstr>
      <vt:lpstr>Volby 2021 </vt:lpstr>
      <vt:lpstr>Volby 2021 - Německo</vt:lpstr>
      <vt:lpstr>Volby 2021 - Berlín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Ladislav Mrklas</cp:lastModifiedBy>
  <cp:revision>347</cp:revision>
  <dcterms:created xsi:type="dcterms:W3CDTF">2015-06-02T07:24:49Z</dcterms:created>
  <dcterms:modified xsi:type="dcterms:W3CDTF">2021-12-14T08:20:17Z</dcterms:modified>
</cp:coreProperties>
</file>