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466" r:id="rId3"/>
    <p:sldId id="467" r:id="rId4"/>
    <p:sldId id="307" r:id="rId5"/>
    <p:sldId id="316" r:id="rId6"/>
    <p:sldId id="480" r:id="rId7"/>
    <p:sldId id="269" r:id="rId8"/>
    <p:sldId id="481" r:id="rId9"/>
    <p:sldId id="486" r:id="rId10"/>
    <p:sldId id="487" r:id="rId11"/>
    <p:sldId id="488" r:id="rId12"/>
    <p:sldId id="489" r:id="rId13"/>
    <p:sldId id="364" r:id="rId14"/>
    <p:sldId id="365" r:id="rId15"/>
    <p:sldId id="366" r:id="rId16"/>
    <p:sldId id="367" r:id="rId17"/>
    <p:sldId id="468" r:id="rId18"/>
    <p:sldId id="265" r:id="rId19"/>
    <p:sldId id="266" r:id="rId20"/>
    <p:sldId id="501" r:id="rId21"/>
    <p:sldId id="389" r:id="rId22"/>
    <p:sldId id="469" r:id="rId23"/>
    <p:sldId id="470" r:id="rId24"/>
    <p:sldId id="471" r:id="rId25"/>
    <p:sldId id="482" r:id="rId26"/>
    <p:sldId id="492" r:id="rId27"/>
    <p:sldId id="490" r:id="rId28"/>
    <p:sldId id="491" r:id="rId29"/>
    <p:sldId id="493" r:id="rId30"/>
    <p:sldId id="494" r:id="rId31"/>
    <p:sldId id="497" r:id="rId32"/>
    <p:sldId id="496" r:id="rId33"/>
    <p:sldId id="495" r:id="rId34"/>
    <p:sldId id="499" r:id="rId35"/>
    <p:sldId id="498" r:id="rId36"/>
    <p:sldId id="500" r:id="rId37"/>
    <p:sldId id="261" r:id="rId38"/>
    <p:sldId id="262" r:id="rId39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74" d="100"/>
          <a:sy n="74" d="100"/>
        </p:scale>
        <p:origin x="1133" y="6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02.12.2022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02.12.2022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02.12.2022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1722076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Občanská společnost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v Česku</a:t>
            </a:r>
          </a:p>
          <a:p>
            <a:pPr algn="ctr"/>
            <a:endParaRPr lang="pl-PL" sz="2800" b="1" i="1" cap="all" dirty="0">
              <a:solidFill>
                <a:srgbClr val="CA8A64"/>
              </a:solidFill>
              <a:latin typeface="+mj-lt"/>
            </a:endParaRPr>
          </a:p>
          <a:p>
            <a:pPr algn="ctr"/>
            <a:r>
              <a:rPr lang="pl-PL" sz="4000" b="1" i="1" u="sng" cap="all" dirty="0">
                <a:solidFill>
                  <a:srgbClr val="CA8A64"/>
                </a:solidFill>
                <a:latin typeface="+mj-lt"/>
              </a:rPr>
              <a:t>Historický pohled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33E93-9FDC-4265-8702-D36E9A865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 3. ZÓNA </a:t>
            </a:r>
            <a:br>
              <a:rPr lang="cs-CZ" dirty="0"/>
            </a:br>
            <a:r>
              <a:rPr lang="cs-CZ" dirty="0"/>
              <a:t>(CE po 1918</a:t>
            </a:r>
          </a:p>
        </p:txBody>
      </p:sp>
      <p:pic>
        <p:nvPicPr>
          <p:cNvPr id="4" name="Picture 7" descr="CEE 1918-23_">
            <a:extLst>
              <a:ext uri="{FF2B5EF4-FFF2-40B4-BE49-F238E27FC236}">
                <a16:creationId xmlns:a16="http://schemas.microsoft.com/office/drawing/2014/main" id="{B1DCC121-F604-46EB-8A21-E7C9315672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2641" y="1"/>
            <a:ext cx="4675367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1448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92723-ECFC-4013-8A24-724E7804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901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2. ZÓNA </a:t>
            </a:r>
            <a:r>
              <a:rPr lang="cs-CZ" sz="3600" dirty="0"/>
              <a:t>(Německo, Itálie po 1871, 1861)</a:t>
            </a:r>
          </a:p>
        </p:txBody>
      </p:sp>
      <p:pic>
        <p:nvPicPr>
          <p:cNvPr id="4" name="Picture 12" descr="central europe map 1900">
            <a:extLst>
              <a:ext uri="{FF2B5EF4-FFF2-40B4-BE49-F238E27FC236}">
                <a16:creationId xmlns:a16="http://schemas.microsoft.com/office/drawing/2014/main" id="{436D0CB4-5C34-4A45-B7F7-53825DDDBF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1246"/>
            <a:ext cx="7351776" cy="5866754"/>
          </a:xfrm>
          <a:noFill/>
        </p:spPr>
      </p:pic>
    </p:spTree>
    <p:extLst>
      <p:ext uri="{BB962C8B-B14F-4D97-AF65-F5344CB8AC3E}">
        <p14:creationId xmlns:p14="http://schemas.microsoft.com/office/powerpoint/2010/main" val="31658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FEE40-2CC0-405B-BA6B-B3DE5412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1. ZÓNA (před VFR)</a:t>
            </a:r>
          </a:p>
        </p:txBody>
      </p:sp>
      <p:pic>
        <p:nvPicPr>
          <p:cNvPr id="4" name="Picture 5" descr="central europe map 1800">
            <a:extLst>
              <a:ext uri="{FF2B5EF4-FFF2-40B4-BE49-F238E27FC236}">
                <a16:creationId xmlns:a16="http://schemas.microsoft.com/office/drawing/2014/main" id="{C622EFE2-76A9-4DA5-BFBE-2B6F58B7EA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72336"/>
            <a:ext cx="7626096" cy="6085664"/>
          </a:xfrm>
          <a:noFill/>
        </p:spPr>
      </p:pic>
    </p:spTree>
    <p:extLst>
      <p:ext uri="{BB962C8B-B14F-4D97-AF65-F5344CB8AC3E}">
        <p14:creationId xmlns:p14="http://schemas.microsoft.com/office/powerpoint/2010/main" val="7931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OME-PC\Users\HOME\Documents\P1070215.JPG">
            <a:extLst>
              <a:ext uri="{FF2B5EF4-FFF2-40B4-BE49-F238E27FC236}">
                <a16:creationId xmlns:a16="http://schemas.microsoft.com/office/drawing/2014/main" id="{08682100-0BA4-4020-82C1-28ED450E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323388" cy="6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\\HOME-PC\Users\HOME\Documents\P1070214.JPG">
            <a:extLst>
              <a:ext uri="{FF2B5EF4-FFF2-40B4-BE49-F238E27FC236}">
                <a16:creationId xmlns:a16="http://schemas.microsoft.com/office/drawing/2014/main" id="{CB4ED92C-73A7-47EB-B537-BD02054B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324975" cy="712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\\HOME-PC\Users\HOME\Documents\P1070217.JPG">
            <a:extLst>
              <a:ext uri="{FF2B5EF4-FFF2-40B4-BE49-F238E27FC236}">
                <a16:creationId xmlns:a16="http://schemas.microsoft.com/office/drawing/2014/main" id="{B16A662A-7475-4666-B909-77BF804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144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:a16="http://schemas.microsoft.com/office/drawing/2014/main" id="{E09C6619-E1E8-47CB-BF72-0140E27D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0723" name="Zástupný symbol pro obsah 6" descr="P1070214.JPG">
            <a:extLst>
              <a:ext uri="{FF2B5EF4-FFF2-40B4-BE49-F238E27FC236}">
                <a16:creationId xmlns:a16="http://schemas.microsoft.com/office/drawing/2014/main" id="{277D817C-4D42-4BD7-A050-BE7F0BCC31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429000"/>
            <a:ext cx="3579813" cy="2384425"/>
          </a:xfrm>
        </p:spPr>
      </p:pic>
      <p:pic>
        <p:nvPicPr>
          <p:cNvPr id="30724" name="Zástupný symbol pro obsah 7" descr="P1070215.JPG">
            <a:extLst>
              <a:ext uri="{FF2B5EF4-FFF2-40B4-BE49-F238E27FC236}">
                <a16:creationId xmlns:a16="http://schemas.microsoft.com/office/drawing/2014/main" id="{44E28D49-8589-407D-9267-F35D2692BD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429000"/>
            <a:ext cx="3581400" cy="2384425"/>
          </a:xfrm>
        </p:spPr>
      </p:pic>
      <p:pic>
        <p:nvPicPr>
          <p:cNvPr id="30725" name="Picture 3" descr="\\HOME-PC\Users\HOME\Documents\P1070216.JPG">
            <a:extLst>
              <a:ext uri="{FF2B5EF4-FFF2-40B4-BE49-F238E27FC236}">
                <a16:creationId xmlns:a16="http://schemas.microsoft.com/office/drawing/2014/main" id="{2721B14D-5D84-4F92-B0F7-8FEA2BE1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D004BB5-8C8F-4842-A120-66CBF10D7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IMPERIAL </a:t>
            </a:r>
            <a:r>
              <a:rPr lang="en-US" sz="4000" dirty="0"/>
              <a:t>Queen Victoria</a:t>
            </a:r>
          </a:p>
        </p:txBody>
      </p:sp>
      <p:pic>
        <p:nvPicPr>
          <p:cNvPr id="27651" name="Zástupný symbol pro obsah 4" descr="LONDY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97236"/>
            <a:ext cx="6992542" cy="4786090"/>
          </a:xfrm>
        </p:spPr>
      </p:pic>
      <p:sp>
        <p:nvSpPr>
          <p:cNvPr id="27652" name="Zástupný symbol pro číslo snímku 3"/>
          <p:cNvSpPr>
            <a:spLocks noGrp="1"/>
          </p:cNvSpPr>
          <p:nvPr>
            <p:ph type="sldNum" sz="quarter" idx="11"/>
          </p:nvPr>
        </p:nvSpPr>
        <p:spPr bwMode="auto">
          <a:xfrm rot="5400000">
            <a:off x="6385322" y="3659982"/>
            <a:ext cx="2400300" cy="273844"/>
          </a:xfr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l"/>
            <a:fld id="{8C41EE5E-F798-47A7-B7AD-705028BDA9DE}" type="slidenum">
              <a:rPr lang="cs-CZ">
                <a:solidFill>
                  <a:schemeClr val="tx2"/>
                </a:solidFill>
              </a:rPr>
              <a:pPr algn="l"/>
              <a:t>18</a:t>
            </a:fld>
            <a:endParaRPr lang="cs-CZ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/>
              <a:t>Place</a:t>
            </a:r>
            <a:r>
              <a:rPr lang="cs-CZ" dirty="0"/>
              <a:t> de la </a:t>
            </a:r>
            <a:r>
              <a:rPr lang="cs-CZ" dirty="0" err="1"/>
              <a:t>République</a:t>
            </a:r>
            <a:r>
              <a:rPr lang="cs-CZ" dirty="0"/>
              <a:t> Paris</a:t>
            </a:r>
          </a:p>
        </p:txBody>
      </p:sp>
      <p:pic>
        <p:nvPicPr>
          <p:cNvPr id="28675" name="Zástupný symbol pro obsah 4" descr="Statue_place_République_Par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3080" y="1578579"/>
            <a:ext cx="4037839" cy="5166556"/>
          </a:xfrm>
        </p:spPr>
      </p:pic>
      <p:sp>
        <p:nvSpPr>
          <p:cNvPr id="28676" name="Zástupný symbol pro číslo snímku 3"/>
          <p:cNvSpPr>
            <a:spLocks noGrp="1"/>
          </p:cNvSpPr>
          <p:nvPr>
            <p:ph type="sldNum" sz="quarter" idx="11"/>
          </p:nvPr>
        </p:nvSpPr>
        <p:spPr bwMode="auto">
          <a:xfrm rot="5400000">
            <a:off x="6385322" y="3659982"/>
            <a:ext cx="2400300" cy="273844"/>
          </a:xfr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l"/>
            <a:fld id="{7779F61B-73BE-4C26-AF8B-1A98EB7529F0}" type="slidenum">
              <a:rPr lang="cs-CZ">
                <a:solidFill>
                  <a:schemeClr val="tx2"/>
                </a:solidFill>
              </a:rPr>
              <a:pPr algn="l"/>
              <a:t>19</a:t>
            </a:fld>
            <a:endParaRPr lang="cs-CZ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0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4A3E2-F687-40E2-AF7E-7193E38F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8BCD7DF-631E-4878-9087-537CF8012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36" t="16173" r="71712" b="4705"/>
          <a:stretch/>
        </p:blipFill>
        <p:spPr>
          <a:xfrm>
            <a:off x="2618072" y="1619039"/>
            <a:ext cx="3685032" cy="523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65C9310-E42D-2289-F940-8D5C88880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1" y="0"/>
            <a:ext cx="4541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8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F1F84-7D95-4382-A0A8-ADCA8E51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5" y="1412875"/>
            <a:ext cx="3641725" cy="2146300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1747" name="Zástupný symbol pro obsah 4" descr="P1090623.JPG">
            <a:extLst>
              <a:ext uri="{FF2B5EF4-FFF2-40B4-BE49-F238E27FC236}">
                <a16:creationId xmlns:a16="http://schemas.microsoft.com/office/drawing/2014/main" id="{EF6CE987-5228-43B7-9B98-2E01480418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88712" cy="6932952"/>
          </a:xfrm>
        </p:spPr>
      </p:pic>
      <p:pic>
        <p:nvPicPr>
          <p:cNvPr id="31748" name="Zástupný symbol pro obsah 6" descr="P1090624.JPG">
            <a:extLst>
              <a:ext uri="{FF2B5EF4-FFF2-40B4-BE49-F238E27FC236}">
                <a16:creationId xmlns:a16="http://schemas.microsoft.com/office/drawing/2014/main" id="{02181266-CF7E-4599-A88F-643EB288307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1024" y="3466476"/>
            <a:ext cx="5212976" cy="3500437"/>
          </a:xfrm>
        </p:spPr>
      </p:pic>
      <p:pic>
        <p:nvPicPr>
          <p:cNvPr id="31749" name="Picture 3" descr="C:\fotky\FOTOS Lipence 2\P1090620.JPG">
            <a:extLst>
              <a:ext uri="{FF2B5EF4-FFF2-40B4-BE49-F238E27FC236}">
                <a16:creationId xmlns:a16="http://schemas.microsoft.com/office/drawing/2014/main" id="{C8D21C7B-C2C8-4213-8E79-551225E1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53832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C:\fotky\FOTOS Lipence 2\P1090620.JPG">
            <a:extLst>
              <a:ext uri="{FF2B5EF4-FFF2-40B4-BE49-F238E27FC236}">
                <a16:creationId xmlns:a16="http://schemas.microsoft.com/office/drawing/2014/main" id="{16ABA3B9-AC1A-4D46-97A7-A0D96DD8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7199312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C:\fotky\FOTOS Lipence 2\P1090630.JPG">
            <a:extLst>
              <a:ext uri="{FF2B5EF4-FFF2-40B4-BE49-F238E27FC236}">
                <a16:creationId xmlns:a16="http://schemas.microsoft.com/office/drawing/2014/main" id="{206BCBEF-33EE-4FA3-BBD9-1F653CB8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24" y="0"/>
            <a:ext cx="5204523" cy="34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68C44A-1724-467D-BB76-0EF0DCE7D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5E0FCB-D6E3-4315-9BA7-060E5A5C2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45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21C90D-001C-4321-A01F-4D1062851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16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5D87B-827C-430E-85EB-AD467924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Komunistické období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73B8CF-90B3-4683-98A6-4C8061294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cs-CZ" dirty="0"/>
              <a:t>De-institucionalizace (</a:t>
            </a:r>
            <a:r>
              <a:rPr lang="cs-CZ" dirty="0" err="1"/>
              <a:t>bonding</a:t>
            </a:r>
            <a:r>
              <a:rPr lang="cs-CZ" dirty="0"/>
              <a:t> sociální kapitál, specifická důvěra, klientelismus)</a:t>
            </a:r>
          </a:p>
          <a:p>
            <a:r>
              <a:rPr lang="cs-CZ" dirty="0"/>
              <a:t>Destrukce veřejné sféry propagandou</a:t>
            </a:r>
          </a:p>
          <a:p>
            <a:r>
              <a:rPr lang="cs-CZ" dirty="0"/>
              <a:t>Útěk z veřejnosti a de-politizace společnosti</a:t>
            </a:r>
          </a:p>
          <a:p>
            <a:r>
              <a:rPr lang="cs-CZ" dirty="0"/>
              <a:t>Posilování symbolické hranice: politici v tzv. obyčejní lidé</a:t>
            </a:r>
          </a:p>
          <a:p>
            <a:r>
              <a:rPr lang="cs-CZ" dirty="0"/>
              <a:t>Blahořečení soukromí, chalupářská emigrace viz film Na Samotě u lesa</a:t>
            </a:r>
          </a:p>
          <a:p>
            <a:r>
              <a:rPr lang="cs-CZ" dirty="0"/>
              <a:t>Politická dezorientace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98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E3582-EE7C-4905-A926-52FCFD13B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2458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1. Republika – jazykové poměry</a:t>
            </a:r>
          </a:p>
        </p:txBody>
      </p:sp>
      <p:pic>
        <p:nvPicPr>
          <p:cNvPr id="4" name="Picture 2" descr="C:\Karel\mapy\Langauges\RČs._Poměry_národnostní.jpg">
            <a:extLst>
              <a:ext uri="{FF2B5EF4-FFF2-40B4-BE49-F238E27FC236}">
                <a16:creationId xmlns:a16="http://schemas.microsoft.com/office/drawing/2014/main" id="{073002DA-4E5D-4B35-A21A-89B6DA15EB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302"/>
            <a:ext cx="9144000" cy="42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85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D3FC6-8538-4A23-8066-A0DF7037D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577470"/>
          </a:xfrm>
        </p:spPr>
        <p:txBody>
          <a:bodyPr>
            <a:normAutofit fontScale="90000"/>
          </a:bodyPr>
          <a:lstStyle/>
          <a:p>
            <a:r>
              <a:rPr lang="cs-CZ" dirty="0"/>
              <a:t>Mnohonárodnostní</a:t>
            </a:r>
            <a:br>
              <a:rPr lang="cs-CZ" dirty="0"/>
            </a:br>
            <a:r>
              <a:rPr lang="cs-CZ" dirty="0"/>
              <a:t>versus národní stát (?)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DCD25F-7233-4269-8423-3C369130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2124868"/>
            <a:ext cx="5404104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Emanuel Rádl </a:t>
            </a:r>
            <a:br>
              <a:rPr lang="cs-CZ" dirty="0"/>
            </a:br>
            <a:r>
              <a:rPr lang="cs-CZ" dirty="0"/>
              <a:t>Válka Čechů s Němci, 1928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altLang="cs-CZ" dirty="0"/>
              <a:t>„Politika státu po válce z velké části válkou státu proti německému domácímu obyvatelstvu, boj proti nim je pokládán za zásluhu o stát“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235043-1709-465F-B119-9937C2E95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10" y="2124868"/>
            <a:ext cx="3093590" cy="37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B811-8843-450D-82A3-B4CB275C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0"/>
            <a:ext cx="8229600" cy="1143000"/>
          </a:xfrm>
        </p:spPr>
        <p:txBody>
          <a:bodyPr/>
          <a:lstStyle/>
          <a:p>
            <a:pPr algn="l"/>
            <a:r>
              <a:rPr lang="cs-CZ" dirty="0"/>
              <a:t>1.republika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E5734F5-F012-40C8-A868-C59BD4F58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40188" cy="5440361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Post-</a:t>
            </a:r>
            <a:r>
              <a:rPr lang="cs-CZ" b="1" u="sng" dirty="0" err="1">
                <a:solidFill>
                  <a:srgbClr val="0070C0"/>
                </a:solidFill>
              </a:rPr>
              <a:t>war</a:t>
            </a:r>
            <a:r>
              <a:rPr lang="cs-CZ" b="1" u="sng" dirty="0">
                <a:solidFill>
                  <a:srgbClr val="0070C0"/>
                </a:solidFill>
              </a:rPr>
              <a:t> </a:t>
            </a:r>
            <a:r>
              <a:rPr lang="cs-CZ" b="1" u="sng" dirty="0" err="1">
                <a:solidFill>
                  <a:srgbClr val="0070C0"/>
                </a:solidFill>
              </a:rPr>
              <a:t>state</a:t>
            </a:r>
            <a:endParaRPr lang="cs-CZ" b="1" u="sng" dirty="0">
              <a:solidFill>
                <a:srgbClr val="0070C0"/>
              </a:solidFill>
            </a:endParaRP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Obava o stát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Práva národů na sebeurčení/Menšiny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KSČ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Mezinárodní situace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Ekonomické struktury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ústup nacionalismu, ale…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Politické struktury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</a:t>
            </a:r>
            <a:r>
              <a:rPr lang="cs-CZ" b="1" dirty="0" err="1">
                <a:solidFill>
                  <a:srgbClr val="0070C0"/>
                </a:solidFill>
              </a:rPr>
              <a:t>Partitokracie</a:t>
            </a:r>
            <a:r>
              <a:rPr lang="cs-CZ" b="1" dirty="0">
                <a:solidFill>
                  <a:srgbClr val="0070C0"/>
                </a:solidFill>
              </a:rPr>
              <a:t>, stát stran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Není opozice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Zájmové struktury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Vazba na stát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Obranné jednoty (hospodářství, vzdělání, tělocvik a rekreace)</a:t>
            </a:r>
          </a:p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AF3606E-4E5E-4C31-94D4-2A0678ADD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CEE 1918-23_">
            <a:extLst>
              <a:ext uri="{FF2B5EF4-FFF2-40B4-BE49-F238E27FC236}">
                <a16:creationId xmlns:a16="http://schemas.microsoft.com/office/drawing/2014/main" id="{078C92E2-6BBB-49E5-959F-91DC546AA84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51621"/>
            <a:ext cx="4572000" cy="6706379"/>
          </a:xfrm>
          <a:noFill/>
        </p:spPr>
      </p:pic>
    </p:spTree>
    <p:extLst>
      <p:ext uri="{BB962C8B-B14F-4D97-AF65-F5344CB8AC3E}">
        <p14:creationId xmlns:p14="http://schemas.microsoft.com/office/powerpoint/2010/main" val="19267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D34D70-BD85-44C9-A7C3-CE3887D1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Rozpad R-U 1918</a:t>
            </a:r>
            <a:br>
              <a:rPr lang="cs-CZ" dirty="0"/>
            </a:br>
            <a:r>
              <a:rPr lang="cs-CZ" dirty="0"/>
              <a:t>a jepičí státečky</a:t>
            </a:r>
          </a:p>
        </p:txBody>
      </p:sp>
      <p:pic>
        <p:nvPicPr>
          <p:cNvPr id="4" name="Picture 4" descr="C:\Karel\mapy\historické mapy Evropy\800px-Der_Aufbau_der_Republik_Deutschösterreich.png">
            <a:extLst>
              <a:ext uri="{FF2B5EF4-FFF2-40B4-BE49-F238E27FC236}">
                <a16:creationId xmlns:a16="http://schemas.microsoft.com/office/drawing/2014/main" id="{C85297FB-3CA5-4287-9741-A944E30AE8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8257"/>
            <a:ext cx="9139656" cy="480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7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5CAF296-CD60-4C94-B382-32934446F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4" t="18732" r="71073" b="6001"/>
          <a:stretch/>
        </p:blipFill>
        <p:spPr>
          <a:xfrm>
            <a:off x="484632" y="926593"/>
            <a:ext cx="3922776" cy="531861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A065975-E09A-4FF4-ADF6-DBBA47382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16222" r="71800" b="5201"/>
          <a:stretch/>
        </p:blipFill>
        <p:spPr>
          <a:xfrm>
            <a:off x="4928616" y="1042416"/>
            <a:ext cx="3584448" cy="5388864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EA79F949-91E7-447E-AF2C-BC41640EBB8E}"/>
              </a:ext>
            </a:extLst>
          </p:cNvPr>
          <p:cNvSpPr/>
          <p:nvPr/>
        </p:nvSpPr>
        <p:spPr>
          <a:xfrm>
            <a:off x="630936" y="2514600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AE6D8C6-69B2-45F1-ABEB-B59231EC400E}"/>
              </a:ext>
            </a:extLst>
          </p:cNvPr>
          <p:cNvSpPr/>
          <p:nvPr/>
        </p:nvSpPr>
        <p:spPr>
          <a:xfrm>
            <a:off x="630936" y="3736848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22D1097-71BC-4FA4-AF34-33A5B4C01F4D}"/>
              </a:ext>
            </a:extLst>
          </p:cNvPr>
          <p:cNvSpPr/>
          <p:nvPr/>
        </p:nvSpPr>
        <p:spPr>
          <a:xfrm>
            <a:off x="630936" y="2785871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FC66DD6-995E-4BC9-8611-69B709199653}"/>
              </a:ext>
            </a:extLst>
          </p:cNvPr>
          <p:cNvSpPr/>
          <p:nvPr/>
        </p:nvSpPr>
        <p:spPr>
          <a:xfrm>
            <a:off x="4949190" y="3191256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9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EFC07-941E-4B7A-A7D2-F1E60A04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346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Habsburský stát</a:t>
            </a:r>
          </a:p>
        </p:txBody>
      </p:sp>
      <p:pic>
        <p:nvPicPr>
          <p:cNvPr id="4" name="Picture 2" descr="C:\Karel\mapy\historické mapy Evropy\R-U hlavní města.png">
            <a:extLst>
              <a:ext uri="{FF2B5EF4-FFF2-40B4-BE49-F238E27FC236}">
                <a16:creationId xmlns:a16="http://schemas.microsoft.com/office/drawing/2014/main" id="{9079EA2D-B80B-487B-BC25-D34E293607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72" y="1495437"/>
            <a:ext cx="7048528" cy="545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9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55B9E-4FFD-428B-BE8E-3924037B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778"/>
            <a:ext cx="9144000" cy="923926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Slabá buržoazie/měšťanstvo</a:t>
            </a: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84D136-A51B-4FC5-B156-09C488658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792224"/>
            <a:ext cx="8229600" cy="4873435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úpadek drobné šlechty v 17. století</a:t>
            </a:r>
          </a:p>
          <a:p>
            <a:r>
              <a:rPr lang="cs-CZ" altLang="cs-CZ" dirty="0"/>
              <a:t>konzervativní politika Rakouska v 1. pol. 19 století (Metternich)</a:t>
            </a:r>
            <a:br>
              <a:rPr lang="cs-CZ" altLang="cs-CZ" dirty="0"/>
            </a:br>
            <a:r>
              <a:rPr lang="cs-CZ" altLang="cs-CZ" dirty="0"/>
              <a:t>+ opožděná modernizace - význam Atlantiku</a:t>
            </a:r>
          </a:p>
          <a:p>
            <a:r>
              <a:rPr lang="cs-CZ" altLang="cs-CZ" dirty="0"/>
              <a:t>liberalizace shora (bachovský absolutismus) - vše pro lid, ale nic skrze lid</a:t>
            </a:r>
          </a:p>
          <a:p>
            <a:r>
              <a:rPr lang="cs-CZ" altLang="cs-CZ" dirty="0"/>
              <a:t>liberální reformy Bachova absolutismu (živnostenský řád, komory, systém státní správy)</a:t>
            </a:r>
          </a:p>
          <a:p>
            <a:r>
              <a:rPr lang="cs-CZ" altLang="cs-CZ" dirty="0"/>
              <a:t>sebevědomá byrokracie = byrokracie jako nositelka společenských změn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3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3260C-9C4B-47FC-B938-8F2CF533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Nedostatečný vztah ke státu</a:t>
            </a: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48AF27-1E50-46FC-8249-0973CE254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 err="1"/>
              <a:t>stateless</a:t>
            </a:r>
            <a:r>
              <a:rPr lang="cs-CZ" altLang="cs-CZ" dirty="0"/>
              <a:t> society</a:t>
            </a:r>
          </a:p>
          <a:p>
            <a:r>
              <a:rPr lang="cs-CZ" altLang="cs-CZ" dirty="0"/>
              <a:t>nedostatečná identifikace se státem ==► nedostatek státotvorného cítění (x vztah k monarchovi)</a:t>
            </a:r>
          </a:p>
          <a:p>
            <a:r>
              <a:rPr lang="cs-CZ" altLang="cs-CZ" dirty="0"/>
              <a:t>politika neodpovědnosti vůči státu (pasivní rezistence) ==►negativní demokratismus (TGM)</a:t>
            </a:r>
          </a:p>
          <a:p>
            <a:r>
              <a:rPr lang="cs-CZ" altLang="cs-CZ" dirty="0"/>
              <a:t>kulturní pojetí národa ==►národnostní diverzifikace státu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10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69742-2EC0-44BA-BA27-1FED40ED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754"/>
            <a:ext cx="9144000" cy="923926"/>
          </a:xfrm>
        </p:spPr>
        <p:txBody>
          <a:bodyPr>
            <a:normAutofit/>
          </a:bodyPr>
          <a:lstStyle/>
          <a:p>
            <a:r>
              <a:rPr lang="cs-CZ" sz="3600" dirty="0"/>
              <a:t>Rakousko-uherské vyrovnání  1867</a:t>
            </a:r>
          </a:p>
        </p:txBody>
      </p:sp>
      <p:pic>
        <p:nvPicPr>
          <p:cNvPr id="4" name="Zástupný symbol pro obsah 4" descr="rakousko-uhersko-_mapa_1867.jpg">
            <a:extLst>
              <a:ext uri="{FF2B5EF4-FFF2-40B4-BE49-F238E27FC236}">
                <a16:creationId xmlns:a16="http://schemas.microsoft.com/office/drawing/2014/main" id="{7EAF909F-4B09-49FC-B287-1436C3DEC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3736"/>
            <a:ext cx="9144000" cy="5493161"/>
          </a:xfrm>
        </p:spPr>
      </p:pic>
    </p:spTree>
    <p:extLst>
      <p:ext uri="{BB962C8B-B14F-4D97-AF65-F5344CB8AC3E}">
        <p14:creationId xmlns:p14="http://schemas.microsoft.com/office/powerpoint/2010/main" val="35369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7/Austria_Hungary_ethnic.svg/1280px-Austria_Hungary_ethnic.svg.png">
            <a:extLst>
              <a:ext uri="{FF2B5EF4-FFF2-40B4-BE49-F238E27FC236}">
                <a16:creationId xmlns:a16="http://schemas.microsoft.com/office/drawing/2014/main" id="{8003A831-9CE1-453C-A710-A5A10506B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8866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9D736-09FD-4492-8DD2-A2E67210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Organické (kulturní) pojetí národa</a:t>
            </a:r>
            <a:endParaRPr lang="cs-CZ" sz="4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BE1904-CB68-4873-A075-9AFEBB52C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8600"/>
            <a:ext cx="8229600" cy="50210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3 stereotypy národní existence (psychóza strachu – obava o národní existenci)</a:t>
            </a:r>
            <a:br>
              <a:rPr lang="cs-CZ" altLang="cs-CZ" dirty="0"/>
            </a:br>
            <a:r>
              <a:rPr lang="cs-CZ" altLang="cs-CZ" dirty="0"/>
              <a:t>	pocit ohrožení </a:t>
            </a:r>
            <a:br>
              <a:rPr lang="cs-CZ" altLang="cs-CZ" dirty="0"/>
            </a:br>
            <a:r>
              <a:rPr lang="cs-CZ" altLang="cs-CZ" dirty="0"/>
              <a:t>	defensivní stereotyp </a:t>
            </a:r>
            <a:br>
              <a:rPr lang="cs-CZ" altLang="cs-CZ" dirty="0"/>
            </a:br>
            <a:r>
              <a:rPr lang="cs-CZ" altLang="cs-CZ" dirty="0"/>
              <a:t>	důraz na jednotu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nedostatek smyslu pro zájmový a názorový pluralismus</a:t>
            </a:r>
            <a:br>
              <a:rPr lang="cs-CZ" altLang="cs-CZ" dirty="0"/>
            </a:br>
            <a:r>
              <a:rPr lang="cs-CZ" altLang="cs-CZ" dirty="0"/>
              <a:t>	nedostatek vnitřní opozice</a:t>
            </a:r>
            <a:br>
              <a:rPr lang="cs-CZ" altLang="cs-CZ" dirty="0"/>
            </a:br>
            <a:r>
              <a:rPr lang="cs-CZ" altLang="cs-CZ" dirty="0"/>
              <a:t>	spolkový život národnostně rozdělený	</a:t>
            </a:r>
            <a:br>
              <a:rPr lang="cs-CZ" altLang="cs-CZ" dirty="0"/>
            </a:br>
            <a:r>
              <a:rPr lang="cs-CZ" altLang="cs-CZ" dirty="0"/>
              <a:t>	hospodářský nacionalismu (svůj k svému)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politika jako národní (kulturní) emancipace, deficitní pojetí politiky (x liberální pojetí)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733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C43D2C4-FEBA-EDDF-B82E-BBA62ADBDECE}"/>
              </a:ext>
            </a:extLst>
          </p:cNvPr>
          <p:cNvSpPr txBox="1"/>
          <p:nvPr/>
        </p:nvSpPr>
        <p:spPr>
          <a:xfrm>
            <a:off x="374073" y="1225689"/>
            <a:ext cx="864523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Neschopnost jazykově se vydělujících společností praktikovat </a:t>
            </a:r>
            <a:r>
              <a:rPr lang="cs-CZ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umění</a:t>
            </a: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literární kritiky, která byla v západní Evropě předehrou pro nástup kritiky politické, výstižně shrnul Karel Havlíček Borovský ve svém článku </a:t>
            </a:r>
            <a:r>
              <a:rPr lang="cs-CZ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Kapitola o kritice</a:t>
            </a: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který vyšel v časopise </a:t>
            </a:r>
            <a:r>
              <a:rPr lang="cs-CZ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Česká včela</a:t>
            </a: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 roce 1846.  </a:t>
            </a:r>
            <a:r>
              <a:rPr lang="cs-CZ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„Především nesmíme si tajiti tu mrzutou pravdu, že je v Čechách (také na Moravě a na Slovensku) z dopuštění Božího každý spisovatel také zároveň vlastenec … To se zdá být sice na první pohled nepatrná věc, ale každý </a:t>
            </a:r>
            <a:r>
              <a:rPr lang="cs-CZ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kritikus</a:t>
            </a:r>
            <a:r>
              <a:rPr lang="cs-CZ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nejlépe ví, jaký to je zpropadený háček. Některý spisovatel vydá knihu, některý </a:t>
            </a:r>
            <a:r>
              <a:rPr lang="cs-CZ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kritikus</a:t>
            </a:r>
            <a:r>
              <a:rPr lang="cs-CZ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napíše, že ta kniha nestojí za nic. Kdyby byl onen spisovatel jenom spisovatel, neměl by proti tomuto úsudku žádný nic … Ale onen spisovatel je také vlastenec, a proto je v jeho osobě uražena sama vlast a všichni vlastenci napořád, a následně se onen </a:t>
            </a:r>
            <a:r>
              <a:rPr lang="cs-CZ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kritikus</a:t>
            </a:r>
            <a:r>
              <a:rPr lang="cs-CZ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nesmí opovážit v létě po deváté a v zimě po šesté hodině z domu vyjíti bez hole“</a:t>
            </a: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130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0044A84-CD83-4594-8CB8-1CD9DA5AF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Obecná teze I.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F1A25EF-B51C-4FC8-913B-5839EEFFFF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32752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cs-CZ" altLang="cs-CZ" sz="2400"/>
              <a:t>nedostatečná identifikace s rakouským státem je v komplikovaných podmínkách První republiky vystřídána jeho </a:t>
            </a:r>
            <a:r>
              <a:rPr lang="cs-CZ" altLang="cs-CZ" sz="2400" b="1"/>
              <a:t>kolonizací českou společností prostřednictvím</a:t>
            </a:r>
            <a:r>
              <a:rPr lang="cs-CZ" altLang="cs-CZ" sz="2400"/>
              <a:t> politických stran. Tradice „negativního demokratismu“ (TGM) - politické pasivity a odporu vůči státu - za Rakouska, byla za První republiky vystřídána tradicí politické poddanosti a závislosti na státu, který byl permanentně ohrožován menšinami a mezinárodní politickou situací.  Nedůvěra vůči státu za Rakouska byla za 1. rep. vystřídána vášnivým a </a:t>
            </a:r>
            <a:r>
              <a:rPr lang="cs-CZ" altLang="cs-CZ" sz="2400" b="1"/>
              <a:t>přehnaným etatismem</a:t>
            </a:r>
            <a:r>
              <a:rPr lang="cs-CZ" altLang="cs-CZ" sz="2400"/>
              <a:t> (K. Čapek) - </a:t>
            </a:r>
            <a:r>
              <a:rPr lang="cs-CZ" altLang="cs-CZ" sz="2400" b="1"/>
              <a:t>politická kultura podřízenosti</a:t>
            </a:r>
            <a:r>
              <a:rPr lang="cs-CZ" altLang="cs-CZ" sz="2400"/>
              <a:t> (vůči státu) G. Almond- subjective political culture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</p:txBody>
      </p:sp>
    </p:spTree>
  </p:cSld>
  <p:clrMapOvr>
    <a:masterClrMapping/>
  </p:clrMapOvr>
  <p:transition advTm="375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E4151F7-F804-4534-BFB6-C0EF5DDA2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Obecná teze II.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C195249-845A-443A-9ABD-500A8C80E3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/>
              <a:t>nedostatečná identifikace se státem za Rakouska se zvrátila v kolonizaci státu českou společností (prostřednictví stran), což se pak ukázalo jako dobrý předpoklad pro pozdější kolonizaci společnosti ze strany státu, jenž byl ovládnut KSČ</a:t>
            </a:r>
          </a:p>
        </p:txBody>
      </p:sp>
    </p:spTree>
  </p:cSld>
  <p:clrMapOvr>
    <a:masterClrMapping/>
  </p:clrMapOvr>
  <p:transition advTm="73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Občanská společnost/veřejnost</a:t>
            </a:r>
            <a:br>
              <a:rPr lang="cs-CZ" sz="3600" dirty="0"/>
            </a:br>
            <a:r>
              <a:rPr lang="en-US" sz="2000" i="1" dirty="0" err="1"/>
              <a:t>Tocquevill</a:t>
            </a:r>
            <a:r>
              <a:rPr lang="cs-CZ" sz="2000" i="1" dirty="0" err="1"/>
              <a:t>ovsko-giddensovská</a:t>
            </a:r>
            <a:r>
              <a:rPr lang="cs-CZ" sz="2000" i="1" dirty="0"/>
              <a:t> perspektiva</a:t>
            </a:r>
            <a:br>
              <a:rPr lang="cs-CZ" sz="1200" dirty="0"/>
            </a:br>
            <a:endParaRPr lang="cs-CZ" sz="1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0736" y="1524486"/>
            <a:ext cx="3703320" cy="552212"/>
          </a:xfrm>
        </p:spPr>
        <p:txBody>
          <a:bodyPr>
            <a:normAutofit/>
          </a:bodyPr>
          <a:lstStyle/>
          <a:p>
            <a:r>
              <a:rPr lang="cs-CZ" sz="2700" b="0" i="1" dirty="0"/>
              <a:t>Očekávání/funkce</a:t>
            </a:r>
          </a:p>
        </p:txBody>
      </p:sp>
      <p:pic>
        <p:nvPicPr>
          <p:cNvPr id="10" name="Picture 2" descr="C:\Karel\schemata\Scheme 1 f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2852" y="2371411"/>
            <a:ext cx="3987606" cy="3987606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572000" y="1608743"/>
            <a:ext cx="4001729" cy="552212"/>
          </a:xfrm>
        </p:spPr>
        <p:txBody>
          <a:bodyPr>
            <a:normAutofit/>
          </a:bodyPr>
          <a:lstStyle/>
          <a:p>
            <a:r>
              <a:rPr lang="cs-CZ" sz="2700" b="0" i="1" dirty="0">
                <a:highlight>
                  <a:srgbClr val="FFFF00"/>
                </a:highlight>
              </a:rPr>
              <a:t>Rizika I</a:t>
            </a:r>
            <a:r>
              <a:rPr lang="cs-CZ" sz="2700" b="0" i="1" dirty="0"/>
              <a:t>.               RIZIKA II.</a:t>
            </a:r>
          </a:p>
        </p:txBody>
      </p:sp>
      <p:sp>
        <p:nvSpPr>
          <p:cNvPr id="8" name="Zástupný symbol pro obsah 4"/>
          <p:cNvSpPr>
            <a:spLocks noGrp="1"/>
          </p:cNvSpPr>
          <p:nvPr>
            <p:ph sz="quarter" idx="4"/>
          </p:nvPr>
        </p:nvSpPr>
        <p:spPr>
          <a:xfrm>
            <a:off x="4160449" y="2735758"/>
            <a:ext cx="4792476" cy="3623257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highlight>
                  <a:srgbClr val="FFFF00"/>
                </a:highlight>
              </a:rPr>
              <a:t>Občanská pasivita, ap</a:t>
            </a:r>
            <a:r>
              <a:rPr lang="cs-CZ" dirty="0"/>
              <a:t>atie --- </a:t>
            </a:r>
            <a:r>
              <a:rPr lang="cs-CZ" u="sng" dirty="0"/>
              <a:t>nadmíra občanské participace</a:t>
            </a:r>
          </a:p>
          <a:p>
            <a:r>
              <a:rPr lang="cs-CZ" dirty="0">
                <a:highlight>
                  <a:srgbClr val="FFFF00"/>
                </a:highlight>
              </a:rPr>
              <a:t>Zneužívání politické moci, centralizace, byrokratizace</a:t>
            </a:r>
            <a:r>
              <a:rPr lang="cs-CZ" dirty="0"/>
              <a:t> --- </a:t>
            </a:r>
            <a:r>
              <a:rPr lang="cs-CZ" u="sng" dirty="0"/>
              <a:t>slabý stát</a:t>
            </a:r>
          </a:p>
          <a:p>
            <a:r>
              <a:rPr lang="cs-CZ" dirty="0">
                <a:highlight>
                  <a:srgbClr val="FFFF00"/>
                </a:highlight>
              </a:rPr>
              <a:t>Krize legitimity institucí </a:t>
            </a:r>
            <a:r>
              <a:rPr lang="cs-CZ" dirty="0"/>
              <a:t>--- </a:t>
            </a:r>
            <a:r>
              <a:rPr lang="cs-CZ" u="sng" dirty="0"/>
              <a:t>nekritická důvěra</a:t>
            </a:r>
          </a:p>
          <a:p>
            <a:r>
              <a:rPr lang="cs-CZ" dirty="0">
                <a:highlight>
                  <a:srgbClr val="FFFF00"/>
                </a:highlight>
              </a:rPr>
              <a:t>Atomizace, anomie </a:t>
            </a:r>
            <a:r>
              <a:rPr lang="cs-CZ" dirty="0"/>
              <a:t>--- </a:t>
            </a:r>
            <a:r>
              <a:rPr lang="cs-CZ" u="sng" dirty="0"/>
              <a:t>nadměrná sociální soudržnost (nacionalismus, šovinismus)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8701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28016" y="528954"/>
            <a:ext cx="7260336" cy="422022"/>
          </a:xfrm>
        </p:spPr>
        <p:txBody>
          <a:bodyPr>
            <a:noAutofit/>
          </a:bodyPr>
          <a:lstStyle/>
          <a:p>
            <a:r>
              <a:rPr lang="cs-CZ" sz="4400" dirty="0"/>
              <a:t>Problémy naší demokracie a občanské společnosti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600200"/>
            <a:ext cx="8449056" cy="5129784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Nezájem o politiku (de-politizace)</a:t>
            </a:r>
          </a:p>
          <a:p>
            <a:pPr lvl="1"/>
            <a:r>
              <a:rPr lang="cs-CZ" sz="2100" dirty="0"/>
              <a:t>Omezený </a:t>
            </a:r>
            <a:r>
              <a:rPr lang="cs-CZ" sz="2100" dirty="0" err="1"/>
              <a:t>rekrutační</a:t>
            </a:r>
            <a:r>
              <a:rPr lang="cs-CZ" sz="2100" dirty="0"/>
              <a:t> rezervoár politických elit</a:t>
            </a:r>
          </a:p>
          <a:p>
            <a:pPr lvl="1"/>
            <a:r>
              <a:rPr lang="cs-CZ" sz="2100" dirty="0"/>
              <a:t>Slabá veřejná kontrola politických institucí</a:t>
            </a:r>
          </a:p>
          <a:p>
            <a:pPr lvl="1"/>
            <a:r>
              <a:rPr lang="cs-CZ" sz="2100" dirty="0"/>
              <a:t>Nedostatek (absence) zpětných vazeb</a:t>
            </a:r>
          </a:p>
          <a:p>
            <a:r>
              <a:rPr lang="cs-CZ" b="1" dirty="0"/>
              <a:t>Stigmatizace politiky (politici x tzv. obyčejní lidé)</a:t>
            </a:r>
          </a:p>
          <a:p>
            <a:pPr lvl="1"/>
            <a:r>
              <a:rPr lang="cs-CZ" sz="2100" dirty="0"/>
              <a:t>Dominance negativních zpětných vazeb</a:t>
            </a:r>
          </a:p>
          <a:p>
            <a:pPr lvl="1"/>
            <a:r>
              <a:rPr lang="cs-CZ" sz="2100" dirty="0"/>
              <a:t>Obranný efekt uzavírání se, vyhoření, zcyničtění</a:t>
            </a:r>
          </a:p>
          <a:p>
            <a:pPr lvl="1"/>
            <a:r>
              <a:rPr lang="cs-CZ" sz="2100" dirty="0"/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100" dirty="0"/>
              <a:t>Frustrace, deziluze na straně veřejnosti</a:t>
            </a:r>
          </a:p>
          <a:p>
            <a:pPr lvl="1"/>
            <a:r>
              <a:rPr lang="cs-CZ" sz="2100" dirty="0"/>
              <a:t>Omezená reflexivita, efektivita institucí</a:t>
            </a:r>
          </a:p>
          <a:p>
            <a:pPr lvl="1"/>
            <a:r>
              <a:rPr lang="cs-CZ" sz="2100" dirty="0"/>
              <a:t>Manipulativní, demonstrativní publicita, krize legitimity (př. pandemie)  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EABFA-20C1-4A50-9263-696A7C5B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Etapizace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07BA49-D096-436F-A88C-C9946C0FC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Současnost – Sametová revoluce (30 let)</a:t>
            </a:r>
          </a:p>
          <a:p>
            <a:r>
              <a:rPr lang="cs-CZ" dirty="0"/>
              <a:t>1989 – 1968 (normalizace)</a:t>
            </a:r>
          </a:p>
          <a:p>
            <a:r>
              <a:rPr lang="cs-CZ" dirty="0"/>
              <a:t>1948 – 1968 (kult osobnosti a uvolnění)</a:t>
            </a:r>
          </a:p>
          <a:p>
            <a:r>
              <a:rPr lang="cs-CZ" dirty="0"/>
              <a:t>1948 – 1938 (válka a její důsledky)</a:t>
            </a:r>
          </a:p>
          <a:p>
            <a:r>
              <a:rPr lang="cs-CZ" dirty="0"/>
              <a:t>1938 – 1918 (slavná 1. republika)</a:t>
            </a:r>
          </a:p>
          <a:p>
            <a:r>
              <a:rPr lang="cs-CZ" dirty="0"/>
              <a:t>1861 – 1918 (habsburský stát)</a:t>
            </a:r>
          </a:p>
          <a:p>
            <a:r>
              <a:rPr lang="cs-CZ" dirty="0"/>
              <a:t>1848 – 1860 (Bachův absolutismus)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54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Aloisie Müllerová </a:t>
            </a:r>
            <a:br>
              <a:rPr lang="cs-CZ" dirty="0"/>
            </a:br>
            <a:r>
              <a:rPr lang="cs-CZ" sz="4400" dirty="0"/>
              <a:t>(*1909 – †2011)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90195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Aloisie</a:t>
            </a:r>
            <a:r>
              <a:rPr lang="en-US" dirty="0"/>
              <a:t> </a:t>
            </a:r>
            <a:r>
              <a:rPr lang="en-US" dirty="0" err="1"/>
              <a:t>Sommerová</a:t>
            </a:r>
            <a:r>
              <a:rPr lang="en-US" dirty="0"/>
              <a:t> (</a:t>
            </a:r>
            <a:r>
              <a:rPr lang="en-US" dirty="0" err="1"/>
              <a:t>Ludvík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shopkeeper, her father died in the WWI)</a:t>
            </a:r>
          </a:p>
          <a:p>
            <a:r>
              <a:rPr lang="en-US" dirty="0"/>
              <a:t>1909 (born in Hapsburg Empire in Moravia)</a:t>
            </a:r>
          </a:p>
          <a:p>
            <a:r>
              <a:rPr lang="en-US" dirty="0"/>
              <a:t>1918 (10 years old – Czechoslovakia)</a:t>
            </a:r>
          </a:p>
          <a:p>
            <a:r>
              <a:rPr lang="en-US" dirty="0"/>
              <a:t>1938 (30 years old – 1st break up of Czechoslovakia)</a:t>
            </a:r>
          </a:p>
          <a:p>
            <a:r>
              <a:rPr lang="en-US" dirty="0"/>
              <a:t>1939 (Annexation – Protectorate </a:t>
            </a:r>
            <a:r>
              <a:rPr lang="en-US" dirty="0" err="1"/>
              <a:t>Böhmen</a:t>
            </a:r>
            <a:r>
              <a:rPr lang="en-US" dirty="0"/>
              <a:t> und </a:t>
            </a:r>
            <a:r>
              <a:rPr lang="en-US" dirty="0" err="1"/>
              <a:t>Mahren</a:t>
            </a:r>
            <a:r>
              <a:rPr lang="en-US" dirty="0"/>
              <a:t>)</a:t>
            </a:r>
          </a:p>
          <a:p>
            <a:r>
              <a:rPr lang="en-US" dirty="0"/>
              <a:t>1945 (36 year old – Renewal of Czechoslovakia)</a:t>
            </a:r>
          </a:p>
          <a:p>
            <a:r>
              <a:rPr lang="en-US" dirty="0"/>
              <a:t>1948 (Communist Coup)</a:t>
            </a:r>
          </a:p>
          <a:p>
            <a:r>
              <a:rPr lang="en-US" dirty="0"/>
              <a:t>1968 (60 years old – Prague Spring)</a:t>
            </a:r>
          </a:p>
          <a:p>
            <a:r>
              <a:rPr lang="en-US" dirty="0"/>
              <a:t>1989 (80 years old – Velvet Revolution)</a:t>
            </a:r>
          </a:p>
          <a:p>
            <a:r>
              <a:rPr lang="en-US" dirty="0"/>
              <a:t>1993 (2nd Break up Czechoslovakia)</a:t>
            </a:r>
          </a:p>
          <a:p>
            <a:r>
              <a:rPr lang="en-US" dirty="0"/>
              <a:t>2004 (</a:t>
            </a:r>
            <a:r>
              <a:rPr lang="en-US" dirty="0" err="1"/>
              <a:t>Czechia</a:t>
            </a:r>
            <a:r>
              <a:rPr lang="en-US" dirty="0"/>
              <a:t> joined the EU)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/>
          <a:srcRect l="15233" t="42990" r="71333" b="25846"/>
          <a:stretch/>
        </p:blipFill>
        <p:spPr>
          <a:xfrm>
            <a:off x="5975680" y="4442272"/>
            <a:ext cx="3168320" cy="24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4C37B6-201E-497C-B040-8F14452F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Češi coby </a:t>
            </a:r>
            <a:r>
              <a:rPr lang="cs-CZ" dirty="0" err="1"/>
              <a:t>stateless</a:t>
            </a:r>
            <a:r>
              <a:rPr lang="cs-CZ" dirty="0"/>
              <a:t> society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E3ED92-46B2-4B8C-9C2B-63CFDF21F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Miroslav Hroch (V národním zájmu, Národy nejsou dílem náhody)</a:t>
            </a:r>
          </a:p>
          <a:p>
            <a:r>
              <a:rPr lang="cs-CZ" dirty="0"/>
              <a:t>Ernest </a:t>
            </a:r>
            <a:r>
              <a:rPr lang="cs-CZ" dirty="0" err="1"/>
              <a:t>Gellner</a:t>
            </a:r>
            <a:r>
              <a:rPr lang="cs-CZ" dirty="0"/>
              <a:t> (Národy a nacionalismus, Nacionalismus)</a:t>
            </a:r>
          </a:p>
          <a:p>
            <a:r>
              <a:rPr lang="cs-CZ" dirty="0"/>
              <a:t>Typologie národotvorných hnutí</a:t>
            </a:r>
          </a:p>
          <a:p>
            <a:r>
              <a:rPr lang="cs-CZ" dirty="0"/>
              <a:t>Modernisté (konstruktivisté) a esencialisté (</a:t>
            </a:r>
            <a:r>
              <a:rPr lang="cs-CZ" dirty="0" err="1"/>
              <a:t>primordialisté</a:t>
            </a:r>
            <a:r>
              <a:rPr 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7887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086DB-A9D2-4BFA-BCA4-B9FFC49A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728" y="90042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4. ZÓNA (CEE po 1989)</a:t>
            </a:r>
          </a:p>
        </p:txBody>
      </p:sp>
      <p:pic>
        <p:nvPicPr>
          <p:cNvPr id="4" name="Picture 6" descr="central europe map 2000-I">
            <a:extLst>
              <a:ext uri="{FF2B5EF4-FFF2-40B4-BE49-F238E27FC236}">
                <a16:creationId xmlns:a16="http://schemas.microsoft.com/office/drawing/2014/main" id="{8907FE15-9F5F-43BB-A946-4BF782709C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88264"/>
            <a:ext cx="7104888" cy="5669736"/>
          </a:xfrm>
          <a:noFill/>
        </p:spPr>
      </p:pic>
    </p:spTree>
    <p:extLst>
      <p:ext uri="{BB962C8B-B14F-4D97-AF65-F5344CB8AC3E}">
        <p14:creationId xmlns:p14="http://schemas.microsoft.com/office/powerpoint/2010/main" val="14940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8.7|52.6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3259</TotalTime>
  <Words>1064</Words>
  <Application>Microsoft Office PowerPoint</Application>
  <PresentationFormat>Předvádění na obrazovce (4:3)</PresentationFormat>
  <Paragraphs>110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Times New Roman</vt:lpstr>
      <vt:lpstr>Wingdings</vt:lpstr>
      <vt:lpstr>Motiv sady Office</vt:lpstr>
      <vt:lpstr>Karel B. Müller www.karelmuller.eu</vt:lpstr>
      <vt:lpstr>Prezentace aplikace PowerPoint</vt:lpstr>
      <vt:lpstr>Prezentace aplikace PowerPoint</vt:lpstr>
      <vt:lpstr>Občanská společnost/veřejnost Tocquevillovsko-giddensovská perspektiva </vt:lpstr>
      <vt:lpstr>Problémy naší demokracie a občanské společnosti</vt:lpstr>
      <vt:lpstr>Etapizace</vt:lpstr>
      <vt:lpstr>Aloisie Müllerová  (*1909 – †2011)</vt:lpstr>
      <vt:lpstr>Češi coby stateless society</vt:lpstr>
      <vt:lpstr>4. ZÓNA (CEE po 1989)</vt:lpstr>
      <vt:lpstr> 3. ZÓNA  (CE po 1918</vt:lpstr>
      <vt:lpstr>2. ZÓNA (Německo, Itálie po 1871, 1861)</vt:lpstr>
      <vt:lpstr>1. ZÓNA (před VFR)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IMPERIAL Queen Victoria</vt:lpstr>
      <vt:lpstr>Place de la République Paris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Komunistické období</vt:lpstr>
      <vt:lpstr>1. Republika – jazykové poměry</vt:lpstr>
      <vt:lpstr>Mnohonárodnostní versus národní stát (?)</vt:lpstr>
      <vt:lpstr>1.republika </vt:lpstr>
      <vt:lpstr>Rozpad R-U 1918 a jepičí státečky</vt:lpstr>
      <vt:lpstr>Habsburský stát</vt:lpstr>
      <vt:lpstr>Slabá buržoazie/měšťanstvo</vt:lpstr>
      <vt:lpstr>Nedostatečný vztah ke státu</vt:lpstr>
      <vt:lpstr>Rakousko-uherské vyrovnání  1867</vt:lpstr>
      <vt:lpstr>Prezentace aplikace PowerPoint</vt:lpstr>
      <vt:lpstr>Organické (kulturní) pojetí národa</vt:lpstr>
      <vt:lpstr>Prezentace aplikace PowerPoint</vt:lpstr>
      <vt:lpstr>Obecná teze I.</vt:lpstr>
      <vt:lpstr>Obecná teze II.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muller.karel@outlook.cz</cp:lastModifiedBy>
  <cp:revision>221</cp:revision>
  <cp:lastPrinted>2015-09-30T07:58:45Z</cp:lastPrinted>
  <dcterms:created xsi:type="dcterms:W3CDTF">2015-06-02T07:24:49Z</dcterms:created>
  <dcterms:modified xsi:type="dcterms:W3CDTF">2022-12-02T19:11:41Z</dcterms:modified>
</cp:coreProperties>
</file>