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8" r:id="rId2"/>
    <p:sldId id="279" r:id="rId3"/>
    <p:sldId id="278" r:id="rId4"/>
    <p:sldId id="296" r:id="rId5"/>
    <p:sldId id="297" r:id="rId6"/>
    <p:sldId id="298" r:id="rId7"/>
    <p:sldId id="300" r:id="rId8"/>
    <p:sldId id="299" r:id="rId9"/>
    <p:sldId id="301" r:id="rId10"/>
    <p:sldId id="320" r:id="rId11"/>
    <p:sldId id="302" r:id="rId12"/>
    <p:sldId id="307" r:id="rId13"/>
    <p:sldId id="308" r:id="rId14"/>
    <p:sldId id="303" r:id="rId15"/>
    <p:sldId id="305" r:id="rId16"/>
    <p:sldId id="304" r:id="rId17"/>
    <p:sldId id="306" r:id="rId18"/>
    <p:sldId id="264" r:id="rId19"/>
    <p:sldId id="319" r:id="rId20"/>
    <p:sldId id="313" r:id="rId21"/>
    <p:sldId id="268" r:id="rId22"/>
    <p:sldId id="312" r:id="rId23"/>
    <p:sldId id="317" r:id="rId24"/>
    <p:sldId id="316" r:id="rId25"/>
    <p:sldId id="284" r:id="rId26"/>
    <p:sldId id="282" r:id="rId27"/>
    <p:sldId id="280" r:id="rId28"/>
    <p:sldId id="315" r:id="rId29"/>
    <p:sldId id="314" r:id="rId30"/>
    <p:sldId id="281" r:id="rId31"/>
    <p:sldId id="285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FB69E0-8503-46C0-8392-B69264C79B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CE3FC0B-8699-4AC6-940B-EB97F398DD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2A5B63D-1B9D-4B68-85AB-CC13624C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8B1A6ED-D9FB-457F-8A86-3EB0D28E2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170A8D8-6580-4A7F-B72F-0E64281E3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025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F47B20-B705-4C59-8C41-46D5F544E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991A7C8-BBC8-4308-98D8-3535095395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6C51A59-8FA2-4D6E-8194-A4EF9C96D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3CA2689-F27D-4AD7-8C4A-83D629AA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06F422-CE0B-49FE-BFA8-89956574E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6636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33403960-724D-4A48-8A42-4757BC4106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4CC3F161-8CD9-4C02-BEB8-57E227F50C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B5472E-C356-4D3D-9BA4-14A803D45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6CF699D-EC13-4F7C-930C-D2FA16541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5CDF9B8-0C77-4A93-8A6A-12792045C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4585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 6"/>
          <p:cNvSpPr/>
          <p:nvPr userDrawn="1"/>
        </p:nvSpPr>
        <p:spPr>
          <a:xfrm>
            <a:off x="7194128" y="-1"/>
            <a:ext cx="4999003" cy="1131889"/>
          </a:xfrm>
          <a:custGeom>
            <a:avLst/>
            <a:gdLst>
              <a:gd name="connsiteX0" fmla="*/ 0 w 1908175"/>
              <a:gd name="connsiteY0" fmla="*/ 574675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4675 h 581025"/>
              <a:gd name="connsiteX0" fmla="*/ 0 w 1908175"/>
              <a:gd name="connsiteY0" fmla="*/ 577850 h 581025"/>
              <a:gd name="connsiteX1" fmla="*/ 139700 w 1908175"/>
              <a:gd name="connsiteY1" fmla="*/ 3175 h 581025"/>
              <a:gd name="connsiteX2" fmla="*/ 1892300 w 1908175"/>
              <a:gd name="connsiteY2" fmla="*/ 0 h 581025"/>
              <a:gd name="connsiteX3" fmla="*/ 1908175 w 1908175"/>
              <a:gd name="connsiteY3" fmla="*/ 581025 h 581025"/>
              <a:gd name="connsiteX4" fmla="*/ 0 w 1908175"/>
              <a:gd name="connsiteY4" fmla="*/ 577850 h 581025"/>
              <a:gd name="connsiteX0" fmla="*/ 0 w 1908175"/>
              <a:gd name="connsiteY0" fmla="*/ 628650 h 631825"/>
              <a:gd name="connsiteX1" fmla="*/ 149225 w 1908175"/>
              <a:gd name="connsiteY1" fmla="*/ 0 h 631825"/>
              <a:gd name="connsiteX2" fmla="*/ 1892300 w 1908175"/>
              <a:gd name="connsiteY2" fmla="*/ 50800 h 631825"/>
              <a:gd name="connsiteX3" fmla="*/ 1908175 w 1908175"/>
              <a:gd name="connsiteY3" fmla="*/ 631825 h 631825"/>
              <a:gd name="connsiteX4" fmla="*/ 0 w 1908175"/>
              <a:gd name="connsiteY4" fmla="*/ 628650 h 631825"/>
              <a:gd name="connsiteX0" fmla="*/ 0 w 1933575"/>
              <a:gd name="connsiteY0" fmla="*/ 628650 h 631825"/>
              <a:gd name="connsiteX1" fmla="*/ 149225 w 1933575"/>
              <a:gd name="connsiteY1" fmla="*/ 0 h 631825"/>
              <a:gd name="connsiteX2" fmla="*/ 1933575 w 1933575"/>
              <a:gd name="connsiteY2" fmla="*/ 0 h 631825"/>
              <a:gd name="connsiteX3" fmla="*/ 1908175 w 1933575"/>
              <a:gd name="connsiteY3" fmla="*/ 631825 h 631825"/>
              <a:gd name="connsiteX4" fmla="*/ 0 w 1933575"/>
              <a:gd name="connsiteY4" fmla="*/ 628650 h 631825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33575 w 1968500"/>
              <a:gd name="connsiteY2" fmla="*/ 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94535"/>
              <a:gd name="connsiteY0" fmla="*/ 628650 h 628650"/>
              <a:gd name="connsiteX1" fmla="*/ 149225 w 1994535"/>
              <a:gd name="connsiteY1" fmla="*/ 0 h 628650"/>
              <a:gd name="connsiteX2" fmla="*/ 1994535 w 1994535"/>
              <a:gd name="connsiteY2" fmla="*/ 53975 h 628650"/>
              <a:gd name="connsiteX3" fmla="*/ 1968500 w 1994535"/>
              <a:gd name="connsiteY3" fmla="*/ 628650 h 628650"/>
              <a:gd name="connsiteX4" fmla="*/ 0 w 1994535"/>
              <a:gd name="connsiteY4" fmla="*/ 628650 h 628650"/>
              <a:gd name="connsiteX0" fmla="*/ 0 w 1968500"/>
              <a:gd name="connsiteY0" fmla="*/ 628650 h 628650"/>
              <a:gd name="connsiteX1" fmla="*/ 149225 w 1968500"/>
              <a:gd name="connsiteY1" fmla="*/ 0 h 628650"/>
              <a:gd name="connsiteX2" fmla="*/ 1965960 w 1968500"/>
              <a:gd name="connsiteY2" fmla="*/ 6350 h 628650"/>
              <a:gd name="connsiteX3" fmla="*/ 1968500 w 1968500"/>
              <a:gd name="connsiteY3" fmla="*/ 628650 h 628650"/>
              <a:gd name="connsiteX4" fmla="*/ 0 w 1968500"/>
              <a:gd name="connsiteY4" fmla="*/ 628650 h 628650"/>
              <a:gd name="connsiteX0" fmla="*/ 0 w 1968500"/>
              <a:gd name="connsiteY0" fmla="*/ 622300 h 622300"/>
              <a:gd name="connsiteX1" fmla="*/ 134937 w 1968500"/>
              <a:gd name="connsiteY1" fmla="*/ 47625 h 622300"/>
              <a:gd name="connsiteX2" fmla="*/ 1965960 w 1968500"/>
              <a:gd name="connsiteY2" fmla="*/ 0 h 622300"/>
              <a:gd name="connsiteX3" fmla="*/ 1968500 w 1968500"/>
              <a:gd name="connsiteY3" fmla="*/ 622300 h 622300"/>
              <a:gd name="connsiteX4" fmla="*/ 0 w 1968500"/>
              <a:gd name="connsiteY4" fmla="*/ 622300 h 622300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33338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968500"/>
              <a:gd name="connsiteY0" fmla="*/ 574675 h 574675"/>
              <a:gd name="connsiteX1" fmla="*/ 134937 w 1968500"/>
              <a:gd name="connsiteY1" fmla="*/ 0 h 574675"/>
              <a:gd name="connsiteX2" fmla="*/ 1882774 w 1968500"/>
              <a:gd name="connsiteY2" fmla="*/ 0 h 574675"/>
              <a:gd name="connsiteX3" fmla="*/ 1968500 w 1968500"/>
              <a:gd name="connsiteY3" fmla="*/ 574675 h 574675"/>
              <a:gd name="connsiteX4" fmla="*/ 0 w 1968500"/>
              <a:gd name="connsiteY4" fmla="*/ 574675 h 574675"/>
              <a:gd name="connsiteX0" fmla="*/ 0 w 1883621"/>
              <a:gd name="connsiteY0" fmla="*/ 574675 h 574675"/>
              <a:gd name="connsiteX1" fmla="*/ 134937 w 1883621"/>
              <a:gd name="connsiteY1" fmla="*/ 0 h 574675"/>
              <a:gd name="connsiteX2" fmla="*/ 1882774 w 1883621"/>
              <a:gd name="connsiteY2" fmla="*/ 0 h 574675"/>
              <a:gd name="connsiteX3" fmla="*/ 1882774 w 1883621"/>
              <a:gd name="connsiteY3" fmla="*/ 574675 h 574675"/>
              <a:gd name="connsiteX4" fmla="*/ 0 w 1883621"/>
              <a:gd name="connsiteY4" fmla="*/ 574675 h 574675"/>
              <a:gd name="connsiteX0" fmla="*/ 0 w 3758141"/>
              <a:gd name="connsiteY0" fmla="*/ 1135380 h 1135380"/>
              <a:gd name="connsiteX1" fmla="*/ 2009457 w 3758141"/>
              <a:gd name="connsiteY1" fmla="*/ 0 h 1135380"/>
              <a:gd name="connsiteX2" fmla="*/ 3757294 w 3758141"/>
              <a:gd name="connsiteY2" fmla="*/ 0 h 1135380"/>
              <a:gd name="connsiteX3" fmla="*/ 3757294 w 3758141"/>
              <a:gd name="connsiteY3" fmla="*/ 574675 h 1135380"/>
              <a:gd name="connsiteX4" fmla="*/ 0 w 3758141"/>
              <a:gd name="connsiteY4" fmla="*/ 1135380 h 1135380"/>
              <a:gd name="connsiteX0" fmla="*/ 0 w 3758141"/>
              <a:gd name="connsiteY0" fmla="*/ 1135381 h 1135381"/>
              <a:gd name="connsiteX1" fmla="*/ 336233 w 3758141"/>
              <a:gd name="connsiteY1" fmla="*/ 0 h 1135381"/>
              <a:gd name="connsiteX2" fmla="*/ 3757294 w 3758141"/>
              <a:gd name="connsiteY2" fmla="*/ 1 h 1135381"/>
              <a:gd name="connsiteX3" fmla="*/ 3757294 w 3758141"/>
              <a:gd name="connsiteY3" fmla="*/ 574676 h 1135381"/>
              <a:gd name="connsiteX4" fmla="*/ 0 w 3758141"/>
              <a:gd name="connsiteY4" fmla="*/ 1135381 h 1135381"/>
              <a:gd name="connsiteX0" fmla="*/ 0 w 3575261"/>
              <a:gd name="connsiteY0" fmla="*/ 1131889 h 1131889"/>
              <a:gd name="connsiteX1" fmla="*/ 153353 w 3575261"/>
              <a:gd name="connsiteY1" fmla="*/ 0 h 1131889"/>
              <a:gd name="connsiteX2" fmla="*/ 3574414 w 3575261"/>
              <a:gd name="connsiteY2" fmla="*/ 1 h 1131889"/>
              <a:gd name="connsiteX3" fmla="*/ 3574414 w 3575261"/>
              <a:gd name="connsiteY3" fmla="*/ 574676 h 1131889"/>
              <a:gd name="connsiteX4" fmla="*/ 0 w 3575261"/>
              <a:gd name="connsiteY4" fmla="*/ 1131889 h 1131889"/>
              <a:gd name="connsiteX0" fmla="*/ 0 w 3695911"/>
              <a:gd name="connsiteY0" fmla="*/ 1131889 h 1131889"/>
              <a:gd name="connsiteX1" fmla="*/ 274003 w 3695911"/>
              <a:gd name="connsiteY1" fmla="*/ 0 h 1131889"/>
              <a:gd name="connsiteX2" fmla="*/ 3695064 w 3695911"/>
              <a:gd name="connsiteY2" fmla="*/ 1 h 1131889"/>
              <a:gd name="connsiteX3" fmla="*/ 3695064 w 3695911"/>
              <a:gd name="connsiteY3" fmla="*/ 574676 h 1131889"/>
              <a:gd name="connsiteX4" fmla="*/ 0 w 3695911"/>
              <a:gd name="connsiteY4" fmla="*/ 1131889 h 1131889"/>
              <a:gd name="connsiteX0" fmla="*/ 0 w 3748405"/>
              <a:gd name="connsiteY0" fmla="*/ 1131889 h 1131889"/>
              <a:gd name="connsiteX1" fmla="*/ 274003 w 3748405"/>
              <a:gd name="connsiteY1" fmla="*/ 0 h 1131889"/>
              <a:gd name="connsiteX2" fmla="*/ 3695064 w 3748405"/>
              <a:gd name="connsiteY2" fmla="*/ 1 h 1131889"/>
              <a:gd name="connsiteX3" fmla="*/ 3748405 w 3748405"/>
              <a:gd name="connsiteY3" fmla="*/ 1131889 h 1131889"/>
              <a:gd name="connsiteX4" fmla="*/ 0 w 3748405"/>
              <a:gd name="connsiteY4" fmla="*/ 1131889 h 1131889"/>
              <a:gd name="connsiteX0" fmla="*/ 0 w 3749252"/>
              <a:gd name="connsiteY0" fmla="*/ 1131889 h 1131889"/>
              <a:gd name="connsiteX1" fmla="*/ 274003 w 3749252"/>
              <a:gd name="connsiteY1" fmla="*/ 0 h 1131889"/>
              <a:gd name="connsiteX2" fmla="*/ 3748405 w 3749252"/>
              <a:gd name="connsiteY2" fmla="*/ 1 h 1131889"/>
              <a:gd name="connsiteX3" fmla="*/ 3748405 w 3749252"/>
              <a:gd name="connsiteY3" fmla="*/ 1131889 h 1131889"/>
              <a:gd name="connsiteX4" fmla="*/ 0 w 3749252"/>
              <a:gd name="connsiteY4" fmla="*/ 1131889 h 1131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49252" h="1131889">
                <a:moveTo>
                  <a:pt x="0" y="1131889"/>
                </a:moveTo>
                <a:lnTo>
                  <a:pt x="274003" y="0"/>
                </a:lnTo>
                <a:lnTo>
                  <a:pt x="3748405" y="1"/>
                </a:lnTo>
                <a:cubicBezTo>
                  <a:pt x="3749252" y="207434"/>
                  <a:pt x="3747558" y="924456"/>
                  <a:pt x="3748405" y="1131889"/>
                </a:cubicBezTo>
                <a:lnTo>
                  <a:pt x="0" y="1131889"/>
                </a:lnTo>
                <a:close/>
              </a:path>
            </a:pathLst>
          </a:custGeom>
          <a:solidFill>
            <a:srgbClr val="002D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 descr="Cevro institut_doplnkove_rgb_neg_cz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913659" y="290218"/>
            <a:ext cx="3969308" cy="60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2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4A4F82-611A-44FF-977D-5F4B6576B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3BCC03-D1DC-470C-9462-3C77226F86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A4592E-BAF0-47DE-B4FE-416D845A0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DF42789-A5FB-4359-A726-FA5313828B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8A4C0C-33C6-49E9-AD2A-7D37E2855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114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AD7107-497A-4E38-B2E0-FCC584A3F5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869AD9E8-5A88-42C0-A49B-88EBF0C84E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E45A02-3CF5-42DC-A48C-29EA1CAD8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C8038FB-10DD-4A7D-9817-10C26D5C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11E4EA-2A31-41D1-AD8B-8771ABF72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2915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0CC59E-0519-4DE3-BD4A-F7AFBC630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12E8058-B4F8-497A-A9F2-35426871A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A3D4154-A03D-42F4-92B3-EAB8EAAE15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497A8B3-CA19-4D2D-A67D-813491FB7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E6A7606-81B0-4CE9-9A5F-71E6295AD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3D4B3E8-C091-41F4-8FB9-3550DE4E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6522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BC5332-D9E1-45E8-B2AA-E8F5C138F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C86CF0A-2104-42E3-9656-26C69EC95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9A81A123-3D72-4F41-B815-F2C0766B8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DABDBCF6-54F1-41C2-BBBA-48D2D38397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C77DACB5-3FFD-4E3B-90CE-4332CF8821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867D669-0D0A-41FA-A328-C54B9D6FB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B13BBAEB-6E6E-49B0-BC4C-E49373CB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BBC623B-524C-4946-8B0F-6D03C5292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58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7080DE-180E-4AB2-B265-12467EFD4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1871D56-30CD-4EAD-BCB4-92E030F95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0704B9D-9F4F-4AE7-B948-2635FC93F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BFDC164-324E-49AE-A3FE-D95D06D8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277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CDC11AB-45A7-4475-9393-A621BFB31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525AD200-0979-4D71-AC02-2D61A8C76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AC98FA-3D87-44C8-987A-1857B1C31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0703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C73E8-723E-492E-8497-6ED095D6B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A519DD-E55A-4FE3-9E27-EA58B02176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3621DE03-9C36-49B3-841B-453FB2494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D93E28-9D28-46E6-8732-6B16AE80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B4DF452-DC98-48D7-A9CD-F8BF7795E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B611BE-2FAF-48DA-93DD-4E45FE07F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2366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16320E-CD24-4C68-AB42-4D13F7090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A43E32B-3E3C-4CD9-8AAD-BCCF21F3EF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2DAA01F8-FEAD-4232-BA56-3D0A2DAA6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E9D6C23-4BC8-4B19-80BD-1E2A98C64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CE8FC4-A3EA-46F5-A805-8C56BF77A9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726837-7BCE-4B7D-BA11-A005DE351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458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29E973F-EAD0-4C1B-B281-F8E826A48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ACAFB850-3B8C-45FE-A076-4BA257E1D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21C932A-0F55-4A30-A830-DBF29B0E2F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A08062-A0C0-4CD9-AD2A-8A0AE1A2D0F9}" type="datetimeFigureOut">
              <a:rPr lang="cs-CZ" smtClean="0"/>
              <a:t>27.11.2023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53B995C-D879-4DF7-AD4D-19BA0928D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3544B92-0CA0-4C0D-82E7-FF4E02615D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8EDBC6-CE90-4E5A-B327-808A222DEB5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02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914400" y="5152681"/>
            <a:ext cx="10363200" cy="1020535"/>
          </a:xfrm>
        </p:spPr>
        <p:txBody>
          <a:bodyPr>
            <a:normAutofit/>
          </a:bodyPr>
          <a:lstStyle/>
          <a:p>
            <a:r>
              <a:rPr lang="cs-CZ" sz="2800" b="1" dirty="0">
                <a:solidFill>
                  <a:srgbClr val="002D5A"/>
                </a:solidFill>
              </a:rPr>
              <a:t>www.karelmuller.eu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703714" y="2096363"/>
            <a:ext cx="10784572" cy="2665274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pPr algn="ctr"/>
            <a:r>
              <a:rPr lang="pl-PL" sz="5400" b="1" cap="all" dirty="0">
                <a:solidFill>
                  <a:srgbClr val="CA8A64"/>
                </a:solidFill>
                <a:latin typeface="+mj-lt"/>
              </a:rPr>
              <a:t>Historická perspektiva</a:t>
            </a:r>
          </a:p>
          <a:p>
            <a:pPr algn="ctr"/>
            <a:r>
              <a:rPr lang="pl-PL" sz="4000" b="1" i="1" cap="all" dirty="0">
                <a:solidFill>
                  <a:srgbClr val="CA8A64"/>
                </a:solidFill>
                <a:latin typeface="+mj-lt"/>
              </a:rPr>
              <a:t>9. týden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0" y="574676"/>
            <a:ext cx="6096000" cy="557213"/>
          </a:xfrm>
          <a:prstGeom prst="rect">
            <a:avLst/>
          </a:prstGeom>
          <a:noFill/>
        </p:spPr>
        <p:txBody>
          <a:bodyPr wrap="none" lIns="252000" tIns="0" rIns="252000" bIns="36000" rtlCol="0" anchor="t" anchorCtr="0">
            <a:noAutofit/>
          </a:bodyPr>
          <a:lstStyle/>
          <a:p>
            <a:endParaRPr lang="cs-CZ" sz="2800" b="1" dirty="0">
              <a:solidFill>
                <a:srgbClr val="002D5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9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852660" cy="6859221"/>
          </a:xfrm>
        </p:spPr>
      </p:pic>
    </p:spTree>
    <p:extLst>
      <p:ext uri="{BB962C8B-B14F-4D97-AF65-F5344CB8AC3E}">
        <p14:creationId xmlns:p14="http://schemas.microsoft.com/office/powerpoint/2010/main" val="28978991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8DC16F-4729-40CA-B19A-76BB602D0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021C2594-8F09-4AB9-A912-E426C89EB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6294" cy="291027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180CE6F-CF4C-4FF6-8A55-057D9F946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203" y="2475396"/>
            <a:ext cx="8574657" cy="387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806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27CDB-6ABE-4293-8C30-18F0BBD3B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131C7EE-F474-4D72-B38D-9C6A5B710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07" t="18080" r="6784" b="5406"/>
          <a:stretch/>
        </p:blipFill>
        <p:spPr>
          <a:xfrm>
            <a:off x="838200" y="0"/>
            <a:ext cx="10100094" cy="685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0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301D33-BDDF-4EEC-928D-7B698D5BBD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Soudní okresy 1938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E4979784-8EE9-44C5-BD3B-E75C7DB3BE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943" y="1402742"/>
            <a:ext cx="8980097" cy="5234269"/>
          </a:xfrm>
        </p:spPr>
      </p:pic>
    </p:spTree>
    <p:extLst>
      <p:ext uri="{BB962C8B-B14F-4D97-AF65-F5344CB8AC3E}">
        <p14:creationId xmlns:p14="http://schemas.microsoft.com/office/powerpoint/2010/main" val="3797035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170086-2D7F-4F0B-B0EE-2BF94ACDF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První republika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CB3B6B-FD4F-4A9C-8FD6-175934C9ED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5884910-041E-4425-B62A-EDB2CB466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2" t="31911" r="65045" b="17170"/>
          <a:stretch/>
        </p:blipFill>
        <p:spPr>
          <a:xfrm>
            <a:off x="491706" y="1690688"/>
            <a:ext cx="9178505" cy="4381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11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D7778B-DA12-4B2A-82EF-68AF07C95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Župní zřízení: neuskutečněné 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47097B8-BCD6-4339-8B47-A5CB47213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121" t="13706" r="6610" b="8843"/>
          <a:stretch/>
        </p:blipFill>
        <p:spPr>
          <a:xfrm>
            <a:off x="2393961" y="1517514"/>
            <a:ext cx="7666183" cy="534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921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C9AF6D9-670A-49A4-B296-524FB698D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75" y="-1"/>
            <a:ext cx="5503653" cy="460916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CF9DAF-84E7-4B94-AE27-403373EF7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585" y="1905653"/>
            <a:ext cx="6340415" cy="495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66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5235B52-B79E-4A37-9BB9-553F646C6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49" y="921446"/>
            <a:ext cx="9638581" cy="501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4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4CC2A-33BD-4568-A859-2759D5D2B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Zrod samosprávy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88FA0FB-8D80-45D8-8D90-270951B0D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24" t="33507" r="67113" b="16820"/>
          <a:stretch/>
        </p:blipFill>
        <p:spPr>
          <a:xfrm>
            <a:off x="921074" y="1631213"/>
            <a:ext cx="8890371" cy="4539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88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3">
            <a:extLst>
              <a:ext uri="{FF2B5EF4-FFF2-40B4-BE49-F238E27FC236}">
                <a16:creationId xmlns:a16="http://schemas.microsoft.com/office/drawing/2014/main" id="{03D10D45-F31B-4414-9ABE-1ABEB6E32E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7" t="23836" r="58960" b="18462"/>
          <a:stretch/>
        </p:blipFill>
        <p:spPr>
          <a:xfrm>
            <a:off x="1201401" y="499874"/>
            <a:ext cx="10098467" cy="556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40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6AEF59-0F2B-4994-A813-D2D1616DD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3A657DB-2F1B-48E2-9DF3-668B15855A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471" t="25264" r="7313" b="3532"/>
          <a:stretch/>
        </p:blipFill>
        <p:spPr>
          <a:xfrm>
            <a:off x="735701" y="0"/>
            <a:ext cx="10258245" cy="6799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98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9DF478-650C-47AD-A5F2-4870B460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Země a království na říšské radě zastoupené: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4700446-2E21-46A4-9720-8011887913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77374" y="1413329"/>
            <a:ext cx="6574024" cy="5079546"/>
          </a:xfrm>
        </p:spPr>
      </p:pic>
    </p:spTree>
    <p:extLst>
      <p:ext uri="{BB962C8B-B14F-4D97-AF65-F5344CB8AC3E}">
        <p14:creationId xmlns:p14="http://schemas.microsoft.com/office/powerpoint/2010/main" val="3876859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A21C91-228F-4F6A-8DB2-4364C453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267" y="124845"/>
            <a:ext cx="10515600" cy="1325563"/>
          </a:xfrm>
        </p:spPr>
        <p:txBody>
          <a:bodyPr/>
          <a:lstStyle/>
          <a:p>
            <a:r>
              <a:rPr lang="cs-CZ" dirty="0"/>
              <a:t>Rakousko-Uherské vyrovnání (1867)</a:t>
            </a:r>
          </a:p>
        </p:txBody>
      </p:sp>
      <p:pic>
        <p:nvPicPr>
          <p:cNvPr id="1026" name="Picture 2" descr="Rakousko-uherské vyrovnání – Wikipedie">
            <a:extLst>
              <a:ext uri="{FF2B5EF4-FFF2-40B4-BE49-F238E27FC236}">
                <a16:creationId xmlns:a16="http://schemas.microsoft.com/office/drawing/2014/main" id="{1AB923E4-1C97-44F6-9DEA-4F47E7A484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802" y="1093650"/>
            <a:ext cx="7283968" cy="537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250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cs-CZ" dirty="0"/>
              <a:t>Okresní hejtmanství v roce 1900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52" y="910736"/>
            <a:ext cx="10196340" cy="5947264"/>
          </a:xfrm>
        </p:spPr>
      </p:pic>
    </p:spTree>
    <p:extLst>
      <p:ext uri="{BB962C8B-B14F-4D97-AF65-F5344CB8AC3E}">
        <p14:creationId xmlns:p14="http://schemas.microsoft.com/office/powerpoint/2010/main" val="34277897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9CF170-ADE2-4082-B12D-582EF77D4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90" y="1029359"/>
            <a:ext cx="1958195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Správní členění 1855 -1862/68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4A52460-84FC-40C7-8174-6C8B5C9C77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035" t="25915" r="5986" b="3749"/>
          <a:stretch/>
        </p:blipFill>
        <p:spPr>
          <a:xfrm>
            <a:off x="2827461" y="503670"/>
            <a:ext cx="9753601" cy="585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850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1629D0-253E-4222-B51F-AEBA33D07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211" y="365125"/>
            <a:ext cx="3053751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Správní členění </a:t>
            </a:r>
            <a:br>
              <a:rPr lang="cs-CZ" dirty="0"/>
            </a:br>
            <a:r>
              <a:rPr lang="cs-CZ" dirty="0"/>
              <a:t>1850-1855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59C6947-4808-4685-BB5A-DEF88B18E1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541" t="13126" r="8366" b="4470"/>
          <a:stretch/>
        </p:blipFill>
        <p:spPr>
          <a:xfrm>
            <a:off x="3467819" y="365125"/>
            <a:ext cx="8469865" cy="631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24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84AEB7-B1FC-4FB8-8140-3CDFAE7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CE293904-F227-4510-8459-65771B2FBB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588" y="179334"/>
            <a:ext cx="8635042" cy="6678666"/>
          </a:xfrm>
        </p:spPr>
      </p:pic>
    </p:spTree>
    <p:extLst>
      <p:ext uri="{BB962C8B-B14F-4D97-AF65-F5344CB8AC3E}">
        <p14:creationId xmlns:p14="http://schemas.microsoft.com/office/powerpoint/2010/main" val="41016911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BD0623-41A4-4F52-A5E5-E54C77A9B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Český liberalismus a nacionalismus (vlastenectví) po 1848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E67E599-AB61-4A62-9C2F-6075A1819F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795" t="22919" r="67610" b="13787"/>
          <a:stretch/>
        </p:blipFill>
        <p:spPr>
          <a:xfrm>
            <a:off x="379887" y="1690688"/>
            <a:ext cx="6667894" cy="463755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4284C1F-E629-4528-AAD2-E206A9821A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1677748"/>
            <a:ext cx="373380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394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AA33E1-B399-4F7A-AC2A-632F3361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Obecní samospráva v roce 1846 v reflexi článku KHB „Co jest obec?“ </a:t>
            </a:r>
            <a:r>
              <a:rPr lang="cs-CZ" i="1" dirty="0"/>
              <a:t>Pražské noviny (5. 11. až 31. 12. 1846)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087BAF-5376-41C4-999B-B31A8D849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3748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/>
              <a:t>„</a:t>
            </a:r>
            <a:r>
              <a:rPr lang="cs-CZ" sz="3100" dirty="0"/>
              <a:t>Obec je místo plotem </a:t>
            </a:r>
            <a:r>
              <a:rPr lang="cs-CZ" sz="3100" dirty="0" err="1"/>
              <a:t>ohražené</a:t>
            </a:r>
            <a:r>
              <a:rPr lang="cs-CZ" sz="3100" dirty="0"/>
              <a:t>, nad každými dveřmi jest </a:t>
            </a:r>
            <a:r>
              <a:rPr lang="cs-CZ" sz="3100" i="1" dirty="0"/>
              <a:t>numero</a:t>
            </a:r>
            <a:r>
              <a:rPr lang="cs-CZ" sz="3100" dirty="0"/>
              <a:t>, v jednom domě bydlí rychtář, v jednom </a:t>
            </a:r>
            <a:r>
              <a:rPr lang="cs-CZ" sz="3100" i="1" dirty="0"/>
              <a:t>servus</a:t>
            </a:r>
            <a:r>
              <a:rPr lang="cs-CZ" sz="3100" dirty="0"/>
              <a:t>, v jednom slouha a v prostředku je louže. Nic víc? Nic. A proč tedy jsou ty chalupy pohromadě? Nevím věru, leda snad proto, aby když jedna chytne, i ostatní lehce shořeti mohly... Pouhé pohromadě bytí, vedle sebe bytí beze všelikého, bez vzájemnosti není ještě obec vědomí …obec jest společnost, aby co jednotlivý sám dovésti nemůže, spojené síly dokázaly: pásti se může každé zvíře samo, k tomu </a:t>
            </a:r>
            <a:r>
              <a:rPr lang="cs-CZ" sz="3100" dirty="0" err="1"/>
              <a:t>nepotřebí</a:t>
            </a:r>
            <a:r>
              <a:rPr lang="cs-CZ" sz="3100" dirty="0"/>
              <a:t> stáda. Stádo jest jenom pro pohodlí, pro zisk pastýře, ale obec má býti pro pohodlí, pro zisk všech.“</a:t>
            </a:r>
          </a:p>
        </p:txBody>
      </p:sp>
    </p:spTree>
    <p:extLst>
      <p:ext uri="{BB962C8B-B14F-4D97-AF65-F5344CB8AC3E}">
        <p14:creationId xmlns:p14="http://schemas.microsoft.com/office/powerpoint/2010/main" val="37168532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0" t="42441" r="17015" b="32283"/>
          <a:stretch/>
        </p:blipFill>
        <p:spPr bwMode="auto">
          <a:xfrm>
            <a:off x="557316" y="1141331"/>
            <a:ext cx="10196896" cy="4531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4487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4F07E-912A-43A7-9210-45147E481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309" y="1"/>
            <a:ext cx="2881745" cy="2770908"/>
          </a:xfrm>
        </p:spPr>
        <p:txBody>
          <a:bodyPr>
            <a:normAutofit/>
          </a:bodyPr>
          <a:lstStyle/>
          <a:p>
            <a:r>
              <a:rPr lang="cs-CZ" dirty="0"/>
              <a:t>Správní členění 1751-1848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988A9E1A-1A52-4E8B-A923-3EBEEFD050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0716" t="15582" r="6873" b="4782"/>
          <a:stretch/>
        </p:blipFill>
        <p:spPr>
          <a:xfrm>
            <a:off x="3011054" y="256720"/>
            <a:ext cx="9180946" cy="6344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02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4336BB-5FA9-4DBA-9174-95305C9F8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6F4B717-A648-42D5-9110-963A7ECE25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506" t="11521" r="6521" b="12277"/>
          <a:stretch/>
        </p:blipFill>
        <p:spPr>
          <a:xfrm>
            <a:off x="1345722" y="379422"/>
            <a:ext cx="9506308" cy="637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97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A6C597-03BA-46DD-998B-791495D5D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65"/>
            <a:ext cx="10515600" cy="1604424"/>
          </a:xfrm>
        </p:spPr>
        <p:txBody>
          <a:bodyPr/>
          <a:lstStyle/>
          <a:p>
            <a:r>
              <a:rPr lang="cs-CZ" dirty="0"/>
              <a:t>Deficit státotvornosti (stát, obec, instituce) 1846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FF51A17-12F2-4A0F-9947-AF0E3F12F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50927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/>
              <a:t>„Občan neznajíce účelu a zřízení obce své, nevědoucí, co se v ní děje, jak se řídí, nechápající celé ústrojenství její nemůže ani také dobře znáti své povinnosti, tak jako ani svých práv nezná. Taková nevědomost a slepota občanů jest však k největší škodě celé obce, ovšem i všech jednotlivých občanů…Každému z nás budou následky té nevědomosti známy ze zkušenosti. Jak často vidíme muže </a:t>
            </a:r>
            <a:r>
              <a:rPr lang="cs-CZ" dirty="0" err="1"/>
              <a:t>jinák</a:t>
            </a:r>
            <a:r>
              <a:rPr lang="cs-CZ" dirty="0"/>
              <a:t> v privátním život svědomité, kteří by žádným způsobem nikomu ze sousedů svých ani o nejmenší věc neošidili, proti státu jednati lstivě a velmi ošemetně. </a:t>
            </a:r>
            <a:r>
              <a:rPr lang="cs-CZ" dirty="0" err="1"/>
              <a:t>Patřme</a:t>
            </a:r>
            <a:r>
              <a:rPr lang="cs-CZ" dirty="0"/>
              <a:t> na veřejné stavby, na silnice, železnice, na pachty, odvody k veřejným zemským potřebám a vůbec na všechno, co obec na své útraty koná, jaké se tu často dějí podvody! … tak dalece jest v tomto ohledu cit skleslý, otupělý (neb vlastně neprobuzený), že takové podvody obce ani ve veřejném mínění hanebné nejsou.“</a:t>
            </a:r>
          </a:p>
        </p:txBody>
      </p:sp>
    </p:spTree>
    <p:extLst>
      <p:ext uri="{BB962C8B-B14F-4D97-AF65-F5344CB8AC3E}">
        <p14:creationId xmlns:p14="http://schemas.microsoft.com/office/powerpoint/2010/main" val="2028611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B93C3F-1244-454F-B628-F6184190F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958" y="224287"/>
            <a:ext cx="10844842" cy="741871"/>
          </a:xfrm>
        </p:spPr>
        <p:txBody>
          <a:bodyPr>
            <a:normAutofit/>
          </a:bodyPr>
          <a:lstStyle/>
          <a:p>
            <a:r>
              <a:rPr lang="cs-CZ" dirty="0"/>
              <a:t>Duch občanství jest pravé vlastenectví (1846)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64BA5A-99F6-4F4C-A6FB-402B785618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815" y="1164565"/>
            <a:ext cx="10515600" cy="471909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cs-CZ" dirty="0"/>
              <a:t>„Duch občanský, občanské smýšlení chybí v takových obcích, ve kterých občané ve správě obecní žádného podílu a ohlasu nemají, o zřízení a účelech obce nic nevědí, kde se správa veřejně a všem před očima nekoná. Tak zůstává taková obec vždy jen v zakrnělosti, a občané nemají v ní důvěru, nejsou jí oddáni, lehce se proti ní popuditi dají…“</a:t>
            </a:r>
          </a:p>
          <a:p>
            <a:pPr marL="0" indent="0">
              <a:buNone/>
            </a:pPr>
            <a:endParaRPr lang="cs-CZ" dirty="0"/>
          </a:p>
          <a:p>
            <a:pPr marL="0" indent="0" algn="just">
              <a:buNone/>
            </a:pPr>
            <a:r>
              <a:rPr lang="cs-CZ" dirty="0"/>
              <a:t>„Zcela </a:t>
            </a:r>
            <a:r>
              <a:rPr lang="cs-CZ" dirty="0" err="1"/>
              <a:t>jinák</a:t>
            </a:r>
            <a:r>
              <a:rPr lang="cs-CZ" dirty="0"/>
              <a:t> stojí obec, ve které občan sám své povinnosti a práva, zřízení a správu obce zná, kde se všechno přede všemi a veřejně jedná a kde každý sám v řízení obce jisté přiměřené má účastenství… Tam panuje duch občanský. Daně každý rád platí, nahlížeje potřebnost jich a jsa přesvědčen o dobrém hospodářství s nimi… každý věda, že co obci náleží, také zčásti i jest jeho … naučí se jí vážiti … obětuje se pro ni v čas potřeby, jako se obětuje přítel za přítele. To jest patriotismus, vlastenectví.“</a:t>
            </a:r>
          </a:p>
        </p:txBody>
      </p:sp>
    </p:spTree>
    <p:extLst>
      <p:ext uri="{BB962C8B-B14F-4D97-AF65-F5344CB8AC3E}">
        <p14:creationId xmlns:p14="http://schemas.microsoft.com/office/powerpoint/2010/main" val="2138085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8F8A5C-9921-4E9A-9D27-D1678B2B7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D7D6F63-0BC2-4998-953C-2502D5A2D9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946" t="14331" r="8454" b="7281"/>
          <a:stretch/>
        </p:blipFill>
        <p:spPr>
          <a:xfrm>
            <a:off x="905164" y="-319780"/>
            <a:ext cx="9753601" cy="726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09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A3E282-3653-4D9F-9070-A992E265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CE6E02BF-F1F0-487C-B486-3A6F8BD58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243" t="10585" r="8016" b="8217"/>
          <a:stretch/>
        </p:blipFill>
        <p:spPr>
          <a:xfrm>
            <a:off x="1126836" y="-269436"/>
            <a:ext cx="9476509" cy="7039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94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CD42B-052A-4980-92AC-1EC897567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40DB890-0C2D-47BF-B5E4-7C0348AB5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4047" t="7170"/>
          <a:stretch/>
        </p:blipFill>
        <p:spPr>
          <a:xfrm>
            <a:off x="1040202" y="623575"/>
            <a:ext cx="10111596" cy="5744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978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9C2900-E27A-4A7D-94B0-4CE44F2F0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672" y="900834"/>
            <a:ext cx="2385292" cy="1325563"/>
          </a:xfrm>
        </p:spPr>
        <p:txBody>
          <a:bodyPr>
            <a:normAutofit fontScale="90000"/>
          </a:bodyPr>
          <a:lstStyle/>
          <a:p>
            <a:r>
              <a:rPr lang="cs-CZ" dirty="0"/>
              <a:t>Správní členění 1949 -1960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E7B3720-722C-4D36-8094-BAD1423A89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1769" t="21827" r="7139" b="7904"/>
          <a:stretch/>
        </p:blipFill>
        <p:spPr>
          <a:xfrm>
            <a:off x="1976546" y="277091"/>
            <a:ext cx="10215454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081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9EC2C5-4FA5-4BAF-850B-ADB949DF6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AF0D2D0-1F5F-4C8D-8E14-3A64BDEB6C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3965" t="9211"/>
          <a:stretch/>
        </p:blipFill>
        <p:spPr>
          <a:xfrm>
            <a:off x="838200" y="548128"/>
            <a:ext cx="10387642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461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9CE9F5-E2E4-4CD8-B51D-38D42CEA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03CD33A-764A-43DE-936D-181EA83108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634" y="600188"/>
            <a:ext cx="5750853" cy="432979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CF5EA0C-F24D-48D7-960E-3C261757F2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1219200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5351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2528</TotalTime>
  <Words>576</Words>
  <Application>Microsoft Office PowerPoint</Application>
  <PresentationFormat>Širokoúhlá obrazovka</PresentationFormat>
  <Paragraphs>23</Paragraphs>
  <Slides>31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Motiv Office</vt:lpstr>
      <vt:lpstr>www.karelmuller.eu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Správní členění 1949 -1960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Soudní okresy 1938</vt:lpstr>
      <vt:lpstr>První republika</vt:lpstr>
      <vt:lpstr>Župní zřízení: neuskutečněné  </vt:lpstr>
      <vt:lpstr>Prezentace aplikace PowerPoint</vt:lpstr>
      <vt:lpstr>Prezentace aplikace PowerPoint</vt:lpstr>
      <vt:lpstr>Zrod samosprávy</vt:lpstr>
      <vt:lpstr>Prezentace aplikace PowerPoint</vt:lpstr>
      <vt:lpstr>Země a království na říšské radě zastoupené:</vt:lpstr>
      <vt:lpstr>Rakousko-Uherské vyrovnání (1867)</vt:lpstr>
      <vt:lpstr>Okresní hejtmanství v roce 1900</vt:lpstr>
      <vt:lpstr>Správní členění 1855 -1862/68 </vt:lpstr>
      <vt:lpstr>Správní členění  1850-1855</vt:lpstr>
      <vt:lpstr>Prezentace aplikace PowerPoint</vt:lpstr>
      <vt:lpstr>Český liberalismus a nacionalismus (vlastenectví) po 1848</vt:lpstr>
      <vt:lpstr>Obecní samospráva v roce 1846 v reflexi článku KHB „Co jest obec?“ Pražské noviny (5. 11. až 31. 12. 1846)</vt:lpstr>
      <vt:lpstr>Prezentace aplikace PowerPoint</vt:lpstr>
      <vt:lpstr>Správní členění 1751-1848</vt:lpstr>
      <vt:lpstr>Deficit státotvornosti (stát, obec, instituce) 1846</vt:lpstr>
      <vt:lpstr>Duch občanství jest pravé vlastenectví (1846)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Karel Müller</dc:creator>
  <cp:lastModifiedBy>Karel Müller</cp:lastModifiedBy>
  <cp:revision>39</cp:revision>
  <dcterms:created xsi:type="dcterms:W3CDTF">2020-11-30T15:51:43Z</dcterms:created>
  <dcterms:modified xsi:type="dcterms:W3CDTF">2023-11-27T13:19:24Z</dcterms:modified>
</cp:coreProperties>
</file>