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425" r:id="rId3"/>
    <p:sldId id="266" r:id="rId4"/>
    <p:sldId id="258" r:id="rId5"/>
    <p:sldId id="387" r:id="rId6"/>
    <p:sldId id="391" r:id="rId7"/>
    <p:sldId id="423" r:id="rId8"/>
    <p:sldId id="424" r:id="rId9"/>
    <p:sldId id="426" r:id="rId10"/>
    <p:sldId id="259" r:id="rId11"/>
    <p:sldId id="260" r:id="rId12"/>
    <p:sldId id="261" r:id="rId13"/>
    <p:sldId id="262" r:id="rId14"/>
    <p:sldId id="263" r:id="rId15"/>
    <p:sldId id="267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3903E8-F699-476F-BB73-1C0748F935A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8420740-E6AD-4994-BDA5-EFF0C1C13B7D}">
      <dgm:prSet phldrT="[Text]"/>
      <dgm:spPr/>
      <dgm:t>
        <a:bodyPr/>
        <a:lstStyle/>
        <a:p>
          <a:r>
            <a:rPr lang="cs-CZ" dirty="0"/>
            <a:t>  </a:t>
          </a:r>
        </a:p>
      </dgm:t>
    </dgm:pt>
    <dgm:pt modelId="{C042268D-5A83-4837-B140-ABEE828E81A7}" type="parTrans" cxnId="{BF3B35C2-8DDB-4408-99AB-4B4FB9A1F445}">
      <dgm:prSet/>
      <dgm:spPr/>
      <dgm:t>
        <a:bodyPr/>
        <a:lstStyle/>
        <a:p>
          <a:endParaRPr lang="cs-CZ"/>
        </a:p>
      </dgm:t>
    </dgm:pt>
    <dgm:pt modelId="{2BE4C411-1491-4430-A3D9-CE7111640BAF}" type="sibTrans" cxnId="{BF3B35C2-8DDB-4408-99AB-4B4FB9A1F445}">
      <dgm:prSet/>
      <dgm:spPr/>
      <dgm:t>
        <a:bodyPr/>
        <a:lstStyle/>
        <a:p>
          <a:endParaRPr lang="cs-CZ"/>
        </a:p>
      </dgm:t>
    </dgm:pt>
    <dgm:pt modelId="{4CCAC82A-8099-4328-9684-0320B90FC909}">
      <dgm:prSet phldrT="[Text]"/>
      <dgm:spPr/>
      <dgm:t>
        <a:bodyPr/>
        <a:lstStyle/>
        <a:p>
          <a:r>
            <a:rPr lang="en-US" b="1" noProof="0" dirty="0"/>
            <a:t>Surveillance</a:t>
          </a:r>
        </a:p>
      </dgm:t>
    </dgm:pt>
    <dgm:pt modelId="{1A0AB839-941E-49D9-A4BF-2AEE59BFCC70}" type="parTrans" cxnId="{024D3E06-4254-4593-A110-139D1C6764C8}">
      <dgm:prSet/>
      <dgm:spPr/>
      <dgm:t>
        <a:bodyPr/>
        <a:lstStyle/>
        <a:p>
          <a:endParaRPr lang="cs-CZ"/>
        </a:p>
      </dgm:t>
    </dgm:pt>
    <dgm:pt modelId="{72BF7DF4-A139-4811-9A5D-5954902D1869}" type="sibTrans" cxnId="{024D3E06-4254-4593-A110-139D1C6764C8}">
      <dgm:prSet/>
      <dgm:spPr/>
      <dgm:t>
        <a:bodyPr/>
        <a:lstStyle/>
        <a:p>
          <a:endParaRPr lang="cs-CZ"/>
        </a:p>
      </dgm:t>
    </dgm:pt>
    <dgm:pt modelId="{E0EA3315-7A7E-445A-BB22-3D3C9F7A5B5D}">
      <dgm:prSet phldrT="[Text]"/>
      <dgm:spPr/>
      <dgm:t>
        <a:bodyPr/>
        <a:lstStyle/>
        <a:p>
          <a:r>
            <a:rPr lang="en-US" b="1" noProof="0" dirty="0"/>
            <a:t>Military power</a:t>
          </a:r>
        </a:p>
      </dgm:t>
    </dgm:pt>
    <dgm:pt modelId="{91395393-D6D1-4F2A-BD84-CB5D6C1849B8}" type="parTrans" cxnId="{1BF90CF6-8AC4-476E-8984-7AF365929A1B}">
      <dgm:prSet/>
      <dgm:spPr/>
      <dgm:t>
        <a:bodyPr/>
        <a:lstStyle/>
        <a:p>
          <a:endParaRPr lang="cs-CZ"/>
        </a:p>
      </dgm:t>
    </dgm:pt>
    <dgm:pt modelId="{C8861AE1-6C73-4A68-A835-F9A0522F4120}" type="sibTrans" cxnId="{1BF90CF6-8AC4-476E-8984-7AF365929A1B}">
      <dgm:prSet/>
      <dgm:spPr/>
      <dgm:t>
        <a:bodyPr/>
        <a:lstStyle/>
        <a:p>
          <a:endParaRPr lang="cs-CZ"/>
        </a:p>
      </dgm:t>
    </dgm:pt>
    <dgm:pt modelId="{7BF25036-8CC1-45E7-97AE-D18CD0EFA8B2}">
      <dgm:prSet phldrT="[Text]"/>
      <dgm:spPr/>
      <dgm:t>
        <a:bodyPr/>
        <a:lstStyle/>
        <a:p>
          <a:r>
            <a:rPr lang="cs-CZ" b="1" dirty="0" err="1"/>
            <a:t>Industria-lisation</a:t>
          </a:r>
          <a:endParaRPr lang="cs-CZ" b="1" dirty="0"/>
        </a:p>
      </dgm:t>
    </dgm:pt>
    <dgm:pt modelId="{3B411BCF-B75D-4E83-9159-411B1E3DE04C}" type="parTrans" cxnId="{BA4E9241-EBA5-4131-83DC-5E294862E045}">
      <dgm:prSet/>
      <dgm:spPr/>
      <dgm:t>
        <a:bodyPr/>
        <a:lstStyle/>
        <a:p>
          <a:endParaRPr lang="cs-CZ"/>
        </a:p>
      </dgm:t>
    </dgm:pt>
    <dgm:pt modelId="{63071B3A-D564-45A3-AE7B-D3DFCC7A6FEE}" type="sibTrans" cxnId="{BA4E9241-EBA5-4131-83DC-5E294862E045}">
      <dgm:prSet/>
      <dgm:spPr/>
      <dgm:t>
        <a:bodyPr/>
        <a:lstStyle/>
        <a:p>
          <a:endParaRPr lang="cs-CZ"/>
        </a:p>
      </dgm:t>
    </dgm:pt>
    <dgm:pt modelId="{0D5AE98E-6E1F-488F-AEA3-F4797D06624C}">
      <dgm:prSet phldrT="[Text]"/>
      <dgm:spPr/>
      <dgm:t>
        <a:bodyPr/>
        <a:lstStyle/>
        <a:p>
          <a:r>
            <a:rPr lang="cs-CZ" b="1" dirty="0" err="1"/>
            <a:t>Capitalism</a:t>
          </a:r>
          <a:endParaRPr lang="cs-CZ" b="1" dirty="0"/>
        </a:p>
      </dgm:t>
    </dgm:pt>
    <dgm:pt modelId="{DD25D7A9-16C2-444E-AFA3-01DCC0BE8F68}" type="parTrans" cxnId="{5E7D3918-BECE-42EB-8A6F-086999E79076}">
      <dgm:prSet/>
      <dgm:spPr/>
      <dgm:t>
        <a:bodyPr/>
        <a:lstStyle/>
        <a:p>
          <a:endParaRPr lang="cs-CZ"/>
        </a:p>
      </dgm:t>
    </dgm:pt>
    <dgm:pt modelId="{3B8C263D-61B7-4027-B285-60229CE67AD9}" type="sibTrans" cxnId="{5E7D3918-BECE-42EB-8A6F-086999E79076}">
      <dgm:prSet/>
      <dgm:spPr/>
      <dgm:t>
        <a:bodyPr/>
        <a:lstStyle/>
        <a:p>
          <a:endParaRPr lang="cs-CZ"/>
        </a:p>
      </dgm:t>
    </dgm:pt>
    <dgm:pt modelId="{986EA9D9-CEF3-4288-92E6-2B9346DD05F3}" type="pres">
      <dgm:prSet presAssocID="{A43903E8-F699-476F-BB73-1C0748F935A1}" presName="composite" presStyleCnt="0">
        <dgm:presLayoutVars>
          <dgm:chMax val="1"/>
          <dgm:dir/>
          <dgm:resizeHandles val="exact"/>
        </dgm:presLayoutVars>
      </dgm:prSet>
      <dgm:spPr/>
    </dgm:pt>
    <dgm:pt modelId="{6602D227-5D03-4E98-8B05-8B0D933C661D}" type="pres">
      <dgm:prSet presAssocID="{A43903E8-F699-476F-BB73-1C0748F935A1}" presName="radial" presStyleCnt="0">
        <dgm:presLayoutVars>
          <dgm:animLvl val="ctr"/>
        </dgm:presLayoutVars>
      </dgm:prSet>
      <dgm:spPr/>
    </dgm:pt>
    <dgm:pt modelId="{3F75FA70-060F-426A-A333-C9101261CEAC}" type="pres">
      <dgm:prSet presAssocID="{88420740-E6AD-4994-BDA5-EFF0C1C13B7D}" presName="centerShape" presStyleLbl="vennNode1" presStyleIdx="0" presStyleCnt="5" custScaleX="169171" custScaleY="144504" custLinFactNeighborX="0"/>
      <dgm:spPr/>
    </dgm:pt>
    <dgm:pt modelId="{4D0DA7D3-1880-4B56-80D8-8313A94D4377}" type="pres">
      <dgm:prSet presAssocID="{4CCAC82A-8099-4328-9684-0320B90FC909}" presName="node" presStyleLbl="vennNode1" presStyleIdx="1" presStyleCnt="5" custRadScaleRad="98354" custRadScaleInc="0">
        <dgm:presLayoutVars>
          <dgm:bulletEnabled val="1"/>
        </dgm:presLayoutVars>
      </dgm:prSet>
      <dgm:spPr/>
    </dgm:pt>
    <dgm:pt modelId="{8F43171B-361D-411D-A304-B1BFF177F449}" type="pres">
      <dgm:prSet presAssocID="{E0EA3315-7A7E-445A-BB22-3D3C9F7A5B5D}" presName="node" presStyleLbl="vennNode1" presStyleIdx="2" presStyleCnt="5" custRadScaleRad="98908" custRadScaleInc="-651">
        <dgm:presLayoutVars>
          <dgm:bulletEnabled val="1"/>
        </dgm:presLayoutVars>
      </dgm:prSet>
      <dgm:spPr/>
    </dgm:pt>
    <dgm:pt modelId="{AE030958-C748-41B6-9AF1-7BC4EF482B03}" type="pres">
      <dgm:prSet presAssocID="{7BF25036-8CC1-45E7-97AE-D18CD0EFA8B2}" presName="node" presStyleLbl="vennNode1" presStyleIdx="3" presStyleCnt="5">
        <dgm:presLayoutVars>
          <dgm:bulletEnabled val="1"/>
        </dgm:presLayoutVars>
      </dgm:prSet>
      <dgm:spPr/>
    </dgm:pt>
    <dgm:pt modelId="{3CD635E9-7D68-4D6D-988F-0FB20AD93184}" type="pres">
      <dgm:prSet presAssocID="{0D5AE98E-6E1F-488F-AEA3-F4797D06624C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24D3E06-4254-4593-A110-139D1C6764C8}" srcId="{88420740-E6AD-4994-BDA5-EFF0C1C13B7D}" destId="{4CCAC82A-8099-4328-9684-0320B90FC909}" srcOrd="0" destOrd="0" parTransId="{1A0AB839-941E-49D9-A4BF-2AEE59BFCC70}" sibTransId="{72BF7DF4-A139-4811-9A5D-5954902D1869}"/>
    <dgm:cxn modelId="{5E7D3918-BECE-42EB-8A6F-086999E79076}" srcId="{88420740-E6AD-4994-BDA5-EFF0C1C13B7D}" destId="{0D5AE98E-6E1F-488F-AEA3-F4797D06624C}" srcOrd="3" destOrd="0" parTransId="{DD25D7A9-16C2-444E-AFA3-01DCC0BE8F68}" sibTransId="{3B8C263D-61B7-4027-B285-60229CE67AD9}"/>
    <dgm:cxn modelId="{BA4E9241-EBA5-4131-83DC-5E294862E045}" srcId="{88420740-E6AD-4994-BDA5-EFF0C1C13B7D}" destId="{7BF25036-8CC1-45E7-97AE-D18CD0EFA8B2}" srcOrd="2" destOrd="0" parTransId="{3B411BCF-B75D-4E83-9159-411B1E3DE04C}" sibTransId="{63071B3A-D564-45A3-AE7B-D3DFCC7A6FEE}"/>
    <dgm:cxn modelId="{531F8F42-0A7C-4130-B26B-858489724BED}" type="presOf" srcId="{4CCAC82A-8099-4328-9684-0320B90FC909}" destId="{4D0DA7D3-1880-4B56-80D8-8313A94D4377}" srcOrd="0" destOrd="0" presId="urn:microsoft.com/office/officeart/2005/8/layout/radial3"/>
    <dgm:cxn modelId="{61644464-CD31-40C8-80C2-DBBB0FE08FC5}" type="presOf" srcId="{88420740-E6AD-4994-BDA5-EFF0C1C13B7D}" destId="{3F75FA70-060F-426A-A333-C9101261CEAC}" srcOrd="0" destOrd="0" presId="urn:microsoft.com/office/officeart/2005/8/layout/radial3"/>
    <dgm:cxn modelId="{646640A5-ACA1-4F6F-8CD8-1EB12606C99E}" type="presOf" srcId="{E0EA3315-7A7E-445A-BB22-3D3C9F7A5B5D}" destId="{8F43171B-361D-411D-A304-B1BFF177F449}" srcOrd="0" destOrd="0" presId="urn:microsoft.com/office/officeart/2005/8/layout/radial3"/>
    <dgm:cxn modelId="{78ADCCB5-0064-4AD6-BCE7-615319CBAC21}" type="presOf" srcId="{A43903E8-F699-476F-BB73-1C0748F935A1}" destId="{986EA9D9-CEF3-4288-92E6-2B9346DD05F3}" srcOrd="0" destOrd="0" presId="urn:microsoft.com/office/officeart/2005/8/layout/radial3"/>
    <dgm:cxn modelId="{BF3B35C2-8DDB-4408-99AB-4B4FB9A1F445}" srcId="{A43903E8-F699-476F-BB73-1C0748F935A1}" destId="{88420740-E6AD-4994-BDA5-EFF0C1C13B7D}" srcOrd="0" destOrd="0" parTransId="{C042268D-5A83-4837-B140-ABEE828E81A7}" sibTransId="{2BE4C411-1491-4430-A3D9-CE7111640BAF}"/>
    <dgm:cxn modelId="{F47558EA-23D3-4D50-A106-39E1239E2727}" type="presOf" srcId="{7BF25036-8CC1-45E7-97AE-D18CD0EFA8B2}" destId="{AE030958-C748-41B6-9AF1-7BC4EF482B03}" srcOrd="0" destOrd="0" presId="urn:microsoft.com/office/officeart/2005/8/layout/radial3"/>
    <dgm:cxn modelId="{1BF90CF6-8AC4-476E-8984-7AF365929A1B}" srcId="{88420740-E6AD-4994-BDA5-EFF0C1C13B7D}" destId="{E0EA3315-7A7E-445A-BB22-3D3C9F7A5B5D}" srcOrd="1" destOrd="0" parTransId="{91395393-D6D1-4F2A-BD84-CB5D6C1849B8}" sibTransId="{C8861AE1-6C73-4A68-A835-F9A0522F4120}"/>
    <dgm:cxn modelId="{57FAE6F6-852D-4506-9DF6-D603847FFAD8}" type="presOf" srcId="{0D5AE98E-6E1F-488F-AEA3-F4797D06624C}" destId="{3CD635E9-7D68-4D6D-988F-0FB20AD93184}" srcOrd="0" destOrd="0" presId="urn:microsoft.com/office/officeart/2005/8/layout/radial3"/>
    <dgm:cxn modelId="{0E1403F2-8BBF-4D9F-A246-253EABA211D8}" type="presParOf" srcId="{986EA9D9-CEF3-4288-92E6-2B9346DD05F3}" destId="{6602D227-5D03-4E98-8B05-8B0D933C661D}" srcOrd="0" destOrd="0" presId="urn:microsoft.com/office/officeart/2005/8/layout/radial3"/>
    <dgm:cxn modelId="{51A73452-C31C-4B9B-B3D8-F8C337AD1CB4}" type="presParOf" srcId="{6602D227-5D03-4E98-8B05-8B0D933C661D}" destId="{3F75FA70-060F-426A-A333-C9101261CEAC}" srcOrd="0" destOrd="0" presId="urn:microsoft.com/office/officeart/2005/8/layout/radial3"/>
    <dgm:cxn modelId="{60AE860E-B5BE-4C58-BCDC-1C230412F8FC}" type="presParOf" srcId="{6602D227-5D03-4E98-8B05-8B0D933C661D}" destId="{4D0DA7D3-1880-4B56-80D8-8313A94D4377}" srcOrd="1" destOrd="0" presId="urn:microsoft.com/office/officeart/2005/8/layout/radial3"/>
    <dgm:cxn modelId="{17B15506-E66B-4580-BDD0-ABC74414675A}" type="presParOf" srcId="{6602D227-5D03-4E98-8B05-8B0D933C661D}" destId="{8F43171B-361D-411D-A304-B1BFF177F449}" srcOrd="2" destOrd="0" presId="urn:microsoft.com/office/officeart/2005/8/layout/radial3"/>
    <dgm:cxn modelId="{0EE1F62B-66FF-4497-8D7F-075ED4C3E315}" type="presParOf" srcId="{6602D227-5D03-4E98-8B05-8B0D933C661D}" destId="{AE030958-C748-41B6-9AF1-7BC4EF482B03}" srcOrd="3" destOrd="0" presId="urn:microsoft.com/office/officeart/2005/8/layout/radial3"/>
    <dgm:cxn modelId="{6B58FF37-FA09-408F-B94F-4A8AFB31DB38}" type="presParOf" srcId="{6602D227-5D03-4E98-8B05-8B0D933C661D}" destId="{3CD635E9-7D68-4D6D-988F-0FB20AD9318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 err="1"/>
            <a:t>State</a:t>
          </a:r>
          <a:r>
            <a:rPr lang="cs-CZ" dirty="0"/>
            <a:t>  </a:t>
          </a:r>
          <a:r>
            <a:rPr lang="cs-CZ" dirty="0" err="1"/>
            <a:t>Government</a:t>
          </a:r>
          <a:endParaRPr lang="cs-CZ" b="1" i="1" dirty="0"/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 err="1"/>
            <a:t>Family</a:t>
          </a:r>
          <a:r>
            <a:rPr lang="cs-CZ" dirty="0"/>
            <a:t> and </a:t>
          </a:r>
          <a:r>
            <a:rPr lang="cs-CZ" dirty="0" err="1"/>
            <a:t>Intimacy</a:t>
          </a:r>
          <a:r>
            <a:rPr lang="cs-CZ" dirty="0"/>
            <a:t> 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/>
            <a:t>Public Sphere</a:t>
          </a:r>
          <a:endParaRPr lang="cs-CZ" b="1" i="1" dirty="0"/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Market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4171" custLinFactNeighborY="-75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F10C6719-FFAB-4587-9224-44E85DB7B713}" type="presOf" srcId="{46A4C596-ECD6-4E00-95F4-2A7139DC8A00}" destId="{CCAA8A54-0872-4A3F-9DBF-B493E42FF604}" srcOrd="0" destOrd="0" presId="urn:microsoft.com/office/officeart/2005/8/layout/venn1"/>
    <dgm:cxn modelId="{270FBD19-14DA-47F5-B7B4-5D3A1B3F0CAE}" type="presOf" srcId="{6EA8DAA0-6FAE-4B16-84FA-5FD8A774DC05}" destId="{4666C468-3AE9-42B1-888F-068D0981B269}" srcOrd="1" destOrd="0" presId="urn:microsoft.com/office/officeart/2005/8/layout/venn1"/>
    <dgm:cxn modelId="{4EB6D326-0A8E-4542-9D43-859F902501F3}" type="presOf" srcId="{5ECF6E09-560A-4D5E-BA7B-12B246262B1F}" destId="{CA8A9D64-6163-42CF-991B-73A67AE5306E}" srcOrd="0" destOrd="0" presId="urn:microsoft.com/office/officeart/2005/8/layout/venn1"/>
    <dgm:cxn modelId="{FA7E3930-31DC-4780-B27D-588BC96F8488}" type="presOf" srcId="{51802530-7BB3-4EFA-B51C-D252D875C9AD}" destId="{AFE8AA75-9753-4702-AF5A-FAA88E977D4B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AF1AA769-A15F-433E-A29C-DE33F1E19C94}" type="presOf" srcId="{6EA8DAA0-6FAE-4B16-84FA-5FD8A774DC05}" destId="{6F5F9CA2-563E-4754-8177-4D40F928DAAD}" srcOrd="0" destOrd="0" presId="urn:microsoft.com/office/officeart/2005/8/layout/venn1"/>
    <dgm:cxn modelId="{EF55FB6D-B9DE-4193-AE35-0BD763447A48}" type="presOf" srcId="{F82DD707-62B5-461A-AD2A-734833DB5CAF}" destId="{70277418-AA22-4B43-8311-6AA6ACFF4F35}" srcOrd="1" destOrd="0" presId="urn:microsoft.com/office/officeart/2005/8/layout/venn1"/>
    <dgm:cxn modelId="{86B3A254-BEDB-4A7F-A4AB-64F0F76DA499}" type="presOf" srcId="{51802530-7BB3-4EFA-B51C-D252D875C9AD}" destId="{5DCB87E8-A19C-46D0-BD70-17CD2E1897E6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4D4843C2-5BFD-4C35-A6C9-72A0255145B5}" type="presOf" srcId="{46A4C596-ECD6-4E00-95F4-2A7139DC8A00}" destId="{AF6B197F-1034-427B-92C0-063C1050084B}" srcOrd="1" destOrd="0" presId="urn:microsoft.com/office/officeart/2005/8/layout/venn1"/>
    <dgm:cxn modelId="{693E4BC5-BA97-4103-A5FF-52B4B40C078D}" type="presOf" srcId="{F82DD707-62B5-461A-AD2A-734833DB5CAF}" destId="{DBF2D7B5-013A-4723-B2B6-7D827FD7E4C0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DA2381-46D1-4A11-9D71-D34DE8E67F3F}" type="presParOf" srcId="{CA8A9D64-6163-42CF-991B-73A67AE5306E}" destId="{6F5F9CA2-563E-4754-8177-4D40F928DAAD}" srcOrd="0" destOrd="0" presId="urn:microsoft.com/office/officeart/2005/8/layout/venn1"/>
    <dgm:cxn modelId="{3486753E-9287-4F81-96BD-A99B1E0B5FAF}" type="presParOf" srcId="{CA8A9D64-6163-42CF-991B-73A67AE5306E}" destId="{4666C468-3AE9-42B1-888F-068D0981B269}" srcOrd="1" destOrd="0" presId="urn:microsoft.com/office/officeart/2005/8/layout/venn1"/>
    <dgm:cxn modelId="{E7C91194-6860-4D9E-8119-4A7DF4AC1E70}" type="presParOf" srcId="{CA8A9D64-6163-42CF-991B-73A67AE5306E}" destId="{CCAA8A54-0872-4A3F-9DBF-B493E42FF604}" srcOrd="2" destOrd="0" presId="urn:microsoft.com/office/officeart/2005/8/layout/venn1"/>
    <dgm:cxn modelId="{9FBBE1A6-5952-472A-AF02-7B96522943CE}" type="presParOf" srcId="{CA8A9D64-6163-42CF-991B-73A67AE5306E}" destId="{AF6B197F-1034-427B-92C0-063C1050084B}" srcOrd="3" destOrd="0" presId="urn:microsoft.com/office/officeart/2005/8/layout/venn1"/>
    <dgm:cxn modelId="{18832DEC-0075-461F-9F1D-3A177E06FD8D}" type="presParOf" srcId="{CA8A9D64-6163-42CF-991B-73A67AE5306E}" destId="{5DCB87E8-A19C-46D0-BD70-17CD2E1897E6}" srcOrd="4" destOrd="0" presId="urn:microsoft.com/office/officeart/2005/8/layout/venn1"/>
    <dgm:cxn modelId="{AFC32A9A-CF16-4C0B-8294-FE4C8E23D9C8}" type="presParOf" srcId="{CA8A9D64-6163-42CF-991B-73A67AE5306E}" destId="{AFE8AA75-9753-4702-AF5A-FAA88E977D4B}" srcOrd="5" destOrd="0" presId="urn:microsoft.com/office/officeart/2005/8/layout/venn1"/>
    <dgm:cxn modelId="{666048D9-E9E7-42B7-A3CB-4488CF242248}" type="presParOf" srcId="{CA8A9D64-6163-42CF-991B-73A67AE5306E}" destId="{DBF2D7B5-013A-4723-B2B6-7D827FD7E4C0}" srcOrd="6" destOrd="0" presId="urn:microsoft.com/office/officeart/2005/8/layout/venn1"/>
    <dgm:cxn modelId="{406B38C8-6C6B-4E37-BBB1-22542CA6D0F7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5FA70-060F-426A-A333-C9101261CEAC}">
      <dsp:nvSpPr>
        <dsp:cNvPr id="0" name=""/>
        <dsp:cNvSpPr/>
      </dsp:nvSpPr>
      <dsp:spPr>
        <a:xfrm>
          <a:off x="3216216" y="431771"/>
          <a:ext cx="4083166" cy="34877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  </a:t>
          </a:r>
        </a:p>
      </dsp:txBody>
      <dsp:txXfrm>
        <a:off x="3814182" y="942547"/>
        <a:ext cx="2887234" cy="2466243"/>
      </dsp:txXfrm>
    </dsp:sp>
    <dsp:sp modelId="{4D0DA7D3-1880-4B56-80D8-8313A94D4377}">
      <dsp:nvSpPr>
        <dsp:cNvPr id="0" name=""/>
        <dsp:cNvSpPr/>
      </dsp:nvSpPr>
      <dsp:spPr>
        <a:xfrm>
          <a:off x="4654391" y="26303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Surveillance</a:t>
          </a:r>
        </a:p>
      </dsp:txBody>
      <dsp:txXfrm>
        <a:off x="4831125" y="203037"/>
        <a:ext cx="853348" cy="853348"/>
      </dsp:txXfrm>
    </dsp:sp>
    <dsp:sp modelId="{8F43171B-361D-411D-A304-B1BFF177F449}">
      <dsp:nvSpPr>
        <dsp:cNvPr id="0" name=""/>
        <dsp:cNvSpPr/>
      </dsp:nvSpPr>
      <dsp:spPr>
        <a:xfrm>
          <a:off x="6208976" y="1556363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Military power</a:t>
          </a:r>
        </a:p>
      </dsp:txBody>
      <dsp:txXfrm>
        <a:off x="6385710" y="1733097"/>
        <a:ext cx="853348" cy="853348"/>
      </dsp:txXfrm>
    </dsp:sp>
    <dsp:sp modelId="{AE030958-C748-41B6-9AF1-7BC4EF482B03}">
      <dsp:nvSpPr>
        <dsp:cNvPr id="0" name=""/>
        <dsp:cNvSpPr/>
      </dsp:nvSpPr>
      <dsp:spPr>
        <a:xfrm>
          <a:off x="4654391" y="314409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Industria-lisation</a:t>
          </a:r>
          <a:endParaRPr lang="cs-CZ" sz="1200" b="1" kern="1200" dirty="0"/>
        </a:p>
      </dsp:txBody>
      <dsp:txXfrm>
        <a:off x="4831125" y="3320824"/>
        <a:ext cx="853348" cy="853348"/>
      </dsp:txXfrm>
    </dsp:sp>
    <dsp:sp modelId="{3CD635E9-7D68-4D6D-988F-0FB20AD93184}">
      <dsp:nvSpPr>
        <dsp:cNvPr id="0" name=""/>
        <dsp:cNvSpPr/>
      </dsp:nvSpPr>
      <dsp:spPr>
        <a:xfrm>
          <a:off x="3082561" y="1572260"/>
          <a:ext cx="1206816" cy="12068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Capitalism</a:t>
          </a:r>
          <a:endParaRPr lang="cs-CZ" sz="1200" b="1" kern="1200" dirty="0"/>
        </a:p>
      </dsp:txBody>
      <dsp:txXfrm>
        <a:off x="3259295" y="1748994"/>
        <a:ext cx="853348" cy="853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52169" y="189707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 err="1"/>
            <a:t>State</a:t>
          </a:r>
          <a:r>
            <a:rPr lang="cs-CZ" sz="2100" kern="1200" dirty="0"/>
            <a:t>  </a:t>
          </a:r>
          <a:r>
            <a:rPr lang="cs-CZ" sz="2100" kern="1200" dirty="0" err="1"/>
            <a:t>Government</a:t>
          </a:r>
          <a:endParaRPr lang="cs-CZ" sz="2100" b="1" i="1" kern="1200" dirty="0"/>
        </a:p>
      </dsp:txBody>
      <dsp:txXfrm>
        <a:off x="1194485" y="472409"/>
        <a:ext cx="1615440" cy="666369"/>
      </dsp:txXfrm>
    </dsp:sp>
    <dsp:sp modelId="{CCAA8A54-0872-4A3F-9DBF-B493E42FF604}">
      <dsp:nvSpPr>
        <dsp:cNvPr id="0" name=""/>
        <dsp:cNvSpPr/>
      </dsp:nvSpPr>
      <dsp:spPr>
        <a:xfrm>
          <a:off x="1810547" y="114319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Market</a:t>
          </a:r>
        </a:p>
      </dsp:txBody>
      <dsp:txXfrm>
        <a:off x="2941355" y="1385514"/>
        <a:ext cx="807720" cy="1615440"/>
      </dsp:txXfrm>
    </dsp:sp>
    <dsp:sp modelId="{5DCB87E8-A19C-46D0-BD70-17CD2E1897E6}">
      <dsp:nvSpPr>
        <dsp:cNvPr id="0" name=""/>
        <dsp:cNvSpPr/>
      </dsp:nvSpPr>
      <dsp:spPr>
        <a:xfrm>
          <a:off x="969263" y="2087848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 err="1"/>
            <a:t>Family</a:t>
          </a:r>
          <a:r>
            <a:rPr lang="cs-CZ" sz="2100" kern="1200" dirty="0"/>
            <a:t> and </a:t>
          </a:r>
          <a:r>
            <a:rPr lang="cs-CZ" sz="2100" kern="1200" dirty="0" err="1"/>
            <a:t>Intimacy</a:t>
          </a:r>
          <a:r>
            <a:rPr lang="cs-CZ" sz="2100" kern="1200" dirty="0"/>
            <a:t> </a:t>
          </a:r>
        </a:p>
      </dsp:txBody>
      <dsp:txXfrm>
        <a:off x="1211580" y="3238849"/>
        <a:ext cx="1615440" cy="666369"/>
      </dsp:txXfrm>
    </dsp:sp>
    <dsp:sp modelId="{DBF2D7B5-013A-4723-B2B6-7D827FD7E4C0}">
      <dsp:nvSpPr>
        <dsp:cNvPr id="0" name=""/>
        <dsp:cNvSpPr/>
      </dsp:nvSpPr>
      <dsp:spPr>
        <a:xfrm>
          <a:off x="100217" y="1158969"/>
          <a:ext cx="2100072" cy="21000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Public Sphere</a:t>
          </a:r>
          <a:endParaRPr lang="cs-CZ" sz="2100" b="1" i="1" kern="1200" dirty="0"/>
        </a:p>
      </dsp:txBody>
      <dsp:txXfrm>
        <a:off x="261761" y="1401286"/>
        <a:ext cx="807720" cy="1615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20B7E-B7DA-4941-985B-CC614DBB557F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AA254-125C-4C04-A9C2-4322011A12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88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05EE96-D582-4810-9252-CAD594D973BC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9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88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75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46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A723-19F9-402C-945A-D9E1C9F3CA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233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028C-9435-4DB2-BAB8-918C9AAD1A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399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96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74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083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14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704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32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153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41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6DC2D-C7B5-4794-A021-8D24AF00D20E}" type="datetimeFigureOut">
              <a:rPr lang="cs-CZ" smtClean="0"/>
              <a:t>07.11.2023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24A03-40DF-4F95-8080-130C364B1A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9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551"/>
          </a:xfrm>
        </p:spPr>
        <p:txBody>
          <a:bodyPr/>
          <a:lstStyle/>
          <a:p>
            <a:r>
              <a:rPr lang="en-US" dirty="0"/>
              <a:t>Processes of </a:t>
            </a:r>
            <a:r>
              <a:rPr lang="en-US" dirty="0" err="1"/>
              <a:t>Modernisation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558344"/>
            <a:ext cx="10515600" cy="49712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1455</a:t>
            </a:r>
            <a:r>
              <a:rPr lang="cs-CZ" dirty="0"/>
              <a:t> 	</a:t>
            </a:r>
            <a:r>
              <a:rPr lang="cs-CZ" b="1" dirty="0"/>
              <a:t>      1650    1774		</a:t>
            </a:r>
            <a:r>
              <a:rPr lang="cs-CZ" dirty="0"/>
              <a:t>			</a:t>
            </a:r>
            <a:r>
              <a:rPr lang="cs-CZ" dirty="0" err="1"/>
              <a:t>Literacy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1517</a:t>
            </a:r>
            <a:r>
              <a:rPr lang="cs-CZ" dirty="0"/>
              <a:t>   </a:t>
            </a:r>
            <a:r>
              <a:rPr lang="cs-CZ" b="1" dirty="0"/>
              <a:t>1648       1781</a:t>
            </a:r>
            <a:r>
              <a:rPr lang="cs-CZ" dirty="0"/>
              <a:t>					</a:t>
            </a:r>
            <a:r>
              <a:rPr lang="cs-CZ" dirty="0" err="1"/>
              <a:t>Secularization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		         </a:t>
            </a:r>
            <a:r>
              <a:rPr lang="cs-CZ" b="1" dirty="0"/>
              <a:t>1759	1765	1884</a:t>
            </a:r>
            <a:r>
              <a:rPr lang="cs-CZ" dirty="0"/>
              <a:t>			</a:t>
            </a:r>
            <a:r>
              <a:rPr lang="cs-CZ" dirty="0" err="1"/>
              <a:t>Industrialization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b="1" dirty="0"/>
              <a:t>		         1784   1833  1859  1868/9</a:t>
            </a:r>
            <a:r>
              <a:rPr lang="cs-CZ" dirty="0"/>
              <a:t>		</a:t>
            </a:r>
            <a:r>
              <a:rPr lang="cs-CZ" dirty="0" err="1"/>
              <a:t>Commodification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1781</a:t>
            </a:r>
            <a:r>
              <a:rPr lang="cs-CZ" dirty="0"/>
              <a:t>		</a:t>
            </a:r>
            <a:r>
              <a:rPr lang="cs-CZ" b="1" dirty="0"/>
              <a:t>1848</a:t>
            </a:r>
            <a:r>
              <a:rPr lang="cs-CZ" dirty="0"/>
              <a:t>			</a:t>
            </a:r>
            <a:r>
              <a:rPr lang="cs-CZ" dirty="0" err="1"/>
              <a:t>Urbanization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                       	</a:t>
            </a:r>
            <a:r>
              <a:rPr lang="cs-CZ" b="1" dirty="0"/>
              <a:t>1893 </a:t>
            </a:r>
            <a:r>
              <a:rPr lang="cs-CZ" dirty="0"/>
              <a:t>   </a:t>
            </a:r>
            <a:r>
              <a:rPr lang="cs-CZ" b="1" dirty="0"/>
              <a:t>1906    1918</a:t>
            </a:r>
            <a:r>
              <a:rPr lang="cs-CZ" dirty="0"/>
              <a:t>	</a:t>
            </a:r>
            <a:r>
              <a:rPr lang="cs-CZ" dirty="0" err="1"/>
              <a:t>Democratization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940157" y="1922896"/>
            <a:ext cx="9837313" cy="180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1297355" y="2850984"/>
            <a:ext cx="9480116" cy="16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>
            <a:off x="3376247" y="4567342"/>
            <a:ext cx="7401223" cy="192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Šipka doprava 10"/>
          <p:cNvSpPr/>
          <p:nvPr/>
        </p:nvSpPr>
        <p:spPr>
          <a:xfrm>
            <a:off x="3376247" y="3739627"/>
            <a:ext cx="7401224" cy="191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3985847" y="5447810"/>
            <a:ext cx="6791624" cy="193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5196254" y="6328817"/>
            <a:ext cx="5581216" cy="200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>
          <a:xfrm>
            <a:off x="143773" y="94892"/>
            <a:ext cx="10972800" cy="87126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cs-CZ" sz="2800" b="1" dirty="0"/>
              <a:t>2 basic types of nation-forming processes in Europe (</a:t>
            </a:r>
            <a:r>
              <a:rPr lang="en-US" altLang="cs-CZ" sz="2800" b="1" i="1" dirty="0"/>
              <a:t>Europe 1700</a:t>
            </a:r>
            <a:r>
              <a:rPr lang="en-US" altLang="cs-CZ" sz="2800" b="1" dirty="0"/>
              <a:t>)</a:t>
            </a:r>
            <a:br>
              <a:rPr lang="en-US" altLang="cs-CZ" sz="2800" b="1" dirty="0"/>
            </a:br>
            <a:endParaRPr lang="en-US" altLang="cs-CZ" sz="2800" b="1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39947" y="862642"/>
            <a:ext cx="3712099" cy="567618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2000" b="1" dirty="0"/>
              <a:t>Integrated state-nation societies</a:t>
            </a:r>
            <a:r>
              <a:rPr lang="en-US" altLang="cs-CZ" sz="2000" dirty="0"/>
              <a:t> </a:t>
            </a:r>
          </a:p>
          <a:p>
            <a:pPr eaLnBrk="1" hangingPunct="1">
              <a:buFontTx/>
              <a:buNone/>
            </a:pPr>
            <a:r>
              <a:rPr lang="en-US" altLang="cs-CZ" sz="2000" dirty="0"/>
              <a:t>{7 states} F, E, D, P, S, Sp., D</a:t>
            </a:r>
          </a:p>
          <a:p>
            <a:pPr eaLnBrk="1" hangingPunct="1"/>
            <a:r>
              <a:rPr lang="en-US" altLang="cs-CZ" sz="2000" dirty="0"/>
              <a:t>tradition of statehood</a:t>
            </a:r>
          </a:p>
          <a:p>
            <a:pPr eaLnBrk="1" hangingPunct="1"/>
            <a:r>
              <a:rPr lang="en-US" altLang="cs-CZ" sz="2000" dirty="0"/>
              <a:t>complete social structure (national elites)</a:t>
            </a:r>
          </a:p>
          <a:p>
            <a:pPr eaLnBrk="1" hangingPunct="1"/>
            <a:r>
              <a:rPr lang="en-US" altLang="cs-CZ" sz="2000" dirty="0"/>
              <a:t>tradition of literary language (language of administration &amp; national elites)</a:t>
            </a:r>
          </a:p>
          <a:p>
            <a:pPr eaLnBrk="1" hangingPunct="1">
              <a:buFontTx/>
              <a:buNone/>
            </a:pPr>
            <a:r>
              <a:rPr lang="en-US" altLang="cs-CZ" sz="2000" b="1" dirty="0"/>
              <a:t>Stateless societies </a:t>
            </a:r>
          </a:p>
          <a:p>
            <a:pPr eaLnBrk="1" hangingPunct="1">
              <a:buFontTx/>
              <a:buNone/>
            </a:pPr>
            <a:r>
              <a:rPr lang="en-US" altLang="cs-CZ" sz="2000" dirty="0"/>
              <a:t>{more than 30 ethnic groups)</a:t>
            </a:r>
          </a:p>
          <a:p>
            <a:pPr eaLnBrk="1" hangingPunct="1"/>
            <a:r>
              <a:rPr lang="en-US" altLang="cs-CZ" sz="2000" dirty="0"/>
              <a:t>living within multiethnic states or empires </a:t>
            </a:r>
          </a:p>
          <a:p>
            <a:pPr eaLnBrk="1" hangingPunct="1"/>
            <a:r>
              <a:rPr lang="en-US" altLang="cs-CZ" sz="2000" dirty="0"/>
              <a:t>non-dominant ethnic groups</a:t>
            </a:r>
          </a:p>
          <a:p>
            <a:pPr eaLnBrk="1" hangingPunct="1"/>
            <a:endParaRPr lang="cs-CZ" altLang="cs-CZ" sz="1600" dirty="0"/>
          </a:p>
        </p:txBody>
      </p:sp>
      <p:pic>
        <p:nvPicPr>
          <p:cNvPr id="2052" name="Picture 6" descr="central europe map 17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2046" y="788907"/>
            <a:ext cx="7730161" cy="6069093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5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149613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cs-CZ" sz="2400" b="1" u="sng" dirty="0"/>
              <a:t>Gellner – 4 time zones (West – East direction)</a:t>
            </a:r>
            <a:br>
              <a:rPr lang="en-GB" altLang="cs-CZ" sz="2400" b="1" dirty="0"/>
            </a:br>
            <a:r>
              <a:rPr lang="cs-CZ" altLang="cs-CZ" sz="2400" b="1" dirty="0"/>
              <a:t>„</a:t>
            </a:r>
            <a:r>
              <a:rPr lang="en-GB" altLang="cs-CZ" sz="2400" b="1" dirty="0"/>
              <a:t>Modern forces inevitably </a:t>
            </a:r>
            <a:r>
              <a:rPr lang="cs-CZ" altLang="cs-CZ" sz="2400" b="1" dirty="0" err="1"/>
              <a:t>have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been</a:t>
            </a:r>
            <a:r>
              <a:rPr lang="cs-CZ" altLang="cs-CZ" sz="2400" b="1" dirty="0"/>
              <a:t> </a:t>
            </a:r>
            <a:r>
              <a:rPr lang="en-GB" altLang="cs-CZ" sz="2400" b="1" dirty="0"/>
              <a:t>work</a:t>
            </a:r>
            <a:r>
              <a:rPr lang="cs-CZ" altLang="cs-CZ" sz="2400" b="1" dirty="0" err="1"/>
              <a:t>ing</a:t>
            </a:r>
            <a:r>
              <a:rPr lang="en-GB" altLang="cs-CZ" sz="2400" b="1" dirty="0"/>
              <a:t> towards the confluence of political and cultural borders, towards </a:t>
            </a:r>
            <a:r>
              <a:rPr lang="en-GB" altLang="cs-CZ" sz="2400" b="1" dirty="0" err="1"/>
              <a:t>merg</a:t>
            </a:r>
            <a:r>
              <a:rPr lang="cs-CZ" altLang="cs-CZ" sz="2400" b="1" dirty="0" err="1"/>
              <a:t>ing</a:t>
            </a:r>
            <a:r>
              <a:rPr lang="en-GB" altLang="cs-CZ" sz="2400" b="1" dirty="0"/>
              <a:t> political and cultural unit</a:t>
            </a:r>
            <a:r>
              <a:rPr lang="cs-CZ" altLang="cs-CZ" sz="2400" b="1" dirty="0"/>
              <a:t>s</a:t>
            </a:r>
            <a:r>
              <a:rPr lang="en-GB" altLang="cs-CZ" sz="2400" b="1" dirty="0"/>
              <a:t>.</a:t>
            </a:r>
            <a:r>
              <a:rPr lang="cs-CZ" altLang="cs-CZ" sz="2400" b="1" dirty="0"/>
              <a:t>“</a:t>
            </a:r>
          </a:p>
        </p:txBody>
      </p:sp>
      <p:pic>
        <p:nvPicPr>
          <p:cNvPr id="3075" name="Picture 5" descr="central europe map 18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277" y="1538654"/>
            <a:ext cx="5655287" cy="4967653"/>
          </a:xfrm>
          <a:noFill/>
        </p:spPr>
      </p:pic>
      <p:sp>
        <p:nvSpPr>
          <p:cNvPr id="3076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6777038" y="1538654"/>
            <a:ext cx="5414962" cy="5069180"/>
          </a:xfrm>
        </p:spPr>
        <p:txBody>
          <a:bodyPr>
            <a:normAutofit fontScale="92500"/>
          </a:bodyPr>
          <a:lstStyle/>
          <a:p>
            <a:pPr marL="533400" indent="-533400" algn="just">
              <a:buNone/>
            </a:pPr>
            <a:r>
              <a:rPr lang="cs-CZ" altLang="cs-CZ" b="1" dirty="0"/>
              <a:t>1st ZONE (</a:t>
            </a:r>
            <a:r>
              <a:rPr lang="cs-CZ" altLang="cs-CZ" b="1" i="1" dirty="0" err="1"/>
              <a:t>Europe</a:t>
            </a:r>
            <a:r>
              <a:rPr lang="cs-CZ" altLang="cs-CZ" b="1" i="1" dirty="0"/>
              <a:t> 1800</a:t>
            </a:r>
            <a:r>
              <a:rPr lang="cs-CZ" altLang="cs-CZ" b="1" dirty="0"/>
              <a:t>)</a:t>
            </a:r>
          </a:p>
          <a:p>
            <a:pPr marL="533400" indent="-533400">
              <a:buNone/>
            </a:pPr>
            <a:r>
              <a:rPr lang="en-US" altLang="cs-CZ" dirty="0"/>
              <a:t>Marriage of state and culture has been achieved during early modernity (age of enlightenment) </a:t>
            </a:r>
          </a:p>
          <a:p>
            <a:pPr marL="533400" indent="-533400">
              <a:buNone/>
            </a:pPr>
            <a:r>
              <a:rPr lang="en-US" altLang="cs-CZ" dirty="0"/>
              <a:t>States survived from the Middle Ages</a:t>
            </a:r>
          </a:p>
          <a:p>
            <a:pPr marL="533400" indent="-533400">
              <a:buNone/>
            </a:pPr>
            <a:r>
              <a:rPr lang="en-US" altLang="cs-CZ" dirty="0"/>
              <a:t>Continuity of independent statehood </a:t>
            </a:r>
          </a:p>
          <a:p>
            <a:pPr marL="533400" indent="-533400">
              <a:buNone/>
            </a:pPr>
            <a:r>
              <a:rPr lang="en-US" altLang="cs-CZ" dirty="0"/>
              <a:t>7 states – politically and culturally integrated </a:t>
            </a:r>
          </a:p>
          <a:p>
            <a:pPr marL="533400" indent="-533400">
              <a:buNone/>
            </a:pPr>
            <a:r>
              <a:rPr lang="en-US" altLang="cs-CZ" dirty="0"/>
              <a:t>The process of integration lasted centuries</a:t>
            </a:r>
          </a:p>
          <a:p>
            <a:pPr marL="0" indent="0" algn="just">
              <a:buNone/>
            </a:pPr>
            <a:r>
              <a:rPr lang="en-US" altLang="cs-CZ" sz="3000" dirty="0"/>
              <a:t>Transformative </a:t>
            </a:r>
            <a:r>
              <a:rPr lang="cs-CZ" altLang="cs-CZ" sz="3000" dirty="0" err="1"/>
              <a:t>state</a:t>
            </a:r>
            <a:r>
              <a:rPr lang="cs-CZ" altLang="cs-CZ" sz="3000" dirty="0"/>
              <a:t> </a:t>
            </a:r>
            <a:r>
              <a:rPr lang="en-US" altLang="cs-CZ" sz="3000" dirty="0"/>
              <a:t>nationalism</a:t>
            </a:r>
          </a:p>
          <a:p>
            <a:pPr marL="533400" indent="-533400" algn="just">
              <a:buNone/>
            </a:pPr>
            <a:endParaRPr lang="cs-CZ" altLang="cs-CZ" sz="2000" dirty="0"/>
          </a:p>
          <a:p>
            <a:pPr marL="533400" indent="-533400"/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21473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2nd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1900</a:t>
            </a:r>
            <a:r>
              <a:rPr lang="cs-CZ" altLang="cs-CZ" dirty="0"/>
              <a:t>)</a:t>
            </a:r>
          </a:p>
        </p:txBody>
      </p:sp>
      <p:sp>
        <p:nvSpPr>
          <p:cNvPr id="409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6197600" y="250167"/>
            <a:ext cx="5384800" cy="646508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altLang="cs-CZ" dirty="0"/>
              <a:t>Marriage of state and culture has been achieved in the second half of 19th century</a:t>
            </a:r>
            <a:endParaRPr lang="cs-CZ" altLang="cs-CZ" dirty="0"/>
          </a:p>
          <a:p>
            <a:pPr marL="0" indent="0" algn="just">
              <a:lnSpc>
                <a:spcPct val="80000"/>
              </a:lnSpc>
              <a:buNone/>
            </a:pPr>
            <a:endParaRPr lang="en-US" altLang="cs-CZ" sz="2400" u="sng" dirty="0"/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Germany</a:t>
            </a:r>
            <a:r>
              <a:rPr lang="cs-CZ" altLang="cs-CZ" sz="2400" b="1" dirty="0"/>
              <a:t>:</a:t>
            </a:r>
            <a:r>
              <a:rPr lang="en-US" altLang="cs-CZ" sz="2400" dirty="0"/>
              <a:t>  1871 </a:t>
            </a:r>
            <a:r>
              <a:rPr lang="en-US" altLang="cs-CZ" sz="2400" dirty="0" err="1"/>
              <a:t>Bismarc</a:t>
            </a:r>
            <a:endParaRPr lang="en-US" altLang="cs-CZ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cs-CZ" sz="2400" b="1" dirty="0"/>
              <a:t>Italy</a:t>
            </a:r>
            <a:r>
              <a:rPr lang="en-US" altLang="cs-CZ" sz="2400" dirty="0"/>
              <a:t>: Risorgimento – the period of   liberation and political unification of Italy 1866/1870 (Mazzini, Garibaldi) 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cs-CZ" sz="2400" dirty="0"/>
              <a:t>No state continuity but other preconditions existed - culturally integrated, political fragmentation, high culture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Integrative </a:t>
            </a:r>
            <a:r>
              <a:rPr lang="cs-CZ" altLang="cs-CZ" sz="2400" b="1" dirty="0"/>
              <a:t>(</a:t>
            </a:r>
            <a:r>
              <a:rPr lang="cs-CZ" altLang="cs-CZ" sz="2400" b="1" dirty="0" err="1"/>
              <a:t>ethnic</a:t>
            </a:r>
            <a:r>
              <a:rPr lang="cs-CZ" altLang="cs-CZ" sz="2400" b="1" dirty="0"/>
              <a:t>) </a:t>
            </a:r>
            <a:r>
              <a:rPr lang="en-US" altLang="cs-CZ" sz="2400" b="1" dirty="0"/>
              <a:t>nationalism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Forerunner of 3rd ZONE: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Greece</a:t>
            </a:r>
            <a:r>
              <a:rPr lang="en-US" altLang="cs-CZ" sz="2400" dirty="0"/>
              <a:t>: independence war 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dirty="0"/>
              <a:t>		1821-1829 (1832) 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n-US" altLang="cs-CZ" sz="2400" b="1" dirty="0"/>
              <a:t>Bulgaria, Serbia</a:t>
            </a:r>
            <a:r>
              <a:rPr lang="cs-CZ" altLang="cs-CZ" sz="2400" b="1" dirty="0"/>
              <a:t>, </a:t>
            </a:r>
            <a:r>
              <a:rPr lang="en-US" altLang="cs-CZ" sz="2400" b="1" dirty="0"/>
              <a:t>Romania </a:t>
            </a:r>
            <a:r>
              <a:rPr lang="en-US" altLang="cs-CZ" sz="2400" dirty="0"/>
              <a:t>1878 </a:t>
            </a:r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400" dirty="0"/>
          </a:p>
          <a:p>
            <a:pPr marL="533400" indent="-533400" algn="just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4100" name="Picture 12" descr="central europe map 19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0" y="1600201"/>
            <a:ext cx="5946531" cy="5115047"/>
          </a:xfrm>
          <a:noFill/>
        </p:spPr>
      </p:pic>
    </p:spTree>
    <p:extLst>
      <p:ext uri="{BB962C8B-B14F-4D97-AF65-F5344CB8AC3E}">
        <p14:creationId xmlns:p14="http://schemas.microsoft.com/office/powerpoint/2010/main" val="752449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-1" y="-241539"/>
            <a:ext cx="109728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3rd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1918</a:t>
            </a:r>
            <a:r>
              <a:rPr lang="cs-CZ" altLang="cs-CZ" dirty="0"/>
              <a:t>)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486399" y="474453"/>
            <a:ext cx="6012611" cy="6264188"/>
          </a:xfrm>
        </p:spPr>
        <p:txBody>
          <a:bodyPr>
            <a:normAutofit/>
          </a:bodyPr>
          <a:lstStyle/>
          <a:p>
            <a:pPr marL="533400" indent="-533400">
              <a:buNone/>
            </a:pPr>
            <a:r>
              <a:rPr lang="en-US" altLang="cs-CZ" dirty="0"/>
              <a:t>Political + cultural fragmentation, many dialects, it was not always obvious what was a new language and what was only regional dialects (Slavonic languages), linguistic lines were very blurred. </a:t>
            </a:r>
          </a:p>
          <a:p>
            <a:pPr marL="533400" indent="-533400">
              <a:buNone/>
            </a:pPr>
            <a:r>
              <a:rPr lang="en-GB" altLang="cs-CZ" dirty="0"/>
              <a:t>Many of these states became independent after 1st world war – principle of self-determination.</a:t>
            </a:r>
            <a:endParaRPr lang="cs-CZ" altLang="cs-CZ" dirty="0"/>
          </a:p>
          <a:p>
            <a:pPr marL="533400" indent="-533400">
              <a:buNone/>
            </a:pPr>
            <a:r>
              <a:rPr lang="en-GB" altLang="cs-CZ" dirty="0"/>
              <a:t>No statehood but remnant {partly remaining} and functioning institutions in multi</a:t>
            </a:r>
            <a:r>
              <a:rPr lang="cs-CZ" altLang="cs-CZ" dirty="0"/>
              <a:t>-</a:t>
            </a:r>
            <a:r>
              <a:rPr lang="en-GB" altLang="cs-CZ" dirty="0"/>
              <a:t>ethnic state {Habsburg Empire} – C, H, P, Norway</a:t>
            </a:r>
            <a:endParaRPr lang="cs-CZ" altLang="cs-CZ" dirty="0"/>
          </a:p>
          <a:p>
            <a:pPr marL="533400" indent="-533400">
              <a:buNone/>
            </a:pPr>
            <a:r>
              <a:rPr lang="cs-CZ" altLang="cs-CZ" dirty="0" err="1"/>
              <a:t>Disintegrative</a:t>
            </a:r>
            <a:r>
              <a:rPr lang="cs-CZ" altLang="cs-CZ" dirty="0"/>
              <a:t> (</a:t>
            </a:r>
            <a:r>
              <a:rPr lang="cs-CZ" altLang="cs-CZ" dirty="0" err="1"/>
              <a:t>ethnic</a:t>
            </a:r>
            <a:r>
              <a:rPr lang="cs-CZ" altLang="cs-CZ" dirty="0"/>
              <a:t>) </a:t>
            </a:r>
            <a:r>
              <a:rPr lang="cs-CZ" altLang="cs-CZ" dirty="0" err="1"/>
              <a:t>nationalism</a:t>
            </a:r>
            <a:r>
              <a:rPr lang="en-GB" altLang="cs-CZ" dirty="0"/>
              <a:t> </a:t>
            </a:r>
            <a:endParaRPr lang="cs-CZ" altLang="cs-CZ" dirty="0"/>
          </a:p>
        </p:txBody>
      </p:sp>
      <p:pic>
        <p:nvPicPr>
          <p:cNvPr id="5124" name="Picture 7" descr="CEE 1918-23_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019"/>
            <a:ext cx="5218981" cy="6148354"/>
          </a:xfrm>
          <a:noFill/>
        </p:spPr>
      </p:pic>
    </p:spTree>
    <p:extLst>
      <p:ext uri="{BB962C8B-B14F-4D97-AF65-F5344CB8AC3E}">
        <p14:creationId xmlns:p14="http://schemas.microsoft.com/office/powerpoint/2010/main" val="423689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6431"/>
            <a:ext cx="109728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4th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2000+</a:t>
            </a:r>
            <a:r>
              <a:rPr lang="cs-CZ" altLang="cs-CZ" dirty="0"/>
              <a:t>)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620295" y="1587261"/>
            <a:ext cx="5384800" cy="51801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cs-CZ" dirty="0"/>
              <a:t>No tradition of independent statehood at all {Slovakia, Slovenia, Finland, Estonia}  </a:t>
            </a:r>
          </a:p>
          <a:p>
            <a:pPr marL="0" indent="0">
              <a:buNone/>
            </a:pPr>
            <a:r>
              <a:rPr lang="en-US" altLang="cs-CZ" dirty="0"/>
              <a:t>Orientation towards cultural/folklore history.</a:t>
            </a:r>
          </a:p>
          <a:p>
            <a:pPr marL="0" indent="0">
              <a:buNone/>
            </a:pPr>
            <a:r>
              <a:rPr lang="en-US" altLang="cs-CZ" dirty="0"/>
              <a:t>The spread of bolshevism repressed the national emancipation movements</a:t>
            </a:r>
          </a:p>
          <a:p>
            <a:pPr marL="0" indent="0" algn="just">
              <a:buNone/>
            </a:pPr>
            <a:r>
              <a:rPr lang="en-US" altLang="cs-CZ" b="1" dirty="0"/>
              <a:t>USSR: </a:t>
            </a:r>
            <a:r>
              <a:rPr lang="en-US" altLang="cs-CZ" dirty="0"/>
              <a:t>Ukraine, Baltic States, Armenia, Georgia,  etc.</a:t>
            </a:r>
          </a:p>
          <a:p>
            <a:pPr marL="0" indent="0" algn="just">
              <a:buNone/>
            </a:pPr>
            <a:r>
              <a:rPr lang="en-US" altLang="cs-CZ" b="1" dirty="0"/>
              <a:t>Yugoslavia: </a:t>
            </a:r>
            <a:r>
              <a:rPr lang="en-US" altLang="cs-CZ" dirty="0"/>
              <a:t>Slovenia, Croatia, Monte Negro, Macedonia, Bosnia, Kosovo … </a:t>
            </a:r>
          </a:p>
          <a:p>
            <a:pPr marL="0" indent="0" algn="just">
              <a:buNone/>
            </a:pPr>
            <a:r>
              <a:rPr lang="en-US" altLang="cs-CZ" b="1" dirty="0"/>
              <a:t>Czechoslovakia: </a:t>
            </a:r>
            <a:r>
              <a:rPr lang="en-US" altLang="cs-CZ" dirty="0"/>
              <a:t>Slovakia …</a:t>
            </a:r>
          </a:p>
          <a:p>
            <a:pPr marL="533400" indent="-533400"/>
            <a:endParaRPr lang="cs-CZ" altLang="cs-CZ" sz="2000" dirty="0"/>
          </a:p>
          <a:p>
            <a:pPr marL="533400" indent="-533400"/>
            <a:endParaRPr lang="cs-CZ" altLang="cs-CZ" dirty="0"/>
          </a:p>
        </p:txBody>
      </p:sp>
      <p:pic>
        <p:nvPicPr>
          <p:cNvPr id="6148" name="Picture 6" descr="central europe map 2000-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79431"/>
            <a:ext cx="6401987" cy="5395822"/>
          </a:xfrm>
          <a:noFill/>
        </p:spPr>
      </p:pic>
    </p:spTree>
    <p:extLst>
      <p:ext uri="{BB962C8B-B14F-4D97-AF65-F5344CB8AC3E}">
        <p14:creationId xmlns:p14="http://schemas.microsoft.com/office/powerpoint/2010/main" val="2221725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92BD3-8F8A-4CFC-886E-FBECD47A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Transitions</a:t>
            </a:r>
            <a:r>
              <a:rPr lang="cs-CZ" dirty="0"/>
              <a:t> (Ernest </a:t>
            </a:r>
            <a:r>
              <a:rPr lang="cs-CZ" dirty="0" err="1"/>
              <a:t>Gellner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0840A3-D7D3-462C-B876-EC8013DD9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Viennese situation (1815)</a:t>
            </a:r>
            <a:r>
              <a:rPr lang="cs-CZ" dirty="0"/>
              <a:t>: 1. ZONE</a:t>
            </a:r>
            <a:endParaRPr lang="en-US" dirty="0"/>
          </a:p>
          <a:p>
            <a:r>
              <a:rPr lang="en-US" dirty="0"/>
              <a:t>Age of Irredentism</a:t>
            </a:r>
            <a:r>
              <a:rPr lang="cs-CZ" dirty="0"/>
              <a:t>: 2. ZONE</a:t>
            </a:r>
          </a:p>
          <a:p>
            <a:pPr lvl="1"/>
            <a:r>
              <a:rPr lang="cs-CZ" dirty="0"/>
              <a:t>GERMANY 1871, ITALY 1866, 1870 (RISORGIMENTO)</a:t>
            </a:r>
            <a:endParaRPr lang="en-US" dirty="0"/>
          </a:p>
          <a:p>
            <a:r>
              <a:rPr lang="en-US" dirty="0"/>
              <a:t>Versailles (Wilson) System: 3. ZONE</a:t>
            </a:r>
          </a:p>
          <a:p>
            <a:pPr lvl="1"/>
            <a:r>
              <a:rPr lang="en-US" dirty="0"/>
              <a:t>1918, self-determination</a:t>
            </a:r>
          </a:p>
          <a:p>
            <a:r>
              <a:rPr lang="en-US" dirty="0"/>
              <a:t>Ethnic Cleansing: 4. ZONE</a:t>
            </a:r>
          </a:p>
          <a:p>
            <a:pPr lvl="1"/>
            <a:r>
              <a:rPr lang="en-US" dirty="0"/>
              <a:t>1945/46, 1989 – 1992 (USSR, Czechoslovakia, Yugoslavia)</a:t>
            </a:r>
          </a:p>
          <a:p>
            <a:r>
              <a:rPr lang="en-US" dirty="0"/>
              <a:t>Attenuation (?)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67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Time-Space</a:t>
            </a:r>
            <a:r>
              <a:rPr lang="cs-CZ" dirty="0"/>
              <a:t> </a:t>
            </a:r>
            <a:r>
              <a:rPr lang="cs-CZ" dirty="0" err="1"/>
              <a:t>Distanciation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3600" dirty="0"/>
              <a:t>SEPARATION</a:t>
            </a:r>
          </a:p>
          <a:p>
            <a:r>
              <a:rPr lang="cs-CZ" sz="3600" dirty="0"/>
              <a:t>EMPTY TIME END SPACE</a:t>
            </a:r>
          </a:p>
          <a:p>
            <a:r>
              <a:rPr lang="en-AU" sz="3600" b="1" u="sng" dirty="0"/>
              <a:t>DISENBEDDING MECHANISM</a:t>
            </a:r>
          </a:p>
          <a:p>
            <a:pPr lvl="1"/>
            <a:r>
              <a:rPr lang="en-AU" sz="3600" dirty="0"/>
              <a:t>EXPERT SYSTEMS (Railways to Internet)</a:t>
            </a:r>
          </a:p>
          <a:p>
            <a:pPr lvl="1"/>
            <a:r>
              <a:rPr lang="en-AU" sz="3600" dirty="0"/>
              <a:t>SYMBOLIC TOKEN (Money, Language)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32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F6C6F-0459-4EC2-8B00-A0A6B64F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Institutional Dimensions of Modernity</a:t>
            </a:r>
            <a:br>
              <a:rPr lang="en-US" dirty="0"/>
            </a:br>
            <a:r>
              <a:rPr lang="en-US" dirty="0"/>
              <a:t>Anthony Giddens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DAD5EE0-8657-4D1E-B365-B72144CB0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14151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D82AB2C-43BF-42FA-B368-CC02BBCE71F6}"/>
              </a:ext>
            </a:extLst>
          </p:cNvPr>
          <p:cNvCxnSpPr/>
          <p:nvPr/>
        </p:nvCxnSpPr>
        <p:spPr>
          <a:xfrm>
            <a:off x="4942936" y="3985404"/>
            <a:ext cx="23291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27A5DF2-CF95-4B18-A9D6-D6B9F29369CF}"/>
              </a:ext>
            </a:extLst>
          </p:cNvPr>
          <p:cNvCxnSpPr/>
          <p:nvPr/>
        </p:nvCxnSpPr>
        <p:spPr>
          <a:xfrm>
            <a:off x="6096000" y="2855343"/>
            <a:ext cx="0" cy="7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8F822ED-D50A-4898-9C1A-C8F28DFCA8D9}"/>
              </a:ext>
            </a:extLst>
          </p:cNvPr>
          <p:cNvCxnSpPr/>
          <p:nvPr/>
        </p:nvCxnSpPr>
        <p:spPr>
          <a:xfrm>
            <a:off x="6096000" y="2855343"/>
            <a:ext cx="11502" cy="2337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2018BA-6F6D-4035-8566-6B732F4F8DF2}"/>
              </a:ext>
            </a:extLst>
          </p:cNvPr>
          <p:cNvCxnSpPr/>
          <p:nvPr/>
        </p:nvCxnSpPr>
        <p:spPr>
          <a:xfrm flipV="1">
            <a:off x="4942936" y="2855343"/>
            <a:ext cx="1153064" cy="11300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A6CFDFC-1AF0-41B7-B4CC-620445A0E9EC}"/>
              </a:ext>
            </a:extLst>
          </p:cNvPr>
          <p:cNvCxnSpPr/>
          <p:nvPr/>
        </p:nvCxnSpPr>
        <p:spPr>
          <a:xfrm>
            <a:off x="6096000" y="2855342"/>
            <a:ext cx="1176068" cy="1130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4D36BEB-1B76-42F2-A959-BF75680FB050}"/>
              </a:ext>
            </a:extLst>
          </p:cNvPr>
          <p:cNvCxnSpPr/>
          <p:nvPr/>
        </p:nvCxnSpPr>
        <p:spPr>
          <a:xfrm>
            <a:off x="4931434" y="4001294"/>
            <a:ext cx="1164566" cy="1191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1942BEB-3CA0-47D1-AEF9-CE1F2D86DC45}"/>
              </a:ext>
            </a:extLst>
          </p:cNvPr>
          <p:cNvCxnSpPr/>
          <p:nvPr/>
        </p:nvCxnSpPr>
        <p:spPr>
          <a:xfrm flipV="1">
            <a:off x="6107502" y="3993348"/>
            <a:ext cx="1164566" cy="1207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3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7667" y="412479"/>
            <a:ext cx="8229600" cy="15629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/>
              <a:t>Social differentiation</a:t>
            </a:r>
            <a:br>
              <a:rPr lang="en-US" sz="5400" b="1" dirty="0"/>
            </a:br>
            <a:r>
              <a:rPr lang="en-US" sz="5400" b="1" dirty="0"/>
              <a:t>Media of power</a:t>
            </a:r>
            <a:r>
              <a:rPr lang="cs-CZ" sz="5400" b="1" dirty="0"/>
              <a:t>/N. </a:t>
            </a:r>
            <a:r>
              <a:rPr lang="cs-CZ" sz="5400" b="1" dirty="0" err="1"/>
              <a:t>Luhmann</a:t>
            </a:r>
            <a:r>
              <a:rPr lang="en-US" sz="5400" b="1" dirty="0"/>
              <a:t>  </a:t>
            </a:r>
            <a:br>
              <a:rPr lang="cs-CZ" sz="5400" b="1" dirty="0"/>
            </a:br>
            <a:endParaRPr lang="cs-CZ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40016" y="2276872"/>
            <a:ext cx="4038600" cy="4417200"/>
          </a:xfrm>
        </p:spPr>
        <p:txBody>
          <a:bodyPr/>
          <a:lstStyle/>
          <a:p>
            <a:r>
              <a:rPr lang="cs-CZ" sz="4000" b="1" i="1" dirty="0"/>
              <a:t>Love, Solidarity</a:t>
            </a:r>
          </a:p>
          <a:p>
            <a:r>
              <a:rPr lang="cs-CZ" sz="4000" b="1" i="1" dirty="0"/>
              <a:t>Money</a:t>
            </a:r>
          </a:p>
          <a:p>
            <a:r>
              <a:rPr lang="en-US" sz="4000" b="1" i="1" dirty="0"/>
              <a:t>Knowledge, Soft Skills</a:t>
            </a:r>
          </a:p>
          <a:p>
            <a:r>
              <a:rPr lang="en-US" sz="4000" b="1" i="1" dirty="0"/>
              <a:t>Reputation, Trust</a:t>
            </a:r>
            <a:endParaRPr lang="en-US" sz="4000" dirty="0"/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18824406"/>
              </p:ext>
            </p:extLst>
          </p:nvPr>
        </p:nvGraphicFramePr>
        <p:xfrm>
          <a:off x="1919536" y="2132856"/>
          <a:ext cx="4038600" cy="441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7606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85791-5794-45EB-8BC5-E9429354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1500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52705AE-3225-4A10-A40B-105DE2B36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463" y="309325"/>
            <a:ext cx="7715227" cy="6156790"/>
          </a:xfrm>
        </p:spPr>
      </p:pic>
    </p:spTree>
    <p:extLst>
      <p:ext uri="{BB962C8B-B14F-4D97-AF65-F5344CB8AC3E}">
        <p14:creationId xmlns:p14="http://schemas.microsoft.com/office/powerpoint/2010/main" val="362702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1900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7B4AFDE-AD99-4614-9517-CE7F2EB45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343" y="383165"/>
            <a:ext cx="7380429" cy="5889619"/>
          </a:xfrm>
        </p:spPr>
      </p:pic>
    </p:spTree>
    <p:extLst>
      <p:ext uri="{BB962C8B-B14F-4D97-AF65-F5344CB8AC3E}">
        <p14:creationId xmlns:p14="http://schemas.microsoft.com/office/powerpoint/2010/main" val="283137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Europe</a:t>
            </a:r>
            <a:br>
              <a:rPr lang="cs-CZ" dirty="0"/>
            </a:br>
            <a:r>
              <a:rPr lang="cs-CZ" dirty="0"/>
              <a:t>2000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80D11B9-90E7-4D82-9C88-22B3D8772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0305" y="148523"/>
            <a:ext cx="8221695" cy="6560954"/>
          </a:xfrm>
        </p:spPr>
      </p:pic>
    </p:spTree>
    <p:extLst>
      <p:ext uri="{BB962C8B-B14F-4D97-AF65-F5344CB8AC3E}">
        <p14:creationId xmlns:p14="http://schemas.microsoft.com/office/powerpoint/2010/main" val="77754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F7C0-E4FE-4E6E-AC91-AF4D6B5C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err="1"/>
              <a:t>European</a:t>
            </a:r>
            <a:br>
              <a:rPr lang="cs-CZ" sz="4000" dirty="0"/>
            </a:br>
            <a:r>
              <a:rPr lang="cs-CZ" sz="4000" dirty="0"/>
              <a:t>Union</a:t>
            </a:r>
            <a:br>
              <a:rPr lang="cs-CZ" sz="4000" dirty="0"/>
            </a:br>
            <a:r>
              <a:rPr lang="cs-CZ" sz="4000" dirty="0"/>
              <a:t>2023</a:t>
            </a:r>
          </a:p>
        </p:txBody>
      </p:sp>
      <p:pic>
        <p:nvPicPr>
          <p:cNvPr id="3" name="Picture 2" descr="File:European Union main map.sv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3252" y="-8887376"/>
            <a:ext cx="9413691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84" y="291941"/>
            <a:ext cx="6130098" cy="59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88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F9583-2E21-4156-AA31-ABD3A8F0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64" y="-4631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Ernest Gellner (1925 – 1995)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3491E8-9219-45F4-B854-BC45791C9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8896" y="1669409"/>
            <a:ext cx="7083104" cy="4639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i="1" dirty="0"/>
              <a:t>Nations and Nationalism (1983)</a:t>
            </a:r>
            <a:endParaRPr lang="en-AU" i="1" dirty="0"/>
          </a:p>
          <a:p>
            <a:pPr marL="0" indent="0">
              <a:buNone/>
            </a:pPr>
            <a:endParaRPr lang="cs-CZ" altLang="cs-CZ" b="1" i="1" dirty="0"/>
          </a:p>
          <a:p>
            <a:pPr marL="0" indent="0" algn="just">
              <a:buNone/>
            </a:pPr>
            <a:r>
              <a:rPr lang="en-AU" altLang="cs-CZ" b="1" i="1" dirty="0"/>
              <a:t>Modern forces inevitably have been working towards the confluence of political and cultural borders, towards merging political and cultural units.</a:t>
            </a:r>
          </a:p>
          <a:p>
            <a:pPr marL="0" indent="0">
              <a:buNone/>
            </a:pPr>
            <a:endParaRPr lang="cs-CZ" altLang="cs-CZ" b="1" i="1" dirty="0"/>
          </a:p>
          <a:p>
            <a:pPr marL="0" indent="0">
              <a:buNone/>
            </a:pPr>
            <a:r>
              <a:rPr lang="en-AU" altLang="cs-CZ" b="1" i="1" dirty="0"/>
              <a:t>Marriage between </a:t>
            </a:r>
            <a:r>
              <a:rPr lang="cs-CZ" altLang="cs-CZ" b="1" i="1" dirty="0"/>
              <a:t>a </a:t>
            </a:r>
            <a:r>
              <a:rPr lang="en-AU" altLang="cs-CZ" b="1" i="1" dirty="0"/>
              <a:t>state and culture</a:t>
            </a:r>
          </a:p>
          <a:p>
            <a:pPr marL="0" indent="0">
              <a:buNone/>
            </a:pPr>
            <a:endParaRPr lang="cs-CZ" altLang="cs-CZ" b="1" i="1" dirty="0"/>
          </a:p>
          <a:p>
            <a:pPr marL="0" indent="0">
              <a:buNone/>
            </a:pPr>
            <a:endParaRPr lang="cs-CZ" b="1" i="1" dirty="0"/>
          </a:p>
          <a:p>
            <a:endParaRPr lang="cs-CZ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6B911C0-D03E-48FB-8C0A-6E607D35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4" y="1279248"/>
            <a:ext cx="4349088" cy="55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290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</TotalTime>
  <Words>665</Words>
  <Application>Microsoft Office PowerPoint</Application>
  <PresentationFormat>Širokoúhlá obrazovka</PresentationFormat>
  <Paragraphs>95</Paragraphs>
  <Slides>15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Processes of Modernisation</vt:lpstr>
      <vt:lpstr>Time-Space Distanciation</vt:lpstr>
      <vt:lpstr>The Institutional Dimensions of Modernity Anthony Giddens</vt:lpstr>
      <vt:lpstr>Social differentiation Media of power/N. Luhmann   </vt:lpstr>
      <vt:lpstr>Europe  1500</vt:lpstr>
      <vt:lpstr>Europe  1900</vt:lpstr>
      <vt:lpstr>Europe 2000</vt:lpstr>
      <vt:lpstr>European Union 2023</vt:lpstr>
      <vt:lpstr>Ernest Gellner (1925 – 1995)</vt:lpstr>
      <vt:lpstr>2 basic types of nation-forming processes in Europe (Europe 1700) </vt:lpstr>
      <vt:lpstr>Gellner – 4 time zones (West – East direction) „Modern forces inevitably have been working towards the confluence of political and cultural borders, towards merging political and cultural units.“</vt:lpstr>
      <vt:lpstr>2nd ZONE (Europe 1900)</vt:lpstr>
      <vt:lpstr>3rd ZONE (Europe 1918)</vt:lpstr>
      <vt:lpstr>4th ZONE (Europe 2000+)</vt:lpstr>
      <vt:lpstr>Stages of Transitions (Ernest Gellner)</vt:lpstr>
    </vt:vector>
  </TitlesOfParts>
  <Company>VŠE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Kamila Hlaváčová</dc:creator>
  <cp:lastModifiedBy>Karel Müller</cp:lastModifiedBy>
  <cp:revision>36</cp:revision>
  <dcterms:created xsi:type="dcterms:W3CDTF">2016-10-25T11:44:27Z</dcterms:created>
  <dcterms:modified xsi:type="dcterms:W3CDTF">2023-11-07T14:51:15Z</dcterms:modified>
</cp:coreProperties>
</file>