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8" r:id="rId2"/>
    <p:sldId id="260" r:id="rId3"/>
    <p:sldId id="261" r:id="rId4"/>
    <p:sldId id="262" r:id="rId5"/>
    <p:sldId id="477" r:id="rId6"/>
    <p:sldId id="479" r:id="rId7"/>
    <p:sldId id="480" r:id="rId8"/>
    <p:sldId id="263" r:id="rId9"/>
    <p:sldId id="270" r:id="rId10"/>
    <p:sldId id="482" r:id="rId11"/>
    <p:sldId id="481" r:id="rId12"/>
    <p:sldId id="483" r:id="rId13"/>
    <p:sldId id="475" r:id="rId14"/>
    <p:sldId id="277" r:id="rId15"/>
    <p:sldId id="276" r:id="rId16"/>
    <p:sldId id="280" r:id="rId17"/>
    <p:sldId id="269" r:id="rId18"/>
    <p:sldId id="474" r:id="rId19"/>
    <p:sldId id="283" r:id="rId20"/>
    <p:sldId id="284" r:id="rId21"/>
    <p:sldId id="285" r:id="rId22"/>
    <p:sldId id="264" r:id="rId23"/>
    <p:sldId id="265" r:id="rId24"/>
    <p:sldId id="266" r:id="rId25"/>
    <p:sldId id="267" r:id="rId26"/>
    <p:sldId id="470" r:id="rId27"/>
    <p:sldId id="471" r:id="rId28"/>
    <p:sldId id="4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20B7E-B7DA-4941-985B-CC614DBB557F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AA254-125C-4C04-A9C2-4322011A12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8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88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75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46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028C-9435-4DB2-BAB8-918C9AAD1A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399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194128" y="-1"/>
            <a:ext cx="4999003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3659" y="290218"/>
            <a:ext cx="3969308" cy="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9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74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08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14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04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32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15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41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6DC2D-C7B5-4794-A021-8D24AF00D20E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9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629F42-6FF0-4A6F-943E-0D831A5B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b="1" u="sng" dirty="0"/>
              <a:t>Gellner – 4 time zones (West – East direction)</a:t>
            </a:r>
            <a:r>
              <a:rPr lang="en-GB" altLang="cs-CZ" b="1" dirty="0"/>
              <a:t/>
            </a:r>
            <a:br>
              <a:rPr lang="en-GB" alt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60FA720-8C53-4FA8-AB3C-8068F527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altLang="cs-CZ" sz="4000" dirty="0"/>
              <a:t>„</a:t>
            </a:r>
            <a:r>
              <a:rPr lang="en-US" altLang="cs-CZ" sz="4000" dirty="0"/>
              <a:t>Modern forces inevitably have been working towards the confluence of political and cultural borders, towards merging political and cultural units.“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u="sng" dirty="0"/>
              <a:t>3 initial </a:t>
            </a:r>
            <a:r>
              <a:rPr lang="en-US" sz="4000" u="sng" dirty="0" smtClean="0"/>
              <a:t>conditions</a:t>
            </a:r>
            <a:r>
              <a:rPr lang="cs-CZ" sz="4000" u="sng" dirty="0" smtClean="0"/>
              <a:t> </a:t>
            </a:r>
            <a:r>
              <a:rPr lang="cs-CZ" sz="4000" u="sng" dirty="0" err="1" smtClean="0"/>
              <a:t>of</a:t>
            </a:r>
            <a:r>
              <a:rPr lang="cs-CZ" sz="4000" u="sng" dirty="0" smtClean="0"/>
              <a:t> </a:t>
            </a:r>
            <a:r>
              <a:rPr lang="cs-CZ" sz="4000" u="sng" dirty="0" err="1" smtClean="0"/>
              <a:t>nation</a:t>
            </a:r>
            <a:r>
              <a:rPr lang="cs-CZ" sz="4000" u="sng" dirty="0" smtClean="0"/>
              <a:t> </a:t>
            </a:r>
            <a:r>
              <a:rPr lang="cs-CZ" sz="4000" u="sng" dirty="0" err="1" smtClean="0"/>
              <a:t>formation</a:t>
            </a:r>
            <a:endParaRPr lang="en-US" sz="4000" u="sng" dirty="0"/>
          </a:p>
          <a:p>
            <a:r>
              <a:rPr lang="en-US" sz="4000" dirty="0"/>
              <a:t>Continuity of Independent Statehood</a:t>
            </a:r>
          </a:p>
          <a:p>
            <a:r>
              <a:rPr lang="en-US" sz="4000" dirty="0"/>
              <a:t>Dis-continuity of </a:t>
            </a:r>
            <a:r>
              <a:rPr lang="cs-CZ" sz="4000" dirty="0"/>
              <a:t>Independent </a:t>
            </a:r>
            <a:r>
              <a:rPr lang="en-US" sz="4000" dirty="0"/>
              <a:t>Statehood</a:t>
            </a:r>
          </a:p>
          <a:p>
            <a:pPr lvl="1"/>
            <a:r>
              <a:rPr lang="en-US" sz="3600" dirty="0"/>
              <a:t>(+ no/some remnant institutions)</a:t>
            </a:r>
          </a:p>
          <a:p>
            <a:r>
              <a:rPr lang="en-US" sz="4000" dirty="0"/>
              <a:t>No </a:t>
            </a:r>
            <a:r>
              <a:rPr lang="en-US" sz="4000" dirty="0" smtClean="0"/>
              <a:t>Tradition </a:t>
            </a:r>
            <a:r>
              <a:rPr lang="en-US" sz="4000" dirty="0"/>
              <a:t>of </a:t>
            </a:r>
            <a:r>
              <a:rPr lang="cs-CZ" sz="4000" dirty="0"/>
              <a:t>Independent </a:t>
            </a:r>
            <a:r>
              <a:rPr lang="en-US" sz="4000" dirty="0"/>
              <a:t>Statehood</a:t>
            </a:r>
          </a:p>
        </p:txBody>
      </p:sp>
    </p:spTree>
    <p:extLst>
      <p:ext uri="{BB962C8B-B14F-4D97-AF65-F5344CB8AC3E}">
        <p14:creationId xmlns:p14="http://schemas.microsoft.com/office/powerpoint/2010/main" val="19286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b/b9/Border_changes_in_history_of_Po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03" y="718457"/>
            <a:ext cx="6509422" cy="53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Karel\Karel\mapy\historické mapy Evropy\563px-Curzon_line_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4714" y="985839"/>
            <a:ext cx="53625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44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E5702BB6-6301-424A-AFB4-722DF4FC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565" y="154287"/>
            <a:ext cx="5157787" cy="823912"/>
          </a:xfrm>
        </p:spPr>
        <p:txBody>
          <a:bodyPr>
            <a:normAutofit/>
          </a:bodyPr>
          <a:lstStyle/>
          <a:p>
            <a:r>
              <a:rPr lang="en-US" sz="4000" dirty="0"/>
              <a:t>Hungary Prior 1918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CEC56E3A-E56F-42B1-A15C-0A7E493E5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541668"/>
            <a:ext cx="5183188" cy="823912"/>
          </a:xfrm>
        </p:spPr>
        <p:txBody>
          <a:bodyPr/>
          <a:lstStyle/>
          <a:p>
            <a:r>
              <a:rPr lang="cs-CZ" sz="4000" dirty="0" err="1"/>
              <a:t>Hungary</a:t>
            </a:r>
            <a:r>
              <a:rPr lang="cs-CZ" sz="4000" dirty="0"/>
              <a:t> Post 1918</a:t>
            </a:r>
          </a:p>
          <a:p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xmlns="" id="{1B83BFA1-2D19-4ED2-9CBF-2F16AA60F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r="20708" b="-1532"/>
          <a:stretch/>
        </p:blipFill>
        <p:spPr>
          <a:xfrm>
            <a:off x="500182" y="1080173"/>
            <a:ext cx="4399622" cy="562354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xmlns="" id="{8BA61754-8CA8-45A9-B9E7-771397D304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25628" r="28541" b="9916"/>
          <a:stretch/>
        </p:blipFill>
        <p:spPr>
          <a:xfrm>
            <a:off x="6096000" y="978199"/>
            <a:ext cx="4970009" cy="561042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676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Karel\Karel\mapy\Map_of_Visegrad_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65" y="0"/>
            <a:ext cx="7937922" cy="583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7464CAD-CD5D-4990-95EA-FC6390091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267"/>
            <a:ext cx="5279366" cy="354773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EFA7358B-986D-4E0E-8723-EFE5E9E88CBA}"/>
              </a:ext>
            </a:extLst>
          </p:cNvPr>
          <p:cNvSpPr/>
          <p:nvPr/>
        </p:nvSpPr>
        <p:spPr>
          <a:xfrm>
            <a:off x="0" y="149201"/>
            <a:ext cx="46755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None/>
            </a:pPr>
            <a:r>
              <a:rPr lang="en-US" altLang="cs-CZ" sz="3600" dirty="0" err="1"/>
              <a:t>Visegrád</a:t>
            </a:r>
            <a:r>
              <a:rPr lang="en-US" altLang="cs-CZ" sz="3600" dirty="0"/>
              <a:t> Group 1991</a:t>
            </a:r>
          </a:p>
          <a:p>
            <a:pPr marL="533400" indent="-533400">
              <a:buNone/>
            </a:pPr>
            <a:endParaRPr lang="cs-CZ" altLang="cs-CZ" sz="3600" i="1" dirty="0"/>
          </a:p>
          <a:p>
            <a:pPr marL="533400" indent="-533400">
              <a:buNone/>
            </a:pPr>
            <a:r>
              <a:rPr lang="en-US" altLang="cs-CZ" sz="3600" i="1" dirty="0"/>
              <a:t>Reference to the</a:t>
            </a:r>
          </a:p>
          <a:p>
            <a:pPr marL="533400" indent="-533400">
              <a:buNone/>
            </a:pPr>
            <a:r>
              <a:rPr lang="en-US" altLang="cs-CZ" sz="3600" i="1" dirty="0"/>
              <a:t>Congress of 1335</a:t>
            </a:r>
          </a:p>
        </p:txBody>
      </p:sp>
    </p:spTree>
    <p:extLst>
      <p:ext uri="{BB962C8B-B14F-4D97-AF65-F5344CB8AC3E}">
        <p14:creationId xmlns:p14="http://schemas.microsoft.com/office/powerpoint/2010/main" val="292421966"/>
      </p:ext>
    </p:extLst>
  </p:cSld>
  <p:clrMapOvr>
    <a:masterClrMapping/>
  </p:clrMapOvr>
  <p:transition advTm="12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Karel\Karel\mapy\560px-Great_Schism_1054_with_former_bord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" y="982890"/>
            <a:ext cx="5334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Karel\Karel\mapy\europe_religions_map-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4" y="1506992"/>
            <a:ext cx="6372493" cy="518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mapy\historické mapy Evropy\Europe 19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5992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2239ECD-307A-4E36-8D82-6FE55A147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3" t="23590" r="16973" b="29218"/>
          <a:stretch/>
        </p:blipFill>
        <p:spPr>
          <a:xfrm>
            <a:off x="5832763" y="1557597"/>
            <a:ext cx="6359237" cy="53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Post-communists Predicaments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012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Destruction of Public Sphere</a:t>
            </a:r>
          </a:p>
          <a:p>
            <a:r>
              <a:rPr lang="en-US" dirty="0"/>
              <a:t>Political Culture Consequences (political orientation/identities; no opposition; state as an enemy – us x them, disdain for political elites)</a:t>
            </a:r>
          </a:p>
          <a:p>
            <a:r>
              <a:rPr lang="en-US" dirty="0"/>
              <a:t>Social Consequence (fragmentation, anomy x conformity)</a:t>
            </a:r>
          </a:p>
          <a:p>
            <a:pPr marL="0" indent="0">
              <a:buNone/>
            </a:pPr>
            <a:r>
              <a:rPr lang="en-US" u="sng" dirty="0"/>
              <a:t>Adoration of Privacy </a:t>
            </a:r>
          </a:p>
          <a:p>
            <a:r>
              <a:rPr lang="en-US" dirty="0"/>
              <a:t>Fear, Intolerance, Distrust </a:t>
            </a:r>
          </a:p>
          <a:p>
            <a:r>
              <a:rPr lang="en-US" dirty="0"/>
              <a:t>Bonding Social Capital, </a:t>
            </a:r>
            <a:r>
              <a:rPr lang="en-US" dirty="0" err="1"/>
              <a:t>Clientelism</a:t>
            </a:r>
            <a:r>
              <a:rPr lang="en-US" dirty="0"/>
              <a:t> (Patronage)</a:t>
            </a:r>
          </a:p>
          <a:p>
            <a:r>
              <a:rPr lang="en-US" dirty="0"/>
              <a:t>Loss of Civic Virtues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457200" lvl="1" indent="0">
              <a:buNone/>
            </a:pPr>
            <a:endParaRPr lang="cs-CZ" u="sng" dirty="0"/>
          </a:p>
          <a:p>
            <a:pPr marL="457200" lvl="1" indent="0">
              <a:buNone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14015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Aloisie Müllerová 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</a:t>
            </a:r>
            <a:r>
              <a:rPr lang="en-US" dirty="0" smtClean="0"/>
              <a:t>(</a:t>
            </a:r>
            <a:r>
              <a:rPr lang="cs-CZ" dirty="0" smtClean="0"/>
              <a:t>95 </a:t>
            </a:r>
            <a:r>
              <a:rPr lang="cs-CZ" dirty="0" err="1" smtClean="0"/>
              <a:t>years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, </a:t>
            </a:r>
            <a:r>
              <a:rPr lang="en-US" dirty="0" err="1" smtClean="0"/>
              <a:t>Czechia</a:t>
            </a:r>
            <a:r>
              <a:rPr lang="en-US" dirty="0" smtClean="0"/>
              <a:t> </a:t>
            </a:r>
            <a:r>
              <a:rPr lang="en-US" dirty="0"/>
              <a:t>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7967574" y="3562709"/>
            <a:ext cx="4224426" cy="32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5438A57-3880-4246-83E5-0F5305E08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6CDC92C-0E8C-4D51-A6E7-EFB9BCC52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2212"/>
            <a:ext cx="10515600" cy="5748369"/>
          </a:xfrm>
        </p:spPr>
        <p:txBody>
          <a:bodyPr>
            <a:normAutofit/>
          </a:bodyPr>
          <a:lstStyle/>
          <a:p>
            <a:r>
              <a:rPr lang="en-US" sz="3600" dirty="0"/>
              <a:t>Monarchism</a:t>
            </a:r>
          </a:p>
          <a:p>
            <a:r>
              <a:rPr lang="en-US" sz="3600" dirty="0"/>
              <a:t>WWI</a:t>
            </a:r>
          </a:p>
          <a:p>
            <a:r>
              <a:rPr lang="en-US" sz="3600" dirty="0"/>
              <a:t>Democracy</a:t>
            </a:r>
          </a:p>
          <a:p>
            <a:r>
              <a:rPr lang="en-US" sz="3600" dirty="0"/>
              <a:t>Fascism + WWII</a:t>
            </a:r>
          </a:p>
          <a:p>
            <a:r>
              <a:rPr lang="en-US" sz="3600" dirty="0"/>
              <a:t>Communism – Stalinism (Cult of Personality)</a:t>
            </a:r>
          </a:p>
          <a:p>
            <a:r>
              <a:rPr lang="en-US" sz="3600" dirty="0"/>
              <a:t>Communism – Socialism with Human Face</a:t>
            </a:r>
          </a:p>
          <a:p>
            <a:r>
              <a:rPr lang="en-US" sz="3600" dirty="0"/>
              <a:t>Democratic transformation</a:t>
            </a:r>
          </a:p>
          <a:p>
            <a:r>
              <a:rPr lang="en-US" sz="3600" dirty="0"/>
              <a:t>Break up of Czechoslovakia</a:t>
            </a:r>
          </a:p>
          <a:p>
            <a:r>
              <a:rPr lang="cs-CZ" sz="3600" dirty="0" err="1" smtClean="0"/>
              <a:t>European</a:t>
            </a:r>
            <a:r>
              <a:rPr lang="cs-CZ" sz="3600" dirty="0" smtClean="0"/>
              <a:t> Union </a:t>
            </a:r>
            <a:endParaRPr lang="en-US" sz="36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504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HOME-PC\Users\HOME\Documents\P107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241" y="111124"/>
            <a:ext cx="9323388" cy="674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9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351693"/>
            <a:ext cx="11496136" cy="1143000"/>
          </a:xfrm>
        </p:spPr>
        <p:txBody>
          <a:bodyPr>
            <a:noAutofit/>
          </a:bodyPr>
          <a:lstStyle/>
          <a:p>
            <a:r>
              <a:rPr lang="cs-CZ" altLang="cs-CZ" sz="4000" b="1" dirty="0"/>
              <a:t>1st ZONE (</a:t>
            </a:r>
            <a:r>
              <a:rPr lang="cs-CZ" altLang="cs-CZ" sz="4000" b="1" i="1" dirty="0" err="1"/>
              <a:t>Europe</a:t>
            </a:r>
            <a:r>
              <a:rPr lang="cs-CZ" altLang="cs-CZ" sz="4000" b="1" i="1" dirty="0"/>
              <a:t> 1800</a:t>
            </a:r>
            <a:r>
              <a:rPr lang="cs-CZ" altLang="cs-CZ" sz="4000" b="1" dirty="0"/>
              <a:t>)</a:t>
            </a:r>
            <a:br>
              <a:rPr lang="cs-CZ" altLang="cs-CZ" sz="4000" b="1" dirty="0"/>
            </a:br>
            <a:endParaRPr lang="cs-CZ" altLang="cs-CZ" sz="4000" b="1" dirty="0"/>
          </a:p>
        </p:txBody>
      </p:sp>
      <p:pic>
        <p:nvPicPr>
          <p:cNvPr id="3075" name="Picture 5" descr="central europe map 18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277" y="1538654"/>
            <a:ext cx="5655287" cy="4967653"/>
          </a:xfrm>
          <a:noFill/>
        </p:spPr>
      </p:pic>
      <p:sp>
        <p:nvSpPr>
          <p:cNvPr id="3076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777038" y="1538654"/>
            <a:ext cx="5414962" cy="5069180"/>
          </a:xfrm>
        </p:spPr>
        <p:txBody>
          <a:bodyPr>
            <a:normAutofit fontScale="92500"/>
          </a:bodyPr>
          <a:lstStyle/>
          <a:p>
            <a:pPr marL="533400" indent="-533400">
              <a:buNone/>
            </a:pPr>
            <a:r>
              <a:rPr lang="en-US" altLang="cs-CZ" dirty="0"/>
              <a:t>Marriage of state and culture has been achieved during early modernity (age of enlightenment) </a:t>
            </a:r>
          </a:p>
          <a:p>
            <a:pPr marL="533400" indent="-533400">
              <a:buNone/>
            </a:pPr>
            <a:r>
              <a:rPr lang="en-US" altLang="cs-CZ" dirty="0"/>
              <a:t>States survived from the Middle Ages</a:t>
            </a:r>
          </a:p>
          <a:p>
            <a:pPr marL="533400" indent="-533400">
              <a:buNone/>
            </a:pPr>
            <a:r>
              <a:rPr lang="en-US" altLang="cs-CZ" dirty="0"/>
              <a:t>Continuity of independent statehood </a:t>
            </a:r>
          </a:p>
          <a:p>
            <a:pPr marL="533400" indent="-533400">
              <a:buNone/>
            </a:pPr>
            <a:r>
              <a:rPr lang="en-US" altLang="cs-CZ" dirty="0"/>
              <a:t>7 states – politically and culturally integrated </a:t>
            </a:r>
          </a:p>
          <a:p>
            <a:pPr marL="533400" indent="-533400">
              <a:buNone/>
            </a:pPr>
            <a:r>
              <a:rPr lang="en-US" altLang="cs-CZ" dirty="0"/>
              <a:t>The process of integration lasted centuries</a:t>
            </a:r>
          </a:p>
          <a:p>
            <a:pPr marL="0" indent="0" algn="just">
              <a:buNone/>
            </a:pPr>
            <a:r>
              <a:rPr lang="en-US" altLang="cs-CZ" sz="3000" b="1" dirty="0"/>
              <a:t>Transformative </a:t>
            </a:r>
            <a:r>
              <a:rPr lang="cs-CZ" altLang="cs-CZ" sz="3000" b="1" dirty="0" err="1"/>
              <a:t>state</a:t>
            </a:r>
            <a:r>
              <a:rPr lang="cs-CZ" altLang="cs-CZ" sz="3000" b="1" dirty="0"/>
              <a:t> </a:t>
            </a:r>
            <a:r>
              <a:rPr lang="en-US" altLang="cs-CZ" sz="3000" b="1" dirty="0"/>
              <a:t>nationalism</a:t>
            </a:r>
          </a:p>
          <a:p>
            <a:pPr marL="533400" indent="-533400" algn="just">
              <a:buNone/>
            </a:pPr>
            <a:endParaRPr lang="cs-CZ" altLang="cs-CZ" sz="2000" dirty="0"/>
          </a:p>
          <a:p>
            <a:pPr marL="533400" indent="-533400"/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2147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\\HOME-PC\Users\HOME\Documents\P107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399" y="0"/>
            <a:ext cx="9324975" cy="712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13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\\HOME-PC\Users\HOME\Documents\P107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050" y="0"/>
            <a:ext cx="9144000" cy="70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6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6627" name="Zástupný symbol pro obsah 6" descr="P10702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5551" y="3429001"/>
            <a:ext cx="3579813" cy="2384425"/>
          </a:xfrm>
        </p:spPr>
      </p:pic>
      <p:pic>
        <p:nvPicPr>
          <p:cNvPr id="26628" name="Zástupný symbol pro obsah 7" descr="P10702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40463" y="3429001"/>
            <a:ext cx="3581400" cy="2384425"/>
          </a:xfrm>
        </p:spPr>
      </p:pic>
      <p:pic>
        <p:nvPicPr>
          <p:cNvPr id="26629" name="Picture 3" descr="\\HOME-PC\Users\HOME\Documents\P1070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IMPERIAL </a:t>
            </a:r>
            <a:r>
              <a:rPr lang="en-US" sz="3200" dirty="0"/>
              <a:t>Queen Victoria</a:t>
            </a:r>
          </a:p>
        </p:txBody>
      </p:sp>
      <p:pic>
        <p:nvPicPr>
          <p:cNvPr id="27651" name="Zástupný symbol pro obsah 4" descr="LONDY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68614" y="1709738"/>
            <a:ext cx="6454775" cy="4418012"/>
          </a:xfrm>
        </p:spPr>
      </p:pic>
      <p:sp>
        <p:nvSpPr>
          <p:cNvPr id="27652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8513763" y="3736976"/>
            <a:ext cx="32004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8C41EE5E-F798-47A7-B7AD-705028BDA9DE}" type="slidenum">
              <a:rPr lang="cs-CZ">
                <a:solidFill>
                  <a:schemeClr val="tx2"/>
                </a:solidFill>
              </a:rPr>
              <a:pPr algn="l"/>
              <a:t>23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Place</a:t>
            </a:r>
            <a:r>
              <a:rPr lang="cs-CZ" dirty="0"/>
              <a:t> de la </a:t>
            </a:r>
            <a:r>
              <a:rPr lang="cs-CZ" dirty="0" err="1"/>
              <a:t>République</a:t>
            </a:r>
            <a:r>
              <a:rPr lang="cs-CZ" dirty="0"/>
              <a:t> Paris</a:t>
            </a:r>
          </a:p>
        </p:txBody>
      </p:sp>
      <p:pic>
        <p:nvPicPr>
          <p:cNvPr id="28675" name="Zástupný symbol pro obsah 4" descr="Statue_place_République_Par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9876" y="1412876"/>
            <a:ext cx="3413125" cy="4367213"/>
          </a:xfrm>
        </p:spPr>
      </p:pic>
      <p:sp>
        <p:nvSpPr>
          <p:cNvPr id="28676" name="Zástupný symbol pro číslo snímku 3"/>
          <p:cNvSpPr>
            <a:spLocks noGrp="1"/>
          </p:cNvSpPr>
          <p:nvPr>
            <p:ph type="sldNum" sz="quarter" idx="11"/>
          </p:nvPr>
        </p:nvSpPr>
        <p:spPr bwMode="auto">
          <a:xfrm rot="5400000">
            <a:off x="8513763" y="3736976"/>
            <a:ext cx="32004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fld id="{7779F61B-73BE-4C26-AF8B-1A98EB7529F0}" type="slidenum">
              <a:rPr lang="cs-CZ">
                <a:solidFill>
                  <a:schemeClr val="tx2"/>
                </a:solidFill>
              </a:rPr>
              <a:pPr algn="l"/>
              <a:t>24</a:t>
            </a:fld>
            <a:endParaRPr 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91176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29699" name="Zástupný symbol pro obsah 4" descr="P109062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3995738" cy="6858000"/>
          </a:xfrm>
        </p:spPr>
      </p:pic>
      <p:pic>
        <p:nvPicPr>
          <p:cNvPr id="29700" name="Zástupný symbol pro obsah 6" descr="P109062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91176" y="3357564"/>
            <a:ext cx="5076825" cy="3500437"/>
          </a:xfrm>
        </p:spPr>
      </p:pic>
      <p:pic>
        <p:nvPicPr>
          <p:cNvPr id="29701" name="Picture 3" descr="C:\fotky\FOTOS Lipence 2\P1090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C:\fotky\FOTOS Lipence 2\P1090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5" descr="C:\fotky\FOTOS Lipence 2\P10906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176" y="1"/>
            <a:ext cx="5076825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5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326312"/>
            <a:ext cx="88046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89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? </a:t>
            </a:r>
            <a:r>
              <a:rPr lang="cs-CZ" dirty="0" err="1" smtClean="0"/>
              <a:t>Summary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Peripheral but a solid part of the Western Christianity </a:t>
            </a:r>
          </a:p>
          <a:p>
            <a:r>
              <a:rPr lang="en-AU" dirty="0" smtClean="0"/>
              <a:t>Peripheral but a solid part of the Western Europe (until ?)</a:t>
            </a:r>
          </a:p>
          <a:p>
            <a:r>
              <a:rPr lang="en-AU" dirty="0" smtClean="0"/>
              <a:t>Legacy of Multiethnic Empires (Vienna, Berlin, Moscow)</a:t>
            </a:r>
          </a:p>
          <a:p>
            <a:r>
              <a:rPr lang="en-AU" dirty="0" smtClean="0"/>
              <a:t>Communist and Post-communist Legacy </a:t>
            </a:r>
          </a:p>
          <a:p>
            <a:pPr lvl="1"/>
            <a:r>
              <a:rPr lang="en-AU" dirty="0" smtClean="0"/>
              <a:t>Including experience of transformation</a:t>
            </a:r>
          </a:p>
          <a:p>
            <a:pPr lvl="1"/>
            <a:r>
              <a:rPr lang="en-AU" dirty="0" smtClean="0"/>
              <a:t>Destruction of public sphere, adoration of privacy</a:t>
            </a:r>
          </a:p>
          <a:p>
            <a:r>
              <a:rPr lang="en-AU" dirty="0" smtClean="0"/>
              <a:t>Open massive </a:t>
            </a:r>
            <a:r>
              <a:rPr lang="cs-CZ" dirty="0" smtClean="0"/>
              <a:t>r</a:t>
            </a:r>
            <a:r>
              <a:rPr lang="en-AU" dirty="0" err="1" smtClean="0"/>
              <a:t>esistance</a:t>
            </a:r>
            <a:r>
              <a:rPr lang="en-AU" dirty="0" smtClean="0"/>
              <a:t> against the Soviet </a:t>
            </a:r>
            <a:r>
              <a:rPr lang="cs-CZ" dirty="0" smtClean="0"/>
              <a:t>r</a:t>
            </a:r>
            <a:r>
              <a:rPr lang="en-AU" dirty="0" smtClean="0"/>
              <a:t>ule</a:t>
            </a:r>
          </a:p>
          <a:p>
            <a:pPr lvl="1"/>
            <a:r>
              <a:rPr lang="en-AU" dirty="0" smtClean="0"/>
              <a:t>East Germany 1953</a:t>
            </a:r>
          </a:p>
          <a:p>
            <a:pPr lvl="1"/>
            <a:r>
              <a:rPr lang="en-AU" dirty="0" smtClean="0"/>
              <a:t>Hungary 1956</a:t>
            </a:r>
          </a:p>
          <a:p>
            <a:pPr lvl="1"/>
            <a:r>
              <a:rPr lang="en-AU" dirty="0" smtClean="0"/>
              <a:t>Czechoslovakia 1968 (Prague Spring)</a:t>
            </a:r>
          </a:p>
          <a:p>
            <a:pPr lvl="1"/>
            <a:r>
              <a:rPr lang="en-AU" dirty="0" smtClean="0"/>
              <a:t>Poland (1956, 1980 – Solidarity)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8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2nd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1900</a:t>
            </a:r>
            <a:r>
              <a:rPr lang="cs-CZ" altLang="cs-CZ" dirty="0"/>
              <a:t>)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197600" y="250167"/>
            <a:ext cx="5384800" cy="64650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cs-CZ" dirty="0"/>
              <a:t>Marriage of state and culture has been achieved in the second half of 19th century</a:t>
            </a:r>
            <a:endParaRPr lang="cs-CZ" altLang="cs-CZ" dirty="0"/>
          </a:p>
          <a:p>
            <a:pPr marL="0" indent="0" algn="just">
              <a:lnSpc>
                <a:spcPct val="80000"/>
              </a:lnSpc>
              <a:buNone/>
            </a:pPr>
            <a:endParaRPr lang="en-US" altLang="cs-CZ" sz="2400" u="sng" dirty="0"/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Germany</a:t>
            </a:r>
            <a:r>
              <a:rPr lang="cs-CZ" altLang="cs-CZ" sz="2400" b="1" dirty="0"/>
              <a:t>:</a:t>
            </a:r>
            <a:r>
              <a:rPr lang="en-US" altLang="cs-CZ" sz="2400" dirty="0"/>
              <a:t>  1871 </a:t>
            </a:r>
            <a:r>
              <a:rPr lang="en-US" altLang="cs-CZ" sz="2400" dirty="0" err="1"/>
              <a:t>Bismarc</a:t>
            </a:r>
            <a:endParaRPr lang="en-US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cs-CZ" sz="2400" b="1" dirty="0"/>
              <a:t>Italy</a:t>
            </a:r>
            <a:r>
              <a:rPr lang="en-US" altLang="cs-CZ" sz="2400" dirty="0"/>
              <a:t>: Risorgimento – the period of   liberation and political unification of Italy 1866/1870 (Mazzini, Garibaldi) 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cs-CZ" sz="2400" dirty="0"/>
              <a:t>No state continuity but other preconditions existed - culturally integrated, political fragmentation, high culture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u="sng" dirty="0"/>
              <a:t>Integrative (ethnic) nationalism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Forerunner of 3rd ZONE: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Greece</a:t>
            </a:r>
            <a:r>
              <a:rPr lang="en-US" altLang="cs-CZ" sz="2400" dirty="0"/>
              <a:t>: independence war 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dirty="0"/>
              <a:t>		1821-1829 (1832) 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Bulgaria, Serbia</a:t>
            </a:r>
            <a:r>
              <a:rPr lang="cs-CZ" altLang="cs-CZ" sz="2400" b="1" dirty="0"/>
              <a:t>, </a:t>
            </a:r>
            <a:r>
              <a:rPr lang="en-US" altLang="cs-CZ" sz="2400" b="1" dirty="0"/>
              <a:t>Romania </a:t>
            </a:r>
            <a:r>
              <a:rPr lang="en-US" altLang="cs-CZ" sz="2400" dirty="0"/>
              <a:t>1878 </a:t>
            </a: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400" dirty="0"/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4100" name="Picture 12" descr="central europe map 19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0" y="1600201"/>
            <a:ext cx="5946531" cy="5115047"/>
          </a:xfrm>
          <a:noFill/>
        </p:spPr>
      </p:pic>
    </p:spTree>
    <p:extLst>
      <p:ext uri="{BB962C8B-B14F-4D97-AF65-F5344CB8AC3E}">
        <p14:creationId xmlns:p14="http://schemas.microsoft.com/office/powerpoint/2010/main" val="7524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-1" y="-241539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3rd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1918</a:t>
            </a:r>
            <a:r>
              <a:rPr lang="cs-CZ" altLang="cs-CZ" dirty="0"/>
              <a:t>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78236" y="282559"/>
            <a:ext cx="6539593" cy="6264188"/>
          </a:xfrm>
        </p:spPr>
        <p:txBody>
          <a:bodyPr>
            <a:normAutofit/>
          </a:bodyPr>
          <a:lstStyle/>
          <a:p>
            <a:pPr marL="533400" indent="-533400">
              <a:buNone/>
            </a:pPr>
            <a:r>
              <a:rPr lang="en-GB" altLang="cs-CZ" dirty="0"/>
              <a:t>Many of these states became independent after 1st world war – </a:t>
            </a:r>
            <a:r>
              <a:rPr lang="en-GB" altLang="cs-CZ" u="sng" dirty="0"/>
              <a:t>principle of </a:t>
            </a:r>
            <a:r>
              <a:rPr lang="en-GB" altLang="cs-CZ" u="sng" dirty="0" smtClean="0"/>
              <a:t>self-determination</a:t>
            </a:r>
            <a:endParaRPr lang="cs-CZ" altLang="cs-CZ" dirty="0"/>
          </a:p>
          <a:p>
            <a:pPr marL="533400" indent="-533400">
              <a:buNone/>
            </a:pPr>
            <a:r>
              <a:rPr lang="en-US" altLang="cs-CZ" dirty="0" smtClean="0"/>
              <a:t>Political </a:t>
            </a:r>
            <a:r>
              <a:rPr lang="en-US" altLang="cs-CZ" dirty="0"/>
              <a:t>+ cultural fragmentation, many dialects, it was not always obvious what was a new language and what was only regional dialects (Slavonic languages), linguistic lines were very </a:t>
            </a:r>
            <a:r>
              <a:rPr lang="en-US" altLang="cs-CZ" dirty="0" smtClean="0"/>
              <a:t>blurred…</a:t>
            </a:r>
            <a:r>
              <a:rPr lang="cs-CZ" altLang="cs-CZ" dirty="0" smtClean="0"/>
              <a:t> but </a:t>
            </a:r>
            <a:r>
              <a:rPr lang="en-US" altLang="cs-CZ" dirty="0" smtClean="0"/>
              <a:t>G</a:t>
            </a:r>
            <a:r>
              <a:rPr lang="cs-CZ" altLang="cs-CZ" dirty="0" smtClean="0"/>
              <a:t>E</a:t>
            </a:r>
            <a:r>
              <a:rPr lang="en-US" altLang="cs-CZ" dirty="0" smtClean="0"/>
              <a:t> </a:t>
            </a:r>
            <a:r>
              <a:rPr lang="en-US" altLang="cs-CZ" dirty="0"/>
              <a:t>– Czech </a:t>
            </a:r>
            <a:r>
              <a:rPr lang="en-US" altLang="cs-CZ" dirty="0" smtClean="0"/>
              <a:t>linguistic</a:t>
            </a:r>
            <a:r>
              <a:rPr lang="cs-CZ" altLang="cs-CZ" dirty="0" smtClean="0"/>
              <a:t> </a:t>
            </a:r>
            <a:r>
              <a:rPr lang="en-US" altLang="cs-CZ" dirty="0" err="1" smtClean="0"/>
              <a:t>bo</a:t>
            </a:r>
            <a:r>
              <a:rPr lang="cs-CZ" altLang="cs-CZ" dirty="0" err="1" smtClean="0"/>
              <a:t>rder</a:t>
            </a:r>
            <a:endParaRPr lang="en-US" altLang="cs-CZ" dirty="0"/>
          </a:p>
          <a:p>
            <a:pPr marL="533400" indent="-533400">
              <a:buNone/>
            </a:pPr>
            <a:r>
              <a:rPr lang="en-GB" altLang="cs-CZ" dirty="0" smtClean="0"/>
              <a:t>No </a:t>
            </a:r>
            <a:r>
              <a:rPr lang="en-GB" altLang="cs-CZ" dirty="0"/>
              <a:t>statehood but remnant {partly remaining} and functioning institutions in multi</a:t>
            </a:r>
            <a:r>
              <a:rPr lang="cs-CZ" altLang="cs-CZ" dirty="0"/>
              <a:t>-</a:t>
            </a:r>
            <a:r>
              <a:rPr lang="en-GB" altLang="cs-CZ" dirty="0"/>
              <a:t>ethnic state {Habsburg Empire} – </a:t>
            </a:r>
            <a:r>
              <a:rPr lang="en-GB" altLang="cs-CZ" dirty="0" smtClean="0"/>
              <a:t>C</a:t>
            </a:r>
            <a:r>
              <a:rPr lang="cs-CZ" altLang="cs-CZ" dirty="0" smtClean="0"/>
              <a:t>z</a:t>
            </a:r>
            <a:r>
              <a:rPr lang="en-GB" altLang="cs-CZ" dirty="0" smtClean="0"/>
              <a:t>, H</a:t>
            </a:r>
            <a:r>
              <a:rPr lang="cs-CZ" altLang="cs-CZ" dirty="0" smtClean="0"/>
              <a:t>u</a:t>
            </a:r>
            <a:r>
              <a:rPr lang="en-GB" altLang="cs-CZ" dirty="0" smtClean="0"/>
              <a:t>, P</a:t>
            </a:r>
            <a:r>
              <a:rPr lang="cs-CZ" altLang="cs-CZ" dirty="0" smtClean="0"/>
              <a:t>l</a:t>
            </a:r>
            <a:r>
              <a:rPr lang="en-GB" altLang="cs-CZ" dirty="0" smtClean="0"/>
              <a:t>, Norway</a:t>
            </a:r>
            <a:r>
              <a:rPr lang="cs-CZ" altLang="cs-CZ" dirty="0" smtClean="0"/>
              <a:t> (1905)</a:t>
            </a:r>
            <a:endParaRPr lang="cs-CZ" altLang="cs-CZ" dirty="0"/>
          </a:p>
          <a:p>
            <a:pPr marL="533400" indent="-533400">
              <a:buNone/>
            </a:pPr>
            <a:r>
              <a:rPr lang="en-US" altLang="cs-CZ" b="1" dirty="0"/>
              <a:t>Disintegrative (ethnic) nationalism </a:t>
            </a:r>
          </a:p>
        </p:txBody>
      </p:sp>
      <p:pic>
        <p:nvPicPr>
          <p:cNvPr id="5124" name="Picture 7" descr="CEE 1918-2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019"/>
            <a:ext cx="5218981" cy="6148354"/>
          </a:xfrm>
          <a:noFill/>
        </p:spPr>
      </p:pic>
    </p:spTree>
    <p:extLst>
      <p:ext uri="{BB962C8B-B14F-4D97-AF65-F5344CB8AC3E}">
        <p14:creationId xmlns:p14="http://schemas.microsoft.com/office/powerpoint/2010/main" val="42368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79" y="46864"/>
            <a:ext cx="11223171" cy="1325563"/>
          </a:xfrm>
        </p:spPr>
        <p:txBody>
          <a:bodyPr/>
          <a:lstStyle/>
          <a:p>
            <a:r>
              <a:rPr lang="cs-CZ" dirty="0" smtClean="0"/>
              <a:t>LANGUAGES BEFORE WWI</a:t>
            </a:r>
            <a:endParaRPr lang="cs-CZ" dirty="0"/>
          </a:p>
        </p:txBody>
      </p:sp>
      <p:pic>
        <p:nvPicPr>
          <p:cNvPr id="4" name="Picture 2" descr="https://upload.wikimedia.org/wikipedia/commons/thumb/1/1c/Languages_of_Central_Europe_1910_v_%C4%8De%C5%A1tin%C4%9B.png/1280px-Languages_of_Central_Europe_1910_v_%C4%8De%C5%A1tin%C4%9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92706"/>
            <a:ext cx="6248566" cy="47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EE 1918-2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3019" y="709646"/>
            <a:ext cx="5218981" cy="6148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2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Karel\mapy\Langauges\Poland1937linguist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558800"/>
            <a:ext cx="7620000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6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mapy\mapy\historické mapy Evropy\RČs._Poměry_národnostn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296" y="1086879"/>
            <a:ext cx="11274753" cy="520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78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6431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4th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2000+</a:t>
            </a:r>
            <a:r>
              <a:rPr lang="cs-CZ" altLang="cs-CZ" dirty="0"/>
              <a:t>)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534031" y="1112807"/>
            <a:ext cx="5384800" cy="56503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cs-CZ" dirty="0"/>
              <a:t>No tradition of independent statehood at all {Slovakia, Slovenia, Finland, Estonia}  </a:t>
            </a:r>
          </a:p>
          <a:p>
            <a:pPr marL="0" indent="0">
              <a:buNone/>
            </a:pPr>
            <a:r>
              <a:rPr lang="en-US" altLang="cs-CZ" dirty="0"/>
              <a:t>Orientation towards cultural/folklore history.</a:t>
            </a:r>
          </a:p>
          <a:p>
            <a:pPr marL="0" indent="0">
              <a:buNone/>
            </a:pPr>
            <a:r>
              <a:rPr lang="en-US" altLang="cs-CZ" dirty="0"/>
              <a:t>The spread of bolshevism repressed the national emancipation movements</a:t>
            </a:r>
          </a:p>
          <a:p>
            <a:pPr marL="0" indent="0" algn="just">
              <a:buNone/>
            </a:pPr>
            <a:r>
              <a:rPr lang="en-US" altLang="cs-CZ" b="1" dirty="0"/>
              <a:t>USSR: </a:t>
            </a:r>
            <a:r>
              <a:rPr lang="en-US" altLang="cs-CZ" dirty="0"/>
              <a:t>Ukraine, Baltic States, Armenia, Georgia,  etc.</a:t>
            </a:r>
          </a:p>
          <a:p>
            <a:pPr marL="0" indent="0" algn="just">
              <a:buNone/>
            </a:pPr>
            <a:r>
              <a:rPr lang="en-US" altLang="cs-CZ" b="1" dirty="0"/>
              <a:t>Yugoslavia: </a:t>
            </a:r>
            <a:r>
              <a:rPr lang="en-US" altLang="cs-CZ" dirty="0"/>
              <a:t>Slovenia, Croatia, Monte Negro, Macedonia, Bosnia, Kosovo … </a:t>
            </a:r>
          </a:p>
          <a:p>
            <a:pPr marL="0" indent="0" algn="just">
              <a:buNone/>
            </a:pPr>
            <a:r>
              <a:rPr lang="en-US" altLang="cs-CZ" b="1" dirty="0"/>
              <a:t>Czechoslovakia: </a:t>
            </a:r>
            <a:r>
              <a:rPr lang="en-US" altLang="cs-CZ" dirty="0"/>
              <a:t>Slovakia …</a:t>
            </a:r>
            <a:endParaRPr lang="cs-CZ" altLang="cs-CZ" dirty="0"/>
          </a:p>
          <a:p>
            <a:pPr marL="0" indent="0" algn="just">
              <a:buNone/>
            </a:pPr>
            <a:r>
              <a:rPr lang="en-US" altLang="cs-CZ" b="1" dirty="0"/>
              <a:t>Disintegrative (ethnic) nationalism </a:t>
            </a:r>
          </a:p>
          <a:p>
            <a:pPr marL="0" indent="0" algn="just">
              <a:buNone/>
            </a:pPr>
            <a:endParaRPr lang="en-US" altLang="cs-CZ" dirty="0"/>
          </a:p>
          <a:p>
            <a:pPr marL="533400" indent="-533400"/>
            <a:endParaRPr lang="cs-CZ" altLang="cs-CZ" sz="2000" dirty="0"/>
          </a:p>
          <a:p>
            <a:pPr marL="533400" indent="-533400"/>
            <a:endParaRPr lang="cs-CZ" altLang="cs-CZ" dirty="0"/>
          </a:p>
        </p:txBody>
      </p:sp>
      <p:pic>
        <p:nvPicPr>
          <p:cNvPr id="6148" name="Picture 6" descr="central europe map 2000-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79431"/>
            <a:ext cx="6401987" cy="5395822"/>
          </a:xfrm>
          <a:noFill/>
        </p:spPr>
      </p:pic>
    </p:spTree>
    <p:extLst>
      <p:ext uri="{BB962C8B-B14F-4D97-AF65-F5344CB8AC3E}">
        <p14:creationId xmlns:p14="http://schemas.microsoft.com/office/powerpoint/2010/main" val="22217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707572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cs-CZ" dirty="0"/>
              <a:t>Central Europe: Fiction or Reality? 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1" y="1298121"/>
            <a:ext cx="6781800" cy="5298622"/>
          </a:xfrm>
        </p:spPr>
        <p:txBody>
          <a:bodyPr>
            <a:normAutofit/>
          </a:bodyPr>
          <a:lstStyle/>
          <a:p>
            <a:pPr marL="533400" indent="-533400">
              <a:buNone/>
            </a:pPr>
            <a:r>
              <a:rPr lang="en-AU" altLang="cs-CZ" sz="3200" dirty="0" smtClean="0"/>
              <a:t>Turbulent Politics and Changing Borders</a:t>
            </a:r>
            <a:endParaRPr lang="en-AU" altLang="cs-CZ" sz="3200" dirty="0"/>
          </a:p>
        </p:txBody>
      </p:sp>
      <p:pic>
        <p:nvPicPr>
          <p:cNvPr id="5124" name="Picture 7" descr="CEE 1918-2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31" y="1031451"/>
            <a:ext cx="3972925" cy="5826549"/>
          </a:xfrm>
          <a:noFill/>
        </p:spPr>
      </p:pic>
      <p:pic>
        <p:nvPicPr>
          <p:cNvPr id="3074" name="Picture 2" descr="https://upload.wikimedia.org/wikipedia/commons/thumb/3/3c/10_Soviet_Invasion_of_Czechoslovakia_-_Flickr_-_The_Central_Intelligence_Agency.jpg/1920px-10_Soviet_Invasion_of_Czechoslovakia_-_Flickr_-_The_Central_Intelligence_Agenc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14" y="2163090"/>
            <a:ext cx="6598677" cy="44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7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644</Words>
  <Application>Microsoft Office PowerPoint</Application>
  <PresentationFormat>Vlastní</PresentationFormat>
  <Paragraphs>98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Office</vt:lpstr>
      <vt:lpstr>Gellner – 4 time zones (West – East direction) </vt:lpstr>
      <vt:lpstr>1st ZONE (Europe 1800) </vt:lpstr>
      <vt:lpstr>2nd ZONE (Europe 1900)</vt:lpstr>
      <vt:lpstr>3rd ZONE (Europe 1918)</vt:lpstr>
      <vt:lpstr>LANGUAGES BEFORE WWI</vt:lpstr>
      <vt:lpstr>Prezentace aplikace PowerPoint</vt:lpstr>
      <vt:lpstr>Prezentace aplikace PowerPoint</vt:lpstr>
      <vt:lpstr>4th ZONE (Europe 2000+)</vt:lpstr>
      <vt:lpstr>Central Europe: Fiction or Reality?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Post-communists Predicaments</vt:lpstr>
      <vt:lpstr>Aloisie Müllerová (*1909 – †2011)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IMPERIAL Queen Victoria</vt:lpstr>
      <vt:lpstr>Place de la République Paris</vt:lpstr>
      <vt:lpstr>Prezentace aplikace PowerPoint</vt:lpstr>
      <vt:lpstr>Prezentace aplikace PowerPoint</vt:lpstr>
      <vt:lpstr>Prezentace aplikace PowerPoint</vt:lpstr>
      <vt:lpstr>Central Europe? Summary</vt:lpstr>
    </vt:vector>
  </TitlesOfParts>
  <Company>VŠE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Kamila Hlaváčová</dc:creator>
  <cp:lastModifiedBy>Karel Müller</cp:lastModifiedBy>
  <cp:revision>52</cp:revision>
  <dcterms:created xsi:type="dcterms:W3CDTF">2016-10-25T11:44:27Z</dcterms:created>
  <dcterms:modified xsi:type="dcterms:W3CDTF">2022-04-06T12:52:13Z</dcterms:modified>
</cp:coreProperties>
</file>