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9f44e71123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9f44e71123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ba365826a4f604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ba365826a4f604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9f44e71123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9f44e71123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ba365826a4f604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ba365826a4f604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ba365826a4f60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ba365826a4f60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ba365826a4f604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ba365826a4f604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9d54ef14ed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9d54ef14ed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9d54ef14e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9d54ef14e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9d54ef14ed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9d54ef14e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9d54ef14ed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9d54ef14e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9f44e71123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9f44e71123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ba365826a4f604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ba365826a4f604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ba365826a4f604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ba365826a4f604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ba365826a4f604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ba365826a4f604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ba365826a4f604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ba365826a4f604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about:blank" TargetMode="External"/><Relationship Id="rId4" Type="http://schemas.openxmlformats.org/officeDocument/2006/relationships/hyperlink" Target="about:blank" TargetMode="External"/><Relationship Id="rId5" Type="http://schemas.openxmlformats.org/officeDocument/2006/relationships/hyperlink" Target="about:blank" TargetMode="External"/><Relationship Id="rId6" Type="http://schemas.openxmlformats.org/officeDocument/2006/relationships/hyperlink" Target="about:blank" TargetMode="External"/><Relationship Id="rId7" Type="http://schemas.openxmlformats.org/officeDocument/2006/relationships/hyperlink" Target="about:blank" TargetMode="External"/><Relationship Id="rId8" Type="http://schemas.openxmlformats.org/officeDocument/2006/relationships/hyperlink" Target="about:blank" TargetMode="External"/></Relationships>
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1302000" y="-651350"/>
            <a:ext cx="6540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s" sz="3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Švýcarská “magická formule” v proměnách času</a:t>
            </a:r>
            <a:endParaRPr sz="3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0" y="4644425"/>
            <a:ext cx="1828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Adam Jan Turner</a:t>
            </a:r>
            <a:endParaRPr sz="1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7153975" y="4644425"/>
            <a:ext cx="2643600" cy="2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CEVRO Institut, z.ú.</a:t>
            </a:r>
            <a:endParaRPr sz="1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Magická formule v praxi - volby 2003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100" y="1560500"/>
            <a:ext cx="7543800" cy="260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>
            <p:ph type="title"/>
          </p:nvPr>
        </p:nvSpPr>
        <p:spPr>
          <a:xfrm>
            <a:off x="311688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Magická formule v praxi - volby 2003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5913" y="784225"/>
            <a:ext cx="5972175" cy="415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Magická formule v praxi - volby 2007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" y="1541450"/>
            <a:ext cx="7772400" cy="263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/>
          <p:nvPr>
            <p:ph type="title"/>
          </p:nvPr>
        </p:nvSpPr>
        <p:spPr>
          <a:xfrm>
            <a:off x="311688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Magická formule v praxi - volby 2007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4000" y="674688"/>
            <a:ext cx="5895975" cy="437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Návrhy na úpravu magické formule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Google Shape;153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2:1:1:1:1:1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bloky místo stran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4" name="Google Shape;15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2650" y="975950"/>
            <a:ext cx="6251350" cy="4167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9473" y="0"/>
            <a:ext cx="730505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Zdroje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7" name="Google Shape;167;p28"/>
          <p:cNvSpPr txBox="1"/>
          <p:nvPr>
            <p:ph idx="1" type="body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-"/>
            </a:pPr>
            <a:r>
              <a:rPr lang="cs" sz="1400" u="sng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https://www.swissinfo.ch/eng/multimedia/the--magic-formula--of-switzerland-s-direct-democracy/48673222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 sz="1400" u="sng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https://theses.cz/id/ms8s2z/Diplomov_prce_Adla_Kaerov.pdf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 sz="1400" u="sng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https://theses.cz/id/t81ivk/Bakalsk_prce_-_Barbora_Jenkov.pdf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 sz="1400" u="sng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https://www.admin.ch/gov/en/start/federal-council/history-of-the-federal-council/federal-councillors-and-their-parties.html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https://www.ncbi.nlm.nih.gov/pmc/articles/PMC7816082/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https://blog.nationalmuseum.ch/en/2021/09/using-the-magic-formula-to-achieve-concordance/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 sz="1400" u="sng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https://www.tydenikhrot.cz/clanek/nuda-v-bernu-volby-ve-svycarsku-provazel-nezajem-volicu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https://www.seznamzpravy.cz/clanek/zahranicni-parlamentni-volby-ve-svycarsku-vyhrala-lidova-strana-238747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 sz="1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https://www.swissinfo.ch/eng/business/swiss-politics-set-to-lean-rightwards-and-become-less-green/48906794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-"/>
            </a:pPr>
            <a:r>
              <a:rPr lang="c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https://www.srf.ch/news/schweiz/wahlen-2023/wahlen-2023-srf-zauberformelrechner-wie-verteilen-sie-die-bundesratssitze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-"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Obsah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 to je magická formule?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Historický vývoj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Magická formule v praxi - 1999, 2003, 2007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Návrhy na úpravu magické formule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Zdroje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8400" y="1017725"/>
            <a:ext cx="2124100" cy="2919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Co to je magická formule?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vzorec, který rozděluje 7 ministerských křesel mezi 4 největší strany ve Spolkové radě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dohoda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4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2882075" y="2548700"/>
            <a:ext cx="660900" cy="4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SVP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1" name="Google Shape;71;p15"/>
          <p:cNvCxnSpPr/>
          <p:nvPr/>
        </p:nvCxnSpPr>
        <p:spPr>
          <a:xfrm>
            <a:off x="3399375" y="2898250"/>
            <a:ext cx="417600" cy="352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2" name="Google Shape;72;p15"/>
          <p:cNvSpPr txBox="1"/>
          <p:nvPr/>
        </p:nvSpPr>
        <p:spPr>
          <a:xfrm>
            <a:off x="2983925" y="3873900"/>
            <a:ext cx="457200" cy="4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3" name="Google Shape;73;p15"/>
          <p:cNvCxnSpPr>
            <a:stCxn id="72" idx="3"/>
          </p:cNvCxnSpPr>
          <p:nvPr/>
        </p:nvCxnSpPr>
        <p:spPr>
          <a:xfrm flipH="1" rot="10800000">
            <a:off x="3441125" y="3680550"/>
            <a:ext cx="778200" cy="40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4" name="Google Shape;74;p15"/>
          <p:cNvSpPr txBox="1"/>
          <p:nvPr/>
        </p:nvSpPr>
        <p:spPr>
          <a:xfrm>
            <a:off x="5511850" y="2548700"/>
            <a:ext cx="660900" cy="4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FDP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5" name="Google Shape;75;p15"/>
          <p:cNvCxnSpPr/>
          <p:nvPr/>
        </p:nvCxnSpPr>
        <p:spPr>
          <a:xfrm flipH="1">
            <a:off x="4826200" y="2924325"/>
            <a:ext cx="756000" cy="35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6" name="Google Shape;76;p15"/>
          <p:cNvSpPr txBox="1"/>
          <p:nvPr/>
        </p:nvSpPr>
        <p:spPr>
          <a:xfrm>
            <a:off x="5261950" y="3905850"/>
            <a:ext cx="11607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die Mitte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7" name="Google Shape;77;p15"/>
          <p:cNvCxnSpPr/>
          <p:nvPr/>
        </p:nvCxnSpPr>
        <p:spPr>
          <a:xfrm rot="10800000">
            <a:off x="5213050" y="3654075"/>
            <a:ext cx="298800" cy="369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8" name="Google Shape;78;p15"/>
          <p:cNvSpPr txBox="1"/>
          <p:nvPr/>
        </p:nvSpPr>
        <p:spPr>
          <a:xfrm>
            <a:off x="3661975" y="3044075"/>
            <a:ext cx="1735500" cy="7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2:2:2:1</a:t>
            </a:r>
            <a:endParaRPr b="1"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Historický vývoj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232" lvl="0" marL="457200" rtl="0" algn="l">
              <a:lnSpc>
                <a:spcPct val="7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95"/>
              <a:buFont typeface="Times New Roman"/>
              <a:buChar char="-"/>
            </a:pPr>
            <a:r>
              <a:rPr b="1" lang="cs" sz="1695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1848 - </a:t>
            </a:r>
            <a:r>
              <a:rPr lang="cs" sz="1695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Radikálové</a:t>
            </a:r>
            <a:endParaRPr sz="1695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79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695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232" lvl="0" marL="457200" rtl="0" algn="l">
              <a:lnSpc>
                <a:spcPct val="7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95"/>
              <a:buFont typeface="Times New Roman"/>
              <a:buChar char="-"/>
            </a:pPr>
            <a:r>
              <a:rPr b="1" lang="cs" sz="1695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1891 - </a:t>
            </a:r>
            <a:r>
              <a:rPr lang="cs" sz="1695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poprvé zvolen člen katolických konzervativců</a:t>
            </a:r>
            <a:endParaRPr sz="1695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79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695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232" lvl="0" marL="457200" rtl="0" algn="l">
              <a:lnSpc>
                <a:spcPct val="7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95"/>
              <a:buFont typeface="Times New Roman"/>
              <a:buChar char="-"/>
            </a:pPr>
            <a:r>
              <a:rPr b="1" lang="cs" sz="1695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1917-1919 -  </a:t>
            </a:r>
            <a:r>
              <a:rPr lang="cs" sz="1695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 Spolkové radě liberál</a:t>
            </a:r>
            <a:endParaRPr sz="1695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79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695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232" lvl="0" marL="457200" rtl="0" algn="l">
              <a:lnSpc>
                <a:spcPct val="7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95"/>
              <a:buFont typeface="Times New Roman"/>
              <a:buChar char="-"/>
            </a:pPr>
            <a:r>
              <a:rPr b="1" lang="cs" sz="1695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1929 - </a:t>
            </a:r>
            <a:r>
              <a:rPr lang="cs" sz="1695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 Spolkové radě člen Strany zemědělců, živnostníků a nezávislých</a:t>
            </a:r>
            <a:endParaRPr sz="1695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79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695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232" lvl="0" marL="457200" rtl="0" algn="l">
              <a:lnSpc>
                <a:spcPct val="7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95"/>
              <a:buFont typeface="Times New Roman"/>
              <a:buChar char="-"/>
            </a:pPr>
            <a:r>
              <a:rPr b="1" lang="cs" sz="1695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1943 - </a:t>
            </a:r>
            <a:r>
              <a:rPr lang="cs" sz="1695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 vládě sociální demokraté</a:t>
            </a:r>
            <a:endParaRPr sz="1695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79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695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232" lvl="0" marL="457200" rtl="0" algn="l">
              <a:lnSpc>
                <a:spcPct val="7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95"/>
              <a:buFont typeface="Times New Roman"/>
              <a:buChar char="-"/>
            </a:pPr>
            <a:r>
              <a:rPr b="1" lang="cs" sz="1695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1959 -</a:t>
            </a:r>
            <a:r>
              <a:rPr lang="cs" sz="1695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poprvé použita magická formule</a:t>
            </a:r>
            <a:endParaRPr b="1" sz="1695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79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b="1" sz="1695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232" lvl="0" marL="457200" rtl="0" algn="l">
              <a:lnSpc>
                <a:spcPct val="7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95"/>
              <a:buFont typeface="Times New Roman"/>
              <a:buChar char="-"/>
            </a:pPr>
            <a:r>
              <a:rPr b="1" lang="cs" sz="1695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2003 - </a:t>
            </a:r>
            <a:r>
              <a:rPr lang="cs" sz="1695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SVP získává další křeslo na úkor CVP</a:t>
            </a:r>
            <a:endParaRPr sz="1695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79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b="1" sz="1695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232" lvl="0" marL="457200" rtl="0" algn="l">
              <a:lnSpc>
                <a:spcPct val="7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95"/>
              <a:buFont typeface="Times New Roman"/>
              <a:buChar char="-"/>
            </a:pPr>
            <a:r>
              <a:rPr b="1" lang="cs" sz="1695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2019 - </a:t>
            </a:r>
            <a:r>
              <a:rPr lang="cs" sz="1695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zásadní změny ve stranickém systému</a:t>
            </a:r>
            <a:endParaRPr b="1" sz="1695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79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b="1" sz="1695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476" y="0"/>
            <a:ext cx="773702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5284" y="0"/>
            <a:ext cx="5053432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88166"/>
            <a:ext cx="9144000" cy="2167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Magická formule v praxi - volby 1999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86156"/>
            <a:ext cx="9144001" cy="3149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Magická formule v praxi - volby 1999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5251" y="628225"/>
            <a:ext cx="4853486" cy="446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