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495" r:id="rId3"/>
    <p:sldId id="494" r:id="rId4"/>
    <p:sldId id="503" r:id="rId5"/>
    <p:sldId id="1032" r:id="rId6"/>
    <p:sldId id="1033" r:id="rId7"/>
    <p:sldId id="489" r:id="rId8"/>
    <p:sldId id="500" r:id="rId9"/>
    <p:sldId id="496" r:id="rId10"/>
    <p:sldId id="479" r:id="rId11"/>
    <p:sldId id="478" r:id="rId12"/>
    <p:sldId id="1034" r:id="rId13"/>
    <p:sldId id="1035" r:id="rId14"/>
    <p:sldId id="1037" r:id="rId15"/>
    <p:sldId id="1036" r:id="rId16"/>
    <p:sldId id="1038" r:id="rId17"/>
    <p:sldId id="480" r:id="rId18"/>
    <p:sldId id="1024" r:id="rId19"/>
    <p:sldId id="472" r:id="rId20"/>
    <p:sldId id="481" r:id="rId21"/>
    <p:sldId id="482" r:id="rId22"/>
    <p:sldId id="483" r:id="rId23"/>
    <p:sldId id="962" r:id="rId24"/>
    <p:sldId id="1015" r:id="rId25"/>
    <p:sldId id="1039" r:id="rId26"/>
    <p:sldId id="1040" r:id="rId27"/>
    <p:sldId id="473" r:id="rId28"/>
    <p:sldId id="474" r:id="rId29"/>
    <p:sldId id="475" r:id="rId30"/>
    <p:sldId id="468" r:id="rId31"/>
    <p:sldId id="502" r:id="rId32"/>
    <p:sldId id="470" r:id="rId33"/>
    <p:sldId id="477" r:id="rId34"/>
    <p:sldId id="486" r:id="rId35"/>
    <p:sldId id="487" r:id="rId36"/>
    <p:sldId id="488" r:id="rId37"/>
    <p:sldId id="476" r:id="rId38"/>
    <p:sldId id="295" r:id="rId39"/>
    <p:sldId id="297" r:id="rId40"/>
    <p:sldId id="298" r:id="rId41"/>
    <p:sldId id="316" r:id="rId42"/>
    <p:sldId id="319" r:id="rId43"/>
    <p:sldId id="497" r:id="rId44"/>
    <p:sldId id="501" r:id="rId45"/>
    <p:sldId id="382" r:id="rId46"/>
    <p:sldId id="492" r:id="rId47"/>
    <p:sldId id="313" r:id="rId48"/>
    <p:sldId id="381" r:id="rId49"/>
    <p:sldId id="374" r:id="rId50"/>
    <p:sldId id="498" r:id="rId51"/>
    <p:sldId id="409" r:id="rId52"/>
    <p:sldId id="338" r:id="rId53"/>
    <p:sldId id="390" r:id="rId54"/>
    <p:sldId id="352" r:id="rId55"/>
    <p:sldId id="375" r:id="rId56"/>
    <p:sldId id="967" r:id="rId57"/>
    <p:sldId id="1011" r:id="rId58"/>
    <p:sldId id="1041" r:id="rId59"/>
    <p:sldId id="1013" r:id="rId60"/>
    <p:sldId id="1019" r:id="rId61"/>
    <p:sldId id="1020" r:id="rId62"/>
    <p:sldId id="1021" r:id="rId63"/>
    <p:sldId id="1022" r:id="rId64"/>
    <p:sldId id="1023" r:id="rId65"/>
    <p:sldId id="395" r:id="rId66"/>
    <p:sldId id="411" r:id="rId67"/>
    <p:sldId id="1025" r:id="rId68"/>
    <p:sldId id="397" r:id="rId69"/>
    <p:sldId id="403" r:id="rId70"/>
    <p:sldId id="404" r:id="rId71"/>
    <p:sldId id="402" r:id="rId72"/>
    <p:sldId id="340" r:id="rId73"/>
    <p:sldId id="405" r:id="rId74"/>
    <p:sldId id="407" r:id="rId75"/>
    <p:sldId id="412" r:id="rId76"/>
    <p:sldId id="413" r:id="rId77"/>
    <p:sldId id="359" r:id="rId78"/>
    <p:sldId id="358" r:id="rId79"/>
    <p:sldId id="360" r:id="rId80"/>
    <p:sldId id="300" r:id="rId81"/>
    <p:sldId id="301" r:id="rId82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8" d="100"/>
          <a:sy n="108" d="100"/>
        </p:scale>
        <p:origin x="1302" y="120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35.jpeg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990318330831215E-2"/>
          <c:y val="1.5610165221186847E-2"/>
          <c:w val="0.91908820735929386"/>
          <c:h val="0.82823264348593595"/>
        </c:manualLayout>
      </c:layout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President</c:v>
                </c:pt>
              </c:strCache>
            </c:strRef>
          </c:tx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List1!$B$2:$EL$2</c:f>
              <c:numCache>
                <c:formatCode>General</c:formatCode>
                <c:ptCount val="141"/>
                <c:pt idx="0">
                  <c:v>78</c:v>
                </c:pt>
                <c:pt idx="1">
                  <c:v>82</c:v>
                </c:pt>
                <c:pt idx="2">
                  <c:v>78</c:v>
                </c:pt>
                <c:pt idx="3">
                  <c:v>78</c:v>
                </c:pt>
                <c:pt idx="4">
                  <c:v>84</c:v>
                </c:pt>
                <c:pt idx="5">
                  <c:v>87</c:v>
                </c:pt>
                <c:pt idx="6">
                  <c:v>75</c:v>
                </c:pt>
                <c:pt idx="7">
                  <c:v>68</c:v>
                </c:pt>
                <c:pt idx="8">
                  <c:v>66</c:v>
                </c:pt>
                <c:pt idx="9">
                  <c:v>65</c:v>
                </c:pt>
                <c:pt idx="10">
                  <c:v>68</c:v>
                </c:pt>
                <c:pt idx="11">
                  <c:v>65</c:v>
                </c:pt>
                <c:pt idx="12">
                  <c:v>64</c:v>
                </c:pt>
                <c:pt idx="13">
                  <c:v>62</c:v>
                </c:pt>
                <c:pt idx="14">
                  <c:v>66</c:v>
                </c:pt>
                <c:pt idx="15">
                  <c:v>64</c:v>
                </c:pt>
                <c:pt idx="16">
                  <c:v>65</c:v>
                </c:pt>
                <c:pt idx="17">
                  <c:v>61</c:v>
                </c:pt>
                <c:pt idx="18">
                  <c:v>62</c:v>
                </c:pt>
                <c:pt idx="19">
                  <c:v>60</c:v>
                </c:pt>
                <c:pt idx="20">
                  <c:v>71</c:v>
                </c:pt>
                <c:pt idx="21">
                  <c:v>61</c:v>
                </c:pt>
                <c:pt idx="22">
                  <c:v>60</c:v>
                </c:pt>
                <c:pt idx="23">
                  <c:v>63</c:v>
                </c:pt>
                <c:pt idx="24">
                  <c:v>58</c:v>
                </c:pt>
                <c:pt idx="25">
                  <c:v>51</c:v>
                </c:pt>
                <c:pt idx="26">
                  <c:v>54</c:v>
                </c:pt>
                <c:pt idx="27">
                  <c:v>46</c:v>
                </c:pt>
                <c:pt idx="28">
                  <c:v>49</c:v>
                </c:pt>
                <c:pt idx="29">
                  <c:v>51</c:v>
                </c:pt>
                <c:pt idx="30">
                  <c:v>49</c:v>
                </c:pt>
                <c:pt idx="31">
                  <c:v>55</c:v>
                </c:pt>
                <c:pt idx="32">
                  <c:v>51</c:v>
                </c:pt>
                <c:pt idx="33">
                  <c:v>51</c:v>
                </c:pt>
                <c:pt idx="34">
                  <c:v>56</c:v>
                </c:pt>
                <c:pt idx="35">
                  <c:v>53</c:v>
                </c:pt>
                <c:pt idx="36">
                  <c:v>55</c:v>
                </c:pt>
                <c:pt idx="37">
                  <c:v>55</c:v>
                </c:pt>
                <c:pt idx="38">
                  <c:v>54</c:v>
                </c:pt>
                <c:pt idx="39">
                  <c:v>51</c:v>
                </c:pt>
                <c:pt idx="40">
                  <c:v>55</c:v>
                </c:pt>
                <c:pt idx="41">
                  <c:v>55</c:v>
                </c:pt>
                <c:pt idx="42">
                  <c:v>60</c:v>
                </c:pt>
                <c:pt idx="43">
                  <c:v>54</c:v>
                </c:pt>
                <c:pt idx="44">
                  <c:v>54</c:v>
                </c:pt>
                <c:pt idx="45">
                  <c:v>54</c:v>
                </c:pt>
                <c:pt idx="46">
                  <c:v>50</c:v>
                </c:pt>
                <c:pt idx="47">
                  <c:v>51</c:v>
                </c:pt>
                <c:pt idx="48">
                  <c:v>54</c:v>
                </c:pt>
                <c:pt idx="49">
                  <c:v>45</c:v>
                </c:pt>
                <c:pt idx="50">
                  <c:v>55</c:v>
                </c:pt>
                <c:pt idx="51">
                  <c:v>58</c:v>
                </c:pt>
                <c:pt idx="52">
                  <c:v>58</c:v>
                </c:pt>
                <c:pt idx="53">
                  <c:v>58</c:v>
                </c:pt>
                <c:pt idx="54">
                  <c:v>58</c:v>
                </c:pt>
                <c:pt idx="55">
                  <c:v>58</c:v>
                </c:pt>
                <c:pt idx="56">
                  <c:v>64</c:v>
                </c:pt>
                <c:pt idx="57">
                  <c:v>63</c:v>
                </c:pt>
                <c:pt idx="58">
                  <c:v>63</c:v>
                </c:pt>
                <c:pt idx="59">
                  <c:v>61</c:v>
                </c:pt>
                <c:pt idx="60">
                  <c:v>64</c:v>
                </c:pt>
                <c:pt idx="61">
                  <c:v>66</c:v>
                </c:pt>
                <c:pt idx="62">
                  <c:v>66</c:v>
                </c:pt>
                <c:pt idx="63">
                  <c:v>72</c:v>
                </c:pt>
                <c:pt idx="64">
                  <c:v>71</c:v>
                </c:pt>
                <c:pt idx="65">
                  <c:v>77</c:v>
                </c:pt>
                <c:pt idx="66">
                  <c:v>72</c:v>
                </c:pt>
                <c:pt idx="67">
                  <c:v>77</c:v>
                </c:pt>
                <c:pt idx="68">
                  <c:v>74</c:v>
                </c:pt>
                <c:pt idx="69">
                  <c:v>75</c:v>
                </c:pt>
                <c:pt idx="70">
                  <c:v>73</c:v>
                </c:pt>
                <c:pt idx="71">
                  <c:v>73</c:v>
                </c:pt>
                <c:pt idx="72">
                  <c:v>72</c:v>
                </c:pt>
                <c:pt idx="73">
                  <c:v>71</c:v>
                </c:pt>
                <c:pt idx="74">
                  <c:v>71</c:v>
                </c:pt>
                <c:pt idx="75">
                  <c:v>69</c:v>
                </c:pt>
                <c:pt idx="76">
                  <c:v>67</c:v>
                </c:pt>
                <c:pt idx="77">
                  <c:v>71</c:v>
                </c:pt>
                <c:pt idx="78">
                  <c:v>72</c:v>
                </c:pt>
                <c:pt idx="79">
                  <c:v>71</c:v>
                </c:pt>
                <c:pt idx="80">
                  <c:v>71</c:v>
                </c:pt>
                <c:pt idx="81">
                  <c:v>69</c:v>
                </c:pt>
                <c:pt idx="82">
                  <c:v>69</c:v>
                </c:pt>
                <c:pt idx="83">
                  <c:v>69</c:v>
                </c:pt>
                <c:pt idx="84">
                  <c:v>74</c:v>
                </c:pt>
                <c:pt idx="85">
                  <c:v>68</c:v>
                </c:pt>
                <c:pt idx="86">
                  <c:v>73</c:v>
                </c:pt>
                <c:pt idx="87">
                  <c:v>71</c:v>
                </c:pt>
                <c:pt idx="88">
                  <c:v>74</c:v>
                </c:pt>
                <c:pt idx="89">
                  <c:v>74</c:v>
                </c:pt>
                <c:pt idx="90">
                  <c:v>70</c:v>
                </c:pt>
                <c:pt idx="91">
                  <c:v>73</c:v>
                </c:pt>
                <c:pt idx="92">
                  <c:v>72</c:v>
                </c:pt>
                <c:pt idx="93">
                  <c:v>76</c:v>
                </c:pt>
                <c:pt idx="94">
                  <c:v>73</c:v>
                </c:pt>
                <c:pt idx="95">
                  <c:v>74</c:v>
                </c:pt>
                <c:pt idx="96">
                  <c:v>71</c:v>
                </c:pt>
                <c:pt idx="97">
                  <c:v>71</c:v>
                </c:pt>
                <c:pt idx="98">
                  <c:v>66</c:v>
                </c:pt>
                <c:pt idx="99">
                  <c:v>66</c:v>
                </c:pt>
                <c:pt idx="100">
                  <c:v>66</c:v>
                </c:pt>
                <c:pt idx="101">
                  <c:v>58</c:v>
                </c:pt>
                <c:pt idx="102">
                  <c:v>63</c:v>
                </c:pt>
                <c:pt idx="103">
                  <c:v>63</c:v>
                </c:pt>
                <c:pt idx="104">
                  <c:v>62</c:v>
                </c:pt>
                <c:pt idx="105">
                  <c:v>67</c:v>
                </c:pt>
                <c:pt idx="106">
                  <c:v>65</c:v>
                </c:pt>
                <c:pt idx="107">
                  <c:v>63</c:v>
                </c:pt>
                <c:pt idx="108">
                  <c:v>60</c:v>
                </c:pt>
                <c:pt idx="109">
                  <c:v>65</c:v>
                </c:pt>
                <c:pt idx="110">
                  <c:v>67</c:v>
                </c:pt>
                <c:pt idx="111">
                  <c:v>65</c:v>
                </c:pt>
                <c:pt idx="112">
                  <c:v>65</c:v>
                </c:pt>
                <c:pt idx="113">
                  <c:v>61</c:v>
                </c:pt>
                <c:pt idx="114">
                  <c:v>66</c:v>
                </c:pt>
                <c:pt idx="115">
                  <c:v>59</c:v>
                </c:pt>
                <c:pt idx="116">
                  <c:v>61</c:v>
                </c:pt>
                <c:pt idx="117">
                  <c:v>68</c:v>
                </c:pt>
                <c:pt idx="118">
                  <c:v>68</c:v>
                </c:pt>
                <c:pt idx="119">
                  <c:v>69</c:v>
                </c:pt>
                <c:pt idx="120">
                  <c:v>66</c:v>
                </c:pt>
                <c:pt idx="121">
                  <c:v>74</c:v>
                </c:pt>
                <c:pt idx="122">
                  <c:v>67</c:v>
                </c:pt>
                <c:pt idx="123">
                  <c:v>72</c:v>
                </c:pt>
                <c:pt idx="124">
                  <c:v>64</c:v>
                </c:pt>
                <c:pt idx="125">
                  <c:v>70</c:v>
                </c:pt>
                <c:pt idx="126">
                  <c:v>70</c:v>
                </c:pt>
                <c:pt idx="127">
                  <c:v>69</c:v>
                </c:pt>
                <c:pt idx="128">
                  <c:v>65</c:v>
                </c:pt>
                <c:pt idx="129">
                  <c:v>67</c:v>
                </c:pt>
                <c:pt idx="130">
                  <c:v>68</c:v>
                </c:pt>
                <c:pt idx="131">
                  <c:v>59</c:v>
                </c:pt>
                <c:pt idx="132">
                  <c:v>55</c:v>
                </c:pt>
                <c:pt idx="133">
                  <c:v>54</c:v>
                </c:pt>
                <c:pt idx="134">
                  <c:v>57</c:v>
                </c:pt>
                <c:pt idx="135">
                  <c:v>57</c:v>
                </c:pt>
                <c:pt idx="136">
                  <c:v>58</c:v>
                </c:pt>
                <c:pt idx="137">
                  <c:v>57</c:v>
                </c:pt>
                <c:pt idx="138">
                  <c:v>56</c:v>
                </c:pt>
                <c:pt idx="139">
                  <c:v>53</c:v>
                </c:pt>
                <c:pt idx="140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07-4BAD-ACA3-31FD3B7E6B79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List1!$B$3:$EL$3</c:f>
              <c:numCache>
                <c:formatCode>General</c:formatCode>
                <c:ptCount val="141"/>
                <c:pt idx="0">
                  <c:v>48</c:v>
                </c:pt>
                <c:pt idx="1">
                  <c:v>53</c:v>
                </c:pt>
                <c:pt idx="2">
                  <c:v>45</c:v>
                </c:pt>
                <c:pt idx="3">
                  <c:v>46</c:v>
                </c:pt>
                <c:pt idx="4">
                  <c:v>51</c:v>
                </c:pt>
                <c:pt idx="5">
                  <c:v>50</c:v>
                </c:pt>
                <c:pt idx="6">
                  <c:v>43</c:v>
                </c:pt>
                <c:pt idx="7">
                  <c:v>43</c:v>
                </c:pt>
                <c:pt idx="8">
                  <c:v>38</c:v>
                </c:pt>
                <c:pt idx="9">
                  <c:v>35</c:v>
                </c:pt>
                <c:pt idx="10">
                  <c:v>22</c:v>
                </c:pt>
                <c:pt idx="11">
                  <c:v>26</c:v>
                </c:pt>
                <c:pt idx="12">
                  <c:v>35</c:v>
                </c:pt>
                <c:pt idx="13">
                  <c:v>33</c:v>
                </c:pt>
                <c:pt idx="14">
                  <c:v>28</c:v>
                </c:pt>
                <c:pt idx="15">
                  <c:v>14</c:v>
                </c:pt>
                <c:pt idx="16">
                  <c:v>25</c:v>
                </c:pt>
                <c:pt idx="17">
                  <c:v>50</c:v>
                </c:pt>
                <c:pt idx="18">
                  <c:v>47</c:v>
                </c:pt>
                <c:pt idx="19">
                  <c:v>42</c:v>
                </c:pt>
                <c:pt idx="20">
                  <c:v>42</c:v>
                </c:pt>
                <c:pt idx="21">
                  <c:v>39</c:v>
                </c:pt>
                <c:pt idx="22">
                  <c:v>41</c:v>
                </c:pt>
                <c:pt idx="23">
                  <c:v>44</c:v>
                </c:pt>
                <c:pt idx="24">
                  <c:v>41</c:v>
                </c:pt>
                <c:pt idx="25">
                  <c:v>40</c:v>
                </c:pt>
                <c:pt idx="26">
                  <c:v>38</c:v>
                </c:pt>
                <c:pt idx="27">
                  <c:v>37</c:v>
                </c:pt>
                <c:pt idx="28">
                  <c:v>36</c:v>
                </c:pt>
                <c:pt idx="29">
                  <c:v>30</c:v>
                </c:pt>
                <c:pt idx="30">
                  <c:v>27</c:v>
                </c:pt>
                <c:pt idx="31">
                  <c:v>21</c:v>
                </c:pt>
                <c:pt idx="32">
                  <c:v>19</c:v>
                </c:pt>
                <c:pt idx="33">
                  <c:v>27</c:v>
                </c:pt>
                <c:pt idx="34">
                  <c:v>25</c:v>
                </c:pt>
                <c:pt idx="35">
                  <c:v>30</c:v>
                </c:pt>
                <c:pt idx="36">
                  <c:v>33</c:v>
                </c:pt>
                <c:pt idx="37">
                  <c:v>39</c:v>
                </c:pt>
                <c:pt idx="38">
                  <c:v>35</c:v>
                </c:pt>
                <c:pt idx="39">
                  <c:v>33</c:v>
                </c:pt>
                <c:pt idx="40">
                  <c:v>34</c:v>
                </c:pt>
                <c:pt idx="41">
                  <c:v>38</c:v>
                </c:pt>
                <c:pt idx="42">
                  <c:v>39</c:v>
                </c:pt>
                <c:pt idx="43">
                  <c:v>34</c:v>
                </c:pt>
                <c:pt idx="44">
                  <c:v>41</c:v>
                </c:pt>
                <c:pt idx="45">
                  <c:v>46</c:v>
                </c:pt>
                <c:pt idx="46">
                  <c:v>42</c:v>
                </c:pt>
                <c:pt idx="47">
                  <c:v>43</c:v>
                </c:pt>
                <c:pt idx="48">
                  <c:v>43</c:v>
                </c:pt>
                <c:pt idx="49">
                  <c:v>48</c:v>
                </c:pt>
                <c:pt idx="50">
                  <c:v>48</c:v>
                </c:pt>
                <c:pt idx="51">
                  <c:v>51</c:v>
                </c:pt>
                <c:pt idx="52">
                  <c:v>51</c:v>
                </c:pt>
                <c:pt idx="53">
                  <c:v>49</c:v>
                </c:pt>
                <c:pt idx="54">
                  <c:v>39</c:v>
                </c:pt>
                <c:pt idx="55">
                  <c:v>47</c:v>
                </c:pt>
                <c:pt idx="56">
                  <c:v>40</c:v>
                </c:pt>
                <c:pt idx="57">
                  <c:v>36</c:v>
                </c:pt>
                <c:pt idx="58">
                  <c:v>35</c:v>
                </c:pt>
                <c:pt idx="59">
                  <c:v>29</c:v>
                </c:pt>
                <c:pt idx="60">
                  <c:v>36</c:v>
                </c:pt>
                <c:pt idx="61">
                  <c:v>35</c:v>
                </c:pt>
                <c:pt idx="62">
                  <c:v>29</c:v>
                </c:pt>
                <c:pt idx="63">
                  <c:v>37</c:v>
                </c:pt>
                <c:pt idx="64">
                  <c:v>26</c:v>
                </c:pt>
                <c:pt idx="65">
                  <c:v>33</c:v>
                </c:pt>
                <c:pt idx="66">
                  <c:v>28</c:v>
                </c:pt>
                <c:pt idx="67">
                  <c:v>36</c:v>
                </c:pt>
                <c:pt idx="68">
                  <c:v>26</c:v>
                </c:pt>
                <c:pt idx="69">
                  <c:v>35</c:v>
                </c:pt>
                <c:pt idx="70">
                  <c:v>40</c:v>
                </c:pt>
                <c:pt idx="71">
                  <c:v>31</c:v>
                </c:pt>
                <c:pt idx="72">
                  <c:v>28</c:v>
                </c:pt>
                <c:pt idx="73">
                  <c:v>34</c:v>
                </c:pt>
                <c:pt idx="74">
                  <c:v>31</c:v>
                </c:pt>
                <c:pt idx="75">
                  <c:v>27</c:v>
                </c:pt>
                <c:pt idx="76">
                  <c:v>14</c:v>
                </c:pt>
                <c:pt idx="77">
                  <c:v>32</c:v>
                </c:pt>
                <c:pt idx="78">
                  <c:v>37</c:v>
                </c:pt>
                <c:pt idx="79">
                  <c:v>42</c:v>
                </c:pt>
                <c:pt idx="80">
                  <c:v>42</c:v>
                </c:pt>
                <c:pt idx="81">
                  <c:v>42</c:v>
                </c:pt>
                <c:pt idx="82">
                  <c:v>43</c:v>
                </c:pt>
                <c:pt idx="83">
                  <c:v>41</c:v>
                </c:pt>
                <c:pt idx="84">
                  <c:v>44</c:v>
                </c:pt>
                <c:pt idx="85">
                  <c:v>39</c:v>
                </c:pt>
                <c:pt idx="86">
                  <c:v>44</c:v>
                </c:pt>
                <c:pt idx="87">
                  <c:v>44</c:v>
                </c:pt>
                <c:pt idx="88">
                  <c:v>28</c:v>
                </c:pt>
                <c:pt idx="89">
                  <c:v>28</c:v>
                </c:pt>
                <c:pt idx="90">
                  <c:v>28</c:v>
                </c:pt>
                <c:pt idx="91">
                  <c:v>28</c:v>
                </c:pt>
                <c:pt idx="92">
                  <c:v>31</c:v>
                </c:pt>
                <c:pt idx="93">
                  <c:v>31</c:v>
                </c:pt>
                <c:pt idx="94">
                  <c:v>34</c:v>
                </c:pt>
                <c:pt idx="95">
                  <c:v>30</c:v>
                </c:pt>
                <c:pt idx="96">
                  <c:v>36</c:v>
                </c:pt>
                <c:pt idx="97">
                  <c:v>34</c:v>
                </c:pt>
                <c:pt idx="98">
                  <c:v>33</c:v>
                </c:pt>
                <c:pt idx="99">
                  <c:v>27</c:v>
                </c:pt>
                <c:pt idx="100">
                  <c:v>27</c:v>
                </c:pt>
                <c:pt idx="101">
                  <c:v>28</c:v>
                </c:pt>
                <c:pt idx="102">
                  <c:v>31</c:v>
                </c:pt>
                <c:pt idx="103">
                  <c:v>29</c:v>
                </c:pt>
                <c:pt idx="104">
                  <c:v>28</c:v>
                </c:pt>
                <c:pt idx="105">
                  <c:v>30</c:v>
                </c:pt>
                <c:pt idx="106">
                  <c:v>26</c:v>
                </c:pt>
                <c:pt idx="107">
                  <c:v>26</c:v>
                </c:pt>
                <c:pt idx="108">
                  <c:v>27</c:v>
                </c:pt>
                <c:pt idx="109">
                  <c:v>30</c:v>
                </c:pt>
                <c:pt idx="110">
                  <c:v>32</c:v>
                </c:pt>
                <c:pt idx="111">
                  <c:v>33</c:v>
                </c:pt>
                <c:pt idx="112">
                  <c:v>20</c:v>
                </c:pt>
                <c:pt idx="113">
                  <c:v>20</c:v>
                </c:pt>
                <c:pt idx="114">
                  <c:v>55</c:v>
                </c:pt>
                <c:pt idx="115">
                  <c:v>54</c:v>
                </c:pt>
                <c:pt idx="116">
                  <c:v>57</c:v>
                </c:pt>
                <c:pt idx="117">
                  <c:v>71</c:v>
                </c:pt>
                <c:pt idx="118">
                  <c:v>71</c:v>
                </c:pt>
                <c:pt idx="119">
                  <c:v>73</c:v>
                </c:pt>
                <c:pt idx="120">
                  <c:v>68</c:v>
                </c:pt>
                <c:pt idx="121">
                  <c:v>72</c:v>
                </c:pt>
                <c:pt idx="122">
                  <c:v>64</c:v>
                </c:pt>
                <c:pt idx="123">
                  <c:v>42</c:v>
                </c:pt>
                <c:pt idx="124">
                  <c:v>30</c:v>
                </c:pt>
                <c:pt idx="125">
                  <c:v>33</c:v>
                </c:pt>
                <c:pt idx="126">
                  <c:v>33</c:v>
                </c:pt>
                <c:pt idx="127">
                  <c:v>34</c:v>
                </c:pt>
                <c:pt idx="128">
                  <c:v>30</c:v>
                </c:pt>
                <c:pt idx="129">
                  <c:v>29</c:v>
                </c:pt>
                <c:pt idx="130">
                  <c:v>21</c:v>
                </c:pt>
                <c:pt idx="131">
                  <c:v>22</c:v>
                </c:pt>
                <c:pt idx="132">
                  <c:v>17</c:v>
                </c:pt>
                <c:pt idx="133">
                  <c:v>22</c:v>
                </c:pt>
                <c:pt idx="134">
                  <c:v>24</c:v>
                </c:pt>
                <c:pt idx="135">
                  <c:v>22</c:v>
                </c:pt>
                <c:pt idx="136">
                  <c:v>20</c:v>
                </c:pt>
                <c:pt idx="137">
                  <c:v>24</c:v>
                </c:pt>
                <c:pt idx="138">
                  <c:v>23</c:v>
                </c:pt>
                <c:pt idx="139">
                  <c:v>21</c:v>
                </c:pt>
                <c:pt idx="140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07-4BAD-ACA3-31FD3B7E6B79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Commons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List1!$B$4:$EL$4</c:f>
              <c:numCache>
                <c:formatCode>General</c:formatCode>
                <c:ptCount val="141"/>
                <c:pt idx="0">
                  <c:v>34</c:v>
                </c:pt>
                <c:pt idx="1">
                  <c:v>35</c:v>
                </c:pt>
                <c:pt idx="2">
                  <c:v>32</c:v>
                </c:pt>
                <c:pt idx="3">
                  <c:v>29</c:v>
                </c:pt>
                <c:pt idx="4">
                  <c:v>33</c:v>
                </c:pt>
                <c:pt idx="5">
                  <c:v>34</c:v>
                </c:pt>
                <c:pt idx="6">
                  <c:v>27</c:v>
                </c:pt>
                <c:pt idx="7">
                  <c:v>25</c:v>
                </c:pt>
                <c:pt idx="8">
                  <c:v>25</c:v>
                </c:pt>
                <c:pt idx="9">
                  <c:v>27</c:v>
                </c:pt>
                <c:pt idx="10">
                  <c:v>19</c:v>
                </c:pt>
                <c:pt idx="11">
                  <c:v>18</c:v>
                </c:pt>
                <c:pt idx="12">
                  <c:v>26</c:v>
                </c:pt>
                <c:pt idx="13">
                  <c:v>22</c:v>
                </c:pt>
                <c:pt idx="14">
                  <c:v>16</c:v>
                </c:pt>
                <c:pt idx="15">
                  <c:v>12</c:v>
                </c:pt>
                <c:pt idx="16">
                  <c:v>16</c:v>
                </c:pt>
                <c:pt idx="17">
                  <c:v>18</c:v>
                </c:pt>
                <c:pt idx="18">
                  <c:v>13</c:v>
                </c:pt>
                <c:pt idx="19">
                  <c:v>17</c:v>
                </c:pt>
                <c:pt idx="20">
                  <c:v>18</c:v>
                </c:pt>
                <c:pt idx="21">
                  <c:v>19</c:v>
                </c:pt>
                <c:pt idx="22">
                  <c:v>19</c:v>
                </c:pt>
                <c:pt idx="23">
                  <c:v>30</c:v>
                </c:pt>
                <c:pt idx="24">
                  <c:v>28</c:v>
                </c:pt>
                <c:pt idx="25">
                  <c:v>25</c:v>
                </c:pt>
                <c:pt idx="26">
                  <c:v>27</c:v>
                </c:pt>
                <c:pt idx="27">
                  <c:v>27</c:v>
                </c:pt>
                <c:pt idx="28">
                  <c:v>23</c:v>
                </c:pt>
                <c:pt idx="29">
                  <c:v>23</c:v>
                </c:pt>
                <c:pt idx="30">
                  <c:v>20</c:v>
                </c:pt>
                <c:pt idx="31">
                  <c:v>19</c:v>
                </c:pt>
                <c:pt idx="32">
                  <c:v>17</c:v>
                </c:pt>
                <c:pt idx="33">
                  <c:v>21</c:v>
                </c:pt>
                <c:pt idx="34">
                  <c:v>21</c:v>
                </c:pt>
                <c:pt idx="35">
                  <c:v>22</c:v>
                </c:pt>
                <c:pt idx="36">
                  <c:v>22</c:v>
                </c:pt>
                <c:pt idx="37">
                  <c:v>27</c:v>
                </c:pt>
                <c:pt idx="38">
                  <c:v>21</c:v>
                </c:pt>
                <c:pt idx="39">
                  <c:v>24</c:v>
                </c:pt>
                <c:pt idx="40">
                  <c:v>24</c:v>
                </c:pt>
                <c:pt idx="41">
                  <c:v>29</c:v>
                </c:pt>
                <c:pt idx="42">
                  <c:v>26</c:v>
                </c:pt>
                <c:pt idx="43">
                  <c:v>26</c:v>
                </c:pt>
                <c:pt idx="44">
                  <c:v>29</c:v>
                </c:pt>
                <c:pt idx="45">
                  <c:v>30</c:v>
                </c:pt>
                <c:pt idx="46">
                  <c:v>31</c:v>
                </c:pt>
                <c:pt idx="47">
                  <c:v>31</c:v>
                </c:pt>
                <c:pt idx="48">
                  <c:v>27</c:v>
                </c:pt>
                <c:pt idx="49">
                  <c:v>32</c:v>
                </c:pt>
                <c:pt idx="50">
                  <c:v>34</c:v>
                </c:pt>
                <c:pt idx="51">
                  <c:v>36</c:v>
                </c:pt>
                <c:pt idx="52">
                  <c:v>36</c:v>
                </c:pt>
                <c:pt idx="53">
                  <c:v>34</c:v>
                </c:pt>
                <c:pt idx="54">
                  <c:v>28</c:v>
                </c:pt>
                <c:pt idx="55">
                  <c:v>40</c:v>
                </c:pt>
                <c:pt idx="56">
                  <c:v>32</c:v>
                </c:pt>
                <c:pt idx="57">
                  <c:v>28</c:v>
                </c:pt>
                <c:pt idx="58">
                  <c:v>30</c:v>
                </c:pt>
                <c:pt idx="59">
                  <c:v>22</c:v>
                </c:pt>
                <c:pt idx="60">
                  <c:v>24</c:v>
                </c:pt>
                <c:pt idx="61">
                  <c:v>24</c:v>
                </c:pt>
                <c:pt idx="62">
                  <c:v>22</c:v>
                </c:pt>
                <c:pt idx="63">
                  <c:v>26</c:v>
                </c:pt>
                <c:pt idx="64">
                  <c:v>20</c:v>
                </c:pt>
                <c:pt idx="65">
                  <c:v>23</c:v>
                </c:pt>
                <c:pt idx="66">
                  <c:v>17</c:v>
                </c:pt>
                <c:pt idx="67">
                  <c:v>27</c:v>
                </c:pt>
                <c:pt idx="68">
                  <c:v>24</c:v>
                </c:pt>
                <c:pt idx="69">
                  <c:v>26</c:v>
                </c:pt>
                <c:pt idx="70">
                  <c:v>27</c:v>
                </c:pt>
                <c:pt idx="71">
                  <c:v>23</c:v>
                </c:pt>
                <c:pt idx="72">
                  <c:v>18</c:v>
                </c:pt>
                <c:pt idx="73">
                  <c:v>28</c:v>
                </c:pt>
                <c:pt idx="74">
                  <c:v>22</c:v>
                </c:pt>
                <c:pt idx="75">
                  <c:v>20</c:v>
                </c:pt>
                <c:pt idx="76">
                  <c:v>15</c:v>
                </c:pt>
                <c:pt idx="77">
                  <c:v>23</c:v>
                </c:pt>
                <c:pt idx="78">
                  <c:v>23</c:v>
                </c:pt>
                <c:pt idx="79">
                  <c:v>27</c:v>
                </c:pt>
                <c:pt idx="80">
                  <c:v>26</c:v>
                </c:pt>
                <c:pt idx="81">
                  <c:v>24</c:v>
                </c:pt>
                <c:pt idx="82">
                  <c:v>27</c:v>
                </c:pt>
                <c:pt idx="83">
                  <c:v>26</c:v>
                </c:pt>
                <c:pt idx="84">
                  <c:v>29</c:v>
                </c:pt>
                <c:pt idx="85">
                  <c:v>26</c:v>
                </c:pt>
                <c:pt idx="86">
                  <c:v>30</c:v>
                </c:pt>
                <c:pt idx="87">
                  <c:v>29</c:v>
                </c:pt>
                <c:pt idx="88">
                  <c:v>30</c:v>
                </c:pt>
                <c:pt idx="89">
                  <c:v>21</c:v>
                </c:pt>
                <c:pt idx="90">
                  <c:v>23</c:v>
                </c:pt>
                <c:pt idx="91">
                  <c:v>24</c:v>
                </c:pt>
                <c:pt idx="92">
                  <c:v>23</c:v>
                </c:pt>
                <c:pt idx="93">
                  <c:v>23</c:v>
                </c:pt>
                <c:pt idx="94">
                  <c:v>23</c:v>
                </c:pt>
                <c:pt idx="95">
                  <c:v>23</c:v>
                </c:pt>
                <c:pt idx="96">
                  <c:v>26</c:v>
                </c:pt>
                <c:pt idx="97">
                  <c:v>23</c:v>
                </c:pt>
                <c:pt idx="98">
                  <c:v>25</c:v>
                </c:pt>
                <c:pt idx="99">
                  <c:v>21</c:v>
                </c:pt>
                <c:pt idx="100">
                  <c:v>21</c:v>
                </c:pt>
                <c:pt idx="101">
                  <c:v>21</c:v>
                </c:pt>
                <c:pt idx="102">
                  <c:v>24</c:v>
                </c:pt>
                <c:pt idx="103">
                  <c:v>22</c:v>
                </c:pt>
                <c:pt idx="104">
                  <c:v>22</c:v>
                </c:pt>
                <c:pt idx="105">
                  <c:v>24</c:v>
                </c:pt>
                <c:pt idx="106">
                  <c:v>20</c:v>
                </c:pt>
                <c:pt idx="107">
                  <c:v>20</c:v>
                </c:pt>
                <c:pt idx="108">
                  <c:v>21</c:v>
                </c:pt>
                <c:pt idx="109">
                  <c:v>22</c:v>
                </c:pt>
                <c:pt idx="110">
                  <c:v>26</c:v>
                </c:pt>
                <c:pt idx="111">
                  <c:v>24</c:v>
                </c:pt>
                <c:pt idx="112">
                  <c:v>16</c:v>
                </c:pt>
                <c:pt idx="113">
                  <c:v>19</c:v>
                </c:pt>
                <c:pt idx="114">
                  <c:v>25</c:v>
                </c:pt>
                <c:pt idx="115">
                  <c:v>22</c:v>
                </c:pt>
                <c:pt idx="116">
                  <c:v>14</c:v>
                </c:pt>
                <c:pt idx="117">
                  <c:v>20</c:v>
                </c:pt>
                <c:pt idx="118">
                  <c:v>21</c:v>
                </c:pt>
                <c:pt idx="119">
                  <c:v>19</c:v>
                </c:pt>
                <c:pt idx="120">
                  <c:v>17</c:v>
                </c:pt>
                <c:pt idx="121">
                  <c:v>23</c:v>
                </c:pt>
                <c:pt idx="122">
                  <c:v>18</c:v>
                </c:pt>
                <c:pt idx="123">
                  <c:v>30</c:v>
                </c:pt>
                <c:pt idx="124">
                  <c:v>21</c:v>
                </c:pt>
                <c:pt idx="125">
                  <c:v>23</c:v>
                </c:pt>
                <c:pt idx="126">
                  <c:v>25</c:v>
                </c:pt>
                <c:pt idx="127">
                  <c:v>25</c:v>
                </c:pt>
                <c:pt idx="128">
                  <c:v>21</c:v>
                </c:pt>
                <c:pt idx="129">
                  <c:v>24</c:v>
                </c:pt>
                <c:pt idx="130">
                  <c:v>18</c:v>
                </c:pt>
                <c:pt idx="131">
                  <c:v>18</c:v>
                </c:pt>
                <c:pt idx="132">
                  <c:v>15</c:v>
                </c:pt>
                <c:pt idx="133">
                  <c:v>17</c:v>
                </c:pt>
                <c:pt idx="134">
                  <c:v>18</c:v>
                </c:pt>
                <c:pt idx="135">
                  <c:v>17</c:v>
                </c:pt>
                <c:pt idx="136">
                  <c:v>15</c:v>
                </c:pt>
                <c:pt idx="137">
                  <c:v>17</c:v>
                </c:pt>
                <c:pt idx="138">
                  <c:v>16</c:v>
                </c:pt>
                <c:pt idx="139">
                  <c:v>17</c:v>
                </c:pt>
                <c:pt idx="140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07-4BAD-ACA3-31FD3B7E6B79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Senat</c:v>
                </c:pt>
              </c:strCache>
            </c:strRef>
          </c:tx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List1!$B$5:$EL$5</c:f>
              <c:numCache>
                <c:formatCode>General</c:formatCode>
                <c:ptCount val="141"/>
                <c:pt idx="5">
                  <c:v>21</c:v>
                </c:pt>
                <c:pt idx="6">
                  <c:v>21</c:v>
                </c:pt>
                <c:pt idx="7">
                  <c:v>23</c:v>
                </c:pt>
                <c:pt idx="8">
                  <c:v>23</c:v>
                </c:pt>
                <c:pt idx="9">
                  <c:v>28</c:v>
                </c:pt>
                <c:pt idx="10">
                  <c:v>20</c:v>
                </c:pt>
                <c:pt idx="11">
                  <c:v>18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13</c:v>
                </c:pt>
                <c:pt idx="16">
                  <c:v>16</c:v>
                </c:pt>
                <c:pt idx="17">
                  <c:v>17</c:v>
                </c:pt>
                <c:pt idx="18">
                  <c:v>12</c:v>
                </c:pt>
                <c:pt idx="19">
                  <c:v>14</c:v>
                </c:pt>
                <c:pt idx="20">
                  <c:v>18</c:v>
                </c:pt>
                <c:pt idx="21">
                  <c:v>17</c:v>
                </c:pt>
                <c:pt idx="22">
                  <c:v>24</c:v>
                </c:pt>
                <c:pt idx="23">
                  <c:v>22</c:v>
                </c:pt>
                <c:pt idx="24">
                  <c:v>15</c:v>
                </c:pt>
                <c:pt idx="25">
                  <c:v>12</c:v>
                </c:pt>
                <c:pt idx="26">
                  <c:v>11</c:v>
                </c:pt>
                <c:pt idx="27">
                  <c:v>11</c:v>
                </c:pt>
                <c:pt idx="28">
                  <c:v>11</c:v>
                </c:pt>
                <c:pt idx="29">
                  <c:v>14</c:v>
                </c:pt>
                <c:pt idx="30">
                  <c:v>15</c:v>
                </c:pt>
                <c:pt idx="31">
                  <c:v>12</c:v>
                </c:pt>
                <c:pt idx="32">
                  <c:v>13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15</c:v>
                </c:pt>
                <c:pt idx="37">
                  <c:v>20</c:v>
                </c:pt>
                <c:pt idx="38">
                  <c:v>27</c:v>
                </c:pt>
                <c:pt idx="39">
                  <c:v>19</c:v>
                </c:pt>
                <c:pt idx="40">
                  <c:v>22</c:v>
                </c:pt>
                <c:pt idx="41">
                  <c:v>23</c:v>
                </c:pt>
                <c:pt idx="42">
                  <c:v>24</c:v>
                </c:pt>
                <c:pt idx="43">
                  <c:v>23</c:v>
                </c:pt>
                <c:pt idx="44">
                  <c:v>26</c:v>
                </c:pt>
                <c:pt idx="45">
                  <c:v>25</c:v>
                </c:pt>
                <c:pt idx="46">
                  <c:v>23</c:v>
                </c:pt>
                <c:pt idx="47">
                  <c:v>23</c:v>
                </c:pt>
                <c:pt idx="48">
                  <c:v>28</c:v>
                </c:pt>
                <c:pt idx="49">
                  <c:v>22</c:v>
                </c:pt>
                <c:pt idx="50">
                  <c:v>23</c:v>
                </c:pt>
                <c:pt idx="51">
                  <c:v>22</c:v>
                </c:pt>
                <c:pt idx="52">
                  <c:v>22</c:v>
                </c:pt>
                <c:pt idx="53">
                  <c:v>23</c:v>
                </c:pt>
                <c:pt idx="54">
                  <c:v>24</c:v>
                </c:pt>
                <c:pt idx="55">
                  <c:v>27</c:v>
                </c:pt>
                <c:pt idx="56">
                  <c:v>24</c:v>
                </c:pt>
                <c:pt idx="57">
                  <c:v>22</c:v>
                </c:pt>
                <c:pt idx="58">
                  <c:v>26</c:v>
                </c:pt>
                <c:pt idx="59">
                  <c:v>21</c:v>
                </c:pt>
                <c:pt idx="60">
                  <c:v>23</c:v>
                </c:pt>
                <c:pt idx="61">
                  <c:v>20</c:v>
                </c:pt>
                <c:pt idx="62">
                  <c:v>19</c:v>
                </c:pt>
                <c:pt idx="63">
                  <c:v>20</c:v>
                </c:pt>
                <c:pt idx="64">
                  <c:v>20</c:v>
                </c:pt>
                <c:pt idx="65">
                  <c:v>22</c:v>
                </c:pt>
                <c:pt idx="66">
                  <c:v>17</c:v>
                </c:pt>
                <c:pt idx="67">
                  <c:v>23</c:v>
                </c:pt>
                <c:pt idx="68">
                  <c:v>22</c:v>
                </c:pt>
                <c:pt idx="69">
                  <c:v>20</c:v>
                </c:pt>
                <c:pt idx="70">
                  <c:v>23</c:v>
                </c:pt>
                <c:pt idx="71">
                  <c:v>19</c:v>
                </c:pt>
                <c:pt idx="72">
                  <c:v>17</c:v>
                </c:pt>
                <c:pt idx="73">
                  <c:v>22</c:v>
                </c:pt>
                <c:pt idx="74">
                  <c:v>20</c:v>
                </c:pt>
                <c:pt idx="75">
                  <c:v>22</c:v>
                </c:pt>
                <c:pt idx="76">
                  <c:v>18</c:v>
                </c:pt>
                <c:pt idx="77">
                  <c:v>20</c:v>
                </c:pt>
                <c:pt idx="78">
                  <c:v>22</c:v>
                </c:pt>
                <c:pt idx="79">
                  <c:v>23</c:v>
                </c:pt>
                <c:pt idx="80">
                  <c:v>24</c:v>
                </c:pt>
                <c:pt idx="81">
                  <c:v>23</c:v>
                </c:pt>
                <c:pt idx="82">
                  <c:v>22</c:v>
                </c:pt>
                <c:pt idx="83">
                  <c:v>23</c:v>
                </c:pt>
                <c:pt idx="84">
                  <c:v>26</c:v>
                </c:pt>
                <c:pt idx="85">
                  <c:v>23</c:v>
                </c:pt>
                <c:pt idx="86">
                  <c:v>26</c:v>
                </c:pt>
                <c:pt idx="87">
                  <c:v>27</c:v>
                </c:pt>
                <c:pt idx="88">
                  <c:v>27</c:v>
                </c:pt>
                <c:pt idx="89">
                  <c:v>23</c:v>
                </c:pt>
                <c:pt idx="90">
                  <c:v>23</c:v>
                </c:pt>
                <c:pt idx="91">
                  <c:v>25</c:v>
                </c:pt>
                <c:pt idx="92">
                  <c:v>27</c:v>
                </c:pt>
                <c:pt idx="93">
                  <c:v>25</c:v>
                </c:pt>
                <c:pt idx="94">
                  <c:v>25</c:v>
                </c:pt>
                <c:pt idx="95">
                  <c:v>24</c:v>
                </c:pt>
                <c:pt idx="96">
                  <c:v>28</c:v>
                </c:pt>
                <c:pt idx="97">
                  <c:v>27</c:v>
                </c:pt>
                <c:pt idx="98">
                  <c:v>27</c:v>
                </c:pt>
                <c:pt idx="99">
                  <c:v>24</c:v>
                </c:pt>
                <c:pt idx="100">
                  <c:v>25</c:v>
                </c:pt>
                <c:pt idx="101">
                  <c:v>23</c:v>
                </c:pt>
                <c:pt idx="102">
                  <c:v>26</c:v>
                </c:pt>
                <c:pt idx="103">
                  <c:v>24</c:v>
                </c:pt>
                <c:pt idx="104">
                  <c:v>25</c:v>
                </c:pt>
                <c:pt idx="105">
                  <c:v>26</c:v>
                </c:pt>
                <c:pt idx="106">
                  <c:v>24</c:v>
                </c:pt>
                <c:pt idx="107">
                  <c:v>24</c:v>
                </c:pt>
                <c:pt idx="108">
                  <c:v>26</c:v>
                </c:pt>
                <c:pt idx="109">
                  <c:v>26</c:v>
                </c:pt>
                <c:pt idx="110">
                  <c:v>29</c:v>
                </c:pt>
                <c:pt idx="111">
                  <c:v>30</c:v>
                </c:pt>
                <c:pt idx="112">
                  <c:v>22</c:v>
                </c:pt>
                <c:pt idx="113">
                  <c:v>24</c:v>
                </c:pt>
                <c:pt idx="114">
                  <c:v>28</c:v>
                </c:pt>
                <c:pt idx="115">
                  <c:v>23</c:v>
                </c:pt>
                <c:pt idx="116">
                  <c:v>18</c:v>
                </c:pt>
                <c:pt idx="117">
                  <c:v>22</c:v>
                </c:pt>
                <c:pt idx="118">
                  <c:v>22</c:v>
                </c:pt>
                <c:pt idx="119">
                  <c:v>20</c:v>
                </c:pt>
                <c:pt idx="120">
                  <c:v>21</c:v>
                </c:pt>
                <c:pt idx="121">
                  <c:v>24</c:v>
                </c:pt>
                <c:pt idx="122">
                  <c:v>21</c:v>
                </c:pt>
                <c:pt idx="123">
                  <c:v>25</c:v>
                </c:pt>
                <c:pt idx="124">
                  <c:v>21</c:v>
                </c:pt>
                <c:pt idx="125">
                  <c:v>23</c:v>
                </c:pt>
                <c:pt idx="126">
                  <c:v>25</c:v>
                </c:pt>
                <c:pt idx="127">
                  <c:v>26</c:v>
                </c:pt>
                <c:pt idx="128">
                  <c:v>24</c:v>
                </c:pt>
                <c:pt idx="129">
                  <c:v>26</c:v>
                </c:pt>
                <c:pt idx="130">
                  <c:v>25</c:v>
                </c:pt>
                <c:pt idx="131">
                  <c:v>24</c:v>
                </c:pt>
                <c:pt idx="132">
                  <c:v>21</c:v>
                </c:pt>
                <c:pt idx="133">
                  <c:v>23</c:v>
                </c:pt>
                <c:pt idx="134">
                  <c:v>23</c:v>
                </c:pt>
                <c:pt idx="135">
                  <c:v>23</c:v>
                </c:pt>
                <c:pt idx="136">
                  <c:v>21</c:v>
                </c:pt>
                <c:pt idx="137">
                  <c:v>24</c:v>
                </c:pt>
                <c:pt idx="138">
                  <c:v>22</c:v>
                </c:pt>
                <c:pt idx="139">
                  <c:v>23</c:v>
                </c:pt>
                <c:pt idx="140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A07-4BAD-ACA3-31FD3B7E6B79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Regional</c:v>
                </c:pt>
              </c:strCache>
            </c:strRef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List1!$B$6:$EL$6</c:f>
              <c:numCache>
                <c:formatCode>General</c:formatCode>
                <c:ptCount val="141"/>
                <c:pt idx="39">
                  <c:v>26</c:v>
                </c:pt>
                <c:pt idx="40">
                  <c:v>26</c:v>
                </c:pt>
                <c:pt idx="41">
                  <c:v>29</c:v>
                </c:pt>
                <c:pt idx="42">
                  <c:v>29</c:v>
                </c:pt>
                <c:pt idx="43">
                  <c:v>28</c:v>
                </c:pt>
                <c:pt idx="44">
                  <c:v>33</c:v>
                </c:pt>
                <c:pt idx="45">
                  <c:v>28</c:v>
                </c:pt>
                <c:pt idx="46">
                  <c:v>33</c:v>
                </c:pt>
                <c:pt idx="47">
                  <c:v>29</c:v>
                </c:pt>
                <c:pt idx="48">
                  <c:v>30</c:v>
                </c:pt>
                <c:pt idx="49">
                  <c:v>37</c:v>
                </c:pt>
                <c:pt idx="50">
                  <c:v>39</c:v>
                </c:pt>
                <c:pt idx="51">
                  <c:v>42</c:v>
                </c:pt>
                <c:pt idx="52">
                  <c:v>42</c:v>
                </c:pt>
                <c:pt idx="53">
                  <c:v>37</c:v>
                </c:pt>
                <c:pt idx="54">
                  <c:v>37</c:v>
                </c:pt>
                <c:pt idx="55">
                  <c:v>38</c:v>
                </c:pt>
                <c:pt idx="56">
                  <c:v>40</c:v>
                </c:pt>
                <c:pt idx="57">
                  <c:v>41</c:v>
                </c:pt>
                <c:pt idx="58">
                  <c:v>41</c:v>
                </c:pt>
                <c:pt idx="59">
                  <c:v>36</c:v>
                </c:pt>
                <c:pt idx="60">
                  <c:v>39</c:v>
                </c:pt>
                <c:pt idx="61">
                  <c:v>41</c:v>
                </c:pt>
                <c:pt idx="62">
                  <c:v>40</c:v>
                </c:pt>
                <c:pt idx="63">
                  <c:v>41</c:v>
                </c:pt>
                <c:pt idx="64">
                  <c:v>39</c:v>
                </c:pt>
                <c:pt idx="65">
                  <c:v>44</c:v>
                </c:pt>
                <c:pt idx="66">
                  <c:v>39</c:v>
                </c:pt>
                <c:pt idx="67">
                  <c:v>44</c:v>
                </c:pt>
                <c:pt idx="68">
                  <c:v>42</c:v>
                </c:pt>
                <c:pt idx="69">
                  <c:v>42</c:v>
                </c:pt>
                <c:pt idx="70">
                  <c:v>42</c:v>
                </c:pt>
                <c:pt idx="71">
                  <c:v>48</c:v>
                </c:pt>
                <c:pt idx="72">
                  <c:v>42</c:v>
                </c:pt>
                <c:pt idx="73">
                  <c:v>46</c:v>
                </c:pt>
                <c:pt idx="74">
                  <c:v>47</c:v>
                </c:pt>
                <c:pt idx="75">
                  <c:v>46</c:v>
                </c:pt>
                <c:pt idx="76">
                  <c:v>40</c:v>
                </c:pt>
                <c:pt idx="77">
                  <c:v>45</c:v>
                </c:pt>
                <c:pt idx="78">
                  <c:v>43</c:v>
                </c:pt>
                <c:pt idx="79">
                  <c:v>46</c:v>
                </c:pt>
                <c:pt idx="80">
                  <c:v>45</c:v>
                </c:pt>
                <c:pt idx="81">
                  <c:v>43</c:v>
                </c:pt>
                <c:pt idx="82">
                  <c:v>43</c:v>
                </c:pt>
                <c:pt idx="83">
                  <c:v>44</c:v>
                </c:pt>
                <c:pt idx="84">
                  <c:v>47</c:v>
                </c:pt>
                <c:pt idx="85">
                  <c:v>43</c:v>
                </c:pt>
                <c:pt idx="86">
                  <c:v>50</c:v>
                </c:pt>
                <c:pt idx="87">
                  <c:v>47</c:v>
                </c:pt>
                <c:pt idx="88">
                  <c:v>43</c:v>
                </c:pt>
                <c:pt idx="89">
                  <c:v>43</c:v>
                </c:pt>
                <c:pt idx="90">
                  <c:v>42</c:v>
                </c:pt>
                <c:pt idx="91">
                  <c:v>47</c:v>
                </c:pt>
                <c:pt idx="92">
                  <c:v>50</c:v>
                </c:pt>
                <c:pt idx="93">
                  <c:v>46</c:v>
                </c:pt>
                <c:pt idx="94">
                  <c:v>48</c:v>
                </c:pt>
                <c:pt idx="95">
                  <c:v>48</c:v>
                </c:pt>
                <c:pt idx="96">
                  <c:v>45</c:v>
                </c:pt>
                <c:pt idx="97">
                  <c:v>49</c:v>
                </c:pt>
                <c:pt idx="98">
                  <c:v>45</c:v>
                </c:pt>
                <c:pt idx="99">
                  <c:v>45</c:v>
                </c:pt>
                <c:pt idx="100">
                  <c:v>43</c:v>
                </c:pt>
                <c:pt idx="101">
                  <c:v>42</c:v>
                </c:pt>
                <c:pt idx="102">
                  <c:v>48</c:v>
                </c:pt>
                <c:pt idx="103">
                  <c:v>42</c:v>
                </c:pt>
                <c:pt idx="104">
                  <c:v>44</c:v>
                </c:pt>
                <c:pt idx="105">
                  <c:v>44</c:v>
                </c:pt>
                <c:pt idx="106">
                  <c:v>46</c:v>
                </c:pt>
                <c:pt idx="107">
                  <c:v>46</c:v>
                </c:pt>
                <c:pt idx="108">
                  <c:v>44</c:v>
                </c:pt>
                <c:pt idx="109">
                  <c:v>49</c:v>
                </c:pt>
                <c:pt idx="110">
                  <c:v>48</c:v>
                </c:pt>
                <c:pt idx="111">
                  <c:v>48</c:v>
                </c:pt>
                <c:pt idx="112">
                  <c:v>47</c:v>
                </c:pt>
                <c:pt idx="113">
                  <c:v>45</c:v>
                </c:pt>
                <c:pt idx="114">
                  <c:v>46</c:v>
                </c:pt>
                <c:pt idx="115">
                  <c:v>43</c:v>
                </c:pt>
                <c:pt idx="116">
                  <c:v>38</c:v>
                </c:pt>
                <c:pt idx="117">
                  <c:v>41</c:v>
                </c:pt>
                <c:pt idx="118">
                  <c:v>40</c:v>
                </c:pt>
                <c:pt idx="119">
                  <c:v>38</c:v>
                </c:pt>
                <c:pt idx="120">
                  <c:v>37</c:v>
                </c:pt>
                <c:pt idx="121">
                  <c:v>44</c:v>
                </c:pt>
                <c:pt idx="122">
                  <c:v>39</c:v>
                </c:pt>
                <c:pt idx="123">
                  <c:v>43</c:v>
                </c:pt>
                <c:pt idx="124">
                  <c:v>39</c:v>
                </c:pt>
                <c:pt idx="125">
                  <c:v>43</c:v>
                </c:pt>
                <c:pt idx="126">
                  <c:v>42</c:v>
                </c:pt>
                <c:pt idx="127">
                  <c:v>43</c:v>
                </c:pt>
                <c:pt idx="128">
                  <c:v>44</c:v>
                </c:pt>
                <c:pt idx="129">
                  <c:v>45</c:v>
                </c:pt>
                <c:pt idx="130">
                  <c:v>41</c:v>
                </c:pt>
                <c:pt idx="131">
                  <c:v>44</c:v>
                </c:pt>
                <c:pt idx="132">
                  <c:v>36</c:v>
                </c:pt>
                <c:pt idx="133">
                  <c:v>39</c:v>
                </c:pt>
                <c:pt idx="134">
                  <c:v>45</c:v>
                </c:pt>
                <c:pt idx="135">
                  <c:v>38</c:v>
                </c:pt>
                <c:pt idx="136">
                  <c:v>36</c:v>
                </c:pt>
                <c:pt idx="137">
                  <c:v>38</c:v>
                </c:pt>
                <c:pt idx="138">
                  <c:v>37</c:v>
                </c:pt>
                <c:pt idx="139">
                  <c:v>39</c:v>
                </c:pt>
                <c:pt idx="140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A07-4BAD-ACA3-31FD3B7E6B79}"/>
            </c:ext>
          </c:extLst>
        </c:ser>
        <c:ser>
          <c:idx val="5"/>
          <c:order val="5"/>
          <c:tx>
            <c:strRef>
              <c:f>List1!$A$7</c:f>
              <c:strCache>
                <c:ptCount val="1"/>
                <c:pt idx="0">
                  <c:v>Municipal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List1!$B$1:$EL$1</c:f>
              <c:strCache>
                <c:ptCount val="141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</c:strCache>
            </c:strRef>
          </c:cat>
          <c:val>
            <c:numRef>
              <c:f>List1!$B$7:$EL$7</c:f>
              <c:numCache>
                <c:formatCode>General</c:formatCode>
                <c:ptCount val="141"/>
                <c:pt idx="54">
                  <c:v>61</c:v>
                </c:pt>
                <c:pt idx="55">
                  <c:v>65</c:v>
                </c:pt>
                <c:pt idx="56">
                  <c:v>63</c:v>
                </c:pt>
                <c:pt idx="57">
                  <c:v>65</c:v>
                </c:pt>
                <c:pt idx="58">
                  <c:v>65</c:v>
                </c:pt>
                <c:pt idx="59">
                  <c:v>57</c:v>
                </c:pt>
                <c:pt idx="60">
                  <c:v>62</c:v>
                </c:pt>
                <c:pt idx="61">
                  <c:v>63</c:v>
                </c:pt>
                <c:pt idx="62">
                  <c:v>61</c:v>
                </c:pt>
                <c:pt idx="63">
                  <c:v>61</c:v>
                </c:pt>
                <c:pt idx="64">
                  <c:v>59</c:v>
                </c:pt>
                <c:pt idx="65">
                  <c:v>65</c:v>
                </c:pt>
                <c:pt idx="66">
                  <c:v>58</c:v>
                </c:pt>
                <c:pt idx="67">
                  <c:v>64</c:v>
                </c:pt>
                <c:pt idx="68">
                  <c:v>60</c:v>
                </c:pt>
                <c:pt idx="69">
                  <c:v>59</c:v>
                </c:pt>
                <c:pt idx="70">
                  <c:v>62</c:v>
                </c:pt>
                <c:pt idx="71">
                  <c:v>63</c:v>
                </c:pt>
                <c:pt idx="72">
                  <c:v>60</c:v>
                </c:pt>
                <c:pt idx="73">
                  <c:v>66</c:v>
                </c:pt>
                <c:pt idx="74">
                  <c:v>63</c:v>
                </c:pt>
                <c:pt idx="75">
                  <c:v>60</c:v>
                </c:pt>
                <c:pt idx="76">
                  <c:v>60</c:v>
                </c:pt>
                <c:pt idx="77">
                  <c:v>63</c:v>
                </c:pt>
                <c:pt idx="78">
                  <c:v>59</c:v>
                </c:pt>
                <c:pt idx="79">
                  <c:v>62</c:v>
                </c:pt>
                <c:pt idx="80">
                  <c:v>61</c:v>
                </c:pt>
                <c:pt idx="81">
                  <c:v>60</c:v>
                </c:pt>
                <c:pt idx="82">
                  <c:v>63</c:v>
                </c:pt>
                <c:pt idx="83">
                  <c:v>61</c:v>
                </c:pt>
                <c:pt idx="84">
                  <c:v>59</c:v>
                </c:pt>
                <c:pt idx="85">
                  <c:v>60</c:v>
                </c:pt>
                <c:pt idx="86">
                  <c:v>62</c:v>
                </c:pt>
                <c:pt idx="87">
                  <c:v>64</c:v>
                </c:pt>
                <c:pt idx="88">
                  <c:v>62</c:v>
                </c:pt>
                <c:pt idx="89">
                  <c:v>61</c:v>
                </c:pt>
                <c:pt idx="90">
                  <c:v>59</c:v>
                </c:pt>
                <c:pt idx="91">
                  <c:v>64</c:v>
                </c:pt>
                <c:pt idx="92">
                  <c:v>65</c:v>
                </c:pt>
                <c:pt idx="93">
                  <c:v>65</c:v>
                </c:pt>
                <c:pt idx="94">
                  <c:v>62</c:v>
                </c:pt>
                <c:pt idx="95">
                  <c:v>65</c:v>
                </c:pt>
                <c:pt idx="96">
                  <c:v>65</c:v>
                </c:pt>
                <c:pt idx="97">
                  <c:v>65</c:v>
                </c:pt>
                <c:pt idx="98">
                  <c:v>61</c:v>
                </c:pt>
                <c:pt idx="99">
                  <c:v>62</c:v>
                </c:pt>
                <c:pt idx="100">
                  <c:v>61</c:v>
                </c:pt>
                <c:pt idx="101">
                  <c:v>58</c:v>
                </c:pt>
                <c:pt idx="102">
                  <c:v>65</c:v>
                </c:pt>
                <c:pt idx="103">
                  <c:v>63</c:v>
                </c:pt>
                <c:pt idx="104">
                  <c:v>64</c:v>
                </c:pt>
                <c:pt idx="105">
                  <c:v>65</c:v>
                </c:pt>
                <c:pt idx="106">
                  <c:v>64</c:v>
                </c:pt>
                <c:pt idx="107">
                  <c:v>63</c:v>
                </c:pt>
                <c:pt idx="108">
                  <c:v>63</c:v>
                </c:pt>
                <c:pt idx="109">
                  <c:v>66</c:v>
                </c:pt>
                <c:pt idx="110">
                  <c:v>65</c:v>
                </c:pt>
                <c:pt idx="111">
                  <c:v>64</c:v>
                </c:pt>
                <c:pt idx="112">
                  <c:v>65</c:v>
                </c:pt>
                <c:pt idx="113">
                  <c:v>64</c:v>
                </c:pt>
                <c:pt idx="114">
                  <c:v>64</c:v>
                </c:pt>
                <c:pt idx="115">
                  <c:v>59</c:v>
                </c:pt>
                <c:pt idx="116">
                  <c:v>55</c:v>
                </c:pt>
                <c:pt idx="117">
                  <c:v>58</c:v>
                </c:pt>
                <c:pt idx="118">
                  <c:v>59</c:v>
                </c:pt>
                <c:pt idx="119">
                  <c:v>55</c:v>
                </c:pt>
                <c:pt idx="120">
                  <c:v>55</c:v>
                </c:pt>
                <c:pt idx="121">
                  <c:v>61</c:v>
                </c:pt>
                <c:pt idx="122">
                  <c:v>56</c:v>
                </c:pt>
                <c:pt idx="123">
                  <c:v>58</c:v>
                </c:pt>
                <c:pt idx="124">
                  <c:v>54</c:v>
                </c:pt>
                <c:pt idx="125">
                  <c:v>60</c:v>
                </c:pt>
                <c:pt idx="126">
                  <c:v>57</c:v>
                </c:pt>
                <c:pt idx="127">
                  <c:v>62</c:v>
                </c:pt>
                <c:pt idx="128">
                  <c:v>63</c:v>
                </c:pt>
                <c:pt idx="129">
                  <c:v>61</c:v>
                </c:pt>
                <c:pt idx="130">
                  <c:v>63</c:v>
                </c:pt>
                <c:pt idx="131">
                  <c:v>61</c:v>
                </c:pt>
                <c:pt idx="132">
                  <c:v>59</c:v>
                </c:pt>
                <c:pt idx="133">
                  <c:v>55</c:v>
                </c:pt>
                <c:pt idx="134">
                  <c:v>62</c:v>
                </c:pt>
                <c:pt idx="135">
                  <c:v>56</c:v>
                </c:pt>
                <c:pt idx="136">
                  <c:v>58</c:v>
                </c:pt>
                <c:pt idx="137">
                  <c:v>58</c:v>
                </c:pt>
                <c:pt idx="138">
                  <c:v>59</c:v>
                </c:pt>
                <c:pt idx="139">
                  <c:v>59</c:v>
                </c:pt>
                <c:pt idx="140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A07-4BAD-ACA3-31FD3B7E6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8163584"/>
        <c:axId val="228165120"/>
      </c:lineChart>
      <c:catAx>
        <c:axId val="22816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228165120"/>
        <c:crosses val="autoZero"/>
        <c:auto val="1"/>
        <c:lblAlgn val="ctr"/>
        <c:lblOffset val="100"/>
        <c:noMultiLvlLbl val="0"/>
      </c:catAx>
      <c:valAx>
        <c:axId val="228165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228163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0823554643218253E-2"/>
          <c:y val="2.2034565594554918E-2"/>
          <c:w val="0.85734693669127959"/>
          <c:h val="4.4069353618933237E-2"/>
        </c:manualLayout>
      </c:layout>
      <c:overlay val="0"/>
      <c:txPr>
        <a:bodyPr/>
        <a:lstStyle/>
        <a:p>
          <a:pPr>
            <a:defRPr sz="119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'List 1'!$A$21</c:f>
              <c:strCache>
                <c:ptCount val="1"/>
                <c:pt idx="0">
                  <c:v>up to 199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1'!$B$21:$I$21</c:f>
              <c:numCache>
                <c:formatCode>0.0</c:formatCode>
                <c:ptCount val="8"/>
                <c:pt idx="0">
                  <c:v>98.19962721924486</c:v>
                </c:pt>
                <c:pt idx="1">
                  <c:v>94.074415348994648</c:v>
                </c:pt>
                <c:pt idx="2">
                  <c:v>87.358395730810315</c:v>
                </c:pt>
                <c:pt idx="3">
                  <c:v>83.891371731098474</c:v>
                </c:pt>
                <c:pt idx="4">
                  <c:v>70.348908078282918</c:v>
                </c:pt>
                <c:pt idx="5">
                  <c:v>72.021607343164078</c:v>
                </c:pt>
                <c:pt idx="6">
                  <c:v>69.53891353037173</c:v>
                </c:pt>
                <c:pt idx="7">
                  <c:v>66.662182962844781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5-4CFD-94FD-99E8DF6134E0}"/>
            </c:ext>
          </c:extLst>
        </c:ser>
        <c:ser>
          <c:idx val="1"/>
          <c:order val="1"/>
          <c:tx>
            <c:strRef>
              <c:f>'List 1'!$A$22</c:f>
              <c:strCache>
                <c:ptCount val="1"/>
                <c:pt idx="0">
                  <c:v>200-499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1'!$B$22:$I$22</c:f>
              <c:numCache>
                <c:formatCode>0.0</c:formatCode>
                <c:ptCount val="8"/>
                <c:pt idx="0">
                  <c:v>98.008621602164425</c:v>
                </c:pt>
                <c:pt idx="1">
                  <c:v>91.892947540719788</c:v>
                </c:pt>
                <c:pt idx="2">
                  <c:v>83.66846523231375</c:v>
                </c:pt>
                <c:pt idx="3">
                  <c:v>79.636666209960381</c:v>
                </c:pt>
                <c:pt idx="4">
                  <c:v>64.176500240112304</c:v>
                </c:pt>
                <c:pt idx="5">
                  <c:v>67.454934518005487</c:v>
                </c:pt>
                <c:pt idx="6">
                  <c:v>65.092845541261283</c:v>
                </c:pt>
                <c:pt idx="7">
                  <c:v>62.260335884090956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E5-4CFD-94FD-99E8DF6134E0}"/>
            </c:ext>
          </c:extLst>
        </c:ser>
        <c:ser>
          <c:idx val="2"/>
          <c:order val="2"/>
          <c:tx>
            <c:strRef>
              <c:f>'List 1'!$A$23</c:f>
              <c:strCache>
                <c:ptCount val="1"/>
                <c:pt idx="0">
                  <c:v>500-999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1'!$B$23:$I$23</c:f>
              <c:numCache>
                <c:formatCode>0.0</c:formatCode>
                <c:ptCount val="8"/>
                <c:pt idx="0">
                  <c:v>97.85403264863065</c:v>
                </c:pt>
                <c:pt idx="1">
                  <c:v>90.724115668126942</c:v>
                </c:pt>
                <c:pt idx="2">
                  <c:v>81.678936569630437</c:v>
                </c:pt>
                <c:pt idx="3">
                  <c:v>77.560014686050494</c:v>
                </c:pt>
                <c:pt idx="4">
                  <c:v>61.844294095825305</c:v>
                </c:pt>
                <c:pt idx="5">
                  <c:v>66.087804590318981</c:v>
                </c:pt>
                <c:pt idx="6">
                  <c:v>64.090035824084595</c:v>
                </c:pt>
                <c:pt idx="7">
                  <c:v>61.264138841256063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E5-4CFD-94FD-99E8DF6134E0}"/>
            </c:ext>
          </c:extLst>
        </c:ser>
        <c:ser>
          <c:idx val="3"/>
          <c:order val="3"/>
          <c:tx>
            <c:strRef>
              <c:f>'List 1'!$A$24</c:f>
              <c:strCache>
                <c:ptCount val="1"/>
                <c:pt idx="0">
                  <c:v>1000-1999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1'!$B$24:$I$24</c:f>
              <c:numCache>
                <c:formatCode>0.0</c:formatCode>
                <c:ptCount val="8"/>
                <c:pt idx="0">
                  <c:v>97.793399617922915</c:v>
                </c:pt>
                <c:pt idx="1">
                  <c:v>89.702880731777555</c:v>
                </c:pt>
                <c:pt idx="2">
                  <c:v>80.278393680049604</c:v>
                </c:pt>
                <c:pt idx="3">
                  <c:v>76.139945186150342</c:v>
                </c:pt>
                <c:pt idx="4">
                  <c:v>60.426599757002244</c:v>
                </c:pt>
                <c:pt idx="5">
                  <c:v>65.339605218810533</c:v>
                </c:pt>
                <c:pt idx="6">
                  <c:v>63.173602858897283</c:v>
                </c:pt>
                <c:pt idx="7">
                  <c:v>60.416342090239311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E5-4CFD-94FD-99E8DF6134E0}"/>
            </c:ext>
          </c:extLst>
        </c:ser>
        <c:ser>
          <c:idx val="4"/>
          <c:order val="4"/>
          <c:tx>
            <c:strRef>
              <c:f>'List 1'!$A$25</c:f>
              <c:strCache>
                <c:ptCount val="1"/>
                <c:pt idx="0">
                  <c:v>2000-4999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1'!$B$25:$I$25</c:f>
              <c:numCache>
                <c:formatCode>0.0</c:formatCode>
                <c:ptCount val="8"/>
                <c:pt idx="0">
                  <c:v>97.495427484673471</c:v>
                </c:pt>
                <c:pt idx="1">
                  <c:v>87.873584388203525</c:v>
                </c:pt>
                <c:pt idx="2">
                  <c:v>78.054796772908944</c:v>
                </c:pt>
                <c:pt idx="3">
                  <c:v>74.09885939543868</c:v>
                </c:pt>
                <c:pt idx="4">
                  <c:v>58.082410724258068</c:v>
                </c:pt>
                <c:pt idx="5">
                  <c:v>63.915140986155386</c:v>
                </c:pt>
                <c:pt idx="6">
                  <c:v>61.923151171323532</c:v>
                </c:pt>
                <c:pt idx="7">
                  <c:v>59.105751909929353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E5-4CFD-94FD-99E8DF6134E0}"/>
            </c:ext>
          </c:extLst>
        </c:ser>
        <c:ser>
          <c:idx val="5"/>
          <c:order val="5"/>
          <c:tx>
            <c:strRef>
              <c:f>'List 1'!$A$26</c:f>
              <c:strCache>
                <c:ptCount val="1"/>
                <c:pt idx="0">
                  <c:v>5000-19999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1'!$B$26:$I$26</c:f>
              <c:numCache>
                <c:formatCode>0.0</c:formatCode>
                <c:ptCount val="8"/>
                <c:pt idx="0">
                  <c:v>97.37034586918297</c:v>
                </c:pt>
                <c:pt idx="1">
                  <c:v>85.536963276762819</c:v>
                </c:pt>
                <c:pt idx="2">
                  <c:v>75.809453344929352</c:v>
                </c:pt>
                <c:pt idx="3">
                  <c:v>73.080281828227186</c:v>
                </c:pt>
                <c:pt idx="4">
                  <c:v>56.612360411220543</c:v>
                </c:pt>
                <c:pt idx="5">
                  <c:v>63.179565378231509</c:v>
                </c:pt>
                <c:pt idx="6">
                  <c:v>61.491239554746535</c:v>
                </c:pt>
                <c:pt idx="7">
                  <c:v>58.509997805011423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E5-4CFD-94FD-99E8DF6134E0}"/>
            </c:ext>
          </c:extLst>
        </c:ser>
        <c:ser>
          <c:idx val="6"/>
          <c:order val="6"/>
          <c:tx>
            <c:strRef>
              <c:f>'List 1'!$A$27</c:f>
              <c:strCache>
                <c:ptCount val="1"/>
                <c:pt idx="0">
                  <c:v>20000-49999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1'!$B$27:$I$27</c:f>
              <c:numCache>
                <c:formatCode>0.0</c:formatCode>
                <c:ptCount val="8"/>
                <c:pt idx="0">
                  <c:v>96.625155352949776</c:v>
                </c:pt>
                <c:pt idx="1">
                  <c:v>82.633914923526888</c:v>
                </c:pt>
                <c:pt idx="2">
                  <c:v>73.345705113073365</c:v>
                </c:pt>
                <c:pt idx="3">
                  <c:v>71.634625868465662</c:v>
                </c:pt>
                <c:pt idx="4">
                  <c:v>54.028776961303649</c:v>
                </c:pt>
                <c:pt idx="5">
                  <c:v>61.70074615918373</c:v>
                </c:pt>
                <c:pt idx="6">
                  <c:v>59.891921627914307</c:v>
                </c:pt>
                <c:pt idx="7">
                  <c:v>57.021760030672553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E5-4CFD-94FD-99E8DF6134E0}"/>
            </c:ext>
          </c:extLst>
        </c:ser>
        <c:ser>
          <c:idx val="7"/>
          <c:order val="7"/>
          <c:tx>
            <c:strRef>
              <c:f>'List 1'!$A$28</c:f>
              <c:strCache>
                <c:ptCount val="1"/>
                <c:pt idx="0">
                  <c:v>50000-99999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1'!$B$28:$I$28</c:f>
              <c:numCache>
                <c:formatCode>0.0</c:formatCode>
                <c:ptCount val="8"/>
                <c:pt idx="0">
                  <c:v>96.081262643256949</c:v>
                </c:pt>
                <c:pt idx="1">
                  <c:v>81.265152188519082</c:v>
                </c:pt>
                <c:pt idx="2">
                  <c:v>73.127767541676761</c:v>
                </c:pt>
                <c:pt idx="3">
                  <c:v>71.488588067398965</c:v>
                </c:pt>
                <c:pt idx="4">
                  <c:v>54.055153604461267</c:v>
                </c:pt>
                <c:pt idx="5">
                  <c:v>61.258364687211454</c:v>
                </c:pt>
                <c:pt idx="6">
                  <c:v>59.806447897004986</c:v>
                </c:pt>
                <c:pt idx="7">
                  <c:v>56.607769190240745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FE5-4CFD-94FD-99E8DF6134E0}"/>
            </c:ext>
          </c:extLst>
        </c:ser>
        <c:ser>
          <c:idx val="8"/>
          <c:order val="8"/>
          <c:tx>
            <c:strRef>
              <c:f>'List 1'!$A$29</c:f>
              <c:strCache>
                <c:ptCount val="1"/>
                <c:pt idx="0">
                  <c:v>100000 +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1'!$B$29:$I$29</c:f>
              <c:numCache>
                <c:formatCode>0.0</c:formatCode>
                <c:ptCount val="8"/>
                <c:pt idx="0">
                  <c:v>95.587114594923094</c:v>
                </c:pt>
                <c:pt idx="1">
                  <c:v>80.425416009643641</c:v>
                </c:pt>
                <c:pt idx="2">
                  <c:v>72.21094484912021</c:v>
                </c:pt>
                <c:pt idx="3">
                  <c:v>72.52063706515132</c:v>
                </c:pt>
                <c:pt idx="4">
                  <c:v>57.170083984140625</c:v>
                </c:pt>
                <c:pt idx="5">
                  <c:v>64.401642382639309</c:v>
                </c:pt>
                <c:pt idx="6">
                  <c:v>63.325619188712977</c:v>
                </c:pt>
                <c:pt idx="7">
                  <c:v>59.376859897409133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E5-4CFD-94FD-99E8DF613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333056"/>
        <c:axId val="188343040"/>
      </c:barChart>
      <c:catAx>
        <c:axId val="1883330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88343040"/>
        <c:crosses val="autoZero"/>
        <c:auto val="1"/>
        <c:lblAlgn val="ctr"/>
        <c:lblOffset val="100"/>
        <c:noMultiLvlLbl val="0"/>
      </c:catAx>
      <c:valAx>
        <c:axId val="188343040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883330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10086085349686E-2"/>
          <c:y val="7.3309974197198063E-2"/>
          <c:w val="0.86970911236047599"/>
          <c:h val="0.7638040661059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'Zastupitelstva obcí'!$C$5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obcí'!$C$6:$C$9</c:f>
              <c:numCache>
                <c:formatCode>0</c:formatCode>
                <c:ptCount val="4"/>
                <c:pt idx="0">
                  <c:v>60069</c:v>
                </c:pt>
                <c:pt idx="1">
                  <c:v>71379</c:v>
                </c:pt>
                <c:pt idx="2">
                  <c:v>76284</c:v>
                </c:pt>
                <c:pt idx="3">
                  <c:v>72052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D-4797-A32E-757151EEDA39}"/>
            </c:ext>
          </c:extLst>
        </c:ser>
        <c:ser>
          <c:idx val="1"/>
          <c:order val="1"/>
          <c:tx>
            <c:strRef>
              <c:f>'Zastupitelstva obcí'!$D$5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obcí'!$D$6:$D$9</c:f>
              <c:numCache>
                <c:formatCode>0</c:formatCode>
                <c:ptCount val="4"/>
                <c:pt idx="0">
                  <c:v>140870</c:v>
                </c:pt>
                <c:pt idx="1">
                  <c:v>154436</c:v>
                </c:pt>
                <c:pt idx="2">
                  <c:v>157191</c:v>
                </c:pt>
                <c:pt idx="3">
                  <c:v>144086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4D-4797-A32E-757151EED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757952"/>
        <c:axId val="195759488"/>
      </c:barChart>
      <c:catAx>
        <c:axId val="1957579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759488"/>
        <c:crosses val="autoZero"/>
        <c:auto val="1"/>
        <c:lblAlgn val="ctr"/>
        <c:lblOffset val="100"/>
        <c:noMultiLvlLbl val="0"/>
      </c:catAx>
      <c:valAx>
        <c:axId val="19575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75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7407904397801"/>
          <c:y val="0.15447368421052635"/>
          <c:w val="0.88176418462161688"/>
          <c:h val="0.687355692380557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'Zastupitelstva obcí'!$E$5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obcí'!$E$6:$E$9</c:f>
              <c:numCache>
                <c:formatCode>0</c:formatCode>
                <c:ptCount val="4"/>
                <c:pt idx="0">
                  <c:v>15588</c:v>
                </c:pt>
                <c:pt idx="1">
                  <c:v>16386</c:v>
                </c:pt>
                <c:pt idx="2">
                  <c:v>16857</c:v>
                </c:pt>
                <c:pt idx="3">
                  <c:v>17333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A-47AA-BF23-D8178738C19B}"/>
            </c:ext>
          </c:extLst>
        </c:ser>
        <c:ser>
          <c:idx val="1"/>
          <c:order val="1"/>
          <c:tx>
            <c:strRef>
              <c:f>'Zastupitelstva obcí'!$F$5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uFill>
                      <a:solidFill>
                        <a:schemeClr val="bg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obcí'!$F$6:$F$9</c:f>
              <c:numCache>
                <c:formatCode>0</c:formatCode>
                <c:ptCount val="4"/>
                <c:pt idx="0">
                  <c:v>46838</c:v>
                </c:pt>
                <c:pt idx="1">
                  <c:v>45792</c:v>
                </c:pt>
                <c:pt idx="2">
                  <c:v>45264</c:v>
                </c:pt>
                <c:pt idx="3">
                  <c:v>44559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9A-47AA-BF23-D8178738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942272"/>
        <c:axId val="195943808"/>
      </c:barChart>
      <c:catAx>
        <c:axId val="1959422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943808"/>
        <c:crosses val="autoZero"/>
        <c:auto val="1"/>
        <c:lblAlgn val="ctr"/>
        <c:lblOffset val="100"/>
        <c:noMultiLvlLbl val="0"/>
      </c:catAx>
      <c:valAx>
        <c:axId val="19594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9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Muži a ženy zvolení do Senátu</a:t>
            </a:r>
            <a:r>
              <a:rPr lang="cs-CZ" baseline="0"/>
              <a:t>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Senát!$E$5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Senát!$B$6:$B$12</c:f>
              <c:numCache>
                <c:formatCode>0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Senát!$E$6:$E$12</c:f>
              <c:numCache>
                <c:formatCode>0</c:formatCode>
                <c:ptCount val="7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0-4265-9963-C591BCA14384}"/>
            </c:ext>
          </c:extLst>
        </c:ser>
        <c:ser>
          <c:idx val="1"/>
          <c:order val="1"/>
          <c:tx>
            <c:strRef>
              <c:f>Senát!$F$5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Senát!$B$6:$B$12</c:f>
              <c:numCache>
                <c:formatCode>0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Senát!$F$6:$F$12</c:f>
              <c:numCache>
                <c:formatCode>0</c:formatCode>
                <c:ptCount val="7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22</c:v>
                </c:pt>
                <c:pt idx="4">
                  <c:v>22</c:v>
                </c:pt>
                <c:pt idx="5">
                  <c:v>21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0-4265-9963-C591BCA1438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196197760"/>
        <c:axId val="196204032"/>
      </c:barChart>
      <c:catAx>
        <c:axId val="196197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204032"/>
        <c:crosses val="autoZero"/>
        <c:auto val="1"/>
        <c:lblAlgn val="ctr"/>
        <c:lblOffset val="100"/>
        <c:noMultiLvlLbl val="0"/>
      </c:catAx>
      <c:valAx>
        <c:axId val="19620403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  <a:r>
                  <a:rPr lang="cs-CZ" baseline="0"/>
                  <a:t> zvolených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19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Muži</a:t>
            </a:r>
            <a:r>
              <a:rPr lang="cs-CZ" baseline="0"/>
              <a:t> </a:t>
            </a:r>
            <a:r>
              <a:rPr lang="cs-CZ"/>
              <a:t>a ženy zvolení do PSČR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'Volby do PS'!$E$7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'Volby do PS'!$B$8:$B$14</c:f>
              <c:numCache>
                <c:formatCode>0</c:formatCode>
                <c:ptCount val="7"/>
                <c:pt idx="0">
                  <c:v>1996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2013</c:v>
                </c:pt>
                <c:pt idx="6">
                  <c:v>2017</c:v>
                </c:pt>
              </c:numCache>
            </c:numRef>
          </c:cat>
          <c:val>
            <c:numRef>
              <c:f>'Volby do PS'!$E$8:$E$14</c:f>
              <c:numCache>
                <c:formatCode>0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34</c:v>
                </c:pt>
                <c:pt idx="3">
                  <c:v>31</c:v>
                </c:pt>
                <c:pt idx="4">
                  <c:v>44</c:v>
                </c:pt>
                <c:pt idx="5">
                  <c:v>39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A-4265-8CCC-B0D3174F6CE0}"/>
            </c:ext>
          </c:extLst>
        </c:ser>
        <c:ser>
          <c:idx val="1"/>
          <c:order val="1"/>
          <c:tx>
            <c:strRef>
              <c:f>'Volby do PS'!$F$7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'Volby do PS'!$B$8:$B$14</c:f>
              <c:numCache>
                <c:formatCode>0</c:formatCode>
                <c:ptCount val="7"/>
                <c:pt idx="0">
                  <c:v>1996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2013</c:v>
                </c:pt>
                <c:pt idx="6">
                  <c:v>2017</c:v>
                </c:pt>
              </c:numCache>
            </c:numRef>
          </c:cat>
          <c:val>
            <c:numRef>
              <c:f>'Volby do PS'!$F$8:$F$14</c:f>
              <c:numCache>
                <c:formatCode>0</c:formatCode>
                <c:ptCount val="7"/>
                <c:pt idx="0">
                  <c:v>170</c:v>
                </c:pt>
                <c:pt idx="1">
                  <c:v>170</c:v>
                </c:pt>
                <c:pt idx="2">
                  <c:v>166</c:v>
                </c:pt>
                <c:pt idx="3">
                  <c:v>169</c:v>
                </c:pt>
                <c:pt idx="4">
                  <c:v>156</c:v>
                </c:pt>
                <c:pt idx="5">
                  <c:v>161</c:v>
                </c:pt>
                <c:pt idx="6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A-4265-8CCC-B0D3174F6C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196387584"/>
        <c:axId val="196389504"/>
      </c:barChart>
      <c:catAx>
        <c:axId val="196387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389504"/>
        <c:crosses val="autoZero"/>
        <c:auto val="1"/>
        <c:lblAlgn val="ctr"/>
        <c:lblOffset val="100"/>
        <c:noMultiLvlLbl val="0"/>
      </c:catAx>
      <c:valAx>
        <c:axId val="19638950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  <a:r>
                  <a:rPr lang="cs-CZ" baseline="0"/>
                  <a:t> z</a:t>
                </a:r>
                <a:r>
                  <a:rPr lang="cs-CZ"/>
                  <a:t>volených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38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78180988246028E-2"/>
          <c:y val="0.10097258619843934"/>
          <c:w val="0.93023051466392792"/>
          <c:h val="0.7603190258065660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E-4723-9B01-3F59286C575F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E-4723-9B01-3F59286C575F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E-4723-9B01-3F59286C575F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8E-4723-9B01-3F59286C575F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8E-4723-9B01-3F59286C575F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8E-4723-9B01-3F59286C575F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8E-4723-9B01-3F59286C575F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8E-4723-9B01-3F59286C575F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8E-4723-9B01-3F59286C575F}"/>
            </c:ext>
          </c:extLst>
        </c:ser>
        <c:ser>
          <c:idx val="9"/>
          <c:order val="9"/>
          <c:tx>
            <c:strRef>
              <c:f>'Vývoj počtu kandidátů'!$L$3</c:f>
              <c:strCache>
                <c:ptCount val="1"/>
                <c:pt idx="0">
                  <c:v>NK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6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kandidátů'!$L$4:$L$10</c:f>
              <c:numCache>
                <c:formatCode>General</c:formatCode>
                <c:ptCount val="7"/>
                <c:pt idx="0">
                  <c:v>55922</c:v>
                </c:pt>
                <c:pt idx="1">
                  <c:v>68970</c:v>
                </c:pt>
                <c:pt idx="2">
                  <c:v>72153</c:v>
                </c:pt>
                <c:pt idx="3">
                  <c:v>84779</c:v>
                </c:pt>
                <c:pt idx="4">
                  <c:v>95983</c:v>
                </c:pt>
                <c:pt idx="5">
                  <c:v>108580</c:v>
                </c:pt>
                <c:pt idx="6">
                  <c:v>111154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8E-4723-9B01-3F59286C575F}"/>
            </c:ext>
          </c:extLst>
        </c:ser>
        <c:ser>
          <c:idx val="10"/>
          <c:order val="10"/>
          <c:tx>
            <c:strRef>
              <c:f>'Vývoj počtu kandidátů'!$M$3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kandidátů'!$M$4:$M$10</c:f>
              <c:numCache>
                <c:formatCode>General</c:formatCode>
                <c:ptCount val="7"/>
                <c:pt idx="0">
                  <c:v>32825</c:v>
                </c:pt>
                <c:pt idx="1">
                  <c:v>30193</c:v>
                </c:pt>
                <c:pt idx="2">
                  <c:v>35602</c:v>
                </c:pt>
                <c:pt idx="3">
                  <c:v>31255</c:v>
                </c:pt>
                <c:pt idx="4">
                  <c:v>34323</c:v>
                </c:pt>
                <c:pt idx="5">
                  <c:v>32600</c:v>
                </c:pt>
                <c:pt idx="6">
                  <c:v>21015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8E-4723-9B01-3F59286C5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6645632"/>
        <c:axId val="196647168"/>
      </c:barChart>
      <c:catAx>
        <c:axId val="196645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647168"/>
        <c:crosses val="autoZero"/>
        <c:auto val="1"/>
        <c:lblAlgn val="ctr"/>
        <c:lblOffset val="100"/>
        <c:noMultiLvlLbl val="0"/>
      </c:catAx>
      <c:valAx>
        <c:axId val="196647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64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458650934226E-2"/>
          <c:y val="0.14054735925942757"/>
          <c:w val="0.89548752952654065"/>
          <c:h val="0.68298663758140632"/>
        </c:manualLayout>
      </c:layout>
      <c:lineChart>
        <c:grouping val="standar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1B-468F-AEE3-11A0C240F4B4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1B-468F-AEE3-11A0C240F4B4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1B-468F-AEE3-11A0C240F4B4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1B-468F-AEE3-11A0C240F4B4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1B-468F-AEE3-11A0C240F4B4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1B-468F-AEE3-11A0C240F4B4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1B-468F-AEE3-11A0C240F4B4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1B-468F-AEE3-11A0C240F4B4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1B-468F-AEE3-11A0C240F4B4}"/>
            </c:ext>
          </c:extLst>
        </c:ser>
        <c:ser>
          <c:idx val="9"/>
          <c:order val="9"/>
          <c:tx>
            <c:strRef>
              <c:f>'Vývoj počtu kandidátů'!$L$3</c:f>
              <c:strCache>
                <c:ptCount val="1"/>
                <c:pt idx="0">
                  <c:v>NK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kandidátů'!$L$4:$L$10</c:f>
              <c:numCache>
                <c:formatCode>General</c:formatCode>
                <c:ptCount val="7"/>
                <c:pt idx="0">
                  <c:v>55922</c:v>
                </c:pt>
                <c:pt idx="1">
                  <c:v>68970</c:v>
                </c:pt>
                <c:pt idx="2">
                  <c:v>72153</c:v>
                </c:pt>
                <c:pt idx="3">
                  <c:v>84779</c:v>
                </c:pt>
                <c:pt idx="4">
                  <c:v>95983</c:v>
                </c:pt>
                <c:pt idx="5">
                  <c:v>108580</c:v>
                </c:pt>
                <c:pt idx="6">
                  <c:v>111154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1B-468F-AEE3-11A0C240F4B4}"/>
            </c:ext>
          </c:extLst>
        </c:ser>
        <c:ser>
          <c:idx val="10"/>
          <c:order val="10"/>
          <c:tx>
            <c:strRef>
              <c:f>'Vývoj počtu kandidátů'!$M$3</c:f>
              <c:strCache>
                <c:ptCount val="1"/>
                <c:pt idx="0">
                  <c:v>Ostatní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kandidátů'!$M$4:$M$10</c:f>
              <c:numCache>
                <c:formatCode>General</c:formatCode>
                <c:ptCount val="7"/>
                <c:pt idx="0">
                  <c:v>32825</c:v>
                </c:pt>
                <c:pt idx="1">
                  <c:v>30193</c:v>
                </c:pt>
                <c:pt idx="2">
                  <c:v>35602</c:v>
                </c:pt>
                <c:pt idx="3">
                  <c:v>31255</c:v>
                </c:pt>
                <c:pt idx="4">
                  <c:v>34323</c:v>
                </c:pt>
                <c:pt idx="5">
                  <c:v>32600</c:v>
                </c:pt>
                <c:pt idx="6">
                  <c:v>21015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1B-468F-AEE3-11A0C240F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709376"/>
        <c:axId val="196715264"/>
      </c:lineChart>
      <c:catAx>
        <c:axId val="19670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715264"/>
        <c:crosses val="autoZero"/>
        <c:auto val="1"/>
        <c:lblAlgn val="ctr"/>
        <c:lblOffset val="100"/>
        <c:noMultiLvlLbl val="0"/>
      </c:catAx>
      <c:valAx>
        <c:axId val="19671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  <a:alpha val="9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70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25524284251786"/>
          <c:y val="2.2407144919133155E-2"/>
          <c:w val="0.75769751159039356"/>
          <c:h val="0.16080329830254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458650934226E-2"/>
          <c:y val="0.14054735925942757"/>
          <c:w val="0.89548752952654065"/>
          <c:h val="0.68298663758140632"/>
        </c:manualLayout>
      </c:layout>
      <c:lineChart>
        <c:grouping val="standar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FE-426D-BF0D-C07A20701A5A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FE-426D-BF0D-C07A20701A5A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FE-426D-BF0D-C07A20701A5A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FE-426D-BF0D-C07A20701A5A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FE-426D-BF0D-C07A20701A5A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FE-426D-BF0D-C07A20701A5A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2FE-426D-BF0D-C07A20701A5A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2FE-426D-BF0D-C07A20701A5A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2FE-426D-BF0D-C07A20701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925696"/>
        <c:axId val="196816896"/>
      </c:lineChart>
      <c:catAx>
        <c:axId val="19692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816896"/>
        <c:crosses val="autoZero"/>
        <c:auto val="1"/>
        <c:lblAlgn val="ctr"/>
        <c:lblOffset val="100"/>
        <c:noMultiLvlLbl val="0"/>
      </c:catAx>
      <c:valAx>
        <c:axId val="19681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  <a:alpha val="9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92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60746507051929"/>
          <c:y val="3.5765379113020186E-4"/>
          <c:w val="0.5682731336927952"/>
          <c:h val="0.14248848515577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baseline="0" noProof="0" dirty="0"/>
              <a:t>Participation in demonstrations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List2!$A$3</c:f>
              <c:strCache>
                <c:ptCount val="1"/>
                <c:pt idx="0">
                  <c:v>Czech Republic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List2!$B$3:$I$3</c:f>
              <c:numCache>
                <c:formatCode>General</c:formatCode>
                <c:ptCount val="8"/>
                <c:pt idx="0">
                  <c:v>4.8</c:v>
                </c:pt>
                <c:pt idx="1">
                  <c:v>3.4</c:v>
                </c:pt>
                <c:pt idx="2">
                  <c:v>4.4000000000000004</c:v>
                </c:pt>
                <c:pt idx="3">
                  <c:v>4.9000000000000004</c:v>
                </c:pt>
                <c:pt idx="4">
                  <c:v>6.7</c:v>
                </c:pt>
                <c:pt idx="5">
                  <c:v>4.8</c:v>
                </c:pt>
                <c:pt idx="6">
                  <c:v>5.6</c:v>
                </c:pt>
                <c:pt idx="7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54-4D45-A270-B566005A2905}"/>
            </c:ext>
          </c:extLst>
        </c:ser>
        <c:ser>
          <c:idx val="1"/>
          <c:order val="1"/>
          <c:tx>
            <c:strRef>
              <c:f>List2!$A$4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List2!$B$4:$I$4</c:f>
              <c:numCache>
                <c:formatCode>General</c:formatCode>
                <c:ptCount val="8"/>
                <c:pt idx="0">
                  <c:v>10.1</c:v>
                </c:pt>
                <c:pt idx="1">
                  <c:v>10.6</c:v>
                </c:pt>
                <c:pt idx="2">
                  <c:v>9.1</c:v>
                </c:pt>
                <c:pt idx="3">
                  <c:v>9.5</c:v>
                </c:pt>
                <c:pt idx="4">
                  <c:v>11.5</c:v>
                </c:pt>
                <c:pt idx="5">
                  <c:v>10.3</c:v>
                </c:pt>
                <c:pt idx="6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54-4D45-A270-B566005A2905}"/>
            </c:ext>
          </c:extLst>
        </c:ser>
        <c:ser>
          <c:idx val="2"/>
          <c:order val="2"/>
          <c:tx>
            <c:strRef>
              <c:f>List2!$A$5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List2!$B$5:$I$5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2</c:v>
                </c:pt>
                <c:pt idx="2">
                  <c:v>2.8</c:v>
                </c:pt>
                <c:pt idx="3">
                  <c:v>2.7</c:v>
                </c:pt>
                <c:pt idx="4">
                  <c:v>3.6</c:v>
                </c:pt>
                <c:pt idx="5">
                  <c:v>3</c:v>
                </c:pt>
                <c:pt idx="6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54-4D45-A270-B566005A2905}"/>
            </c:ext>
          </c:extLst>
        </c:ser>
        <c:ser>
          <c:idx val="3"/>
          <c:order val="3"/>
          <c:tx>
            <c:strRef>
              <c:f>List2!$A$6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List2!$B$6:$I$6</c:f>
              <c:numCache>
                <c:formatCode>General</c:formatCode>
                <c:ptCount val="8"/>
                <c:pt idx="0">
                  <c:v>9.1</c:v>
                </c:pt>
                <c:pt idx="1">
                  <c:v>9.1</c:v>
                </c:pt>
                <c:pt idx="2">
                  <c:v>7.6</c:v>
                </c:pt>
                <c:pt idx="3">
                  <c:v>8.1999999999999993</c:v>
                </c:pt>
                <c:pt idx="4">
                  <c:v>10.199999999999999</c:v>
                </c:pt>
                <c:pt idx="5">
                  <c:v>9</c:v>
                </c:pt>
                <c:pt idx="6">
                  <c:v>7</c:v>
                </c:pt>
                <c:pt idx="7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54-4D45-A270-B566005A2905}"/>
            </c:ext>
          </c:extLst>
        </c:ser>
        <c:ser>
          <c:idx val="4"/>
          <c:order val="4"/>
          <c:tx>
            <c:strRef>
              <c:f>List2!$A$7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LUX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954-4D45-A270-B566005A2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954-4D45-A270-B566005A2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954-4D45-A270-B566005A2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954-4D45-A270-B566005A290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954-4D45-A270-B566005A29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954-4D45-A270-B566005A29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954-4D45-A270-B566005A29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FR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954-4D45-A270-B566005A2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List2!$B$7:$I$7</c:f>
              <c:numCache>
                <c:formatCode>General</c:formatCode>
                <c:ptCount val="8"/>
                <c:pt idx="0">
                  <c:v>19.8</c:v>
                </c:pt>
                <c:pt idx="1">
                  <c:v>32.6</c:v>
                </c:pt>
                <c:pt idx="2">
                  <c:v>16.600000000000001</c:v>
                </c:pt>
                <c:pt idx="3">
                  <c:v>18.600000000000001</c:v>
                </c:pt>
                <c:pt idx="4">
                  <c:v>27.6</c:v>
                </c:pt>
                <c:pt idx="5">
                  <c:v>22.5</c:v>
                </c:pt>
                <c:pt idx="6">
                  <c:v>19</c:v>
                </c:pt>
                <c:pt idx="7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54-4D45-A270-B566005A2905}"/>
            </c:ext>
          </c:extLst>
        </c:ser>
        <c:ser>
          <c:idx val="5"/>
          <c:order val="5"/>
          <c:tx>
            <c:strRef>
              <c:f>List2!$A$8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954-4D45-A270-B566005A2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954-4D45-A270-B566005A2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954-4D45-A270-B566005A2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954-4D45-A270-B566005A290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954-4D45-A270-B566005A29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954-4D45-A270-B566005A29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954-4D45-A270-B566005A29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3AA84D1-99E6-4168-8023-9C9AEDF2300B}" type="CELLREF">
                      <a:rPr lang="en-US"/>
                      <a:pPr/>
                      <a:t>[ODKAZ NA BUŇKU]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{B3AA84D1-99E6-4168-8023-9C9AEDF2300B}</c15:txfldGUID>
                      <c15:f>List2!$J$8</c15:f>
                      <c15:dlblFieldTableCache>
                        <c:ptCount val="1"/>
                        <c:pt idx="0">
                          <c:v>HUN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5954-4D45-A270-B566005A2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List2!$B$8:$I$8</c:f>
              <c:numCache>
                <c:formatCode>General</c:formatCode>
                <c:ptCount val="8"/>
                <c:pt idx="0">
                  <c:v>1.3</c:v>
                </c:pt>
                <c:pt idx="1">
                  <c:v>1.5</c:v>
                </c:pt>
                <c:pt idx="2">
                  <c:v>1.6</c:v>
                </c:pt>
                <c:pt idx="3">
                  <c:v>1.4</c:v>
                </c:pt>
                <c:pt idx="4">
                  <c:v>1.6</c:v>
                </c:pt>
                <c:pt idx="5">
                  <c:v>2</c:v>
                </c:pt>
                <c:pt idx="6">
                  <c:v>1.4</c:v>
                </c:pt>
                <c:pt idx="7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954-4D45-A270-B566005A2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7390336"/>
        <c:axId val="197391872"/>
      </c:barChart>
      <c:catAx>
        <c:axId val="19739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391872"/>
        <c:crosses val="autoZero"/>
        <c:auto val="1"/>
        <c:lblAlgn val="ctr"/>
        <c:lblOffset val="100"/>
        <c:noMultiLvlLbl val="0"/>
      </c:catAx>
      <c:valAx>
        <c:axId val="19739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39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3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baseline="0" noProof="0" dirty="0"/>
              <a:t>Boycott of products in the EU</a:t>
            </a:r>
          </a:p>
        </c:rich>
      </c:tx>
      <c:layout>
        <c:manualLayout>
          <c:xMode val="edge"/>
          <c:yMode val="edge"/>
          <c:x val="0.1734513342082239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3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6346019247594051E-2"/>
          <c:y val="0.13878710994459029"/>
          <c:w val="0.95143175853018369"/>
          <c:h val="0.74279367162438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10.5</c:v>
                </c:pt>
                <c:pt idx="1">
                  <c:v>6.5</c:v>
                </c:pt>
                <c:pt idx="2">
                  <c:v>7.2</c:v>
                </c:pt>
                <c:pt idx="3">
                  <c:v>10.4</c:v>
                </c:pt>
                <c:pt idx="4">
                  <c:v>13.8</c:v>
                </c:pt>
                <c:pt idx="5">
                  <c:v>8.3000000000000007</c:v>
                </c:pt>
                <c:pt idx="6">
                  <c:v>12.4</c:v>
                </c:pt>
                <c:pt idx="7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1-439A-8467-ABDC40538A9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List1!$C$2:$C$9</c:f>
              <c:numCache>
                <c:formatCode>General</c:formatCode>
                <c:ptCount val="8"/>
                <c:pt idx="0">
                  <c:v>18.7</c:v>
                </c:pt>
                <c:pt idx="1">
                  <c:v>19.3</c:v>
                </c:pt>
                <c:pt idx="2">
                  <c:v>21.3</c:v>
                </c:pt>
                <c:pt idx="3">
                  <c:v>20.8</c:v>
                </c:pt>
                <c:pt idx="4">
                  <c:v>23.1</c:v>
                </c:pt>
                <c:pt idx="5">
                  <c:v>25.2</c:v>
                </c:pt>
                <c:pt idx="6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1-439A-8467-ABDC40538A9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List1!$D$2:$D$9</c:f>
              <c:numCache>
                <c:formatCode>General</c:formatCode>
                <c:ptCount val="8"/>
                <c:pt idx="0">
                  <c:v>5</c:v>
                </c:pt>
                <c:pt idx="1">
                  <c:v>5.6</c:v>
                </c:pt>
                <c:pt idx="2">
                  <c:v>4.5999999999999996</c:v>
                </c:pt>
                <c:pt idx="3">
                  <c:v>5.9</c:v>
                </c:pt>
                <c:pt idx="4">
                  <c:v>6.5</c:v>
                </c:pt>
                <c:pt idx="5">
                  <c:v>5.9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1-439A-8467-ABDC40538A91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List1!$E$2:$E$9</c:f>
              <c:numCache>
                <c:formatCode>General</c:formatCode>
                <c:ptCount val="8"/>
                <c:pt idx="0">
                  <c:v>16.899999999999999</c:v>
                </c:pt>
                <c:pt idx="1">
                  <c:v>16.899999999999999</c:v>
                </c:pt>
                <c:pt idx="2">
                  <c:v>17.399999999999999</c:v>
                </c:pt>
                <c:pt idx="3">
                  <c:v>17.899999999999999</c:v>
                </c:pt>
                <c:pt idx="4">
                  <c:v>20.2</c:v>
                </c:pt>
                <c:pt idx="5">
                  <c:v>21.8</c:v>
                </c:pt>
                <c:pt idx="6">
                  <c:v>17.8</c:v>
                </c:pt>
                <c:pt idx="7">
                  <c:v>18.399999999999999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1-439A-8467-ABDC40538A91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8B1-439A-8467-ABDC40538A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8B1-439A-8467-ABDC40538A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8B1-439A-8467-ABDC40538A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8B1-439A-8467-ABDC40538A9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8B1-439A-8467-ABDC40538A9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8B1-439A-8467-ABDC40538A9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8B1-439A-8467-ABDC40538A9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8B1-439A-8467-ABDC40538A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List1!$F$2:$F$9</c:f>
              <c:numCache>
                <c:formatCode>General</c:formatCode>
                <c:ptCount val="8"/>
                <c:pt idx="0">
                  <c:v>33.1</c:v>
                </c:pt>
                <c:pt idx="1">
                  <c:v>35</c:v>
                </c:pt>
                <c:pt idx="2">
                  <c:v>37.1</c:v>
                </c:pt>
                <c:pt idx="3">
                  <c:v>34.799999999999997</c:v>
                </c:pt>
                <c:pt idx="4">
                  <c:v>43.7</c:v>
                </c:pt>
                <c:pt idx="5">
                  <c:v>45.5</c:v>
                </c:pt>
                <c:pt idx="6">
                  <c:v>47.7</c:v>
                </c:pt>
                <c:pt idx="7">
                  <c:v>39.9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B1-439A-8467-ABDC40538A91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POR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8B1-439A-8467-ABDC40538A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SLO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8B1-439A-8467-ABDC40538A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ROM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8B1-439A-8467-ABDC40538A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POR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8B1-439A-8467-ABDC40538A9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C8B1-439A-8467-ABDC40538A9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C8B1-439A-8467-ABDC40538A9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C8B1-439A-8467-ABDC40538A9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BGR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C8B1-439A-8467-ABDC40538A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List1!$G$2:$G$9</c:f>
              <c:numCache>
                <c:formatCode>General</c:formatCode>
                <c:ptCount val="8"/>
                <c:pt idx="0">
                  <c:v>3.1</c:v>
                </c:pt>
                <c:pt idx="1">
                  <c:v>2.2000000000000002</c:v>
                </c:pt>
                <c:pt idx="2">
                  <c:v>2.8</c:v>
                </c:pt>
                <c:pt idx="3">
                  <c:v>2.2999999999999998</c:v>
                </c:pt>
                <c:pt idx="4">
                  <c:v>1.9</c:v>
                </c:pt>
                <c:pt idx="5">
                  <c:v>2.6</c:v>
                </c:pt>
                <c:pt idx="6">
                  <c:v>2.2999999999999998</c:v>
                </c:pt>
                <c:pt idx="7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8B1-439A-8467-ABDC40538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7198208"/>
        <c:axId val="197199744"/>
      </c:barChart>
      <c:catAx>
        <c:axId val="19719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199744"/>
        <c:crosses val="autoZero"/>
        <c:auto val="1"/>
        <c:lblAlgn val="ctr"/>
        <c:lblOffset val="100"/>
        <c:noMultiLvlLbl val="0"/>
      </c:catAx>
      <c:valAx>
        <c:axId val="1971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198208"/>
        <c:crosses val="autoZero"/>
        <c:crossBetween val="between"/>
      </c:valAx>
      <c:spPr>
        <a:solidFill>
          <a:schemeClr val="tx2">
            <a:lumMod val="60000"/>
            <a:lumOff val="4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extLst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456630913262263E-2"/>
          <c:y val="0.16360972270517288"/>
          <c:w val="0.72581895963791931"/>
          <c:h val="0.766017324761580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Politika je důležitá</c:v>
                </c:pt>
              </c:strCache>
            </c:strRef>
          </c:tx>
          <c:spPr>
            <a:solidFill>
              <a:srgbClr val="008BC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>
                  <c:v>52.770208900999229</c:v>
                </c:pt>
                <c:pt idx="1">
                  <c:v>56.125356125356163</c:v>
                </c:pt>
                <c:pt idx="2">
                  <c:v>49.468085106382979</c:v>
                </c:pt>
                <c:pt idx="3">
                  <c:v>52.941176470588225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3-46ED-9C0C-2884CC01501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Od politiky je lepší dát ruce pryč / politika je špinavá</c:v>
                </c:pt>
              </c:strCache>
            </c:strRef>
          </c:tx>
          <c:spPr>
            <a:solidFill>
              <a:srgbClr val="FBB04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>
                  <c:v>47.229791099000913</c:v>
                </c:pt>
                <c:pt idx="1">
                  <c:v>43.874643874643667</c:v>
                </c:pt>
                <c:pt idx="2">
                  <c:v>50.531914893616914</c:v>
                </c:pt>
                <c:pt idx="3">
                  <c:v>47.058823529411754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3-46ED-9C0C-2884CC0150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31591168"/>
        <c:axId val="134628864"/>
      </c:barChart>
      <c:catAx>
        <c:axId val="13159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4628864"/>
        <c:crosses val="autoZero"/>
        <c:auto val="1"/>
        <c:lblAlgn val="ctr"/>
        <c:lblOffset val="0"/>
        <c:tickLblSkip val="1"/>
        <c:noMultiLvlLbl val="0"/>
      </c:catAx>
      <c:valAx>
        <c:axId val="134628864"/>
        <c:scaling>
          <c:orientation val="minMax"/>
          <c:max val="1"/>
          <c:min val="0"/>
        </c:scaling>
        <c:delete val="0"/>
        <c:axPos val="l"/>
        <c:numFmt formatCode="0%" sourceLinked="1"/>
        <c:majorTickMark val="in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591168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82052030504060958"/>
          <c:y val="0.14199528452814286"/>
          <c:w val="0.16368367536735068"/>
          <c:h val="0.75113382239480209"/>
        </c:manualLayout>
      </c:layout>
      <c:overlay val="0"/>
      <c:txPr>
        <a:bodyPr/>
        <a:lstStyle/>
        <a:p>
          <a:pPr>
            <a:defRPr sz="11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0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+mn-lt"/>
        </a:defRPr>
      </a:pPr>
      <a:endParaRPr lang="cs-CZ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noProof="0" dirty="0"/>
              <a:t>Participation in petitions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List1!$A$94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List1!$B$94:$I$94</c:f>
              <c:numCache>
                <c:formatCode>General</c:formatCode>
                <c:ptCount val="8"/>
                <c:pt idx="0">
                  <c:v>15.5</c:v>
                </c:pt>
                <c:pt idx="1">
                  <c:v>13.9</c:v>
                </c:pt>
                <c:pt idx="2">
                  <c:v>15</c:v>
                </c:pt>
                <c:pt idx="3">
                  <c:v>16.8</c:v>
                </c:pt>
                <c:pt idx="4">
                  <c:v>18.7</c:v>
                </c:pt>
                <c:pt idx="5">
                  <c:v>15.7</c:v>
                </c:pt>
                <c:pt idx="6">
                  <c:v>15.1</c:v>
                </c:pt>
                <c:pt idx="7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ED-4449-A393-74BFB1D8EC8E}"/>
            </c:ext>
          </c:extLst>
        </c:ser>
        <c:ser>
          <c:idx val="1"/>
          <c:order val="1"/>
          <c:tx>
            <c:strRef>
              <c:f>List1!$A$95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List1!$B$95:$I$95</c:f>
              <c:numCache>
                <c:formatCode>General</c:formatCode>
                <c:ptCount val="8"/>
                <c:pt idx="0">
                  <c:v>27.9</c:v>
                </c:pt>
                <c:pt idx="1">
                  <c:v>28.4</c:v>
                </c:pt>
                <c:pt idx="2">
                  <c:v>27.9</c:v>
                </c:pt>
                <c:pt idx="3">
                  <c:v>26</c:v>
                </c:pt>
                <c:pt idx="4">
                  <c:v>29</c:v>
                </c:pt>
                <c:pt idx="5">
                  <c:v>32.9</c:v>
                </c:pt>
                <c:pt idx="6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ED-4449-A393-74BFB1D8EC8E}"/>
            </c:ext>
          </c:extLst>
        </c:ser>
        <c:ser>
          <c:idx val="2"/>
          <c:order val="2"/>
          <c:tx>
            <c:strRef>
              <c:f>List1!$A$96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List1!$B$96:$I$96</c:f>
              <c:numCache>
                <c:formatCode>General</c:formatCode>
                <c:ptCount val="8"/>
                <c:pt idx="0">
                  <c:v>8.1</c:v>
                </c:pt>
                <c:pt idx="1">
                  <c:v>10.5</c:v>
                </c:pt>
                <c:pt idx="2">
                  <c:v>7.8</c:v>
                </c:pt>
                <c:pt idx="3">
                  <c:v>11.1</c:v>
                </c:pt>
                <c:pt idx="4">
                  <c:v>10.9</c:v>
                </c:pt>
                <c:pt idx="5">
                  <c:v>12.6</c:v>
                </c:pt>
                <c:pt idx="6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ED-4449-A393-74BFB1D8EC8E}"/>
            </c:ext>
          </c:extLst>
        </c:ser>
        <c:ser>
          <c:idx val="3"/>
          <c:order val="3"/>
          <c:tx>
            <c:strRef>
              <c:f>List1!$A$97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List1!$B$97:$I$97</c:f>
              <c:numCache>
                <c:formatCode>General</c:formatCode>
                <c:ptCount val="8"/>
                <c:pt idx="0">
                  <c:v>25.2</c:v>
                </c:pt>
                <c:pt idx="1">
                  <c:v>25.3</c:v>
                </c:pt>
                <c:pt idx="2">
                  <c:v>23.2</c:v>
                </c:pt>
                <c:pt idx="3">
                  <c:v>23.1</c:v>
                </c:pt>
                <c:pt idx="4">
                  <c:v>25.9</c:v>
                </c:pt>
                <c:pt idx="5">
                  <c:v>29.3</c:v>
                </c:pt>
                <c:pt idx="6">
                  <c:v>24</c:v>
                </c:pt>
                <c:pt idx="7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ED-4449-A393-74BFB1D8EC8E}"/>
            </c:ext>
          </c:extLst>
        </c:ser>
        <c:ser>
          <c:idx val="4"/>
          <c:order val="4"/>
          <c:tx>
            <c:strRef>
              <c:f>List1!$A$98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AED-4449-A393-74BFB1D8EC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AED-4449-A393-74BFB1D8EC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AED-4449-A393-74BFB1D8EC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AED-4449-A393-74BFB1D8EC8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AED-4449-A393-74BFB1D8EC8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AED-4449-A393-74BFB1D8EC8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AED-4449-A393-74BFB1D8EC8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UK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AED-4449-A393-74BFB1D8E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List1!$B$98:$I$98</c:f>
              <c:numCache>
                <c:formatCode>General</c:formatCode>
                <c:ptCount val="8"/>
                <c:pt idx="0">
                  <c:v>41.9</c:v>
                </c:pt>
                <c:pt idx="1">
                  <c:v>50</c:v>
                </c:pt>
                <c:pt idx="2">
                  <c:v>47.5</c:v>
                </c:pt>
                <c:pt idx="3">
                  <c:v>36.700000000000003</c:v>
                </c:pt>
                <c:pt idx="4">
                  <c:v>43.7</c:v>
                </c:pt>
                <c:pt idx="5">
                  <c:v>42.2</c:v>
                </c:pt>
                <c:pt idx="6">
                  <c:v>47.3</c:v>
                </c:pt>
                <c:pt idx="7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ED-4449-A393-74BFB1D8EC8E}"/>
            </c:ext>
          </c:extLst>
        </c:ser>
        <c:ser>
          <c:idx val="5"/>
          <c:order val="5"/>
          <c:tx>
            <c:strRef>
              <c:f>List1!$A$99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AED-4449-A393-74BFB1D8EC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GRE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AED-4449-A393-74BFB1D8EC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ROM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AED-4449-A393-74BFB1D8EC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AED-4449-A393-74BFB1D8EC8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AED-4449-A393-74BFB1D8EC8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AED-4449-A393-74BFB1D8EC8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AED-4449-A393-74BFB1D8EC8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5AED-4449-A393-74BFB1D8E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List1!$B$99:$I$99</c:f>
              <c:numCache>
                <c:formatCode>General</c:formatCode>
                <c:ptCount val="8"/>
                <c:pt idx="0">
                  <c:v>4.0999999999999996</c:v>
                </c:pt>
                <c:pt idx="1">
                  <c:v>3.1</c:v>
                </c:pt>
                <c:pt idx="2">
                  <c:v>2.9</c:v>
                </c:pt>
                <c:pt idx="3">
                  <c:v>2.8</c:v>
                </c:pt>
                <c:pt idx="4">
                  <c:v>3.1</c:v>
                </c:pt>
                <c:pt idx="5">
                  <c:v>4.9000000000000004</c:v>
                </c:pt>
                <c:pt idx="6">
                  <c:v>4.3</c:v>
                </c:pt>
                <c:pt idx="7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AED-4449-A393-74BFB1D8E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7284608"/>
        <c:axId val="197286144"/>
      </c:barChart>
      <c:catAx>
        <c:axId val="19728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286144"/>
        <c:crosses val="autoZero"/>
        <c:auto val="1"/>
        <c:lblAlgn val="ctr"/>
        <c:lblOffset val="100"/>
        <c:noMultiLvlLbl val="0"/>
      </c:catAx>
      <c:valAx>
        <c:axId val="19728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28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2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noProof="0" dirty="0">
                <a:solidFill>
                  <a:schemeClr val="accent6">
                    <a:lumMod val="50000"/>
                  </a:schemeClr>
                </a:solidFill>
                <a:effectLst/>
              </a:rPr>
              <a:t>Have you done any of the following in the past month? </a:t>
            </a:r>
            <a:endParaRPr lang="en-GB" sz="2000" noProof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>
              <a:defRPr lang="en-GB" sz="2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noProof="0" dirty="0">
                <a:solidFill>
                  <a:srgbClr val="C00000"/>
                </a:solidFill>
                <a:effectLst/>
              </a:rPr>
              <a:t>Volunteered time to an organisation</a:t>
            </a:r>
            <a:endParaRPr lang="en-GB" sz="2800" noProof="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2205653126663144"/>
          <c:y val="0.1477688665223383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80470784539888E-2"/>
          <c:y val="0.20620475352588452"/>
          <c:w val="0.93569945204217897"/>
          <c:h val="0.60868668496293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Czech Republic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18</c:v>
                </c:pt>
                <c:pt idx="1">
                  <c:v>18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13</c:v>
                </c:pt>
                <c:pt idx="6">
                  <c:v>14</c:v>
                </c:pt>
                <c:pt idx="7">
                  <c:v>14</c:v>
                </c:pt>
                <c:pt idx="8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CB-4FC3-B4FD-1391883D5D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Hungary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10</c:v>
                </c:pt>
                <c:pt idx="4">
                  <c:v>10</c:v>
                </c:pt>
                <c:pt idx="5">
                  <c:v>11</c:v>
                </c:pt>
                <c:pt idx="6">
                  <c:v>9</c:v>
                </c:pt>
                <c:pt idx="7">
                  <c:v>9</c:v>
                </c:pt>
                <c:pt idx="8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CB-4FC3-B4FD-1391883D5D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</c:v>
                </c:pt>
                <c:pt idx="1">
                  <c:v>13</c:v>
                </c:pt>
                <c:pt idx="2">
                  <c:v>8</c:v>
                </c:pt>
                <c:pt idx="3">
                  <c:v>12</c:v>
                </c:pt>
                <c:pt idx="4">
                  <c:v>12</c:v>
                </c:pt>
                <c:pt idx="5">
                  <c:v>13</c:v>
                </c:pt>
                <c:pt idx="6">
                  <c:v>9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CB-4FC3-B4FD-1391883D5D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Slovakia</c:v>
                </c:pt>
              </c:strCache>
            </c:strRef>
          </c:tx>
          <c:spPr>
            <a:ln w="28575" cap="rnd">
              <a:solidFill>
                <a:srgbClr val="A500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50021"/>
              </a:solidFill>
              <a:ln w="9525">
                <a:solidFill>
                  <a:srgbClr val="A5002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13</c:v>
                </c:pt>
                <c:pt idx="1">
                  <c:v>16</c:v>
                </c:pt>
                <c:pt idx="2">
                  <c:v>13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15</c:v>
                </c:pt>
                <c:pt idx="8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CB-4FC3-B4FD-1391883D5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569536"/>
        <c:axId val="197575808"/>
      </c:lineChart>
      <c:catAx>
        <c:axId val="19756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575808"/>
        <c:crosses val="autoZero"/>
        <c:auto val="1"/>
        <c:lblAlgn val="ctr"/>
        <c:lblOffset val="100"/>
        <c:noMultiLvlLbl val="0"/>
      </c:catAx>
      <c:valAx>
        <c:axId val="1975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756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66423715926090554"/>
          <c:h val="0.73160742485260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9.3750000000000266</c:v>
                </c:pt>
                <c:pt idx="2">
                  <c:v>8</c:v>
                </c:pt>
                <c:pt idx="3">
                  <c:v>6.1333333333333524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C-4037-B95C-1CA8632ECCA8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13.793103448275792</c:v>
                </c:pt>
                <c:pt idx="1">
                  <c:v>11.931818181818082</c:v>
                </c:pt>
                <c:pt idx="2">
                  <c:v>11.2</c:v>
                </c:pt>
                <c:pt idx="3">
                  <c:v>18.133333333333173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C-4037-B95C-1CA8632ECCA8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22.232304900181489</c:v>
                </c:pt>
                <c:pt idx="1">
                  <c:v>17.045454545454547</c:v>
                </c:pt>
                <c:pt idx="2">
                  <c:v>25.333333333333144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FC-4037-B95C-1CA8632ECCA8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28.584392014519029</c:v>
                </c:pt>
                <c:pt idx="1">
                  <c:v>41.477272727272727</c:v>
                </c:pt>
                <c:pt idx="2">
                  <c:v>23.733333333333103</c:v>
                </c:pt>
                <c:pt idx="3">
                  <c:v>21.333333333333144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FC-4037-B95C-1CA8632ECCA8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27.58620689655157</c:v>
                </c:pt>
                <c:pt idx="1">
                  <c:v>20.170454545454668</c:v>
                </c:pt>
                <c:pt idx="2">
                  <c:v>31.733333333333103</c:v>
                </c:pt>
                <c:pt idx="3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FC-4037-B95C-1CA8632ECCA8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FFC-4037-B95C-1CA8632ECC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FFC-4037-B95C-1CA8632ECCA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FFC-4037-B95C-1CA8632ECCA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FFC-4037-B95C-1CA8632ECC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56.170598911071124</c:v>
                </c:pt>
                <c:pt idx="1">
                  <c:v>61.647727272727245</c:v>
                </c:pt>
                <c:pt idx="2">
                  <c:v>55.466666666666164</c:v>
                </c:pt>
                <c:pt idx="3">
                  <c:v>51.733333333333363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FC-4037-B95C-1CA8632EC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1647360"/>
        <c:axId val="131648896"/>
      </c:barChart>
      <c:catAx>
        <c:axId val="13164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648896"/>
        <c:crosses val="autoZero"/>
        <c:auto val="1"/>
        <c:lblAlgn val="ctr"/>
        <c:lblOffset val="100"/>
        <c:noMultiLvlLbl val="0"/>
      </c:catAx>
      <c:valAx>
        <c:axId val="13164889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647360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3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8339981717653728"/>
          <c:y val="7.9014826143877184E-2"/>
          <c:w val="0.21295522530604169"/>
          <c:h val="0.89454567311632893"/>
        </c:manualLayout>
      </c:layout>
      <c:overlay val="0"/>
      <c:txPr>
        <a:bodyPr/>
        <a:lstStyle/>
        <a:p>
          <a:pPr>
            <a:defRPr sz="13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9830520006746"/>
          <c:y val="0.15453032331466365"/>
          <c:w val="0.73014529507456705"/>
          <c:h val="0.701424742990044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11.242067089755214</c:v>
                </c:pt>
                <c:pt idx="1">
                  <c:v>11.647727272727273</c:v>
                </c:pt>
                <c:pt idx="2">
                  <c:v>11.733333333333333</c:v>
                </c:pt>
                <c:pt idx="3">
                  <c:v>10.37234042553192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E-4255-9CE3-891885394971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13.055303717135086</c:v>
                </c:pt>
                <c:pt idx="1">
                  <c:v>3.4090909090909087</c:v>
                </c:pt>
                <c:pt idx="2">
                  <c:v>16</c:v>
                </c:pt>
                <c:pt idx="3">
                  <c:v>19.148936170212767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DE-4255-9CE3-891885394971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16.591115140525829</c:v>
                </c:pt>
                <c:pt idx="1">
                  <c:v>23.295454545454547</c:v>
                </c:pt>
                <c:pt idx="2">
                  <c:v>11.733333333333333</c:v>
                </c:pt>
                <c:pt idx="3">
                  <c:v>15.159574468085104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DE-4255-9CE3-891885394971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33.454215775158644</c:v>
                </c:pt>
                <c:pt idx="1">
                  <c:v>35.511363636363363</c:v>
                </c:pt>
                <c:pt idx="2">
                  <c:v>34.133333333333333</c:v>
                </c:pt>
                <c:pt idx="3">
                  <c:v>30.851063829787233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DE-4255-9CE3-891885394971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25.657298277425202</c:v>
                </c:pt>
                <c:pt idx="1">
                  <c:v>26.136363636363626</c:v>
                </c:pt>
                <c:pt idx="2">
                  <c:v>26.400000000000002</c:v>
                </c:pt>
                <c:pt idx="3">
                  <c:v>24.468085106382979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DE-4255-9CE3-891885394971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0DE-4255-9CE3-8918853949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59.111514052583864</c:v>
                </c:pt>
                <c:pt idx="1">
                  <c:v>61.647727272727245</c:v>
                </c:pt>
                <c:pt idx="2">
                  <c:v>60.533333333333331</c:v>
                </c:pt>
                <c:pt idx="3">
                  <c:v>55.319148936170436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DE-4255-9CE3-891885394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1875584"/>
        <c:axId val="131877120"/>
      </c:barChart>
      <c:catAx>
        <c:axId val="131875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77120"/>
        <c:crosses val="autoZero"/>
        <c:auto val="1"/>
        <c:lblAlgn val="ctr"/>
        <c:lblOffset val="100"/>
        <c:noMultiLvlLbl val="0"/>
      </c:catAx>
      <c:valAx>
        <c:axId val="13187712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7558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65717789098114865"/>
          <c:h val="0.713132245752516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7.9162875341219294</c:v>
                </c:pt>
                <c:pt idx="1">
                  <c:v>10.857142857142966</c:v>
                </c:pt>
                <c:pt idx="2">
                  <c:v>6.9333333333333842</c:v>
                </c:pt>
                <c:pt idx="3">
                  <c:v>6.1497326203208553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E-459A-85B8-B754D06E6492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15.286624203821656</c:v>
                </c:pt>
                <c:pt idx="1">
                  <c:v>8.2857142857142865</c:v>
                </c:pt>
                <c:pt idx="2">
                  <c:v>17.600000000000001</c:v>
                </c:pt>
                <c:pt idx="3">
                  <c:v>19.518716577539902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DE-459A-85B8-B754D06E6492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26.660600545950789</c:v>
                </c:pt>
                <c:pt idx="1">
                  <c:v>24.857142857142829</c:v>
                </c:pt>
                <c:pt idx="2">
                  <c:v>27.466666666666669</c:v>
                </c:pt>
                <c:pt idx="3">
                  <c:v>27.540106951871589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DE-459A-85B8-B754D06E6492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36.305732484076437</c:v>
                </c:pt>
                <c:pt idx="1">
                  <c:v>38.857142857142463</c:v>
                </c:pt>
                <c:pt idx="2">
                  <c:v>36.533333333333331</c:v>
                </c:pt>
                <c:pt idx="3">
                  <c:v>33.689839572192227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DE-459A-85B8-B754D06E6492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13.830755232029126</c:v>
                </c:pt>
                <c:pt idx="1">
                  <c:v>17.142857142857231</c:v>
                </c:pt>
                <c:pt idx="2">
                  <c:v>11.466666666666748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DE-459A-85B8-B754D06E6492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50.136487716105556</c:v>
                </c:pt>
                <c:pt idx="1">
                  <c:v>56</c:v>
                </c:pt>
                <c:pt idx="2">
                  <c:v>48</c:v>
                </c:pt>
                <c:pt idx="3">
                  <c:v>46.79144385026715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DE-459A-85B8-B754D06E6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3337088"/>
        <c:axId val="133338624"/>
      </c:barChart>
      <c:catAx>
        <c:axId val="133337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3338624"/>
        <c:crosses val="autoZero"/>
        <c:auto val="1"/>
        <c:lblAlgn val="ctr"/>
        <c:lblOffset val="100"/>
        <c:noMultiLvlLbl val="0"/>
      </c:catAx>
      <c:valAx>
        <c:axId val="133338624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3337088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807586042352605"/>
          <c:y val="9.1196837389545968E-2"/>
          <c:w val="0.22199241067932396"/>
          <c:h val="0.86670051568085604"/>
        </c:manualLayout>
      </c:layout>
      <c:overlay val="0"/>
      <c:txPr>
        <a:bodyPr/>
        <a:lstStyle/>
        <a:p>
          <a:pPr>
            <a:defRPr sz="12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8401217286959318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12</c:v>
                </c:pt>
                <c:pt idx="2">
                  <c:v>5.8355437665782475</c:v>
                </c:pt>
                <c:pt idx="3">
                  <c:v>5.8666666666666663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1-4574-ABB3-71AB56F1507C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19.691470054446611</c:v>
                </c:pt>
                <c:pt idx="1">
                  <c:v>20.285714285714075</c:v>
                </c:pt>
                <c:pt idx="2">
                  <c:v>17.506631299734689</c:v>
                </c:pt>
                <c:pt idx="3">
                  <c:v>21.333333333333144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1-4574-ABB3-71AB56F1507C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21.506352087114326</c:v>
                </c:pt>
                <c:pt idx="1">
                  <c:v>26.857142857142829</c:v>
                </c:pt>
                <c:pt idx="2">
                  <c:v>19.098143236074087</c:v>
                </c:pt>
                <c:pt idx="3">
                  <c:v>18.933333333333088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01-4574-ABB3-71AB56F1507C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27.767695099818535</c:v>
                </c:pt>
                <c:pt idx="1">
                  <c:v>33.142857142857153</c:v>
                </c:pt>
                <c:pt idx="2">
                  <c:v>27.320954907161806</c:v>
                </c:pt>
                <c:pt idx="3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01-4574-ABB3-71AB56F1507C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23.230490018148821</c:v>
                </c:pt>
                <c:pt idx="1">
                  <c:v>7.7142857142857055</c:v>
                </c:pt>
                <c:pt idx="2">
                  <c:v>30.238726790450929</c:v>
                </c:pt>
                <c:pt idx="3">
                  <c:v>30.666666666666671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01-4574-ABB3-71AB56F1507C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B01-4574-ABB3-71AB56F150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50.998185117967331</c:v>
                </c:pt>
                <c:pt idx="1">
                  <c:v>40.857142857142463</c:v>
                </c:pt>
                <c:pt idx="2">
                  <c:v>57.559681697612</c:v>
                </c:pt>
                <c:pt idx="3">
                  <c:v>53.866666666666127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01-4574-ABB3-71AB56F15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41634176"/>
        <c:axId val="141672832"/>
      </c:barChart>
      <c:catAx>
        <c:axId val="141634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41672832"/>
        <c:crosses val="autoZero"/>
        <c:auto val="1"/>
        <c:lblAlgn val="ctr"/>
        <c:lblOffset val="100"/>
        <c:noMultiLvlLbl val="0"/>
      </c:catAx>
      <c:valAx>
        <c:axId val="141672832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4163417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79979585885095E-2"/>
          <c:y val="3.1154032854444458E-2"/>
          <c:w val="0.8346280499659765"/>
          <c:h val="0.86834249418300591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List1!$D$2:$AD$2</c:f>
              <c:numCache>
                <c:formatCode>General</c:formatCode>
                <c:ptCount val="27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4E-4848-B325-031882CF39A4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List1!$D$3:$AD$3</c:f>
              <c:numCache>
                <c:formatCode>General</c:formatCode>
                <c:ptCount val="27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E-4848-B325-031882CF39A4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List1!$D$4:$AD$4</c:f>
              <c:numCache>
                <c:formatCode>General</c:formatCode>
                <c:ptCount val="27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4E-4848-B325-031882CF39A4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List1!$D$5:$AD$5</c:f>
              <c:numCache>
                <c:formatCode>General</c:formatCode>
                <c:ptCount val="27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4E-4848-B325-031882CF39A4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List1!$D$6:$AD$6</c:f>
              <c:numCache>
                <c:formatCode>General</c:formatCode>
                <c:ptCount val="27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4E-4848-B325-031882CF39A4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List1!$D$7:$AD$7</c:f>
              <c:numCache>
                <c:formatCode>General</c:formatCode>
                <c:ptCount val="27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4E-4848-B325-031882CF39A4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List1!$D$8:$AD$8</c:f>
              <c:numCache>
                <c:formatCode>General</c:formatCode>
                <c:ptCount val="27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4E-4848-B325-031882CF39A4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List1!$D$9:$AD$9</c:f>
              <c:numCache>
                <c:formatCode>General</c:formatCode>
                <c:ptCount val="27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4E-4848-B325-031882CF39A4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List1!$D$10:$AD$10</c:f>
              <c:numCache>
                <c:formatCode>General</c:formatCode>
                <c:ptCount val="27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4E-4848-B325-031882CF39A4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List1!$D$11:$AD$11</c:f>
              <c:numCache>
                <c:formatCode>General</c:formatCode>
                <c:ptCount val="27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4E-4848-B325-031882CF39A4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List1!$D$12:$AD$12</c:f>
              <c:numCache>
                <c:formatCode>General</c:formatCode>
                <c:ptCount val="27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4E-4848-B325-031882CF39A4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List1!$D$13:$AD$13</c:f>
              <c:numCache>
                <c:formatCode>General</c:formatCode>
                <c:ptCount val="27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C4E-4848-B325-031882CF3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559168"/>
        <c:axId val="343569152"/>
      </c:lineChart>
      <c:catAx>
        <c:axId val="34355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569152"/>
        <c:crosses val="autoZero"/>
        <c:auto val="1"/>
        <c:lblAlgn val="ctr"/>
        <c:lblOffset val="100"/>
        <c:noMultiLvlLbl val="0"/>
      </c:catAx>
      <c:valAx>
        <c:axId val="34356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55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331008"/>
        <c:axId val="134332800"/>
        <c:axId val="0"/>
      </c:bar3DChart>
      <c:catAx>
        <c:axId val="134331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4332800"/>
        <c:crosses val="autoZero"/>
        <c:auto val="1"/>
        <c:lblAlgn val="ctr"/>
        <c:lblOffset val="100"/>
        <c:noMultiLvlLbl val="0"/>
      </c:catAx>
      <c:valAx>
        <c:axId val="1343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4331008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samostatně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812212152726193E-2"/>
                  <c:y val="3.483765333279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89-4806-8235-FC4A63A8DF61}"/>
                </c:ext>
              </c:extLst>
            </c:dLbl>
            <c:dLbl>
              <c:idx val="1"/>
              <c:layout>
                <c:manualLayout>
                  <c:x val="4.2550718895987029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89-4806-8235-FC4A63A8DF61}"/>
                </c:ext>
              </c:extLst>
            </c:dLbl>
            <c:dLbl>
              <c:idx val="2"/>
              <c:layout>
                <c:manualLayout>
                  <c:x val="4.78122121527261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89-4806-8235-FC4A63A8DF61}"/>
                </c:ext>
              </c:extLst>
            </c:dLbl>
            <c:dLbl>
              <c:idx val="3"/>
              <c:layout>
                <c:manualLayout>
                  <c:x val="4.2665874312880762E-2"/>
                  <c:y val="-4.3865603845427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89-4806-8235-FC4A63A8DF61}"/>
                </c:ext>
              </c:extLst>
            </c:dLbl>
            <c:dLbl>
              <c:idx val="4"/>
              <c:layout>
                <c:manualLayout>
                  <c:x val="5.1281533204575847E-2"/>
                  <c:y val="3.82413055847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89-4806-8235-FC4A63A8DF61}"/>
                </c:ext>
              </c:extLst>
            </c:dLbl>
            <c:dLbl>
              <c:idx val="5"/>
              <c:layout>
                <c:manualLayout>
                  <c:x val="4.26658743128807E-2"/>
                  <c:y val="-1.9002398316148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89-4806-8235-FC4A63A8DF61}"/>
                </c:ext>
              </c:extLst>
            </c:dLbl>
            <c:dLbl>
              <c:idx val="6"/>
              <c:layout>
                <c:manualLayout>
                  <c:x val="4.8387096774193547E-2"/>
                  <c:y val="-2.8503570053446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89-4806-8235-FC4A63A8DF61}"/>
                </c:ext>
              </c:extLst>
            </c:dLbl>
            <c:dLbl>
              <c:idx val="7"/>
              <c:layout>
                <c:manualLayout>
                  <c:x val="4.6135063305766028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89-4806-8235-FC4A63A8DF61}"/>
                </c:ext>
              </c:extLst>
            </c:dLbl>
            <c:dLbl>
              <c:idx val="8"/>
              <c:layout>
                <c:manualLayout>
                  <c:x val="5.30735733505010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89-4806-8235-FC4A63A8DF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solidFill>
                      <a:srgbClr val="00206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List1!$A$2:$A$10</c:f>
              <c:strCache>
                <c:ptCount val="9"/>
                <c:pt idx="0">
                  <c:v>ODS</c:v>
                </c:pt>
                <c:pt idx="1">
                  <c:v>ČSSD</c:v>
                </c:pt>
                <c:pt idx="2">
                  <c:v>STAN</c:v>
                </c:pt>
                <c:pt idx="3">
                  <c:v>KSČM</c:v>
                </c:pt>
                <c:pt idx="4">
                  <c:v>Piráti</c:v>
                </c:pt>
                <c:pt idx="5">
                  <c:v>TOP09</c:v>
                </c:pt>
                <c:pt idx="6">
                  <c:v>ANO</c:v>
                </c:pt>
                <c:pt idx="7">
                  <c:v>KDU-ČSL</c:v>
                </c:pt>
                <c:pt idx="8">
                  <c:v>SPD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53</c:v>
                </c:pt>
                <c:pt idx="1">
                  <c:v>28</c:v>
                </c:pt>
                <c:pt idx="2">
                  <c:v>40</c:v>
                </c:pt>
                <c:pt idx="3">
                  <c:v>13</c:v>
                </c:pt>
                <c:pt idx="4">
                  <c:v>91</c:v>
                </c:pt>
                <c:pt idx="5">
                  <c:v>19</c:v>
                </c:pt>
                <c:pt idx="6">
                  <c:v>178</c:v>
                </c:pt>
                <c:pt idx="7">
                  <c:v>33</c:v>
                </c:pt>
                <c:pt idx="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989-4806-8235-FC4A63A8DF6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 koalici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594982078853049E-2"/>
                  <c:y val="-9.5014393928814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89-4806-8235-FC4A63A8DF61}"/>
                </c:ext>
              </c:extLst>
            </c:dLbl>
            <c:dLbl>
              <c:idx val="1"/>
              <c:layout>
                <c:manualLayout>
                  <c:x val="4.2320804239092756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89-4806-8235-FC4A63A8DF61}"/>
                </c:ext>
              </c:extLst>
            </c:dLbl>
            <c:dLbl>
              <c:idx val="2"/>
              <c:layout>
                <c:manualLayout>
                  <c:x val="5.197132616487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89-4806-8235-FC4A63A8DF61}"/>
                </c:ext>
              </c:extLst>
            </c:dLbl>
            <c:dLbl>
              <c:idx val="4"/>
              <c:layout>
                <c:manualLayout>
                  <c:x val="4.1218637992831542E-2"/>
                  <c:y val="-3.1670633392717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89-4806-8235-FC4A63A8DF61}"/>
                </c:ext>
              </c:extLst>
            </c:dLbl>
            <c:dLbl>
              <c:idx val="7"/>
              <c:layout>
                <c:manualLayout>
                  <c:x val="4.9489360999686358E-2"/>
                  <c:y val="-4.7505995790371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89-4806-8235-FC4A63A8DF61}"/>
                </c:ext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300">
                    <a:solidFill>
                      <a:schemeClr val="accent2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List1!$A$2:$A$10</c:f>
              <c:strCache>
                <c:ptCount val="9"/>
                <c:pt idx="0">
                  <c:v>ODS</c:v>
                </c:pt>
                <c:pt idx="1">
                  <c:v>ČSSD</c:v>
                </c:pt>
                <c:pt idx="2">
                  <c:v>STAN</c:v>
                </c:pt>
                <c:pt idx="3">
                  <c:v>KSČM</c:v>
                </c:pt>
                <c:pt idx="4">
                  <c:v>Piráti</c:v>
                </c:pt>
                <c:pt idx="5">
                  <c:v>TOP09</c:v>
                </c:pt>
                <c:pt idx="6">
                  <c:v>ANO</c:v>
                </c:pt>
                <c:pt idx="7">
                  <c:v>KDU-ČSL</c:v>
                </c:pt>
                <c:pt idx="8">
                  <c:v>SPD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46</c:v>
                </c:pt>
                <c:pt idx="1">
                  <c:v>9</c:v>
                </c:pt>
                <c:pt idx="2">
                  <c:v>29</c:v>
                </c:pt>
                <c:pt idx="4">
                  <c:v>8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989-4806-8235-FC4A63A8D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9808896"/>
        <c:axId val="159810688"/>
        <c:axId val="0"/>
      </c:bar3DChart>
      <c:catAx>
        <c:axId val="15980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59810688"/>
        <c:crosses val="autoZero"/>
        <c:auto val="1"/>
        <c:lblAlgn val="ctr"/>
        <c:lblOffset val="100"/>
        <c:noMultiLvlLbl val="0"/>
      </c:catAx>
      <c:valAx>
        <c:axId val="15981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59808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6983243196533349"/>
          <c:y val="0.89695243101877464"/>
          <c:w val="0.29791828252512309"/>
          <c:h val="8.1227301338463911E-2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88640"/>
            <a:ext cx="7921130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8065145" cy="482508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4000" y="764704"/>
            <a:ext cx="7884713" cy="344128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216000"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4000" y="6213600"/>
            <a:ext cx="7884713" cy="166712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1300"/>
              </a:lnSpc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34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481" y="2152533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Lokální a regionální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politika</a:t>
            </a:r>
          </a:p>
          <a:p>
            <a:pPr algn="ctr"/>
            <a:r>
              <a:rPr lang="pl-PL" sz="4000" b="1" i="1" cap="all" dirty="0">
                <a:solidFill>
                  <a:srgbClr val="CA8A64"/>
                </a:solidFill>
                <a:latin typeface="+mj-lt"/>
              </a:rPr>
              <a:t>1. 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aké jsou právní vztahy mezi orgány státní správy a ... | rizeniskoly.cz">
            <a:extLst>
              <a:ext uri="{FF2B5EF4-FFF2-40B4-BE49-F238E27FC236}">
                <a16:creationId xmlns:a16="http://schemas.microsoft.com/office/drawing/2014/main" id="{3A222A9D-42D6-467E-A7CA-EBCEFF51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forma veřejné správy">
            <a:extLst>
              <a:ext uri="{FF2B5EF4-FFF2-40B4-BE49-F238E27FC236}">
                <a16:creationId xmlns:a16="http://schemas.microsoft.com/office/drawing/2014/main" id="{EF80B684-5B6A-4E09-8A00-2869A704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0" y="2005385"/>
            <a:ext cx="8161880" cy="37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B883-A48E-4251-B9CE-A2BB6C5D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6254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400" b="1" dirty="0"/>
              <a:t>Základní pojmy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D70478C7-157C-42A5-A937-2CA67495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6175"/>
            <a:ext cx="8229600" cy="5254625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cs-CZ" altLang="cs-CZ" sz="2200" b="1" dirty="0">
                <a:solidFill>
                  <a:srgbClr val="002D5A"/>
                </a:solidFill>
              </a:rPr>
              <a:t>Veřejná správa </a:t>
            </a:r>
            <a:r>
              <a:rPr lang="cs-CZ" altLang="cs-CZ" sz="2200" dirty="0">
                <a:solidFill>
                  <a:srgbClr val="002D5A"/>
                </a:solidFill>
              </a:rPr>
              <a:t>-  správní činnost související s poskytováním veřejných služeb, řízením veřejných záležitostí na místní i centrální úrovni a zajišťováním záležitostí ve </a:t>
            </a:r>
            <a:r>
              <a:rPr lang="cs-CZ" altLang="cs-CZ" sz="2200" b="1" dirty="0">
                <a:solidFill>
                  <a:srgbClr val="002D5A"/>
                </a:solidFill>
              </a:rPr>
              <a:t>veřejném zájmu</a:t>
            </a:r>
          </a:p>
          <a:p>
            <a:pPr>
              <a:spcBef>
                <a:spcPts val="1200"/>
              </a:spcBef>
            </a:pPr>
            <a:r>
              <a:rPr lang="cs-CZ" altLang="cs-CZ" sz="2200" b="1" dirty="0">
                <a:solidFill>
                  <a:srgbClr val="002D5A"/>
                </a:solidFill>
              </a:rPr>
              <a:t>Státní správa </a:t>
            </a:r>
            <a:r>
              <a:rPr lang="cs-CZ" altLang="cs-CZ" sz="2200" dirty="0">
                <a:solidFill>
                  <a:srgbClr val="002D5A"/>
                </a:solidFill>
              </a:rPr>
              <a:t>- činnost státu prováděná buď přímo státními orgány nebo jinými orgány, na které stát výkon státní správy v určitém rozsahu přenesl (</a:t>
            </a:r>
            <a:r>
              <a:rPr lang="cs-CZ" altLang="cs-CZ" sz="2200" b="1" dirty="0">
                <a:solidFill>
                  <a:srgbClr val="002D5A"/>
                </a:solidFill>
              </a:rPr>
              <a:t>přenesená působnost, nařízení</a:t>
            </a:r>
            <a:r>
              <a:rPr lang="cs-CZ" altLang="cs-CZ" sz="2200" dirty="0">
                <a:solidFill>
                  <a:srgbClr val="002D5A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cs-CZ" altLang="cs-CZ" sz="2200" b="1" dirty="0">
                <a:solidFill>
                  <a:srgbClr val="002D5A"/>
                </a:solidFill>
              </a:rPr>
              <a:t>Samospráva</a:t>
            </a:r>
            <a:r>
              <a:rPr lang="cs-CZ" altLang="cs-CZ" sz="2200" dirty="0">
                <a:solidFill>
                  <a:srgbClr val="002D5A"/>
                </a:solidFill>
              </a:rPr>
              <a:t> - způsob řízení určitého celku, kdy daný subjekt o alespoň některých svých záležitostech rozhoduje sám autonomním způsobem, tedy „spravuje se sám“ (</a:t>
            </a:r>
            <a:r>
              <a:rPr lang="cs-CZ" altLang="cs-CZ" sz="2200" b="1" dirty="0">
                <a:solidFill>
                  <a:srgbClr val="002D5A"/>
                </a:solidFill>
              </a:rPr>
              <a:t>samostatná působnost, obecně závazné vyhlášky</a:t>
            </a:r>
            <a:r>
              <a:rPr lang="cs-CZ" altLang="cs-CZ" sz="2200" dirty="0">
                <a:solidFill>
                  <a:srgbClr val="002D5A"/>
                </a:solidFill>
              </a:rPr>
              <a:t>)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rgbClr val="002D5A"/>
                </a:solidFill>
              </a:rPr>
              <a:t>Územní samospráva </a:t>
            </a:r>
            <a:r>
              <a:rPr lang="cs-CZ" altLang="cs-CZ" sz="1900" dirty="0">
                <a:solidFill>
                  <a:srgbClr val="002D5A"/>
                </a:solidFill>
              </a:rPr>
              <a:t>– kraje, obce – zejména </a:t>
            </a:r>
            <a:r>
              <a:rPr lang="cs-CZ" altLang="cs-CZ" sz="1900" b="1" dirty="0">
                <a:solidFill>
                  <a:srgbClr val="002D5A"/>
                </a:solidFill>
              </a:rPr>
              <a:t>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rgbClr val="002D5A"/>
                </a:solidFill>
              </a:rPr>
              <a:t>Zájmová samospráva </a:t>
            </a:r>
            <a:r>
              <a:rPr lang="cs-CZ" altLang="cs-CZ" sz="1900" dirty="0">
                <a:solidFill>
                  <a:srgbClr val="002D5A"/>
                </a:solidFill>
              </a:rPr>
              <a:t>– profesní </a:t>
            </a:r>
            <a:r>
              <a:rPr lang="cs-CZ" altLang="cs-CZ" sz="1900" b="1" dirty="0">
                <a:solidFill>
                  <a:srgbClr val="002D5A"/>
                </a:solidFill>
              </a:rPr>
              <a:t>komory</a:t>
            </a:r>
            <a:r>
              <a:rPr lang="cs-CZ" altLang="cs-CZ" sz="1900" dirty="0">
                <a:solidFill>
                  <a:srgbClr val="002D5A"/>
                </a:solidFill>
              </a:rPr>
              <a:t>, školská samospráva, akademická samospráva, university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rgbClr val="002D5A"/>
                </a:solidFill>
              </a:rPr>
              <a:t>Ostatní (věcná) samospráva </a:t>
            </a:r>
            <a:r>
              <a:rPr lang="cs-CZ" altLang="cs-CZ" sz="1900" dirty="0">
                <a:solidFill>
                  <a:srgbClr val="002D5A"/>
                </a:solidFill>
              </a:rPr>
              <a:t>– </a:t>
            </a:r>
            <a:r>
              <a:rPr lang="cs-CZ" altLang="cs-CZ" sz="1900" b="1" dirty="0">
                <a:solidFill>
                  <a:srgbClr val="002D5A"/>
                </a:solidFill>
              </a:rPr>
              <a:t>svazky obcí</a:t>
            </a:r>
            <a:r>
              <a:rPr lang="cs-CZ" altLang="cs-CZ" sz="1900" dirty="0">
                <a:solidFill>
                  <a:srgbClr val="002D5A"/>
                </a:solidFill>
              </a:rPr>
              <a:t>, </a:t>
            </a:r>
            <a:r>
              <a:rPr lang="cs-CZ" altLang="cs-CZ" sz="1900" b="1" dirty="0">
                <a:solidFill>
                  <a:srgbClr val="002D5A"/>
                </a:solidFill>
              </a:rPr>
              <a:t>regionální rada regiónu soudržnosti </a:t>
            </a:r>
            <a:r>
              <a:rPr lang="cs-CZ" altLang="cs-CZ" sz="1900" dirty="0">
                <a:solidFill>
                  <a:srgbClr val="002D5A"/>
                </a:solidFill>
              </a:rPr>
              <a:t>(</a:t>
            </a:r>
            <a:r>
              <a:rPr lang="cs-CZ" altLang="cs-CZ" sz="1900" b="1" dirty="0">
                <a:solidFill>
                  <a:srgbClr val="002D5A"/>
                </a:solidFill>
              </a:rPr>
              <a:t>výbor</a:t>
            </a:r>
            <a:r>
              <a:rPr lang="cs-CZ" altLang="cs-CZ" sz="1900" dirty="0">
                <a:solidFill>
                  <a:srgbClr val="002D5A"/>
                </a:solidFill>
              </a:rPr>
              <a:t>, kolektivní rozhodovací orgán volen z krajských zastupitelů a </a:t>
            </a:r>
            <a:r>
              <a:rPr lang="cs-CZ" altLang="cs-CZ" sz="1900" b="1" dirty="0">
                <a:solidFill>
                  <a:srgbClr val="002D5A"/>
                </a:solidFill>
              </a:rPr>
              <a:t>úřad</a:t>
            </a:r>
            <a:r>
              <a:rPr lang="cs-CZ" altLang="cs-CZ" sz="1900" dirty="0">
                <a:solidFill>
                  <a:srgbClr val="002D5A"/>
                </a:solidFill>
              </a:rPr>
              <a:t>, výkonný orgán)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ník veřejné správy - Potenciál rozvoje aktivit dobrovolných svazků obcí">
            <a:extLst>
              <a:ext uri="{FF2B5EF4-FFF2-40B4-BE49-F238E27FC236}">
                <a16:creationId xmlns:a16="http://schemas.microsoft.com/office/drawing/2014/main" id="{C297C577-0E0B-4485-BDA3-82A365CE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742"/>
            <a:ext cx="9144000" cy="5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D4D154A-0D32-4E6E-B32D-AD23E5C1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6" t="13608" r="63704" b="7654"/>
          <a:stretch/>
        </p:blipFill>
        <p:spPr>
          <a:xfrm>
            <a:off x="238032" y="0"/>
            <a:ext cx="4650057" cy="68580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FE54058E-AD90-4F20-A6F0-B5F0F330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088" y="1320800"/>
            <a:ext cx="4255911" cy="177800"/>
          </a:xfrm>
        </p:spPr>
        <p:txBody>
          <a:bodyPr>
            <a:noAutofit/>
          </a:bodyPr>
          <a:lstStyle/>
          <a:p>
            <a:r>
              <a:rPr lang="cs-CZ" sz="3200" dirty="0"/>
              <a:t>Středočeský kraj: 129 svazků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CD6DF6-7A12-4144-B47D-BF5AEC220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65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gionální Mapa čr | Chorvatsko Mapa">
            <a:extLst>
              <a:ext uri="{FF2B5EF4-FFF2-40B4-BE49-F238E27FC236}">
                <a16:creationId xmlns:a16="http://schemas.microsoft.com/office/drawing/2014/main" id="{30C90F40-8240-4AC2-BC93-283D472B7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"/>
            <a:ext cx="9144000" cy="64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8BFFB-3DDE-4FF2-82E9-4C3112B3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075"/>
            <a:ext cx="91440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Klíčové zákony pro krajskou / </a:t>
            </a:r>
            <a:br>
              <a:rPr lang="cs-CZ" sz="4300" b="1" dirty="0"/>
            </a:br>
            <a:r>
              <a:rPr lang="cs-CZ" sz="4300" b="1" dirty="0"/>
              <a:t>obecní samosprávu</a:t>
            </a:r>
            <a:endParaRPr lang="cs-CZ" sz="4300" dirty="0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8D9564A-C138-4B59-8044-D3111578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6863"/>
            <a:ext cx="8370888" cy="46926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Zákon č. 128/2000 Sb., o obcích (obecní zřízení),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Zákon č. 129/2000 Sb., o krajích (krajské zřízení),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Zákon č. 130/2000 Sb., o volbách do zastupitelstev krajů,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Zákon č. 131/2000 Sb., o hlavním městě Praze,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Zákon č. 491/2001 Sb., o volbách do zastupitelstev obcí, ve znění pozdějších předpisů</a:t>
            </a:r>
          </a:p>
          <a:p>
            <a:pPr>
              <a:spcBef>
                <a:spcPts val="1200"/>
              </a:spcBef>
            </a:pPr>
            <a:endParaRPr lang="cs-CZ" altLang="cs-CZ" sz="2400"/>
          </a:p>
          <a:p>
            <a:pPr>
              <a:spcBef>
                <a:spcPts val="1200"/>
              </a:spcBef>
            </a:pPr>
            <a:endParaRPr lang="cs-CZ" altLang="cs-CZ" sz="2400">
              <a:solidFill>
                <a:srgbClr val="002D5A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47E16BA-2FC3-432C-B135-F9A941DE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4" t="28178" r="67385" b="14369"/>
          <a:stretch/>
        </p:blipFill>
        <p:spPr>
          <a:xfrm>
            <a:off x="462116" y="1386349"/>
            <a:ext cx="8524568" cy="51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8E9FC-8C62-43B9-90CA-657CFB10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38"/>
            <a:ext cx="9144000" cy="11842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3600" b="1" dirty="0"/>
              <a:t>Zastupitelstva, rady, </a:t>
            </a:r>
            <a:br>
              <a:rPr lang="cs-CZ" sz="3600" b="1" dirty="0"/>
            </a:br>
            <a:r>
              <a:rPr lang="cs-CZ" sz="3600" b="1" dirty="0"/>
              <a:t>výbory a komise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0DBE3F2B-E61E-4672-A156-83170F553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963"/>
            <a:ext cx="8229600" cy="4981575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Zastupitelstva</a:t>
            </a:r>
          </a:p>
          <a:p>
            <a:pPr lvl="1"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usnášeníschopnost zastupitelstev – absolutní většina</a:t>
            </a:r>
          </a:p>
          <a:p>
            <a:pPr lvl="1">
              <a:spcBef>
                <a:spcPts val="900"/>
              </a:spcBef>
            </a:pPr>
            <a:r>
              <a:rPr lang="cs-CZ" altLang="cs-CZ" sz="1800" b="1" u="sng">
                <a:solidFill>
                  <a:srgbClr val="002D5A"/>
                </a:solidFill>
              </a:rPr>
              <a:t>absolutně většinové rozhodování o všech věcech v zastupitelstvech i radách</a:t>
            </a:r>
          </a:p>
          <a:p>
            <a:pPr lvl="1"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nové volby - jestliže se počet členů zastupitelstva obce sníží o více než 1/2 a nejsou-li náhradníci</a:t>
            </a:r>
          </a:p>
          <a:p>
            <a:pPr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Rada </a:t>
            </a:r>
          </a:p>
          <a:p>
            <a:pPr lvl="1"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kolektivní orgán x její členové jsou však odpovědní individuálně – zřizuje se od 15 členů zastupitelstva, o zřízení rozhoduje zastupitelstvo (před volbami i po volbách)</a:t>
            </a:r>
          </a:p>
          <a:p>
            <a:pPr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Výbory zastupitelstva </a:t>
            </a:r>
          </a:p>
          <a:p>
            <a:pPr lvl="1"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povinné v obcích: kontrolní a finanční + pro národnostní menšiny (povinný v obcích, kde se hlásí min. 10 % k národnostní menšině)</a:t>
            </a:r>
          </a:p>
          <a:p>
            <a:pPr lvl="1"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povinné v krajích: finanční, kontrolní, výbor pro výchovu, vzdělávání a zaměstnanost + pro národnostní menšiny (min. 10 % národ. menšina)</a:t>
            </a:r>
          </a:p>
          <a:p>
            <a:pPr>
              <a:spcBef>
                <a:spcPts val="900"/>
              </a:spcBef>
            </a:pPr>
            <a:r>
              <a:rPr lang="cs-CZ" altLang="cs-CZ" sz="1800">
                <a:solidFill>
                  <a:srgbClr val="002D5A"/>
                </a:solidFill>
              </a:rPr>
              <a:t>Komise rady</a:t>
            </a:r>
          </a:p>
        </p:txBody>
      </p: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4366CAD-0927-472F-ADB2-817B52966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0" t="19132" r="66749" b="9447"/>
          <a:stretch/>
        </p:blipFill>
        <p:spPr>
          <a:xfrm>
            <a:off x="0" y="0"/>
            <a:ext cx="9144000" cy="69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BE249DC-5D50-4844-8101-00A040526AAC}"/>
              </a:ext>
            </a:extLst>
          </p:cNvPr>
          <p:cNvSpPr/>
          <p:nvPr/>
        </p:nvSpPr>
        <p:spPr>
          <a:xfrm>
            <a:off x="0" y="1200237"/>
            <a:ext cx="80427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Aft>
                <a:spcPts val="0"/>
              </a:spcAft>
            </a:pPr>
            <a:r>
              <a:rPr lang="cs-CZ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BOLKY:</a:t>
            </a:r>
            <a:endParaRPr lang="cs-CZ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Současné výzvy a problémy LRP, institucionální nastavení a jeho aktéři.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Dobré vládnutí a občanská společnost na lokální úrovni, občanská participace na lokální a regionální úrovni.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LRP v přeshraničním prostoru, přeshraniční spolupráce a LRP. Média a veřejná komunikace na lokální a regionální úrovni, v evropském srovnání, historie LRP</a:t>
            </a:r>
            <a:endParaRPr lang="cs-CZ" sz="2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cs-CZ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Podmínky splnění kurzu:</a:t>
            </a:r>
            <a:endParaRPr lang="cs-CZ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Závěrečný test: 70%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Aktivní účast na přednáškách, tj. kladení dotazů, komentářů: 30%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Sledování lokální a regionální politiky, např. ve své obci, kraji: 10% </a:t>
            </a:r>
            <a:endParaRPr lang="cs-CZ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7811AB-2FD8-4220-9CA3-6BD7E9D1B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EF61C-192F-4956-ADC9-D0CEA7A0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 roku 2000</a:t>
            </a:r>
          </a:p>
        </p:txBody>
      </p:sp>
      <p:pic>
        <p:nvPicPr>
          <p:cNvPr id="1028" name="Picture 4" descr="Samosprávy vyzvaly stát, ať podpoří regionální ekonomiku | Moderní Obec">
            <a:extLst>
              <a:ext uri="{FF2B5EF4-FFF2-40B4-BE49-F238E27FC236}">
                <a16:creationId xmlns:a16="http://schemas.microsoft.com/office/drawing/2014/main" id="{21C59D01-FE79-4242-8B15-CC6F2716BD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82" y="1600200"/>
            <a:ext cx="717443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E0999-0804-45B2-A16B-4851F68F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050" name="Picture 2" descr="https://upload.wikimedia.org/wikipedia/commons/d/d4/CoA_CZ_regions.png">
            <a:extLst>
              <a:ext uri="{FF2B5EF4-FFF2-40B4-BE49-F238E27FC236}">
                <a16:creationId xmlns:a16="http://schemas.microsoft.com/office/drawing/2014/main" id="{81945730-9401-42B5-8166-7B652A25E5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6" y="1600200"/>
            <a:ext cx="773668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C17A1-9BE7-43BB-AFBA-456C64254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3508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České kraje (2020)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C721E18-C0E1-446A-AC5C-F9ABE4A3F8CD}"/>
              </a:ext>
            </a:extLst>
          </p:cNvPr>
          <p:cNvGraphicFramePr>
            <a:graphicFrameLocks noGrp="1"/>
          </p:cNvGraphicFramePr>
          <p:nvPr/>
        </p:nvGraphicFramePr>
        <p:xfrm>
          <a:off x="368300" y="982663"/>
          <a:ext cx="8612188" cy="5256245"/>
        </p:xfrm>
        <a:graphic>
          <a:graphicData uri="http://schemas.openxmlformats.org/drawingml/2006/table">
            <a:tbl>
              <a:tblPr/>
              <a:tblGrid>
                <a:gridCol w="202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9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582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Kraje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Rozloha v km</a:t>
                      </a:r>
                      <a:r>
                        <a:rPr lang="cs-CZ" sz="1800" b="1" i="0" u="none" strike="noStrike" baseline="300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cs-CZ" sz="1800" b="1" i="0" u="none" strike="noStrike" dirty="0">
                        <a:solidFill>
                          <a:srgbClr val="002D5A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Počet obyvatel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Hustota osídlení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Počet obcí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Statut města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9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Hlavní město Praha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496,1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1.324.277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2.360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Středočeský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11 016,1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1.385.141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1 145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84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Jihočeský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10 058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644.083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62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623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Plzeňský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7 561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589.899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73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501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57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Karlovarský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3 314,3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294.664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92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Ústecký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5 334,6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820.965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154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354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Liberecký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3 163,4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443.690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135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215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Královéhradecký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4 759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551.647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115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448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Pardubický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4 518,9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522.662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112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451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Kraj Vysočina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6 795,6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509.813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123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704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34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Jihomoravský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7 195,1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1.191.989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227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673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Olomoucký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5 266,9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632.015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399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Zlínský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3 963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582.555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149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307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1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Moravskoslezský kraj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5 427,6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1.200.539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75</a:t>
                      </a: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300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42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36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Česká republika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78 869,7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10.693.939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134</a:t>
                      </a:r>
                      <a:endParaRPr lang="cs-CZ" sz="1800" dirty="0">
                        <a:solidFill>
                          <a:srgbClr val="002D5A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1874" marR="31874" marT="15935" marB="1593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6 253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2D5A"/>
                          </a:solidFill>
                          <a:effectLst/>
                          <a:latin typeface="Arial Narrow" panose="020B0606020202030204" pitchFamily="34" charset="0"/>
                        </a:rPr>
                        <a:t>606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F62F8-BFC6-4B06-8F37-E4839D8A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400" dirty="0"/>
              <a:t>Hustota osídlení (2019)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A12EF1C-1418-4439-AB6D-7B49E36A1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563" y="1081088"/>
            <a:ext cx="8813800" cy="504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5D383-6B70-4184-8A99-9A1D904D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97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400" b="1" dirty="0"/>
              <a:t>Členění obcí podle rozsahu </a:t>
            </a:r>
            <a:br>
              <a:rPr lang="cs-CZ" sz="4400" b="1" dirty="0"/>
            </a:br>
            <a:r>
              <a:rPr lang="cs-CZ" sz="4400" b="1" dirty="0"/>
              <a:t>výkonu státní správy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24466D9F-9C6E-4BCD-9F21-5E1E4578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8838"/>
            <a:ext cx="8229600" cy="39973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obecní úřad obce s rozšířenou působností (205 obcí) </a:t>
            </a:r>
          </a:p>
          <a:p>
            <a:pPr>
              <a:spcBef>
                <a:spcPts val="18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obec s pověřeným obecním úřadem (393 obcí) </a:t>
            </a:r>
          </a:p>
          <a:p>
            <a:pPr>
              <a:spcBef>
                <a:spcPts val="18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obec se základním rozsahem přenesené působnosti (6 254 obcí, leden 2023)</a:t>
            </a:r>
            <a:endParaRPr lang="cs-CZ" altLang="cs-CZ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61958-66F4-40D7-B1EF-08D3CBA2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3600" b="1" dirty="0"/>
              <a:t>Kategorizace obcí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08D2067E-1C4B-4C79-B365-C1215874C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9650"/>
            <a:ext cx="8229600" cy="5116513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>
                <a:solidFill>
                  <a:srgbClr val="002D5A"/>
                </a:solidFill>
              </a:rPr>
              <a:t>Města</a:t>
            </a:r>
            <a:r>
              <a:rPr lang="cs-CZ" altLang="cs-CZ" sz="1800" dirty="0">
                <a:solidFill>
                  <a:srgbClr val="002D5A"/>
                </a:solidFill>
              </a:rPr>
              <a:t> 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do r. 2006 se mohla stát městem taková obec, která měla alespoň 3.000 obyvatel, pokud tak na návrh obce stanovil předseda Poslanecké sněmovny po vyjádření vlády 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v současné době není dolní hranice počtu obyvatel stanovena</a:t>
            </a:r>
            <a:endParaRPr lang="cs-CZ" altLang="cs-CZ" sz="1800" b="1" dirty="0">
              <a:solidFill>
                <a:srgbClr val="002D5A"/>
              </a:solidFill>
            </a:endParaRPr>
          </a:p>
          <a:p>
            <a:r>
              <a:rPr lang="cs-CZ" altLang="cs-CZ" sz="1800" b="1" dirty="0">
                <a:solidFill>
                  <a:srgbClr val="002D5A"/>
                </a:solidFill>
              </a:rPr>
              <a:t>Statutární město</a:t>
            </a:r>
            <a:r>
              <a:rPr lang="cs-CZ" altLang="cs-CZ" sz="1800" dirty="0">
                <a:solidFill>
                  <a:srgbClr val="002D5A"/>
                </a:solidFill>
              </a:rPr>
              <a:t> 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územně členěné a má své vnitřní poměry ve věcech správy města upraveny statutem, který je vydáván formou obecně závazné vyhlášky obce – může se členit na městské obvody nebo městské části s vlastními orgány samosprávy. 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Města Kladno, České Budějovice, Plzeň, Karlovy Vary, Ústí nad Labem, Liberec, Hradec Králové, Pardubice, Jihlava, Brno, Zlín, Olomouc, Přerov, Chomutov, Děčín, Frýdek-Místek, Ostrava, Opava, Havířov, Most, Teplice, Karviná a Mladá Boleslav</a:t>
            </a:r>
          </a:p>
          <a:p>
            <a:r>
              <a:rPr lang="cs-CZ" altLang="cs-CZ" sz="1800" b="1" dirty="0">
                <a:solidFill>
                  <a:srgbClr val="002D5A"/>
                </a:solidFill>
              </a:rPr>
              <a:t>Městys </a:t>
            </a:r>
            <a:r>
              <a:rPr lang="cs-CZ" altLang="cs-CZ" sz="1800" dirty="0">
                <a:solidFill>
                  <a:srgbClr val="002D5A"/>
                </a:solidFill>
              </a:rPr>
              <a:t>(městečko)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historický typ obce stojící mezi městem a vesnicí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od roku se 2006 tento statut opět navrací </a:t>
            </a:r>
          </a:p>
          <a:p>
            <a:pPr lvl="1"/>
            <a:r>
              <a:rPr lang="cs-CZ" altLang="cs-CZ" sz="1800" dirty="0">
                <a:solidFill>
                  <a:srgbClr val="002D5A"/>
                </a:solidFill>
              </a:rPr>
              <a:t>obec je městysem, pokud tak na návrh obce stanoví předseda Poslanecké sněmovny po vyjádření vlády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voj počtu obcí na území ČR - PDF Stažení zdarma">
            <a:extLst>
              <a:ext uri="{FF2B5EF4-FFF2-40B4-BE49-F238E27FC236}">
                <a16:creationId xmlns:a16="http://schemas.microsoft.com/office/drawing/2014/main" id="{374AB34E-BB2A-409A-BB46-2AE5D3FD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valitavs.cz/wp-content/uploads/2017/02/veliksotn%c3%ad-struktura.png">
            <a:extLst>
              <a:ext uri="{FF2B5EF4-FFF2-40B4-BE49-F238E27FC236}">
                <a16:creationId xmlns:a16="http://schemas.microsoft.com/office/drawing/2014/main" id="{C53AC248-94CC-4A24-A7D6-7EE4EE34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65" y="983226"/>
            <a:ext cx="9156665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56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ystém financování územní ve&amp;rcaron;ejné správy - ppt stáhnout">
            <a:extLst>
              <a:ext uri="{FF2B5EF4-FFF2-40B4-BE49-F238E27FC236}">
                <a16:creationId xmlns:a16="http://schemas.microsoft.com/office/drawing/2014/main" id="{8D42C1B8-88F6-41B7-9987-8CE70A11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BC35879-5F1C-46E0-9045-AC77F50546FF}"/>
              </a:ext>
            </a:extLst>
          </p:cNvPr>
          <p:cNvSpPr/>
          <p:nvPr/>
        </p:nvSpPr>
        <p:spPr>
          <a:xfrm>
            <a:off x="1" y="962732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Povinná literatura: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Müller,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Karel B. (2018).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Dobré vládnutí ve veřejném nezájmu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Praha: SLON.</a:t>
            </a:r>
          </a:p>
          <a:p>
            <a:pPr marL="90170" algn="just">
              <a:spcAft>
                <a:spcPts val="0"/>
              </a:spcAft>
            </a:pP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Balík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Stanislav (2010).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Komunální politika. Obce, aktéři a cíle místní politiky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Praha: </a:t>
            </a:r>
            <a:r>
              <a:rPr lang="cs-CZ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Grada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90170" algn="just"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Doporučená literatura:</a:t>
            </a:r>
            <a:r>
              <a:rPr lang="cs-CZ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BALÍK, Stanislav a kol. </a:t>
            </a:r>
            <a:r>
              <a:rPr lang="cs-CZ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Kvalita demokracie v České republice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Brno: Masarykova univerzita, 2016. 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BALÍK, S. (2008).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Okresy na severu. Komunální politika v okresech Šumperk a Jeseník v letech 1989-2006.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Brno: CDK.</a:t>
            </a: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BERNARD, J., KOSTELECKÝ, T. ILLNER, M. VOBECKÁ, J. (2011).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Samospráva venkovských obcí a místní rozvoj.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Praha: SLON.</a:t>
            </a: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BUBENÍČEK, ČMEJREK, ČOPÍK. (2011).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Demokracie v lokálním politickém prostoru.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Praha: </a:t>
            </a:r>
            <a:r>
              <a:rPr lang="cs-CZ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Grada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ČERMÁK, D., VOBECKÁ, J. et al. (2011).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Spolupráce, partnerství a participace v místní veřejné správě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Praha: SLON.</a:t>
            </a:r>
          </a:p>
          <a:p>
            <a:pPr marL="90170" algn="just">
              <a:spcAft>
                <a:spcPts val="0"/>
              </a:spcAft>
            </a:pPr>
            <a:r>
              <a:rPr lang="cs-CZ" sz="1600" cap="all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Eibl</a:t>
            </a:r>
            <a:r>
              <a:rPr lang="cs-CZ" sz="1600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Otto, Michal </a:t>
            </a:r>
            <a:r>
              <a:rPr lang="cs-CZ" sz="1600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Pink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kol. (2017). </a:t>
            </a:r>
            <a:r>
              <a:rPr lang="cs-CZ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Krajské volby v České republice v roce 2016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Brno: Masarykova univerzita. 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JAROŠ, Bronislav a Stanislav BALÍK (2018). Nové komunální volby v ČR 2002–2017: blokující menšiny? </a:t>
            </a:r>
            <a:r>
              <a:rPr lang="cs-CZ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Acta </a:t>
            </a:r>
            <a:r>
              <a:rPr lang="cs-CZ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Politologica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roč. 10, č. 1, s. 139-152. 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Jüptner</a:t>
            </a: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Petr, Kamil </a:t>
            </a: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Švec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Martin </a:t>
            </a:r>
            <a:r>
              <a:rPr lang="cs-CZ" sz="1600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Polinec</a:t>
            </a: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(2007)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Evropská lokální politika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Praha: IPS FSV UK. </a:t>
            </a:r>
          </a:p>
          <a:p>
            <a:pPr marL="90170" algn="just">
              <a:spcAft>
                <a:spcPts val="0"/>
              </a:spcAft>
            </a:pP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Kunštát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Daniel, Ladislav </a:t>
            </a:r>
            <a:r>
              <a:rPr lang="cs-CZ" sz="16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Mrklas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 (2010).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Krajské volby 2008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Praha: CEVRO Institut.</a:t>
            </a: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RYŠAVÝ, D., ŠARADÍN, P. (2011).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Zastupitelé českých měst a obcí v evropské perspektivě.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Praha: SLON.</a:t>
            </a: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RYŠAVÝ, D., ČERMÁK, D. (2015). </a:t>
            </a:r>
            <a:r>
              <a:rPr lang="cs-CZ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Na/O kraji. Kraje a jejich představitelé 2000–2013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Praha: SLON.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just"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SMOLKOVÁ, Andrea a Stanislav BALÍK (2018). Personalizace na komunální úrovni: existuje a lze ji v českém prostředí zkoumat? </a:t>
            </a:r>
            <a:r>
              <a:rPr lang="cs-CZ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Středovropské</a:t>
            </a:r>
            <a:r>
              <a:rPr lang="cs-CZ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politické studie</a:t>
            </a:r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roč. 20, č. 2, s. 204–221.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Ústav územního rozvoje -">
            <a:extLst>
              <a:ext uri="{FF2B5EF4-FFF2-40B4-BE49-F238E27FC236}">
                <a16:creationId xmlns:a16="http://schemas.microsoft.com/office/drawing/2014/main" id="{D78574EF-1E2C-4CB5-B185-E636B05D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6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9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E7264-2D09-4F92-A56E-CFCCB389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Obce s pověřeným obecním úřadem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07F3B7-0A7A-4A01-9A90-D92A1C2E2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4" t="13364" r="52157" b="15822"/>
          <a:stretch/>
        </p:blipFill>
        <p:spPr>
          <a:xfrm>
            <a:off x="66582" y="1620297"/>
            <a:ext cx="9010835" cy="5237703"/>
          </a:xfrm>
        </p:spPr>
      </p:pic>
    </p:spTree>
    <p:extLst>
      <p:ext uri="{BB962C8B-B14F-4D97-AF65-F5344CB8AC3E}">
        <p14:creationId xmlns:p14="http://schemas.microsoft.com/office/powerpoint/2010/main" val="31713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64DB2EE-8401-4377-B698-0097B565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21" t="48780" r="13210" b="31806"/>
          <a:stretch/>
        </p:blipFill>
        <p:spPr>
          <a:xfrm>
            <a:off x="156093" y="1619459"/>
            <a:ext cx="8987907" cy="325685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F8B33C-6EEC-48B2-B5FC-0E7197EB3D54}"/>
              </a:ext>
            </a:extLst>
          </p:cNvPr>
          <p:cNvSpPr txBox="1"/>
          <p:nvPr/>
        </p:nvSpPr>
        <p:spPr>
          <a:xfrm>
            <a:off x="545976" y="49104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Hlavní město Praha: 55 až 70 zastupitelů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E8C3C-2B2F-4542-BB13-CCC38580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Komunální volby 2018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EEDAAD-7B5D-49DC-B4CE-908760A2C8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0" y="1582994"/>
            <a:ext cx="7119566" cy="49112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28297-B647-495C-A450-183D2E9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60"/>
            <a:ext cx="9144000" cy="810342"/>
          </a:xfrm>
        </p:spPr>
        <p:txBody>
          <a:bodyPr>
            <a:noAutofit/>
          </a:bodyPr>
          <a:lstStyle/>
          <a:p>
            <a:r>
              <a:rPr lang="en-US" sz="2800" dirty="0"/>
              <a:t>How important it is in your life: </a:t>
            </a:r>
            <a:r>
              <a:rPr lang="en-US" sz="2800" b="1" u="sng" dirty="0"/>
              <a:t>Politics</a:t>
            </a:r>
            <a:r>
              <a:rPr lang="en-US" sz="2800" dirty="0"/>
              <a:t> </a:t>
            </a:r>
            <a:br>
              <a:rPr lang="cs-CZ" sz="2800" dirty="0"/>
            </a:br>
            <a:r>
              <a:rPr lang="en-US" sz="2800" dirty="0"/>
              <a:t>(very </a:t>
            </a:r>
            <a:r>
              <a:rPr lang="cs-CZ" sz="2800" dirty="0" err="1"/>
              <a:t>important</a:t>
            </a:r>
            <a:r>
              <a:rPr lang="cs-CZ" sz="2800" dirty="0"/>
              <a:t>, </a:t>
            </a:r>
            <a:r>
              <a:rPr lang="en-US" sz="2800" dirty="0"/>
              <a:t>rather important, not very important or not important at all) WVS time-series (1981-2020). 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0FC130-F5AD-4372-9C60-73CEA26D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6" t="41545" r="11171" b="22348"/>
          <a:stretch/>
        </p:blipFill>
        <p:spPr>
          <a:xfrm>
            <a:off x="0" y="1570653"/>
            <a:ext cx="9144000" cy="528734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0A12F7E-9D8B-41DF-9498-93CCF8E50431}"/>
              </a:ext>
            </a:extLst>
          </p:cNvPr>
          <p:cNvSpPr/>
          <p:nvPr/>
        </p:nvSpPr>
        <p:spPr>
          <a:xfrm>
            <a:off x="5810864" y="3077497"/>
            <a:ext cx="294968" cy="351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6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68AAC6-4868-4163-9A13-28EC1CB3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6069" r="11290" b="7849"/>
          <a:stretch/>
        </p:blipFill>
        <p:spPr>
          <a:xfrm>
            <a:off x="0" y="98321"/>
            <a:ext cx="7678995" cy="6944545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BDCDB2C-A0D4-4799-8596-257FA0375700}"/>
              </a:ext>
            </a:extLst>
          </p:cNvPr>
          <p:cNvSpPr/>
          <p:nvPr/>
        </p:nvSpPr>
        <p:spPr>
          <a:xfrm>
            <a:off x="2231923" y="2871019"/>
            <a:ext cx="658762" cy="373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➡️ Better policies for better lives on Twitter: &amp;quot;Just not interested  in #politics? OECD avg shows 1 out of 5 agree. Compare countries, #voting  attitude, age groups https://t.co/mU2QvfoY6v… https://t.co/zJMEzYgYTS&amp;quot;">
            <a:extLst>
              <a:ext uri="{FF2B5EF4-FFF2-40B4-BE49-F238E27FC236}">
                <a16:creationId xmlns:a16="http://schemas.microsoft.com/office/drawing/2014/main" id="{546A99D6-9787-4543-97DB-F93DB959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bré vládnutí ve veřejném nezájmu">
            <a:extLst>
              <a:ext uri="{FF2B5EF4-FFF2-40B4-BE49-F238E27FC236}">
                <a16:creationId xmlns:a16="http://schemas.microsoft.com/office/drawing/2014/main" id="{FF88B95A-70CC-444A-858B-00896F12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2" y="632948"/>
            <a:ext cx="4591665" cy="59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4465" y="275303"/>
            <a:ext cx="8424249" cy="1497513"/>
          </a:xfrm>
        </p:spPr>
        <p:txBody>
          <a:bodyPr>
            <a:normAutofit fontScale="90000"/>
          </a:bodyPr>
          <a:lstStyle/>
          <a:p>
            <a:pPr algn="l"/>
            <a:br>
              <a:rPr lang="cs-CZ" sz="2200" i="1" dirty="0">
                <a:solidFill>
                  <a:srgbClr val="FF0000"/>
                </a:solidFill>
              </a:rPr>
            </a:br>
            <a:r>
              <a:rPr lang="cs-CZ" dirty="0"/>
              <a:t>Vysoká stigmatizace politické činnosti </a:t>
            </a:r>
            <a:r>
              <a:rPr lang="cs-CZ" sz="2200" dirty="0"/>
              <a:t>IPSOS 2014 </a:t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127819" y="2131046"/>
          <a:ext cx="8620894" cy="452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864000" y="1988840"/>
            <a:ext cx="7884713" cy="19024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P5. Jaký je váš postoj k politice – k jakému z následujících výroků se přikláníte?</a:t>
            </a:r>
          </a:p>
        </p:txBody>
      </p:sp>
    </p:spTree>
    <p:extLst>
      <p:ext uri="{BB962C8B-B14F-4D97-AF65-F5344CB8AC3E}">
        <p14:creationId xmlns:p14="http://schemas.microsoft.com/office/powerpoint/2010/main" val="1051804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l"/>
            <a:r>
              <a:rPr lang="cs-CZ" sz="4000" dirty="0"/>
              <a:t>Diskursivní kultura, veřejný zájem …</a:t>
            </a:r>
            <a:br>
              <a:rPr lang="cs-CZ" sz="4000" dirty="0"/>
            </a:br>
            <a:r>
              <a:rPr lang="cs-CZ" sz="2000" dirty="0"/>
              <a:t>IPSOS 2014</a:t>
            </a:r>
          </a:p>
        </p:txBody>
      </p:sp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575149" y="2136631"/>
            <a:ext cx="4040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Veřejná diskuze je dobrou cestou pro řešení obecních problémů</a:t>
            </a:r>
            <a:r>
              <a:rPr lang="cs-CZ" sz="2000" b="1" dirty="0">
                <a:solidFill>
                  <a:srgbClr val="FF0000"/>
                </a:solidFill>
              </a:rPr>
              <a:t>“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57200" y="3062718"/>
          <a:ext cx="4690864" cy="379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ástupný symbol pro text 9"/>
          <p:cNvSpPr txBox="1">
            <a:spLocks noGrp="1"/>
          </p:cNvSpPr>
          <p:nvPr>
            <p:ph type="body" sz="quarter" idx="3"/>
          </p:nvPr>
        </p:nvSpPr>
        <p:spPr>
          <a:xfrm>
            <a:off x="4860032" y="1982742"/>
            <a:ext cx="404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Pokud má člověk dobrý záměr, je dobré ho realizovat rovnou, bez dlouhého schůzování</a:t>
            </a:r>
            <a:r>
              <a:rPr lang="cs-CZ" sz="2000" b="1" dirty="0">
                <a:solidFill>
                  <a:srgbClr val="FF0000"/>
                </a:solidFill>
              </a:rPr>
              <a:t>“</a:t>
            </a:r>
          </a:p>
        </p:txBody>
      </p:sp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4960711" y="3062718"/>
          <a:ext cx="4041775" cy="379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7E1AFEC-36B0-40AA-AD18-A89EC5850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9684" t="21979" r="60594" b="13485"/>
          <a:stretch/>
        </p:blipFill>
        <p:spPr bwMode="auto">
          <a:xfrm>
            <a:off x="2339742" y="589429"/>
            <a:ext cx="4849493" cy="5400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7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Management konfliktnosti …</a:t>
            </a:r>
            <a:br>
              <a:rPr lang="cs-CZ" i="1" dirty="0"/>
            </a:br>
            <a:r>
              <a:rPr lang="cs-CZ" sz="2000" dirty="0"/>
              <a:t>IPSOS 2014</a:t>
            </a:r>
          </a:p>
        </p:txBody>
      </p:sp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323528" y="1927080"/>
            <a:ext cx="404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rgbClr val="FF0000"/>
                </a:solidFill>
              </a:rPr>
              <a:t>„Konfliktní diskuze je zásadní překážkou při pokusech řešit problémy“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323528" y="2699792"/>
          <a:ext cx="4680520" cy="41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ástupný symbol pro text 11"/>
          <p:cNvSpPr txBox="1">
            <a:spLocks noGrp="1"/>
          </p:cNvSpPr>
          <p:nvPr>
            <p:ph type="body" sz="quarter" idx="3"/>
          </p:nvPr>
        </p:nvSpPr>
        <p:spPr>
          <a:xfrm>
            <a:off x="4860032" y="2080968"/>
            <a:ext cx="404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rgbClr val="FF0000"/>
                </a:solidFill>
              </a:rPr>
              <a:t>„Jsou-li lidé slušní a rozumní, dojdou vždy k jednomyslnému stanovisku“</a:t>
            </a:r>
          </a:p>
        </p:txBody>
      </p:sp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5076056" y="2720696"/>
          <a:ext cx="4040188" cy="413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0377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Depolitizace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33832"/>
            <a:ext cx="7658100" cy="5250426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Nezájem o politiku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b="1" dirty="0"/>
              <a:t>Občanská společnost </a:t>
            </a:r>
            <a:br>
              <a:rPr lang="cs-CZ" sz="1600" dirty="0"/>
            </a:br>
            <a:r>
              <a:rPr lang="en-US" sz="2000" b="1" i="1" dirty="0" err="1"/>
              <a:t>Tocquevill</a:t>
            </a:r>
            <a:r>
              <a:rPr lang="cs-CZ" sz="2000" b="1" i="1" dirty="0" err="1"/>
              <a:t>ovsko</a:t>
            </a:r>
            <a:r>
              <a:rPr lang="cs-CZ" sz="2000" b="1" i="1" dirty="0"/>
              <a:t>-</a:t>
            </a:r>
            <a:r>
              <a:rPr lang="cs-CZ" sz="2000" b="1" i="1" dirty="0" err="1"/>
              <a:t>giddensovská</a:t>
            </a:r>
            <a:r>
              <a:rPr lang="cs-CZ" sz="2000" b="1" i="1" dirty="0"/>
              <a:t> perspektiva</a:t>
            </a:r>
            <a:br>
              <a:rPr lang="cs-CZ" sz="1600" dirty="0"/>
            </a:br>
            <a:r>
              <a:rPr lang="en-GB" sz="1600" i="1" dirty="0"/>
              <a:t> </a:t>
            </a:r>
            <a:endParaRPr 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2123530"/>
            <a:ext cx="4257798" cy="425779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cs-CZ" sz="3600" i="1" dirty="0"/>
              <a:t>Rizika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/>
              <a:t>Občanská pasivita, apatie</a:t>
            </a:r>
          </a:p>
          <a:p>
            <a:r>
              <a:rPr lang="cs-CZ" sz="3200" dirty="0"/>
              <a:t>Zneužívání politické moci, centralizace, byrokratizace …</a:t>
            </a:r>
          </a:p>
          <a:p>
            <a:r>
              <a:rPr lang="cs-CZ" sz="3200" dirty="0"/>
              <a:t>Krize legitimity institucí</a:t>
            </a:r>
          </a:p>
          <a:p>
            <a:r>
              <a:rPr lang="cs-CZ" sz="3200" dirty="0"/>
              <a:t>Atomizace, anomie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D3465-2C12-4944-B88A-A11DD68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78115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Prostor korupčních aktivit?</a:t>
            </a:r>
          </a:p>
        </p:txBody>
      </p:sp>
      <p:pic>
        <p:nvPicPr>
          <p:cNvPr id="4" name="Picture 2" descr="Image result for corruption">
            <a:extLst>
              <a:ext uri="{FF2B5EF4-FFF2-40B4-BE49-F238E27FC236}">
                <a16:creationId xmlns:a16="http://schemas.microsoft.com/office/drawing/2014/main" id="{31D40F2F-BB95-4F6C-8FF1-B08E0590E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095" y="2178176"/>
            <a:ext cx="6339810" cy="3538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3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17" y="264123"/>
            <a:ext cx="9144000" cy="923926"/>
          </a:xfrm>
        </p:spPr>
        <p:txBody>
          <a:bodyPr>
            <a:noAutofit/>
          </a:bodyPr>
          <a:lstStyle/>
          <a:p>
            <a:r>
              <a:rPr lang="en-US" sz="2400" dirty="0"/>
              <a:t>Corruption</a:t>
            </a:r>
            <a:r>
              <a:rPr lang="cs-CZ" sz="2400" dirty="0"/>
              <a:t> in</a:t>
            </a:r>
            <a:r>
              <a:rPr lang="en-US" sz="2400" dirty="0"/>
              <a:t> Europe (1996 </a:t>
            </a:r>
            <a:r>
              <a:rPr lang="en-GB" sz="2400" dirty="0"/>
              <a:t>– 20</a:t>
            </a:r>
            <a:r>
              <a:rPr lang="cs-CZ" sz="2400" dirty="0"/>
              <a:t>22</a:t>
            </a:r>
            <a:r>
              <a:rPr lang="en-GB" sz="2400" dirty="0"/>
              <a:t>)</a:t>
            </a:r>
            <a:r>
              <a:rPr lang="cs-CZ" sz="2400" dirty="0"/>
              <a:t>,</a:t>
            </a:r>
            <a:r>
              <a:rPr lang="en-GB" sz="2400" b="1" dirty="0"/>
              <a:t> </a:t>
            </a:r>
            <a:r>
              <a:rPr lang="en-GB" sz="2400" dirty="0"/>
              <a:t>T</a:t>
            </a:r>
            <a:r>
              <a:rPr lang="cs-CZ" sz="2400" dirty="0"/>
              <a:t>I: </a:t>
            </a:r>
            <a:r>
              <a:rPr lang="en-GB" sz="2400" dirty="0"/>
              <a:t>CPI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4404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811" y="417358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445342"/>
            <a:ext cx="9144000" cy="55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/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0" y="845575"/>
            <a:ext cx="9143999" cy="54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3309744" y="1"/>
            <a:ext cx="5834256" cy="6858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8793" y="235974"/>
            <a:ext cx="5198110" cy="757084"/>
          </a:xfrm>
        </p:spPr>
        <p:txBody>
          <a:bodyPr>
            <a:normAutofit/>
          </a:bodyPr>
          <a:lstStyle/>
          <a:p>
            <a:pPr algn="l"/>
            <a:r>
              <a:rPr lang="cs-CZ" sz="2100" dirty="0"/>
              <a:t>Source: EB, </a:t>
            </a:r>
            <a:r>
              <a:rPr lang="cs-CZ" sz="2100" dirty="0" err="1"/>
              <a:t>Spring</a:t>
            </a:r>
            <a:r>
              <a:rPr lang="cs-CZ" sz="21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19A584C-43C9-447F-8AF0-772633A29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0175" y="355600"/>
            <a:ext cx="8447088" cy="709613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cs-CZ" altLang="cs-CZ" sz="4000" b="1" dirty="0"/>
              <a:t>Filosofická otázka na úvod: </a:t>
            </a:r>
            <a:br>
              <a:rPr lang="cs-CZ" altLang="cs-CZ" sz="4000" b="1" dirty="0"/>
            </a:br>
            <a:r>
              <a:rPr lang="cs-CZ" altLang="cs-CZ" sz="4000" b="1" dirty="0"/>
              <a:t>Co jest obec?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1B018F1-0DD1-4DEF-BDCF-457217690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2588" y="1665288"/>
            <a:ext cx="6577012" cy="47513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Font typeface="Arial" charset="0"/>
              <a:buNone/>
              <a:defRPr/>
            </a:pPr>
            <a:r>
              <a:rPr lang="cs-CZ" sz="2600" b="1" dirty="0" err="1">
                <a:solidFill>
                  <a:srgbClr val="002D5A"/>
                </a:solidFill>
              </a:rPr>
              <a:t>Gemeinschaft</a:t>
            </a:r>
            <a:r>
              <a:rPr lang="cs-CZ" sz="2600" b="1" dirty="0">
                <a:solidFill>
                  <a:srgbClr val="002D5A"/>
                </a:solidFill>
              </a:rPr>
              <a:t> </a:t>
            </a:r>
            <a:r>
              <a:rPr lang="cs-CZ" sz="2600" b="1" dirty="0" err="1">
                <a:solidFill>
                  <a:srgbClr val="002D5A"/>
                </a:solidFill>
              </a:rPr>
              <a:t>und</a:t>
            </a:r>
            <a:r>
              <a:rPr lang="cs-CZ" sz="2600" b="1" dirty="0">
                <a:solidFill>
                  <a:srgbClr val="002D5A"/>
                </a:solidFill>
              </a:rPr>
              <a:t> </a:t>
            </a:r>
            <a:r>
              <a:rPr lang="cs-CZ" sz="2600" b="1" dirty="0" err="1">
                <a:solidFill>
                  <a:srgbClr val="002D5A"/>
                </a:solidFill>
              </a:rPr>
              <a:t>Gesellschaft</a:t>
            </a:r>
            <a:r>
              <a:rPr lang="cs-CZ" sz="2600" b="1" dirty="0">
                <a:solidFill>
                  <a:srgbClr val="002D5A"/>
                </a:solidFill>
              </a:rPr>
              <a:t> (1887, Ferdinand </a:t>
            </a:r>
            <a:r>
              <a:rPr lang="cs-CZ" sz="2600" b="1" dirty="0" err="1">
                <a:solidFill>
                  <a:srgbClr val="002D5A"/>
                </a:solidFill>
              </a:rPr>
              <a:t>Tönnies</a:t>
            </a:r>
            <a:r>
              <a:rPr lang="cs-CZ" sz="2600" b="1" dirty="0">
                <a:solidFill>
                  <a:srgbClr val="002D5A"/>
                </a:solidFill>
              </a:rPr>
              <a:t>)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cs-CZ" sz="2600" b="1" dirty="0">
                <a:solidFill>
                  <a:srgbClr val="002D5A"/>
                </a:solidFill>
              </a:rPr>
              <a:t>Pospolitost </a:t>
            </a:r>
            <a:r>
              <a:rPr lang="cs-CZ" sz="2600" dirty="0">
                <a:solidFill>
                  <a:srgbClr val="002D5A"/>
                </a:solidFill>
              </a:rPr>
              <a:t>‐ společenství formované pokrevními vazbami a rolnickými postoji; klíčovými fenomény jsou rodina, altruismus, sousedství, kolektivismus, obecný zájem, tradice – zvyky, obyčeje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v"/>
              <a:defRPr/>
            </a:pPr>
            <a:r>
              <a:rPr lang="cs-CZ" sz="2600" b="1" dirty="0">
                <a:solidFill>
                  <a:srgbClr val="002D5A"/>
                </a:solidFill>
              </a:rPr>
              <a:t>Společnost </a:t>
            </a:r>
            <a:r>
              <a:rPr lang="cs-CZ" sz="2600" dirty="0">
                <a:solidFill>
                  <a:srgbClr val="002D5A"/>
                </a:solidFill>
              </a:rPr>
              <a:t>‐ městské prostředí, individualismu, racionalita, egoismus, soutěž, zisk, konvence, izolace, odcizení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charset="0"/>
              <a:buChar char="–"/>
              <a:defRPr/>
            </a:pPr>
            <a:endParaRPr lang="cs-CZ" sz="1600" dirty="0">
              <a:solidFill>
                <a:srgbClr val="002D5A"/>
              </a:solidFill>
            </a:endParaRPr>
          </a:p>
          <a:p>
            <a:pPr marL="457200" lvl="1" indent="0" algn="ctr">
              <a:lnSpc>
                <a:spcPct val="12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cs-CZ" sz="3100" b="1" dirty="0">
                <a:solidFill>
                  <a:srgbClr val="CA8A64"/>
                </a:solidFill>
              </a:rPr>
              <a:t>Prolínání obou konceptů je přítomno v každém obecním i regionálním zřízení, v každé lokální politice </a:t>
            </a: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E96241EC-F02F-4319-B570-BAFED7CC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436688"/>
            <a:ext cx="21844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7F73F3-0E68-46C7-8FC3-82D567110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0" t="15409" r="10709" b="13899"/>
          <a:stretch/>
        </p:blipFill>
        <p:spPr>
          <a:xfrm>
            <a:off x="5605" y="0"/>
            <a:ext cx="9138395" cy="56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FC8CC-1944-4A55-9864-9BC79704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90445"/>
          </a:xfrm>
        </p:spPr>
        <p:txBody>
          <a:bodyPr>
            <a:normAutofit/>
          </a:bodyPr>
          <a:lstStyle/>
          <a:p>
            <a:r>
              <a:rPr lang="cs-CZ" sz="3600" dirty="0"/>
              <a:t>Kontrola politické moci </a:t>
            </a:r>
            <a:br>
              <a:rPr lang="cs-CZ" sz="3600" dirty="0"/>
            </a:br>
            <a:r>
              <a:rPr lang="cs-CZ" sz="3600" dirty="0"/>
              <a:t>v lokální a regionální police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73D469-C386-4422-A13A-C07C7AFBE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17523"/>
            <a:ext cx="8588477" cy="51914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Volby</a:t>
            </a:r>
          </a:p>
          <a:p>
            <a:r>
              <a:rPr lang="cs-CZ" dirty="0"/>
              <a:t>Osobní kontakt, právo na informace, email …</a:t>
            </a:r>
          </a:p>
          <a:p>
            <a:r>
              <a:rPr lang="cs-CZ" dirty="0"/>
              <a:t>Účast na zastupitelstvu</a:t>
            </a:r>
          </a:p>
          <a:p>
            <a:r>
              <a:rPr lang="cs-CZ" dirty="0"/>
              <a:t>Rozpočet …</a:t>
            </a:r>
          </a:p>
          <a:p>
            <a:r>
              <a:rPr lang="cs-CZ" dirty="0"/>
              <a:t>Opozice ?</a:t>
            </a:r>
          </a:p>
          <a:p>
            <a:r>
              <a:rPr lang="cs-CZ" dirty="0"/>
              <a:t>Kontrolní výbor (obce)</a:t>
            </a:r>
          </a:p>
          <a:p>
            <a:r>
              <a:rPr lang="cs-CZ" dirty="0"/>
              <a:t>Lokální média, radniční periodika …</a:t>
            </a:r>
          </a:p>
          <a:p>
            <a:r>
              <a:rPr lang="cs-CZ" dirty="0"/>
              <a:t>Pomoc shora (NGO/TI, Oživení, média …)</a:t>
            </a:r>
          </a:p>
          <a:p>
            <a:r>
              <a:rPr lang="cs-CZ" dirty="0"/>
              <a:t>Místní občanská veřejnost, spolek, sdružení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46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69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Participace (volební x nevolební)</a:t>
            </a:r>
          </a:p>
        </p:txBody>
      </p:sp>
      <p:pic>
        <p:nvPicPr>
          <p:cNvPr id="25602" name="Picture 2" descr="Výsledek obrázku pro partici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668" y="1559481"/>
            <a:ext cx="7656664" cy="4880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2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58F6235F-3B96-40EB-AA33-4ACCD08C0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9144000" cy="9239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Volební systém </a:t>
            </a:r>
            <a:br>
              <a:rPr lang="cs-CZ" altLang="cs-CZ" sz="3200" b="1" dirty="0"/>
            </a:br>
            <a:r>
              <a:rPr lang="cs-CZ" altLang="cs-CZ" sz="3200" b="1" dirty="0"/>
              <a:t>do zastupitelstev krajů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A47CE99-2D78-450B-9355-9826CD9EF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1309688"/>
            <a:ext cx="8447088" cy="5106987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Systém poměrného zastoupení listinného typu s vázanou, nikoli však zcela přísně, listinou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Volební obvody odpovídají území každého kraje – jde tedy o velké volební obvody, kde se volí 45-65 zastupitelů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Kandidovat mohou politické strany a politická hnutí nebo jejich koalice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Do skrutinia postupují pouze strany, které v rámci kraje překonaly uzavírací klauzuli, jež činí 5 %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Rozdělování mandátů probíhá v jediném skrutiniu pomocí tzv. modifikované D´Hondtovy formule (metoda volební dělitele) 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jednotliví kandidáti získávají mandáty podle pořadí, v jakém byli uvedení na kandidátní listině – ke změně může dojít na základě preferenčních hlasů, když některý kandidát získá více než 5 % preferenčních hlasů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1800">
                <a:solidFill>
                  <a:srgbClr val="002D5A"/>
                </a:solidFill>
              </a:rPr>
              <a:t>Z hlediska svého efektu jde o výrazně proporční volební systém, kde disproporční faktor představuje jenom uzavírací klauzule vyřazující ze skrutinia strany, které jí nedosáhly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EB2D8B00-9377-4DFC-8B00-8683713D8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9144000" cy="708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Volební systém do obecních </a:t>
            </a:r>
            <a:br>
              <a:rPr lang="cs-CZ" altLang="cs-CZ" sz="3200" b="1" dirty="0"/>
            </a:br>
            <a:r>
              <a:rPr lang="cs-CZ" altLang="cs-CZ" sz="3200" b="1" dirty="0"/>
              <a:t>zastupitelstev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99921C8-2952-4BC3-811E-82AAE871F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113" y="1282700"/>
            <a:ext cx="8483600" cy="48720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systém poměrného zastoupení listinného typu s </a:t>
            </a:r>
            <a:r>
              <a:rPr lang="cs-CZ" altLang="cs-CZ" sz="1900" dirty="0" err="1">
                <a:solidFill>
                  <a:srgbClr val="002D5A"/>
                </a:solidFill>
              </a:rPr>
              <a:t>polovázanou</a:t>
            </a:r>
            <a:r>
              <a:rPr lang="cs-CZ" altLang="cs-CZ" sz="1900" dirty="0">
                <a:solidFill>
                  <a:srgbClr val="002D5A"/>
                </a:solidFill>
              </a:rPr>
              <a:t> listinou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volební obvody odpovídají území obce či města, ty je však mohou rozdělit do více obvodů - velikost je tedy velmi různá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kandidovat mohou politické strany a politická hnutí nebo jejich koalice, případně nezávislí kandidáti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odlišná je struktura hlasu ‐ pro kandidáty, nikoli pro strany (tři formy hlasování)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do skrutinia postupují pouze „volební strany“, které překonaly uzavírací klauzuli, jež činí 5% (na úrovni volebního obvodu)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rozdělování mandátů probíhá v jediném skrutiniu pomocí tzv. </a:t>
            </a:r>
            <a:r>
              <a:rPr lang="cs-CZ" altLang="cs-CZ" sz="1900" dirty="0" err="1">
                <a:solidFill>
                  <a:srgbClr val="002D5A"/>
                </a:solidFill>
              </a:rPr>
              <a:t>D´Hondtovy</a:t>
            </a:r>
            <a:r>
              <a:rPr lang="cs-CZ" altLang="cs-CZ" sz="1900" dirty="0">
                <a:solidFill>
                  <a:srgbClr val="002D5A"/>
                </a:solidFill>
              </a:rPr>
              <a:t> formule (metoda volebního dělitele)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jednotliví kandidáti získávají mandáty podle pořadí, v jakém byli uvedeni na kandidátní listině – ke změně může dojít na základě složitého výpočtu, do kterého vstupují individuální hlasy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z hlediska svého efektu jde o výrazně proporční volební systém s velmi malou personalizací volby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88E36-0DBA-4700-BC84-C504FBB5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144" y="210689"/>
            <a:ext cx="9144000" cy="923926"/>
          </a:xfrm>
        </p:spPr>
        <p:txBody>
          <a:bodyPr>
            <a:normAutofit/>
          </a:bodyPr>
          <a:lstStyle/>
          <a:p>
            <a:r>
              <a:rPr lang="cs-CZ" altLang="cs-CZ" sz="3600" dirty="0" err="1">
                <a:solidFill>
                  <a:srgbClr val="002D5A"/>
                </a:solidFill>
              </a:rPr>
              <a:t>D´Hondtova</a:t>
            </a:r>
            <a:r>
              <a:rPr lang="cs-CZ" altLang="cs-CZ" sz="3600" dirty="0">
                <a:solidFill>
                  <a:srgbClr val="002D5A"/>
                </a:solidFill>
              </a:rPr>
              <a:t> formule volebního dělitele</a:t>
            </a:r>
            <a:endParaRPr lang="cs-CZ" sz="36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C266D03-F6E1-4CDE-97CC-CA0D34D6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00" t="21756" r="60033" b="9108"/>
          <a:stretch/>
        </p:blipFill>
        <p:spPr>
          <a:xfrm>
            <a:off x="0" y="1303479"/>
            <a:ext cx="7765548" cy="5554521"/>
          </a:xfrm>
        </p:spPr>
      </p:pic>
    </p:spTree>
    <p:extLst>
      <p:ext uri="{BB962C8B-B14F-4D97-AF65-F5344CB8AC3E}">
        <p14:creationId xmlns:p14="http://schemas.microsoft.com/office/powerpoint/2010/main" val="27372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CAE2DEDE-C6FA-44D1-BAC7-9D1ED4A8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1117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 b="1" dirty="0"/>
              <a:t>Volba hejtmanů, primátorů,</a:t>
            </a:r>
            <a:br>
              <a:rPr lang="cs-CZ" altLang="cs-CZ" sz="4000" b="1" dirty="0"/>
            </a:br>
            <a:r>
              <a:rPr lang="cs-CZ" altLang="cs-CZ" sz="4000" b="1" dirty="0"/>
              <a:t>starostů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11783CA-5636-4A6B-A98C-B6878E559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113" y="1419225"/>
            <a:ext cx="8447087" cy="494030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Nepřímá volba prostřednictvím příslušného zastupitelstva a z řad jeho členů (absolutní většina; tajně nebo veřejně)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Otázka tradice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Otázka personalizace volby (pozitivní/negativní)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Otázka politické odpovědnosti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Problematika koaličního chování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Diskuse o zavedení přímé volby ‐ odborná veřejnost, politici a politické strany a zájmové organizace měst, obcí a krajů, laická veřejnost…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400">
                <a:solidFill>
                  <a:srgbClr val="002D5A"/>
                </a:solidFill>
              </a:rPr>
              <a:t>Diskuse o přímé volbě starostů souvisí i s diskusí o volebním systému (různé velikosti aj.)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tradiční</a:t>
            </a:r>
            <a:br>
              <a:rPr lang="cs-CZ" sz="4950" dirty="0"/>
            </a:br>
            <a:r>
              <a:rPr lang="cs-CZ" sz="2700" dirty="0"/>
              <a:t>Střední Evropa - opožděná modernizace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F7A8729-2578-468A-B440-EB7DE368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5213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200" dirty="0"/>
              <a:t>Krajské volby - volební účast 2000-2020</a:t>
            </a:r>
          </a:p>
        </p:txBody>
      </p:sp>
      <p:pic>
        <p:nvPicPr>
          <p:cNvPr id="54275" name="Picture 5">
            <a:extLst>
              <a:ext uri="{FF2B5EF4-FFF2-40B4-BE49-F238E27FC236}">
                <a16:creationId xmlns:a16="http://schemas.microsoft.com/office/drawing/2014/main" id="{123F07BC-0A1B-4C04-8B2B-1AE9B551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7600"/>
            <a:ext cx="869950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073B7F7-6AC6-4414-ADDD-3AEB3AD8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5213"/>
          </a:xfrm>
        </p:spPr>
        <p:txBody>
          <a:bodyPr rtlCol="0"/>
          <a:lstStyle/>
          <a:p>
            <a:pPr defTabSz="914206" eaLnBrk="1" fontAlgn="auto" hangingPunct="1">
              <a:spcAft>
                <a:spcPts val="0"/>
              </a:spcAft>
              <a:defRPr/>
            </a:pPr>
            <a:r>
              <a:rPr lang="cs-CZ" altLang="cs-CZ" sz="3200" dirty="0"/>
              <a:t>Krajské volby - volební účast 2000-2020</a:t>
            </a:r>
          </a:p>
        </p:txBody>
      </p:sp>
      <p:graphicFrame>
        <p:nvGraphicFramePr>
          <p:cNvPr id="55299" name="Graf 3">
            <a:extLst>
              <a:ext uri="{FF2B5EF4-FFF2-40B4-BE49-F238E27FC236}">
                <a16:creationId xmlns:a16="http://schemas.microsoft.com/office/drawing/2014/main" id="{4AC0B77C-68C7-4D67-9D56-29497405DB76}"/>
              </a:ext>
            </a:extLst>
          </p:cNvPr>
          <p:cNvGraphicFramePr>
            <a:graphicFrameLocks/>
          </p:cNvGraphicFramePr>
          <p:nvPr/>
        </p:nvGraphicFramePr>
        <p:xfrm>
          <a:off x="-50800" y="1127125"/>
          <a:ext cx="9245600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3" imgW="9242337" imgH="5035732" progId="Excel.Chart.8">
                  <p:embed/>
                </p:oleObj>
              </mc:Choice>
              <mc:Fallback>
                <p:oleObj r:id="rId3" imgW="9242337" imgH="5035732" progId="Excel.Chart.8">
                  <p:embed/>
                  <p:pic>
                    <p:nvPicPr>
                      <p:cNvPr id="55299" name="Graf 3">
                        <a:extLst>
                          <a:ext uri="{FF2B5EF4-FFF2-40B4-BE49-F238E27FC236}">
                            <a16:creationId xmlns:a16="http://schemas.microsoft.com/office/drawing/2014/main" id="{4AC0B77C-68C7-4D67-9D56-29497405DB7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127125"/>
                        <a:ext cx="9245600" cy="503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2D4F7-5323-4D03-AEB8-DE9F726B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00913" cy="804863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Rozdíl ve volební účasti 2016 a 2020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067CB1F8-183E-43E9-ABA8-08CDC6D8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60950"/>
            <a:ext cx="7805738" cy="16129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cs-CZ" altLang="cs-CZ" sz="2000" b="1">
                <a:solidFill>
                  <a:srgbClr val="002D5A"/>
                </a:solidFill>
              </a:rPr>
              <a:t>Vyšší účast</a:t>
            </a:r>
            <a:r>
              <a:rPr lang="cs-CZ" altLang="cs-CZ" sz="2000">
                <a:solidFill>
                  <a:srgbClr val="002D5A"/>
                </a:solidFill>
              </a:rPr>
              <a:t>: v širším okolí Prahy (až o 10 %; Lysá n. L. o 12 %), velká města (Č. Bud., Olomouc, Pardubice, Zlín, Ml. Bol.), bašty STAN a Pirátů (místa v KV, LI, OL) i ODS (místa v HK, MS)</a:t>
            </a:r>
          </a:p>
          <a:p>
            <a:pPr>
              <a:spcBef>
                <a:spcPts val="600"/>
              </a:spcBef>
            </a:pPr>
            <a:r>
              <a:rPr lang="cs-CZ" altLang="cs-CZ" sz="2000" b="1">
                <a:solidFill>
                  <a:srgbClr val="002D5A"/>
                </a:solidFill>
              </a:rPr>
              <a:t>Nižší účast</a:t>
            </a:r>
            <a:r>
              <a:rPr lang="cs-CZ" altLang="cs-CZ" sz="2000">
                <a:solidFill>
                  <a:srgbClr val="002D5A"/>
                </a:solidFill>
              </a:rPr>
              <a:t>: bašty levice (Bílina, Třinec, Krnov), nárůst počtu nakažených Covid-19 (Uh. Brod, Val. Kloubouky)    </a:t>
            </a:r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3A34F666-3D1B-43CE-B14F-A4361D308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804863"/>
            <a:ext cx="7329487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5F2188F2-1542-4327-969D-55800D84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-171450"/>
            <a:ext cx="8648700" cy="56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Zástupný symbol pro obsah 2">
            <a:extLst>
              <a:ext uri="{FF2B5EF4-FFF2-40B4-BE49-F238E27FC236}">
                <a16:creationId xmlns:a16="http://schemas.microsoft.com/office/drawing/2014/main" id="{BF2B2AEE-F9D3-4214-9460-F75F311870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3825" y="5160963"/>
          <a:ext cx="9020173" cy="1697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13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8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762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12201">
                <a:tc>
                  <a:txBody>
                    <a:bodyPr/>
                    <a:lstStyle/>
                    <a:p>
                      <a:pPr algn="ctr" fontAlgn="b"/>
                      <a:endParaRPr lang="cs-CZ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StČ</a:t>
                      </a:r>
                      <a:endParaRPr lang="cs-CZ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JČ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PL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KV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UL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HK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PU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VY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JM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OL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ZL</a:t>
                      </a:r>
                    </a:p>
                  </a:txBody>
                  <a:tcPr marL="8307" marR="8307" marT="8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MS</a:t>
                      </a:r>
                    </a:p>
                  </a:txBody>
                  <a:tcPr marL="8307" marR="8307" marT="830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75">
                <a:tc>
                  <a:txBody>
                    <a:bodyPr/>
                    <a:lstStyle/>
                    <a:p>
                      <a:r>
                        <a:rPr lang="cs-CZ" sz="1300" dirty="0"/>
                        <a:t>1.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ODS-STAN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730">
                <a:tc>
                  <a:txBody>
                    <a:bodyPr/>
                    <a:lstStyle/>
                    <a:p>
                      <a:r>
                        <a:rPr lang="cs-CZ" sz="1300" dirty="0"/>
                        <a:t>2.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ODS-TOP09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STAN-TOP09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3PK</a:t>
                      </a:r>
                    </a:p>
                    <a:p>
                      <a:pPr algn="ctr"/>
                      <a:r>
                        <a:rPr lang="cs-CZ" sz="1300" dirty="0"/>
                        <a:t>(ČSSD)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KDU-ČSL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Piráti-STAN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KDU-ČSL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ODS-TOP09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730">
                <a:tc>
                  <a:txBody>
                    <a:bodyPr/>
                    <a:lstStyle/>
                    <a:p>
                      <a:r>
                        <a:rPr lang="cs-CZ" sz="1300" dirty="0"/>
                        <a:t>3.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ANO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STAN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ODS-TOP09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ODS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KDU-TOP09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Piráti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ED7C5-4D2B-4080-A24A-83130AE3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525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Mandáty v zastupitelstvech celkem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FBBBE62-7075-487D-B86C-8CF3040C07E0}"/>
              </a:ext>
            </a:extLst>
          </p:cNvPr>
          <p:cNvGraphicFramePr>
            <a:graphicFrameLocks noGrp="1"/>
          </p:cNvGraphicFramePr>
          <p:nvPr/>
        </p:nvGraphicFramePr>
        <p:xfrm>
          <a:off x="431800" y="4710113"/>
          <a:ext cx="3082926" cy="2006604"/>
        </p:xfrm>
        <a:graphic>
          <a:graphicData uri="http://schemas.openxmlformats.org/drawingml/2006/table">
            <a:tbl>
              <a:tblPr/>
              <a:tblGrid>
                <a:gridCol w="95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ODS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2.-3.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ČSSD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STAN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KSČM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Piráti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2.-3.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TOP09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KDU-ČSL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SPD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436C1A29-F629-4409-A377-A9E3781C90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33500" y="685801"/>
          <a:ext cx="7572375" cy="43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Volební participace, volební strategie (?)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484" y="1730478"/>
            <a:ext cx="8539316" cy="4975122"/>
          </a:xfrm>
        </p:spPr>
        <p:txBody>
          <a:bodyPr>
            <a:normAutofit/>
          </a:bodyPr>
          <a:lstStyle/>
          <a:p>
            <a:r>
              <a:rPr lang="cs-CZ" dirty="0"/>
              <a:t>Znáte, neznáte kandidáta?</a:t>
            </a:r>
          </a:p>
          <a:p>
            <a:r>
              <a:rPr lang="cs-CZ" dirty="0"/>
              <a:t>Volba podle činů nebo podle slibů?</a:t>
            </a:r>
          </a:p>
          <a:p>
            <a:r>
              <a:rPr lang="cs-CZ" dirty="0"/>
              <a:t>Volba srdíčkem, víte koho chcete!</a:t>
            </a:r>
          </a:p>
          <a:p>
            <a:r>
              <a:rPr lang="cs-CZ" dirty="0"/>
              <a:t>Negativní volba, víte koho nechcete! </a:t>
            </a:r>
          </a:p>
          <a:p>
            <a:r>
              <a:rPr lang="cs-CZ" dirty="0"/>
              <a:t>Strategická volba (?)</a:t>
            </a:r>
          </a:p>
          <a:p>
            <a:r>
              <a:rPr lang="cs-CZ" dirty="0"/>
              <a:t>Volební abstinence! Skutečně?</a:t>
            </a:r>
          </a:p>
        </p:txBody>
      </p:sp>
    </p:spTree>
    <p:extLst>
      <p:ext uri="{BB962C8B-B14F-4D97-AF65-F5344CB8AC3E}">
        <p14:creationId xmlns:p14="http://schemas.microsoft.com/office/powerpoint/2010/main" val="28571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E59C2-1E26-4692-92D5-5138A9CA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Nástroje občanské participace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BA96C7-D115-4AE4-A050-44C63314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476127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Svoboda slova – média, blogy </a:t>
            </a:r>
          </a:p>
          <a:p>
            <a:r>
              <a:rPr lang="cs-CZ" dirty="0"/>
              <a:t>Svobodný přístup k informacím  (zákon č. 106/1999 Sb.)</a:t>
            </a:r>
          </a:p>
          <a:p>
            <a:r>
              <a:rPr lang="cs-CZ" dirty="0"/>
              <a:t>Artikulace a agregace zájmů (někdy i selekce)</a:t>
            </a:r>
          </a:p>
          <a:p>
            <a:r>
              <a:rPr lang="cs-CZ" dirty="0"/>
              <a:t>Partikulární (lobby, </a:t>
            </a:r>
            <a:r>
              <a:rPr lang="cs-CZ" dirty="0" err="1"/>
              <a:t>o.s</a:t>
            </a:r>
            <a:r>
              <a:rPr lang="cs-CZ" dirty="0"/>
              <a:t>., spolky) x obecný (O.P.S., ústavy, odbory/</a:t>
            </a:r>
            <a:r>
              <a:rPr lang="cs-CZ" dirty="0" err="1"/>
              <a:t>trade</a:t>
            </a:r>
            <a:r>
              <a:rPr lang="cs-CZ" dirty="0"/>
              <a:t> union)</a:t>
            </a:r>
          </a:p>
          <a:p>
            <a:r>
              <a:rPr lang="cs-CZ" dirty="0"/>
              <a:t>Proti/lobbování (NIMBY)</a:t>
            </a:r>
          </a:p>
          <a:p>
            <a:r>
              <a:rPr lang="cs-CZ" dirty="0"/>
              <a:t>Volby (aktivní, pasivní)</a:t>
            </a:r>
          </a:p>
          <a:p>
            <a:r>
              <a:rPr lang="cs-CZ" dirty="0"/>
              <a:t>Petice</a:t>
            </a:r>
          </a:p>
          <a:p>
            <a:r>
              <a:rPr lang="cs-CZ" dirty="0"/>
              <a:t>Participativní rozpočet (menší obce, menší částky, opozice, Piráti…</a:t>
            </a:r>
          </a:p>
          <a:p>
            <a:r>
              <a:rPr lang="cs-CZ" dirty="0"/>
              <a:t>https://www.participativni-rozpocet.cz/blog/2021/02/09/participativni-hlasovani-v-roce-2020/</a:t>
            </a:r>
          </a:p>
          <a:p>
            <a:r>
              <a:rPr lang="cs-CZ" dirty="0"/>
              <a:t>Stávku, protesty, happening – </a:t>
            </a:r>
            <a:r>
              <a:rPr lang="cs-CZ" u="sng" dirty="0"/>
              <a:t>sdružovací x spolčovací</a:t>
            </a:r>
          </a:p>
          <a:p>
            <a:r>
              <a:rPr lang="cs-CZ" dirty="0"/>
              <a:t>Místní referendum a lidové iniciativy …</a:t>
            </a:r>
          </a:p>
        </p:txBody>
      </p:sp>
    </p:spTree>
    <p:extLst>
      <p:ext uri="{BB962C8B-B14F-4D97-AF65-F5344CB8AC3E}">
        <p14:creationId xmlns:p14="http://schemas.microsoft.com/office/powerpoint/2010/main" val="2186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021A52B-2C1C-4497-BD3A-07F4E7C5DBCA}"/>
              </a:ext>
            </a:extLst>
          </p:cNvPr>
          <p:cNvSpPr txBox="1">
            <a:spLocks/>
          </p:cNvSpPr>
          <p:nvPr/>
        </p:nvSpPr>
        <p:spPr bwMode="auto">
          <a:xfrm>
            <a:off x="6735763" y="3429000"/>
            <a:ext cx="2408237" cy="1306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91420" tIns="45710" rIns="91420" bIns="45710"/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600" dirty="0">
                <a:solidFill>
                  <a:srgbClr val="CA8A64"/>
                </a:solidFill>
              </a:rPr>
              <a:t>do 3.000 - min. 30 %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600" dirty="0">
                <a:solidFill>
                  <a:srgbClr val="CA8A64"/>
                </a:solidFill>
              </a:rPr>
              <a:t>do 20.000 - min. 20 %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600" dirty="0">
                <a:solidFill>
                  <a:srgbClr val="CA8A64"/>
                </a:solidFill>
              </a:rPr>
              <a:t>do 200.000 - min 10 %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600" dirty="0">
                <a:solidFill>
                  <a:srgbClr val="CA8A64"/>
                </a:solidFill>
              </a:rPr>
              <a:t>nad 200.000  - min 6 % </a:t>
            </a:r>
          </a:p>
          <a:p>
            <a:pPr>
              <a:defRPr/>
            </a:pPr>
            <a:endParaRPr lang="cs-CZ" dirty="0">
              <a:solidFill>
                <a:srgbClr val="CA8A64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DCCA0E-C73B-4A9E-BC81-C5B36557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0"/>
            <a:ext cx="9144000" cy="1009650"/>
          </a:xfrm>
        </p:spPr>
        <p:txBody>
          <a:bodyPr/>
          <a:lstStyle/>
          <a:p>
            <a:pPr>
              <a:defRPr/>
            </a:pPr>
            <a:r>
              <a:rPr lang="cs-CZ" sz="3000" b="1" dirty="0"/>
              <a:t>Přímá demokracie na úrovni krajů a obcí</a:t>
            </a:r>
          </a:p>
        </p:txBody>
      </p:sp>
      <p:sp>
        <p:nvSpPr>
          <p:cNvPr id="48132" name="Zástupný symbol pro obsah 2">
            <a:extLst>
              <a:ext uri="{FF2B5EF4-FFF2-40B4-BE49-F238E27FC236}">
                <a16:creationId xmlns:a16="http://schemas.microsoft.com/office/drawing/2014/main" id="{467502DE-EED0-42A9-BBF9-D8FA491A1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3" y="941388"/>
            <a:ext cx="7983537" cy="55816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Referenda a lidové iniciativy v krajích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Referenda shora – usnesení 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Referenda zdola – přípravný výbor podpořený min. 6 % oprávněných voličů (lidová iniciativa) a rozhodnutí zastupitelstva 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Platnost – účast min. 35 % oprávněných osob, závaznost – nadpoloviční většina zúčastněných a min. 25 % oprávněných  </a:t>
            </a:r>
          </a:p>
          <a:p>
            <a:pPr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Referenda a lidové iniciativy v obcích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Referenda shora – usnesení 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Referenda zdola – přípravný výbor, </a:t>
            </a:r>
            <a:r>
              <a:rPr lang="pt-BR" altLang="cs-CZ" sz="1800" dirty="0">
                <a:solidFill>
                  <a:srgbClr val="002D5A"/>
                </a:solidFill>
              </a:rPr>
              <a:t>lidová iniciativa a rozhodnutí zastupitelstva 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Platnost – účast min. 35 % oprávněných osob, závaznost – nadpoloviční většina zúčastněných a min. 25 % oprávněných  </a:t>
            </a:r>
          </a:p>
        </p:txBody>
      </p:sp>
    </p:spTree>
    <p:extLst>
      <p:ext uri="{BB962C8B-B14F-4D97-AF65-F5344CB8AC3E}">
        <p14:creationId xmlns:p14="http://schemas.microsoft.com/office/powerpoint/2010/main" val="447858101"/>
      </p:ext>
    </p:extLst>
  </p:cSld>
  <p:clrMapOvr>
    <a:masterClrMapping/>
  </p:clrMapOvr>
  <p:transition spd="slow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012"/>
            <a:ext cx="6777372" cy="118321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3000" dirty="0">
                <a:latin typeface="Trebuchet MS" pitchFamily="34" charset="0"/>
              </a:rPr>
              <a:t>Volební účast v parlamentních volbách podle velikosti obce 1990-2013</a:t>
            </a:r>
          </a:p>
        </p:txBody>
      </p:sp>
      <p:pic>
        <p:nvPicPr>
          <p:cNvPr id="4101" name="Picture 4" descr="logo SOU 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7" y="6496469"/>
            <a:ext cx="539354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5"/>
          <p:cNvSpPr>
            <a:spLocks noChangeShapeType="1"/>
          </p:cNvSpPr>
          <p:nvPr/>
        </p:nvSpPr>
        <p:spPr bwMode="auto">
          <a:xfrm>
            <a:off x="1277541" y="5535216"/>
            <a:ext cx="6480572" cy="0"/>
          </a:xfrm>
          <a:prstGeom prst="line">
            <a:avLst/>
          </a:prstGeom>
          <a:noFill/>
          <a:ln w="38100">
            <a:solidFill>
              <a:srgbClr val="31467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1331120" y="1863329"/>
            <a:ext cx="6480572" cy="0"/>
          </a:xfrm>
          <a:prstGeom prst="line">
            <a:avLst/>
          </a:prstGeom>
          <a:noFill/>
          <a:ln w="38100">
            <a:solidFill>
              <a:srgbClr val="31467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456710"/>
              </p:ext>
            </p:extLst>
          </p:nvPr>
        </p:nvGraphicFramePr>
        <p:xfrm>
          <a:off x="0" y="1204226"/>
          <a:ext cx="9144000" cy="501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60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2023"/>
            <a:ext cx="9144000" cy="923926"/>
          </a:xfrm>
        </p:spPr>
        <p:txBody>
          <a:bodyPr>
            <a:noAutofit/>
          </a:bodyPr>
          <a:lstStyle/>
          <a:p>
            <a:r>
              <a:rPr lang="cs-CZ" sz="4800" dirty="0"/>
              <a:t>Komunální volby 2022</a:t>
            </a:r>
            <a:br>
              <a:rPr lang="cs-CZ" sz="3200" dirty="0"/>
            </a:br>
            <a:r>
              <a:rPr lang="cs-CZ" sz="3200" dirty="0"/>
              <a:t>Účast: 46%</a:t>
            </a:r>
            <a:br>
              <a:rPr lang="cs-CZ" sz="3200" dirty="0"/>
            </a:br>
            <a:r>
              <a:rPr lang="cs-CZ" sz="3200" dirty="0"/>
              <a:t>Počet kandidátů: 195 428</a:t>
            </a:r>
          </a:p>
        </p:txBody>
      </p:sp>
      <p:pic>
        <p:nvPicPr>
          <p:cNvPr id="26626" name="Picture 2" descr="Kandidát v komunálních volbách je stále &amp;ccaron;ast&amp;ecaron;ji nezávislý a bez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" y="2420265"/>
            <a:ext cx="6636952" cy="40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DE561B6-62F9-4506-AE61-E8D3FDCD5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580616"/>
              </p:ext>
            </p:extLst>
          </p:nvPr>
        </p:nvGraphicFramePr>
        <p:xfrm>
          <a:off x="0" y="1237706"/>
          <a:ext cx="9467850" cy="5310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07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3549F-EE93-42CB-A469-DF50BA05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400" dirty="0"/>
              <a:t>Volby do obecních zastupitelstev 2006 – 2018</a:t>
            </a:r>
            <a:br>
              <a:rPr lang="cs-CZ" sz="2400" dirty="0"/>
            </a:br>
            <a:r>
              <a:rPr lang="cs-CZ" sz="2400" dirty="0"/>
              <a:t>2022 - 66 173 kandidujících žen x 129 255 mužů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C072BF3-84F2-401B-9D01-0270BF93A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058" y="1544078"/>
            <a:ext cx="4040188" cy="639762"/>
          </a:xfrm>
        </p:spPr>
        <p:txBody>
          <a:bodyPr/>
          <a:lstStyle/>
          <a:p>
            <a:r>
              <a:rPr lang="cs-CZ" dirty="0"/>
              <a:t>Kandidující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DB520C7-1481-44F8-8AF7-D5234139A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Zvolení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58E9B078-D794-42CB-9A3F-25C41506790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5118008"/>
              </p:ext>
            </p:extLst>
          </p:nvPr>
        </p:nvGraphicFramePr>
        <p:xfrm>
          <a:off x="46435" y="2546555"/>
          <a:ext cx="4480321" cy="415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Zástupný symbol pro obsah 9">
            <a:extLst>
              <a:ext uri="{FF2B5EF4-FFF2-40B4-BE49-F238E27FC236}">
                <a16:creationId xmlns:a16="http://schemas.microsoft.com/office/drawing/2014/main" id="{915509B1-DD9A-49AA-B9F3-6CC35126FF0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74013641"/>
              </p:ext>
            </p:extLst>
          </p:nvPr>
        </p:nvGraphicFramePr>
        <p:xfrm>
          <a:off x="4663678" y="2174876"/>
          <a:ext cx="4480322" cy="452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15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CB944-F6C9-4AFF-B710-0C6637D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EB22F40-99BE-4F97-B64D-EAD2E6563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EC6EF85-E071-463E-BA25-9EA1A6FA1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D40354A9-72B6-4A00-9341-0218FD975EA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78768812"/>
              </p:ext>
            </p:extLst>
          </p:nvPr>
        </p:nvGraphicFramePr>
        <p:xfrm>
          <a:off x="4663679" y="0"/>
          <a:ext cx="4466556" cy="658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405B5526-AD3D-4759-8F53-DC8D19AFFE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6731066"/>
              </p:ext>
            </p:extLst>
          </p:nvPr>
        </p:nvGraphicFramePr>
        <p:xfrm>
          <a:off x="13765" y="0"/>
          <a:ext cx="4649438" cy="658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6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EB638-7D9D-4777-A160-028C5DD2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75BF91-FBD7-4CBB-B599-BD1698667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6BAA3A-EB88-4610-A4E2-0E6A03C5B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56" t="27959" r="19733" b="33827"/>
          <a:stretch/>
        </p:blipFill>
        <p:spPr>
          <a:xfrm>
            <a:off x="0" y="574674"/>
            <a:ext cx="9144001" cy="57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7D290-A318-4EE6-A09D-980F5320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Počty kandidátů stran (komunální volby)</a:t>
            </a:r>
            <a:br>
              <a:rPr lang="cs-CZ" sz="3200" dirty="0"/>
            </a:br>
            <a:r>
              <a:rPr lang="cs-CZ" sz="3200" dirty="0"/>
              <a:t>2022: </a:t>
            </a:r>
            <a:r>
              <a:rPr lang="cs-CZ" sz="2800" dirty="0"/>
              <a:t>168 111 nestraníků x 27 317 straníků</a:t>
            </a:r>
            <a:endParaRPr lang="cs-CZ" sz="32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7C37B60-2CA1-4381-BC55-744502CC9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154496"/>
              </p:ext>
            </p:extLst>
          </p:nvPr>
        </p:nvGraphicFramePr>
        <p:xfrm>
          <a:off x="0" y="1103671"/>
          <a:ext cx="9016181" cy="5100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61390-5C46-4EDB-8A8D-55721994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000" dirty="0"/>
              <a:t>Počty kandidátů / bez NK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DAD7F07D-F0B7-45C2-A355-652FFFBCF3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339915"/>
              </p:ext>
            </p:extLst>
          </p:nvPr>
        </p:nvGraphicFramePr>
        <p:xfrm>
          <a:off x="119763" y="914110"/>
          <a:ext cx="4421981" cy="570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997EE631-DF57-4D82-BB2B-0634F890F71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1752988"/>
              </p:ext>
            </p:extLst>
          </p:nvPr>
        </p:nvGraphicFramePr>
        <p:xfrm>
          <a:off x="4629150" y="950259"/>
          <a:ext cx="4421981" cy="571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13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E8775-5564-48E9-9711-DDE757C4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Počet kandidátů podle typu volební strany v komunálních volbách, 1994–2018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A58EF9-9A51-4A50-A387-AA022216F9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1410390"/>
            <a:ext cx="8858864" cy="45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41B26-231D-43A7-B4E4-FA7C492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325" b="1" dirty="0"/>
              <a:t>Podíl kandidátů bez politické příslušnosti podle velikosti obce </a:t>
            </a:r>
            <a:br>
              <a:rPr lang="cs-CZ" sz="2325" b="1" dirty="0"/>
            </a:br>
            <a:r>
              <a:rPr lang="cs-CZ" sz="2325" b="1" dirty="0"/>
              <a:t>(podle počtu zapsaných voličů) v komunálních volbách 1994–2018 (%)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30098F-4CC9-4B9F-B573-26A93BB7CC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993057"/>
            <a:ext cx="8386916" cy="51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1061621D-B3DC-4CA2-9F86-7358EA0D8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224596"/>
              </p:ext>
            </p:extLst>
          </p:nvPr>
        </p:nvGraphicFramePr>
        <p:xfrm>
          <a:off x="0" y="0"/>
          <a:ext cx="9144000" cy="661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10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244BF7-AAED-4195-96E6-5D2AD1AA2BEA}"/>
              </a:ext>
              <a:ext uri="{147F2762-F138-4A5C-976F-8EAC2B608ADB}">
                <a16:predDERef xmlns:a16="http://schemas.microsoft.com/office/drawing/2014/main" pred="{CF5073A3-6E1D-4FF8-B81E-D0DBDB05C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186958"/>
              </p:ext>
            </p:extLst>
          </p:nvPr>
        </p:nvGraphicFramePr>
        <p:xfrm>
          <a:off x="0" y="147484"/>
          <a:ext cx="9075174" cy="671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92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AF011300-FFBF-451E-A9C4-1997B2CCB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285910"/>
              </p:ext>
            </p:extLst>
          </p:nvPr>
        </p:nvGraphicFramePr>
        <p:xfrm>
          <a:off x="0" y="1"/>
          <a:ext cx="9144000" cy="668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45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3200" dirty="0"/>
              <a:t>TRUST to POLITICAL INSTITUTIONS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30380" r="32779" b="7547"/>
          <a:stretch/>
        </p:blipFill>
        <p:spPr bwMode="auto">
          <a:xfrm>
            <a:off x="0" y="779930"/>
            <a:ext cx="6626271" cy="60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2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EC7D6A-935B-437E-8149-E1C9272694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450741"/>
              </p:ext>
            </p:extLst>
          </p:nvPr>
        </p:nvGraphicFramePr>
        <p:xfrm>
          <a:off x="0" y="609601"/>
          <a:ext cx="9144000" cy="571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1369215-E674-4B93-8E9C-2F2B27972DE3}"/>
              </a:ext>
            </a:extLst>
          </p:cNvPr>
          <p:cNvSpPr txBox="1"/>
          <p:nvPr/>
        </p:nvSpPr>
        <p:spPr>
          <a:xfrm flipH="1" flipV="1">
            <a:off x="1303020" y="3595156"/>
            <a:ext cx="219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%</a:t>
            </a:r>
          </a:p>
        </p:txBody>
      </p:sp>
      <p:pic>
        <p:nvPicPr>
          <p:cNvPr id="8" name="Picture 4" descr="Výsledek obrázku pro česká vlajka">
            <a:extLst>
              <a:ext uri="{FF2B5EF4-FFF2-40B4-BE49-F238E27FC236}">
                <a16:creationId xmlns:a16="http://schemas.microsoft.com/office/drawing/2014/main" id="{8A1A1901-7B61-452B-84FB-B2E43749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82" y="2990039"/>
            <a:ext cx="378042" cy="2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slovenská vlajka">
            <a:extLst>
              <a:ext uri="{FF2B5EF4-FFF2-40B4-BE49-F238E27FC236}">
                <a16:creationId xmlns:a16="http://schemas.microsoft.com/office/drawing/2014/main" id="{8D0B7669-943B-4BAD-805E-505ED3A4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58" y="2651803"/>
            <a:ext cx="378042" cy="2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ýsledek obrázku pro polská vlajka">
            <a:extLst>
              <a:ext uri="{FF2B5EF4-FFF2-40B4-BE49-F238E27FC236}">
                <a16:creationId xmlns:a16="http://schemas.microsoft.com/office/drawing/2014/main" id="{6927AE65-4A06-4C99-BC36-382A29C1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58" y="3331801"/>
            <a:ext cx="378042" cy="2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Výsledek obrázku pro maďarská vlajka">
            <a:extLst>
              <a:ext uri="{FF2B5EF4-FFF2-40B4-BE49-F238E27FC236}">
                <a16:creationId xmlns:a16="http://schemas.microsoft.com/office/drawing/2014/main" id="{17F27DFD-101D-4ED5-9C88-8C5BEDD2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36" y="3618021"/>
            <a:ext cx="361764" cy="2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32711" y="10793"/>
            <a:ext cx="6757038" cy="4871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57175" indent="-257175" defTabSz="6858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27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THE SHARE OF VOLUNTEERS IN POPULATION</a:t>
            </a:r>
          </a:p>
        </p:txBody>
      </p:sp>
      <p:sp>
        <p:nvSpPr>
          <p:cNvPr id="2" name="Obdĺžnik 1"/>
          <p:cNvSpPr/>
          <p:nvPr/>
        </p:nvSpPr>
        <p:spPr>
          <a:xfrm>
            <a:off x="4457700" y="5684642"/>
            <a:ext cx="3429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b="1" i="1" dirty="0"/>
              <a:t>Source: WGI, Gallup’s World View World Poll, N≐1000 per country.</a:t>
            </a:r>
          </a:p>
        </p:txBody>
      </p:sp>
    </p:spTree>
    <p:extLst>
      <p:ext uri="{BB962C8B-B14F-4D97-AF65-F5344CB8AC3E}">
        <p14:creationId xmlns:p14="http://schemas.microsoft.com/office/powerpoint/2010/main" val="8171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2123"/>
            <a:ext cx="9045678" cy="5573753"/>
          </a:xfrm>
        </p:spPr>
      </p:pic>
    </p:spTree>
    <p:extLst>
      <p:ext uri="{BB962C8B-B14F-4D97-AF65-F5344CB8AC3E}">
        <p14:creationId xmlns:p14="http://schemas.microsoft.com/office/powerpoint/2010/main" val="4203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A5572-9B42-4D93-BB1E-E5B2E641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26"/>
            <a:ext cx="9144000" cy="639097"/>
          </a:xfrm>
        </p:spPr>
        <p:txBody>
          <a:bodyPr>
            <a:normAutofit/>
          </a:bodyPr>
          <a:lstStyle/>
          <a:p>
            <a:r>
              <a:rPr lang="cs-CZ" sz="2800" dirty="0"/>
              <a:t>EB, June 2019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AAA4A5F-428C-497F-864D-87D2DB523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983" t="31685" r="8805" b="12866"/>
          <a:stretch/>
        </p:blipFill>
        <p:spPr>
          <a:xfrm>
            <a:off x="0" y="1103671"/>
            <a:ext cx="9161059" cy="46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5|18|22.4|15.1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2929</Words>
  <Application>Microsoft Office PowerPoint</Application>
  <PresentationFormat>Předvádění na obrazovce (4:3)</PresentationFormat>
  <Paragraphs>490</Paragraphs>
  <Slides>81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91" baseType="lpstr">
      <vt:lpstr>Arial</vt:lpstr>
      <vt:lpstr>Arial Narrow</vt:lpstr>
      <vt:lpstr>Bahnschrift Condensed</vt:lpstr>
      <vt:lpstr>Calibri</vt:lpstr>
      <vt:lpstr>Times New Roman</vt:lpstr>
      <vt:lpstr>Trebuchet MS</vt:lpstr>
      <vt:lpstr>Verdana</vt:lpstr>
      <vt:lpstr>Wingdings</vt:lpstr>
      <vt:lpstr>Motiv sady Office</vt:lpstr>
      <vt:lpstr>Microsoft Excel Chart</vt:lpstr>
      <vt:lpstr>www.karelmuller.eu</vt:lpstr>
      <vt:lpstr>Prezentace aplikace PowerPoint</vt:lpstr>
      <vt:lpstr>Prezentace aplikace PowerPoint</vt:lpstr>
      <vt:lpstr>Prezentace aplikace PowerPoint</vt:lpstr>
      <vt:lpstr>Filosofická otázka na úvod:  Co jest obec?</vt:lpstr>
      <vt:lpstr>Moderní versus tradiční Střední Evropa - opožděná modernizace </vt:lpstr>
      <vt:lpstr>Prezentace aplikace PowerPoint</vt:lpstr>
      <vt:lpstr>TRUST to POLITICAL INSTITUTIONS</vt:lpstr>
      <vt:lpstr>EB, June 2019</vt:lpstr>
      <vt:lpstr>Prezentace aplikace PowerPoint</vt:lpstr>
      <vt:lpstr>Prezentace aplikace PowerPoint</vt:lpstr>
      <vt:lpstr>Základní pojmy</vt:lpstr>
      <vt:lpstr>Prezentace aplikace PowerPoint</vt:lpstr>
      <vt:lpstr>Středočeský kraj: 129 svazků</vt:lpstr>
      <vt:lpstr>Prezentace aplikace PowerPoint</vt:lpstr>
      <vt:lpstr>Klíčové zákony pro krajskou /  obecní samosprávu</vt:lpstr>
      <vt:lpstr>Prezentace aplikace PowerPoint</vt:lpstr>
      <vt:lpstr>Zastupitelstva, rady,  výbory a komise</vt:lpstr>
      <vt:lpstr>Prezentace aplikace PowerPoint</vt:lpstr>
      <vt:lpstr>Prezentace aplikace PowerPoint</vt:lpstr>
      <vt:lpstr>Od roku 2000</vt:lpstr>
      <vt:lpstr>Prezentace aplikace PowerPoint</vt:lpstr>
      <vt:lpstr>České kraje (2020)</vt:lpstr>
      <vt:lpstr>Hustota osídlení (2019)</vt:lpstr>
      <vt:lpstr>Členění obcí podle rozsahu  výkonu státní správy</vt:lpstr>
      <vt:lpstr>Kategorizace obcí</vt:lpstr>
      <vt:lpstr>Prezentace aplikace PowerPoint</vt:lpstr>
      <vt:lpstr>Prezentace aplikace PowerPoint</vt:lpstr>
      <vt:lpstr>Prezentace aplikace PowerPoint</vt:lpstr>
      <vt:lpstr>Prezentace aplikace PowerPoint</vt:lpstr>
      <vt:lpstr>Obce s pověřeným obecním úřadem</vt:lpstr>
      <vt:lpstr>Prezentace aplikace PowerPoint</vt:lpstr>
      <vt:lpstr>Komunální volby 2018</vt:lpstr>
      <vt:lpstr>How important it is in your life: Politics  (very important, rather important, not very important or not important at all) WVS time-series (1981-2020). </vt:lpstr>
      <vt:lpstr>Prezentace aplikace PowerPoint</vt:lpstr>
      <vt:lpstr>Prezentace aplikace PowerPoint</vt:lpstr>
      <vt:lpstr>Prezentace aplikace PowerPoint</vt:lpstr>
      <vt:lpstr> Vysoká stigmatizace politické činnosti IPSOS 2014  </vt:lpstr>
      <vt:lpstr>Diskursivní kultura, veřejný zájem … IPSOS 2014</vt:lpstr>
      <vt:lpstr>Management konfliktnosti … IPSOS 2014</vt:lpstr>
      <vt:lpstr>Depolitizace</vt:lpstr>
      <vt:lpstr>Občanská společnost  Tocquevillovsko-giddensovská perspektiva  </vt:lpstr>
      <vt:lpstr>Prostor korupčních aktivit?</vt:lpstr>
      <vt:lpstr>Corruption in Europe (1996 – 2022), TI: CPI</vt:lpstr>
      <vt:lpstr>Klientelismus x formální pravidla</vt:lpstr>
      <vt:lpstr>Prezentace aplikace PowerPoint</vt:lpstr>
      <vt:lpstr>Zdroj: Josef Lada, Bubáci a hastrmani, Albatros, 2010, s. 12 (vyšlo 1952)</vt:lpstr>
      <vt:lpstr>Role opozice </vt:lpstr>
      <vt:lpstr>Source: EB, Spring 2019</vt:lpstr>
      <vt:lpstr>Prezentace aplikace PowerPoint</vt:lpstr>
      <vt:lpstr>Kontrola politické moci  v lokální a regionální police (?)</vt:lpstr>
      <vt:lpstr>Clientelism, oligarchization, state capture (from 2013 on) </vt:lpstr>
      <vt:lpstr>Perspektiva sociální diferenciace Patronáž versus instituce Univerzalizující média moci (Niklas Luhmann)</vt:lpstr>
      <vt:lpstr>Conflict of Interests aneb Babišův problém (?) </vt:lpstr>
      <vt:lpstr>Participace (volební x nevolební)</vt:lpstr>
      <vt:lpstr>Volební systém  do zastupitelstev krajů</vt:lpstr>
      <vt:lpstr>Volební systém do obecních  zastupitelstev</vt:lpstr>
      <vt:lpstr>D´Hondtova formule volebního dělitele</vt:lpstr>
      <vt:lpstr>Volba hejtmanů, primátorů, starostů</vt:lpstr>
      <vt:lpstr>Krajské volby - volební účast 2000-2020</vt:lpstr>
      <vt:lpstr>Krajské volby - volební účast 2000-2020</vt:lpstr>
      <vt:lpstr>Rozdíl ve volební účasti 2016 a 2020</vt:lpstr>
      <vt:lpstr>Prezentace aplikace PowerPoint</vt:lpstr>
      <vt:lpstr>Mandáty v zastupitelstvech celkem</vt:lpstr>
      <vt:lpstr>Volební participace, volební strategie (?)</vt:lpstr>
      <vt:lpstr>Nástroje občanské participace</vt:lpstr>
      <vt:lpstr>Přímá demokracie na úrovni krajů a obcí</vt:lpstr>
      <vt:lpstr>Volební účast v parlamentních volbách podle velikosti obce 1990-2013</vt:lpstr>
      <vt:lpstr>Komunální volby 2022 Účast: 46% Počet kandidátů: 195 428</vt:lpstr>
      <vt:lpstr>Volby do obecních zastupitelstev 2006 – 2018 2022 - 66 173 kandidujících žen x 129 255 mužů</vt:lpstr>
      <vt:lpstr>Prezentace aplikace PowerPoint</vt:lpstr>
      <vt:lpstr>Prezentace aplikace PowerPoint</vt:lpstr>
      <vt:lpstr>Počty kandidátů stran (komunální volby) 2022: 168 111 nestraníků x 27 317 straníků</vt:lpstr>
      <vt:lpstr>Počty kandidátů / bez NK</vt:lpstr>
      <vt:lpstr>Počet kandidátů podle typu volební strany v komunálních volbách, 1994–2018 </vt:lpstr>
      <vt:lpstr>Podíl kandidátů bez politické příslušnosti podle velikosti obce  (podle počtu zapsaných voličů) v komunálních volbách 1994–2018 (%)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231</cp:revision>
  <cp:lastPrinted>2015-09-30T07:58:45Z</cp:lastPrinted>
  <dcterms:created xsi:type="dcterms:W3CDTF">2015-06-02T07:24:49Z</dcterms:created>
  <dcterms:modified xsi:type="dcterms:W3CDTF">2023-11-03T12:46:09Z</dcterms:modified>
</cp:coreProperties>
</file>