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5"/>
  </p:sldMasterIdLst>
  <p:notesMasterIdLst>
    <p:notesMasterId r:id="rId26"/>
  </p:notesMasterIdLst>
  <p:sldIdLst>
    <p:sldId id="256" r:id="rId6"/>
    <p:sldId id="382" r:id="rId7"/>
    <p:sldId id="299" r:id="rId8"/>
    <p:sldId id="306" r:id="rId9"/>
    <p:sldId id="309" r:id="rId10"/>
    <p:sldId id="307" r:id="rId11"/>
    <p:sldId id="392" r:id="rId12"/>
    <p:sldId id="393" r:id="rId13"/>
    <p:sldId id="308" r:id="rId14"/>
    <p:sldId id="277" r:id="rId15"/>
    <p:sldId id="284" r:id="rId16"/>
    <p:sldId id="388" r:id="rId17"/>
    <p:sldId id="389" r:id="rId18"/>
    <p:sldId id="391" r:id="rId19"/>
    <p:sldId id="390" r:id="rId20"/>
    <p:sldId id="386" r:id="rId21"/>
    <p:sldId id="387" r:id="rId22"/>
    <p:sldId id="295" r:id="rId23"/>
    <p:sldId id="310" r:id="rId24"/>
    <p:sldId id="3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80" autoAdjust="0"/>
  </p:normalViewPr>
  <p:slideViewPr>
    <p:cSldViewPr>
      <p:cViewPr varScale="1">
        <p:scale>
          <a:sx n="107" d="100"/>
          <a:sy n="107" d="100"/>
        </p:scale>
        <p:origin x="17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PUBLIKACE\SLON\GRAFY\GRAF%2017%20-%20Medi&#225;ln&#237;%20prostor%20v&#283;novan&#253;%20koment&#225;&#345;&#367;m%20a%20n&#225;zor&#367;m%20ob&#269;an&#367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84E-2"/>
          <c:y val="0.16456903281448543"/>
          <c:w val="0.76014185628372866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List1!$A$3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E-4562-8199-E81DA0DDF87E}"/>
            </c:ext>
          </c:extLst>
        </c:ser>
        <c:ser>
          <c:idx val="5"/>
          <c:order val="1"/>
          <c:tx>
            <c:strRef>
              <c:f>List1!$A$4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0.60000000000000064</c:v>
                </c:pt>
                <c:pt idx="2">
                  <c:v>0.5</c:v>
                </c:pt>
                <c:pt idx="3">
                  <c:v>1.0999999999999961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E-4562-8199-E81DA0DDF87E}"/>
            </c:ext>
          </c:extLst>
        </c:ser>
        <c:ser>
          <c:idx val="6"/>
          <c:order val="2"/>
          <c:tx>
            <c:strRef>
              <c:f>List1!$A$5</c:f>
              <c:strCache>
                <c:ptCount val="1"/>
                <c:pt idx="0">
                  <c:v>Ani spokojen/a ani nespokojen/a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General</c:formatCode>
                <c:ptCount val="4"/>
                <c:pt idx="0">
                  <c:v>10.4</c:v>
                </c:pt>
                <c:pt idx="1">
                  <c:v>4.7</c:v>
                </c:pt>
                <c:pt idx="2">
                  <c:v>8.8000000000000025</c:v>
                </c:pt>
                <c:pt idx="3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E-4562-8199-E81DA0DDF87E}"/>
            </c:ext>
          </c:extLst>
        </c:ser>
        <c:ser>
          <c:idx val="8"/>
          <c:order val="3"/>
          <c:tx>
            <c:strRef>
              <c:f>List1!$A$6</c:f>
              <c:strCache>
                <c:ptCount val="1"/>
                <c:pt idx="0">
                  <c:v>Spíše spokojen/a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General</c:formatCode>
                <c:ptCount val="4"/>
                <c:pt idx="0">
                  <c:v>49.9</c:v>
                </c:pt>
                <c:pt idx="1">
                  <c:v>44.2</c:v>
                </c:pt>
                <c:pt idx="2">
                  <c:v>54</c:v>
                </c:pt>
                <c:pt idx="3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EE-4562-8199-E81DA0DDF87E}"/>
            </c:ext>
          </c:extLst>
        </c:ser>
        <c:ser>
          <c:idx val="10"/>
          <c:order val="4"/>
          <c:tx>
            <c:strRef>
              <c:f>List1!$A$7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General</c:formatCode>
                <c:ptCount val="4"/>
                <c:pt idx="0">
                  <c:v>38.9</c:v>
                </c:pt>
                <c:pt idx="1">
                  <c:v>50.6</c:v>
                </c:pt>
                <c:pt idx="2">
                  <c:v>36.700000000000003</c:v>
                </c:pt>
                <c:pt idx="3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EE-4562-8199-E81DA0DDF87E}"/>
            </c:ext>
          </c:extLst>
        </c:ser>
        <c:ser>
          <c:idx val="12"/>
          <c:order val="5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General</c:formatCode>
                <c:ptCount val="4"/>
                <c:pt idx="0">
                  <c:v>88.8</c:v>
                </c:pt>
                <c:pt idx="1">
                  <c:v>94.800000000000011</c:v>
                </c:pt>
                <c:pt idx="2">
                  <c:v>90.7</c:v>
                </c:pt>
                <c:pt idx="3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EE-4562-8199-E81DA0DDF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42652928"/>
        <c:axId val="142654464"/>
      </c:barChart>
      <c:catAx>
        <c:axId val="14265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42654464"/>
        <c:crosses val="autoZero"/>
        <c:auto val="1"/>
        <c:lblAlgn val="ctr"/>
        <c:lblOffset val="100"/>
        <c:noMultiLvlLbl val="0"/>
      </c:catAx>
      <c:valAx>
        <c:axId val="14265446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4265292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4773625147250364"/>
          <c:y val="0.13504899664456521"/>
          <c:w val="0.14281492962985917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51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vícekrát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1.5</c:v>
                </c:pt>
                <c:pt idx="1">
                  <c:v>3.1</c:v>
                </c:pt>
                <c:pt idx="2">
                  <c:v>1.0999999999999965</c:v>
                </c:pt>
                <c:pt idx="3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F-43FA-B26F-5BBA0D6470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jednou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6.5</c:v>
                </c:pt>
                <c:pt idx="1">
                  <c:v>12.6</c:v>
                </c:pt>
                <c:pt idx="2">
                  <c:v>4.8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F-43FA-B26F-5BBA0D6470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88</c:v>
                </c:pt>
                <c:pt idx="1">
                  <c:v>74.599999999999994</c:v>
                </c:pt>
                <c:pt idx="2">
                  <c:v>92</c:v>
                </c:pt>
                <c:pt idx="3">
                  <c:v>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F-43FA-B26F-5BBA0D64704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4</c:v>
                </c:pt>
                <c:pt idx="1">
                  <c:v>9.7000000000000011</c:v>
                </c:pt>
                <c:pt idx="2">
                  <c:v>2.1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3F-43FA-B26F-5BBA0D6470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4605056"/>
        <c:axId val="154606592"/>
      </c:barChart>
      <c:catAx>
        <c:axId val="15460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606592"/>
        <c:crosses val="autoZero"/>
        <c:auto val="1"/>
        <c:lblAlgn val="ctr"/>
        <c:lblOffset val="0"/>
        <c:tickLblSkip val="1"/>
        <c:noMultiLvlLbl val="0"/>
      </c:catAx>
      <c:valAx>
        <c:axId val="154606592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605056"/>
        <c:crosses val="autoZero"/>
        <c:crossBetween val="between"/>
        <c:majorUnit val="0.2"/>
      </c:valAx>
    </c:plotArea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51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vícekrát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3.5000000000000004</c:v>
                </c:pt>
                <c:pt idx="1">
                  <c:v>6.6000000000000005</c:v>
                </c:pt>
                <c:pt idx="2">
                  <c:v>3.2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A-45EB-A990-F5598B40E3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jednou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7.3</c:v>
                </c:pt>
                <c:pt idx="1">
                  <c:v>10</c:v>
                </c:pt>
                <c:pt idx="2">
                  <c:v>6.9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A-45EB-A990-F5598B40E3E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85.1</c:v>
                </c:pt>
                <c:pt idx="1">
                  <c:v>73.5</c:v>
                </c:pt>
                <c:pt idx="2">
                  <c:v>87.8</c:v>
                </c:pt>
                <c:pt idx="3">
                  <c:v>93.300000000000011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2A-45EB-A990-F5598B40E3E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4.2</c:v>
                </c:pt>
                <c:pt idx="1">
                  <c:v>10</c:v>
                </c:pt>
                <c:pt idx="2">
                  <c:v>2.1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2A-45EB-A990-F5598B40E3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62287616"/>
        <c:axId val="162289152"/>
      </c:barChart>
      <c:catAx>
        <c:axId val="1622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2289152"/>
        <c:crosses val="autoZero"/>
        <c:auto val="1"/>
        <c:lblAlgn val="ctr"/>
        <c:lblOffset val="0"/>
        <c:tickLblSkip val="1"/>
        <c:noMultiLvlLbl val="0"/>
      </c:catAx>
      <c:valAx>
        <c:axId val="162289152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228761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691"/>
          <c:y val="0.10310372758511932"/>
          <c:w val="0.19045532891065767"/>
          <c:h val="0.82352893065659194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07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9.4459582198001808</c:v>
                </c:pt>
                <c:pt idx="1">
                  <c:v>12.535612535612536</c:v>
                </c:pt>
                <c:pt idx="2">
                  <c:v>7.7127659574468055</c:v>
                </c:pt>
                <c:pt idx="3">
                  <c:v>8.2887700534759219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0C1-9C82-241075FE3B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90.55404178019981</c:v>
                </c:pt>
                <c:pt idx="1">
                  <c:v>87.464387464387627</c:v>
                </c:pt>
                <c:pt idx="2">
                  <c:v>92.28723404255318</c:v>
                </c:pt>
                <c:pt idx="3">
                  <c:v>91.711229946524227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F-40C1-9C82-241075F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8618752"/>
        <c:axId val="158620288"/>
      </c:barChart>
      <c:catAx>
        <c:axId val="15861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8620288"/>
        <c:crosses val="autoZero"/>
        <c:auto val="1"/>
        <c:lblAlgn val="ctr"/>
        <c:lblOffset val="0"/>
        <c:tickLblSkip val="1"/>
        <c:noMultiLvlLbl val="0"/>
      </c:catAx>
      <c:valAx>
        <c:axId val="158620288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861875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9374871847026163"/>
          <c:y val="0.16630096428684207"/>
          <c:w val="0.19045532891065767"/>
          <c:h val="0.8235289306565919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59116196763948E-2"/>
          <c:y val="0.1340026439726428"/>
          <c:w val="0.59859871666409503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13.055303717135086</c:v>
                </c:pt>
                <c:pt idx="1">
                  <c:v>11.363636363636402</c:v>
                </c:pt>
                <c:pt idx="2">
                  <c:v>14.588859416445624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7-4C19-B529-2C167CCC4596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Naprosto nepravděpodobné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10.970081595648274</c:v>
                </c:pt>
                <c:pt idx="1">
                  <c:v>5.9659090909090908</c:v>
                </c:pt>
                <c:pt idx="2">
                  <c:v>7.957559681697612</c:v>
                </c:pt>
                <c:pt idx="3">
                  <c:v>18.716577540106929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7-4C19-B529-2C167CCC4596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nepravděpodobné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35.086128739800543</c:v>
                </c:pt>
                <c:pt idx="1">
                  <c:v>28.97727272727273</c:v>
                </c:pt>
                <c:pt idx="2">
                  <c:v>37.135278514589018</c:v>
                </c:pt>
                <c:pt idx="3">
                  <c:v>38.770053475935832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7-4C19-B529-2C167CCC4596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pravděpodobné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35.992747053490348</c:v>
                </c:pt>
                <c:pt idx="1">
                  <c:v>48.295454545454561</c:v>
                </c:pt>
                <c:pt idx="2">
                  <c:v>35.013262599469407</c:v>
                </c:pt>
                <c:pt idx="3">
                  <c:v>25.401069518716593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87-4C19-B529-2C167CCC4596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pravděpodobné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4.8957388939256576</c:v>
                </c:pt>
                <c:pt idx="1">
                  <c:v>5.3977272727272645</c:v>
                </c:pt>
                <c:pt idx="2">
                  <c:v>5.3050397877984086</c:v>
                </c:pt>
                <c:pt idx="3">
                  <c:v>4.0106951871657754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7-4C19-B529-2C167CCC4596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40.888485947416051</c:v>
                </c:pt>
                <c:pt idx="1">
                  <c:v>53.693181818181976</c:v>
                </c:pt>
                <c:pt idx="2">
                  <c:v>40.318302387267906</c:v>
                </c:pt>
                <c:pt idx="3">
                  <c:v>29.411764705882355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87-4C19-B529-2C167CCC4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58748032"/>
        <c:axId val="158749824"/>
      </c:barChart>
      <c:catAx>
        <c:axId val="15874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8749824"/>
        <c:crosses val="autoZero"/>
        <c:auto val="1"/>
        <c:lblAlgn val="ctr"/>
        <c:lblOffset val="100"/>
        <c:noMultiLvlLbl val="0"/>
      </c:catAx>
      <c:valAx>
        <c:axId val="15874982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8748032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0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4016387540581563"/>
          <c:y val="0.15580175491332279"/>
          <c:w val="0.24418439171250261"/>
          <c:h val="0.80016673348798151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487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25.06811989100817</c:v>
                </c:pt>
                <c:pt idx="1">
                  <c:v>21.652421652421648</c:v>
                </c:pt>
                <c:pt idx="2">
                  <c:v>26.861702127659573</c:v>
                </c:pt>
                <c:pt idx="3">
                  <c:v>26.47058823529412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E-4A25-9AD7-DE317CE964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74.931880108991805</c:v>
                </c:pt>
                <c:pt idx="1">
                  <c:v>78.347578347578349</c:v>
                </c:pt>
                <c:pt idx="2">
                  <c:v>73.138297872340416</c:v>
                </c:pt>
                <c:pt idx="3">
                  <c:v>73.529411764705884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E-4A25-9AD7-DE317CE96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2303744"/>
        <c:axId val="202313728"/>
      </c:barChart>
      <c:catAx>
        <c:axId val="20230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02313728"/>
        <c:crosses val="autoZero"/>
        <c:auto val="1"/>
        <c:lblAlgn val="ctr"/>
        <c:lblOffset val="0"/>
        <c:tickLblSkip val="1"/>
        <c:noMultiLvlLbl val="0"/>
      </c:catAx>
      <c:valAx>
        <c:axId val="202313728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0230374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513"/>
          <c:y val="0.10310372758511889"/>
          <c:w val="0.1904553289106577"/>
          <c:h val="0.82352893065659016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487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24.069028156221616</c:v>
                </c:pt>
                <c:pt idx="1">
                  <c:v>35.327635327635328</c:v>
                </c:pt>
                <c:pt idx="2">
                  <c:v>21.276595744680851</c:v>
                </c:pt>
                <c:pt idx="3">
                  <c:v>16.310160427807492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7-4B1C-8C00-D3C2403626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75.93097184377838</c:v>
                </c:pt>
                <c:pt idx="1">
                  <c:v>64.672364672364665</c:v>
                </c:pt>
                <c:pt idx="2">
                  <c:v>78.723404255319167</c:v>
                </c:pt>
                <c:pt idx="3">
                  <c:v>83.689839572192497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7-4B1C-8C00-D3C2403626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3724672"/>
        <c:axId val="203726208"/>
      </c:barChart>
      <c:catAx>
        <c:axId val="20372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03726208"/>
        <c:crosses val="autoZero"/>
        <c:auto val="1"/>
        <c:lblAlgn val="ctr"/>
        <c:lblOffset val="0"/>
        <c:tickLblSkip val="1"/>
        <c:noMultiLvlLbl val="0"/>
      </c:catAx>
      <c:valAx>
        <c:axId val="203726208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03724672"/>
        <c:crosses val="autoZero"/>
        <c:crossBetween val="between"/>
        <c:majorUnit val="0.2"/>
      </c:valAx>
    </c:plotArea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487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17.801998183469578</c:v>
                </c:pt>
                <c:pt idx="1">
                  <c:v>28.490028490028493</c:v>
                </c:pt>
                <c:pt idx="2">
                  <c:v>13.297872340425529</c:v>
                </c:pt>
                <c:pt idx="3">
                  <c:v>12.299465240641712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E-4C82-9F77-C67C9175D1B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82.198001816530379</c:v>
                </c:pt>
                <c:pt idx="1">
                  <c:v>71.509971509971493</c:v>
                </c:pt>
                <c:pt idx="2">
                  <c:v>86.702127659574472</c:v>
                </c:pt>
                <c:pt idx="3">
                  <c:v>87.700534759358291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E-4C82-9F77-C67C9175D1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3809920"/>
        <c:axId val="203811456"/>
      </c:barChart>
      <c:catAx>
        <c:axId val="20380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03811456"/>
        <c:crosses val="autoZero"/>
        <c:auto val="1"/>
        <c:lblAlgn val="ctr"/>
        <c:lblOffset val="0"/>
        <c:tickLblSkip val="1"/>
        <c:noMultiLvlLbl val="0"/>
      </c:catAx>
      <c:valAx>
        <c:axId val="203811456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0380992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513"/>
          <c:y val="0.10310372758511889"/>
          <c:w val="0.1904553289106577"/>
          <c:h val="0.82352893065659016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6423715926090554"/>
          <c:h val="0.731607424852601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9.3750000000000266</c:v>
                </c:pt>
                <c:pt idx="2">
                  <c:v>8</c:v>
                </c:pt>
                <c:pt idx="3">
                  <c:v>6.1333333333333524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C-4037-B95C-1CA8632ECCA8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13.793103448275792</c:v>
                </c:pt>
                <c:pt idx="1">
                  <c:v>11.931818181818082</c:v>
                </c:pt>
                <c:pt idx="2">
                  <c:v>11.2</c:v>
                </c:pt>
                <c:pt idx="3">
                  <c:v>18.133333333333173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C-4037-B95C-1CA8632ECCA8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22.232304900181489</c:v>
                </c:pt>
                <c:pt idx="1">
                  <c:v>17.045454545454547</c:v>
                </c:pt>
                <c:pt idx="2">
                  <c:v>25.333333333333144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C-4037-B95C-1CA8632ECCA8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28.584392014519029</c:v>
                </c:pt>
                <c:pt idx="1">
                  <c:v>41.477272727272727</c:v>
                </c:pt>
                <c:pt idx="2">
                  <c:v>23.733333333333103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C-4037-B95C-1CA8632ECCA8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27.58620689655157</c:v>
                </c:pt>
                <c:pt idx="1">
                  <c:v>20.170454545454668</c:v>
                </c:pt>
                <c:pt idx="2">
                  <c:v>31.733333333333103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C-4037-B95C-1CA8632ECCA8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FC-4037-B95C-1CA8632ECC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FFC-4037-B95C-1CA8632ECC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FC-4037-B95C-1CA8632ECC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FFC-4037-B95C-1CA8632ECC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56.170598911071124</c:v>
                </c:pt>
                <c:pt idx="1">
                  <c:v>61.647727272727245</c:v>
                </c:pt>
                <c:pt idx="2">
                  <c:v>55.466666666666164</c:v>
                </c:pt>
                <c:pt idx="3">
                  <c:v>51.733333333333363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FC-4037-B95C-1CA8632EC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7310336"/>
        <c:axId val="237311872"/>
      </c:barChart>
      <c:catAx>
        <c:axId val="23731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7311872"/>
        <c:crosses val="autoZero"/>
        <c:auto val="1"/>
        <c:lblAlgn val="ctr"/>
        <c:lblOffset val="100"/>
        <c:noMultiLvlLbl val="0"/>
      </c:catAx>
      <c:valAx>
        <c:axId val="23731187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731033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8339981717653728"/>
          <c:y val="7.9014826143877184E-2"/>
          <c:w val="0.21295522530604169"/>
          <c:h val="0.89454567311632893"/>
        </c:manualLayout>
      </c:layout>
      <c:overlay val="0"/>
      <c:txPr>
        <a:bodyPr/>
        <a:lstStyle/>
        <a:p>
          <a:pPr>
            <a:defRPr sz="13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99830520006746"/>
          <c:y val="0.15453032331466365"/>
          <c:w val="0.73014529507456705"/>
          <c:h val="0.70142474299004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11.242067089755214</c:v>
                </c:pt>
                <c:pt idx="1">
                  <c:v>11.647727272727273</c:v>
                </c:pt>
                <c:pt idx="2">
                  <c:v>11.733333333333333</c:v>
                </c:pt>
                <c:pt idx="3">
                  <c:v>10.37234042553192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E-4255-9CE3-891885394971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13.055303717135086</c:v>
                </c:pt>
                <c:pt idx="1">
                  <c:v>3.4090909090909087</c:v>
                </c:pt>
                <c:pt idx="2">
                  <c:v>16</c:v>
                </c:pt>
                <c:pt idx="3">
                  <c:v>19.148936170212767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E-4255-9CE3-891885394971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16.591115140525829</c:v>
                </c:pt>
                <c:pt idx="1">
                  <c:v>23.295454545454547</c:v>
                </c:pt>
                <c:pt idx="2">
                  <c:v>11.733333333333333</c:v>
                </c:pt>
                <c:pt idx="3">
                  <c:v>15.159574468085104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E-4255-9CE3-891885394971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33.454215775158644</c:v>
                </c:pt>
                <c:pt idx="1">
                  <c:v>35.511363636363363</c:v>
                </c:pt>
                <c:pt idx="2">
                  <c:v>34.133333333333333</c:v>
                </c:pt>
                <c:pt idx="3">
                  <c:v>30.851063829787233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E-4255-9CE3-891885394971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25.657298277425202</c:v>
                </c:pt>
                <c:pt idx="1">
                  <c:v>26.136363636363626</c:v>
                </c:pt>
                <c:pt idx="2">
                  <c:v>26.400000000000002</c:v>
                </c:pt>
                <c:pt idx="3">
                  <c:v>24.468085106382979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E-4255-9CE3-891885394971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DE-4255-9CE3-8918853949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59.111514052583864</c:v>
                </c:pt>
                <c:pt idx="1">
                  <c:v>61.647727272727245</c:v>
                </c:pt>
                <c:pt idx="2">
                  <c:v>60.533333333333331</c:v>
                </c:pt>
                <c:pt idx="3">
                  <c:v>55.319148936170436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DE-4255-9CE3-891885394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40040576"/>
        <c:axId val="240042368"/>
      </c:barChart>
      <c:catAx>
        <c:axId val="24004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0042368"/>
        <c:crosses val="autoZero"/>
        <c:auto val="1"/>
        <c:lblAlgn val="ctr"/>
        <c:lblOffset val="100"/>
        <c:noMultiLvlLbl val="0"/>
      </c:catAx>
      <c:valAx>
        <c:axId val="24004236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004057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5717789098114865"/>
          <c:h val="0.71313224575251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7.9162875341219294</c:v>
                </c:pt>
                <c:pt idx="1">
                  <c:v>10.857142857142966</c:v>
                </c:pt>
                <c:pt idx="2">
                  <c:v>6.9333333333333842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59A-85B8-B754D06E6492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15.286624203821656</c:v>
                </c:pt>
                <c:pt idx="1">
                  <c:v>8.2857142857142865</c:v>
                </c:pt>
                <c:pt idx="2">
                  <c:v>17.600000000000001</c:v>
                </c:pt>
                <c:pt idx="3">
                  <c:v>19.518716577539902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59A-85B8-B754D06E6492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26.660600545950789</c:v>
                </c:pt>
                <c:pt idx="1">
                  <c:v>24.857142857142829</c:v>
                </c:pt>
                <c:pt idx="2">
                  <c:v>27.466666666666669</c:v>
                </c:pt>
                <c:pt idx="3">
                  <c:v>27.540106951871589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E-459A-85B8-B754D06E6492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36.305732484076437</c:v>
                </c:pt>
                <c:pt idx="1">
                  <c:v>38.857142857142463</c:v>
                </c:pt>
                <c:pt idx="2">
                  <c:v>36.533333333333331</c:v>
                </c:pt>
                <c:pt idx="3">
                  <c:v>33.689839572192227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E-459A-85B8-B754D06E6492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13.830755232029126</c:v>
                </c:pt>
                <c:pt idx="1">
                  <c:v>17.142857142857231</c:v>
                </c:pt>
                <c:pt idx="2">
                  <c:v>11.466666666666748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E-459A-85B8-B754D06E6492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50.136487716105556</c:v>
                </c:pt>
                <c:pt idx="1">
                  <c:v>56</c:v>
                </c:pt>
                <c:pt idx="2">
                  <c:v>48</c:v>
                </c:pt>
                <c:pt idx="3">
                  <c:v>46.79144385026715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E-459A-85B8-B754D06E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45539584"/>
        <c:axId val="245541120"/>
      </c:barChart>
      <c:catAx>
        <c:axId val="24553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5541120"/>
        <c:crosses val="autoZero"/>
        <c:auto val="1"/>
        <c:lblAlgn val="ctr"/>
        <c:lblOffset val="100"/>
        <c:noMultiLvlLbl val="0"/>
      </c:catAx>
      <c:valAx>
        <c:axId val="24554112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553958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2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6807586042352605"/>
          <c:y val="9.1196837389545968E-2"/>
          <c:w val="0.22199241067932396"/>
          <c:h val="0.86670051568085604"/>
        </c:manualLayout>
      </c:layout>
      <c:overlay val="0"/>
      <c:txPr>
        <a:bodyPr/>
        <a:lstStyle/>
        <a:p>
          <a:pPr>
            <a:defRPr sz="12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Mediální</a:t>
            </a:r>
            <a:r>
              <a:rPr lang="cs-CZ" sz="2400" baseline="0" dirty="0"/>
              <a:t> prostor věnovaný komentářům a názorům občanů (IRON – Hlásná trouba, Oživení)</a:t>
            </a:r>
            <a:endParaRPr lang="cs-CZ" sz="2400" dirty="0"/>
          </a:p>
        </c:rich>
      </c:tx>
      <c:layout>
        <c:manualLayout>
          <c:xMode val="edge"/>
          <c:yMode val="edge"/>
          <c:x val="6.3695926898026667E-2"/>
          <c:y val="1.33144950119568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Černošice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1485</c:v>
                </c:pt>
                <c:pt idx="7">
                  <c:v>1280</c:v>
                </c:pt>
                <c:pt idx="8">
                  <c:v>1760</c:v>
                </c:pt>
                <c:pt idx="9">
                  <c:v>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8-4018-8894-6D4A83CDFF4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Hrádek nad Nisou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0">
                  <c:v>824</c:v>
                </c:pt>
                <c:pt idx="1">
                  <c:v>200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8-4018-8894-6D4A83CDFF4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Semily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List1!$D$2:$D$11</c:f>
              <c:numCache>
                <c:formatCode>General</c:formatCode>
                <c:ptCount val="10"/>
                <c:pt idx="0">
                  <c:v>500</c:v>
                </c:pt>
                <c:pt idx="1">
                  <c:v>1650</c:v>
                </c:pt>
                <c:pt idx="2">
                  <c:v>1825</c:v>
                </c:pt>
                <c:pt idx="3">
                  <c:v>1850</c:v>
                </c:pt>
                <c:pt idx="4">
                  <c:v>1900</c:v>
                </c:pt>
                <c:pt idx="5">
                  <c:v>1735</c:v>
                </c:pt>
                <c:pt idx="6">
                  <c:v>1320</c:v>
                </c:pt>
                <c:pt idx="7">
                  <c:v>1800</c:v>
                </c:pt>
                <c:pt idx="8">
                  <c:v>1740</c:v>
                </c:pt>
                <c:pt idx="9">
                  <c:v>1090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8-4018-8894-6D4A83CDF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97984"/>
        <c:axId val="201099904"/>
      </c:lineChart>
      <c:catAx>
        <c:axId val="20109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1099904"/>
        <c:crosses val="autoZero"/>
        <c:auto val="1"/>
        <c:lblAlgn val="ctr"/>
        <c:lblOffset val="100"/>
        <c:noMultiLvlLbl val="0"/>
      </c:catAx>
      <c:valAx>
        <c:axId val="20109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Plocha</a:t>
                </a:r>
                <a:r>
                  <a:rPr lang="cs-CZ" baseline="0" dirty="0"/>
                  <a:t> v cm2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109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8401217286959318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12</c:v>
                </c:pt>
                <c:pt idx="2">
                  <c:v>5.8355437665782475</c:v>
                </c:pt>
                <c:pt idx="3">
                  <c:v>5.8666666666666663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4574-ABB3-71AB56F1507C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19.691470054446611</c:v>
                </c:pt>
                <c:pt idx="1">
                  <c:v>20.285714285714075</c:v>
                </c:pt>
                <c:pt idx="2">
                  <c:v>17.506631299734689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1-4574-ABB3-71AB56F1507C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21.506352087114326</c:v>
                </c:pt>
                <c:pt idx="1">
                  <c:v>26.857142857142829</c:v>
                </c:pt>
                <c:pt idx="2">
                  <c:v>19.098143236074087</c:v>
                </c:pt>
                <c:pt idx="3">
                  <c:v>18.933333333333088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1-4574-ABB3-71AB56F1507C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27.767695099818535</c:v>
                </c:pt>
                <c:pt idx="1">
                  <c:v>33.142857142857153</c:v>
                </c:pt>
                <c:pt idx="2">
                  <c:v>27.320954907161806</c:v>
                </c:pt>
                <c:pt idx="3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1-4574-ABB3-71AB56F1507C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23.230490018148821</c:v>
                </c:pt>
                <c:pt idx="1">
                  <c:v>7.7142857142857055</c:v>
                </c:pt>
                <c:pt idx="2">
                  <c:v>30.238726790450929</c:v>
                </c:pt>
                <c:pt idx="3">
                  <c:v>30.666666666666671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1-4574-ABB3-71AB56F1507C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01-4574-ABB3-71AB56F15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50.998185117967331</c:v>
                </c:pt>
                <c:pt idx="1">
                  <c:v>40.857142857142463</c:v>
                </c:pt>
                <c:pt idx="2">
                  <c:v>57.559681697612</c:v>
                </c:pt>
                <c:pt idx="3">
                  <c:v>53.866666666666127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01-4574-ABB3-71AB56F15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64558080"/>
        <c:axId val="265979776"/>
      </c:barChart>
      <c:catAx>
        <c:axId val="26455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65979776"/>
        <c:crosses val="autoZero"/>
        <c:auto val="1"/>
        <c:lblAlgn val="ctr"/>
        <c:lblOffset val="100"/>
        <c:noMultiLvlLbl val="0"/>
      </c:catAx>
      <c:valAx>
        <c:axId val="26597977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645580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63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Politika je důležitá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52.770208900999229</c:v>
                </c:pt>
                <c:pt idx="1">
                  <c:v>56.125356125356163</c:v>
                </c:pt>
                <c:pt idx="2">
                  <c:v>49.468085106382979</c:v>
                </c:pt>
                <c:pt idx="3">
                  <c:v>52.941176470588225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3-46ED-9C0C-2884CC0150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 politiky je lepší dát ruce pryč / politika je špinavá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47.229791099000913</c:v>
                </c:pt>
                <c:pt idx="1">
                  <c:v>43.874643874643667</c:v>
                </c:pt>
                <c:pt idx="2">
                  <c:v>50.531914893616914</c:v>
                </c:pt>
                <c:pt idx="3">
                  <c:v>47.058823529411754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3-46ED-9C0C-2884CC0150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63947264"/>
        <c:axId val="163948800"/>
      </c:barChart>
      <c:catAx>
        <c:axId val="16394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948800"/>
        <c:crosses val="autoZero"/>
        <c:auto val="1"/>
        <c:lblAlgn val="ctr"/>
        <c:lblOffset val="0"/>
        <c:tickLblSkip val="1"/>
        <c:noMultiLvlLbl val="0"/>
      </c:catAx>
      <c:valAx>
        <c:axId val="16394880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94726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82052030504060958"/>
          <c:y val="0.14199528452814286"/>
          <c:w val="0.16368367536735068"/>
          <c:h val="0.75113382239480209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73E-2"/>
          <c:y val="0.16456903281448518"/>
          <c:w val="0.7601418562837273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2.2706630336058127</c:v>
                </c:pt>
                <c:pt idx="1">
                  <c:v>6.2678062678062387</c:v>
                </c:pt>
                <c:pt idx="2">
                  <c:v>0.26525198938992139</c:v>
                </c:pt>
                <c:pt idx="3">
                  <c:v>0.53619302949061654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E-429D-A1F9-A15C4EEE9E79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1 - Člověk nemůže být nikdy dost opatrný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20.435967302452315</c:v>
                </c:pt>
                <c:pt idx="1">
                  <c:v>34.188034188034187</c:v>
                </c:pt>
                <c:pt idx="2">
                  <c:v>11.405835543766615</c:v>
                </c:pt>
                <c:pt idx="3">
                  <c:v>16.621983914209135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E-429D-A1F9-A15C4EEE9E79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19.709355131698537</c:v>
                </c:pt>
                <c:pt idx="1">
                  <c:v>20.797720797720789</c:v>
                </c:pt>
                <c:pt idx="2">
                  <c:v>18.832891246684351</c:v>
                </c:pt>
                <c:pt idx="3">
                  <c:v>19.571045576407506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E-429D-A1F9-A15C4EEE9E79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32.606721162579483</c:v>
                </c:pt>
                <c:pt idx="1">
                  <c:v>35.327635327635328</c:v>
                </c:pt>
                <c:pt idx="2">
                  <c:v>30.238726790450929</c:v>
                </c:pt>
                <c:pt idx="3">
                  <c:v>32.439678284182307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FE-429D-A1F9-A15C4EEE9E79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20.345140781108082</c:v>
                </c:pt>
                <c:pt idx="1">
                  <c:v>2.8490028490028467</c:v>
                </c:pt>
                <c:pt idx="2">
                  <c:v>31.299734748010611</c:v>
                </c:pt>
                <c:pt idx="3">
                  <c:v>25.737265415549658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E-429D-A1F9-A15C4EEE9E79}"/>
            </c:ext>
          </c:extLst>
        </c:ser>
        <c:ser>
          <c:idx val="10"/>
          <c:order val="5"/>
          <c:tx>
            <c:strRef>
              <c:f>List1!$A$7</c:f>
              <c:strCache>
                <c:ptCount val="1"/>
                <c:pt idx="0">
                  <c:v>5 - Většině lidí se dá důvěřovat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4.6321525885558446</c:v>
                </c:pt>
                <c:pt idx="1">
                  <c:v>0.56980056980056959</c:v>
                </c:pt>
                <c:pt idx="2">
                  <c:v>7.957559681697612</c:v>
                </c:pt>
                <c:pt idx="3">
                  <c:v>5.0938337801608737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FE-429D-A1F9-A15C4EEE9E79}"/>
            </c:ext>
          </c:extLst>
        </c:ser>
        <c:ser>
          <c:idx val="12"/>
          <c:order val="6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0</c:formatCode>
                <c:ptCount val="4"/>
                <c:pt idx="0">
                  <c:v>24.977293369663929</c:v>
                </c:pt>
                <c:pt idx="1">
                  <c:v>3.4188034188034178</c:v>
                </c:pt>
                <c:pt idx="2">
                  <c:v>39.257294429708054</c:v>
                </c:pt>
                <c:pt idx="3">
                  <c:v>30.831099195710518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FE-429D-A1F9-A15C4EEE9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3759616"/>
        <c:axId val="163761152"/>
      </c:barChart>
      <c:catAx>
        <c:axId val="16375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761152"/>
        <c:crosses val="autoZero"/>
        <c:auto val="1"/>
        <c:lblAlgn val="ctr"/>
        <c:lblOffset val="100"/>
        <c:noMultiLvlLbl val="0"/>
      </c:catAx>
      <c:valAx>
        <c:axId val="16376115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75961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2883861367722922"/>
          <c:y val="0.13504899664456521"/>
          <c:w val="0.1617125674251349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5.7933921514165924E-2"/>
          <c:w val="0.51431644346006156"/>
          <c:h val="0.738314304951450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důkladně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22.636363636363626</c:v>
                </c:pt>
                <c:pt idx="1">
                  <c:v>26.210826210826209</c:v>
                </c:pt>
                <c:pt idx="2">
                  <c:v>19.680851063829795</c:v>
                </c:pt>
                <c:pt idx="3">
                  <c:v>22.25201072386059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3-415A-AF97-5F83017CFF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ale jen je letmo prolistuji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38.272727272727273</c:v>
                </c:pt>
                <c:pt idx="1">
                  <c:v>41.880341880341874</c:v>
                </c:pt>
                <c:pt idx="2">
                  <c:v>36.968085106382979</c:v>
                </c:pt>
                <c:pt idx="3">
                  <c:v>36.193029490616453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3-415A-AF97-5F83017CFF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35.818181818181863</c:v>
                </c:pt>
                <c:pt idx="1">
                  <c:v>27.635327635327577</c:v>
                </c:pt>
                <c:pt idx="2">
                  <c:v>40.691489361701997</c:v>
                </c:pt>
                <c:pt idx="3">
                  <c:v>38.605898123324401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3-415A-AF97-5F83017CFF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Ne, nevím, že nějaké vycházejí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3.2727272727272823</c:v>
                </c:pt>
                <c:pt idx="1">
                  <c:v>4.2735042735042725</c:v>
                </c:pt>
                <c:pt idx="2">
                  <c:v>2.6595744680851072</c:v>
                </c:pt>
                <c:pt idx="3">
                  <c:v>2.9490616621983916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3-415A-AF97-5F83017CF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63578624"/>
        <c:axId val="163580160"/>
      </c:barChart>
      <c:catAx>
        <c:axId val="16357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580160"/>
        <c:crosses val="autoZero"/>
        <c:auto val="1"/>
        <c:lblAlgn val="ctr"/>
        <c:lblOffset val="0"/>
        <c:tickLblSkip val="1"/>
        <c:noMultiLvlLbl val="0"/>
      </c:catAx>
      <c:valAx>
        <c:axId val="16358016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57862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2108434300301263"/>
          <c:y val="6.0010538199519084E-2"/>
          <c:w val="0.2214445393372319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43E-2"/>
          <c:y val="0.16456903281448529"/>
          <c:w val="0.44017948557905845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List1!$A$2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3.1818181818181777</c:v>
                </c:pt>
                <c:pt idx="1">
                  <c:v>1.7094017094017093</c:v>
                </c:pt>
                <c:pt idx="2">
                  <c:v>3.4574468085106385</c:v>
                </c:pt>
                <c:pt idx="3">
                  <c:v>4.2895442359249332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3-45E3-8CB5-F2CB83984B64}"/>
            </c:ext>
          </c:extLst>
        </c:ser>
        <c:ser>
          <c:idx val="5"/>
          <c:order val="1"/>
          <c:tx>
            <c:strRef>
              <c:f>List1!$A$3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24.72727272727273</c:v>
                </c:pt>
                <c:pt idx="1">
                  <c:v>25.071225071225072</c:v>
                </c:pt>
                <c:pt idx="2">
                  <c:v>22.87234042553186</c:v>
                </c:pt>
                <c:pt idx="3">
                  <c:v>26.27345844504023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3-45E3-8CB5-F2CB83984B64}"/>
            </c:ext>
          </c:extLst>
        </c:ser>
        <c:ser>
          <c:idx val="8"/>
          <c:order val="2"/>
          <c:tx>
            <c:strRef>
              <c:f>List1!$A$4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57.727272727272762</c:v>
                </c:pt>
                <c:pt idx="1">
                  <c:v>55.555555555555557</c:v>
                </c:pt>
                <c:pt idx="2">
                  <c:v>60.638297872340395</c:v>
                </c:pt>
                <c:pt idx="3">
                  <c:v>56.836461126005354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3-45E3-8CB5-F2CB83984B64}"/>
            </c:ext>
          </c:extLst>
        </c:ser>
        <c:ser>
          <c:idx val="10"/>
          <c:order val="3"/>
          <c:tx>
            <c:strRef>
              <c:f>List1!$A$5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14.363636363636406</c:v>
                </c:pt>
                <c:pt idx="1">
                  <c:v>17.663817663817721</c:v>
                </c:pt>
                <c:pt idx="2">
                  <c:v>13.031914893617023</c:v>
                </c:pt>
                <c:pt idx="3">
                  <c:v>12.600536193029525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3-45E3-8CB5-F2CB83984B64}"/>
            </c:ext>
          </c:extLst>
        </c:ser>
        <c:ser>
          <c:idx val="12"/>
          <c:order val="4"/>
          <c:tx>
            <c:strRef>
              <c:f>List1!$A$6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72.090909090909093</c:v>
                </c:pt>
                <c:pt idx="1">
                  <c:v>73.219373219373225</c:v>
                </c:pt>
                <c:pt idx="2">
                  <c:v>73.670212765957444</c:v>
                </c:pt>
                <c:pt idx="3">
                  <c:v>69.436997319034788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3-45E3-8CB5-F2CB8398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3679232"/>
        <c:axId val="163681024"/>
      </c:barChart>
      <c:catAx>
        <c:axId val="16367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681024"/>
        <c:crosses val="autoZero"/>
        <c:auto val="1"/>
        <c:lblAlgn val="ctr"/>
        <c:lblOffset val="100"/>
        <c:noMultiLvlLbl val="0"/>
      </c:catAx>
      <c:valAx>
        <c:axId val="16368102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679232"/>
        <c:crosses val="autoZero"/>
        <c:crossBetween val="between"/>
        <c:majorUnit val="1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72828290152189"/>
          <c:y val="0.1658046936343307"/>
          <c:w val="0.26124331252283872"/>
          <c:h val="0.8341953063656693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62572518691"/>
          <c:y val="0.16360972270517288"/>
          <c:w val="0.57561540781183063"/>
          <c:h val="0.674864029089579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6.1</c:v>
                </c:pt>
                <c:pt idx="1">
                  <c:v>8.8000000000000025</c:v>
                </c:pt>
                <c:pt idx="2">
                  <c:v>4.5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0-4C1A-A726-3A6C69FC33B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Příležitostně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0.00</c:formatCode>
                <c:ptCount val="4"/>
                <c:pt idx="0">
                  <c:v>48.20000000000001</c:v>
                </c:pt>
                <c:pt idx="1">
                  <c:v>50.9</c:v>
                </c:pt>
                <c:pt idx="2">
                  <c:v>46.5</c:v>
                </c:pt>
                <c:pt idx="3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0-4C1A-A726-3A6C69FC33B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0.00</c:formatCode>
                <c:ptCount val="4"/>
                <c:pt idx="0">
                  <c:v>40.70000000000001</c:v>
                </c:pt>
                <c:pt idx="1">
                  <c:v>25.6</c:v>
                </c:pt>
                <c:pt idx="2">
                  <c:v>48.70000000000001</c:v>
                </c:pt>
                <c:pt idx="3">
                  <c:v>47.100000000000009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D0-4C1A-A726-3A6C69FC33B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0.00</c:formatCode>
                <c:ptCount val="4"/>
                <c:pt idx="0">
                  <c:v>5</c:v>
                </c:pt>
                <c:pt idx="1">
                  <c:v>14.8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D0-4C1A-A726-3A6C69FC33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44092288"/>
        <c:axId val="245527680"/>
      </c:barChart>
      <c:catAx>
        <c:axId val="24409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5527680"/>
        <c:crosses val="autoZero"/>
        <c:auto val="1"/>
        <c:lblAlgn val="ctr"/>
        <c:lblOffset val="0"/>
        <c:tickLblSkip val="1"/>
        <c:noMultiLvlLbl val="0"/>
      </c:catAx>
      <c:valAx>
        <c:axId val="24552768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409228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267375053565478"/>
          <c:y val="0.14199528452814275"/>
          <c:w val="0.2574664323011728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62572518691"/>
          <c:y val="0.16360972270517288"/>
          <c:w val="0.57561540781183063"/>
          <c:h val="0.674864029089579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3.8147138964577647</c:v>
                </c:pt>
                <c:pt idx="1">
                  <c:v>7.6923076923076925</c:v>
                </c:pt>
                <c:pt idx="2">
                  <c:v>2.3936170212765959</c:v>
                </c:pt>
                <c:pt idx="3">
                  <c:v>1.6042780748663157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1-4169-80A8-9FC282ABFF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Příležitostně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44.595821980018165</c:v>
                </c:pt>
                <c:pt idx="1">
                  <c:v>49.002849002849004</c:v>
                </c:pt>
                <c:pt idx="2">
                  <c:v>39.361702127659576</c:v>
                </c:pt>
                <c:pt idx="3">
                  <c:v>45.72192513368995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F1-4169-80A8-9FC282ABFF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46.230699364214345</c:v>
                </c:pt>
                <c:pt idx="1">
                  <c:v>27.635327635327577</c:v>
                </c:pt>
                <c:pt idx="2">
                  <c:v>57.712765957446805</c:v>
                </c:pt>
                <c:pt idx="3">
                  <c:v>52.139037433155082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F1-4169-80A8-9FC282ABFF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5.3587647593097145</c:v>
                </c:pt>
                <c:pt idx="1">
                  <c:v>15.669515669515672</c:v>
                </c:pt>
                <c:pt idx="2">
                  <c:v>0.5319148936170216</c:v>
                </c:pt>
                <c:pt idx="3">
                  <c:v>0.53475935828877286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F1-4169-80A8-9FC282ABFF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9909888"/>
        <c:axId val="262860800"/>
      </c:barChart>
      <c:catAx>
        <c:axId val="25990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62860800"/>
        <c:crosses val="autoZero"/>
        <c:auto val="1"/>
        <c:lblAlgn val="ctr"/>
        <c:lblOffset val="0"/>
        <c:tickLblSkip val="1"/>
        <c:noMultiLvlLbl val="0"/>
      </c:catAx>
      <c:valAx>
        <c:axId val="26286080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59909888"/>
        <c:crosses val="autoZero"/>
        <c:crossBetween val="between"/>
        <c:majorUnit val="0.2"/>
      </c:valAx>
    </c:plotArea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62572518691"/>
          <c:y val="0.16360972270517288"/>
          <c:w val="0.57561540781183063"/>
          <c:h val="0.674864029089579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6.2670299727520415</c:v>
                </c:pt>
                <c:pt idx="1">
                  <c:v>6.8376068376068355</c:v>
                </c:pt>
                <c:pt idx="2">
                  <c:v>6.3829787234042552</c:v>
                </c:pt>
                <c:pt idx="3">
                  <c:v>5.6149732620320707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2-4633-9776-8071FCC9C34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Příležitostně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47.956403269754745</c:v>
                </c:pt>
                <c:pt idx="1">
                  <c:v>53.846153846153989</c:v>
                </c:pt>
                <c:pt idx="2">
                  <c:v>42.819148936170322</c:v>
                </c:pt>
                <c:pt idx="3">
                  <c:v>47.593582887700535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82-4633-9776-8071FCC9C34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40.599455040872087</c:v>
                </c:pt>
                <c:pt idx="1">
                  <c:v>24.216524216524189</c:v>
                </c:pt>
                <c:pt idx="2">
                  <c:v>50.531914893616928</c:v>
                </c:pt>
                <c:pt idx="3">
                  <c:v>45.989304812834227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82-4633-9776-8071FCC9C34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5.1771117166212379</c:v>
                </c:pt>
                <c:pt idx="1">
                  <c:v>15.0997150997151</c:v>
                </c:pt>
                <c:pt idx="2">
                  <c:v>0.26595744680851063</c:v>
                </c:pt>
                <c:pt idx="3">
                  <c:v>0.80213903743315729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82-4633-9776-8071FCC9C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64191360"/>
        <c:axId val="265061888"/>
      </c:barChart>
      <c:catAx>
        <c:axId val="26419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65061888"/>
        <c:crosses val="autoZero"/>
        <c:auto val="1"/>
        <c:lblAlgn val="ctr"/>
        <c:lblOffset val="0"/>
        <c:tickLblSkip val="1"/>
        <c:noMultiLvlLbl val="0"/>
      </c:catAx>
      <c:valAx>
        <c:axId val="265061888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6419136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267375053565478"/>
          <c:y val="0.14199528452814275"/>
          <c:w val="0.2574664323011728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51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vícekrát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2.8181818181818192</c:v>
                </c:pt>
                <c:pt idx="1">
                  <c:v>2.8571428571428572</c:v>
                </c:pt>
                <c:pt idx="2">
                  <c:v>3.4574468085106385</c:v>
                </c:pt>
                <c:pt idx="3">
                  <c:v>2.1390374331550777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D-4B45-A902-C6645C2EBA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jednou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7.5454545454545459</c:v>
                </c:pt>
                <c:pt idx="1">
                  <c:v>10.285714285714286</c:v>
                </c:pt>
                <c:pt idx="2">
                  <c:v>6.3829787234042552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D-4B45-A902-C6645C2EBA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85.727272727272734</c:v>
                </c:pt>
                <c:pt idx="1">
                  <c:v>76.857142857142819</c:v>
                </c:pt>
                <c:pt idx="2">
                  <c:v>88.563829787234127</c:v>
                </c:pt>
                <c:pt idx="3">
                  <c:v>91.176470588235219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CD-4B45-A902-C6645C2EBAF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3.9090909090909087</c:v>
                </c:pt>
                <c:pt idx="1">
                  <c:v>10</c:v>
                </c:pt>
                <c:pt idx="2">
                  <c:v>1.5957446808510638</c:v>
                </c:pt>
                <c:pt idx="3">
                  <c:v>0.53475935828877275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CD-4B45-A902-C6645C2EBA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0997120"/>
        <c:axId val="50998656"/>
      </c:barChart>
      <c:catAx>
        <c:axId val="5099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0998656"/>
        <c:crosses val="autoZero"/>
        <c:auto val="1"/>
        <c:lblAlgn val="ctr"/>
        <c:lblOffset val="0"/>
        <c:tickLblSkip val="1"/>
        <c:noMultiLvlLbl val="0"/>
      </c:catAx>
      <c:valAx>
        <c:axId val="50998656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099712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691"/>
          <c:y val="0.10310372758511932"/>
          <c:w val="0.19045532891065767"/>
          <c:h val="0.82352893065659194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A03178-9238-4DCE-9DAE-18BA499C1162}" type="datetimeFigureOut">
              <a:rPr lang="cs-CZ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133059-BC4A-4497-9A57-34DEE8071D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55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A806B-2196-435B-8ED9-F1FFDB9E3F05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2D3EB-A18B-45B9-9978-1F7E638B02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7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6466D-896A-4C15-B268-B12E20419FB6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B4A54-A028-4216-A9E1-ADEBEFB034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5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C1A63-5B87-4544-B0BD-FE962D4DA554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3381-4172-4ABF-B78A-542C5FA6C1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27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88640"/>
            <a:ext cx="7921130" cy="4488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8065145" cy="482508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764704"/>
            <a:ext cx="7884713" cy="344128"/>
          </a:xfr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0" y="6213600"/>
            <a:ext cx="7884713" cy="166712"/>
          </a:xfr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10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533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917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EF8A5-6E2C-4102-8A69-C7EBF041B6F3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DE1DC-DF15-49E9-B4C8-F2B0596647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6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982E2-936D-4DA1-AE60-3A199EE28B04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8739B-0960-4821-BC35-0FE7312277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7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6654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C7917-660A-495B-BF45-E8B7B68174DB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F90F2-125C-4AF5-99E3-3088771B5D9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8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D036F5A-544D-455B-B4D2-44B29F3C0DA5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CA1FB6-67C1-4E66-99D3-3DC37D7E29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16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44100-6119-4935-BE76-B7D669A1020E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5D88-05BB-445C-8046-BAD201BF6BF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13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21.10.2024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7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/>
          </p:cNvSpPr>
          <p:nvPr>
            <p:ph type="ctrTitle"/>
          </p:nvPr>
        </p:nvSpPr>
        <p:spPr>
          <a:xfrm>
            <a:off x="755576" y="4293096"/>
            <a:ext cx="7992888" cy="576064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dirty="0"/>
            </a:br>
            <a:r>
              <a:rPr lang="cs-CZ" sz="4400" u="sng" dirty="0"/>
              <a:t>Prezentace výzkumu případů dobrého vládnutí</a:t>
            </a:r>
            <a:br>
              <a:rPr lang="cs-CZ" sz="4400" dirty="0"/>
            </a:br>
            <a:br>
              <a:rPr lang="cs-CZ" sz="2800" dirty="0"/>
            </a:br>
            <a:r>
              <a:rPr lang="cs-CZ" sz="2800" dirty="0"/>
              <a:t>Cíle výzkumu: porozumět příčinám, kontextu a důsledkům politických změn vedoucích k dobrému vládnutí, včetně porozumění charakteristikám jejich nositelů (2009 – 2018) 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i="1" dirty="0">
              <a:solidFill>
                <a:srgbClr val="00B0F0"/>
              </a:solidFill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60858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Lokální a regionální politika</a:t>
            </a:r>
            <a:br>
              <a:rPr lang="cs-CZ" dirty="0"/>
            </a:br>
            <a:r>
              <a:rPr lang="cs-CZ" dirty="0"/>
              <a:t>4. Setkání</a:t>
            </a:r>
          </a:p>
          <a:p>
            <a:pPr algn="ctr"/>
            <a:r>
              <a:rPr lang="cs-CZ" dirty="0">
                <a:hlinkClick r:id="rId2"/>
              </a:rPr>
              <a:t>www.karelmuller.eu</a:t>
            </a:r>
            <a:endParaRPr lang="cs-CZ" dirty="0"/>
          </a:p>
          <a:p>
            <a:endParaRPr lang="cs-CZ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1130" cy="1224136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>
                <a:latin typeface="+mj-lt"/>
              </a:rPr>
              <a:t>Míra důvěry při jednání s ostatními lidmi 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99592" y="2060848"/>
            <a:ext cx="7884713" cy="344128"/>
          </a:xfrm>
        </p:spPr>
        <p:txBody>
          <a:bodyPr/>
          <a:lstStyle/>
          <a:p>
            <a:r>
              <a:rPr lang="cs-CZ" b="1" cap="all" dirty="0">
                <a:solidFill>
                  <a:srgbClr val="002060"/>
                </a:solidFill>
              </a:rPr>
              <a:t>G17B. </a:t>
            </a:r>
            <a:r>
              <a:rPr lang="cs-CZ" dirty="0">
                <a:solidFill>
                  <a:srgbClr val="002060"/>
                </a:solidFill>
              </a:rPr>
              <a:t>Obecně vzato, řekl/a byste, že se většině lidí dá důvěřovat, nebo že nemůže být člověk při jednání s</a:t>
            </a:r>
            <a:r>
              <a:rPr lang="cs-CZ" cap="all" dirty="0">
                <a:solidFill>
                  <a:srgbClr val="002060"/>
                </a:solidFill>
              </a:rPr>
              <a:t> </a:t>
            </a:r>
            <a:r>
              <a:rPr lang="cs-CZ" dirty="0">
                <a:solidFill>
                  <a:srgbClr val="002060"/>
                </a:solidFill>
              </a:rPr>
              <a:t>lidmi nikdy dost opatrný?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645323" y="2820998"/>
            <a:ext cx="89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3399"/>
                </a:solidFill>
              </a:rPr>
              <a:t>Důvěra – 5+4 na škále</a:t>
            </a:r>
          </a:p>
        </p:txBody>
      </p:sp>
      <p:graphicFrame>
        <p:nvGraphicFramePr>
          <p:cNvPr id="12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684213" y="2132856"/>
          <a:ext cx="80645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40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91640"/>
            <a:ext cx="8497194" cy="97494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br>
              <a:rPr lang="cs-CZ" dirty="0"/>
            </a:br>
            <a:r>
              <a:rPr lang="cs-CZ" dirty="0">
                <a:latin typeface="+mj-lt"/>
              </a:rPr>
              <a:t>Informovanost obyvatel o dění v obci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0" y="2172562"/>
          <a:ext cx="5327650" cy="18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07504" y="1880090"/>
            <a:ext cx="8065145" cy="209142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P16. Máte dostatek informací o politickém dění v obci?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60032" y="1817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P18. Čtete pravidelně radniční noviny / noviny, které vydává radnice?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47864" y="2132856"/>
            <a:ext cx="1183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Rozhodně a spíše ano  </a:t>
            </a: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/>
        </p:nvGraphicFramePr>
        <p:xfrm>
          <a:off x="0" y="1994880"/>
          <a:ext cx="5544318" cy="21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0" y="4437113"/>
          <a:ext cx="9144002" cy="242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469">
                <a:tc>
                  <a:txBody>
                    <a:bodyPr/>
                    <a:lstStyle/>
                    <a:p>
                      <a:pPr algn="r"/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err="1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(n=1101)</a:t>
                      </a:r>
                      <a:endParaRPr lang="cs-CZ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Černošice (n=351)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Hrádek (n=376)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Semily (n=374)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Rodinní příslušníci a příbuzní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Známí, přátelé, sousedi, spolupracovníci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(rozhlas, noviny, vývěsky apod.)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Schůze, různá shromáždění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Restaurace, kavárny, vinárny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Jiní, dobře informovaní lidé, kterým věříte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Členové městského či obecního zastupitelstva, úřadu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Návštěvy kulturních a společenských akcí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Politické strany či organizace, jichž jste členem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86000" y="41831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050" b="0" i="0" u="none" strike="noStrike" kern="1200" baseline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P19. Vyberte prosím 3 nejdůležitější zdroje informací o dění ve Vaší obci.</a:t>
            </a:r>
          </a:p>
        </p:txBody>
      </p:sp>
    </p:spTree>
    <p:extLst>
      <p:ext uri="{BB962C8B-B14F-4D97-AF65-F5344CB8AC3E}">
        <p14:creationId xmlns:p14="http://schemas.microsoft.com/office/powerpoint/2010/main" val="112802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552" y="633575"/>
            <a:ext cx="7921130" cy="448841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Zájem o politické záležitosti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9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0384277"/>
              </p:ext>
            </p:extLst>
          </p:nvPr>
        </p:nvGraphicFramePr>
        <p:xfrm>
          <a:off x="323528" y="1977806"/>
          <a:ext cx="5040560" cy="195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1556792"/>
            <a:ext cx="7884713" cy="190240"/>
          </a:xfrm>
        </p:spPr>
        <p:txBody>
          <a:bodyPr/>
          <a:lstStyle/>
          <a:p>
            <a:r>
              <a:rPr lang="cs-CZ" b="1" dirty="0"/>
              <a:t>P3. </a:t>
            </a:r>
            <a:r>
              <a:rPr lang="cs-CZ" dirty="0"/>
              <a:t>Když se sejdete se známými či příbuznými, jak často byste řekl/a, že diskutujete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70080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Domácí politické záležitosti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638730" y="408810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Místní politické záležitosti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28184" y="169499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Evropské  politické záležitosti</a:t>
            </a:r>
          </a:p>
        </p:txBody>
      </p:sp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582159"/>
              </p:ext>
            </p:extLst>
          </p:nvPr>
        </p:nvGraphicFramePr>
        <p:xfrm>
          <a:off x="5510938" y="1977806"/>
          <a:ext cx="5040560" cy="195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69052"/>
              </p:ext>
            </p:extLst>
          </p:nvPr>
        </p:nvGraphicFramePr>
        <p:xfrm>
          <a:off x="2771800" y="4221088"/>
          <a:ext cx="5040560" cy="195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54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1842"/>
            <a:ext cx="8425186" cy="102491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dirty="0"/>
            </a:br>
            <a:r>
              <a:rPr lang="cs-CZ" sz="2200" i="1" dirty="0">
                <a:solidFill>
                  <a:srgbClr val="FF0000"/>
                </a:solidFill>
              </a:rPr>
              <a:t> </a:t>
            </a:r>
            <a:br>
              <a:rPr lang="cs-CZ" sz="2200" i="1" dirty="0">
                <a:solidFill>
                  <a:srgbClr val="FF0000"/>
                </a:solidFill>
                <a:latin typeface="+mj-lt"/>
              </a:rPr>
            </a:br>
            <a:r>
              <a:rPr lang="cs-CZ" sz="4000" dirty="0">
                <a:latin typeface="+mj-lt"/>
              </a:rPr>
              <a:t>Aktivní participace na obecních záležitostech</a:t>
            </a:r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2868751"/>
              </p:ext>
            </p:extLst>
          </p:nvPr>
        </p:nvGraphicFramePr>
        <p:xfrm>
          <a:off x="395536" y="191683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4001" y="1383122"/>
            <a:ext cx="7884713" cy="36875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P17</a:t>
            </a:r>
            <a:r>
              <a:rPr lang="cs-CZ" dirty="0">
                <a:solidFill>
                  <a:srgbClr val="002060"/>
                </a:solidFill>
              </a:rPr>
              <a:t>. </a:t>
            </a:r>
            <a:r>
              <a:rPr lang="cs-CZ" sz="1200" dirty="0">
                <a:solidFill>
                  <a:srgbClr val="002060"/>
                </a:solidFill>
              </a:rPr>
              <a:t>Existují různé způsoby, jak zlepšit veřejné záležitosti v obci nebo zabránit jejich zhoršení. Vykonal/a jste některou z následujících činností v uplynulých 12 měsících?</a:t>
            </a: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106033"/>
              </p:ext>
            </p:extLst>
          </p:nvPr>
        </p:nvGraphicFramePr>
        <p:xfrm>
          <a:off x="5364088" y="1988840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233435"/>
              </p:ext>
            </p:extLst>
          </p:nvPr>
        </p:nvGraphicFramePr>
        <p:xfrm>
          <a:off x="2267744" y="443711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1115616" y="1855857"/>
            <a:ext cx="276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Účast na zasedání zastupitelstva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855856"/>
            <a:ext cx="276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Účast na zasedání Komisí Rady města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297561" y="4057946"/>
            <a:ext cx="276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Osobní setkání se starostou, místostarostou nebo zastupitelem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7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21130" cy="720079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r>
              <a:rPr lang="cs-CZ" i="1" dirty="0">
                <a:solidFill>
                  <a:srgbClr val="FF0000"/>
                </a:solidFill>
              </a:rPr>
              <a:t> </a:t>
            </a:r>
            <a:br>
              <a:rPr lang="cs-CZ" dirty="0"/>
            </a:br>
            <a:r>
              <a:rPr lang="cs-CZ" dirty="0">
                <a:latin typeface="+mj-lt"/>
              </a:rPr>
              <a:t>Aktivita v místní samosprávě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8195954"/>
              </p:ext>
            </p:extLst>
          </p:nvPr>
        </p:nvGraphicFramePr>
        <p:xfrm>
          <a:off x="467544" y="1556792"/>
          <a:ext cx="6840115" cy="209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27584" y="1340768"/>
            <a:ext cx="7884713" cy="19024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P11. </a:t>
            </a:r>
            <a:r>
              <a:rPr lang="cs-CZ" dirty="0">
                <a:solidFill>
                  <a:srgbClr val="002060"/>
                </a:solidFill>
              </a:rPr>
              <a:t>Zvažoval/a jste někdy, že byste kandidoval/a v místních komunálních volbách?</a:t>
            </a:r>
          </a:p>
        </p:txBody>
      </p:sp>
      <p:graphicFrame>
        <p:nvGraphicFramePr>
          <p:cNvPr id="7" name="Zástupný symbol pro obsah 5"/>
          <p:cNvGraphicFramePr>
            <a:graphicFrameLocks/>
          </p:cNvGraphicFramePr>
          <p:nvPr/>
        </p:nvGraphicFramePr>
        <p:xfrm>
          <a:off x="395536" y="4221088"/>
          <a:ext cx="8249438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/>
          <p:cNvSpPr/>
          <p:nvPr/>
        </p:nvSpPr>
        <p:spPr>
          <a:xfrm>
            <a:off x="827584" y="3717032"/>
            <a:ext cx="6120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P12. Představte si, že chcete, aby místní správa něco ve vaší obci či městě zlepšila. Jak je pravděpodobné, že s tím budete schopen/a něco udělat? </a:t>
            </a:r>
          </a:p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(CZ průměr  = 40%, 2/2014, CVVM)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24328" y="4549190"/>
            <a:ext cx="89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pravděpodobné</a:t>
            </a:r>
          </a:p>
        </p:txBody>
      </p:sp>
    </p:spTree>
    <p:extLst>
      <p:ext uri="{BB962C8B-B14F-4D97-AF65-F5344CB8AC3E}">
        <p14:creationId xmlns:p14="http://schemas.microsoft.com/office/powerpoint/2010/main" val="425592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1130" cy="864677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Míra </a:t>
            </a:r>
            <a:r>
              <a:rPr lang="cs-CZ" dirty="0" err="1">
                <a:latin typeface="+mj-lt"/>
              </a:rPr>
              <a:t>opinion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leadrů</a:t>
            </a:r>
            <a:r>
              <a:rPr lang="cs-CZ" dirty="0">
                <a:latin typeface="+mj-lt"/>
              </a:rPr>
              <a:t> v obcích</a:t>
            </a:r>
            <a:endParaRPr lang="cs-CZ" sz="2800" dirty="0">
              <a:latin typeface="+mj-lt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l-PL"/>
              <a:t>Postoje obyvatel k životu a politickému dění v obci</a:t>
            </a:r>
            <a:endParaRPr lang="cs-CZ"/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3751" y="1484204"/>
            <a:ext cx="7884713" cy="190240"/>
          </a:xfrm>
        </p:spPr>
        <p:txBody>
          <a:bodyPr/>
          <a:lstStyle/>
          <a:p>
            <a:r>
              <a:rPr lang="cs-CZ" b="1" cap="all" dirty="0"/>
              <a:t>G17</a:t>
            </a:r>
            <a:r>
              <a:rPr lang="cs-CZ" b="1" dirty="0"/>
              <a:t>.  </a:t>
            </a:r>
            <a:r>
              <a:rPr lang="cs-CZ" dirty="0"/>
              <a:t>Nyní zde mám několik výroků, které je možné použít k popisu lidí. Které z následujících výroků Vás vystihují?</a:t>
            </a:r>
            <a:endParaRPr lang="cs-CZ" b="1" dirty="0"/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395536" y="191683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5364088" y="1988840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/>
        </p:nvGraphicFramePr>
        <p:xfrm>
          <a:off x="2267744" y="443711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827584" y="1855857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Rád/a se ujímám vedení při společenských akcích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855856"/>
            <a:ext cx="276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S chutí přesvědčuji druhé o svém mínění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915816" y="4149080"/>
            <a:ext cx="276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Často zjišťuji, že se ostatní řídí podle mého vzoru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8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cs-CZ" sz="4000" dirty="0"/>
              <a:t>Diskursivní kultura, veřejný zájem …</a:t>
            </a:r>
            <a:br>
              <a:rPr lang="cs-CZ" sz="4000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575149" y="2136631"/>
            <a:ext cx="404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Veřejná diskuze je dobrou cestou pro řešení obecních problémů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4662170"/>
              </p:ext>
            </p:extLst>
          </p:nvPr>
        </p:nvGraphicFramePr>
        <p:xfrm>
          <a:off x="457200" y="3062718"/>
          <a:ext cx="4690864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symbol pro text 9"/>
          <p:cNvSpPr txBox="1">
            <a:spLocks noGrp="1"/>
          </p:cNvSpPr>
          <p:nvPr>
            <p:ph type="body" sz="quarter" idx="3"/>
          </p:nvPr>
        </p:nvSpPr>
        <p:spPr>
          <a:xfrm>
            <a:off x="4860032" y="1982742"/>
            <a:ext cx="404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Pokud má člověk dobrý záměr, je dobré ho realizovat rovnou, bez dlouhého schůzování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79441738"/>
              </p:ext>
            </p:extLst>
          </p:nvPr>
        </p:nvGraphicFramePr>
        <p:xfrm>
          <a:off x="4960711" y="3062718"/>
          <a:ext cx="4041775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74340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Management konfliktnosti …</a:t>
            </a:r>
            <a:br>
              <a:rPr lang="cs-CZ" i="1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323528" y="1927080"/>
            <a:ext cx="404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„Konfliktní diskuze je zásadní překážkou při pokusech řešit problémy“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6605688"/>
              </p:ext>
            </p:extLst>
          </p:nvPr>
        </p:nvGraphicFramePr>
        <p:xfrm>
          <a:off x="323528" y="2699792"/>
          <a:ext cx="4680520" cy="41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ástupný symbol pro text 11"/>
          <p:cNvSpPr txBox="1">
            <a:spLocks noGrp="1"/>
          </p:cNvSpPr>
          <p:nvPr>
            <p:ph type="body" sz="quarter" idx="3"/>
          </p:nvPr>
        </p:nvSpPr>
        <p:spPr>
          <a:xfrm>
            <a:off x="4860032" y="2080968"/>
            <a:ext cx="404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„Jsou-li lidé slušní a rozumní, dojdou vždy k jednomyslnému stanovisku“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17810857"/>
              </p:ext>
            </p:extLst>
          </p:nvPr>
        </p:nvGraphicFramePr>
        <p:xfrm>
          <a:off x="5076056" y="2720696"/>
          <a:ext cx="4040188" cy="413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7814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921130" cy="1296144"/>
          </a:xfrm>
        </p:spPr>
        <p:txBody>
          <a:bodyPr>
            <a:normAutofit fontScale="90000"/>
          </a:bodyPr>
          <a:lstStyle/>
          <a:p>
            <a:pPr algn="l"/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Vysoká stigmatizace politické činnosti </a:t>
            </a:r>
            <a:r>
              <a:rPr lang="cs-CZ" sz="2200" dirty="0"/>
              <a:t>IPSOS 2014 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4576204"/>
              </p:ext>
            </p:extLst>
          </p:nvPr>
        </p:nvGraphicFramePr>
        <p:xfrm>
          <a:off x="684213" y="2131046"/>
          <a:ext cx="8064500" cy="403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4000" y="1988840"/>
            <a:ext cx="7884713" cy="19024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P5. Jaký je váš postoj k politice – k jakému z následujících výroků se přikláníte?</a:t>
            </a:r>
          </a:p>
        </p:txBody>
      </p:sp>
    </p:spTree>
    <p:extLst>
      <p:ext uri="{BB962C8B-B14F-4D97-AF65-F5344CB8AC3E}">
        <p14:creationId xmlns:p14="http://schemas.microsoft.com/office/powerpoint/2010/main" val="105180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/>
              <a:t>Závěry - hypotézy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6504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Politické angažmá jako forma sociální exkluze</a:t>
            </a:r>
            <a:endParaRPr lang="en-GB" sz="2800" dirty="0"/>
          </a:p>
          <a:p>
            <a:r>
              <a:rPr lang="cs-CZ" sz="2800" dirty="0"/>
              <a:t>Klíčová role „politického stranictví“</a:t>
            </a:r>
          </a:p>
          <a:p>
            <a:r>
              <a:rPr lang="cs-CZ" sz="2800" dirty="0"/>
              <a:t>Nezřejmá korelace mezi vzděláním a diskursivní kulturou dobrého vládnutí na straně občanské veřejnosti</a:t>
            </a:r>
          </a:p>
          <a:p>
            <a:r>
              <a:rPr lang="cs-CZ" sz="2800" dirty="0"/>
              <a:t>Vysokoškolské vzdělání jako katalyzátor protestní participace</a:t>
            </a:r>
            <a:r>
              <a:rPr lang="en-GB" sz="2800" dirty="0"/>
              <a:t> (NIMBY), </a:t>
            </a:r>
            <a:r>
              <a:rPr lang="cs-CZ" sz="2800" dirty="0"/>
              <a:t>překážka spíše než garant dobrého vládnutí</a:t>
            </a:r>
            <a:endParaRPr lang="en-GB" sz="2800" dirty="0"/>
          </a:p>
          <a:p>
            <a:r>
              <a:rPr lang="cs-CZ" sz="2800" dirty="0"/>
              <a:t>Rodiče malých dětí (maminky) jako základ aktivní občanské veřejnosti – kočárkový aktivismus</a:t>
            </a:r>
          </a:p>
          <a:p>
            <a:r>
              <a:rPr lang="cs-CZ" sz="2800" dirty="0"/>
              <a:t>Jak dobré vládnutí udržet? </a:t>
            </a: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Více-případová studie dobrého vládnutí: Černošice, Semily, Hrádek nad Nisou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Výběr případů </a:t>
            </a:r>
            <a:r>
              <a:rPr lang="cs-CZ" sz="2400" u="sng" dirty="0"/>
              <a:t>dobrého vládnutí, tj. transparentnosti, otevřenosti, efektivity</a:t>
            </a:r>
          </a:p>
          <a:p>
            <a:r>
              <a:rPr lang="cs-CZ" sz="2400" dirty="0"/>
              <a:t>Před-výzkum případů, semináře k místní politice</a:t>
            </a:r>
          </a:p>
          <a:p>
            <a:r>
              <a:rPr lang="cs-CZ" sz="2400" dirty="0"/>
              <a:t>Hodnocení, ocenění, vzory dobré praxe (MMR, MV, Oživení, Otevřená společnost, Fond OM, Týdeník Ekonom, </a:t>
            </a:r>
            <a:r>
              <a:rPr lang="cs-CZ" sz="2400" dirty="0" err="1"/>
              <a:t>Deloitte</a:t>
            </a:r>
            <a:r>
              <a:rPr lang="cs-CZ" sz="2400" dirty="0"/>
              <a:t> aj.)</a:t>
            </a:r>
          </a:p>
          <a:p>
            <a:r>
              <a:rPr lang="cs-CZ" sz="2400" dirty="0"/>
              <a:t>Výrazní lídři (F. Kořínek, J. Farský, M. </a:t>
            </a:r>
            <a:r>
              <a:rPr lang="cs-CZ" sz="2400" dirty="0" err="1"/>
              <a:t>Půta</a:t>
            </a:r>
            <a:r>
              <a:rPr lang="cs-CZ" sz="2400" dirty="0"/>
              <a:t>)</a:t>
            </a:r>
          </a:p>
          <a:p>
            <a:r>
              <a:rPr lang="cs-CZ" sz="2400" dirty="0"/>
              <a:t>Závěry výzkumu potvrdily oprávněnost výběru</a:t>
            </a:r>
          </a:p>
          <a:p>
            <a:r>
              <a:rPr lang="cs-CZ" sz="2400" dirty="0"/>
              <a:t>Vysoká míra spokojenosti se životem (2–3x větší)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Hlavní výstupy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366" t="11901" r="60774" b="5693"/>
          <a:stretch>
            <a:fillRect/>
          </a:stretch>
        </p:blipFill>
        <p:spPr bwMode="auto">
          <a:xfrm>
            <a:off x="10344" y="-4536"/>
            <a:ext cx="4176464" cy="54188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9157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19684" t="21979" r="60594" b="13485"/>
          <a:stretch/>
        </p:blipFill>
        <p:spPr bwMode="auto">
          <a:xfrm>
            <a:off x="4337875" y="13696"/>
            <a:ext cx="4849493" cy="54005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05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Spokojenost se životem v místě bydliště </a:t>
            </a:r>
            <a:br>
              <a:rPr lang="cs-CZ" sz="3200" dirty="0"/>
            </a:br>
            <a:r>
              <a:rPr lang="cs-CZ" sz="2200" dirty="0"/>
              <a:t>ČR 2012 – 2015: 15,7 % velmi spokojených, zdroj CVVM a IPSOS </a:t>
            </a:r>
          </a:p>
        </p:txBody>
      </p:sp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051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Rámování a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057972"/>
          </a:xfrm>
        </p:spPr>
        <p:txBody>
          <a:bodyPr>
            <a:noAutofit/>
          </a:bodyPr>
          <a:lstStyle/>
          <a:p>
            <a:r>
              <a:rPr lang="cs-CZ" sz="2400" dirty="0"/>
              <a:t>Teorie: občanská veřejnost (KBM), sociální změny: aktéři, instituce, diferenciál/kontext (</a:t>
            </a:r>
            <a:r>
              <a:rPr lang="cs-CZ" sz="2400" dirty="0" err="1"/>
              <a:t>Giddens</a:t>
            </a:r>
            <a:r>
              <a:rPr lang="cs-CZ" sz="2400" dirty="0"/>
              <a:t>)</a:t>
            </a:r>
          </a:p>
          <a:p>
            <a:r>
              <a:rPr lang="cs-CZ" sz="2400" dirty="0"/>
              <a:t>2002 (Hrádek), 2006 (Semily), 2010 (Černošice) (</a:t>
            </a:r>
            <a:r>
              <a:rPr lang="en-US" sz="2400" dirty="0"/>
              <a:t>spillover</a:t>
            </a:r>
            <a:r>
              <a:rPr lang="cs-CZ" sz="2400" dirty="0"/>
              <a:t> efekty)</a:t>
            </a:r>
          </a:p>
          <a:p>
            <a:r>
              <a:rPr lang="cs-CZ" sz="2400" dirty="0"/>
              <a:t>IPSOS (1101 respondentů, CAPI, list. 2014)</a:t>
            </a:r>
          </a:p>
          <a:p>
            <a:r>
              <a:rPr lang="cs-CZ" sz="2400" dirty="0"/>
              <a:t>18 polo/strukturovaných rozhovorů (vláda, opozice, aktiv. občané)</a:t>
            </a:r>
          </a:p>
          <a:p>
            <a:r>
              <a:rPr lang="cs-CZ" sz="2400" dirty="0"/>
              <a:t>Zúčastněné pozorování/akční výzkum (Černošice 2009 – 2018)</a:t>
            </a:r>
          </a:p>
          <a:p>
            <a:r>
              <a:rPr lang="cs-CZ" sz="2400" dirty="0"/>
              <a:t>Analýza (obsahová) radničních periodik  a volebních výsledků</a:t>
            </a:r>
          </a:p>
          <a:p>
            <a:r>
              <a:rPr lang="cs-CZ" sz="2400" dirty="0"/>
              <a:t>Interpretace: rozdílné kontexty případů, návrh typologie</a:t>
            </a:r>
          </a:p>
        </p:txBody>
      </p:sp>
    </p:spTree>
    <p:extLst>
      <p:ext uri="{BB962C8B-B14F-4D97-AF65-F5344CB8AC3E}">
        <p14:creationId xmlns:p14="http://schemas.microsoft.com/office/powerpoint/2010/main" val="385503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06F794A-2D33-4ADE-AF56-DE31CF488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645004"/>
              </p:ext>
            </p:extLst>
          </p:nvPr>
        </p:nvGraphicFramePr>
        <p:xfrm>
          <a:off x="457200" y="404664"/>
          <a:ext cx="8229600" cy="572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91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Občanská veřejnost</a:t>
            </a:r>
            <a:br>
              <a:rPr lang="cs-CZ" sz="4800" dirty="0"/>
            </a:br>
            <a:r>
              <a:rPr lang="en-US" sz="2000" i="1" dirty="0" err="1"/>
              <a:t>Tocquevill</a:t>
            </a:r>
            <a:r>
              <a:rPr lang="cs-CZ" sz="2000" i="1" dirty="0" err="1"/>
              <a:t>ovsko</a:t>
            </a:r>
            <a:r>
              <a:rPr lang="cs-CZ" sz="2000" i="1" dirty="0"/>
              <a:t>-</a:t>
            </a:r>
            <a:r>
              <a:rPr lang="cs-CZ" sz="2000" i="1" dirty="0" err="1"/>
              <a:t>giddensovská</a:t>
            </a:r>
            <a:r>
              <a:rPr lang="cs-CZ" sz="2000" i="1" dirty="0"/>
              <a:t> perspektiva</a:t>
            </a:r>
            <a:br>
              <a:rPr lang="cs-CZ" sz="1600" dirty="0"/>
            </a:br>
            <a:r>
              <a:rPr lang="en-GB" sz="1600" i="1" dirty="0"/>
              <a:t> </a:t>
            </a:r>
            <a:r>
              <a:rPr lang="en-GB" sz="1600" dirty="0" err="1"/>
              <a:t>Müller</a:t>
            </a:r>
            <a:r>
              <a:rPr lang="cs-CZ" sz="1600" dirty="0"/>
              <a:t>, KB</a:t>
            </a:r>
            <a:r>
              <a:rPr lang="en-GB" sz="1600" dirty="0"/>
              <a:t> (2006)</a:t>
            </a:r>
            <a:r>
              <a:rPr lang="cs-CZ" sz="1600" i="1" dirty="0"/>
              <a:t>,</a:t>
            </a:r>
            <a:r>
              <a:rPr lang="en-GB" sz="1600" i="1" dirty="0"/>
              <a:t> The British Journal of Politics and International Relations, 8 (2), 311-330.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sz="3600" b="0" i="1" dirty="0"/>
              <a:t>Očekávání/funkce</a:t>
            </a:r>
          </a:p>
        </p:txBody>
      </p:sp>
      <p:pic>
        <p:nvPicPr>
          <p:cNvPr id="10" name="Picture 2" descr="C:\Karel\schemata\Scheme 1 f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763" y="2420888"/>
            <a:ext cx="4257798" cy="425779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600" b="0" i="1" dirty="0"/>
              <a:t>Rizika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16556" y="2996952"/>
            <a:ext cx="3843876" cy="3456384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Občanská pasivita, apatie</a:t>
            </a:r>
          </a:p>
          <a:p>
            <a:r>
              <a:rPr lang="cs-CZ" sz="3200" dirty="0"/>
              <a:t>Zneužívání politické moci, byrokratizace</a:t>
            </a:r>
          </a:p>
          <a:p>
            <a:r>
              <a:rPr lang="cs-CZ" sz="3200" dirty="0"/>
              <a:t>Krize legitimity institucí</a:t>
            </a:r>
          </a:p>
          <a:p>
            <a:r>
              <a:rPr lang="cs-CZ" sz="3200" dirty="0"/>
              <a:t>Atomizace, anomie</a:t>
            </a:r>
          </a:p>
        </p:txBody>
      </p:sp>
    </p:spTree>
    <p:extLst>
      <p:ext uri="{BB962C8B-B14F-4D97-AF65-F5344CB8AC3E}">
        <p14:creationId xmlns:p14="http://schemas.microsoft.com/office/powerpoint/2010/main" val="32838701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/>
              <a:t>Závěry - hypotézy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6504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Politické angažmá jako forma sociální exkluze</a:t>
            </a:r>
            <a:endParaRPr lang="en-GB" sz="2800" dirty="0"/>
          </a:p>
          <a:p>
            <a:r>
              <a:rPr lang="cs-CZ" sz="2800" dirty="0"/>
              <a:t>Klíčová role „politického stranictví“</a:t>
            </a:r>
          </a:p>
          <a:p>
            <a:r>
              <a:rPr lang="cs-CZ" sz="2800" dirty="0"/>
              <a:t>Nezřejmá korelace mezi vzděláním a diskursivní kulturou dobrého vládnutí na straně občanské veřejnosti</a:t>
            </a:r>
          </a:p>
          <a:p>
            <a:r>
              <a:rPr lang="cs-CZ" sz="2800" dirty="0"/>
              <a:t>Vysokoškolské vzdělání jako katalyzátor protestní participace</a:t>
            </a:r>
            <a:r>
              <a:rPr lang="en-GB" sz="2800" dirty="0"/>
              <a:t> (NIMBY), </a:t>
            </a:r>
            <a:r>
              <a:rPr lang="cs-CZ" sz="2800"/>
              <a:t>„překážka“ </a:t>
            </a:r>
            <a:r>
              <a:rPr lang="cs-CZ" sz="2800" dirty="0"/>
              <a:t>spíše než garant dobrého vládnutí</a:t>
            </a:r>
            <a:endParaRPr lang="en-GB" sz="2800" dirty="0"/>
          </a:p>
          <a:p>
            <a:r>
              <a:rPr lang="cs-CZ" sz="2800" dirty="0"/>
              <a:t>Rodiče malých dětí (maminky) jako základ aktivní občanské veřejnosti – kočárkový aktivismus</a:t>
            </a:r>
          </a:p>
          <a:p>
            <a:r>
              <a:rPr lang="cs-CZ" sz="2800" dirty="0"/>
              <a:t>Jak dobré vládnutí udržet?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92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Hlavní výstupy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366" t="11901" r="60774" b="5693"/>
          <a:stretch>
            <a:fillRect/>
          </a:stretch>
        </p:blipFill>
        <p:spPr bwMode="auto">
          <a:xfrm>
            <a:off x="10344" y="-4536"/>
            <a:ext cx="4176464" cy="54188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9157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19684" t="21979" r="60594" b="13485"/>
          <a:stretch/>
        </p:blipFill>
        <p:spPr bwMode="auto">
          <a:xfrm>
            <a:off x="4337875" y="13696"/>
            <a:ext cx="4849493" cy="54005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081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7956"/>
              </p:ext>
            </p:extLst>
          </p:nvPr>
        </p:nvGraphicFramePr>
        <p:xfrm>
          <a:off x="827582" y="1375030"/>
          <a:ext cx="7416824" cy="5294346"/>
        </p:xfrm>
        <a:graphic>
          <a:graphicData uri="http://schemas.openxmlformats.org/drawingml/2006/table">
            <a:tbl>
              <a:tblPr/>
              <a:tblGrid>
                <a:gridCol w="185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Kontexty/Města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Černošice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Semily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Hrádek nad Nisou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Politické hnutí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Věci černošické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Volba pro Semily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Hrádek potřebuje změny!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Kontrola radnice (časový kontext) 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2010 – 2018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2006 – 2018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2002 – 2018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Lídr a starosta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Filip Kořínek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Jan Farský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Martin </a:t>
                      </a:r>
                      <a:r>
                        <a:rPr lang="cs-CZ" sz="12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Půta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Vzdělanostní kontext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30 % VŠ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10 %VŠ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4 % VŠ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Teritoriální kontext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 err="1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suburbánní</a:t>
                      </a: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, velkoměstský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periferní,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izolovaný, odlehlý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periferní,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přeshraniční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Zdroj kognitivní otevřenosti elit</a:t>
                      </a:r>
                      <a:endParaRPr lang="cs-CZ" sz="1200" b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kosmopolitní,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noví Evropané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waldorfská komunita a školství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aktivní hranice,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 err="1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Trojzemí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Evropeizace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vertikální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tematická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horizontální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Sociální prostředí,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veřejná reflexivita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Anonymita,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Velkoměstské, </a:t>
                      </a:r>
                      <a:r>
                        <a:rPr lang="cs-CZ" sz="1200" b="0" dirty="0" err="1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Gesellschaft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familiárnost, </a:t>
                      </a:r>
                      <a:r>
                        <a:rPr lang="cs-CZ" sz="1200" b="0" dirty="0" err="1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Gemeinschaft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Maloměstské/venkovské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familiárnost, </a:t>
                      </a:r>
                      <a:r>
                        <a:rPr lang="cs-CZ" sz="1200" b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Gemeinschaft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maloměstské/venkovské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latin typeface="Times New Roman"/>
                          <a:ea typeface="Calibri"/>
                          <a:cs typeface="Times New Roman"/>
                        </a:rPr>
                        <a:t>Institucionální kultura</a:t>
                      </a:r>
                      <a:endParaRPr lang="cs-CZ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formálnost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ne/formálnost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neformálnost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Hlavní médium informací o místním dění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radniční periodikum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rodina, známí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rodina, známí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latin typeface="Times New Roman"/>
                          <a:ea typeface="Calibri"/>
                          <a:cs typeface="Times New Roman"/>
                        </a:rPr>
                        <a:t>Kontext opozice</a:t>
                      </a:r>
                      <a:endParaRPr lang="cs-CZ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slabá, aktivní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politikaření, 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efekt „Farský“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pasivní, 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absentující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86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Politické chování, participace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aktivní nedůvěra/protestní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pasivní ne/důvěra, submisivní&gt;&gt;&gt;protestní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pasivní ne/důvěra,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submisivní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Autopercepce občanské veřejnosti 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vyhraněný pesimismus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pesimismus&gt;&gt;&gt;optimismus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mírný 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optimismus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Obecná politická charakteristika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vzdoro-demokracie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stigmatizovaná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demokracie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 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nekonfliktní vláda elit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667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cs-CZ" sz="2000" i="1" dirty="0"/>
              <a:t>Významné odlišnosti mezi zkoumanými případy v závislosti na rozdílném mocenském diferenciálu, tedy vzdělanostním, případně prostorovém i časovém kontextu zkoumaných případů</a:t>
            </a:r>
            <a:br>
              <a:rPr lang="cs-CZ" sz="2000" dirty="0"/>
            </a:b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71A9A3061DA4883A9B257F69D931F" ma:contentTypeVersion="0" ma:contentTypeDescription="Vytvoří nový dokument" ma:contentTypeScope="" ma:versionID="95a4502190e5ad239525dae3bf5a3a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FAD3E36-501D-4C6B-97F3-627C75B8FB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147E72-6EE2-4B95-9AD2-B83E813FBE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96D005-2AA1-4790-92B9-950ECE76BF9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EE40F91-A731-4100-9863-87DC3281EF3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5804</TotalTime>
  <Words>1198</Words>
  <Application>Microsoft Office PowerPoint</Application>
  <PresentationFormat>Předvádění na obrazovce (4:3)</PresentationFormat>
  <Paragraphs>210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Times New Roman</vt:lpstr>
      <vt:lpstr>Retrospektiva</vt:lpstr>
      <vt:lpstr>      Prezentace výzkumu případů dobrého vládnutí  Cíle výzkumu: porozumět příčinám, kontextu a důsledkům politických změn vedoucích k dobrému vládnutí, včetně porozumění charakteristikám jejich nositelů (2009 – 2018)     </vt:lpstr>
      <vt:lpstr>Více-případová studie dobrého vládnutí: Černošice, Semily, Hrádek nad Nisou </vt:lpstr>
      <vt:lpstr>Spokojenost se životem v místě bydliště  ČR 2012 – 2015: 15,7 % velmi spokojených, zdroj CVVM a IPSOS </vt:lpstr>
      <vt:lpstr>Rámování a metodologie</vt:lpstr>
      <vt:lpstr>Prezentace aplikace PowerPoint</vt:lpstr>
      <vt:lpstr>Občanská veřejnost Tocquevillovsko-giddensovská perspektiva  Müller, KB (2006), The British Journal of Politics and International Relations, 8 (2), 311-330.</vt:lpstr>
      <vt:lpstr>Závěry - hypotézy</vt:lpstr>
      <vt:lpstr>Hlavní výstupy</vt:lpstr>
      <vt:lpstr>Prezentace aplikace PowerPoint</vt:lpstr>
      <vt:lpstr>   Míra důvěry při jednání s ostatními lidmi </vt:lpstr>
      <vt:lpstr>   Informovanost obyvatel o dění v obci</vt:lpstr>
      <vt:lpstr> Zájem o politické záležitosti</vt:lpstr>
      <vt:lpstr>    Aktivní participace na obecních záležitostech</vt:lpstr>
      <vt:lpstr>   Aktivita v místní samosprávě</vt:lpstr>
      <vt:lpstr>Míra opinion leadrů v obcích</vt:lpstr>
      <vt:lpstr>Diskursivní kultura, veřejný zájem … IPSOS 2014</vt:lpstr>
      <vt:lpstr>Management konfliktnosti … IPSOS 2014</vt:lpstr>
      <vt:lpstr> Vysoká stigmatizace politické činnosti IPSOS 2014  </vt:lpstr>
      <vt:lpstr>Závěry - hypotézy</vt:lpstr>
      <vt:lpstr>Hlavní výstupy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</dc:creator>
  <cp:lastModifiedBy>Karel Müller</cp:lastModifiedBy>
  <cp:revision>54</cp:revision>
  <dcterms:created xsi:type="dcterms:W3CDTF">2013-11-06T09:51:56Z</dcterms:created>
  <dcterms:modified xsi:type="dcterms:W3CDTF">2024-10-21T10:41:49Z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orie">
    <vt:lpwstr>Šablony</vt:lpwstr>
  </property>
  <property fmtid="{D5CDD505-2E9C-101B-9397-08002B2CF9AE}" pid="3" name="ContentType">
    <vt:lpwstr>Dokument</vt:lpwstr>
  </property>
</Properties>
</file>