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9"/>
  </p:notesMasterIdLst>
  <p:handoutMasterIdLst>
    <p:handoutMasterId r:id="rId180"/>
  </p:handoutMasterIdLst>
  <p:sldIdLst>
    <p:sldId id="586" r:id="rId5"/>
    <p:sldId id="803" r:id="rId6"/>
    <p:sldId id="835" r:id="rId7"/>
    <p:sldId id="837" r:id="rId8"/>
    <p:sldId id="838" r:id="rId9"/>
    <p:sldId id="839" r:id="rId10"/>
    <p:sldId id="841" r:id="rId11"/>
    <p:sldId id="901" r:id="rId12"/>
    <p:sldId id="903" r:id="rId13"/>
    <p:sldId id="904" r:id="rId14"/>
    <p:sldId id="906" r:id="rId15"/>
    <p:sldId id="908" r:id="rId16"/>
    <p:sldId id="907" r:id="rId17"/>
    <p:sldId id="909" r:id="rId18"/>
    <p:sldId id="905" r:id="rId19"/>
    <p:sldId id="910" r:id="rId20"/>
    <p:sldId id="911" r:id="rId21"/>
    <p:sldId id="688" r:id="rId22"/>
    <p:sldId id="912" r:id="rId23"/>
    <p:sldId id="913" r:id="rId24"/>
    <p:sldId id="914" r:id="rId25"/>
    <p:sldId id="915" r:id="rId26"/>
    <p:sldId id="916" r:id="rId27"/>
    <p:sldId id="918" r:id="rId28"/>
    <p:sldId id="920" r:id="rId29"/>
    <p:sldId id="919" r:id="rId30"/>
    <p:sldId id="921" r:id="rId31"/>
    <p:sldId id="922" r:id="rId32"/>
    <p:sldId id="923" r:id="rId33"/>
    <p:sldId id="926" r:id="rId34"/>
    <p:sldId id="925" r:id="rId35"/>
    <p:sldId id="930" r:id="rId36"/>
    <p:sldId id="931" r:id="rId37"/>
    <p:sldId id="932" r:id="rId38"/>
    <p:sldId id="842" r:id="rId39"/>
    <p:sldId id="928" r:id="rId40"/>
    <p:sldId id="934" r:id="rId41"/>
    <p:sldId id="936" r:id="rId42"/>
    <p:sldId id="618" r:id="rId43"/>
    <p:sldId id="937" r:id="rId44"/>
    <p:sldId id="472" r:id="rId45"/>
    <p:sldId id="473" r:id="rId46"/>
    <p:sldId id="474" r:id="rId47"/>
    <p:sldId id="475" r:id="rId48"/>
    <p:sldId id="938" r:id="rId49"/>
    <p:sldId id="940" r:id="rId50"/>
    <p:sldId id="927" r:id="rId51"/>
    <p:sldId id="844" r:id="rId52"/>
    <p:sldId id="755" r:id="rId53"/>
    <p:sldId id="526" r:id="rId54"/>
    <p:sldId id="528" r:id="rId55"/>
    <p:sldId id="529" r:id="rId56"/>
    <p:sldId id="530" r:id="rId57"/>
    <p:sldId id="531" r:id="rId58"/>
    <p:sldId id="532" r:id="rId59"/>
    <p:sldId id="533" r:id="rId60"/>
    <p:sldId id="534" r:id="rId61"/>
    <p:sldId id="535" r:id="rId62"/>
    <p:sldId id="536" r:id="rId63"/>
    <p:sldId id="537" r:id="rId64"/>
    <p:sldId id="565" r:id="rId65"/>
    <p:sldId id="566" r:id="rId66"/>
    <p:sldId id="944" r:id="rId67"/>
    <p:sldId id="946" r:id="rId68"/>
    <p:sldId id="947" r:id="rId69"/>
    <p:sldId id="960" r:id="rId70"/>
    <p:sldId id="961" r:id="rId71"/>
    <p:sldId id="1045" r:id="rId72"/>
    <p:sldId id="1047" r:id="rId73"/>
    <p:sldId id="1046" r:id="rId74"/>
    <p:sldId id="607" r:id="rId75"/>
    <p:sldId id="608" r:id="rId76"/>
    <p:sldId id="603" r:id="rId77"/>
    <p:sldId id="612" r:id="rId78"/>
    <p:sldId id="614" r:id="rId79"/>
    <p:sldId id="630" r:id="rId80"/>
    <p:sldId id="631" r:id="rId81"/>
    <p:sldId id="628" r:id="rId82"/>
    <p:sldId id="632" r:id="rId83"/>
    <p:sldId id="963" r:id="rId84"/>
    <p:sldId id="964" r:id="rId85"/>
    <p:sldId id="965" r:id="rId86"/>
    <p:sldId id="1048" r:id="rId87"/>
    <p:sldId id="1049" r:id="rId88"/>
    <p:sldId id="1050" r:id="rId89"/>
    <p:sldId id="1051" r:id="rId90"/>
    <p:sldId id="1052" r:id="rId91"/>
    <p:sldId id="704" r:id="rId92"/>
    <p:sldId id="694" r:id="rId93"/>
    <p:sldId id="962" r:id="rId94"/>
    <p:sldId id="715" r:id="rId95"/>
    <p:sldId id="1350" r:id="rId96"/>
    <p:sldId id="1351" r:id="rId97"/>
    <p:sldId id="1352" r:id="rId98"/>
    <p:sldId id="1353" r:id="rId99"/>
    <p:sldId id="1354" r:id="rId100"/>
    <p:sldId id="1344" r:id="rId101"/>
    <p:sldId id="1356" r:id="rId102"/>
    <p:sldId id="725" r:id="rId103"/>
    <p:sldId id="746" r:id="rId104"/>
    <p:sldId id="1343" r:id="rId105"/>
    <p:sldId id="1346" r:id="rId106"/>
    <p:sldId id="1342" r:id="rId107"/>
    <p:sldId id="1347" r:id="rId108"/>
    <p:sldId id="1348" r:id="rId109"/>
    <p:sldId id="1345" r:id="rId110"/>
    <p:sldId id="1349" r:id="rId111"/>
    <p:sldId id="941" r:id="rId112"/>
    <p:sldId id="942" r:id="rId113"/>
    <p:sldId id="846" r:id="rId114"/>
    <p:sldId id="855" r:id="rId115"/>
    <p:sldId id="853" r:id="rId116"/>
    <p:sldId id="854" r:id="rId117"/>
    <p:sldId id="849" r:id="rId118"/>
    <p:sldId id="856" r:id="rId119"/>
    <p:sldId id="847" r:id="rId120"/>
    <p:sldId id="848" r:id="rId121"/>
    <p:sldId id="850" r:id="rId122"/>
    <p:sldId id="851" r:id="rId123"/>
    <p:sldId id="852" r:id="rId124"/>
    <p:sldId id="857" r:id="rId125"/>
    <p:sldId id="858" r:id="rId126"/>
    <p:sldId id="859" r:id="rId127"/>
    <p:sldId id="860" r:id="rId128"/>
    <p:sldId id="861" r:id="rId129"/>
    <p:sldId id="862" r:id="rId130"/>
    <p:sldId id="863" r:id="rId131"/>
    <p:sldId id="864" r:id="rId132"/>
    <p:sldId id="948" r:id="rId133"/>
    <p:sldId id="949" r:id="rId134"/>
    <p:sldId id="951" r:id="rId135"/>
    <p:sldId id="952" r:id="rId136"/>
    <p:sldId id="954" r:id="rId137"/>
    <p:sldId id="955" r:id="rId138"/>
    <p:sldId id="956" r:id="rId139"/>
    <p:sldId id="957" r:id="rId140"/>
    <p:sldId id="958" r:id="rId141"/>
    <p:sldId id="959" r:id="rId142"/>
    <p:sldId id="865" r:id="rId143"/>
    <p:sldId id="867" r:id="rId144"/>
    <p:sldId id="868" r:id="rId145"/>
    <p:sldId id="872" r:id="rId146"/>
    <p:sldId id="874" r:id="rId147"/>
    <p:sldId id="873" r:id="rId148"/>
    <p:sldId id="869" r:id="rId149"/>
    <p:sldId id="870" r:id="rId150"/>
    <p:sldId id="875" r:id="rId151"/>
    <p:sldId id="876" r:id="rId152"/>
    <p:sldId id="871" r:id="rId153"/>
    <p:sldId id="877" r:id="rId154"/>
    <p:sldId id="878" r:id="rId155"/>
    <p:sldId id="879" r:id="rId156"/>
    <p:sldId id="880" r:id="rId157"/>
    <p:sldId id="881" r:id="rId158"/>
    <p:sldId id="882" r:id="rId159"/>
    <p:sldId id="883" r:id="rId160"/>
    <p:sldId id="884" r:id="rId161"/>
    <p:sldId id="885" r:id="rId162"/>
    <p:sldId id="887" r:id="rId163"/>
    <p:sldId id="888" r:id="rId164"/>
    <p:sldId id="889" r:id="rId165"/>
    <p:sldId id="890" r:id="rId166"/>
    <p:sldId id="892" r:id="rId167"/>
    <p:sldId id="891" r:id="rId168"/>
    <p:sldId id="893" r:id="rId169"/>
    <p:sldId id="894" r:id="rId170"/>
    <p:sldId id="895" r:id="rId171"/>
    <p:sldId id="896" r:id="rId172"/>
    <p:sldId id="897" r:id="rId173"/>
    <p:sldId id="898" r:id="rId174"/>
    <p:sldId id="899" r:id="rId175"/>
    <p:sldId id="1053" r:id="rId176"/>
    <p:sldId id="1054" r:id="rId177"/>
    <p:sldId id="1358" r:id="rId178"/>
  </p:sldIdLst>
  <p:sldSz cx="9144000" cy="6858000" type="screen4x3"/>
  <p:notesSz cx="6669088" cy="9928225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444" y="102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presProps" Target="presProps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viewProps" Target="viewProps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% hlasů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List1!$C$4:$C$12</c:f>
              <c:numCache>
                <c:formatCode>General</c:formatCode>
                <c:ptCount val="9"/>
                <c:pt idx="0">
                  <c:v>29.64</c:v>
                </c:pt>
                <c:pt idx="1">
                  <c:v>11.32</c:v>
                </c:pt>
                <c:pt idx="2">
                  <c:v>10.79</c:v>
                </c:pt>
                <c:pt idx="3">
                  <c:v>10.64</c:v>
                </c:pt>
                <c:pt idx="4">
                  <c:v>7.76</c:v>
                </c:pt>
                <c:pt idx="5">
                  <c:v>7.27</c:v>
                </c:pt>
                <c:pt idx="6">
                  <c:v>5.8</c:v>
                </c:pt>
                <c:pt idx="7">
                  <c:v>5.31</c:v>
                </c:pt>
                <c:pt idx="8">
                  <c:v>5.18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C-43B8-8D41-113989DE32A8}"/>
            </c:ext>
          </c:extLst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mandáty</c:v>
                </c:pt>
              </c:strCache>
            </c:strRef>
          </c:tx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List1!$D$4:$D$12</c:f>
            </c:numRef>
          </c:val>
          <c:extLst>
            <c:ext xmlns:c16="http://schemas.microsoft.com/office/drawing/2014/chart" uri="{C3380CC4-5D6E-409C-BE32-E72D297353CC}">
              <c16:uniqueId val="{00000001-A8DC-43B8-8D41-113989DE32A8}"/>
            </c:ext>
          </c:extLst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% mand.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List1!$E$4:$E$12</c:f>
              <c:numCache>
                <c:formatCode>0.0</c:formatCode>
                <c:ptCount val="9"/>
                <c:pt idx="0">
                  <c:v>39</c:v>
                </c:pt>
                <c:pt idx="1">
                  <c:v>12.5</c:v>
                </c:pt>
                <c:pt idx="2">
                  <c:v>11</c:v>
                </c:pt>
                <c:pt idx="3">
                  <c:v>11</c:v>
                </c:pt>
                <c:pt idx="4">
                  <c:v>7.5</c:v>
                </c:pt>
                <c:pt idx="5">
                  <c:v>7.5</c:v>
                </c:pt>
                <c:pt idx="6">
                  <c:v>5</c:v>
                </c:pt>
                <c:pt idx="7">
                  <c:v>3.5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C-43B8-8D41-113989DE3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51520"/>
        <c:axId val="140661504"/>
      </c:barChart>
      <c:catAx>
        <c:axId val="14065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661504"/>
        <c:crosses val="autoZero"/>
        <c:auto val="1"/>
        <c:lblAlgn val="ctr"/>
        <c:lblOffset val="100"/>
        <c:noMultiLvlLbl val="0"/>
      </c:catAx>
      <c:valAx>
        <c:axId val="1406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515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8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5A04-C1D2-4A7B-8AE5-711B3F44F72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8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C0BC-B10D-4640-9EA9-EBEFA08BD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1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37FB44E5-98A7-4C49-8AEA-178A5358B6D1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8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A4718F73-5B0F-4EBD-96FD-7B6793CB5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1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DA48F999-F810-AA6C-6FCA-ACF3DCAF4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17F5F0B5-34C2-8BAD-1C6D-AF5E5705F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A07CD4C-C205-AE13-283B-AD8DF2D4F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77A96-4D30-4716-9F21-4C8A04F99B50}" type="slidenum">
              <a:rPr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B773EFB-23BD-4B6B-79F7-C38025855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A9886C33-D138-F4D9-2189-0EF70075FC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B1038DFF-B1F2-8276-D7ED-E40208424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6E747-44E9-43EA-9317-DAA04095867B}" type="slidenum">
              <a:rPr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9400" y="2203450"/>
            <a:ext cx="4146550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8350" y="2203450"/>
            <a:ext cx="4148138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279400" y="4305300"/>
            <a:ext cx="8447088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86868706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raficke-rozhledy.cz/archiv/clanek/122/pdf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da.cz/assets/ppov/brs/dokumenty/Bezpecnostni_strategie_2023.pdf" TargetMode="Externa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domhouse.org/explore-the-map?type=fiw&amp;year=202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muni.cz/cepsr/article/view/403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muni.cz/cepsr/article/view/4031" TargetMode="External"/><Relationship Id="rId2" Type="http://schemas.openxmlformats.org/officeDocument/2006/relationships/hyperlink" Target="http://www.kas.de/documents/268176/7349152/Politisches+System+Tschechiens.pdf/cecdd4e4-f08f-5edb-cd28-468bb4cda001?version=1.0&amp;t=15713957286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ujrozhlas.cz/vinohradska-12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scicz-my.sharepoint.com/:x:/g/personal/ladislav_mrklas_vsci_cz/EapFmLlbo6VJhlMasmVHksIBcYfxPpliNN28Lwb9zVHhTQ?e=JpqbN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Demokracie a bezpečnost 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366300042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Procedurální pojetí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72836"/>
            <a:ext cx="8261927" cy="5683828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Josef A. </a:t>
            </a:r>
            <a:r>
              <a:rPr lang="cs-CZ" altLang="cs-CZ" sz="2000" dirty="0" err="1">
                <a:solidFill>
                  <a:srgbClr val="002D5A"/>
                </a:solidFill>
              </a:rPr>
              <a:t>Schumpeter</a:t>
            </a:r>
            <a:r>
              <a:rPr lang="cs-CZ" altLang="cs-CZ" sz="2000" dirty="0">
                <a:solidFill>
                  <a:srgbClr val="002D5A"/>
                </a:solidFill>
              </a:rPr>
              <a:t>: „demokratická metoda je takové institucionální uspořádání, které umožňuje činit politická rozhodnutí a v němž jednotlivci získávají rozhodovací moc v konkurenčním zápase o hlasy voličů“ – předpokládá něco, čemu se v anglosaském světě říká </a:t>
            </a:r>
            <a:r>
              <a:rPr lang="cs-CZ" altLang="cs-CZ" sz="2000" b="1" dirty="0">
                <a:solidFill>
                  <a:srgbClr val="002D5A"/>
                </a:solidFill>
              </a:rPr>
              <a:t>svobodné a férové volby (free and fair </a:t>
            </a:r>
            <a:r>
              <a:rPr lang="cs-CZ" altLang="cs-CZ" sz="2000" b="1" dirty="0" err="1">
                <a:solidFill>
                  <a:srgbClr val="002D5A"/>
                </a:solidFill>
              </a:rPr>
              <a:t>elections</a:t>
            </a:r>
            <a:r>
              <a:rPr lang="cs-CZ" altLang="cs-CZ" sz="2000" b="1" dirty="0">
                <a:solidFill>
                  <a:srgbClr val="002D5A"/>
                </a:solidFill>
              </a:rPr>
              <a:t>)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výsledek voleb dává vládě oprávnění (legitimitu) rozhodovat o věci na bázi odevzdaných hlasů, a nikoli diskuse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to zároveň nevylučuje, že by rozhodnutí neměla předcházet diskuse, ale </a:t>
            </a:r>
            <a:r>
              <a:rPr lang="cs-CZ" altLang="cs-CZ" sz="2000" b="1" dirty="0">
                <a:solidFill>
                  <a:srgbClr val="002D5A"/>
                </a:solidFill>
              </a:rPr>
              <a:t>někdy je prostě nutné rozhodnout bez dosažení konsenzu a přes odpor některých lidí, jichž dokonce může být v krajním případě i 49,9 % (nebo i většina)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kritika míří k tomu, že volbami to v některých případech nemusí skončit – to zejména tehdy, když se vítěz voleb snaží dělat kroky, které mohou vést k destrukci demokracie – např. omezit soutěživost voleb, omezovat svobodu projevu, shromažďování, účelově měnit volební pravidla, prodlužovat volební období nebo rozšiřovat jejich max. počet (viz Lukašenko, Putin, </a:t>
            </a:r>
            <a:r>
              <a:rPr lang="cs-CZ" altLang="cs-CZ" sz="2000" dirty="0" err="1">
                <a:solidFill>
                  <a:srgbClr val="002D5A"/>
                </a:solidFill>
              </a:rPr>
              <a:t>Chávez</a:t>
            </a:r>
            <a:r>
              <a:rPr lang="cs-CZ" altLang="cs-CZ" sz="2000" dirty="0">
                <a:solidFill>
                  <a:srgbClr val="002D5A"/>
                </a:solidFill>
              </a:rPr>
              <a:t>, Erdogan, ale i Macron)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882"/>
      </p:ext>
    </p:extLst>
  </p:cSld>
  <p:clrMapOvr>
    <a:masterClrMapping/>
  </p:clrMapOvr>
  <p:transition spd="slow">
    <p:cover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Teorie koalice (S. Balík)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059873"/>
            <a:ext cx="8126963" cy="54351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Třídy koalic – počet politických a případně i mandátů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Typy koalic – zohledňují ideologickou blízkost či vzdálenost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endParaRPr lang="cs-CZ" sz="2000" dirty="0">
              <a:solidFill>
                <a:srgbClr val="002D5A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50E7247-35B5-4104-B86E-6DDD637981BC}"/>
              </a:ext>
            </a:extLst>
          </p:cNvPr>
          <p:cNvGraphicFramePr>
            <a:graphicFrameLocks noGrp="1"/>
          </p:cNvGraphicFramePr>
          <p:nvPr/>
        </p:nvGraphicFramePr>
        <p:xfrm>
          <a:off x="559836" y="2452253"/>
          <a:ext cx="8303609" cy="368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916">
                  <a:extLst>
                    <a:ext uri="{9D8B030D-6E8A-4147-A177-3AD203B41FA5}">
                      <a16:colId xmlns:a16="http://schemas.microsoft.com/office/drawing/2014/main" val="1812510255"/>
                    </a:ext>
                  </a:extLst>
                </a:gridCol>
                <a:gridCol w="5270693">
                  <a:extLst>
                    <a:ext uri="{9D8B030D-6E8A-4147-A177-3AD203B41FA5}">
                      <a16:colId xmlns:a16="http://schemas.microsoft.com/office/drawing/2014/main" val="3123267269"/>
                    </a:ext>
                  </a:extLst>
                </a:gridCol>
              </a:tblGrid>
              <a:tr h="455239">
                <a:tc>
                  <a:txBody>
                    <a:bodyPr/>
                    <a:lstStyle/>
                    <a:p>
                      <a:r>
                        <a:rPr lang="cs-CZ" dirty="0"/>
                        <a:t>Třída koalic</a:t>
                      </a:r>
                    </a:p>
                  </a:txBody>
                  <a:tcPr anchor="ctr"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koalice</a:t>
                      </a:r>
                    </a:p>
                  </a:txBody>
                  <a:tcPr anchor="ctr"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82504"/>
                  </a:ext>
                </a:extLst>
              </a:tr>
              <a:tr h="461562">
                <a:tc rowSpan="2">
                  <a:txBody>
                    <a:bodyPr/>
                    <a:lstStyle/>
                    <a:p>
                      <a:r>
                        <a:rPr lang="cs-CZ" dirty="0"/>
                        <a:t>Minimální vítězná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Minimální vítězná ideově propojená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0042"/>
                  </a:ext>
                </a:extLst>
              </a:tr>
              <a:tr h="46416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Minimálně vítězná ideově nepropojená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30145"/>
                  </a:ext>
                </a:extLst>
              </a:tr>
              <a:tr h="46156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Minimální vítězná i nadměrná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Velká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1051"/>
                  </a:ext>
                </a:extLst>
              </a:tr>
              <a:tr h="461562">
                <a:tc rowSpan="4"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Nadměrná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Nadměrná ideově propojená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16512"/>
                  </a:ext>
                </a:extLst>
              </a:tr>
              <a:tr h="46156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Nadměrná ideově nepropojená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42239"/>
                  </a:ext>
                </a:extLst>
              </a:tr>
              <a:tr h="46156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Široká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66507"/>
                  </a:ext>
                </a:extLst>
              </a:tr>
              <a:tr h="46156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bg1"/>
                          </a:solidFill>
                        </a:rPr>
                        <a:t>Všestranická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4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4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>
        <p:cover/>
      </p:transition>
    </mc:Choice>
    <mc:Fallback>
      <p:transition spd="slow" advClick="0">
        <p:cover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4824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Záleží na celkovém charakteru – většinová/menšinová resp. jednobarevná/koaliční, příp. politická/úřednická či jiná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Poměr mezi ministry za jednotlivé strany (případně koalice – </a:t>
            </a:r>
            <a:r>
              <a:rPr lang="cs-CZ" altLang="cs-CZ" sz="2000" i="1" dirty="0">
                <a:solidFill>
                  <a:srgbClr val="002D5A"/>
                </a:solidFill>
              </a:rPr>
              <a:t>viz česká realita</a:t>
            </a:r>
            <a:r>
              <a:rPr lang="cs-CZ" altLang="cs-CZ" sz="2400" dirty="0">
                <a:solidFill>
                  <a:srgbClr val="002D5A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Poměr mezi klíčovými ministerskými posty: zahraniční věci, vnitro, obrana, finance, hospodářství…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Pro některé strany však mohou být klíčová i jiná ministerstva </a:t>
            </a:r>
            <a:r>
              <a:rPr lang="cs-CZ" altLang="cs-CZ" sz="2000" i="1" dirty="0">
                <a:solidFill>
                  <a:srgbClr val="002D5A"/>
                </a:solidFill>
              </a:rPr>
              <a:t>(zelení a ŽP, křesťanští demokraté a sociální politika, rodina, kultura, agrární strany a zemědělství aj.)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Nestraničtí ministři (odborníci)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95543" cy="10741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Složení vlády</a:t>
            </a:r>
          </a:p>
        </p:txBody>
      </p:sp>
    </p:spTree>
    <p:extLst>
      <p:ext uri="{BB962C8B-B14F-4D97-AF65-F5344CB8AC3E}">
        <p14:creationId xmlns:p14="http://schemas.microsoft.com/office/powerpoint/2010/main" val="152003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4824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Formálně zastupuje premiéra vlády v době jeho nepřítomnosti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Neformálně jde o „druhé“, „třetího“ a případně dalšího ministra v pořadí po premiérovi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Některé ústavy či další zákony přímo upravují počet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U jednobarevných vlád tuto funkci obvykle zastává druhý nejsilnější politik vládní strany </a:t>
            </a:r>
            <a:r>
              <a:rPr lang="cs-CZ" altLang="cs-CZ" sz="2400" i="1" dirty="0">
                <a:solidFill>
                  <a:srgbClr val="002D5A"/>
                </a:solidFill>
              </a:rPr>
              <a:t>– </a:t>
            </a:r>
            <a:r>
              <a:rPr lang="cs-CZ" altLang="cs-CZ" sz="1900" i="1" dirty="0">
                <a:solidFill>
                  <a:srgbClr val="002D5A"/>
                </a:solidFill>
              </a:rPr>
              <a:t>viz </a:t>
            </a:r>
            <a:r>
              <a:rPr lang="cs-CZ" altLang="cs-CZ" sz="1900" i="1" dirty="0" err="1">
                <a:solidFill>
                  <a:srgbClr val="002D5A"/>
                </a:solidFill>
              </a:rPr>
              <a:t>Deputy</a:t>
            </a:r>
            <a:r>
              <a:rPr lang="cs-CZ" altLang="cs-CZ" sz="1900" i="1" dirty="0">
                <a:solidFill>
                  <a:srgbClr val="002D5A"/>
                </a:solidFill>
              </a:rPr>
              <a:t> Prime </a:t>
            </a:r>
            <a:r>
              <a:rPr lang="cs-CZ" altLang="cs-CZ" sz="1900" i="1" dirty="0" err="1">
                <a:solidFill>
                  <a:srgbClr val="002D5A"/>
                </a:solidFill>
              </a:rPr>
              <a:t>Minister</a:t>
            </a:r>
            <a:r>
              <a:rPr lang="cs-CZ" altLang="cs-CZ" sz="1900" i="1" dirty="0">
                <a:solidFill>
                  <a:srgbClr val="002D5A"/>
                </a:solidFill>
              </a:rPr>
              <a:t> Dominic Raab (UK)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U koaličních vlád obvykle tuto pozici či pozice vykonávají zástupci (často předsedové) menších koaličních partnerů </a:t>
            </a:r>
            <a:r>
              <a:rPr lang="cs-CZ" altLang="cs-CZ" sz="1900" i="1" dirty="0">
                <a:solidFill>
                  <a:srgbClr val="002D5A"/>
                </a:solidFill>
              </a:rPr>
              <a:t>– viz Fialova vláda a její čtyři místopředsedové za čtyři koaliční strany nebo spolkový vicekancléř </a:t>
            </a:r>
            <a:r>
              <a:rPr lang="cs-CZ" altLang="cs-CZ" sz="1900" i="1" dirty="0" err="1">
                <a:solidFill>
                  <a:srgbClr val="002D5A"/>
                </a:solidFill>
              </a:rPr>
              <a:t>Habeck</a:t>
            </a:r>
            <a:r>
              <a:rPr lang="cs-CZ" altLang="cs-CZ" sz="1900" i="1" dirty="0">
                <a:solidFill>
                  <a:srgbClr val="002D5A"/>
                </a:solidFill>
              </a:rPr>
              <a:t> za Zelené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Pozice je často spjata s vedením konkrétního ministerstva nebo jiného speciálního vládního orgánu (rady, komise aj.)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Vztahy s premiérem závisejí na celé řadě okolností, především však na síle premiéra</a:t>
            </a: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Postavení vicepremiéra(ů)</a:t>
            </a:r>
          </a:p>
        </p:txBody>
      </p:sp>
    </p:spTree>
    <p:extLst>
      <p:ext uri="{BB962C8B-B14F-4D97-AF65-F5344CB8AC3E}">
        <p14:creationId xmlns:p14="http://schemas.microsoft.com/office/powerpoint/2010/main" val="289511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2838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Podřízené premiérovi, avšak záleží na politických souvislostech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Ministři bez portfeje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Řízení ministerstva pověřeným ministrem, případně přímo premiérem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 některých případech může parlament vyslovit nedůvěru i jednotlivým ministrů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Postavení ministrů</a:t>
            </a:r>
          </a:p>
        </p:txBody>
      </p:sp>
    </p:spTree>
    <p:extLst>
      <p:ext uri="{BB962C8B-B14F-4D97-AF65-F5344CB8AC3E}">
        <p14:creationId xmlns:p14="http://schemas.microsoft.com/office/powerpoint/2010/main" val="331090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2838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Různé modely fungování úzkých vedení ministerstev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státní tajemníci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parlamentní státní tajemníci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první náměstci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náměstci </a:t>
            </a: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odborní</a:t>
            </a: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političtí </a:t>
            </a: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Náměstci a státní tajemníci</a:t>
            </a:r>
          </a:p>
        </p:txBody>
      </p:sp>
    </p:spTree>
    <p:extLst>
      <p:ext uri="{BB962C8B-B14F-4D97-AF65-F5344CB8AC3E}">
        <p14:creationId xmlns:p14="http://schemas.microsoft.com/office/powerpoint/2010/main" val="368386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03E2CF-9C9A-478E-A937-A2EB6F5F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575370"/>
            <a:ext cx="7596187" cy="57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Německo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303212-FA4A-4643-B783-9C4AE6DFB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336" y="0"/>
            <a:ext cx="3127664" cy="59545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38FA6B0-65A3-41AA-A3CC-FAEAB8E32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" y="1685875"/>
            <a:ext cx="6004347" cy="42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0BE06A-05FF-4864-9148-37E77BAC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87"/>
            <a:ext cx="7616536" cy="5349426"/>
          </a:xfrm>
          <a:prstGeom prst="rect">
            <a:avLst/>
          </a:prstGeom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id="{A076E53C-7E6F-4352-B39D-B8F8A3B1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Itálie</a:t>
            </a:r>
          </a:p>
        </p:txBody>
      </p:sp>
    </p:spTree>
    <p:extLst>
      <p:ext uri="{BB962C8B-B14F-4D97-AF65-F5344CB8AC3E}">
        <p14:creationId xmlns:p14="http://schemas.microsoft.com/office/powerpoint/2010/main" val="85894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 a její dimenze</a:t>
            </a:r>
          </a:p>
        </p:txBody>
      </p:sp>
    </p:spTree>
    <p:extLst>
      <p:ext uri="{BB962C8B-B14F-4D97-AF65-F5344CB8AC3E}">
        <p14:creationId xmlns:p14="http://schemas.microsoft.com/office/powerpoint/2010/main" val="2215060161"/>
      </p:ext>
    </p:extLst>
  </p:cSld>
  <p:clrMapOvr>
    <a:masterClrMapping/>
  </p:clrMapOvr>
  <p:transition spd="slow">
    <p:cover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12-40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BUZAN,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Barry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Jaap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WILDE, Ole WAEVER. Bezpečnost: Nový rámec pro analýzu. Brno: Centrum strategických studií, 2005. ISBN 80-903333-6-2, str. 31-60 a 139-188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5534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Základy moderní/liberální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1" y="872836"/>
            <a:ext cx="6838372" cy="5543840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Návaznost na procedurální pojetí demokracie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Robert A. </a:t>
            </a:r>
            <a:r>
              <a:rPr lang="cs-CZ" altLang="cs-CZ" sz="2000" dirty="0" err="1">
                <a:solidFill>
                  <a:srgbClr val="002D5A"/>
                </a:solidFill>
              </a:rPr>
              <a:t>Dahl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razí výraz polyarchie, který označuje reálně existující demokracie, které se liší od těch ideálních; polyarchie je „otevřená cesta“, po níž jdeme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Demokracie a její kritici – 7 základní institucí polyarchie (moderní/liberální demokracie):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Volení úředníci neboli politici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Svobodné a férové volby, které se pravidelně opakují a chybí v nich nátlak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Všeobecné volební právo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Všeobecné právo ucházet se o veřejné úřad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Svoboda projevu zajišťující možnost vyjadřovat se k politickým záležitostem včetně kritiky politiků a vlády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Přístup k alternativním zdrojům informací – tedy žádný mediální a jiný informační monopol /ani oligopol/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Svoboda sdružování – spolky, strany nezávislé na státu a fungující v konkurenčním prostředí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První 4 se vztahují k volbám, další 3 pak musejí platit neustále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0DF206-9483-FC58-FF88-2851E32B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707" y="670214"/>
            <a:ext cx="2238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8085"/>
      </p:ext>
    </p:extLst>
  </p:cSld>
  <p:clrMapOvr>
    <a:masterClrMapping/>
  </p:clrMapOvr>
  <p:transition spd="slow">
    <p:cover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Co je bezpečnost </a:t>
            </a:r>
            <a:r>
              <a:rPr lang="cs-CZ" altLang="cs-CZ" sz="2000" dirty="0"/>
              <a:t>(v mezinárodních vztazích)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omezení na MV je důležité – mezinárodní bezpečnost si uchovává svůj distinktivní, radikálnější význam – zůstává pevně zakořeněna v tradicích politiky síly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ne tématu oprávnění jako kupříkladu </a:t>
            </a:r>
            <a:r>
              <a:rPr lang="cs-CZ" altLang="cs-CZ" sz="1600" dirty="0" err="1">
                <a:solidFill>
                  <a:srgbClr val="002D5A"/>
                </a:solidFill>
              </a:rPr>
              <a:t>social</a:t>
            </a:r>
            <a:r>
              <a:rPr lang="cs-CZ" altLang="cs-CZ" sz="1600" dirty="0">
                <a:solidFill>
                  <a:srgbClr val="002D5A"/>
                </a:solidFill>
              </a:rPr>
              <a:t> </a:t>
            </a:r>
            <a:r>
              <a:rPr lang="cs-CZ" altLang="cs-CZ" sz="1600" dirty="0" err="1">
                <a:solidFill>
                  <a:srgbClr val="002D5A"/>
                </a:solidFill>
              </a:rPr>
              <a:t>security</a:t>
            </a:r>
            <a:r>
              <a:rPr lang="cs-CZ" altLang="cs-CZ" sz="1600" dirty="0">
                <a:solidFill>
                  <a:srgbClr val="002D5A"/>
                </a:solidFill>
              </a:rPr>
              <a:t> či např. domobrana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rigidní dělení na domácí a zahraniční bezpečnost ovšem již nemůže obstát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tradiční vojensko-politické chápání: bezpečnost je synonymum pro přežití čili zachování existence /</a:t>
            </a:r>
            <a:r>
              <a:rPr lang="cs-CZ" altLang="cs-CZ" sz="2000" dirty="0" err="1">
                <a:solidFill>
                  <a:srgbClr val="002D5A"/>
                </a:solidFill>
              </a:rPr>
              <a:t>survival</a:t>
            </a:r>
            <a:r>
              <a:rPr lang="cs-CZ" altLang="cs-CZ" sz="2000" dirty="0">
                <a:solidFill>
                  <a:srgbClr val="002D5A"/>
                </a:solidFill>
              </a:rPr>
              <a:t>/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Téma prezentované jako existenční hrozba pro daný referenční objekt, jímž je nejčastěji stát definovaný vládou, teritoriem a obyvatelstvem – bezpečnostní hrozby ospravedlňují použití mimořádných prostředků k jejich zvládání – ve slovníku politiků odkazuje na mimořádné či nouzové situace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86053"/>
      </p:ext>
    </p:extLst>
  </p:cSld>
  <p:clrMapOvr>
    <a:masterClrMapping/>
  </p:clrMapOvr>
  <p:transition spd="slow">
    <p:cover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Co je bezpečnost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30036"/>
            <a:ext cx="8261927" cy="508663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bezpečnost je stav, kdy jsou na nejnižší možnou míru eliminovány hrozby pro referenční objekt a jeho zájmy a tento objekt je k eliminaci stávajících i potenciálních hrozeb efektivně vybaven a ochoten při ní spolupracovat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podle Stručného oxfordského slovníku je bezpečnost:</a:t>
            </a:r>
          </a:p>
          <a:p>
            <a:pPr marL="857165" lvl="1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situace, kdy je aktér chráněn nebo kdy aktér není vystaven nebezpečí;</a:t>
            </a:r>
          </a:p>
          <a:p>
            <a:pPr marL="857165" lvl="1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stav bez nejistoty; </a:t>
            </a:r>
          </a:p>
          <a:p>
            <a:pPr marL="857165" lvl="1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pocit jistoty, stav bez nenaplněných potřeb, strachu a obav.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7188"/>
      </p:ext>
    </p:extLst>
  </p:cSld>
  <p:clrMapOvr>
    <a:masterClrMapping/>
  </p:clrMapOvr>
  <p:transition spd="slow">
    <p:cover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Hrozby a jejich typy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Hrozba je primární, mimo nás nezávisle existující, vnější fenomén, který může nebo chce poškodit nějakou konkrétní hodnotu. Závažnost hrozby je úměrná povaze hodnoty a toho, jak si danou hodnotu ceníme. 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Typy hrozeb: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neintencionální</a:t>
            </a:r>
            <a:r>
              <a:rPr lang="cs-CZ" altLang="cs-CZ" sz="2400" dirty="0">
                <a:solidFill>
                  <a:srgbClr val="002D5A"/>
                </a:solidFill>
              </a:rPr>
              <a:t> – přírodní jev, definovaný fyzikálně (např. povodně, zemětřesení)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intencionální </a:t>
            </a:r>
            <a:r>
              <a:rPr lang="cs-CZ" altLang="cs-CZ" sz="2400" dirty="0">
                <a:solidFill>
                  <a:srgbClr val="002D5A"/>
                </a:solidFill>
              </a:rPr>
              <a:t>– je způsobena či zamýšlena činitelem nadaným vůlí, úmyslem, je to hrozba záměrná – připravuje ji, spouští či realizuje lidský jedinec nebo kolektivní aktér (hrozba teroristického útoku)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995"/>
      </p:ext>
    </p:extLst>
  </p:cSld>
  <p:clrMapOvr>
    <a:masterClrMapping/>
  </p:clrMapOvr>
  <p:transition spd="slow">
    <p:cover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Riziko a jeho vztah s hrozbou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06682"/>
            <a:ext cx="8261927" cy="490999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pravděpodobnost, že dojde ke škodlivé události, jež postihne danou hodnotu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možnost, že s určitou pravděpodobností vznikne událost, jež se liší od toho, co si přejeme – je to odvozená proměnná a dá se určit nebo odhadnout tzv. analýzou rizik. 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vztah rizika a hrozby: hrozeb se obáváme, rizika z nich plynoucí jednak poměřujeme, jednak je podstupujeme.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37964"/>
      </p:ext>
    </p:extLst>
  </p:cSld>
  <p:clrMapOvr>
    <a:masterClrMapping/>
  </p:clrMapOvr>
  <p:transition spd="slow">
    <p:cover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Kodaňská škola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Problematika bezpečnosti byla tradičně konceptualizována ve dvou základních úrovních - národní a mezinárodní, kdy oba koncepty nahlížely na stát jako na primární referenční objekt.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Barry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Buzan</a:t>
            </a:r>
            <a:r>
              <a:rPr lang="cs-CZ" altLang="cs-CZ" sz="2000" dirty="0">
                <a:solidFill>
                  <a:srgbClr val="002D5A"/>
                </a:solidFill>
              </a:rPr>
              <a:t> a kodaňská skupiny ji rozšířily a prohloubily o „nové“ hrozby a „nové“ objekty a zároveň byl zaveden zcela nový pohled na dynamiku bezpečnosti, který získal pojmenování sekuritizace.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Ústředním předmětem diskuze se stala otázka, zda a jak prohloubit koncept mezinárodní bezpečnosti, aniž by došlo k narušení její konceptuální soudržnosti, a jak rozšířit zaměření analytického rámce o jiné než tradičně vojenské druhy hrozeb a zároveň zachovat logičnost a smysluplnost konceptu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Primární význam je přikládán i rozličným společenským aktérům a referenčním entitám – vedle státní i mezinárodní a regionální a roviny sub-státních jednotek a jednotlivců.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Současně bylo pojetí bezpečnosti rozšířeno o nový samostatný politický, společenský, ekonomický a environmentální sektor. </a:t>
            </a:r>
          </a:p>
        </p:txBody>
      </p:sp>
    </p:spTree>
    <p:extLst>
      <p:ext uri="{BB962C8B-B14F-4D97-AF65-F5344CB8AC3E}">
        <p14:creationId xmlns:p14="http://schemas.microsoft.com/office/powerpoint/2010/main" val="2088470231"/>
      </p:ext>
    </p:extLst>
  </p:cSld>
  <p:clrMapOvr>
    <a:masterClrMapping/>
  </p:clrMapOvr>
  <p:transition spd="slow">
    <p:cover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59136" cy="13196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Tři </a:t>
            </a:r>
            <a:r>
              <a:rPr lang="cs-CZ" altLang="cs-CZ" sz="3200" dirty="0" err="1"/>
              <a:t>konceptualizační</a:t>
            </a:r>
            <a:r>
              <a:rPr lang="cs-CZ" altLang="cs-CZ" sz="3200" dirty="0"/>
              <a:t> otázky kodaňské školy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06681"/>
            <a:ext cx="8261927" cy="490999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Čí bezpečnost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Kdo je referenční objekt</a:t>
            </a:r>
          </a:p>
          <a:p>
            <a:pPr algn="just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Bezpečnost jakých hodnot?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Zkoumání vztahové nebo emocionální vazby referenčního objektu</a:t>
            </a:r>
          </a:p>
          <a:p>
            <a:pPr algn="just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Bezpečnost před čím? 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Zkoumání hrozeb dle jejich původu</a:t>
            </a:r>
          </a:p>
        </p:txBody>
      </p:sp>
    </p:spTree>
    <p:extLst>
      <p:ext uri="{BB962C8B-B14F-4D97-AF65-F5344CB8AC3E}">
        <p14:creationId xmlns:p14="http://schemas.microsoft.com/office/powerpoint/2010/main" val="3791838429"/>
      </p:ext>
    </p:extLst>
  </p:cSld>
  <p:clrMapOvr>
    <a:masterClrMapping/>
  </p:clrMapOvr>
  <p:transition spd="slow">
    <p:cover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Bezpečnostní sektory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Existenční hrozba a mimořádné opatření – jak jim rozumět? – jedině ve vztahu ke konkrétnímu referenčnímu objektu (RO)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Vojenský sektor </a:t>
            </a:r>
            <a:r>
              <a:rPr lang="cs-CZ" altLang="cs-CZ" sz="1800" dirty="0">
                <a:solidFill>
                  <a:srgbClr val="002D5A"/>
                </a:solidFill>
              </a:rPr>
              <a:t>– RO je obvykle stát, případně samy ozbrojené síly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Politický sektor </a:t>
            </a:r>
            <a:r>
              <a:rPr lang="cs-CZ" altLang="cs-CZ" sz="1800" dirty="0">
                <a:solidFill>
                  <a:srgbClr val="002D5A"/>
                </a:solidFill>
              </a:rPr>
              <a:t>– pojem suverenity, která může být ohrožena čímkoli, co zpochybňuje všeobecné uznání, legitimitu či autoritu vlády; nově můžeme hovořit i o ohrožení EU či mezinárodního režimu (společnosti)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Ekonomický sektor </a:t>
            </a:r>
            <a:r>
              <a:rPr lang="cs-CZ" altLang="cs-CZ" sz="1800" dirty="0">
                <a:solidFill>
                  <a:srgbClr val="002D5A"/>
                </a:solidFill>
              </a:rPr>
              <a:t>– obtížnější identifikace RO a existenčních hrozeb (EH) – v běžné tržní ekonomice firmy vznikají a zanikají; národní ekonomiky a jejich bankrot; teprve v okamžiku, kdy je v sázce přežití většiny obyvatelstva, je možné ekonomickou nevýkonnost považovat za EH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 err="1">
                <a:solidFill>
                  <a:srgbClr val="002D5A"/>
                </a:solidFill>
              </a:rPr>
              <a:t>Societální</a:t>
            </a:r>
            <a:r>
              <a:rPr lang="cs-CZ" altLang="cs-CZ" sz="1800" b="1" dirty="0">
                <a:solidFill>
                  <a:srgbClr val="002D5A"/>
                </a:solidFill>
              </a:rPr>
              <a:t> sektor </a:t>
            </a:r>
            <a:r>
              <a:rPr lang="cs-CZ" altLang="cs-CZ" sz="1800" dirty="0">
                <a:solidFill>
                  <a:srgbClr val="002D5A"/>
                </a:solidFill>
              </a:rPr>
              <a:t>– RE kolektivní identity, které mohou fungovat nezávisle na státu (národy, náboženské systémy) – těžko se stanovují EH; otázka ohrožení identity, za niž může být považováno takřka cokoli, co „svádí z pravé cesty“; otevřenost a uzavřenost kolektivní identity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Environmentální sektor </a:t>
            </a:r>
            <a:r>
              <a:rPr lang="cs-CZ" altLang="cs-CZ" sz="1800" dirty="0">
                <a:solidFill>
                  <a:srgbClr val="002D5A"/>
                </a:solidFill>
              </a:rPr>
              <a:t>– široké spektrum RO – od přežití jednotlivých druhů po udržení planetárního klimatu aj.</a:t>
            </a:r>
          </a:p>
        </p:txBody>
      </p:sp>
    </p:spTree>
    <p:extLst>
      <p:ext uri="{BB962C8B-B14F-4D97-AF65-F5344CB8AC3E}">
        <p14:creationId xmlns:p14="http://schemas.microsoft.com/office/powerpoint/2010/main" val="2439024908"/>
      </p:ext>
    </p:extLst>
  </p:cSld>
  <p:clrMapOvr>
    <a:masterClrMapping/>
  </p:clrMapOvr>
  <p:transition spd="slow">
    <p:cover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Sekuritizace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proces vytváření hrozeb, kdy se určité téma, na základě intersubjektivního prezentování, stává otázkou bezpečnosti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představuje extrémní formu politizace, tedy případ, kdy se dané téma přesouvá do agendy státu a je tak zásadní pro jeho ochranu a fungování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 	</a:t>
            </a:r>
            <a:r>
              <a:rPr lang="cs-CZ" altLang="cs-CZ" sz="2400" dirty="0">
                <a:solidFill>
                  <a:srgbClr val="CA8A64"/>
                </a:solidFill>
              </a:rPr>
              <a:t>depolitizace – politizace – sekuritizace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témata mají svou časovou dynamiku a geografickou, resp. ideologickou podmíněnost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téma se stává mezinárodním bezpečnostním problémem, když je na základě přesvědčivé argumentace významnější než ostatní témat - často ne kvůli skutečné závažnosti, nýbrž proto, že je téma jako hrozba prezentováno (viz terorismus a jeho reálný význam coby hrozba)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Při procesu sekuritizace musí nejdříve aktéři sekuritizace, neboli iniciátoři tohoto procesu, určit referenční objekt, tedy entitu, které se sekuritizace bude týkat. </a:t>
            </a:r>
          </a:p>
        </p:txBody>
      </p:sp>
    </p:spTree>
    <p:extLst>
      <p:ext uri="{BB962C8B-B14F-4D97-AF65-F5344CB8AC3E}">
        <p14:creationId xmlns:p14="http://schemas.microsoft.com/office/powerpoint/2010/main" val="1789822143"/>
      </p:ext>
    </p:extLst>
  </p:cSld>
  <p:clrMapOvr>
    <a:masterClrMapping/>
  </p:clrMapOvr>
  <p:transition spd="slow">
    <p:cover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Sekuritizace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Základní paradigma: „Pokud tento problém včas nezvládneme, vše ostatní se stane nepodstatným, poněvadž už bude po nás, nebo budeme při jeho řešení někým či něčím omezováni.“ – ospravedlnění využití mimořádných prostředků, práva na porušení standardních pravidel politické hry – viz příklad covidové sekuritizace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Sekuritizaci lze studovat přímo, aniž bychom měli nějaké jasně stanovené indikátory – předmětem výzkumu je </a:t>
            </a:r>
            <a:r>
              <a:rPr lang="cs-CZ" altLang="cs-CZ" sz="2000" i="1" dirty="0">
                <a:solidFill>
                  <a:srgbClr val="002D5A"/>
                </a:solidFill>
              </a:rPr>
              <a:t>politický diskurz a politická konstelace neboli v jakém okamžiku stává konkrétní argument tak významným, aby veřejnost pod jeho vlivem dopustila porušování pravidel, jejichž překročení je za normálních okolností zapovězeno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Práh mezi politickou a bezpečností kategorií je dán akceptací ze strany společnosti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Úspěšná sekuritizace se skládá ze tří složek (kroků): existenčních hrozeb, mimořádných opatření a dopadů tohoto překročení sdílených pravidel na vztahy mezi jednotkami</a:t>
            </a:r>
          </a:p>
        </p:txBody>
      </p:sp>
    </p:spTree>
    <p:extLst>
      <p:ext uri="{BB962C8B-B14F-4D97-AF65-F5344CB8AC3E}">
        <p14:creationId xmlns:p14="http://schemas.microsoft.com/office/powerpoint/2010/main" val="343014052"/>
      </p:ext>
    </p:extLst>
  </p:cSld>
  <p:clrMapOvr>
    <a:masterClrMapping/>
  </p:clrMapOvr>
  <p:transition spd="slow">
    <p:cover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Typy jednotek bezpečnostní analýzy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63781"/>
            <a:ext cx="8261927" cy="525289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Referenční objekty </a:t>
            </a:r>
            <a:r>
              <a:rPr lang="cs-CZ" altLang="cs-CZ" sz="2000" dirty="0">
                <a:solidFill>
                  <a:srgbClr val="002D5A"/>
                </a:solidFill>
              </a:rPr>
              <a:t>– entity, jež jsou existenčně ohroženy a mohou si legitimně nárokovat právo na přežití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původně téměř výhradně stát (národ), nyní prakticky kdokoli a cokoli – důležitou proměnou je velikost (početnost); lidstvo v souvislosti s nukleární válkou či klimatickou hrozbou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Aktéři sekuritizace </a:t>
            </a:r>
            <a:r>
              <a:rPr lang="cs-CZ" altLang="cs-CZ" sz="2000" dirty="0">
                <a:solidFill>
                  <a:srgbClr val="002D5A"/>
                </a:solidFill>
              </a:rPr>
              <a:t>– ti, kdo prohlašují referenční objekty za existenčně ohrožené, a jsou tedy hybateli (iniciátory) procesu sekuritizace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Političtí lídři, byrokratické aparáty, vlády, lobbistické a nátlakové skupiny – často nesnadná identifikace zejména ve vztahu jedinec versus instituce (např. Francie versus de </a:t>
            </a:r>
            <a:r>
              <a:rPr lang="cs-CZ" altLang="cs-CZ" sz="1700" dirty="0" err="1">
                <a:solidFill>
                  <a:srgbClr val="002D5A"/>
                </a:solidFill>
              </a:rPr>
              <a:t>Gaulle</a:t>
            </a:r>
            <a:r>
              <a:rPr lang="cs-CZ" altLang="cs-CZ" sz="1700" dirty="0">
                <a:solidFill>
                  <a:srgbClr val="002D5A"/>
                </a:solidFill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Funkcionální aktéři </a:t>
            </a:r>
            <a:r>
              <a:rPr lang="cs-CZ" altLang="cs-CZ" sz="2000" dirty="0">
                <a:solidFill>
                  <a:srgbClr val="002D5A"/>
                </a:solidFill>
              </a:rPr>
              <a:t>– ti, kdo působí na dynamiku bezpečnostních vztahů v sektoru, a tedy významně ovlivňují politická rozhodnutí na poli bezpečnosti, aniž by sami byli referenčními objekty nebo iniciátory</a:t>
            </a:r>
          </a:p>
        </p:txBody>
      </p:sp>
    </p:spTree>
    <p:extLst>
      <p:ext uri="{BB962C8B-B14F-4D97-AF65-F5344CB8AC3E}">
        <p14:creationId xmlns:p14="http://schemas.microsoft.com/office/powerpoint/2010/main" val="275293008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Základy moderní/liberální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62445"/>
            <a:ext cx="8365835" cy="5554231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9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Pokračovatelé zdůrazňují zejména právní stát a dělbu moci, někteří ale na základě zkušeností se zranitelností demokracie přidávají další kritéria 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Schmitter</a:t>
            </a:r>
            <a:r>
              <a:rPr lang="cs-CZ" altLang="cs-CZ" sz="2000" dirty="0">
                <a:solidFill>
                  <a:srgbClr val="002D5A"/>
                </a:solidFill>
              </a:rPr>
              <a:t> a Karlová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lidem zvolení představitelé vykonávají své ústavní pravomoci, aniž by je svazoval tlak nevolených aktérů (lobby, státní byrokracie, příliš silný monarcha, církev či jiná náboženská autorita, armáda…) … odtud např. plyne požadavek na civilní kontrolu armády, která je zvláště aktuální v zemích Lat. Ameriky či v Turecku, nebo odluka církve od státu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autonomie dané politické obce (mezinárodněpolitická, bezpečnostní, ekonomická)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Guilermo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O´Donnell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nespornost národního teritoria (vnitřní suverenita – viz Ukrajina)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volební období nebude ukončeno před koncem ústavou daného termínu na základě arbitrárního aktu (</a:t>
            </a:r>
            <a:r>
              <a:rPr lang="cs-CZ" altLang="cs-CZ" sz="1800" dirty="0" err="1">
                <a:solidFill>
                  <a:srgbClr val="002D5A"/>
                </a:solidFill>
              </a:rPr>
              <a:t>Fujimori</a:t>
            </a:r>
            <a:r>
              <a:rPr lang="cs-CZ" altLang="cs-CZ" sz="1800" dirty="0">
                <a:solidFill>
                  <a:srgbClr val="002D5A"/>
                </a:solidFill>
              </a:rPr>
              <a:t> v Peru nebo Jelcin v Rusku)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trvalost demokracie – pokračování se dá očekávat v budoucnu (viz Výmarské Německo) + neformální pravidla a instituce (klientelismus, korupce, partikularismus, občanská politická kultura…)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87779"/>
      </p:ext>
    </p:extLst>
  </p:cSld>
  <p:clrMapOvr>
    <a:masterClrMapping/>
  </p:clrMapOvr>
  <p:transition spd="slow">
    <p:cover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Kruciální otázka bezpečnostní analýzy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264" y="1163781"/>
            <a:ext cx="7377545" cy="525289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8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800" dirty="0">
              <a:solidFill>
                <a:srgbClr val="002D5A"/>
              </a:solidFill>
            </a:endParaRPr>
          </a:p>
          <a:p>
            <a:pPr marL="0" indent="0" algn="r">
              <a:lnSpc>
                <a:spcPct val="200000"/>
              </a:lnSpc>
              <a:spcBef>
                <a:spcPts val="1200"/>
              </a:spcBef>
              <a:buNone/>
            </a:pPr>
            <a:r>
              <a:rPr lang="cs-CZ" altLang="cs-CZ" sz="2800" dirty="0">
                <a:solidFill>
                  <a:srgbClr val="002D5A"/>
                </a:solidFill>
              </a:rPr>
              <a:t>Kdo a jménem koho (čeho) může realizovat bezpečnostní kroky? </a:t>
            </a:r>
          </a:p>
        </p:txBody>
      </p:sp>
    </p:spTree>
    <p:extLst>
      <p:ext uri="{BB962C8B-B14F-4D97-AF65-F5344CB8AC3E}">
        <p14:creationId xmlns:p14="http://schemas.microsoft.com/office/powerpoint/2010/main" val="1138791929"/>
      </p:ext>
    </p:extLst>
  </p:cSld>
  <p:clrMapOvr>
    <a:masterClrMapping/>
  </p:clrMapOvr>
  <p:transition spd="slow">
    <p:cover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151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Společenský sektor alias společenská bezpečnost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542482" cy="54656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základním rámcem je společenská integrace (soudržnost), která je postavena na určitých idejích a zvyklostech, identitě či sebepojetí komunity a jedinců, kteří se chápou být její součástí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právě kolem identity se organizuje fungování celého tohoto sektoru – koncept společenské bezpečnosti je tudíž bezpečností identity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tyto komunity mohou být, ale obvykle nejsou identické se státy či jinými politickými organizacemi způsobilými vládnout (např. obcemi, autonomními jednotkami)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také nelze zaměňovat společenský sektor se společností ve významu zahrnutí všech obyvatel žijících v nějakém státě – ti totiž vůbec nemusejí mít stejnou identitu (viz velká část afrických států tvořených mnoha etniky a identitami); totéž může platit o pojmu národ zvláště v etnickém pojetí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ohrožení identity je vždy a bez výjimky otázkou konstrukce něčeho, co ohrožuje „nás“…často právě toto ohrožení přispívá ke konstrukci a reprodukci tohoto „my“ (např. národy bývalé ruské carské říše vzniklé de facto rusifikačními tlaky)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58956"/>
      </p:ext>
    </p:extLst>
  </p:cSld>
  <p:clrMapOvr>
    <a:masterClrMapping/>
  </p:clrMapOvr>
  <p:transition spd="slow">
    <p:cover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941127" cy="11637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Nejběžnější témata spojená s ohrožením společenské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63783"/>
            <a:ext cx="8469745" cy="544483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Migrace 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Horizontální soupeření – sousední společenství kulturně a jazykově ovlivňuje to naše a vytváří tak pocit, že to naše musí měnit způsob života (např. frankofonní </a:t>
            </a:r>
            <a:r>
              <a:rPr lang="cs-CZ" altLang="cs-CZ" sz="1900" dirty="0" err="1">
                <a:solidFill>
                  <a:srgbClr val="002D5A"/>
                </a:solidFill>
              </a:rPr>
              <a:t>Quebečané</a:t>
            </a:r>
            <a:r>
              <a:rPr lang="cs-CZ" altLang="cs-CZ" sz="1900" dirty="0">
                <a:solidFill>
                  <a:srgbClr val="002D5A"/>
                </a:solidFill>
              </a:rPr>
              <a:t> v Kanadě)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Vertikální soupeření – lidé se přestanou vnímat jako komunita X buď v důsledku určitého integračního projektu (např. Jugoslávie, EU), nebo naopak v důsledku autonomismu či separatismu (třeba </a:t>
            </a:r>
            <a:r>
              <a:rPr lang="cs-CZ" altLang="cs-CZ" sz="1900" dirty="0" err="1">
                <a:solidFill>
                  <a:srgbClr val="002D5A"/>
                </a:solidFill>
              </a:rPr>
              <a:t>Quebec</a:t>
            </a:r>
            <a:r>
              <a:rPr lang="cs-CZ" altLang="cs-CZ" sz="1900" dirty="0">
                <a:solidFill>
                  <a:srgbClr val="002D5A"/>
                </a:solidFill>
              </a:rPr>
              <a:t>, Katalánsko) – identita může být inkluzivnější nebo naopak exkluzivnější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Úbytek obyvatelstva v důsledku demografického vývoje, války, hladomoru, epidemie, genocidy, přírodní katastrofy – toto téma je však individuálnější než tři předešlá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1900" dirty="0">
                <a:solidFill>
                  <a:srgbClr val="002D5A"/>
                </a:solidFill>
              </a:rPr>
              <a:t>________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Se všemi souvisí otázka záměrnosti či spontaneity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Některé projevy jsou viditelné, jiné se odehrávají spíše v srdcích příslušníků společenství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02707"/>
      </p:ext>
    </p:extLst>
  </p:cSld>
  <p:clrMapOvr>
    <a:masterClrMapping/>
  </p:clrMapOvr>
  <p:transition spd="slow">
    <p:cover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941127" cy="161059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Referenční objekty společenské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10591"/>
            <a:ext cx="8469745" cy="4998027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endParaRPr lang="cs-CZ" altLang="cs-CZ" sz="19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Kmeny, klany, národy, menšiny, civilizace, náboženské systémy, rasy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8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Někdy splývají se státem či státy, obvykle ovšem nikoli</a:t>
            </a:r>
          </a:p>
        </p:txBody>
      </p:sp>
    </p:spTree>
    <p:extLst>
      <p:ext uri="{BB962C8B-B14F-4D97-AF65-F5344CB8AC3E}">
        <p14:creationId xmlns:p14="http://schemas.microsoft.com/office/powerpoint/2010/main" val="3676393400"/>
      </p:ext>
    </p:extLst>
  </p:cSld>
  <p:clrMapOvr>
    <a:masterClrMapping/>
  </p:clrMapOvr>
  <p:transition spd="slow">
    <p:cover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941127" cy="161059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Hlavní okolnosti společenské bezpečnosti na globální úrovni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10591"/>
            <a:ext cx="8469745" cy="4998027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800" dirty="0">
                <a:solidFill>
                  <a:srgbClr val="002D5A"/>
                </a:solidFill>
              </a:rPr>
              <a:t>Kruh chudoby v zemích Jihu, migrace, s chudobou spojené choroby šířené migrací a s masovou migrací související organizovaný i neorganizovaný zločin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800" dirty="0">
                <a:solidFill>
                  <a:srgbClr val="002D5A"/>
                </a:solidFill>
              </a:rPr>
              <a:t>Střet civilizací, především pak dialektika westernizace – tendence ke kulturní homogenizaci versus obranné reakce na tento trend; </a:t>
            </a:r>
            <a:r>
              <a:rPr lang="cs-CZ" altLang="cs-CZ" sz="2800" i="1" dirty="0">
                <a:solidFill>
                  <a:srgbClr val="002D5A"/>
                </a:solidFill>
              </a:rPr>
              <a:t>druhou stranou téže mince ovšem může být odmítavá reakce na pokusy o multikulturalismus spojený s potlačováním vlastní identity ve jménu rovnosti kultur</a:t>
            </a:r>
          </a:p>
        </p:txBody>
      </p:sp>
    </p:spTree>
    <p:extLst>
      <p:ext uri="{BB962C8B-B14F-4D97-AF65-F5344CB8AC3E}">
        <p14:creationId xmlns:p14="http://schemas.microsoft.com/office/powerpoint/2010/main" val="1180523876"/>
      </p:ext>
    </p:extLst>
  </p:cSld>
  <p:clrMapOvr>
    <a:masterClrMapping/>
  </p:clrMapOvr>
  <p:transition spd="slow">
    <p:cover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5274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Politický sektor neboli politická bezpečnost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27465"/>
            <a:ext cx="826192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Založena na organizační stabilitě společenského řádu(-ů); jádrem je ohrožení suverenity státu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Patří sem všechny nevojenské hrozby státní suverenitě – konkrétně především dva okruhy:</a:t>
            </a:r>
          </a:p>
          <a:p>
            <a:pPr marL="800003"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analogické nevojenské hrozby, kterým jsou vystaveny jiné politické jednotky než státy </a:t>
            </a:r>
          </a:p>
          <a:p>
            <a:pPr marL="800003"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kromě státní úrovně se dá hovořit i o referenčních objektech v podobě mezinárodního společenství a mezinárodního práva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Politické hrozby směřují vůči: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vnitřní legitimitě politické jednotky, již utvářejí politické ideologie a další ideje a témata, jejichž prostřednictvím se stát definuje,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vnějšímu uznání státu (vnější suverenitě)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85291"/>
      </p:ext>
    </p:extLst>
  </p:cSld>
  <p:clrMapOvr>
    <a:masterClrMapping/>
  </p:clrMapOvr>
  <p:transition spd="slow">
    <p:cover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Aktéři a referenční objekty politické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53391"/>
            <a:ext cx="8261927" cy="54552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Referenční objekty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Státy – nemíchat s vládami, neboť to není totéž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State-like</a:t>
            </a:r>
            <a:r>
              <a:rPr lang="cs-CZ" altLang="cs-CZ" sz="2000" dirty="0">
                <a:solidFill>
                  <a:srgbClr val="002D5A"/>
                </a:solidFill>
              </a:rPr>
              <a:t> politické organizace: </a:t>
            </a:r>
            <a:r>
              <a:rPr lang="cs-CZ" altLang="cs-CZ" sz="2000" dirty="0" err="1">
                <a:solidFill>
                  <a:srgbClr val="002D5A"/>
                </a:solidFill>
              </a:rPr>
              <a:t>kvazisuperstáty</a:t>
            </a:r>
            <a:r>
              <a:rPr lang="cs-CZ" altLang="cs-CZ" sz="2000" dirty="0">
                <a:solidFill>
                  <a:srgbClr val="002D5A"/>
                </a:solidFill>
              </a:rPr>
              <a:t> jako EU, transnacionální hnutí typu katolické církve v historii, některé samostatně organizované společenské bez vlastní státnosti, ale s politickými institucemi s donucovací schopností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Aktéři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případě států obvykle vlády – v silných státech výhradně, ve slabých méně výhradně, což souvisí s řadou interních hrozeb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ostatních případech mohou být aktéry různé instituce typu Evropské komise v rámci EU apod.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instituce – NATO, OSN, ASEAN, EU – vždy však sporné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20996"/>
      </p:ext>
    </p:extLst>
  </p:cSld>
  <p:clrMapOvr>
    <a:masterClrMapping/>
  </p:clrMapOvr>
  <p:transition spd="slow">
    <p:cover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Typické hrozby z hlediska politické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53391"/>
            <a:ext cx="8594436" cy="5455228"/>
          </a:xfrm>
        </p:spPr>
        <p:txBody>
          <a:bodyPr>
            <a:noAutofit/>
          </a:bodyPr>
          <a:lstStyle/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hrozby (slabým) státům na základě jejich vnitřního štěpení stát / národ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Maďarsko versus Rumunsko, Rusko a Ukrajina, Somálsko a jeho sousedé, Kurdové v Iráku a Turecku, Belgie, UK, Španělsko, takřka celá Afrika…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hrozby (slabým) státům pramenící z politicko-ideologických záležitostí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KLDR a Jižní Korea, USA versus Kuba, 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Neúmyslné hrozby ze strany ostatních jednotek vůči státům zranitelným na základě štěpení stát / národ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Estonsko a estonští Rusové, Chorvatsko versus Srbsko – teritorialita versus etnicita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Neúmyslné hrozby státům pramenící z politicko-ideologických sporů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Indie versus Pákistán, Izrael versus OOP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Bezpečnostní jednání </a:t>
            </a:r>
            <a:r>
              <a:rPr lang="cs-CZ" altLang="cs-CZ" sz="2000" dirty="0" err="1">
                <a:solidFill>
                  <a:srgbClr val="002D5A"/>
                </a:solidFill>
              </a:rPr>
              <a:t>supranacionálního</a:t>
            </a:r>
            <a:r>
              <a:rPr lang="cs-CZ" altLang="cs-CZ" sz="2000" dirty="0">
                <a:solidFill>
                  <a:srgbClr val="002D5A"/>
                </a:solidFill>
              </a:rPr>
              <a:t>, regionálního integračního celku a reakce na toto jednání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EU versus členové, ideologie panarabismu</a:t>
            </a:r>
          </a:p>
        </p:txBody>
      </p:sp>
    </p:spTree>
    <p:extLst>
      <p:ext uri="{BB962C8B-B14F-4D97-AF65-F5344CB8AC3E}">
        <p14:creationId xmlns:p14="http://schemas.microsoft.com/office/powerpoint/2010/main" val="3072423050"/>
      </p:ext>
    </p:extLst>
  </p:cSld>
  <p:clrMapOvr>
    <a:masterClrMapping/>
  </p:clrMapOvr>
  <p:transition spd="slow">
    <p:cover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Typické hrozby z hlediska politické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53391"/>
            <a:ext cx="8261927" cy="545522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Systémové, principiální hrozby státům zranitelným na základě štěpení stát / národ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Hlavně v historii – Rakousko-Uhersko versus různá obrozenecká a nacionalistická hnutí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Strukturální (systémové) hrozby (slabým) státům pramenící z politicko-ideologických sporů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Apartheid v JAR, asijské země versus univerzalismus Západu, resp. islámské hodnoty versus západní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Hrozby transnacionálním hnutím, která se mohou opřít o bezvýhradnou loajalitu svých členů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Typicky komunismus za studené války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Hrozby mezinárodnímu společenství, řádu a právu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Irácká okupace Kuvajtu, USA versus KLDR v oblasti jaderných zbraní, totéž USA </a:t>
            </a:r>
            <a:r>
              <a:rPr lang="cs-CZ" altLang="cs-CZ" sz="1600">
                <a:solidFill>
                  <a:srgbClr val="002D5A"/>
                </a:solidFill>
              </a:rPr>
              <a:t>proti Íránu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85296"/>
      </p:ext>
    </p:extLst>
  </p:cSld>
  <p:clrMapOvr>
    <a:masterClrMapping/>
  </p:clrMapOvr>
  <p:transition spd="slow">
    <p:cover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hrozby a česká politika</a:t>
            </a:r>
          </a:p>
        </p:txBody>
      </p:sp>
    </p:spTree>
    <p:extLst>
      <p:ext uri="{BB962C8B-B14F-4D97-AF65-F5344CB8AC3E}">
        <p14:creationId xmlns:p14="http://schemas.microsoft.com/office/powerpoint/2010/main" val="96052652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104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Základy moderní/liberální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91044"/>
            <a:ext cx="8365835" cy="5325631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Alan </a:t>
            </a:r>
            <a:r>
              <a:rPr lang="cs-CZ" altLang="cs-CZ" sz="2000" dirty="0" err="1">
                <a:solidFill>
                  <a:srgbClr val="002D5A"/>
                </a:solidFill>
              </a:rPr>
              <a:t>Siaroff</a:t>
            </a:r>
            <a:r>
              <a:rPr lang="cs-CZ" altLang="cs-CZ" sz="2000" dirty="0">
                <a:solidFill>
                  <a:srgbClr val="002D5A"/>
                </a:solidFill>
              </a:rPr>
              <a:t> – v návaznosti na </a:t>
            </a:r>
            <a:r>
              <a:rPr lang="cs-CZ" altLang="cs-CZ" sz="2000" dirty="0" err="1">
                <a:solidFill>
                  <a:srgbClr val="002D5A"/>
                </a:solidFill>
              </a:rPr>
              <a:t>Dahla</a:t>
            </a:r>
            <a:r>
              <a:rPr lang="cs-CZ" altLang="cs-CZ" sz="2000" dirty="0">
                <a:solidFill>
                  <a:srgbClr val="002D5A"/>
                </a:solidFill>
              </a:rPr>
              <a:t> rozlišuje pět základních rysů: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Svobodná a férová soutěž o politické úřady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Odpovědná vláda – založená na transparentním provádění politických rozhodnutí, podléhající odsouhlasení voliči ve volbách, do nichž nevstupují jiní nevolení aktéři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Plná a rovnoprávná participace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Plná občanská práva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Dobře fungující stát umožňující efektivní a férové vládnutí – založené na rule </a:t>
            </a:r>
            <a:r>
              <a:rPr lang="cs-CZ" altLang="cs-CZ" sz="1800" dirty="0" err="1">
                <a:solidFill>
                  <a:srgbClr val="002D5A"/>
                </a:solidFill>
              </a:rPr>
              <a:t>of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law</a:t>
            </a:r>
            <a:r>
              <a:rPr lang="cs-CZ" altLang="cs-CZ" sz="1800" dirty="0">
                <a:solidFill>
                  <a:srgbClr val="002D5A"/>
                </a:solidFill>
              </a:rPr>
              <a:t>, výkonném aparátu po celém území a minimální míře korupce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76408"/>
      </p:ext>
    </p:extLst>
  </p:cSld>
  <p:clrMapOvr>
    <a:masterClrMapping/>
  </p:clrMapOvr>
  <p:transition spd="slow">
    <p:cover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94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100-128 a 139-143</a:t>
            </a: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4464"/>
      </p:ext>
    </p:extLst>
  </p:cSld>
  <p:clrMapOvr>
    <a:masterClrMapping/>
  </p:clrMapOvr>
  <p:transition spd="slow">
    <p:cover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východisko č. 1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Česká republika se přes všechny problémy těší historicky bezprecedentní míře blahobytu a bezpečnosti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ČR leží v srdci Evropy obklopena spojenci a partnery, je plně integrována do NATO, EU, OBSE a do dalších mezinárodních organizací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ČR je součástí pětiny nejvýkonnějších ekonomika světa v přepočtu HDP na hlavu a dle Indexu lidského rozvoje (HDI) zaujímá místo ve třetí desítce ze skoro 200 zemí a dle Světového indexu míru (GPI) je 8. nejbezpečnější zemí na světě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99120"/>
      </p:ext>
    </p:extLst>
  </p:cSld>
  <p:clrMapOvr>
    <a:masterClrMapping/>
  </p:clrMapOvr>
  <p:transition spd="slow">
    <p:cover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východisko č. 2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Globální bezpečnostní prostředí se zhoršuje a ČR je jeho nedílnou a velmi ovlivňovanou zemí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Toto ještě více platí po únoru 2022, kdy Rusko napadlo Ukrajinu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Základní body: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Zhoršující se vztahy mezi velmocemi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Agresivní politika Ruska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Státní i nestátní aktéři z Blízkého a Středního východu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dále Írán, KLDR a Čína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Nárůst výdajů na zbrojení a navyšování vojenských kapacit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9154"/>
      </p:ext>
    </p:extLst>
  </p:cSld>
  <p:clrMapOvr>
    <a:masterClrMapping/>
  </p:clrMapOvr>
  <p:transition spd="slow">
    <p:cover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0327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východisko č. 2</a:t>
            </a:r>
            <a:endParaRPr lang="cs-CZ" altLang="cs-CZ" sz="2000" dirty="0"/>
          </a:p>
        </p:txBody>
      </p:sp>
      <p:pic>
        <p:nvPicPr>
          <p:cNvPr id="1026" name="Picture 2" descr="World military expenditure surpasses USD 2tn; US, China, India top spenders  - Articles">
            <a:extLst>
              <a:ext uri="{FF2B5EF4-FFF2-40B4-BE49-F238E27FC236}">
                <a16:creationId xmlns:a16="http://schemas.microsoft.com/office/drawing/2014/main" id="{3ED972E6-ACB7-0196-EDB1-E7B3608D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05269"/>
      </p:ext>
    </p:extLst>
  </p:cSld>
  <p:clrMapOvr>
    <a:masterClrMapping/>
  </p:clrMapOvr>
  <p:transition spd="slow">
    <p:cover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Proliferace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proces šíření zbraní, případně vojenského vybavení nebo strategických materiálů pro vojenské využití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tři kategorie: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proliferace ručních palných a lehkých zbraní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proliferace těžkých zbraní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proliferace zbraní hromadného ničení</a:t>
            </a:r>
          </a:p>
        </p:txBody>
      </p:sp>
    </p:spTree>
    <p:extLst>
      <p:ext uri="{BB962C8B-B14F-4D97-AF65-F5344CB8AC3E}">
        <p14:creationId xmlns:p14="http://schemas.microsoft.com/office/powerpoint/2010/main" val="3888667786"/>
      </p:ext>
    </p:extLst>
  </p:cSld>
  <p:clrMapOvr>
    <a:masterClrMapping/>
  </p:clrMapOvr>
  <p:transition spd="slow">
    <p:cover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Mezinárodní migrace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Odvěký proces, jehož význam neustále narůstá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Navzdory tomu není jasně definována z hlediska příčin ani času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Push</a:t>
            </a:r>
            <a:r>
              <a:rPr lang="cs-CZ" altLang="cs-CZ" sz="2400" dirty="0">
                <a:solidFill>
                  <a:srgbClr val="002D5A"/>
                </a:solidFill>
              </a:rPr>
              <a:t> a </a:t>
            </a:r>
            <a:r>
              <a:rPr lang="cs-CZ" altLang="cs-CZ" sz="2400" dirty="0" err="1">
                <a:solidFill>
                  <a:srgbClr val="002D5A"/>
                </a:solidFill>
              </a:rPr>
              <a:t>pull</a:t>
            </a:r>
            <a:r>
              <a:rPr lang="cs-CZ" altLang="cs-CZ" sz="2400" dirty="0">
                <a:solidFill>
                  <a:srgbClr val="002D5A"/>
                </a:solidFill>
              </a:rPr>
              <a:t> faktory - </a:t>
            </a:r>
            <a:r>
              <a:rPr lang="cs-CZ" altLang="cs-CZ" sz="2400" dirty="0">
                <a:solidFill>
                  <a:srgbClr val="002D5A"/>
                </a:solidFill>
                <a:hlinkClick r:id="rId2"/>
              </a:rPr>
              <a:t>https://www.geograficke-rozhledy.cz/archiv/clanek/122/pdf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94017"/>
      </p:ext>
    </p:extLst>
  </p:cSld>
  <p:clrMapOvr>
    <a:masterClrMapping/>
  </p:clrMapOvr>
  <p:transition spd="slow">
    <p:cover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737"/>
            <a:ext cx="9144000" cy="5818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Push</a:t>
            </a:r>
            <a:r>
              <a:rPr lang="cs-CZ" altLang="cs-CZ" sz="3200" dirty="0"/>
              <a:t> / </a:t>
            </a:r>
            <a:r>
              <a:rPr lang="cs-CZ" altLang="cs-CZ" sz="3200" dirty="0" err="1"/>
              <a:t>pull</a:t>
            </a:r>
            <a:r>
              <a:rPr lang="cs-CZ" altLang="cs-CZ" sz="3200" dirty="0"/>
              <a:t> faktory</a:t>
            </a:r>
            <a:endParaRPr lang="cs-CZ" altLang="cs-CZ" sz="20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3255227-D5F8-2ACA-54DD-4E666D7F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57819"/>
              </p:ext>
            </p:extLst>
          </p:nvPr>
        </p:nvGraphicFramePr>
        <p:xfrm>
          <a:off x="245918" y="852054"/>
          <a:ext cx="8898082" cy="600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041">
                  <a:extLst>
                    <a:ext uri="{9D8B030D-6E8A-4147-A177-3AD203B41FA5}">
                      <a16:colId xmlns:a16="http://schemas.microsoft.com/office/drawing/2014/main" val="4016986879"/>
                    </a:ext>
                  </a:extLst>
                </a:gridCol>
                <a:gridCol w="4449041">
                  <a:extLst>
                    <a:ext uri="{9D8B030D-6E8A-4147-A177-3AD203B41FA5}">
                      <a16:colId xmlns:a16="http://schemas.microsoft.com/office/drawing/2014/main" val="660482691"/>
                    </a:ext>
                  </a:extLst>
                </a:gridCol>
              </a:tblGrid>
              <a:tr h="505615">
                <a:tc>
                  <a:txBody>
                    <a:bodyPr/>
                    <a:lstStyle/>
                    <a:p>
                      <a:r>
                        <a:rPr lang="cs-CZ" dirty="0" err="1"/>
                        <a:t>Push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Pull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93851"/>
                  </a:ext>
                </a:extLst>
              </a:tr>
              <a:tr h="486613">
                <a:tc>
                  <a:txBody>
                    <a:bodyPr/>
                    <a:lstStyle/>
                    <a:p>
                      <a:r>
                        <a:rPr lang="cs-CZ" dirty="0"/>
                        <a:t>Válka, konflikt, násilí, kriminalita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Mír, bezpeční a stabilita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70321"/>
                  </a:ext>
                </a:extLst>
              </a:tr>
              <a:tr h="756965">
                <a:tc>
                  <a:txBody>
                    <a:bodyPr/>
                    <a:lstStyle/>
                    <a:p>
                      <a:r>
                        <a:rPr lang="cs-CZ" dirty="0"/>
                        <a:t>Populační exploze a generačně nevyvážený demografický vývoj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Perspektiva vyššího </a:t>
                      </a:r>
                      <a:r>
                        <a:rPr lang="cs-CZ" dirty="0" err="1"/>
                        <a:t>fin</a:t>
                      </a:r>
                      <a:r>
                        <a:rPr lang="cs-CZ" dirty="0"/>
                        <a:t>. příjmu a zajištění vyššího živ. standardu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07613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r>
                        <a:rPr lang="cs-CZ" dirty="0"/>
                        <a:t>Chudoba, nezaměstnanost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Uplatnění na trhu práce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19416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r>
                        <a:rPr lang="cs-CZ" dirty="0"/>
                        <a:t>Nízká životní úroveň (soc., </a:t>
                      </a:r>
                      <a:r>
                        <a:rPr lang="cs-CZ" dirty="0" err="1"/>
                        <a:t>zdr</a:t>
                      </a:r>
                      <a:r>
                        <a:rPr lang="cs-CZ" dirty="0"/>
                        <a:t>., </a:t>
                      </a:r>
                      <a:r>
                        <a:rPr lang="cs-CZ" dirty="0" err="1"/>
                        <a:t>vzd</a:t>
                      </a:r>
                      <a:r>
                        <a:rPr lang="cs-CZ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Získání kvalitního vzdělání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372334"/>
                  </a:ext>
                </a:extLst>
              </a:tr>
              <a:tr h="457692">
                <a:tc>
                  <a:txBody>
                    <a:bodyPr/>
                    <a:lstStyle/>
                    <a:p>
                      <a:r>
                        <a:rPr lang="cs-CZ" dirty="0"/>
                        <a:t>Politická nestabilita, zhroucení státu, korupce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Přístup ke zdravotní péči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121596"/>
                  </a:ext>
                </a:extLst>
              </a:tr>
              <a:tr h="756965">
                <a:tc>
                  <a:txBody>
                    <a:bodyPr/>
                    <a:lstStyle/>
                    <a:p>
                      <a:r>
                        <a:rPr lang="cs-CZ" dirty="0"/>
                        <a:t>Pronásledování z rasových, náboženských, národnostních aj. důvodů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Dodržování lidských práv a svobod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80077"/>
                  </a:ext>
                </a:extLst>
              </a:tr>
              <a:tr h="756965">
                <a:tc>
                  <a:txBody>
                    <a:bodyPr/>
                    <a:lstStyle/>
                    <a:p>
                      <a:r>
                        <a:rPr lang="cs-CZ" dirty="0"/>
                        <a:t>Vyčerpání nebo zmenšující se možnosti tradiční obživy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Právní stát, dobrá správa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19273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r>
                        <a:rPr lang="cs-CZ" dirty="0"/>
                        <a:t>Živelní katastrofy či průmyslové havárie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Atraktivní životní styl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0226"/>
                  </a:ext>
                </a:extLst>
              </a:tr>
              <a:tr h="493484">
                <a:tc>
                  <a:txBody>
                    <a:bodyPr/>
                    <a:lstStyle/>
                    <a:p>
                      <a:r>
                        <a:rPr lang="cs-CZ" dirty="0"/>
                        <a:t>Následky změn ŽP (zejména pitná voda…)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Podpora ze strany již přesídlených migrantů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33682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Snaha o sloučení rodiny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22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02117"/>
      </p:ext>
    </p:extLst>
  </p:cSld>
  <p:clrMapOvr>
    <a:masterClrMapping/>
  </p:clrMapOvr>
  <p:transition spd="slow">
    <p:cover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8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Demografická revoluce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20883"/>
            <a:ext cx="8511309" cy="559579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Obecný celosvětový nárůst počtu obyvatelstva – aktuálně 7,7 mld, do poloviny století zřejmě o další 2 mld více!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Subsaharská Afrika – v roce 2019 1,066, odhad 2050 2,118 mld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Východní a JV Asie – 1,335 – 2,496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Střední a jižní Asie – 1,991 – 2,496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Nejméně rozvinuté země – 1,033 – 1,877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Evropa a </a:t>
            </a:r>
            <a:r>
              <a:rPr lang="cs-CZ" altLang="cs-CZ" sz="2000" dirty="0" err="1">
                <a:solidFill>
                  <a:srgbClr val="002D5A"/>
                </a:solidFill>
              </a:rPr>
              <a:t>Sev</a:t>
            </a:r>
            <a:r>
              <a:rPr lang="cs-CZ" altLang="cs-CZ" sz="2000" dirty="0">
                <a:solidFill>
                  <a:srgbClr val="002D5A"/>
                </a:solidFill>
              </a:rPr>
              <a:t>. Amerika – 1,114 – 1,136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Koncentrace v urbanizovaných oblastech – růst počtu mnohamiliónových </a:t>
            </a:r>
            <a:r>
              <a:rPr lang="cs-CZ" altLang="cs-CZ" sz="2400" dirty="0" err="1">
                <a:solidFill>
                  <a:srgbClr val="002D5A"/>
                </a:solidFill>
              </a:rPr>
              <a:t>megapolí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Více než polovina světové populace ve městech, v Evropě a jiných vyspělých regionech dokonce více než 90 %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0089"/>
      </p:ext>
    </p:extLst>
  </p:cSld>
  <p:clrMapOvr>
    <a:masterClrMapping/>
  </p:clrMapOvr>
  <p:transition spd="slow">
    <p:cover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0277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Bezpečnostní strategie 2023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849582"/>
            <a:ext cx="8511309" cy="456709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dirty="0">
                <a:solidFill>
                  <a:srgbClr val="002D5A"/>
                </a:solidFill>
                <a:hlinkClick r:id="rId2"/>
              </a:rPr>
              <a:t>https://www.vlada.cz/assets/ppov/brs/dokumenty/Bezpecnostni_strategie_2023.pdf</a:t>
            </a:r>
            <a:r>
              <a:rPr lang="cs-CZ" altLang="cs-CZ" dirty="0">
                <a:solidFill>
                  <a:srgbClr val="002D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584318"/>
      </p:ext>
    </p:extLst>
  </p:cSld>
  <p:clrMapOvr>
    <a:masterClrMapping/>
  </p:clrMapOvr>
  <p:transition spd="slow">
    <p:cover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Politický extremismus a militantní demokracie </a:t>
            </a:r>
          </a:p>
        </p:txBody>
      </p:sp>
    </p:spTree>
    <p:extLst>
      <p:ext uri="{BB962C8B-B14F-4D97-AF65-F5344CB8AC3E}">
        <p14:creationId xmlns:p14="http://schemas.microsoft.com/office/powerpoint/2010/main" val="381316175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104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Demokratický minimalismus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91044"/>
            <a:ext cx="8365835" cy="5325631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Navazuje na </a:t>
            </a:r>
            <a:r>
              <a:rPr lang="cs-CZ" altLang="cs-CZ" sz="2000" dirty="0" err="1">
                <a:solidFill>
                  <a:srgbClr val="002D5A"/>
                </a:solidFill>
              </a:rPr>
              <a:t>Schumpetera</a:t>
            </a:r>
            <a:r>
              <a:rPr lang="cs-CZ" altLang="cs-CZ" sz="2000" dirty="0">
                <a:solidFill>
                  <a:srgbClr val="002D5A"/>
                </a:solidFill>
              </a:rPr>
              <a:t>, kterého prohlubuje, ale ne na </a:t>
            </a:r>
            <a:r>
              <a:rPr lang="cs-CZ" altLang="cs-CZ" sz="2000" dirty="0" err="1">
                <a:solidFill>
                  <a:srgbClr val="002D5A"/>
                </a:solidFill>
              </a:rPr>
              <a:t>Dahla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Adam </a:t>
            </a:r>
            <a:r>
              <a:rPr lang="cs-CZ" altLang="cs-CZ" sz="2000" dirty="0" err="1">
                <a:solidFill>
                  <a:srgbClr val="002D5A"/>
                </a:solidFill>
              </a:rPr>
              <a:t>Przeworski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klíčová je </a:t>
            </a:r>
            <a:r>
              <a:rPr lang="cs-CZ" altLang="cs-CZ" b="1" dirty="0">
                <a:solidFill>
                  <a:srgbClr val="002D5A"/>
                </a:solidFill>
              </a:rPr>
              <a:t>soutěž</a:t>
            </a:r>
            <a:r>
              <a:rPr lang="cs-CZ" altLang="cs-CZ" dirty="0">
                <a:solidFill>
                  <a:srgbClr val="002D5A"/>
                </a:solidFill>
              </a:rPr>
              <a:t> se vstupními předpoklady – všeobecné volební právo, možnost opozice kandidovat a na základě výsledku voleb převzít výkonnou moc – kontra viz zpochybňování volebních výsledků (USA aj.)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příliš robustní definice demokracie vede spíše ke znejasnění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„demokracie je systém, v němž strany prohrávají volby“ – neboli vláda má alternativu, čemuž se říká vládní alternace (bez alternace není demokracie – viz Výmarské Německo, První republika v Itálii)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Charles </a:t>
            </a:r>
            <a:r>
              <a:rPr lang="cs-CZ" altLang="cs-CZ" sz="2000" dirty="0" err="1">
                <a:solidFill>
                  <a:srgbClr val="002D5A"/>
                </a:solidFill>
              </a:rPr>
              <a:t>Tilly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Nízká kapacita státu – brzda naplnění liberálních svobod, třebaže jsou garantovány ústavou – viz spousta příkladů včetně neschopnosti ČR dovést do konce různá soudní řízení, trestní stíhání aj.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58246"/>
      </p:ext>
    </p:extLst>
  </p:cSld>
  <p:clrMapOvr>
    <a:masterClrMapping/>
  </p:clrMapOvr>
  <p:transition spd="slow">
    <p:cover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MALKOPOULOU,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Anthoula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Alexander S. KISHNER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Militant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Critics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Edinburgh: Edinburgh University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2019. ISBN: 978-1-4744-4560-3, str. 13-32, 38-51, 72-111 a 187-206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MAREŠ, Miroslav a Štěpán VÝBORNÝ. Militantní demokracie ve střední Evropě. Brno: CDK, 2014. 978-80-7325-326-4, str. 11-28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4480"/>
      </p:ext>
    </p:extLst>
  </p:cSld>
  <p:clrMapOvr>
    <a:masterClrMapping/>
  </p:clrMapOvr>
  <p:transition spd="slow">
    <p:cover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38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a radikalismus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633845"/>
            <a:ext cx="8646391" cy="565814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Extremismus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základ ve slově „extrém“ – lat. nejvzdálenější, nejkrajnější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v politologickém smyslu nejvzdálenější od středu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jakákoli ideologie nebo aktivita, která směřuje proti stávajícímu politickému systému jako takovému a klade si za cíl jeho likvidaci a jeho následné nahrazení vlastní alternativou – taková alternativa je obvykle považována za nedemokratickou, diktátorskou a porušující lidská práva jako rovnost před zákon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dělení na politický, náboženský, ekologický a národnostní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Radikalismus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původ ve slově „radix“ – lat. kořen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jednání či řešení, které „jde ke kořenu“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rozhodně nejde o ekvivalent extremismu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význam se navíc mění – v 18. a 19. stol. bylo za radikální považováno reformní hnutí, dnes hnutí požadující větší změnu, nikoli však úplnou změnu systému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Oba pojmy se užívají v analýze, ve studiu, ale i v samotné politice, kde se jimi označují soupeři, kteří se tím </a:t>
            </a:r>
            <a:r>
              <a:rPr lang="cs-CZ" altLang="cs-CZ" sz="2000" dirty="0" err="1">
                <a:solidFill>
                  <a:srgbClr val="002D5A"/>
                </a:solidFill>
              </a:rPr>
              <a:t>delegitimizují</a:t>
            </a:r>
            <a:r>
              <a:rPr lang="cs-CZ" altLang="cs-CZ" sz="2000" dirty="0">
                <a:solidFill>
                  <a:srgbClr val="002D5A"/>
                </a:solidFill>
              </a:rPr>
              <a:t> – na místě je proto opatrnost</a:t>
            </a:r>
          </a:p>
        </p:txBody>
      </p:sp>
    </p:spTree>
    <p:extLst>
      <p:ext uri="{BB962C8B-B14F-4D97-AF65-F5344CB8AC3E}">
        <p14:creationId xmlns:p14="http://schemas.microsoft.com/office/powerpoint/2010/main" val="3447520844"/>
      </p:ext>
    </p:extLst>
  </p:cSld>
  <p:clrMapOvr>
    <a:masterClrMapping/>
  </p:clrMapOvr>
  <p:transition spd="slow">
    <p:cover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081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350818"/>
            <a:ext cx="8646391" cy="51850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60.-70. léta – popularizace – zahrnutí komunismu i fašismu a výzkum jejich společných i rozdílných rysů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odlišný postoj části akademických kruhů, často sympatizujících s levicí, včetně komunistů 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střechový pojem pro všechny ideologie, které vystupují proti stávajícímu politickému systému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 rámci policejní práce je propojován s užíváním násilí </a:t>
            </a:r>
          </a:p>
        </p:txBody>
      </p:sp>
    </p:spTree>
    <p:extLst>
      <p:ext uri="{BB962C8B-B14F-4D97-AF65-F5344CB8AC3E}">
        <p14:creationId xmlns:p14="http://schemas.microsoft.com/office/powerpoint/2010/main" val="4101497517"/>
      </p:ext>
    </p:extLst>
  </p:cSld>
  <p:clrMapOvr>
    <a:masterClrMapping/>
  </p:clrMapOvr>
  <p:transition spd="slow">
    <p:cover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018309"/>
            <a:ext cx="8646391" cy="551757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definice ministerstva vnitra ČR: vyhraněné ideologické postoje, které vybočují z ústavních, zákonných norem, vyznačují se prvky netolerance, a útočí proti základním demokratickým ústavním principům, jak jsou definovány v českém ústavním pořádku. Mezi tyto principy patří: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úcta k právům a svobodám člověka a občana (čl. 1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svrchovaný, jednotný a demokratický právní stát (čl. 1 Ústavy), 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nezměnitelnost podstatných náležitostí demokratického právního státu (čl. 9 odst. 2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svrchovanost lidu (čl. 2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volná soutěž politických stran respektujících základní demokratické principy a odmítajících násilí jako prostředek k prosazování svých zájmů (čl. 5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ochrana menšin při rozhodování většiny (čl. 6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svoboda a rovnost lidí v důstojnosti a právech, nezadatelnost, nezcizitelnost, nepromlčitelnost a nezrušitelnost základních práv a svobod bez rozdílu pohlaví, rasy, barvy pleti, jazyka, víry a náboženství, politického nebo jiného smýšlení, národního a sociálního původu, příslušnosti k národnosti nebo etnické menšině, majetku, rodu nebo jiného postavení (čl. 1, čl. 3 Listiny základních práv a svobod).</a:t>
            </a:r>
          </a:p>
        </p:txBody>
      </p:sp>
    </p:spTree>
    <p:extLst>
      <p:ext uri="{BB962C8B-B14F-4D97-AF65-F5344CB8AC3E}">
        <p14:creationId xmlns:p14="http://schemas.microsoft.com/office/powerpoint/2010/main" val="3289652894"/>
      </p:ext>
    </p:extLst>
  </p:cSld>
  <p:clrMapOvr>
    <a:masterClrMapping/>
  </p:clrMapOvr>
  <p:transition spd="slow">
    <p:cover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 – </a:t>
            </a:r>
            <a:r>
              <a:rPr lang="cs-CZ" altLang="cs-CZ" sz="3200" dirty="0" err="1"/>
              <a:t>pokr</a:t>
            </a:r>
            <a:r>
              <a:rPr lang="cs-CZ" altLang="cs-CZ" sz="3200" dirty="0"/>
              <a:t>.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862444"/>
            <a:ext cx="8646391" cy="56734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altLang="cs-CZ" sz="1800" dirty="0">
                <a:solidFill>
                  <a:srgbClr val="002D5A"/>
                </a:solidFill>
              </a:rPr>
              <a:t>Existuje určitý rozpor mezi definicí bezpečnostních složek a pohledem sociálních věd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první vychází z definice Spolkového ústavního soudu v Karlsruhe postavené na vztahu k ústavě, resp. demokracii – jakékoli uskupení nepřátelské demokracii a ústavě je tak považováno za extremistické a za jeho konečný cíl je považováno nastolení nedemokratického režimu či diktatury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sociální vědy takové pojetí nemohou plně akceptovat, protože negativní vztah k ústavě a v posledku ani k demokracii, kterou konkrétní ústavní systém vymezuje a chrání, nemůže a priori považovat za extremistický; pro sociální vědy extremismus neoznačuje žádnou pevně danou politickou ideologii nebo doktrínu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extremismus je dynamický jev – viz pohled na liberály v době monarchií apod. 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extremisté se navíc označení za extremisty brání, na rozdíl třeba od označení komunisté, případně i fašisté, nacionalisté 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politologie tedy často operuje spíše s pojmem „</a:t>
            </a:r>
            <a:r>
              <a:rPr lang="cs-CZ" altLang="cs-CZ" sz="1800" dirty="0" err="1">
                <a:solidFill>
                  <a:srgbClr val="002D5A"/>
                </a:solidFill>
              </a:rPr>
              <a:t>antisystémovosti</a:t>
            </a:r>
            <a:r>
              <a:rPr lang="cs-CZ" altLang="cs-CZ" sz="1800" dirty="0">
                <a:solidFill>
                  <a:srgbClr val="002D5A"/>
                </a:solidFill>
              </a:rPr>
              <a:t>“ – tedy vystupování proti systému jako celku, myšleno nejčastěji liberální demokracii, což je však samo o sobě rovněž kontroverzní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někteří sociální vědci pak dávají přednost konkrétnějšímu označení – např. neonacismus, rasismus, terorismus, fundamentalismus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9370"/>
      </p:ext>
    </p:extLst>
  </p:cSld>
  <p:clrMapOvr>
    <a:masterClrMapping/>
  </p:clrMapOvr>
  <p:transition spd="slow">
    <p:cover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Levicový versus pravicový extremismus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459355" cy="5346411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Ještě vágnější pojmy než samotný extremismus a radikalismus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Souvisí s definicí levice a pravice a existencí </a:t>
            </a:r>
            <a:r>
              <a:rPr lang="cs-CZ" altLang="cs-CZ" sz="2000" dirty="0" err="1">
                <a:solidFill>
                  <a:srgbClr val="002D5A"/>
                </a:solidFill>
              </a:rPr>
              <a:t>levo</a:t>
            </a:r>
            <a:r>
              <a:rPr lang="cs-CZ" altLang="cs-CZ" sz="2000" dirty="0">
                <a:solidFill>
                  <a:srgbClr val="002D5A"/>
                </a:solidFill>
              </a:rPr>
              <a:t>-pravé osy – ani ty ale nejsou bezvýhradně přijímány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Někdy se využívá pojmů ultralevice a ultrapravice, ale ty nejsou o nic více jasnější, spíše naopak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96163"/>
      </p:ext>
    </p:extLst>
  </p:cSld>
  <p:clrMapOvr>
    <a:masterClrMapping/>
  </p:clrMapOvr>
  <p:transition spd="slow">
    <p:cover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neexistuje akademická shoda na samotném pojmu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konceptualizace je často úzce propojena s aplikací v právní a politické praxi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v zásadě jde o specifické formy ochrany demokracie omezováním práv jejích netolerantních nepřátel s cílem zabránit závažnému poškození demokratického režimu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faktické kořeny v antickém Řecku (legislativa proti tyranii, pronásledování </a:t>
            </a:r>
            <a:r>
              <a:rPr lang="cs-CZ" altLang="cs-CZ" sz="2100" dirty="0" err="1">
                <a:solidFill>
                  <a:srgbClr val="002D5A"/>
                </a:solidFill>
              </a:rPr>
              <a:t>Sókrata</a:t>
            </a:r>
            <a:r>
              <a:rPr lang="cs-CZ" altLang="cs-CZ" sz="2100" dirty="0">
                <a:solidFill>
                  <a:srgbClr val="002D5A"/>
                </a:solidFill>
              </a:rPr>
              <a:t>)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debaty o ochraně demokracie následně ustoupily do pozadí debatám o ochranu státu a společnosti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nový impulz až s rozvojem teorie demokracie v 18. a 19. stol. (</a:t>
            </a:r>
            <a:r>
              <a:rPr lang="cs-CZ" altLang="cs-CZ" sz="2100" dirty="0" err="1">
                <a:solidFill>
                  <a:srgbClr val="002D5A"/>
                </a:solidFill>
              </a:rPr>
              <a:t>Montesquieu</a:t>
            </a:r>
            <a:r>
              <a:rPr lang="cs-CZ" altLang="cs-CZ" sz="2100" dirty="0">
                <a:solidFill>
                  <a:srgbClr val="002D5A"/>
                </a:solidFill>
              </a:rPr>
              <a:t>, </a:t>
            </a:r>
            <a:r>
              <a:rPr lang="cs-CZ" altLang="cs-CZ" sz="2100" dirty="0" err="1">
                <a:solidFill>
                  <a:srgbClr val="002D5A"/>
                </a:solidFill>
              </a:rPr>
              <a:t>Mill</a:t>
            </a:r>
            <a:r>
              <a:rPr lang="cs-CZ" altLang="cs-CZ" sz="2100" dirty="0">
                <a:solidFill>
                  <a:srgbClr val="002D5A"/>
                </a:solidFill>
              </a:rPr>
              <a:t>, </a:t>
            </a:r>
            <a:r>
              <a:rPr lang="cs-CZ" altLang="cs-CZ" sz="2100" dirty="0" err="1">
                <a:solidFill>
                  <a:srgbClr val="002D5A"/>
                </a:solidFill>
              </a:rPr>
              <a:t>Voltair</a:t>
            </a:r>
            <a:r>
              <a:rPr lang="cs-CZ" altLang="cs-CZ" sz="2100" dirty="0">
                <a:solidFill>
                  <a:srgbClr val="002D5A"/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57355"/>
      </p:ext>
    </p:extLst>
  </p:cSld>
  <p:clrMapOvr>
    <a:masterClrMapping/>
  </p:clrMapOvr>
  <p:transition spd="slow">
    <p:cover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 - základy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Debaty mezi liberální a militantní demokracií o bonapartismu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Ale hlavně meziválečné období – 30. léta – doba, kdy se ukázala zranitelnost demokracie a brutální odhodlanost jejích nepřátel 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Karl </a:t>
            </a:r>
            <a:r>
              <a:rPr lang="cs-CZ" altLang="cs-CZ" sz="2000" dirty="0" err="1">
                <a:solidFill>
                  <a:srgbClr val="002D5A"/>
                </a:solidFill>
              </a:rPr>
              <a:t>Loewenstein</a:t>
            </a:r>
            <a:r>
              <a:rPr lang="cs-CZ" altLang="cs-CZ" sz="2000" dirty="0">
                <a:solidFill>
                  <a:srgbClr val="002D5A"/>
                </a:solidFill>
              </a:rPr>
              <a:t> – Militantní demokracie a základní práva (1937)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ochrana proti fašismu/nacismu a komunismu – studium konkrétních legislativních a jiných opatření – Československo jako vzor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oponuje názoru Carla </a:t>
            </a:r>
            <a:r>
              <a:rPr lang="cs-CZ" altLang="cs-CZ" sz="1700" dirty="0" err="1">
                <a:solidFill>
                  <a:srgbClr val="002D5A"/>
                </a:solidFill>
              </a:rPr>
              <a:t>Schmitta</a:t>
            </a:r>
            <a:r>
              <a:rPr lang="cs-CZ" altLang="cs-CZ" sz="1700" dirty="0">
                <a:solidFill>
                  <a:srgbClr val="002D5A"/>
                </a:solidFill>
              </a:rPr>
              <a:t>, který ospravedlňoval legalitu nástupu nacismu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i po válce byla jádrem německá debata – ochrana proti návratu nacismu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Další impuls – boj proti terorismu po 11. září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 ještě později boj proti dezinformacím</a:t>
            </a: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856"/>
      </p:ext>
    </p:extLst>
  </p:cSld>
  <p:clrMapOvr>
    <a:masterClrMapping/>
  </p:clrMapOvr>
  <p:transition spd="slow">
    <p:cover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 - vysvětlení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Synonyma v češtině: „bojují demokracie“, „bojovná demokracie“, „bránící se demokracie“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němčině: </a:t>
            </a:r>
            <a:r>
              <a:rPr lang="cs-CZ" altLang="cs-CZ" sz="2000" dirty="0" err="1">
                <a:solidFill>
                  <a:srgbClr val="002D5A"/>
                </a:solidFill>
              </a:rPr>
              <a:t>streitbare</a:t>
            </a:r>
            <a:r>
              <a:rPr lang="cs-CZ" altLang="cs-CZ" sz="2000" dirty="0">
                <a:solidFill>
                  <a:srgbClr val="002D5A"/>
                </a:solidFill>
              </a:rPr>
              <a:t> nebo </a:t>
            </a:r>
            <a:r>
              <a:rPr lang="cs-CZ" altLang="cs-CZ" sz="2000" dirty="0" err="1">
                <a:solidFill>
                  <a:srgbClr val="002D5A"/>
                </a:solidFill>
              </a:rPr>
              <a:t>wehrhafte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Demokratie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angličtině: </a:t>
            </a:r>
            <a:r>
              <a:rPr lang="cs-CZ" altLang="cs-CZ" sz="2000" dirty="0" err="1">
                <a:solidFill>
                  <a:srgbClr val="002D5A"/>
                </a:solidFill>
              </a:rPr>
              <a:t>defending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democracy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pojetí Mareše a Výborného je militantní demokracie 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„taková demokracie, která vystupuje ofenzivně pomocí právních, mocenských a diskurzivních nástrojů proti svým ideovým nepřátelům uvnitř systému, a to ještě předtím, že tito nepřátelé iniciují naplnění hlavních hrozeb, které z jejich existence vyplývají, především závažného narušení stability režimu nebo jeho zničení“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nepřátelé jsou vystaveni represi, která je výsledkem demokratického politického procesu a nezasahuje nepřiměřeně do základní lidských práv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není pouze obranná, ale vyhledává střet s extremisty</a:t>
            </a: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86094"/>
      </p:ext>
    </p:extLst>
  </p:cSld>
  <p:clrMapOvr>
    <a:masterClrMapping/>
  </p:clrMapOvr>
  <p:transition spd="slow">
    <p:cover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Formy ochrany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Militantní demokracie – nekompromisní boj proti vyzyvatelům na úkor potlačení základních demokratických a liberálních práv – např. Izrael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Bránící se demokracie – flexibilní právní hranice připravené k přiměřené reakci v případě ohrožení – např. poválečná SRN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Imunizující demokracie – minimální intervence státu do sociální sféry a zohlednění nejen hrozeb, ale i potenciálních škod vyvolaných opatřeními – např. současná SRN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1249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Substancionální</a:t>
            </a:r>
            <a:r>
              <a:rPr lang="cs-CZ" altLang="cs-CZ" sz="3200" dirty="0"/>
              <a:t> pojetí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59872"/>
            <a:ext cx="8261927" cy="5356803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Považují volby a klasické zastupitelské demokracie za nedostačující 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Preferují maximalizaci participace občanů a expanzi plurality i do sfér, kde se dosud neuplatňovaly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Promítání ideální představy uspořádání společnosti 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příkladem je Rousseau, který odmítl zastupitelskou demokracii a princip voleb jako nepřípustné omezení suverenity lidu a místo toho nabízel specifickou variantu přímé demokracie postavenou na obecné vůli, která je pro všechny občany závazná a jsou jí podřízeni, byť by byli principiálně proti – není však jasné, jak tato obecná vůle vlastně vzniká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kritici toto pojetí považují za zneužitelné ze strany příznivců nastolení tyranie – jako příklad uvádějí jakobínský teror a bolševický teror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87034"/>
      </p:ext>
    </p:extLst>
  </p:cSld>
  <p:clrMapOvr>
    <a:masterClrMapping/>
  </p:clrMapOvr>
  <p:transition spd="slow">
    <p:cover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Nástroje militantní demokracie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Obecné rozdělení: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Právní: ústavní, trestní, správní, pracovní, resp. mezinárodní a evropské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Neprávní: diskurzivní postupy, demokratické a protiextremistické vzdělávání, metody ústavního a volebního inženýrství, systematická kritika a odsuzování extremismu, odmítání spolupráce s nimi, politické sítě postupující proti extremismu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Pedazhur</a:t>
            </a:r>
            <a:r>
              <a:rPr lang="cs-CZ" altLang="cs-CZ" sz="2400" dirty="0">
                <a:solidFill>
                  <a:srgbClr val="002D5A"/>
                </a:solidFill>
              </a:rPr>
              <a:t> – rozdělení na </a:t>
            </a:r>
            <a:r>
              <a:rPr lang="cs-CZ" altLang="cs-CZ" sz="2400" u="sng" dirty="0">
                <a:solidFill>
                  <a:srgbClr val="002D5A"/>
                </a:solidFill>
              </a:rPr>
              <a:t>militantní</a:t>
            </a:r>
            <a:r>
              <a:rPr lang="cs-CZ" altLang="cs-CZ" sz="2400" dirty="0">
                <a:solidFill>
                  <a:srgbClr val="002D5A"/>
                </a:solidFill>
              </a:rPr>
              <a:t> a </a:t>
            </a:r>
            <a:r>
              <a:rPr lang="cs-CZ" altLang="cs-CZ" sz="2400" u="sng" dirty="0">
                <a:solidFill>
                  <a:srgbClr val="002D5A"/>
                </a:solidFill>
              </a:rPr>
              <a:t>imunizační</a:t>
            </a:r>
            <a:r>
              <a:rPr lang="cs-CZ" altLang="cs-CZ" sz="2400" dirty="0">
                <a:solidFill>
                  <a:srgbClr val="002D5A"/>
                </a:solidFill>
              </a:rPr>
              <a:t> cestu, které se liší v právní a soudní kontrole, kontrole administrativou a zpravodajskými službami, kontrole vzdělávání i sociální kontrole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Capoccia</a:t>
            </a:r>
            <a:r>
              <a:rPr lang="cs-CZ" altLang="cs-CZ" sz="2400" dirty="0">
                <a:solidFill>
                  <a:srgbClr val="002D5A"/>
                </a:solidFill>
              </a:rPr>
              <a:t> – rozlišuje represivní a akomodační povahu opatření</a:t>
            </a:r>
          </a:p>
        </p:txBody>
      </p:sp>
    </p:spTree>
    <p:extLst>
      <p:ext uri="{BB962C8B-B14F-4D97-AF65-F5344CB8AC3E}">
        <p14:creationId xmlns:p14="http://schemas.microsoft.com/office/powerpoint/2010/main" val="3285285783"/>
      </p:ext>
    </p:extLst>
  </p:cSld>
  <p:clrMapOvr>
    <a:masterClrMapping/>
  </p:clrMapOvr>
  <p:transition spd="slow">
    <p:cover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40349"/>
              </p:ext>
            </p:extLst>
          </p:nvPr>
        </p:nvGraphicFramePr>
        <p:xfrm>
          <a:off x="279400" y="1070264"/>
          <a:ext cx="8500917" cy="520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700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2680853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452236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Strategie byrokraticko-institucionální mašinerie (dlouhodobé represivní)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Defenzivní 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Oblast zaměření hrozby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Cíl 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Legislativa proti neloajalitě státních úředníků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Podkopávání loajality byrokracie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Zajistit loajalitu byrokracie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Legislativa proti pobuřování a nepřátelství v ozbrojených silách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Podkopávání loajality sektorů ozbrojených 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Zajistit loajalitu ozbrojených 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3081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Lustrační politiky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Nedemokratičtí členové byrokracie podporující </a:t>
                      </a:r>
                      <a:r>
                        <a:rPr lang="cs-CZ" sz="1800" b="0" dirty="0" err="1">
                          <a:solidFill>
                            <a:srgbClr val="002D5A"/>
                          </a:solidFill>
                        </a:rPr>
                        <a:t>antidemokr</a:t>
                      </a:r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. pol. projekty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Zajištění loajality byrokratických struktur po tranzici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„Retroaktivní soudy“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Vlivní aktéři podporující antidemokratické pol. projekty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Trestat pachatele porušování lidských práv předchozím režimem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99326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Komise pravdy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Mizící paměť na zločiny v minulosti, konflikt mezi frakcemi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Potvrzení odpovědnosti členů předchozích režimů za zločiny minulosti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9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7853"/>
      </p:ext>
    </p:extLst>
  </p:cSld>
  <p:clrMapOvr>
    <a:masterClrMapping/>
  </p:clrMapOvr>
  <p:transition spd="slow">
    <p:cover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41632"/>
              </p:ext>
            </p:extLst>
          </p:nvPr>
        </p:nvGraphicFramePr>
        <p:xfrm>
          <a:off x="279400" y="1070264"/>
          <a:ext cx="8585200" cy="518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18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3564082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670216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Aktivity pomáhající demokracii (dlouhodobé akomodační)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670216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Sektor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Sektorový cíl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Typ pomoci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883222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Volební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Svobodné a spravedlivé volby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Silné politické strany na celostátní úrovni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Zajistit loajalitu byrokracie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948602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Státní instituce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Demokratická ústava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Nezávislé a výkonné soudnictví, dobře fungující byrokracie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Kompetentní represivní legislativa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Odpovědná lokální vláda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Prodemokratické ozbrojené síly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Ústavní asistence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Pomoc při vládě práva</a:t>
                      </a:r>
                    </a:p>
                    <a:p>
                      <a:endParaRPr lang="cs-CZ" sz="1800" b="0" dirty="0">
                        <a:solidFill>
                          <a:srgbClr val="002D5A"/>
                        </a:solidFill>
                      </a:endParaRP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Posilování legislativy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Rozvoj lokální vlády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Civilně-vojenské vztahy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3081"/>
                  </a:ext>
                </a:extLst>
              </a:tr>
              <a:tr h="1172089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Aktivní obrana občanské společnosti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Politicky informovaní občané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Silná nezávislá média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Silné nezávislé odbory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Vytváření nevládních organ.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Občanské vzdělávání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Posilování médií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Budování odborů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187095"/>
      </p:ext>
    </p:extLst>
  </p:cSld>
  <p:clrMapOvr>
    <a:masterClrMapping/>
  </p:clrMapOvr>
  <p:transition spd="slow">
    <p:cover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267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4949"/>
              </p:ext>
            </p:extLst>
          </p:nvPr>
        </p:nvGraphicFramePr>
        <p:xfrm>
          <a:off x="279400" y="654627"/>
          <a:ext cx="8585201" cy="554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0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4123717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2848264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464737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Svazky protiextremistické legislativy (krátkodobé represivní)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348733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D5A"/>
                          </a:solidFill>
                        </a:rPr>
                        <a:t>Cíl legislativy 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D5A"/>
                          </a:solidFill>
                        </a:rPr>
                        <a:t>Specifický výsek speciální legislativy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D5A"/>
                          </a:solidFill>
                        </a:rPr>
                        <a:t>Hlavní cíl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Stav ohrožení či nouzový 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Zákonné a ústavní regulace pro nouzový stav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Legislativa pro vlastizradu a protistátní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Zajištění důležité způsobilosti státu reagovat na výzvy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645592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Zákaz 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potlačení nebo pozastavení stran. aktivit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potlačení nebo pozastavení pol. sdružení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Eliminace „nepřátelských“ stran a sdružení z pol. scény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3081"/>
                  </a:ext>
                </a:extLst>
              </a:tr>
              <a:tr h="1616852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Anti-propaganda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ochranu dem. institucí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ochranu osobní cti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glorifikaci pol. zločinů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nepravdivým zprávám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omezující svobodu tisku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infiltraci zahraniční propagandy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Omezení možnosti vysílat </a:t>
                      </a:r>
                      <a:r>
                        <a:rPr lang="cs-CZ" sz="1600" b="0" dirty="0" err="1">
                          <a:solidFill>
                            <a:srgbClr val="002D5A"/>
                          </a:solidFill>
                        </a:rPr>
                        <a:t>delegimitizující</a:t>
                      </a:r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 poselství elektorátu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  <a:tr h="1616852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Anti-extremistické formy jednání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stranickým uniformám a symbolům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prosti stranickým milicím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vojenskému výcviku členů </a:t>
                      </a:r>
                      <a:r>
                        <a:rPr lang="cs-CZ" sz="1600" b="0" dirty="0" err="1">
                          <a:solidFill>
                            <a:srgbClr val="002D5A"/>
                          </a:solidFill>
                        </a:rPr>
                        <a:t>soukrom</a:t>
                      </a:r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. </a:t>
                      </a:r>
                      <a:r>
                        <a:rPr lang="cs-CZ" sz="1600" b="0" dirty="0" err="1">
                          <a:solidFill>
                            <a:srgbClr val="002D5A"/>
                          </a:solidFill>
                        </a:rPr>
                        <a:t>sdr</a:t>
                      </a:r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.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nošení zbraní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omezující svobodu sdružování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veřejných demonstracím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Udržet veřejný pořádek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9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35187"/>
      </p:ext>
    </p:extLst>
  </p:cSld>
  <p:clrMapOvr>
    <a:masterClrMapping/>
  </p:clrMapOvr>
  <p:transition spd="slow">
    <p:cover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52489"/>
              </p:ext>
            </p:extLst>
          </p:nvPr>
        </p:nvGraphicFramePr>
        <p:xfrm>
          <a:off x="279401" y="1194956"/>
          <a:ext cx="8428182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879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2631824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4081479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579248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Inkorporační strategie (krátkodobé </a:t>
                      </a:r>
                      <a:r>
                        <a:rPr lang="cs-CZ" sz="2000" b="1" dirty="0" err="1"/>
                        <a:t>inkorporativní</a:t>
                      </a:r>
                      <a:r>
                        <a:rPr lang="cs-CZ" sz="2000" b="1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797795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Obranné strategie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Oblast zaměření hrozby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Cíl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1139707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Apely na veřejnost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Volební a rekrutující výzvy extremistů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Přesvědčit extremistické členstvo a potenciální příznivce, aby podporovali  </a:t>
                      </a:r>
                      <a:r>
                        <a:rPr lang="cs-CZ" sz="1800" b="0" dirty="0" err="1">
                          <a:solidFill>
                            <a:srgbClr val="002D5A"/>
                          </a:solidFill>
                        </a:rPr>
                        <a:t>prosystémové</a:t>
                      </a:r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 aktéry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1144142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Jednání s extremisty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Vnitřní soudržnost extremistické elity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Přesvědčit extremistické elity k podpoře systému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Získat čas pro stanovení dalších strategií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  <a:tr h="1139707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Vytváření ad hoc organizací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Rekrutující kapacita extremistických skupin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Zamezit zdrojům rekrutování 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Redukovat potenciální podporovatele extremistických aktérů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9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48611"/>
      </p:ext>
    </p:extLst>
  </p:cSld>
  <p:clrMapOvr>
    <a:masterClrMapping/>
  </p:clrMapOvr>
  <p:transition spd="slow">
    <p:cover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0277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Možné formy omezení stranických </a:t>
            </a:r>
            <a:br>
              <a:rPr lang="cs-CZ" altLang="cs-CZ" sz="3200" dirty="0"/>
            </a:br>
            <a:r>
              <a:rPr lang="cs-CZ" altLang="cs-CZ" sz="3200" dirty="0"/>
              <a:t>aktivit militantní demokracií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96290"/>
            <a:ext cx="8261927" cy="492038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Odmítnutí registrace politické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Dočasný zákaz stranických aktivit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Diskvalifikace volební kandidátní listiny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Represe vůči straně za určité programové body (pokuty…)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Vyloučení strany ze státního financování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Trestní represe vůči individuálním členům za jejich činy – zvláště projevy – se vztahem k činnosti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Trestní represe vůči členům strany za jejich členství nebo pozice ve straně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Anulování volebního výsledku po vítězství anebo jiném úspěchu politické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Zákaz strany</a:t>
            </a:r>
          </a:p>
        </p:txBody>
      </p:sp>
    </p:spTree>
    <p:extLst>
      <p:ext uri="{BB962C8B-B14F-4D97-AF65-F5344CB8AC3E}">
        <p14:creationId xmlns:p14="http://schemas.microsoft.com/office/powerpoint/2010/main" val="4177617661"/>
      </p:ext>
    </p:extLst>
  </p:cSld>
  <p:clrMapOvr>
    <a:masterClrMapping/>
  </p:clrMapOvr>
  <p:transition spd="slow">
    <p:cover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4300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Shrnutí omezení legislativními nástroji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261927" cy="527367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svobody projevu pro extremistické ideje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sdružovacího práva pro extremisty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shromažďovacího práva pro extremisty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působení extremistů ve veřejné správě (a ozbrojených složek, justice a veřejného školství apod.)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práva na soukromí pro extremisty a extremistické subjekty a jejich veřejná identifikace ze strany státu (sledování, seznamy…)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Zpřísnění trestů za násilné trestné činy, pokud jsou motivovány předsudky či nenávistí ke skupinám specificky ochraňovaným demokratickým režimem</a:t>
            </a:r>
          </a:p>
        </p:txBody>
      </p:sp>
    </p:spTree>
    <p:extLst>
      <p:ext uri="{BB962C8B-B14F-4D97-AF65-F5344CB8AC3E}">
        <p14:creationId xmlns:p14="http://schemas.microsoft.com/office/powerpoint/2010/main" val="896096024"/>
      </p:ext>
    </p:extLst>
  </p:cSld>
  <p:clrMapOvr>
    <a:masterClrMapping/>
  </p:clrMapOvr>
  <p:transition spd="slow">
    <p:cover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78723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…rozšíření pro transformační režimy a </a:t>
            </a:r>
            <a:br>
              <a:rPr lang="cs-CZ" altLang="cs-CZ" sz="3200" dirty="0"/>
            </a:br>
            <a:r>
              <a:rPr lang="cs-CZ" altLang="cs-CZ" sz="3200" dirty="0"/>
              <a:t>země s nedemokratickou tradicí, </a:t>
            </a:r>
            <a:br>
              <a:rPr lang="cs-CZ" altLang="cs-CZ" sz="3200" dirty="0"/>
            </a:br>
            <a:r>
              <a:rPr lang="cs-CZ" altLang="cs-CZ" sz="3200" dirty="0"/>
              <a:t>resp. zhroucených režimech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2078181"/>
            <a:ext cx="8656782" cy="433849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Lustrační legislativa ve vztahům k exponentům předchozích režimů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Legislativní úprava institucí historické paměti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Právo na odpor proti extremistům realizované nestátními prodemokratickými aktéry (ještě před úplným zhroucením)</a:t>
            </a:r>
          </a:p>
        </p:txBody>
      </p:sp>
    </p:spTree>
    <p:extLst>
      <p:ext uri="{BB962C8B-B14F-4D97-AF65-F5344CB8AC3E}">
        <p14:creationId xmlns:p14="http://schemas.microsoft.com/office/powerpoint/2010/main" val="2249829223"/>
      </p:ext>
    </p:extLst>
  </p:cSld>
  <p:clrMapOvr>
    <a:masterClrMapping/>
  </p:clrMapOvr>
  <p:transition spd="slow">
    <p:cover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Militantní demokracie </a:t>
            </a:r>
            <a:b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Česku</a:t>
            </a:r>
          </a:p>
        </p:txBody>
      </p:sp>
    </p:spTree>
    <p:extLst>
      <p:ext uri="{BB962C8B-B14F-4D97-AF65-F5344CB8AC3E}">
        <p14:creationId xmlns:p14="http://schemas.microsoft.com/office/powerpoint/2010/main" val="2908277644"/>
      </p:ext>
    </p:extLst>
  </p:cSld>
  <p:clrMapOvr>
    <a:masterClrMapping/>
  </p:clrMapOvr>
  <p:transition spd="slow">
    <p:cover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MAREŠ, Miroslav a Štěpán VÝBORNÝ. Militantní demokracie ve střední Evropě. Brno: CDK, 2014. 978-80-7325-326-4, str. 93-120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217-233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0761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Demokracie a demokratizace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59872"/>
            <a:ext cx="8261927" cy="5356803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Demokracie je vývojový fenomén – historický výsledek úsilí o demokratizaci a liberalizace politických institucí národních států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Demokratizace = směřování k demokracii; dynamický proces s otevřeným koncem – vždy je možný zvrat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Samuel </a:t>
            </a:r>
            <a:r>
              <a:rPr lang="cs-CZ" altLang="cs-CZ" dirty="0" err="1">
                <a:solidFill>
                  <a:srgbClr val="002D5A"/>
                </a:solidFill>
              </a:rPr>
              <a:t>Huntington</a:t>
            </a:r>
            <a:r>
              <a:rPr lang="cs-CZ" altLang="cs-CZ" dirty="0">
                <a:solidFill>
                  <a:srgbClr val="002D5A"/>
                </a:solidFill>
              </a:rPr>
              <a:t> – „Třetí vlna. Demokratizace na sklonku dvacátého století“ (1991) – koncept 3 vln demokracie a 2 zpětných vln</a:t>
            </a:r>
          </a:p>
          <a:p>
            <a:pPr marL="0" lvl="2" indent="0" algn="just">
              <a:spcBef>
                <a:spcPts val="1200"/>
              </a:spcBef>
              <a:buNone/>
            </a:pPr>
            <a:endParaRPr lang="cs-CZ" altLang="cs-CZ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5134"/>
      </p:ext>
    </p:extLst>
  </p:cSld>
  <p:clrMapOvr>
    <a:masterClrMapping/>
  </p:clrMapOvr>
  <p:transition spd="slow">
    <p:cover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7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Tradice a základní hodnoty </a:t>
            </a:r>
            <a:br>
              <a:rPr lang="cs-CZ" altLang="cs-CZ" sz="3200" dirty="0"/>
            </a:br>
            <a:r>
              <a:rPr lang="cs-CZ" altLang="cs-CZ" sz="3200" dirty="0"/>
              <a:t>ochrany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330035"/>
            <a:ext cx="8646391" cy="49619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První republika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zákon o zastavování činnosti a rozpouštění politických stran – použit na NSDAP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Někteří autoři dávají ČSR za příklad militantní demokracie (MD)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 listopadu 1989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Zkušenosti totalitních režimů, zejména komunismu, posloužily jako východisko pro vytvoření jednoho z nejryzejších příkladů MD v regionu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Vložení do preambulí a těla základní ústavních dokumentů – Ústavy a Listiny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Dále rozpracovávají konkrétní zákony – zákon o protiprávnosti komunistického režimu a odporu proti němu / zákon o době nesvobody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Judikatura Ústavního soudu – obranné pojetí české demokracie</a:t>
            </a:r>
          </a:p>
        </p:txBody>
      </p:sp>
    </p:spTree>
    <p:extLst>
      <p:ext uri="{BB962C8B-B14F-4D97-AF65-F5344CB8AC3E}">
        <p14:creationId xmlns:p14="http://schemas.microsoft.com/office/powerpoint/2010/main" val="966078868"/>
      </p:ext>
    </p:extLst>
  </p:cSld>
  <p:clrMapOvr>
    <a:masterClrMapping/>
  </p:clrMapOvr>
  <p:transition spd="slow">
    <p:cover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5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Aktéři militantní demokracie v Česku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246909"/>
            <a:ext cx="8646391" cy="5288972"/>
          </a:xfrm>
        </p:spPr>
        <p:txBody>
          <a:bodyPr>
            <a:noAutofit/>
          </a:bodyPr>
          <a:lstStyle/>
          <a:p>
            <a:pPr algn="just">
              <a:spcBef>
                <a:spcPts val="24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Státní orgány</a:t>
            </a:r>
          </a:p>
          <a:p>
            <a:pPr algn="just">
              <a:spcBef>
                <a:spcPts val="24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Nevládní neziskové organizace</a:t>
            </a:r>
          </a:p>
          <a:p>
            <a:pPr algn="just">
              <a:spcBef>
                <a:spcPts val="24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Univerzitní vědecká pracoviště</a:t>
            </a:r>
          </a:p>
        </p:txBody>
      </p:sp>
    </p:spTree>
    <p:extLst>
      <p:ext uri="{BB962C8B-B14F-4D97-AF65-F5344CB8AC3E}">
        <p14:creationId xmlns:p14="http://schemas.microsoft.com/office/powerpoint/2010/main" val="3448200020"/>
      </p:ext>
    </p:extLst>
  </p:cSld>
  <p:clrMapOvr>
    <a:masterClrMapping/>
  </p:clrMapOvr>
  <p:transition spd="slow">
    <p:cover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Státní orgány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Vláda 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Ministerstvo vnitra – odbor bezpečnostní politiky; meziresortní komise; mezinárodní pracovní skupiny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Policie ČR – Útvar pro odhalování organizovaného zločinu – Odbor terorismu a extremismu; spolupracuje s územními odbory policie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BIS a Úřad pro zahraniční styky a informace, resp. Vojenské zpravodajství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Státní zastupitelství a soudy – nemají speciální útvary; specifické postavení Ústavního soudu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Prezidenti Klaus a Zeman </a:t>
            </a:r>
            <a:r>
              <a:rPr lang="cs-CZ" altLang="cs-CZ" sz="1800" dirty="0">
                <a:solidFill>
                  <a:srgbClr val="002D5A"/>
                </a:solidFill>
              </a:rPr>
              <a:t>– výjimkou je prvotní záměr Klausovy amnestie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 zásadě shoda politické reprezentace – v poslední době se však mění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7910"/>
      </p:ext>
    </p:extLst>
  </p:cSld>
  <p:clrMapOvr>
    <a:masterClrMapping/>
  </p:clrMapOvr>
  <p:transition spd="slow">
    <p:cover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NGOs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Nemalé množství různě zaměřených organizací – od monitoringu extremistické scény přes vzdělávání a osvětu až po pomoc obětem</a:t>
            </a:r>
          </a:p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Častá kritika stávajícího boj – někdy velmi subjektivní</a:t>
            </a:r>
          </a:p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Většina organizací je zaměřena proti pravicového extremismu, proti levicovému jsou spíše jednotlivci</a:t>
            </a:r>
          </a:p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Existoval debatní stůl pod záštitou MV – „</a:t>
            </a:r>
            <a:r>
              <a:rPr lang="cs-CZ" altLang="cs-CZ" sz="2200" dirty="0" err="1">
                <a:solidFill>
                  <a:srgbClr val="002D5A"/>
                </a:solidFill>
              </a:rPr>
              <a:t>Task</a:t>
            </a:r>
            <a:r>
              <a:rPr lang="cs-CZ" altLang="cs-CZ" sz="2200" dirty="0">
                <a:solidFill>
                  <a:srgbClr val="002D5A"/>
                </a:solidFill>
              </a:rPr>
              <a:t> </a:t>
            </a:r>
            <a:r>
              <a:rPr lang="cs-CZ" altLang="cs-CZ" sz="2200" dirty="0" err="1">
                <a:solidFill>
                  <a:srgbClr val="002D5A"/>
                </a:solidFill>
              </a:rPr>
              <a:t>force</a:t>
            </a:r>
            <a:r>
              <a:rPr lang="cs-CZ" altLang="cs-CZ" sz="2200" dirty="0">
                <a:solidFill>
                  <a:srgbClr val="002D5A"/>
                </a:solidFill>
              </a:rPr>
              <a:t> C“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210"/>
      </p:ext>
    </p:extLst>
  </p:cSld>
  <p:clrMapOvr>
    <a:masterClrMapping/>
  </p:clrMapOvr>
  <p:transition spd="slow">
    <p:cover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Akademická pracoviště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Katedra politologie na Fakultě sociálních studií Masarykovy univerzity v Brně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obor Bezpečnostní a strategická studia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časopis </a:t>
            </a:r>
            <a:r>
              <a:rPr lang="cs-CZ" altLang="cs-CZ" sz="2000" dirty="0" err="1">
                <a:solidFill>
                  <a:srgbClr val="002D5A"/>
                </a:solidFill>
              </a:rPr>
              <a:t>Rexter</a:t>
            </a:r>
            <a:r>
              <a:rPr lang="cs-CZ" altLang="cs-CZ" sz="2000" dirty="0">
                <a:solidFill>
                  <a:srgbClr val="002D5A"/>
                </a:solidFill>
              </a:rPr>
              <a:t> (společně s Centrem pro bezpečnostní a strategická studia)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Policejní akademie – katedra bezpečnostních studií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jednotlivci na UJEP, ZČU, VŠE, CEVRO Institutu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86501"/>
      </p:ext>
    </p:extLst>
  </p:cSld>
  <p:clrMapOvr>
    <a:masterClrMapping/>
  </p:clrMapOvr>
  <p:transition spd="slow">
    <p:cover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svobody projevu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Možnost limitovat potvrdila jak soudní judikatura (zejména ÚS), tak i odborné publikace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Až donedávna prakticky nedocházelo ke zpochybňování, nyní je celá věc nově diskutována v rámci debaty o </a:t>
            </a:r>
            <a:r>
              <a:rPr lang="cs-CZ" altLang="cs-CZ" sz="2400" dirty="0" err="1">
                <a:solidFill>
                  <a:srgbClr val="002D5A"/>
                </a:solidFill>
              </a:rPr>
              <a:t>fake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  <a:r>
              <a:rPr lang="cs-CZ" altLang="cs-CZ" sz="2400" dirty="0" err="1">
                <a:solidFill>
                  <a:srgbClr val="002D5A"/>
                </a:solidFill>
              </a:rPr>
              <a:t>news</a:t>
            </a:r>
            <a:r>
              <a:rPr lang="cs-CZ" altLang="cs-CZ" sz="2400" dirty="0">
                <a:solidFill>
                  <a:srgbClr val="002D5A"/>
                </a:solidFill>
              </a:rPr>
              <a:t>, dezinformačních kampaních, hybridních hrozbách apod. 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Základ svobody projevu tvoří čl. 17 Listiny, pro restrikci je klíčový čtvrtý odstavec, upravující podmínky omezení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i="1" dirty="0">
                <a:solidFill>
                  <a:srgbClr val="002D5A"/>
                </a:solidFill>
              </a:rPr>
              <a:t>„Svobodu projevu a právo vyhledávat a šířit informace lze omezit zákonem, jde-li o opatření v demokratické společnosti nezbytná pro ochranu práv a svobod druhých, bezpečnost státu, veřejnou bezpečnost, ochranu veřejného zdraví a mravnosti.“</a:t>
            </a:r>
          </a:p>
        </p:txBody>
      </p:sp>
    </p:spTree>
    <p:extLst>
      <p:ext uri="{BB962C8B-B14F-4D97-AF65-F5344CB8AC3E}">
        <p14:creationId xmlns:p14="http://schemas.microsoft.com/office/powerpoint/2010/main" val="3358672067"/>
      </p:ext>
    </p:extLst>
  </p:cSld>
  <p:clrMapOvr>
    <a:masterClrMapping/>
  </p:clrMapOvr>
  <p:transition spd="slow">
    <p:cover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svobody projevu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Trestní zákoník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TČ narušující soužití lidí, spadají pod TČ proti pořádku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tzv. verbální TČ, tj. postačí slovní či písemný projev, který nemusí být doprovázen dalšími škodlivými formami chování; dochází u nich k přímému postihu svobody projevu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Typickým znakem je i nemateriální újma oběti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Klíčové TČ: 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násilí proti skupině obyvatelů a proti jednotlivci – postihuje hrozbu násilím, nikoli samotné násilí 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hanobení národa, rasy, etnické nebo jiné skupiny osob (vztahuje se na jakoukoli jinou skupinu osob – politické přesvědčení, vyznání, sexuální orientace…)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podněcování k nenávisti vůči skupině osob nebo k omezování jejich práv a svobod.</a:t>
            </a:r>
          </a:p>
        </p:txBody>
      </p:sp>
    </p:spTree>
    <p:extLst>
      <p:ext uri="{BB962C8B-B14F-4D97-AF65-F5344CB8AC3E}">
        <p14:creationId xmlns:p14="http://schemas.microsoft.com/office/powerpoint/2010/main" val="2916291652"/>
      </p:ext>
    </p:extLst>
  </p:cSld>
  <p:clrMapOvr>
    <a:masterClrMapping/>
  </p:clrMapOvr>
  <p:transition spd="slow">
    <p:cover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svobody projevu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Trestní zákoník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proti lidskosti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mohou být aplikovány jen při pádu demokracie: </a:t>
            </a:r>
            <a:r>
              <a:rPr lang="cs-CZ" altLang="cs-CZ" sz="1800" dirty="0" err="1">
                <a:solidFill>
                  <a:srgbClr val="002D5A"/>
                </a:solidFill>
              </a:rPr>
              <a:t>genocidium</a:t>
            </a:r>
            <a:r>
              <a:rPr lang="cs-CZ" altLang="cs-CZ" sz="1800" dirty="0">
                <a:solidFill>
                  <a:srgbClr val="002D5A"/>
                </a:solidFill>
              </a:rPr>
              <a:t>, útok proti lidskosti, apartheid,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založení, podpora a propagace hnutí směřujícího k potlačení práv a svobod člověka – Národní odpor (2007), </a:t>
            </a:r>
            <a:r>
              <a:rPr lang="cs-CZ" altLang="cs-CZ" sz="1800" dirty="0" err="1">
                <a:solidFill>
                  <a:srgbClr val="002D5A"/>
                </a:solidFill>
              </a:rPr>
              <a:t>White</a:t>
            </a:r>
            <a:r>
              <a:rPr lang="cs-CZ" altLang="cs-CZ" sz="1800" dirty="0">
                <a:solidFill>
                  <a:srgbClr val="002D5A"/>
                </a:solidFill>
              </a:rPr>
              <a:t> Justice, </a:t>
            </a:r>
            <a:r>
              <a:rPr lang="cs-CZ" altLang="cs-CZ" sz="1800" dirty="0" err="1">
                <a:solidFill>
                  <a:srgbClr val="002D5A"/>
                </a:solidFill>
              </a:rPr>
              <a:t>Hammerskins</a:t>
            </a:r>
            <a:r>
              <a:rPr lang="cs-CZ" altLang="cs-CZ" sz="1800" dirty="0">
                <a:solidFill>
                  <a:srgbClr val="002D5A"/>
                </a:solidFill>
              </a:rPr>
              <a:t>, </a:t>
            </a:r>
            <a:r>
              <a:rPr lang="cs-CZ" altLang="cs-CZ" sz="1800" dirty="0" err="1">
                <a:solidFill>
                  <a:srgbClr val="002D5A"/>
                </a:solidFill>
              </a:rPr>
              <a:t>White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Power</a:t>
            </a:r>
            <a:r>
              <a:rPr lang="cs-CZ" altLang="cs-CZ" sz="1800" dirty="0">
                <a:solidFill>
                  <a:srgbClr val="002D5A"/>
                </a:solidFill>
              </a:rPr>
              <a:t> Music, Impérium, Hlas Krve, Buldok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projevu sympatií k hnutí směrujícímu k potlačení práv a svobod člověka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popírání, zpochybňování a ospravedlňování </a:t>
            </a:r>
            <a:r>
              <a:rPr lang="cs-CZ" altLang="cs-CZ" sz="1800" dirty="0" err="1">
                <a:solidFill>
                  <a:srgbClr val="002D5A"/>
                </a:solidFill>
              </a:rPr>
              <a:t>genocidia</a:t>
            </a:r>
            <a:r>
              <a:rPr lang="cs-CZ" altLang="cs-CZ" sz="1800" dirty="0">
                <a:solidFill>
                  <a:srgbClr val="002D5A"/>
                </a:solidFill>
              </a:rPr>
              <a:t> – na roveň staví nacismus a komunismus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proti míru a válečné trestné činy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Na rozdíl od jiných zemí české trestní právo neobsahuje žádné pro obranu demokracie specifické tresty využitelné při postihu FO, např. alternativních trestů; specifickou úpravu umožňuje jen zákon o trestní odpovědnosti právnických osob</a:t>
            </a:r>
          </a:p>
          <a:p>
            <a:pPr lvl="1"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  <a:p>
            <a:pPr lvl="2"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  <a:p>
            <a:pPr marL="446088" lvl="2" indent="0" algn="just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16263"/>
      </p:ext>
    </p:extLst>
  </p:cSld>
  <p:clrMapOvr>
    <a:masterClrMapping/>
  </p:clrMapOvr>
  <p:transition spd="slow">
    <p:cover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sdružovacího práva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Vychází z čl. 20 Listiny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Podrobnosti stanovuje zákon o sdružování občanů a zákon o sdružování občanů v politických stranách a hnutích, které také stanoví okolnosti, za nichž je možné toto právo omezit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Preventivní zásahy zabraňující vzniku nedemokratických sdružení  - odmítnutí registrace sdružení nebo strany či hnutí (u nich navíc vyžaduje i demokratické základy, tj. např. stanovy apod.)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Rozpuštění sdružení či stran – o rozpuštění strany rozhoduje na návrh vlády Nejvyšší správní soud (viz Dělnická strana 2009/2010)</a:t>
            </a:r>
          </a:p>
          <a:p>
            <a:pPr marL="446088" lvl="2" indent="0" algn="just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89736"/>
      </p:ext>
    </p:extLst>
  </p:cSld>
  <p:clrMapOvr>
    <a:masterClrMapping/>
  </p:clrMapOvr>
  <p:transition spd="slow">
    <p:cover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shromažďovacího práva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Vychází z čl. 19 Listiny – důraz na pokojnost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odst. 2 podmínky pro omezení: </a:t>
            </a:r>
            <a:r>
              <a:rPr lang="cs-CZ" altLang="cs-CZ" sz="2000" i="1" dirty="0">
                <a:solidFill>
                  <a:srgbClr val="002D5A"/>
                </a:solidFill>
              </a:rPr>
              <a:t>„Toto právo lze omezit zákonem v případech shromáždění na veřejných místech, jde-li o opatření v demokratické společnosti nezbytná pro ochranu práv a svobod druhých, ochranu veřejného pořádku, zdraví, mravnosti, majetku nebo pro bezpečnost státu. Shromáždění však nesmí být podmíněno povolením orgánu veřejné správy.“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Na to navazuje zákon o právu shromažďovacím z roku 1990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Judikatura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Zákaz shromáždění je možný, ale zcela ojedinělý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Rozpouštění přímo na místě je častější – zástupce úřadu nebo velící policista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Plošný zákaz maskování</a:t>
            </a:r>
          </a:p>
          <a:p>
            <a:pPr marL="446088" lvl="2" indent="0" algn="just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3779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5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Tři vlny demokratizace (</a:t>
            </a:r>
            <a:r>
              <a:rPr lang="cs-CZ" altLang="cs-CZ" sz="3200" dirty="0" err="1"/>
              <a:t>Huntington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06582"/>
            <a:ext cx="8594436" cy="5710093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9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První vlna demokratizace (1828-1926)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americká a francouzská revoluce, rozšiřování volebního práva, vznik demokratických institucí, pravidelné volby, demokratizace tradičních politických systémů a vznik zcela nových demokracií po IWW </a:t>
            </a:r>
          </a:p>
          <a:p>
            <a:pPr marL="1184081" lvl="4" indent="-269875" algn="just">
              <a:spcBef>
                <a:spcPts val="900"/>
              </a:spcBef>
            </a:pPr>
            <a:r>
              <a:rPr lang="cs-CZ" altLang="cs-CZ" sz="1400" dirty="0">
                <a:solidFill>
                  <a:srgbClr val="002D5A"/>
                </a:solidFill>
              </a:rPr>
              <a:t>Austrálie, Argentina, Belgie, Československo, Dánsko, Estonsko, Finsko, Francie, Chile, Itálie, Irsko, Island, Japonsko, Kanada, Kolumbie, Litva, Lotyšsko, Lucembursko, Maďarsko, Německo, Norsko, Nový Zéland, Polsko, Portugalsko, Rakousko, Řecko, USA, Španělsko, Švédsko, Švýcarsko, Uruguay, Velká Británie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První zpětná vlna (po r. 1926)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hospodářská krize, vzestup komunismu, fašismu a nacismu</a:t>
            </a:r>
          </a:p>
          <a:p>
            <a:pPr marL="1184081" lvl="4" indent="-269875" algn="just">
              <a:spcBef>
                <a:spcPts val="900"/>
              </a:spcBef>
            </a:pPr>
            <a:r>
              <a:rPr lang="cs-CZ" altLang="cs-CZ" sz="1400" dirty="0">
                <a:solidFill>
                  <a:srgbClr val="002D5A"/>
                </a:solidFill>
              </a:rPr>
              <a:t>Argentina, Belgie, Československo, Dánsko, Estonsko, Francie, Itálie, Japonsko, Kolumbie, Litva, Lotyšsko, Maďarsko, Německo, Norsko, Polsko, Portugalsko, Rakousko, Španělsko, Uruguay 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Druhá vlna demokratizace (1943-1962) 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 IIWW, rovnoprávnost žen, import demokracie do poražených států a vznik nových demokracií v důsledku dekolonizace </a:t>
            </a:r>
          </a:p>
          <a:p>
            <a:pPr marL="1184081" lvl="4" indent="-269875" algn="just">
              <a:spcBef>
                <a:spcPts val="900"/>
              </a:spcBef>
            </a:pPr>
            <a:r>
              <a:rPr lang="cs-CZ" altLang="cs-CZ" sz="1400" dirty="0">
                <a:solidFill>
                  <a:srgbClr val="002D5A"/>
                </a:solidFill>
              </a:rPr>
              <a:t>Argentina, Barma, Belgie, Bolívie, Botswana, Brazílie, Československo, Dánsko, Ekvádor, Fidži, Filipíny, Francie, Gambie, Ghana, Guyana, Indie, Indonésie, Itálie, Izrael, Jamajka, Japonsko, Jižní Korea, Kolumbie, Libanon, Maďarsko, Malajsie, Malta, Nigérie, Pákistán, Peru, Rakousko, Spolková republika Německo, Srí Lanka, Trinidad a Tobago, Turecko, Uruguay, Venezuela</a:t>
            </a:r>
          </a:p>
          <a:p>
            <a:pPr marL="0" lvl="2" indent="0" algn="just">
              <a:spcBef>
                <a:spcPts val="1200"/>
              </a:spcBef>
              <a:buNone/>
            </a:pPr>
            <a:endParaRPr lang="cs-CZ" altLang="cs-CZ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00641"/>
      </p:ext>
    </p:extLst>
  </p:cSld>
  <p:clrMapOvr>
    <a:masterClrMapping/>
  </p:clrMapOvr>
  <p:transition spd="slow">
    <p:cover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Lustrace a zákazy práce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Velký lustrační zákon (1992) – vyjmenování funkcí podléhajících lustracím a negativně vymezené předpoklady pro výkon dotčené funkce – osvědčení MV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Malý lustrační zákon (taktéž 1992) – předpoklady pro výkon </a:t>
            </a:r>
            <a:r>
              <a:rPr lang="cs-CZ" altLang="cs-CZ" sz="2400" dirty="0" err="1">
                <a:solidFill>
                  <a:srgbClr val="002D5A"/>
                </a:solidFill>
              </a:rPr>
              <a:t>fcí</a:t>
            </a:r>
            <a:r>
              <a:rPr lang="cs-CZ" altLang="cs-CZ" sz="2400" dirty="0">
                <a:solidFill>
                  <a:srgbClr val="002D5A"/>
                </a:solidFill>
              </a:rPr>
              <a:t> v Policii ČR a Sboru nápravné výchovy (Vězeňské službě)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Rozhodnutí ÚS, který lustrační zákony „podržel“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Důležitá ustanovení převzal i zákon o vojácích z povolání (1999) </a:t>
            </a: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93433"/>
      </p:ext>
    </p:extLst>
  </p:cSld>
  <p:clrMapOvr>
    <a:masterClrMapping/>
  </p:clrMapOvr>
  <p:transition spd="slow">
    <p:cover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9379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Trestní postih nenávistně motivované </a:t>
            </a:r>
            <a:br>
              <a:rPr lang="cs-CZ" altLang="cs-CZ" sz="3200" dirty="0"/>
            </a:br>
            <a:r>
              <a:rPr lang="cs-CZ" altLang="cs-CZ" sz="3200" dirty="0"/>
              <a:t>násilné kriminality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610591"/>
            <a:ext cx="8510731" cy="492529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Diskutuje se, stále není legislativně upraven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České trestní právo nabízí více možností – přitěžující okolnost, otázka viny a přísnější potrestání, </a:t>
            </a:r>
            <a:r>
              <a:rPr lang="cs-CZ" altLang="cs-CZ" sz="2400" dirty="0" err="1">
                <a:solidFill>
                  <a:srgbClr val="002D5A"/>
                </a:solidFill>
              </a:rPr>
              <a:t>hate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  <a:r>
              <a:rPr lang="cs-CZ" altLang="cs-CZ" sz="2400" dirty="0" err="1">
                <a:solidFill>
                  <a:srgbClr val="002D5A"/>
                </a:solidFill>
              </a:rPr>
              <a:t>crime</a:t>
            </a: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50248"/>
      </p:ext>
    </p:extLst>
  </p:cSld>
  <p:clrMapOvr>
    <a:masterClrMapping/>
  </p:clrMapOvr>
  <p:transition spd="slow">
    <p:cover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migrační politika</a:t>
            </a:r>
          </a:p>
        </p:txBody>
      </p:sp>
    </p:spTree>
    <p:extLst>
      <p:ext uri="{BB962C8B-B14F-4D97-AF65-F5344CB8AC3E}">
        <p14:creationId xmlns:p14="http://schemas.microsoft.com/office/powerpoint/2010/main" val="2269078488"/>
      </p:ext>
    </p:extLst>
  </p:cSld>
  <p:clrMapOvr>
    <a:masterClrMapping/>
  </p:clrMapOvr>
  <p:transition spd="slow">
    <p:cover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195-215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217-233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9709"/>
      </p:ext>
    </p:extLst>
  </p:cSld>
  <p:clrMapOvr>
    <a:masterClrMapping/>
  </p:clrMapOvr>
  <p:transition spd="slow">
    <p:cover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651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Co je součástí migrační politiky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5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uprchlická a azylová politika</a:t>
            </a:r>
          </a:p>
          <a:p>
            <a:pPr>
              <a:spcBef>
                <a:spcPts val="1800"/>
              </a:spcBef>
            </a:pPr>
            <a:r>
              <a:rPr lang="cs-CZ" sz="25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ilegální migrace a ochrana hranic</a:t>
            </a:r>
          </a:p>
          <a:p>
            <a:pPr>
              <a:spcBef>
                <a:spcPts val="1800"/>
              </a:spcBef>
            </a:pPr>
            <a:r>
              <a:rPr lang="cs-CZ" sz="25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spolupráce s výchozími a tranzitními zeměmi</a:t>
            </a:r>
          </a:p>
          <a:p>
            <a:pPr>
              <a:spcBef>
                <a:spcPts val="1800"/>
              </a:spcBef>
            </a:pPr>
            <a:r>
              <a:rPr lang="cs-CZ" sz="25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pracovní migrace </a:t>
            </a:r>
          </a:p>
          <a:p>
            <a:pPr>
              <a:spcBef>
                <a:spcPts val="1800"/>
              </a:spcBef>
            </a:pPr>
            <a:r>
              <a:rPr lang="cs-CZ" sz="25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širším pojetí i </a:t>
            </a:r>
            <a:r>
              <a:rPr lang="cs-CZ" sz="25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integrační politika</a:t>
            </a:r>
            <a:endParaRPr lang="cs-CZ" altLang="cs-CZ" sz="25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682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86518"/>
            <a:ext cx="8447088" cy="568109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Tři vlny demokratizace (</a:t>
            </a:r>
            <a:r>
              <a:rPr lang="cs-CZ" altLang="cs-CZ" sz="2800" dirty="0" err="1"/>
              <a:t>Huntington</a:t>
            </a:r>
            <a:r>
              <a:rPr lang="cs-CZ" altLang="cs-CZ" sz="2800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10491"/>
            <a:ext cx="8689975" cy="580491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2000" b="1" i="0" dirty="0">
                <a:solidFill>
                  <a:srgbClr val="002D5A"/>
                </a:solidFill>
                <a:effectLst/>
                <a:latin typeface="+mj-lt"/>
              </a:rPr>
              <a:t>Druhá zpětná vlna (od konce 40. let a dále od konce 60. let) 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</a:rPr>
              <a:t>Studená válka, vojenské převraty</a:t>
            </a:r>
          </a:p>
          <a:p>
            <a:pPr lvl="2">
              <a:spcBef>
                <a:spcPts val="12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Argentina, Barma, Bolívie, Brazílie, Československo, Ekvádor, Filipíny, Fidži, Ghana, Guyana, Chile, Indie, Indonésie, Jižní Korea, Libanon, Maďarsko, Nigérie, Pákistán, Peru, Řecko, Turecko</a:t>
            </a:r>
            <a:endParaRPr lang="cs-CZ" sz="1400" b="0" i="0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1200"/>
              </a:spcBef>
            </a:pPr>
            <a:r>
              <a:rPr lang="cs-CZ" sz="1800" b="1" i="0" dirty="0">
                <a:solidFill>
                  <a:srgbClr val="002D5A"/>
                </a:solidFill>
                <a:effectLst/>
                <a:latin typeface="+mj-lt"/>
              </a:rPr>
              <a:t>Třetí vlna demokratizace (70.-90. léta 20. stol.) </a:t>
            </a:r>
          </a:p>
          <a:p>
            <a:pPr lvl="1">
              <a:spcBef>
                <a:spcPts val="1200"/>
              </a:spcBef>
            </a:pPr>
            <a:r>
              <a:rPr lang="cs-CZ" sz="1800" b="0" i="0" dirty="0">
                <a:solidFill>
                  <a:srgbClr val="002D5A"/>
                </a:solidFill>
                <a:effectLst/>
                <a:latin typeface="+mj-lt"/>
              </a:rPr>
              <a:t>Autoritářské režimy a totalitní režimy se hroutí a/nebo demokratizují, rozpad bipolárního uspořádání; část státu zůstala v šedé zóně</a:t>
            </a:r>
          </a:p>
          <a:p>
            <a:pPr lvl="2">
              <a:spcBef>
                <a:spcPts val="12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Afghánistán, Albánie, Argentina, Bělorusko, Bolívie, Brazílie, Bulharsko, Československo, Ekvádor, Estonsko, Filipíny, Gruzie, Guatemala, Haiti, Honduras, Portugalsko, Chile, Chorvatsko, Indie, Irák, Jižní Korea, Kambodža, Keňa, Lesotho, Libanon, Litva, Lotyšsko, Maďarsko, Makedonie, Moldavsko, Mongolsko, Německá demokratická republika, Namibie, Nigérie, Nikaragua, Pákistán, Panama, Polsko, Peru, Rumunsko, Rusko, Řecko, Salvador, Senegal, Slovinsko, Srbsko/Černá Hora, Súdán, Surinam, Španělsko, Tchaj-wan, Turecko, Ukrajina, Uruguay, Východní Timor</a:t>
            </a:r>
            <a:endParaRPr lang="cs-CZ" sz="1400" b="0" dirty="0">
              <a:solidFill>
                <a:srgbClr val="002D5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524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86518"/>
            <a:ext cx="8447088" cy="568109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Další vlny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10491"/>
            <a:ext cx="8689975" cy="580491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2000" b="1" dirty="0">
                <a:solidFill>
                  <a:srgbClr val="002D5A"/>
                </a:solidFill>
              </a:rPr>
              <a:t>Třetí zpětná vlna</a:t>
            </a:r>
          </a:p>
          <a:p>
            <a:pPr lvl="2">
              <a:spcBef>
                <a:spcPts val="1200"/>
              </a:spcBef>
            </a:pPr>
            <a:r>
              <a:rPr lang="cs-CZ" sz="1400" dirty="0">
                <a:solidFill>
                  <a:srgbClr val="002D5A"/>
                </a:solidFill>
              </a:rPr>
              <a:t>Afghánistán, Albánie, Bělorusko, Bolívie, Ekvádor, Filipíny, Gruzie, Guatemala, Haiti, Honduras, Irák, Kambodža, Keňa, Lesotho, Makedonie, Moldávie, Nigérie, Nikaragua, Pákistán, Rusko, Senegal, Súdán, Turecko </a:t>
            </a:r>
            <a:endParaRPr lang="cs-CZ" sz="1400" b="1" i="1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1200"/>
              </a:spcBef>
            </a:pPr>
            <a:r>
              <a:rPr lang="cs-CZ" sz="2000" b="1" i="1" dirty="0">
                <a:solidFill>
                  <a:srgbClr val="002D5A"/>
                </a:solidFill>
                <a:effectLst/>
                <a:latin typeface="+mj-lt"/>
              </a:rPr>
              <a:t>Čtvrtá vlna </a:t>
            </a:r>
          </a:p>
          <a:p>
            <a:pPr lvl="1">
              <a:spcBef>
                <a:spcPts val="1200"/>
              </a:spcBef>
            </a:pPr>
            <a:r>
              <a:rPr lang="cs-CZ" sz="2000" i="1" dirty="0">
                <a:solidFill>
                  <a:srgbClr val="002D5A"/>
                </a:solidFill>
                <a:latin typeface="+mj-lt"/>
              </a:rPr>
              <a:t>Různě pojímaná – někdy sem patří demokratizace CEE, demokratizace režimů v Iráku a Afghánistánu, jindy tzv. arabské jaro, velmi nejistý výsledek</a:t>
            </a:r>
            <a:endParaRPr lang="cs-CZ" sz="2000" b="0" i="1" dirty="0">
              <a:solidFill>
                <a:srgbClr val="002D5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0805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Cíl předmětu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87413"/>
            <a:ext cx="8447088" cy="552926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2400" dirty="0">
              <a:solidFill>
                <a:srgbClr val="002D5A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solidFill>
                  <a:srgbClr val="002D5A"/>
                </a:solidFill>
              </a:rPr>
              <a:t>Studenti si osvojí povědomí o důležitých souvislostech bezpečnosti a demokratické politiky v České republice. Pozornost bude věnována politickému a společenskému sektoru jako zdroji bezpečnostních hrozeb, jak to předpokládá tzv. kodaňská škola. Studenti se také seznámí s konceptem tzv. militantní demokracie. Budou též schopni analyzovat bezpečnostní hrozby spojené s demokratickým procesem. Předmět bude reagovat na aktuální bezpečnostní hrozby a připravenost českého politického, resp. bezpečnostního systému je uspokojivě řešit. </a:t>
            </a:r>
          </a:p>
        </p:txBody>
      </p:sp>
    </p:spTree>
    <p:extLst>
      <p:ext uri="{BB962C8B-B14F-4D97-AF65-F5344CB8AC3E}">
        <p14:creationId xmlns:p14="http://schemas.microsoft.com/office/powerpoint/2010/main" val="426369431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32609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Zrod moderních demokracií </a:t>
            </a:r>
            <a:br>
              <a:rPr lang="cs-CZ" altLang="cs-CZ" sz="3200" dirty="0"/>
            </a:br>
            <a:r>
              <a:rPr lang="cs-CZ" altLang="cs-CZ" sz="3200" dirty="0"/>
              <a:t>v rámci první vlny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71599"/>
            <a:ext cx="8261927" cy="5045075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Robert A. </a:t>
            </a:r>
            <a:r>
              <a:rPr lang="cs-CZ" altLang="cs-CZ" dirty="0" err="1">
                <a:solidFill>
                  <a:srgbClr val="002D5A"/>
                </a:solidFill>
              </a:rPr>
              <a:t>Dahl</a:t>
            </a:r>
            <a:r>
              <a:rPr lang="cs-CZ" altLang="cs-CZ" dirty="0">
                <a:solidFill>
                  <a:srgbClr val="002D5A"/>
                </a:solidFill>
              </a:rPr>
              <a:t> – tři inkorporační mezníky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Rozšiřování volebního práva – důležité je, zda předcházela existence zastupitelských parlamentních těles respektovaných ze strany hlavy státu a ostatních exekutivních institucí</a:t>
            </a:r>
          </a:p>
          <a:p>
            <a:pPr marL="1184081" lvl="4" indent="-269875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ano – UK – pozvolný rozvoj volebního práva </a:t>
            </a:r>
          </a:p>
          <a:p>
            <a:pPr marL="1184081" lvl="4" indent="-269875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ne – Francie – přerušovaná tradice a skokové zavádění – velké potíže, Německo – po sjednocení podobný vývoj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Možnost organizovat se v politických stranách a kandidovat – vznik masových stran reprezentujících největší sociální skupiny; často ruku v ruce s přechodem k poměrnému volebnímu systému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Možnost voličů zbavit se prostřednictvím voleb vlády – prosazení odpovědnosti vlády parlamentu (v parlamentarismu)</a:t>
            </a:r>
          </a:p>
          <a:p>
            <a:pPr marL="0" lvl="2" indent="0" algn="just">
              <a:spcBef>
                <a:spcPts val="1200"/>
              </a:spcBef>
              <a:buNone/>
            </a:pPr>
            <a:endParaRPr lang="cs-CZ" altLang="cs-CZ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2439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789816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Nedemokratické režimy </a:t>
            </a:r>
            <a:b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b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rizika</a:t>
            </a:r>
          </a:p>
        </p:txBody>
      </p:sp>
    </p:spTree>
    <p:extLst>
      <p:ext uri="{BB962C8B-B14F-4D97-AF65-F5344CB8AC3E}">
        <p14:creationId xmlns:p14="http://schemas.microsoft.com/office/powerpoint/2010/main" val="35925600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376227" cy="51074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HLOUŠEK, Vít, Lubomír KOPEČEK a Jakub ŠEDO. Politické systémy. Brno: </a:t>
            </a:r>
            <a:r>
              <a:rPr lang="cs-CZ" altLang="cs-CZ" sz="2400" dirty="0" err="1">
                <a:solidFill>
                  <a:srgbClr val="002D5A"/>
                </a:solidFill>
              </a:rPr>
              <a:t>Barrister</a:t>
            </a:r>
            <a:r>
              <a:rPr lang="cs-CZ" altLang="cs-CZ" sz="2400" dirty="0">
                <a:solidFill>
                  <a:srgbClr val="002D5A"/>
                </a:solidFill>
              </a:rPr>
              <a:t> &amp; </a:t>
            </a:r>
            <a:r>
              <a:rPr lang="cs-CZ" altLang="cs-CZ" sz="2400" dirty="0" err="1">
                <a:solidFill>
                  <a:srgbClr val="002D5A"/>
                </a:solidFill>
              </a:rPr>
              <a:t>Principal</a:t>
            </a:r>
            <a:r>
              <a:rPr lang="cs-CZ" altLang="cs-CZ" sz="2400" dirty="0">
                <a:solidFill>
                  <a:srgbClr val="002D5A"/>
                </a:solidFill>
              </a:rPr>
              <a:t>, 2018. ISBN 978-80-87474-23-5. str. 37-53 a 64-68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hlinkClick r:id="rId2"/>
              </a:rPr>
              <a:t>Explore the Map | Freedom House</a:t>
            </a: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7106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Moderní nedemokratické režimy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Velká rozmanitost včetně předpokladů pro demokratizaci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Liberalizované autokracie, resp. soutěživé oligarchie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Vynořují se v době, kdy slábne tradiční legitimita založená na respektu k panovníkovi – průvodní efekt modernizace – tedy vlastně současně s moderními demokraciemi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Nejextrémnější podobu našly při zrodu sovětského Ruska a nacistického Německa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0460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Katalog rysů totalitních režimů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Brzezinski</a:t>
            </a:r>
            <a:r>
              <a:rPr lang="cs-CZ" altLang="cs-CZ" sz="3200" dirty="0"/>
              <a:t>, Friedrich)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54727"/>
            <a:ext cx="8261927" cy="496194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Oficiální ideologie vysvětlující všechny aspekty lidské existence, kterou je každý povinen přijímat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Jediná strana, hierarchicky strukturovaná, typicky vedení jedním vůdcem, jejíž tvrdé jádro je oddané ideologii a tu je připravena prosazovat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Systém teroristické policejní kontroly řízený vedením strany (plošný teror)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Prakticky úplný monopol ve sféře masových sdělovacích prostředků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Kontrolní monopol nad odzbrojenými složkami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Centrálně kontrolovaná a řízená ekonomika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4101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Totalitní režim / autoritativní režim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3970481" cy="519054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Tři „plné“ dimenze a jedna „dílčí“ dimenze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Dichotomie monismu a omezeného pluralismu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Ideologie versus mentalita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Zapojení do mobilizace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Charakter vůdcovství jednoho lídra či malé skupiny</a:t>
            </a: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7B76A50-53F7-D646-C1DB-866AC896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62457"/>
              </p:ext>
            </p:extLst>
          </p:nvPr>
        </p:nvGraphicFramePr>
        <p:xfrm>
          <a:off x="4977248" y="3065317"/>
          <a:ext cx="4083628" cy="286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14">
                  <a:extLst>
                    <a:ext uri="{9D8B030D-6E8A-4147-A177-3AD203B41FA5}">
                      <a16:colId xmlns:a16="http://schemas.microsoft.com/office/drawing/2014/main" val="3557993737"/>
                    </a:ext>
                  </a:extLst>
                </a:gridCol>
                <a:gridCol w="2041814">
                  <a:extLst>
                    <a:ext uri="{9D8B030D-6E8A-4147-A177-3AD203B41FA5}">
                      <a16:colId xmlns:a16="http://schemas.microsoft.com/office/drawing/2014/main" val="1018358625"/>
                    </a:ext>
                  </a:extLst>
                </a:gridCol>
              </a:tblGrid>
              <a:tr h="370050">
                <a:tc>
                  <a:txBody>
                    <a:bodyPr/>
                    <a:lstStyle/>
                    <a:p>
                      <a:r>
                        <a:rPr lang="cs-CZ" dirty="0"/>
                        <a:t>Ideologie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Mentalita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89975"/>
                  </a:ext>
                </a:extLst>
              </a:tr>
              <a:tr h="647588">
                <a:tc>
                  <a:txBody>
                    <a:bodyPr/>
                    <a:lstStyle/>
                    <a:p>
                      <a:r>
                        <a:rPr lang="cs-CZ" dirty="0"/>
                        <a:t>intelektuální 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intelektuální postoj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68555"/>
                  </a:ext>
                </a:extLst>
              </a:tr>
              <a:tr h="925127">
                <a:tc>
                  <a:txBody>
                    <a:bodyPr/>
                    <a:lstStyle/>
                    <a:p>
                      <a:r>
                        <a:rPr lang="cs-CZ" dirty="0"/>
                        <a:t>pevně tvarovaná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beztvará, proměnlivá, vágní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74550"/>
                  </a:ext>
                </a:extLst>
              </a:tr>
              <a:tr h="925127">
                <a:tc>
                  <a:txBody>
                    <a:bodyPr/>
                    <a:lstStyle/>
                    <a:p>
                      <a:r>
                        <a:rPr lang="cs-CZ" dirty="0"/>
                        <a:t>Silný utopický, futuristický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blíže k přítomnosti a minulosti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0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2726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71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Linzova</a:t>
            </a:r>
            <a:r>
              <a:rPr lang="cs-CZ" altLang="cs-CZ" sz="3200" dirty="0"/>
              <a:t> koncepce nedemokratických </a:t>
            </a:r>
            <a:br>
              <a:rPr lang="cs-CZ" altLang="cs-CZ" sz="3200" dirty="0"/>
            </a:br>
            <a:r>
              <a:rPr lang="cs-CZ" altLang="cs-CZ" sz="3200" dirty="0"/>
              <a:t>režimů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54727"/>
            <a:ext cx="8261927" cy="49619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D8351F6-F961-9951-C3A6-6EB91EA27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51597"/>
              </p:ext>
            </p:extLst>
          </p:nvPr>
        </p:nvGraphicFramePr>
        <p:xfrm>
          <a:off x="279399" y="1080651"/>
          <a:ext cx="8719127" cy="496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>
                  <a:extLst>
                    <a:ext uri="{9D8B030D-6E8A-4147-A177-3AD203B41FA5}">
                      <a16:colId xmlns:a16="http://schemas.microsoft.com/office/drawing/2014/main" val="3808772740"/>
                    </a:ext>
                  </a:extLst>
                </a:gridCol>
                <a:gridCol w="1963881">
                  <a:extLst>
                    <a:ext uri="{9D8B030D-6E8A-4147-A177-3AD203B41FA5}">
                      <a16:colId xmlns:a16="http://schemas.microsoft.com/office/drawing/2014/main" val="1187259147"/>
                    </a:ext>
                  </a:extLst>
                </a:gridCol>
                <a:gridCol w="2036619">
                  <a:extLst>
                    <a:ext uri="{9D8B030D-6E8A-4147-A177-3AD203B41FA5}">
                      <a16:colId xmlns:a16="http://schemas.microsoft.com/office/drawing/2014/main" val="4086683504"/>
                    </a:ext>
                  </a:extLst>
                </a:gridCol>
                <a:gridCol w="3241962">
                  <a:extLst>
                    <a:ext uri="{9D8B030D-6E8A-4147-A177-3AD203B41FA5}">
                      <a16:colId xmlns:a16="http://schemas.microsoft.com/office/drawing/2014/main" val="504791483"/>
                    </a:ext>
                  </a:extLst>
                </a:gridCol>
              </a:tblGrid>
              <a:tr h="724926">
                <a:tc>
                  <a:txBody>
                    <a:bodyPr/>
                    <a:lstStyle/>
                    <a:p>
                      <a:r>
                        <a:rPr lang="cs-CZ" dirty="0"/>
                        <a:t>Totalitní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Autoritativní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Posttotalitní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Sultanistické</a:t>
                      </a:r>
                      <a:r>
                        <a:rPr lang="cs-CZ" dirty="0"/>
                        <a:t> režimy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08294"/>
                  </a:ext>
                </a:extLst>
              </a:tr>
              <a:tr h="423702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Monismus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Ideologie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Mobilizace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Limitovaný pluralismus v různých sférách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Mentalita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Depolitizace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Vůdce či výjimečně malá skupina uplatňuje svou moc ve formálně nepříliš jasných, ovšem předvídatelných hranicích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Limitovaný pluralismus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Ideologie stále oficiálně určující, ovšem s výrazně oslabeným účinkem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Mobilizace se mění v rutinu a projev konformity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Vládnoucí elita ztrácí revoluční étos a stává se byrokratičtější a technokratičtější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Despotická intervence vládce (sultána) do různých sfér, nerespektující žádná legální pravidla ani hranice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Glorifikace vládce bez silné ideologické nebo </a:t>
                      </a:r>
                      <a:r>
                        <a:rPr lang="cs-CZ" sz="1700" dirty="0" err="1"/>
                        <a:t>mentalitní</a:t>
                      </a:r>
                      <a:r>
                        <a:rPr lang="cs-CZ" sz="1700" dirty="0"/>
                        <a:t> báze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Spíše nižší mobilizace ovšem s příležitostnými výkyvy k posílení vládcova kultu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Vysoce personalizované vůdcovství spojené s dynastickými tendencemi , nepotismem a klientelismem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04228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Byrokraticko-militaristické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Časté v prostoru střední Evropy ve 20. století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Objevily se v prostředí ostrého střetu mezi radikalizovanými sociálními skupinami, které vstupovaly do politické arény (dělníci, malorolníci), a středostavovskými anebo předmoderními elitami (pozemková aristokracie) + za silného vlivu tradičních institucí (církev, monarchie) – ty v zájmu stabilizace podpořily nástup nového autoritativního režimu – v čele režimu stanuli armádní důstojníci a byrokrati – pragmatická byrokratická mentalita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 err="1">
                <a:solidFill>
                  <a:srgbClr val="002D5A"/>
                </a:solidFill>
              </a:rPr>
              <a:t>Horthyho</a:t>
            </a:r>
            <a:r>
              <a:rPr lang="cs-CZ" altLang="cs-CZ" sz="1800" dirty="0">
                <a:solidFill>
                  <a:srgbClr val="002D5A"/>
                </a:solidFill>
              </a:rPr>
              <a:t> Maďarsko, Pilsudského Polsko, Jugoslávie od konce 20. let (král Alexandr), dále režimy v Argentině, Peru, Brazílii, Chile – někde se opakoval – viz Polsko v 80. letech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Dodnes přítomné ve světě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313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Posttotalitní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/</a:t>
            </a:r>
            <a:r>
              <a:rPr lang="cs-CZ" altLang="cs-CZ" sz="3200" dirty="0" err="1"/>
              <a:t>Stepan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26126"/>
            <a:ext cx="8354869" cy="5039593"/>
          </a:xfrm>
        </p:spPr>
        <p:txBody>
          <a:bodyPr>
            <a:noAutofit/>
          </a:bodyPr>
          <a:lstStyle/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Zvláštní typ nedemokratického režimu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Ve východním bloku – po smrti Stalina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Zárodky nepolitického pluralismu ekonomického či společenského charakteru – šedá ekonomika, kontra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kultura, chybí autentická mobilizace – konformní minimum, technokrati a byrokrati místo vůdců</a:t>
            </a:r>
          </a:p>
          <a:p>
            <a:pPr marL="685715" lvl="1" indent="-28575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1700" dirty="0">
                <a:solidFill>
                  <a:srgbClr val="002D5A"/>
                </a:solidFill>
                <a:latin typeface="Calibri"/>
              </a:rPr>
              <a:t>rozdíl mezi Maďarskem jako zralým </a:t>
            </a:r>
            <a:r>
              <a:rPr lang="cs-CZ" altLang="cs-CZ" sz="1700" dirty="0" err="1">
                <a:solidFill>
                  <a:srgbClr val="002D5A"/>
                </a:solidFill>
                <a:latin typeface="Calibri"/>
              </a:rPr>
              <a:t>posttotalitarismem</a:t>
            </a:r>
            <a:r>
              <a:rPr lang="cs-CZ" altLang="cs-CZ" sz="1700" dirty="0">
                <a:solidFill>
                  <a:srgbClr val="002D5A"/>
                </a:solidFill>
                <a:latin typeface="Calibri"/>
              </a:rPr>
              <a:t> a zamrzlým Československem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Momentálně Čína, Vietnam, s výhradami i Kuba, možná i tálibánský režim v </a:t>
            </a:r>
            <a:r>
              <a:rPr lang="cs-CZ" altLang="cs-CZ" sz="2000" dirty="0" err="1">
                <a:solidFill>
                  <a:srgbClr val="002D5A"/>
                </a:solidFill>
                <a:latin typeface="Calibri"/>
              </a:rPr>
              <a:t>Agfhánistánu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 v první i druhé fázi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4221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Sultanistické</a:t>
            </a:r>
            <a:r>
              <a:rPr lang="cs-CZ" altLang="cs-CZ" sz="3200" dirty="0"/>
              <a:t>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/</a:t>
            </a:r>
            <a:r>
              <a:rPr lang="cs-CZ" altLang="cs-CZ" sz="3200" dirty="0" err="1"/>
              <a:t>Stepan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26126"/>
            <a:ext cx="8604827" cy="503959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Legitimita založena na personální moci vládce, která v mnohém kopíruje absolutistické monarchie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 agrárních, ekonomicky slabě rozvinutých zemích</a:t>
            </a:r>
          </a:p>
          <a:p>
            <a:pPr algn="just">
              <a:spcBef>
                <a:spcPts val="1200"/>
              </a:spcBef>
              <a:defRPr/>
            </a:pP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Sultá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n – stát chápe jako své dominium, nemíní rozlišovat mezi veřejným a soukromým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Klíčovou roli hraje loajalita vůči sultánovi – politika cukru a biče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Příklady: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Trujillův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v Dominikánské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rep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.,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Marcosův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na Filipínách, Saddámův Irák,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Ceaušeskův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v Rumunsku; podobné tendence ale již řadu let projevuje i režim v KLDR – mix totalitního a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sultanistického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režimu</a:t>
            </a:r>
          </a:p>
          <a:p>
            <a:pPr algn="just">
              <a:spcBef>
                <a:spcPts val="1200"/>
              </a:spcBef>
              <a:defRPr/>
            </a:pP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4294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Struktura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87413"/>
            <a:ext cx="8656782" cy="552926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1.	Demokracie: definice, koncepty a vlny demokratizace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2.	Nedemokratické režimy a bezpečnostní rizika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3.	Přechod k demokracii, konsolidace demokracie a její bezpečnostní rizika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4.	Český politický systém – ústavní a institucionální rovina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5.	Politické strany, str. systém, volební systém a problémy české demokracie 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6.	Vládnutí v moderních demokraciích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7.	Bezpečnostní hrozby a česká politika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9.	Politický extremismus a militantní demokracie 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10.	Militantní demokracie v Česku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11.	Česká migrační politika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12.	Aktuality</a:t>
            </a:r>
          </a:p>
          <a:p>
            <a:pPr marL="0" indent="0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5538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Postideologický autoritativní režim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Holzer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Balík s využitím 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Linze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nový druh diktatury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produkt několika dekád trvající degenerace původně dominující marxisticko-leninské ideologie, která začala hluboko před rokem 1989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n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ová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postideologická mentalita – legitimizace diktatury</a:t>
            </a:r>
          </a:p>
          <a:p>
            <a:pPr algn="just">
              <a:spcBef>
                <a:spcPts val="12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nadstandardní rozsah politického pluralismu, kde není zcela vyloučeno ani vítězství opozice ve volbách (viz Srbsko po Miloševičovi); naopak nepolitický pluralismus, zejména ekonomický a společenský, podléhá striktní limitaci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jako první jej praktikovalo 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Miloševičovo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Srbsko, které se opřelo o šovinistický nacionalismus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j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promítají oživené 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předkomunistické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vzory chování a řízení – nepotismus, klanové a klientelistické vazby – postsovětské asijské republiky, zejména Turkmenistán a Uzbekistán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9127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Postideologický autoritativní režim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9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sko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návaznost na dávnou imperiální a velkoruskou tradici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pracuje i s rovinou náboženskou, rozpad SSSR považuje za největší zločin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myšlenky Ivana </a:t>
            </a:r>
            <a:r>
              <a:rPr lang="cs-CZ" altLang="cs-CZ" sz="1800" dirty="0" err="1">
                <a:solidFill>
                  <a:srgbClr val="002D5A"/>
                </a:solidFill>
                <a:latin typeface="Calibri"/>
              </a:rPr>
              <a:t>Iljina</a:t>
            </a: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 – zastánce fašismu; ve 20. letech věřil, že bílí ruští exulanti, v jeho podání „mí bílí bratři, fašisté“, se vrátí k moci v Rusku, které bylo v té době ovládáno komunistickými revolucionáři; v Hitlerovi viděl ochránce civilizace před bolševismem;  vyzýval k tomu, aby se Rusové na nacismu podíleli; Rusko se ocitlo pod komunistickým jhem vinou dekadentního Západu, avšak přijde den, kdy se díky křesťanskému fašismu osvobodí a přinese svobodu i dalším - Rusko = budoucí pramen křesťanské spásy; inspirace pro Vladimíra Putina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odtud pramení snahy o restauraci impéria a sny o nového světového řádu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kult Vladimira Putina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poloprezidentský režim tzv. </a:t>
            </a:r>
            <a:r>
              <a:rPr lang="cs-CZ" altLang="cs-CZ" sz="1800" dirty="0" err="1">
                <a:solidFill>
                  <a:srgbClr val="002D5A"/>
                </a:solidFill>
                <a:latin typeface="Calibri"/>
              </a:rPr>
              <a:t>superprezidentského</a:t>
            </a: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 typu</a:t>
            </a:r>
          </a:p>
          <a:p>
            <a:pPr algn="just">
              <a:spcBef>
                <a:spcPts val="9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Bělorusko  </a:t>
            </a:r>
            <a:endParaRPr kumimoji="0" lang="cs-CZ" altLang="cs-CZ" sz="2100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algn="just">
              <a:spcBef>
                <a:spcPts val="900"/>
              </a:spcBef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propagace direktivního modelu, který má zaručit sociální jistoty, preferenci dělníků a rolníků, používá sovětskou symboliku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7650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 err="1"/>
              <a:t>Freedom</a:t>
            </a:r>
            <a:r>
              <a:rPr lang="cs-CZ" sz="4000" dirty="0"/>
              <a:t> House Index 2023</a:t>
            </a:r>
          </a:p>
        </p:txBody>
      </p:sp>
      <p:pic>
        <p:nvPicPr>
          <p:cNvPr id="1026" name="Picture 2" descr="Freedom in the World | Freedom House">
            <a:extLst>
              <a:ext uri="{FF2B5EF4-FFF2-40B4-BE49-F238E27FC236}">
                <a16:creationId xmlns:a16="http://schemas.microsoft.com/office/drawing/2014/main" id="{4055070E-C4E8-F2D1-5F65-6892EFE03C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097"/>
            <a:ext cx="9144000" cy="5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70828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 err="1"/>
              <a:t>Freedom</a:t>
            </a:r>
            <a:r>
              <a:rPr lang="cs-CZ" sz="4000" dirty="0"/>
              <a:t> House Index 2023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F62779-68F9-DA9C-D8DD-EB32196E0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2" y="923926"/>
            <a:ext cx="8587220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1597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3600" dirty="0"/>
              <a:t>Index demokracie (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Economist</a:t>
            </a:r>
            <a:r>
              <a:rPr lang="cs-CZ" sz="3600" dirty="0"/>
              <a:t>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1A84E00-9505-3BE6-D107-6F5A5ADD6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1564" y="999154"/>
            <a:ext cx="9777682" cy="49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934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Přechod k demokracii, konsolidace demokracie a její bezpečnostní rizika</a:t>
            </a:r>
          </a:p>
        </p:txBody>
      </p:sp>
    </p:spTree>
    <p:extLst>
      <p:ext uri="{BB962C8B-B14F-4D97-AF65-F5344CB8AC3E}">
        <p14:creationId xmlns:p14="http://schemas.microsoft.com/office/powerpoint/2010/main" val="699955014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376227" cy="510742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978-80-87474-23-5. str. 53-58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21-64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cap="all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Civín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Jan. Rámcová charakteristika československé tranzice 1989 – 1990. Středoevropské politické studie, Roč. 6, č. 1 (2004). Online: </a:t>
            </a:r>
            <a:r>
              <a:rPr lang="cs-CZ" sz="2000" u="sng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https://journals.muni.cz/cepsr/article/view/4031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80280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Přechody k demokracii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přechod – interval mezi jedním a druhým politických režimem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v jeho průběhu nejsou trvale definována pravidla politické hry – aktéři proto bojují nejen o uspokojení svých vlastních zájmů, ale také o stanovení pravidel, podle kterých se bude do budoucna rozhodovat o vítězích a poražených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důležité proměnné: typ nedemokratického režimu, tempo, aktéři, strategie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15905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339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Aktéři a strategie tranzice </a:t>
            </a:r>
            <a:br>
              <a:rPr lang="cs-CZ" altLang="cs-CZ" sz="3200" dirty="0"/>
            </a:br>
            <a:r>
              <a:rPr lang="cs-CZ" altLang="cs-CZ" sz="3200" dirty="0"/>
              <a:t>(Karlová, </a:t>
            </a:r>
            <a:r>
              <a:rPr lang="cs-CZ" altLang="cs-CZ" sz="3200" dirty="0" err="1"/>
              <a:t>Schmitter</a:t>
            </a:r>
            <a:r>
              <a:rPr lang="cs-CZ" altLang="cs-CZ" sz="3200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78081"/>
            <a:ext cx="8604827" cy="530975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4 odlišné kategorie (typy) přechodů: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pakt - aktérem jsou elity, které se shodnou na kompromisech (Venezuela, Kolumbie, Španělsko)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vnucení - aktérem opět elity, které ale musejí použít sílu, jde o přechody shora (Turecko, SSSR, Brazílie)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reforma - aktérem jsou masy, které donucují vládu ke kompromisu, jde však o méně obvyklou formu, která navíc málokdy vedla k funkční demokracii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revoluce - aktérem jsou opět masy, volící násilnou strategii, režim je de facto vojensky poražen (Rumunsko, Nikaragua) - autoři ji považují za nejméně jistou, naopak S. </a:t>
            </a:r>
            <a:r>
              <a:rPr lang="cs-CZ" altLang="cs-CZ" sz="2000" dirty="0" err="1">
                <a:solidFill>
                  <a:srgbClr val="002D5A"/>
                </a:solidFill>
                <a:latin typeface="Calibri"/>
              </a:rPr>
              <a:t>Huntington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 tvrdí, že jde o  cestou nejjistější, resp. jedinou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8324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2" y="234024"/>
            <a:ext cx="8447088" cy="3698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Etapy přechodu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027" y="852054"/>
            <a:ext cx="8447088" cy="5848997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Dankwart</a:t>
            </a:r>
            <a:r>
              <a:rPr lang="cs-CZ" altLang="cs-CZ" sz="2000" b="0" dirty="0">
                <a:solidFill>
                  <a:srgbClr val="002D5A"/>
                </a:solidFill>
              </a:rPr>
              <a:t> </a:t>
            </a:r>
            <a:r>
              <a:rPr lang="cs-CZ" altLang="cs-CZ" sz="2000" b="0" dirty="0" err="1">
                <a:solidFill>
                  <a:srgbClr val="002D5A"/>
                </a:solidFill>
              </a:rPr>
              <a:t>Rustow</a:t>
            </a:r>
            <a:r>
              <a:rPr lang="cs-CZ" altLang="cs-CZ" sz="2000" b="0" dirty="0">
                <a:solidFill>
                  <a:srgbClr val="002D5A"/>
                </a:solidFill>
              </a:rPr>
              <a:t> - 3 fáze demokratizace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přípravná - vznik skupiny aktérů, kteří usilují o svržení nedemokratického režimu z důvodu nespokojenosti se stávající situací Tato fáze končí institucionalizací některých demokratických procedur (volby, legalizace opozice…).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rozhodující - rozšíření demokratických postupů na stále větší množství problémů. Přetrvávají spory o cíle transformace i cesty k jejich dosažení. Převažuje tzv. uvážlivý konsensus, které aspoň částečně uspokojí všechny aktéry.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</a:t>
            </a:r>
            <a:r>
              <a:rPr lang="cs-CZ" altLang="cs-CZ" sz="1700" b="0" dirty="0" err="1">
                <a:solidFill>
                  <a:srgbClr val="002D5A"/>
                </a:solidFill>
              </a:rPr>
              <a:t>uvykací</a:t>
            </a:r>
            <a:r>
              <a:rPr lang="cs-CZ" altLang="cs-CZ" sz="1700" b="0" dirty="0">
                <a:solidFill>
                  <a:srgbClr val="002D5A"/>
                </a:solidFill>
              </a:rPr>
              <a:t> - prosazení skutečných demokratů, kteří nahrazují pragmatiky. Důležité je, jak rychle se demokratické mechanismy posunou ze sféry politické do sféry občanské.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Adam </a:t>
            </a:r>
            <a:r>
              <a:rPr lang="cs-CZ" altLang="cs-CZ" sz="2000" b="0" dirty="0" err="1">
                <a:solidFill>
                  <a:srgbClr val="002D5A"/>
                </a:solidFill>
              </a:rPr>
              <a:t>Preworski</a:t>
            </a:r>
            <a:r>
              <a:rPr lang="cs-CZ" altLang="cs-CZ" sz="2000" b="0" dirty="0">
                <a:solidFill>
                  <a:srgbClr val="002D5A"/>
                </a:solidFill>
              </a:rPr>
              <a:t> – 2 etapy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Liberalizace - počáteční fáze, ve které se prostor ovládaný autoritářskou mocí otevírá pro jednotlivce a skupiny, které byly z dosavadních autoritářských pravidel vyloučeny.</a:t>
            </a:r>
          </a:p>
          <a:p>
            <a:pPr lvl="1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Demokratizace - z odpůrců se stávají aktivní účastníci procesu, jejichž vliv na změny se zvyšuje. Dochází také k budování demokratických institucí, k prosazení demokratických a všeobecně respektovaných pravidel hry. Dochází ke všeobecné stabilizaci. Začínají vznikat dohody o nových pravidlech hry. </a:t>
            </a:r>
            <a:endParaRPr lang="cs-CZ" altLang="cs-CZ" sz="1700" b="0" dirty="0">
              <a:solidFill>
                <a:srgbClr val="002D5A"/>
              </a:solidFill>
            </a:endParaRPr>
          </a:p>
          <a:p>
            <a:pPr eaLnBrk="1" hangingPunct="1"/>
            <a:endParaRPr lang="cs-CZ" altLang="cs-CZ" sz="1600" b="0" i="1" dirty="0"/>
          </a:p>
        </p:txBody>
      </p:sp>
    </p:spTree>
    <p:extLst>
      <p:ext uri="{BB962C8B-B14F-4D97-AF65-F5344CB8AC3E}">
        <p14:creationId xmlns:p14="http://schemas.microsoft.com/office/powerpoint/2010/main" val="337712787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Povinná literatura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656782" cy="5107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Vladimír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Martin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Hrinko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Jaromír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Zůna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kol. Vybrané kapitoly o bezpečnosti. Praha: CEVRO Institut, 2022. ISBN 978-80-87125-35-9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Malkopoulou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Anthoula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Alexander S. </a:t>
            </a: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Kishner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Militant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Critics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Edinburgh: Edinburgh University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2019. ISBN: 978-1-4744-4560-3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8203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34024"/>
            <a:ext cx="8572500" cy="56607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Přechody a typy pol. režimů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1F310B2-D9E9-22AA-9E49-C523446BA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12699"/>
              </p:ext>
            </p:extLst>
          </p:nvPr>
        </p:nvGraphicFramePr>
        <p:xfrm>
          <a:off x="426028" y="1049480"/>
          <a:ext cx="8572500" cy="513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746">
                  <a:extLst>
                    <a:ext uri="{9D8B030D-6E8A-4147-A177-3AD203B41FA5}">
                      <a16:colId xmlns:a16="http://schemas.microsoft.com/office/drawing/2014/main" val="2261447843"/>
                    </a:ext>
                  </a:extLst>
                </a:gridCol>
                <a:gridCol w="1397785">
                  <a:extLst>
                    <a:ext uri="{9D8B030D-6E8A-4147-A177-3AD203B41FA5}">
                      <a16:colId xmlns:a16="http://schemas.microsoft.com/office/drawing/2014/main" val="3778241966"/>
                    </a:ext>
                  </a:extLst>
                </a:gridCol>
                <a:gridCol w="1342521">
                  <a:extLst>
                    <a:ext uri="{9D8B030D-6E8A-4147-A177-3AD203B41FA5}">
                      <a16:colId xmlns:a16="http://schemas.microsoft.com/office/drawing/2014/main" val="1920270498"/>
                    </a:ext>
                  </a:extLst>
                </a:gridCol>
                <a:gridCol w="2233607">
                  <a:extLst>
                    <a:ext uri="{9D8B030D-6E8A-4147-A177-3AD203B41FA5}">
                      <a16:colId xmlns:a16="http://schemas.microsoft.com/office/drawing/2014/main" val="1529857073"/>
                    </a:ext>
                  </a:extLst>
                </a:gridCol>
                <a:gridCol w="1633841">
                  <a:extLst>
                    <a:ext uri="{9D8B030D-6E8A-4147-A177-3AD203B41FA5}">
                      <a16:colId xmlns:a16="http://schemas.microsoft.com/office/drawing/2014/main" val="335649834"/>
                    </a:ext>
                  </a:extLst>
                </a:gridCol>
              </a:tblGrid>
              <a:tr h="1113429">
                <a:tc>
                  <a:txBody>
                    <a:bodyPr/>
                    <a:lstStyle/>
                    <a:p>
                      <a:r>
                        <a:rPr lang="cs-CZ" sz="1900" dirty="0"/>
                        <a:t>Druh přechodu / Typ polit. režimu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Totalitní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Posttotalitní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Autoritativní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err="1"/>
                        <a:t>Sultanistický</a:t>
                      </a:r>
                      <a:r>
                        <a:rPr lang="cs-CZ" sz="19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862726"/>
                  </a:ext>
                </a:extLst>
              </a:tr>
              <a:tr h="697628">
                <a:tc>
                  <a:txBody>
                    <a:bodyPr/>
                    <a:lstStyle/>
                    <a:p>
                      <a:r>
                        <a:rPr lang="cs-CZ" sz="1900" dirty="0"/>
                        <a:t>Odstranění vnějším zásahem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Německo (1945)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Irák (2003)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20326"/>
                  </a:ext>
                </a:extLst>
              </a:tr>
              <a:tr h="1288814">
                <a:tc>
                  <a:txBody>
                    <a:bodyPr/>
                    <a:lstStyle/>
                    <a:p>
                      <a:r>
                        <a:rPr lang="cs-CZ" sz="1900" dirty="0"/>
                        <a:t>Sjednaný přechod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Polsko (1989), Maďarsko (1989) Španělsko (1975 s výhradami)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45277"/>
                  </a:ext>
                </a:extLst>
              </a:tr>
              <a:tr h="1288814">
                <a:tc>
                  <a:txBody>
                    <a:bodyPr/>
                    <a:lstStyle/>
                    <a:p>
                      <a:r>
                        <a:rPr lang="cs-CZ" sz="1900" dirty="0"/>
                        <a:t>Zhroucení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err="1"/>
                        <a:t>Českoslo-vensko</a:t>
                      </a:r>
                      <a:r>
                        <a:rPr lang="cs-CZ" sz="1900" dirty="0"/>
                        <a:t>, NDR (1989)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Argentina (1983)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Nikaragua (1979), Rumunsko (1989)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64632"/>
                  </a:ext>
                </a:extLst>
              </a:tr>
              <a:tr h="744426">
                <a:tc>
                  <a:txBody>
                    <a:bodyPr/>
                    <a:lstStyle/>
                    <a:p>
                      <a:r>
                        <a:rPr lang="cs-CZ" sz="1900" dirty="0"/>
                        <a:t>Přechod shora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Ekvádor (1979), Brazílie (1985)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9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51314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9874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Třetí fáze přechodu k demokracii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5152"/>
            <a:ext cx="8229600" cy="431101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Liberalizace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Demokratizace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CA8A64"/>
                </a:solidFill>
              </a:rPr>
              <a:t>Konsolidace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 Stabilizace a vytvoření perspektivy  dlouhodobého přetrvání demokratického režimu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Jde o to, aby se demokracie stala „jedinou hrou ve městě“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Obvykle si vyžaduje delší čas než přechod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Rozmanitost sfér</a:t>
            </a:r>
          </a:p>
          <a:p>
            <a:pPr marL="914315" lvl="1" indent="-514350">
              <a:spcBef>
                <a:spcPts val="1800"/>
              </a:spcBef>
              <a:buFont typeface="+mj-lt"/>
              <a:buAutoNum type="arabicPeriod"/>
            </a:pPr>
            <a:endParaRPr lang="cs-CZ" dirty="0">
              <a:solidFill>
                <a:srgbClr val="CA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4695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Fáze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84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Zvýšení akceptace pravidel, 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Institucionalizace postupů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Upevnění institucionálních struktur</a:t>
            </a:r>
          </a:p>
          <a:p>
            <a:pPr marL="0" indent="0">
              <a:spcBef>
                <a:spcPts val="1800"/>
              </a:spcBef>
              <a:buNone/>
            </a:pPr>
            <a:endParaRPr lang="cs-CZ" dirty="0">
              <a:solidFill>
                <a:srgbClr val="002D5A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800" dirty="0">
                <a:solidFill>
                  <a:srgbClr val="002D5A"/>
                </a:solidFill>
              </a:rPr>
              <a:t>Klaus von </a:t>
            </a:r>
            <a:r>
              <a:rPr lang="cs-CZ" sz="2800" dirty="0" err="1">
                <a:solidFill>
                  <a:srgbClr val="002D5A"/>
                </a:solidFill>
              </a:rPr>
              <a:t>Beyme</a:t>
            </a:r>
            <a:r>
              <a:rPr lang="cs-CZ" sz="2800" dirty="0">
                <a:solidFill>
                  <a:srgbClr val="002D5A"/>
                </a:solidFill>
              </a:rPr>
              <a:t> (1996): </a:t>
            </a:r>
            <a:r>
              <a:rPr lang="cs-CZ" sz="2800" i="1" dirty="0">
                <a:solidFill>
                  <a:srgbClr val="002D5A"/>
                </a:solidFill>
              </a:rPr>
              <a:t>„Konsolidaci je možno považovat za ukončenou tehdy, jestliže všechny relevantní skupiny akceptují pravidla hry.“</a:t>
            </a:r>
          </a:p>
        </p:txBody>
      </p:sp>
    </p:spTree>
    <p:extLst>
      <p:ext uri="{BB962C8B-B14F-4D97-AF65-F5344CB8AC3E}">
        <p14:creationId xmlns:p14="http://schemas.microsoft.com/office/powerpoint/2010/main" val="2792194425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Faktory ovlivňující proces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Hospodářský kontext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Mezinárodní souvislosti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Konfliktní linie ve společnosti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Regionální kontext</a:t>
            </a:r>
          </a:p>
        </p:txBody>
      </p:sp>
    </p:spTree>
    <p:extLst>
      <p:ext uri="{BB962C8B-B14F-4D97-AF65-F5344CB8AC3E}">
        <p14:creationId xmlns:p14="http://schemas.microsoft.com/office/powerpoint/2010/main" val="72686321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69963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Úrovně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668463"/>
            <a:ext cx="8313738" cy="458628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Konstituční k. </a:t>
            </a:r>
            <a:endParaRPr lang="cs-CZ" altLang="cs-CZ" i="1" dirty="0">
              <a:solidFill>
                <a:srgbClr val="002D5A"/>
              </a:solidFill>
            </a:endParaRP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systémů zájmových skupin a pol. stran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poměrů u neformálních, nepřímých aktérů (armáda, podnikatelé…)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občanské společnosti</a:t>
            </a:r>
            <a:endParaRPr lang="cs-CZ" altLang="cs-CZ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34039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81" y="228600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Indikátory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31" y="993054"/>
            <a:ext cx="8313738" cy="5199928"/>
          </a:xfrm>
        </p:spPr>
        <p:txBody>
          <a:bodyPr>
            <a:noAutofit/>
          </a:bodyPr>
          <a:lstStyle/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nejméně dvoje parlamentní volby bez násilí “shora či zdola”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akceptování změny moci politickými tábory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neexistuje žádná větší fluktuace voličů.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neexistence “větších, systému nepřátelských stran”.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přijetí “pravidel hry” většinou obyvatelstva jako “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the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 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only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 game in 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town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203228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81" y="228600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 err="1"/>
              <a:t>Dekonsolidace</a:t>
            </a:r>
            <a:endParaRPr lang="cs-CZ" altLang="cs-CZ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31" y="993054"/>
            <a:ext cx="8313738" cy="5199928"/>
          </a:xfrm>
        </p:spPr>
        <p:txBody>
          <a:bodyPr>
            <a:noAutofit/>
          </a:bodyPr>
          <a:lstStyle/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koncept „přichylování a odchylování“ - uznává proměnlivost a nejistotu jako integrální součásti demokracie, aniž by nutně vyvozoval bezprostřední kauzální souvislost se změnou režimu a osvětluje vzájemnou propojenost a překrývání jednotlivých fází demokratické konsolidace </a:t>
            </a:r>
          </a:p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různé zdroje – výrazná společenská nespokojenost, opakující se krize, nedostatečné vyrovnání s minulostí, národní identita, imigrace</a:t>
            </a:r>
          </a:p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demokracie bez liberalismu?</a:t>
            </a:r>
          </a:p>
          <a:p>
            <a:pPr marL="454025" indent="-285750" algn="just">
              <a:spcBef>
                <a:spcPts val="1200"/>
              </a:spcBef>
            </a:pPr>
            <a:endParaRPr lang="cs-CZ" sz="2200" dirty="0">
              <a:solidFill>
                <a:srgbClr val="002D5A"/>
              </a:solidFill>
            </a:endParaRP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endParaRPr lang="cs-CZ" sz="2000" b="0" i="0" dirty="0">
              <a:solidFill>
                <a:srgbClr val="002D5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0419697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Český politický systém – ústavní a institucionální rovina</a:t>
            </a:r>
          </a:p>
        </p:txBody>
      </p:sp>
    </p:spTree>
    <p:extLst>
      <p:ext uri="{BB962C8B-B14F-4D97-AF65-F5344CB8AC3E}">
        <p14:creationId xmlns:p14="http://schemas.microsoft.com/office/powerpoint/2010/main" val="3927740414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978-80-87474-23-5, str. 161-186 a 194-216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109-145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09346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52484" y="457674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charakteristiky českého parlamentarismu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7737" cy="4784725"/>
          </a:xfrm>
        </p:spPr>
        <p:txBody>
          <a:bodyPr/>
          <a:lstStyle/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Vladimír Klokočka a/versus Giovanni </a:t>
            </a:r>
            <a:r>
              <a:rPr lang="cs-CZ" altLang="cs-CZ" sz="2000" b="0" dirty="0" err="1">
                <a:solidFill>
                  <a:srgbClr val="002D5A"/>
                </a:solidFill>
              </a:rPr>
              <a:t>Sartori</a:t>
            </a:r>
            <a:endParaRPr lang="cs-CZ" altLang="cs-CZ" sz="2000" b="0" dirty="0">
              <a:solidFill>
                <a:srgbClr val="002D5A"/>
              </a:solidFill>
            </a:endParaRPr>
          </a:p>
          <a:p>
            <a:pPr marL="742950" lvl="3" indent="-285750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cs-CZ" altLang="cs-CZ" sz="1800" i="1" dirty="0">
                <a:solidFill>
                  <a:srgbClr val="002D5A"/>
                </a:solidFill>
              </a:rPr>
              <a:t>klasický republikánský parlamentarismus s některými drobnými racionalizačními opatřeními a nově též prezidiálními rysy </a:t>
            </a:r>
          </a:p>
          <a:p>
            <a:pPr marL="742950" lvl="3" indent="-285750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cs-CZ" altLang="cs-CZ" sz="1800" i="1" dirty="0">
                <a:solidFill>
                  <a:srgbClr val="002D5A"/>
                </a:solidFill>
              </a:rPr>
              <a:t>parlamentarismus s převahou parlamentu 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Bikameralismus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Pozitivní parlamentarismus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Parlament pracovního typu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Parlamentarismus spojený s multipartismem polarizovaného typu a bez dominantní politické strany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274055181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Doporučená literatura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92164"/>
            <a:ext cx="8656782" cy="5624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Buzan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Barry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Jaap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Wilde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Ole</a:t>
            </a: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Waever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Bezpečnost: Nový rámec pro analýzu. Brno: Centrum strategických studií, 2005. ISBN 80-903333-6-2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Astrid a Hana </a:t>
            </a: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Formánková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978-80-7325-483-4. /Online: 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www.kas.de/documents/268176/7349152/Politisches+System+Tschechiens.pdf/cecdd4e4-f08f-5edb-cd28-468bb4cda001?version=1.0&amp;t=1571395728614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MAREŠ, Miroslav a Štěpán VÝBORNÝ. Militantní demokracie ve střední Evropě. Brno: CDK, 2014. 978-80-7325-326-4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CIVÍN, Jan. Rámcová charakteristika československé tranzice 1989 – 1990. Středoevropské politické studie, Roč. 6, č. 1 (2004). /Online: 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https://journals.muni.cz/cepsr/article/view/4031/ </a:t>
            </a:r>
            <a:endParaRPr lang="cs-CZ" sz="2000" dirty="0">
              <a:solidFill>
                <a:srgbClr val="002D5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RINGEN, Stein. Národ ďáblů. Proč si necháváme vládnout. Brno: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Muni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PRESS, 2017. ISBN 978-80-210-8506-0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Vinohradská 12.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Podcast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Českého rozhlasu Plus – cyklus diskusí s Janem Charvátem (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https://www.mujrozhlas.cz/vinohradska-12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000" dirty="0">
              <a:solidFill>
                <a:srgbClr val="002D5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0504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Základní fakta o Parlamentu ČR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Dvoukomorový parlament – návaznost na tradici Rakousko-Uherska a I. republiky s významnými odlišnostmi: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400" b="0" dirty="0">
                <a:solidFill>
                  <a:srgbClr val="002D5A"/>
                </a:solidFill>
              </a:rPr>
              <a:t>Odlišné role a funkce obou komor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400" b="0" dirty="0">
                <a:solidFill>
                  <a:srgbClr val="002D5A"/>
                </a:solidFill>
              </a:rPr>
              <a:t>Odlišná délka mandátu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400" b="0" dirty="0">
                <a:solidFill>
                  <a:srgbClr val="002D5A"/>
                </a:solidFill>
              </a:rPr>
              <a:t>Odlišné volební systémy</a:t>
            </a:r>
          </a:p>
          <a:p>
            <a:pPr marL="533400" indent="-533400" eaLnBrk="1" hangingPunct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Jednání obou komor se řídí jednacími řády</a:t>
            </a:r>
          </a:p>
        </p:txBody>
      </p:sp>
    </p:spTree>
    <p:extLst>
      <p:ext uri="{BB962C8B-B14F-4D97-AF65-F5344CB8AC3E}">
        <p14:creationId xmlns:p14="http://schemas.microsoft.com/office/powerpoint/2010/main" val="571878473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Reprezentační role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7290"/>
            <a:ext cx="8229600" cy="392887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Vychází z převažujícího zastupitelského charakteru českého  ústavního a politického systému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Obě komory reprezentují všechny voliče, reprezentace je odlišná jen v důsledku rozdílných volebních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4253161969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Kreační pravomoci PČR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601788"/>
            <a:ext cx="8474075" cy="4772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Z Ústavy: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P</a:t>
            </a:r>
            <a:r>
              <a:rPr lang="cs-CZ" altLang="cs-CZ" sz="2100" b="0" dirty="0">
                <a:solidFill>
                  <a:srgbClr val="002D5A"/>
                </a:solidFill>
              </a:rPr>
              <a:t>S - návrh na jmenování prezidenta a viceprezidenta NKÚ prezidentovi republiky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Senát - souhlas se jmenováním soudců ÚS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Dále: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veřejný ochránce práv a jeho zástupce - volí PS z návrhů prezidenta a Senátu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mediální rady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Pozemkový fond, členové NKÚ, Úřad na ochranu osobních údajů...</a:t>
            </a:r>
          </a:p>
        </p:txBody>
      </p:sp>
    </p:spTree>
    <p:extLst>
      <p:ext uri="{BB962C8B-B14F-4D97-AF65-F5344CB8AC3E}">
        <p14:creationId xmlns:p14="http://schemas.microsoft.com/office/powerpoint/2010/main" val="55477577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Kontrolní funkce PČR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7415"/>
            <a:ext cx="8229600" cy="377874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3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Klíčová je kontrolní funkce vůči složkám výkonné moci - zejména vládě, částečně i prezidentovi republiky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100" b="0" dirty="0">
                <a:solidFill>
                  <a:srgbClr val="002D5A"/>
                </a:solidFill>
              </a:rPr>
              <a:t>Poslanecká sněmovna - vláda ČR; zpravodajské služby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100" b="0" dirty="0">
                <a:solidFill>
                  <a:srgbClr val="002D5A"/>
                </a:solidFill>
              </a:rPr>
              <a:t>Senát - prezident republiky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100" b="0" dirty="0">
                <a:solidFill>
                  <a:srgbClr val="002D5A"/>
                </a:solidFill>
              </a:rPr>
              <a:t>obě komory - pravomoci v oblasti bezpečnosti státu</a:t>
            </a:r>
          </a:p>
          <a:p>
            <a:pPr marL="0" indent="0">
              <a:buFont typeface="Arial" charset="0"/>
              <a:buNone/>
            </a:pPr>
            <a:endParaRPr lang="cs-CZ" altLang="cs-CZ" sz="2100" b="0" dirty="0"/>
          </a:p>
        </p:txBody>
      </p:sp>
    </p:spTree>
    <p:extLst>
      <p:ext uri="{BB962C8B-B14F-4D97-AF65-F5344CB8AC3E}">
        <p14:creationId xmlns:p14="http://schemas.microsoft.com/office/powerpoint/2010/main" val="2004580258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Poslanecká sněmovna a vláda ČR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Vláda je odpovědna Poslanecké sněmovně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Ø"/>
            </a:pPr>
            <a:r>
              <a:rPr lang="cs-CZ" altLang="cs-CZ" sz="2100" b="0" dirty="0">
                <a:solidFill>
                  <a:srgbClr val="002D5A"/>
                </a:solidFill>
              </a:rPr>
              <a:t>odpovědnost se projevuje zejména v hlasování o důvěře / nedůvěře (vyšší kvorum - projev racionalizovaného parlamentarismu)</a:t>
            </a:r>
          </a:p>
          <a:p>
            <a:pPr marL="1443038" lvl="2" indent="-528638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jednání o důvěře probíhá do 30 dnů od jmenování vlády, a to vždy</a:t>
            </a:r>
          </a:p>
          <a:p>
            <a:pPr marL="1443038" lvl="2" indent="-528638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vláda může také sama požádat o vyslovení důvěry, a to buď samostatně nebo v souvislosti s návrhem zákona</a:t>
            </a:r>
          </a:p>
          <a:p>
            <a:pPr marL="1443038" lvl="2" indent="-528638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návrh na vyslovení nedůvěry může podat nejméně 50 poslanců</a:t>
            </a:r>
          </a:p>
        </p:txBody>
      </p:sp>
    </p:spTree>
    <p:extLst>
      <p:ext uri="{BB962C8B-B14F-4D97-AF65-F5344CB8AC3E}">
        <p14:creationId xmlns:p14="http://schemas.microsoft.com/office/powerpoint/2010/main" val="1514480741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Kontrolní mechanismy PS vůči vládě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57350"/>
            <a:ext cx="8469313" cy="4597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vyjádření důvěry / nedůvěry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doporučení PS vládě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schvalování státního rozpočtu - klíčové politikum - může podat jen vláda, a to nejpozději 3 měsíce před začátkem rozpočtového roku - zvláštní procedura trojího čtení (viz příště)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schvalování státního závěrečného účtu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Interpelace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právo požadovat informace a vysvětlení od členů vlády a vedoucích správních úřadů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účast ministrů či jejich náměstků na zasedání výborů PS (platí i pro Senát)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vyšetřovací komise PS</a:t>
            </a:r>
          </a:p>
        </p:txBody>
      </p:sp>
    </p:spTree>
    <p:extLst>
      <p:ext uri="{BB962C8B-B14F-4D97-AF65-F5344CB8AC3E}">
        <p14:creationId xmlns:p14="http://schemas.microsoft.com/office/powerpoint/2010/main" val="3392261998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Parlament ČR a prezident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3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prezident je neodpovědný, nikoli však absolutně - výjimkou je možnost stíhat prezidenta pro velezradu, a to před ÚS na základě žaloby Senátu odsouhlasené Poslaneckou sněmovnou (čl. 65 Ústavy ČR)</a:t>
            </a:r>
          </a:p>
          <a:p>
            <a:pPr>
              <a:lnSpc>
                <a:spcPct val="115000"/>
              </a:lnSpc>
              <a:spcBef>
                <a:spcPct val="3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Obě komory se mohou navíc usnést, že prezident nemůže ze závažných důvodů vykonávat svůj úřad; jeho pravomoci jsou pak převedeny na předsedu vlády a předsedu PS, příp. Senátu</a:t>
            </a:r>
          </a:p>
        </p:txBody>
      </p:sp>
    </p:spTree>
    <p:extLst>
      <p:ext uri="{BB962C8B-B14F-4D97-AF65-F5344CB8AC3E}">
        <p14:creationId xmlns:p14="http://schemas.microsoft.com/office/powerpoint/2010/main" val="2210596960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/>
              <a:t>Pravomoci PČR v oblasti bezpečnosti státu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4814"/>
            <a:ext cx="8229600" cy="4421349"/>
          </a:xfrm>
        </p:spPr>
        <p:txBody>
          <a:bodyPr/>
          <a:lstStyle/>
          <a:p>
            <a:pPr>
              <a:spcBef>
                <a:spcPts val="1200"/>
              </a:spcBef>
              <a:buFont typeface="Arial" charset="0"/>
              <a:buNone/>
            </a:pPr>
            <a:r>
              <a:rPr lang="cs-CZ" altLang="cs-CZ" sz="2200" b="0" dirty="0">
                <a:solidFill>
                  <a:srgbClr val="002D5A"/>
                </a:solidFill>
              </a:rPr>
              <a:t>obě komory mají rovnocenné postavení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vyhlášení válečného stavu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souhlas s vysláním či pobytem ozbrojených sil jiných států na území ČR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souhlas s účastí ČR v obranných systémech mezinárodní organizace, jíž je ČR členem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souhlas s vysláním ozbrojených sil ČR mimo území státu</a:t>
            </a:r>
          </a:p>
          <a:p>
            <a:pPr>
              <a:spcBef>
                <a:spcPts val="1200"/>
              </a:spcBef>
            </a:pPr>
            <a:endParaRPr lang="cs-CZ" altLang="cs-CZ" sz="2000" b="0" dirty="0">
              <a:solidFill>
                <a:srgbClr val="002D5A"/>
              </a:solidFill>
            </a:endParaRP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PS také kontroluje zpravodajské služby (BIS, VOZ, NBÚ)</a:t>
            </a:r>
          </a:p>
        </p:txBody>
      </p:sp>
    </p:spTree>
    <p:extLst>
      <p:ext uri="{BB962C8B-B14F-4D97-AF65-F5344CB8AC3E}">
        <p14:creationId xmlns:p14="http://schemas.microsoft.com/office/powerpoint/2010/main" val="3811526707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70" y="299944"/>
            <a:ext cx="8447088" cy="419100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CA8A64"/>
                </a:solidFill>
              </a:rPr>
              <a:t>Ústavní postavení prezidenta republiky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8919" y="2421530"/>
            <a:ext cx="4056063" cy="302895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cs-CZ" altLang="cs-CZ" sz="1800" i="1" dirty="0">
                <a:solidFill>
                  <a:srgbClr val="002D5A"/>
                </a:solidFill>
              </a:rPr>
              <a:t>Bez kontrasignace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a odvolává premiéra a členy vlády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Svolává zasedání PS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Rozpouští PS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soudce ÚS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předsedu a </a:t>
            </a:r>
            <a:r>
              <a:rPr lang="cs-CZ" altLang="cs-CZ" sz="1800" b="0" dirty="0" err="1">
                <a:solidFill>
                  <a:srgbClr val="002D5A"/>
                </a:solidFill>
              </a:rPr>
              <a:t>mpř</a:t>
            </a:r>
            <a:r>
              <a:rPr lang="cs-CZ" altLang="cs-CZ" sz="1800" b="0" dirty="0">
                <a:solidFill>
                  <a:srgbClr val="002D5A"/>
                </a:solidFill>
              </a:rPr>
              <a:t>. NS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Suspenzivní právo veta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Podepisování zákonů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prezidenta a viceprezidenta NKÚ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členy Bankovní rady ČNB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Odpouští a zmírňuje tresty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63731" y="2421529"/>
            <a:ext cx="4138612" cy="331053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cs-CZ" altLang="cs-CZ" sz="1800" i="1" dirty="0">
                <a:solidFill>
                  <a:srgbClr val="CA8A64"/>
                </a:solidFill>
              </a:rPr>
              <a:t>S kontrasignací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Sjednávání a ratifikace mez. smluv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Zastupuje stát navenek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Vrchní velitel ozbrojených sil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Státní vyznamenání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Pověřuje a odvolává </a:t>
            </a:r>
            <a:r>
              <a:rPr lang="cs-CZ" altLang="cs-CZ" sz="1800" b="0" dirty="0" err="1">
                <a:solidFill>
                  <a:srgbClr val="CA8A64"/>
                </a:solidFill>
              </a:rPr>
              <a:t>ved</a:t>
            </a:r>
            <a:r>
              <a:rPr lang="cs-CZ" altLang="cs-CZ" sz="1800" b="0" dirty="0">
                <a:solidFill>
                  <a:srgbClr val="CA8A64"/>
                </a:solidFill>
              </a:rPr>
              <a:t>. </a:t>
            </a:r>
            <a:r>
              <a:rPr lang="cs-CZ" altLang="cs-CZ" sz="1800" b="0" dirty="0" err="1">
                <a:solidFill>
                  <a:srgbClr val="CA8A64"/>
                </a:solidFill>
              </a:rPr>
              <a:t>zast</a:t>
            </a:r>
            <a:r>
              <a:rPr lang="cs-CZ" altLang="cs-CZ" sz="1800" b="0" dirty="0">
                <a:solidFill>
                  <a:srgbClr val="CA8A64"/>
                </a:solidFill>
              </a:rPr>
              <a:t>. misí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Vyhlašuje volby do PS a Senátu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Jmenuje a povyšuje generály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Přijímá </a:t>
            </a:r>
            <a:r>
              <a:rPr lang="cs-CZ" altLang="cs-CZ" sz="1800" b="0" dirty="0" err="1">
                <a:solidFill>
                  <a:srgbClr val="CA8A64"/>
                </a:solidFill>
              </a:rPr>
              <a:t>ved</a:t>
            </a:r>
            <a:r>
              <a:rPr lang="cs-CZ" altLang="cs-CZ" sz="1800" b="0" dirty="0">
                <a:solidFill>
                  <a:srgbClr val="CA8A64"/>
                </a:solidFill>
              </a:rPr>
              <a:t>. </a:t>
            </a:r>
            <a:r>
              <a:rPr lang="cs-CZ" altLang="cs-CZ" sz="1800" b="0" dirty="0" err="1">
                <a:solidFill>
                  <a:srgbClr val="CA8A64"/>
                </a:solidFill>
              </a:rPr>
              <a:t>zast</a:t>
            </a:r>
            <a:r>
              <a:rPr lang="cs-CZ" altLang="cs-CZ" sz="1800" b="0" dirty="0">
                <a:solidFill>
                  <a:srgbClr val="CA8A64"/>
                </a:solidFill>
              </a:rPr>
              <a:t>. misí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Jmenuje soudce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Uděluje amnestii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79400" y="1078434"/>
            <a:ext cx="8610600" cy="1366837"/>
          </a:xfrm>
        </p:spPr>
        <p:txBody>
          <a:bodyPr>
            <a:normAutofit fontScale="92500" lnSpcReduction="20000"/>
          </a:bodyPr>
          <a:lstStyle/>
          <a:p>
            <a:pPr marL="324000">
              <a:spcBef>
                <a:spcPts val="600"/>
              </a:spcBef>
              <a:defRPr/>
            </a:pPr>
            <a:r>
              <a:rPr lang="cs-CZ" b="0" dirty="0">
                <a:solidFill>
                  <a:srgbClr val="002D5A"/>
                </a:solidFill>
              </a:rPr>
              <a:t>Volen přímo na 5 let (možno dvakrát za sebou)</a:t>
            </a:r>
          </a:p>
          <a:p>
            <a:pPr marL="324000">
              <a:spcBef>
                <a:spcPts val="600"/>
              </a:spcBef>
              <a:defRPr/>
            </a:pPr>
            <a:r>
              <a:rPr lang="cs-CZ" b="0" dirty="0">
                <a:solidFill>
                  <a:srgbClr val="002D5A"/>
                </a:solidFill>
              </a:rPr>
              <a:t>Hlava státu, z výkonu funkce není odpovědný, neodvolatelný</a:t>
            </a:r>
          </a:p>
          <a:p>
            <a:pPr>
              <a:lnSpc>
                <a:spcPct val="80000"/>
              </a:lnSpc>
              <a:defRPr/>
            </a:pPr>
            <a:endParaRPr lang="cs-CZ" sz="600" b="0" dirty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cs-CZ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66331"/>
      </p:ext>
    </p:extLst>
  </p:cSld>
  <p:clrMapOvr>
    <a:masterClrMapping/>
  </p:clrMapOvr>
  <p:transition spd="med">
    <p:check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8889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Politická pozice prezidenta republiky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7" y="1163472"/>
            <a:ext cx="8523027" cy="4525963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Tradičně podstatně silnější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Tzv. Hrad – neformální občanská a politická autorita, resp. Intelektuálně-zájmové mocenské uskupení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Hledání vztahu k politickým stranám, vládě a veřejnosti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Otázka způsobu volby prezidenta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Prezidenti samostatné ČR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1993-2003 	</a:t>
            </a:r>
            <a:r>
              <a:rPr lang="cs-CZ" altLang="cs-CZ" sz="2000" b="0" u="sng" dirty="0">
                <a:solidFill>
                  <a:srgbClr val="002D5A"/>
                </a:solidFill>
              </a:rPr>
              <a:t>Václav Havel</a:t>
            </a:r>
            <a:r>
              <a:rPr lang="cs-CZ" altLang="cs-CZ" sz="2000" b="0" dirty="0">
                <a:solidFill>
                  <a:srgbClr val="002D5A"/>
                </a:solidFill>
              </a:rPr>
              <a:t> (poprvé zvolen bez větších problémů, 			znovuzvolen těsnou parlamentní většinou)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2003-2013	</a:t>
            </a:r>
            <a:r>
              <a:rPr lang="cs-CZ" altLang="cs-CZ" sz="2000" b="0" u="sng" dirty="0">
                <a:solidFill>
                  <a:srgbClr val="002D5A"/>
                </a:solidFill>
              </a:rPr>
              <a:t>Václav Klaus</a:t>
            </a:r>
            <a:r>
              <a:rPr lang="cs-CZ" altLang="cs-CZ" sz="2000" b="0" dirty="0">
                <a:solidFill>
                  <a:srgbClr val="002D5A"/>
                </a:solidFill>
              </a:rPr>
              <a:t> (poprvé zvolen až ve 3. kole 3. volby, 				podruhé ve 3. kole 2. volby)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2013-2023	</a:t>
            </a:r>
            <a:r>
              <a:rPr lang="cs-CZ" altLang="cs-CZ" sz="2000" b="0" u="sng" dirty="0">
                <a:solidFill>
                  <a:srgbClr val="002D5A"/>
                </a:solidFill>
              </a:rPr>
              <a:t>Miloš Zeman </a:t>
            </a:r>
            <a:r>
              <a:rPr lang="cs-CZ" altLang="cs-CZ" sz="2000" b="0" dirty="0">
                <a:solidFill>
                  <a:srgbClr val="002D5A"/>
                </a:solidFill>
              </a:rPr>
              <a:t>(první a druhý přímo volený prezident, zvolen  		vždy ve druhém kole)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2023-…		</a:t>
            </a:r>
            <a:r>
              <a:rPr lang="cs-CZ" altLang="cs-CZ" sz="2000" u="sng" dirty="0">
                <a:solidFill>
                  <a:srgbClr val="002D5A"/>
                </a:solidFill>
              </a:rPr>
              <a:t>Petr Pavel </a:t>
            </a:r>
            <a:r>
              <a:rPr lang="cs-CZ" altLang="cs-CZ" sz="2000" dirty="0">
                <a:solidFill>
                  <a:srgbClr val="002D5A"/>
                </a:solidFill>
              </a:rPr>
              <a:t>(třetí přímo volený prezident, zvolen ve druhém 			kole)</a:t>
            </a:r>
            <a:endParaRPr lang="cs-CZ" altLang="cs-CZ" sz="20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926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651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Zakončení kurzu – podmínky ke zkoušce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69027"/>
            <a:ext cx="8656782" cy="48476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Aktivní účast při výuce ve formě práce ve dvojicích (50 %)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prezenčním studiu bude práce prezentována na cvičení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kombinovaném studiu bude práce odevzdána ve formě prezentace a následně rozebrána ústně v rámci druhé části zkoušky – </a:t>
            </a:r>
            <a:r>
              <a:rPr lang="cs-CZ" altLang="cs-CZ" dirty="0">
                <a:solidFill>
                  <a:srgbClr val="002D5A"/>
                </a:solidFill>
                <a:hlinkClick r:id="rId2"/>
              </a:rPr>
              <a:t>seznam prezentací</a:t>
            </a:r>
            <a:endParaRPr lang="cs-CZ" altLang="cs-CZ" dirty="0">
              <a:solidFill>
                <a:srgbClr val="002D5A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Písemný test ověřující orientaci v terminologii, základních konceptech a reáliích (50 %)</a:t>
            </a:r>
          </a:p>
        </p:txBody>
      </p:sp>
    </p:spTree>
    <p:extLst>
      <p:ext uri="{BB962C8B-B14F-4D97-AF65-F5344CB8AC3E}">
        <p14:creationId xmlns:p14="http://schemas.microsoft.com/office/powerpoint/2010/main" val="84000276"/>
      </p:ext>
    </p:extLst>
  </p:cSld>
  <p:clrMapOvr>
    <a:masterClrMapping/>
  </p:clrMapOvr>
  <p:transition spd="slow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52105" y="81983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Prezident republiky a Vláda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979" y="1596788"/>
            <a:ext cx="8065827" cy="485860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cs-CZ" sz="2400" b="0" dirty="0">
                <a:solidFill>
                  <a:srgbClr val="002D5A"/>
                </a:solidFill>
              </a:rPr>
              <a:t>Komplikované vztahy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legitimita rozdílného typu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Mocenské zápolení: stranická politika, „kohabitace“ po česku, zahraniční politika…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Odlišný typ pravomocí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Odlišné kontrolní mechanismy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Brzdy a protiváhy: výběr a jmenování premiéra, kontrasignace, prezidentské veto, společné kreační pravomoci, žaloba k ÚS…</a:t>
            </a:r>
          </a:p>
          <a:p>
            <a:pPr lvl="1">
              <a:defRPr/>
            </a:pPr>
            <a:endParaRPr lang="cs-CZ" sz="2000" b="0" dirty="0">
              <a:solidFill>
                <a:srgbClr val="002D5A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cs-CZ" sz="2000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5036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Vláda ČR - základní informace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674813"/>
            <a:ext cx="7916862" cy="457993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vrcholný orgán výkonné moci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skládá se z předsedy, místopředsedů a ministrů (počet není nikde stanoven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odpovědna Poslanecké sněmovně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premiér jmenován prezidentem a na jeho návrh jsou jmenováni i odvoláváni ostatní členové vlád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do 30 dnů od jmenování předstupuje před PS se žádostí o důvěru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vyslovení důvěry / nedůvěry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premiér - demise do rukou prezidenta; ostatní členové ji podávají prostřednictvím premiéra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vláda rozhoduje ve sboru (nadpoloviční většinou všech členů)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ministerstva a jiné úřady lze zřídit jen zákonem</a:t>
            </a:r>
          </a:p>
        </p:txBody>
      </p:sp>
    </p:spTree>
    <p:extLst>
      <p:ext uri="{BB962C8B-B14F-4D97-AF65-F5344CB8AC3E}">
        <p14:creationId xmlns:p14="http://schemas.microsoft.com/office/powerpoint/2010/main" val="2408496915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Postavení premiéra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Kontinentální typ parlamentarismu s rozhodující rolí parlamentu, v našem případě zejména Poslanecké sněmovny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premiér - </a:t>
            </a:r>
            <a:r>
              <a:rPr lang="cs-CZ" altLang="cs-CZ" sz="2200" b="0" i="1" dirty="0">
                <a:solidFill>
                  <a:srgbClr val="002D5A"/>
                </a:solidFill>
              </a:rPr>
              <a:t>první mezi rovnými </a:t>
            </a:r>
            <a:r>
              <a:rPr lang="cs-CZ" altLang="cs-CZ" sz="2200" b="0" dirty="0">
                <a:solidFill>
                  <a:srgbClr val="002D5A"/>
                </a:solidFill>
              </a:rPr>
              <a:t>- jestliže se vláda usnese podat demisi, musí se podřídit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Přesto někteří premiéři byli skutečně dominantní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Klaus I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Zeman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1800" b="0" dirty="0" err="1">
                <a:solidFill>
                  <a:srgbClr val="002D5A"/>
                </a:solidFill>
              </a:rPr>
              <a:t>Babiš</a:t>
            </a:r>
            <a:r>
              <a:rPr lang="cs-CZ" altLang="cs-CZ" sz="1800" b="0" dirty="0">
                <a:solidFill>
                  <a:srgbClr val="002D5A"/>
                </a:solidFill>
              </a:rPr>
              <a:t> I/II</a:t>
            </a:r>
          </a:p>
          <a:p>
            <a:pPr marL="0" indent="0">
              <a:lnSpc>
                <a:spcPct val="110000"/>
              </a:lnSpc>
              <a:spcBef>
                <a:spcPct val="35000"/>
              </a:spcBef>
              <a:buNone/>
            </a:pPr>
            <a:endParaRPr lang="cs-CZ" altLang="cs-CZ" sz="2200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73534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52484" y="457674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problémy českého </a:t>
            </a:r>
            <a:br>
              <a:rPr lang="cs-CZ" altLang="cs-CZ" sz="3800" dirty="0"/>
            </a:br>
            <a:r>
              <a:rPr lang="cs-CZ" altLang="cs-CZ" sz="3800" dirty="0"/>
              <a:t>ústavního systému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405523" cy="4936980"/>
          </a:xfrm>
        </p:spPr>
        <p:txBody>
          <a:bodyPr>
            <a:normAutofit fontScale="92500"/>
          </a:bodyPr>
          <a:lstStyle/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b="0" dirty="0">
                <a:solidFill>
                  <a:srgbClr val="002D5A"/>
                </a:solidFill>
              </a:rPr>
              <a:t>Vládní nestabi</a:t>
            </a:r>
            <a:r>
              <a:rPr lang="cs-CZ" altLang="cs-CZ" sz="2200" dirty="0">
                <a:solidFill>
                  <a:srgbClr val="002D5A"/>
                </a:solidFill>
              </a:rPr>
              <a:t>lita v důsledku roztříštěnosti politického spektra a Poslanecké sněmovny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Neakceschopnost vlád v důsledku jejich složité struktury (koalice) a neexistence základního konsenzu z hlediska směřování země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Přepjatá snaha řešit vše pomocí zákonů (tzv. hypertrofie práva)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Příliš široká zákonodárná iniciativa poslanců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Upadající kvalifikační úroveň zákonodárců – po každých volbách se mění velké až extrémní množství poslanců, kteří se teprve zaučují; často se mění i vedení sněmovny a jejích klíčových výborů = začíná se takřka od nuly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Zejména v tomto období navíc výrazně vzrostl počet a délka obstrukcí ze strany opozice, které skutečně ochromují práci sněmovny 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b="0" dirty="0"/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624890848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52484" y="457674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problémy českého </a:t>
            </a:r>
            <a:br>
              <a:rPr lang="cs-CZ" altLang="cs-CZ" sz="3800" dirty="0"/>
            </a:br>
            <a:r>
              <a:rPr lang="cs-CZ" altLang="cs-CZ" sz="3800" dirty="0"/>
              <a:t>ústavního systému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444336"/>
            <a:ext cx="8405523" cy="5049982"/>
          </a:xfrm>
        </p:spPr>
        <p:txBody>
          <a:bodyPr>
            <a:normAutofit/>
          </a:bodyPr>
          <a:lstStyle/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b="0" dirty="0">
                <a:solidFill>
                  <a:srgbClr val="002060"/>
                </a:solidFill>
              </a:rPr>
              <a:t>Zavedením přímé volby hlavy státu došlo k výraznému posílení legitimity prezidenta republiky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b="0" dirty="0">
                <a:solidFill>
                  <a:srgbClr val="002060"/>
                </a:solidFill>
              </a:rPr>
              <a:t>Spolu s pokračováním tradice tzv. Hradu jako specifického politického mocenského centra a počínáním prvního přímo voleného prezidenta Zemana tím došlo k potenciálnímu i faktickému vychýlení fungování ústavního systému na samotnou hranu parlamentarismu – to se nejvíce projevilo ve jmenování Rusnokovy vlády, jež byla typickým prezidentským kabinetem, a dále celou řadou obstrukcí při jmenování a odvolávání premiérem navrženým ministrů, včetně pokusu vyšachovat ze hry předsedu vítězné ČSSD Bohuslava Sobotku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b="0" dirty="0">
                <a:solidFill>
                  <a:srgbClr val="002060"/>
                </a:solidFill>
              </a:rPr>
              <a:t>Další příkladem bylo otálení při jmenování Babiše premiérem po té, kdy jeho první kabinet nezískal důvěru – zemi vedla pět měsíců vláda v demisi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</a:rPr>
              <a:t>Dalšími projevy posílení pozice prezidenta byly zahraničně-politické iniciativy Miloše Zemana – politika více azimutů – návštěvy Ruska a Číny, zpochybňování linie vlády a MZV, jmenování některých vysoce postavených diplomatů apod. </a:t>
            </a:r>
            <a:endParaRPr lang="cs-CZ" altLang="cs-CZ" sz="1800" b="0" dirty="0">
              <a:solidFill>
                <a:srgbClr val="002060"/>
              </a:solidFill>
            </a:endParaRP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98484782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31702" y="363682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problémy českého </a:t>
            </a:r>
            <a:br>
              <a:rPr lang="cs-CZ" altLang="cs-CZ" sz="3800" dirty="0"/>
            </a:br>
            <a:r>
              <a:rPr lang="cs-CZ" altLang="cs-CZ" sz="3800" dirty="0"/>
              <a:t>ústavního systému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47532" y="1236518"/>
            <a:ext cx="8405523" cy="5049982"/>
          </a:xfrm>
        </p:spPr>
        <p:txBody>
          <a:bodyPr>
            <a:noAutofit/>
          </a:bodyPr>
          <a:lstStyle/>
          <a:p>
            <a:pPr marL="285750" lvl="2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a</a:t>
            </a:r>
            <a:r>
              <a:rPr lang="cs-CZ" altLang="cs-CZ" sz="1600" b="0" dirty="0">
                <a:solidFill>
                  <a:srgbClr val="002060"/>
                </a:solidFill>
              </a:rPr>
              <a:t>ktivní až aktivistický Ústavní soud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Po vzoru sousedního Německa vznikl po roce 1989 nejprve velmi aktivní federální a později i český Ústavní soud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Při jeho obsazování existuje vazba mezi prezidentem republiky, který jmenuje soudce (a také předsedu a místopředsedu), a Senátem, který se jmenováním vyjadřuje souhlas – v minulosti jej opakovaně odmítl, a to všem čtyřem českým prezidentům 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b="0" dirty="0">
                <a:solidFill>
                  <a:srgbClr val="002060"/>
                </a:solidFill>
              </a:rPr>
              <a:t>ÚS v minulosti několikrát rozhodoval o kauzách se siln</a:t>
            </a:r>
            <a:r>
              <a:rPr lang="cs-CZ" altLang="cs-CZ" sz="1600" dirty="0">
                <a:solidFill>
                  <a:srgbClr val="002060"/>
                </a:solidFill>
              </a:rPr>
              <a:t>ým politickým nábojem – zrušení důležité části volebního zákona s dopadem na sněmovní volební systém a (ne)možnost konání klíčových voleb – naposledy v roce 2021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V roce 2009 ÚS de facto zrušil předčasné volby, a to jen několik měsíců před termínem jejich konání – tím zapříčinil protahování situace Fischerovy úřednické vlády a nepřímo i významný rozklad dosavadního stranického systému 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b="0" dirty="0">
                <a:solidFill>
                  <a:srgbClr val="002060"/>
                </a:solidFill>
              </a:rPr>
              <a:t>ÚS se také velmi extenzivně postavil ke svém právu přezkoumávat ústavnost ústavních zákonů, které z ústavy nevyplývá, resp. mezinárodních smluv 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b="0" dirty="0">
                <a:solidFill>
                  <a:srgbClr val="002060"/>
                </a:solidFill>
              </a:rPr>
              <a:t>Ve srovnání s řadou </a:t>
            </a:r>
            <a:r>
              <a:rPr lang="cs-CZ" altLang="cs-CZ" sz="1600" dirty="0">
                <a:solidFill>
                  <a:srgbClr val="002060"/>
                </a:solidFill>
              </a:rPr>
              <a:t>obdobných orgánů kontroly ústavnosti </a:t>
            </a:r>
            <a:r>
              <a:rPr lang="pl-PL" altLang="cs-CZ" sz="1600" dirty="0">
                <a:solidFill>
                  <a:srgbClr val="002060"/>
                </a:solidFill>
              </a:rPr>
              <a:t>v blízkých zemích (Maďarsko, Polsko) </a:t>
            </a:r>
            <a:r>
              <a:rPr lang="cs-CZ" altLang="cs-CZ" sz="1600" dirty="0">
                <a:solidFill>
                  <a:srgbClr val="002060"/>
                </a:solidFill>
              </a:rPr>
              <a:t>představuje český ÚS stabilizační prvek, jehož rozhodnutí jsou ze strany politiků často kritizována, avšak zůstávají respektována</a:t>
            </a:r>
            <a:endParaRPr lang="cs-CZ" altLang="cs-CZ" sz="16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1035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strany, str. systém, volební systém a problémy české demokracie </a:t>
            </a:r>
          </a:p>
        </p:txBody>
      </p:sp>
    </p:spTree>
    <p:extLst>
      <p:ext uri="{BB962C8B-B14F-4D97-AF65-F5344CB8AC3E}">
        <p14:creationId xmlns:p14="http://schemas.microsoft.com/office/powerpoint/2010/main" val="1148254880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978-80-87474-23-5, str. 161-186 a 194-216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87-108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2054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6C02FD7C-8B20-7472-5FD2-69075FF6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50838"/>
            <a:ext cx="8447088" cy="40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Význam politických stran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CEB7BC7E-2A9F-E312-DC93-21ED7917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33513"/>
            <a:ext cx="5186218" cy="482123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páteř demokratického rozhodování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historicky nejefektivnější způsob reprezentace zájmů společenských skupin a prosazování jejich cílů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klíčový aktér demokratického politického procesu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C1BB17A2-76D3-03E1-AD57-F84EF025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21" y="1333500"/>
            <a:ext cx="3727592" cy="32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49D457-B993-C62A-D8CE-C25B895DE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01625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Politické strany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F76F066-5734-3264-90DD-0B250610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33475"/>
            <a:ext cx="8229600" cy="49926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Jsou nezbytným prvkem fungování moderní politiky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Jejich vznik je úzce spojen s demokratizací industriálních společností 19. století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Není bez nich představitelná existence žádné současné demokracie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Jsou životně důležitým pojítkem mezi státem a (občanskou) společností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Jejich soutěž je základním atributem každého demokratického politického režimu. </a:t>
            </a:r>
            <a:endParaRPr lang="cs-CZ" altLang="cs-CZ" dirty="0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789816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Demokracie: definice, koncepty a vlny demokratizace</a:t>
            </a:r>
          </a:p>
        </p:txBody>
      </p:sp>
    </p:spTree>
    <p:extLst>
      <p:ext uri="{BB962C8B-B14F-4D97-AF65-F5344CB8AC3E}">
        <p14:creationId xmlns:p14="http://schemas.microsoft.com/office/powerpoint/2010/main" val="1582336650"/>
      </p:ext>
    </p:extLst>
  </p:cSld>
  <p:clrMapOvr>
    <a:masterClrMapping/>
  </p:clrMapOvr>
  <p:transition spd="slow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CD0E288-A36B-37A2-5EBA-D5020BE9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01625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Politické strany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7EFD5C-95C6-56A8-2B7B-F05F3BA5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563" y="1077913"/>
            <a:ext cx="8270875" cy="52816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Současná demokracie ve své podstatě není nic jiného než „soutěž mezi jednotlivci a zorganizovanými skupinami (primárně politickými stranami) o klíčové pozice v systému vládnutí, a to prostřednictvím regulérních voleb a s vyloučením použití násilí“. 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Česká ústava: „Politický systém je založen na svobodném a dobrovolném vzniku a volné soutěži politických stran.“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Pouze v diktaturách je pro vládnoucí elitu z pochopitelných důvodů politická soutěž nežádoucí. </a:t>
            </a:r>
            <a:endParaRPr lang="cs-CZ" altLang="cs-CZ"/>
          </a:p>
        </p:txBody>
      </p:sp>
    </p:spTree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>
          <a:xfrm>
            <a:off x="0" y="300797"/>
            <a:ext cx="8447088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2010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41193" y="975911"/>
          <a:ext cx="4203511" cy="505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22,08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56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ODS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20,22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53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TOP 09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16,7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41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KSČM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11,27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VV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10,88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KDU-ČSL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4,36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SPOZ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4,33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Suverenita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3,67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DSSS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77193" name="Object 5"/>
          <p:cNvGraphicFramePr>
            <a:graphicFrameLocks/>
          </p:cNvGraphicFramePr>
          <p:nvPr/>
        </p:nvGraphicFramePr>
        <p:xfrm>
          <a:off x="4544705" y="699447"/>
          <a:ext cx="4599295" cy="310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736833" imgH="3151905" progId="Excel.Sheet.8">
                  <p:embed/>
                </p:oleObj>
              </mc:Choice>
              <mc:Fallback>
                <p:oleObj r:id="rId3" imgW="5736833" imgH="3151905" progId="Excel.Sheet.8">
                  <p:embed/>
                  <p:pic>
                    <p:nvPicPr>
                      <p:cNvPr id="17719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705" y="699447"/>
                        <a:ext cx="4599295" cy="3108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131558" y="4058313"/>
          <a:ext cx="3825922" cy="187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18,85 %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Celková volatilita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22 %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Vněsystémová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Vnitrobloková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419861"/>
      </p:ext>
    </p:extLst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Nová situace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jednoznačně většinová vláda - poprvé od roku 1996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soudržnost, stabilita a akceschopnost se nedostavily; VV se rozpadly do dvou frakcí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kompromisy v podobě ústavní reformy (přímá volba prezidenta), daňové reformy razantně zvyšující daňové zatížení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vláda přesto nevydržela celé volební období</a:t>
            </a:r>
          </a:p>
          <a:p>
            <a:pPr>
              <a:spcBef>
                <a:spcPct val="65000"/>
              </a:spcBef>
            </a:pPr>
            <a:r>
              <a:rPr lang="cs-CZ" sz="2600" dirty="0" err="1">
                <a:solidFill>
                  <a:srgbClr val="002D5A"/>
                </a:solidFill>
                <a:sym typeface="Wingdings" pitchFamily="2" charset="2"/>
              </a:rPr>
              <a:t>Rusnokova</a:t>
            </a: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 vláda - nový typ - „prezidentský“ kabinet</a:t>
            </a:r>
          </a:p>
        </p:txBody>
      </p:sp>
    </p:spTree>
    <p:extLst>
      <p:ext uri="{BB962C8B-B14F-4D97-AF65-F5344CB8AC3E}">
        <p14:creationId xmlns:p14="http://schemas.microsoft.com/office/powerpoint/2010/main" val="2411723718"/>
      </p:ext>
    </p:extLst>
  </p:cSld>
  <p:clrMapOvr>
    <a:masterClrMapping/>
  </p:clrMapOvr>
  <p:transition spd="slow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69579" y="27414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2013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61285" y="929224"/>
          <a:ext cx="4265307" cy="470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20,45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ANO 2011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18,65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47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23,5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KSČM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14,91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33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16,5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TOP 09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11,99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ODS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7,72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Úsvit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6,88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KDU-ČSL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6,78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3,19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ČPS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Svobodní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SPOZ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1,51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8227" name="Object 5"/>
          <p:cNvGraphicFramePr>
            <a:graphicFrameLocks/>
          </p:cNvGraphicFramePr>
          <p:nvPr/>
        </p:nvGraphicFramePr>
        <p:xfrm>
          <a:off x="4848746" y="917695"/>
          <a:ext cx="4295254" cy="290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5328366" imgH="3450635" progId="Excel.Sheet.8">
                  <p:embed/>
                </p:oleObj>
              </mc:Choice>
              <mc:Fallback>
                <p:oleObj r:id="rId3" imgW="5328366" imgH="3450635" progId="Excel.Sheet.8">
                  <p:embed/>
                  <p:pic>
                    <p:nvPicPr>
                      <p:cNvPr id="178227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746" y="917695"/>
                        <a:ext cx="4295254" cy="290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042847" y="4111388"/>
          <a:ext cx="3825922" cy="187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12,62 %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Celková volatilita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38 %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16 %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Vněsystémová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22</a:t>
                      </a:r>
                      <a:r>
                        <a:rPr lang="cs-CZ" b="0" baseline="0" dirty="0">
                          <a:solidFill>
                            <a:srgbClr val="002D5A"/>
                          </a:solidFill>
                        </a:rPr>
                        <a:t> </a:t>
                      </a:r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Vnitrobloková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60173"/>
      </p:ext>
    </p:extLst>
  </p:cSld>
  <p:clrMapOvr>
    <a:masterClrMapping/>
  </p:clrMapOvr>
  <p:transition spd="slow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Opět změněná situace</a:t>
            </a:r>
          </a:p>
          <a:p>
            <a:pPr lvl="1"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vysoká míra vládní stability (Sobotkova vláda byla teprve třetím kabinetem, který přestál celé volební období), </a:t>
            </a:r>
          </a:p>
          <a:p>
            <a:pPr lvl="1"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koalici vytvořily dvě nejsilnější strany (z toho jedna nová) a jedna malá</a:t>
            </a:r>
          </a:p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Návrat oboustranné opozice – napravo navíc zdvojené ODS + TOP 09 / Úsvit</a:t>
            </a:r>
          </a:p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Nízká míra akceschopnosti</a:t>
            </a:r>
          </a:p>
        </p:txBody>
      </p:sp>
    </p:spTree>
    <p:extLst>
      <p:ext uri="{BB962C8B-B14F-4D97-AF65-F5344CB8AC3E}">
        <p14:creationId xmlns:p14="http://schemas.microsoft.com/office/powerpoint/2010/main" val="4276295973"/>
      </p:ext>
    </p:extLst>
  </p:cSld>
  <p:clrMapOvr>
    <a:masterClrMapping/>
  </p:clrMapOvr>
  <p:transition spd="slow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69579" y="27414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2017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933665" y="5094026"/>
          <a:ext cx="3825922" cy="37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6,29 %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997088" y="1047608"/>
          <a:ext cx="5051378" cy="327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0166" y="1257595"/>
          <a:ext cx="3539320" cy="4867307"/>
        </p:xfrm>
        <a:graphic>
          <a:graphicData uri="http://schemas.openxmlformats.org/drawingml/2006/table">
            <a:tbl>
              <a:tblPr/>
              <a:tblGrid>
                <a:gridCol w="88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6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mand.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KSČM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KDU-ČSL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26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Svobodní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079768"/>
      </p:ext>
    </p:extLst>
  </p:cSld>
  <p:clrMapOvr>
    <a:masterClrMapping/>
  </p:clrMapOvr>
  <p:transition spd="slow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117003"/>
      </p:ext>
    </p:extLst>
  </p:cSld>
  <p:clrMapOvr>
    <a:masterClrMapping/>
  </p:clrMapOvr>
  <p:transition spd="slow">
    <p:cove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895663"/>
      </p:ext>
    </p:extLst>
  </p:cSld>
  <p:clrMapOvr>
    <a:masterClrMapping/>
  </p:clrMapOvr>
  <p:transition spd="slow">
    <p:cove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800" dirty="0">
                <a:solidFill>
                  <a:srgbClr val="002D5A"/>
                </a:solidFill>
                <a:sym typeface="Wingdings" pitchFamily="2" charset="2"/>
              </a:rPr>
              <a:t>Vystřídaly se dvě vlády: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I. – jednobarevný poloúřednický kabinet, který nedostal důvěru 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II. – menšinová koaliční vláda ANO a ČSSD, vzniklá za aktivní podpory opoziční a smluvně spolupracující KSČM </a:t>
            </a:r>
          </a:p>
        </p:txBody>
      </p:sp>
    </p:spTree>
    <p:extLst>
      <p:ext uri="{BB962C8B-B14F-4D97-AF65-F5344CB8AC3E}">
        <p14:creationId xmlns:p14="http://schemas.microsoft.com/office/powerpoint/2010/main" val="4243388472"/>
      </p:ext>
    </p:extLst>
  </p:cSld>
  <p:clrMapOvr>
    <a:masterClrMapping/>
  </p:clrMapOvr>
  <p:transition spd="slow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3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500" dirty="0"/>
              <a:t>Situace a vývoj v jednotlivých stranách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73458"/>
            <a:ext cx="8545513" cy="57593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ČSSD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těžká porážka, po které následuje další sestup, nejistá budoucnost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ODS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návrat na 2. místo, následně velký koaliční potenciál proměněný do řady dílčích úspěchů, včetně zformování koalice SPOLU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TOP09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další oslabování, zastavené až po uzavření SPOLU, nejistá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budoucnoust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KSČM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slábne a čeká na rozuzlení v podobě voleb 2021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ANO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 až do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covidu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pozice dominantní strany, která posiluje vazbu svých voličů, následně oslabování, nadále zcela provázána s pozicí AB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KDU-ČSL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oslabování a vyklízení pozic, dvě změny ve vedení, nejistá budoucnosti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Piráti –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největší fenomén politické scény, od generační revoltě ke straně s potenciálem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catch-all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, koaliční potenciál – spolupráce se STAN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SPD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krajně pravicová populistická strana, důkaz sílící globalizační linie, závislá na popularitě svého „majitele“ Okamury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STAN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po osamostatnění stagnace, silná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reg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. báze, nový impuls volby 2020 a spolupráce s ČPS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524378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376227" cy="51074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HLOUŠEK, Vít, Lubomír KOPEČEK a Jakub ŠEDO. Politické systémy. Brno: </a:t>
            </a:r>
            <a:r>
              <a:rPr lang="cs-CZ" altLang="cs-CZ" sz="2400" dirty="0" err="1">
                <a:solidFill>
                  <a:srgbClr val="002D5A"/>
                </a:solidFill>
              </a:rPr>
              <a:t>Barrister</a:t>
            </a:r>
            <a:r>
              <a:rPr lang="cs-CZ" altLang="cs-CZ" sz="2400" dirty="0">
                <a:solidFill>
                  <a:srgbClr val="002D5A"/>
                </a:solidFill>
              </a:rPr>
              <a:t> &amp; </a:t>
            </a:r>
            <a:r>
              <a:rPr lang="cs-CZ" altLang="cs-CZ" sz="2400" dirty="0" err="1">
                <a:solidFill>
                  <a:srgbClr val="002D5A"/>
                </a:solidFill>
              </a:rPr>
              <a:t>Principal</a:t>
            </a:r>
            <a:r>
              <a:rPr lang="cs-CZ" altLang="cs-CZ" sz="2400" dirty="0">
                <a:solidFill>
                  <a:srgbClr val="002D5A"/>
                </a:solidFill>
              </a:rPr>
              <a:t>, 2018. ISBN 978-80-87474-23-5. str. 15-36 a 245-252</a:t>
            </a:r>
          </a:p>
        </p:txBody>
      </p:sp>
    </p:spTree>
    <p:extLst>
      <p:ext uri="{BB962C8B-B14F-4D97-AF65-F5344CB8AC3E}">
        <p14:creationId xmlns:p14="http://schemas.microsoft.com/office/powerpoint/2010/main" val="3545943461"/>
      </p:ext>
    </p:extLst>
  </p:cSld>
  <p:clrMapOvr>
    <a:masterClrMapping/>
  </p:clrMapOvr>
  <p:transition spd="slow">
    <p:cover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CC0251-D8FE-6E86-3408-1BBD2E34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19275"/>
            <a:ext cx="8953500" cy="3219450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FD07A27-4E30-D77F-45D3-68C5FD30F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09187"/>
              </p:ext>
            </p:extLst>
          </p:nvPr>
        </p:nvGraphicFramePr>
        <p:xfrm>
          <a:off x="426028" y="5382492"/>
          <a:ext cx="4031672" cy="60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192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rgbClr val="002D5A"/>
                          </a:solidFill>
                        </a:rPr>
                        <a:t>19,91 %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645271"/>
      </p:ext>
    </p:extLst>
  </p:cSld>
  <p:clrMapOvr>
    <a:masterClrMapping/>
  </p:clrMapOvr>
  <p:transition spd="slow">
    <p:cov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CA1E83-3FAF-124E-2239-63A3A52C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363"/>
            <a:ext cx="9144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2265"/>
      </p:ext>
    </p:extLst>
  </p:cSld>
  <p:clrMapOvr>
    <a:masterClrMapping/>
  </p:clrMapOvr>
  <p:transition spd="slow">
    <p:cover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3811C9-A10E-E804-C4BB-AFB116A8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981"/>
            <a:ext cx="9144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60724"/>
      </p:ext>
    </p:extLst>
  </p:cSld>
  <p:clrMapOvr>
    <a:masterClrMapping/>
  </p:clrMapOvr>
  <p:transition spd="slow">
    <p:cover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132764"/>
            <a:ext cx="8394250" cy="5459105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b="0" dirty="0">
                <a:solidFill>
                  <a:srgbClr val="002D5A"/>
                </a:solidFill>
              </a:rPr>
              <a:t>Nově 7 relevantních stran, tedy snížení počtu o dva, sdružených do 4 volebních subjektů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b="0" dirty="0">
                <a:solidFill>
                  <a:srgbClr val="002D5A"/>
                </a:solidFill>
              </a:rPr>
              <a:t>Díky dvěma úspěšným koalicím a propadu tradiční levice se systém posunul </a:t>
            </a:r>
            <a:r>
              <a:rPr lang="cs-CZ" sz="2400" dirty="0">
                <a:solidFill>
                  <a:srgbClr val="002D5A"/>
                </a:solidFill>
              </a:rPr>
              <a:t>blíže k umírněnému multipartismu (</a:t>
            </a:r>
            <a:r>
              <a:rPr lang="cs-CZ" sz="2400" dirty="0" err="1">
                <a:solidFill>
                  <a:srgbClr val="002D5A"/>
                </a:solidFill>
              </a:rPr>
              <a:t>Sartori</a:t>
            </a:r>
            <a:r>
              <a:rPr lang="cs-CZ" sz="2400" dirty="0">
                <a:solidFill>
                  <a:srgbClr val="002D5A"/>
                </a:solidFill>
              </a:rPr>
              <a:t>) – ANO však zůstává stranou s aspirací na dominantní stranu, avšak s velmi malým koaličním potenciálem (</a:t>
            </a:r>
            <a:r>
              <a:rPr lang="cs-CZ" sz="2400" b="0" dirty="0">
                <a:solidFill>
                  <a:srgbClr val="002D5A"/>
                </a:solidFill>
              </a:rPr>
              <a:t>Blondel)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Multipolarismus</a:t>
            </a:r>
            <a:endParaRPr lang="cs-CZ" sz="2400" dirty="0">
              <a:solidFill>
                <a:srgbClr val="002D5A"/>
              </a:solidFill>
            </a:endParaRP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ANO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ODS a její spojenci (Spolu)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Vedlejší póly: SPD, Piráti – otázka, jak vnímat STAN</a:t>
            </a:r>
          </a:p>
        </p:txBody>
      </p:sp>
    </p:spTree>
    <p:extLst>
      <p:ext uri="{BB962C8B-B14F-4D97-AF65-F5344CB8AC3E}">
        <p14:creationId xmlns:p14="http://schemas.microsoft.com/office/powerpoint/2010/main" val="1092090899"/>
      </p:ext>
    </p:extLst>
  </p:cSld>
  <p:clrMapOvr>
    <a:masterClrMapping/>
  </p:clrMapOvr>
  <p:transition spd="slow">
    <p:cover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/>
              <a:t>Mechanismus - ideologická </a:t>
            </a:r>
            <a:br>
              <a:rPr lang="cs-CZ" sz="4000" dirty="0"/>
            </a:br>
            <a:r>
              <a:rPr lang="cs-CZ" sz="4000" dirty="0"/>
              <a:t>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37731"/>
            <a:ext cx="8545513" cy="4778944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Levo</a:t>
            </a:r>
            <a:r>
              <a:rPr lang="cs-CZ" sz="2400" dirty="0">
                <a:solidFill>
                  <a:srgbClr val="002D5A"/>
                </a:solidFill>
              </a:rPr>
              <a:t>-pravá osa významně ztratila na relevanci – viz 2D spektrum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Oslabila tradiční polarizace, posílila extrémní politická polarizace způsobená z velké části samotnými politiky a stranami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Zvýšení významu konfliktů spojených s globalizací 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Silná generační linie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Oboustranná opozice, odstředivý charakter soutěže</a:t>
            </a:r>
          </a:p>
        </p:txBody>
      </p:sp>
    </p:spTree>
    <p:extLst>
      <p:ext uri="{BB962C8B-B14F-4D97-AF65-F5344CB8AC3E}">
        <p14:creationId xmlns:p14="http://schemas.microsoft.com/office/powerpoint/2010/main" val="273953019"/>
      </p:ext>
    </p:extLst>
  </p:cSld>
  <p:clrMapOvr>
    <a:masterClrMapping/>
  </p:clrMapOvr>
  <p:transition spd="slow">
    <p:cover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1911C-B39E-05F2-11CA-8389B109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3800" dirty="0"/>
              <a:t>Česko 2021 – 2D spektrum (Enter)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A7832F-91C5-0DBC-E08D-A19BB4287F5F}"/>
              </a:ext>
            </a:extLst>
          </p:cNvPr>
          <p:cNvSpPr txBox="1"/>
          <p:nvPr/>
        </p:nvSpPr>
        <p:spPr>
          <a:xfrm>
            <a:off x="5680075" y="1296988"/>
            <a:ext cx="4041775" cy="426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LIBERALISMUS (OO)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1 – moderní liberalismus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2 – klasický liberalismus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KONZERVATISMUS (CO)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3 – liberální konzervatismus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4 – národní konzervatismus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POPULISMUS (CC)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5 – nacionální populismus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6 – sociální populismus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SOCIALISMUS (OC)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7 – demokratický socialismus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8 – sociální demokracie</a:t>
            </a:r>
          </a:p>
        </p:txBody>
      </p:sp>
      <p:pic>
        <p:nvPicPr>
          <p:cNvPr id="30724" name="Obrázek9">
            <a:extLst>
              <a:ext uri="{FF2B5EF4-FFF2-40B4-BE49-F238E27FC236}">
                <a16:creationId xmlns:a16="http://schemas.microsoft.com/office/drawing/2014/main" id="{18EE7F67-F37E-68DE-B440-BECD60D28ED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1398588"/>
            <a:ext cx="4878388" cy="4525962"/>
          </a:xfrm>
        </p:spPr>
      </p:pic>
    </p:spTree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800" dirty="0" err="1">
                <a:solidFill>
                  <a:srgbClr val="002D5A"/>
                </a:solidFill>
                <a:sym typeface="Wingdings" pitchFamily="2" charset="2"/>
              </a:rPr>
              <a:t>pětikoaliční</a:t>
            </a:r>
            <a:r>
              <a:rPr lang="cs-CZ" sz="2800" dirty="0">
                <a:solidFill>
                  <a:srgbClr val="002D5A"/>
                </a:solidFill>
                <a:sym typeface="Wingdings" pitchFamily="2" charset="2"/>
              </a:rPr>
              <a:t>, od konce září čtyřkoaliční vláda Petra Fialy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prozatím stabilní, jakkoli musí řešit problémy, s nimiž se ještě nepotýkala žádná z dosavadních vlád – otázka, co se bude dít v posledním roce jejího mandátu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akceschopnost je navzdory odlišným ideologickým východiskům nezvykle vysoká – základem je kompromis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extrémně silná pozice premiéra, který je svorníkem celé vlády – tomu však neodpovídá osobnostní charakter premiéra Fialy</a:t>
            </a:r>
          </a:p>
          <a:p>
            <a:pPr>
              <a:spcBef>
                <a:spcPts val="1800"/>
              </a:spcBef>
            </a:pPr>
            <a:endParaRPr lang="cs-CZ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592624"/>
      </p:ext>
    </p:extLst>
  </p:cSld>
  <p:clrMapOvr>
    <a:masterClrMapping/>
  </p:clrMapOvr>
  <p:transition spd="slow">
    <p:cove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3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500" dirty="0"/>
              <a:t>Situace a vývoj v jednotlivých stranách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1664"/>
            <a:ext cx="8545513" cy="57911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ODS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 – v rámci Spolu zprvu velký vzestup, následovaný silným sestupem, vnitřně (zatím) nebývale jednotná, jednota se začíná drolit s prvními neúspěchy 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TOP09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 – další oslabování, velmi nejistá budoucnost</a:t>
            </a:r>
            <a:endParaRPr lang="cs-CZ" sz="19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ANO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po porážce ve volbách setrvalý vzestup související se společenskou situací a principiálním opozičním profilováním, nadále závislá na potenciálu AB, v některých momentech se od něj ale začíná odstřihávat; otázkou je, kdy a co bude po AB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KDU-ČSL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oslabování a vyklízení pozic, velmi nejistá budoucnost, s </a:t>
            </a:r>
            <a:r>
              <a:rPr lang="cs-CZ" sz="1900" dirty="0" err="1">
                <a:solidFill>
                  <a:srgbClr val="002D5A"/>
                </a:solidFill>
                <a:sym typeface="Wingdings" pitchFamily="2" charset="2"/>
              </a:rPr>
              <a:t>výj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. regionů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Piráti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 – po faktické porážce 2021 neustálé oslabování, velmi nejistá budoucnost 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SPD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soupeření s ANO o pozici dynamického opozičního aktéra – spolupráce s Trikolorou (a Pro), která může přerůst do integrace; ohrožena jinými protestními uskupeními (Stačilo!, Přísaha, Motoristé…)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STAN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po velkém volebním a povolebním vzestupu strmý pád v souvislosti s aférami řady klíčových osobností, postupná personální proměna, nejistá budoucnost</a:t>
            </a:r>
            <a:endParaRPr lang="cs-CZ" sz="1900" b="1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479888"/>
      </p:ext>
    </p:extLst>
  </p:cSld>
  <p:clrMapOvr>
    <a:masterClrMapping/>
  </p:clrMapOvr>
  <p:transition spd="slow">
    <p:cover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61" y="405951"/>
            <a:ext cx="8447088" cy="406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500" dirty="0"/>
              <a:t>Volební systémy v ČR </a:t>
            </a:r>
            <a:br>
              <a:rPr lang="cs-CZ" altLang="cs-CZ" sz="3500" dirty="0"/>
            </a:br>
            <a:r>
              <a:rPr lang="cs-CZ" altLang="cs-CZ" sz="3500" dirty="0"/>
              <a:t>základní přehled</a:t>
            </a:r>
          </a:p>
        </p:txBody>
      </p:sp>
      <p:graphicFrame>
        <p:nvGraphicFramePr>
          <p:cNvPr id="482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0431"/>
              </p:ext>
            </p:extLst>
          </p:nvPr>
        </p:nvGraphicFramePr>
        <p:xfrm>
          <a:off x="546098" y="1296537"/>
          <a:ext cx="8092934" cy="4904071"/>
        </p:xfrm>
        <a:graphic>
          <a:graphicData uri="http://schemas.openxmlformats.org/drawingml/2006/table">
            <a:tbl>
              <a:tblPr/>
              <a:tblGrid>
                <a:gridCol w="191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2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Většinový dvoukolový s uzavřeným 2. kolem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Senát 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1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Prezident republiky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7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Poměrného zastoupení listinného typu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Poslanecká sněmovna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4-26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2 skrutinia,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Imperialiho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kvóta – </a:t>
                      </a:r>
                      <a:r>
                        <a:rPr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Hagenbach-Bischoff</a:t>
                      </a:r>
                      <a:r>
                        <a:rPr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kvóta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5 – 8 - 11%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8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obcí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7-65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 skrutinium,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 dělitel; panašování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5 %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8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krajů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45-65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1 skrutinium, </a:t>
                      </a:r>
                      <a:r>
                        <a:rPr lang="cs-CZ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modif</a:t>
                      </a:r>
                      <a:r>
                        <a:rPr lang="cs-CZ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. 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dělitel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Evropský parlament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1 skrutinium,</a:t>
                      </a:r>
                      <a:r>
                        <a:rPr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dělitel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08987"/>
      </p:ext>
    </p:extLst>
  </p:cSld>
  <p:clrMapOvr>
    <a:masterClrMapping/>
  </p:clrMapOvr>
  <p:transition spd="slow">
    <p:cover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Volební systém do Poslanecké </a:t>
            </a:r>
            <a:br>
              <a:rPr lang="cs-CZ" altLang="cs-CZ" sz="4400" dirty="0"/>
            </a:br>
            <a:r>
              <a:rPr lang="cs-CZ" altLang="cs-CZ" sz="4400" dirty="0"/>
              <a:t>sněmovny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17073"/>
            <a:ext cx="8447088" cy="489960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Systém poměrného zastoupení – listinný typ s </a:t>
            </a:r>
            <a:r>
              <a:rPr lang="cs-CZ" altLang="cs-CZ" sz="2200" dirty="0" err="1">
                <a:solidFill>
                  <a:srgbClr val="002D5A"/>
                </a:solidFill>
              </a:rPr>
              <a:t>polovázanými</a:t>
            </a:r>
            <a:r>
              <a:rPr lang="cs-CZ" altLang="cs-CZ" sz="2200" dirty="0">
                <a:solidFill>
                  <a:srgbClr val="002D5A"/>
                </a:solidFill>
              </a:rPr>
              <a:t> kandidátními listinami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Účinky: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Prozatím neutrální ve smyslu proporcionality – ve volbách 2021 však nejslabší úspěšný subjekt získal takřka 10 % hlasů; je otázka, jak by situace vypadala v případě úspěchu stran kolem 5 %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14 volebních krajů oslabuje efekt celostátních lídrů a do popředí staví krajské lídry a složení kandidátních listin (sousedský efekt)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Preferenční hlasování má silný efekt především u volebních koalic (Spolu/</a:t>
            </a:r>
            <a:r>
              <a:rPr lang="cs-CZ" altLang="cs-CZ" sz="1900" dirty="0" err="1">
                <a:solidFill>
                  <a:srgbClr val="002D5A"/>
                </a:solidFill>
              </a:rPr>
              <a:t>Pirstan</a:t>
            </a:r>
            <a:r>
              <a:rPr lang="cs-CZ" altLang="cs-CZ" sz="1900" dirty="0">
                <a:solidFill>
                  <a:srgbClr val="002D5A"/>
                </a:solidFill>
              </a:rPr>
              <a:t>)</a:t>
            </a:r>
          </a:p>
          <a:p>
            <a:pPr lvl="1">
              <a:lnSpc>
                <a:spcPct val="105000"/>
              </a:lnSpc>
              <a:spcBef>
                <a:spcPct val="40000"/>
              </a:spcBef>
            </a:pPr>
            <a:endParaRPr lang="cs-CZ" altLang="cs-CZ" sz="19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9984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Co je demokracie?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Jednoduchá otázka, ale složitá odpověď - různé definice, dobová chápání, výjimky, demokracie s adjektivy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Dvě odlišné chápání demokracie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Procedurální</a:t>
            </a:r>
            <a:r>
              <a:rPr lang="cs-CZ" altLang="cs-CZ" sz="2400" dirty="0">
                <a:solidFill>
                  <a:srgbClr val="002D5A"/>
                </a:solidFill>
              </a:rPr>
              <a:t> – zaměření na organizaci režimu a zabezpečení politické legitimity a reprezentace zájmů voličů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Substanciální</a:t>
            </a:r>
            <a:r>
              <a:rPr lang="cs-CZ" altLang="cs-CZ" sz="2400" dirty="0">
                <a:solidFill>
                  <a:srgbClr val="002D5A"/>
                </a:solidFill>
              </a:rPr>
              <a:t> – zaměření na cíle, o něž má daný režim usilovat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7939"/>
      </p:ext>
    </p:extLst>
  </p:cSld>
  <p:clrMapOvr>
    <a:masterClrMapping/>
  </p:clrMapOvr>
  <p:transition spd="slow">
    <p:cover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7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Volební systém do Senátu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69242"/>
            <a:ext cx="8447088" cy="514743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Dvoukolový většinový – absolutní většina (při volbách ZD tělesa prakticky neužívaný) – č</a:t>
            </a:r>
            <a:r>
              <a:rPr lang="cs-CZ" altLang="cs-CZ" sz="2200" dirty="0">
                <a:solidFill>
                  <a:srgbClr val="002D5A"/>
                </a:solidFill>
                <a:cs typeface="Arial" pitchFamily="34" charset="0"/>
              </a:rPr>
              <a:t>astá </a:t>
            </a:r>
            <a:r>
              <a:rPr lang="cs-CZ" altLang="cs-CZ" sz="2200" dirty="0">
                <a:solidFill>
                  <a:srgbClr val="002D5A"/>
                </a:solidFill>
              </a:rPr>
              <a:t>negativní volba ve 2. kole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Účinky: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Posilování „nezávislých“, středových a regionálně či lokálně zakotvených kandidátů, kteří „nejméně vadí“ – částečná relevance jinak nerelevantních stran (ČSSD, Senátor 21…)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Dříve výrazně podléhá dobovým náladám (viz 4K 2000, ODS 2006, ČSSD po roce 2010)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Posilování osobností a kandidátů s populárním povoláním (starostové, lékaři, učitelé…)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Výrazné oslabování extremistů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Cca od roku 2018 – posilování kandidátů, které do voleb vyšle širší koalice stran či lokálních uskupení</a:t>
            </a:r>
          </a:p>
        </p:txBody>
      </p:sp>
    </p:spTree>
    <p:extLst>
      <p:ext uri="{BB962C8B-B14F-4D97-AF65-F5344CB8AC3E}">
        <p14:creationId xmlns:p14="http://schemas.microsoft.com/office/powerpoint/2010/main" val="1190205207"/>
      </p:ext>
    </p:extLst>
  </p:cSld>
  <p:clrMapOvr>
    <a:masterClrMapping/>
  </p:clrMapOvr>
  <p:transition spd="slow">
    <p:cover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93BC665-317E-76BE-A0E3-52BBF8343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38455" cy="11222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/>
              <a:t>Česko – základní dilemata s bezpečnostní rovinou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A85493FA-DC1F-B439-80BB-D22D5266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194955"/>
            <a:ext cx="8406679" cy="5340928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Demografický vývoj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Nejistota ekonomického růstu v důsledku řady souvisejících fenoménů a tendencí v oblasti ekonomické globalizace a europeizace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Budoucnost české energetiky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Vysoká míra oligarchizace české ekonomiky a politiky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Rostoucí deficity veřejných rozpočtů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Bezpečnostní konflikty ve světě ohrožující aktuální světový řád, v němž Česko požívá bezpečnostní záruky, jaké české země nikdy v historii nezažily 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Mezinárodní migrace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Volby 2025 a jejich souvislosti – možnost importu autoritářských tendencí</a:t>
            </a:r>
          </a:p>
        </p:txBody>
      </p:sp>
    </p:spTree>
  </p:cSld>
  <p:clrMapOvr>
    <a:masterClrMapping/>
  </p:clrMapOvr>
  <p:transition spd="slow">
    <p:cover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2B084BC-900C-49DA-8189-A3915AAF5EF9}"/>
              </a:ext>
            </a:extLst>
          </p:cNvPr>
          <p:cNvSpPr txBox="1"/>
          <p:nvPr/>
        </p:nvSpPr>
        <p:spPr>
          <a:xfrm>
            <a:off x="0" y="2272684"/>
            <a:ext cx="9144000" cy="2272330"/>
          </a:xfrm>
          <a:prstGeom prst="rect">
            <a:avLst/>
          </a:prstGeom>
          <a:noFill/>
        </p:spPr>
        <p:txBody>
          <a:bodyPr wrap="none" lIns="252000" tIns="0" rIns="252000" bIns="36000" anchor="ctr"/>
          <a:lstStyle/>
          <a:p>
            <a:pPr algn="ctr">
              <a:defRPr/>
            </a:pPr>
            <a:r>
              <a:rPr lang="pl-PL" sz="4400" b="1" cap="all" dirty="0">
                <a:solidFill>
                  <a:srgbClr val="CA8A64"/>
                </a:solidFill>
                <a:latin typeface="+mj-lt"/>
                <a:cs typeface="Arial" charset="0"/>
              </a:rPr>
              <a:t>Vládnutí v demokraciích</a:t>
            </a:r>
          </a:p>
        </p:txBody>
      </p:sp>
    </p:spTree>
    <p:extLst>
      <p:ext uri="{BB962C8B-B14F-4D97-AF65-F5344CB8AC3E}">
        <p14:creationId xmlns:p14="http://schemas.microsoft.com/office/powerpoint/2010/main" val="232908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345"/>
            <a:ext cx="8229600" cy="51527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Vládní systémy v Evropě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Monarchie / republika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Unitární / regionální / federace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Parlamentní / prezidentská / poloprezidentská (</a:t>
            </a:r>
            <a:r>
              <a:rPr lang="cs-CZ" altLang="cs-CZ" sz="2000" dirty="0" err="1">
                <a:solidFill>
                  <a:srgbClr val="002D5A"/>
                </a:solidFill>
              </a:rPr>
              <a:t>semiprezidentská</a:t>
            </a:r>
            <a:r>
              <a:rPr lang="cs-CZ" altLang="cs-CZ" sz="2000" dirty="0">
                <a:solidFill>
                  <a:srgbClr val="002D5A"/>
                </a:solidFill>
              </a:rPr>
              <a:t>) / direktoriální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Unikamerální</a:t>
            </a:r>
            <a:r>
              <a:rPr lang="cs-CZ" altLang="cs-CZ" sz="2000" dirty="0">
                <a:solidFill>
                  <a:srgbClr val="002D5A"/>
                </a:solidFill>
              </a:rPr>
              <a:t> / bikamerální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Postavení premiéra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Typy vlád</a:t>
            </a: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193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0" cy="752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52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5112951-E802-4294-B02F-91AEEDFD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04" y="2421083"/>
            <a:ext cx="3538196" cy="3616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4C0ACE-FC21-4A89-A248-C6EADC2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92"/>
            <a:ext cx="9144000" cy="755363"/>
          </a:xfrm>
        </p:spPr>
        <p:txBody>
          <a:bodyPr>
            <a:normAutofit/>
          </a:bodyPr>
          <a:lstStyle/>
          <a:p>
            <a:r>
              <a:rPr lang="cs-CZ" sz="4000" dirty="0"/>
              <a:t>Postavení premiéra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1CA54-698A-4BD9-B30B-0B7EA3A8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7918"/>
            <a:ext cx="8208819" cy="541366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Terminologie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premiér, ministerský předseda, předseda vlády, (spolkový) kancléř, první ministr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Existence funkce: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ano – parlamentní a poloprezidentský 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ne – prezidentský a direktoriální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Historický vznik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Faktory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ústavní </a:t>
            </a:r>
          </a:p>
          <a:p>
            <a:pPr lvl="2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vztahy s hlavou státu</a:t>
            </a:r>
          </a:p>
          <a:p>
            <a:pPr lvl="2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vztahy s parlamentem</a:t>
            </a:r>
          </a:p>
          <a:p>
            <a:pPr lvl="2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vztahy uvnitř vlády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zvykové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stranicko-politické </a:t>
            </a:r>
          </a:p>
        </p:txBody>
      </p:sp>
    </p:spTree>
    <p:extLst>
      <p:ext uri="{BB962C8B-B14F-4D97-AF65-F5344CB8AC3E}">
        <p14:creationId xmlns:p14="http://schemas.microsoft.com/office/powerpoint/2010/main" val="36270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C0ACE-FC21-4A89-A248-C6EADC2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92"/>
            <a:ext cx="9144000" cy="1170999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Postavení premiéra </a:t>
            </a:r>
            <a:br>
              <a:rPr lang="cs-CZ" sz="4000" dirty="0"/>
            </a:br>
            <a:r>
              <a:rPr lang="cs-CZ" sz="4000" dirty="0"/>
              <a:t>v parlamentarismu (</a:t>
            </a:r>
            <a:r>
              <a:rPr lang="cs-CZ" sz="4000" dirty="0" err="1"/>
              <a:t>Sartori</a:t>
            </a:r>
            <a:r>
              <a:rPr lang="cs-CZ" sz="40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1CA54-698A-4BD9-B30B-0B7EA3A8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164"/>
            <a:ext cx="8499764" cy="50084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první nad nerovnými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je nejdůležitějším představitelem výkonné moci, vůdcem strany a téměř není možnost jej sesadit parlamentním hlasováním, protože dostatečná většina poslanců je jeho stranickými podřízenými, 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jmenuje a odvolává ministry na základě vlastní vůle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první mezi nerovnými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nemusí být výlučně šéfem strany, přesto je parlamentem stěží sesaditelný – často z důvodu konstruktivního vyjádření nedůvěry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může provádět změny členů vlády a sám zůstávat v úřadu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první mezi rovnými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premiérova existence je spojena s jeho ministry, pokud rezignují oni, tak končí i on, 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má nad nimi malou moc a přijímá složení vlády, které je mu vnuceno.</a:t>
            </a:r>
            <a:endParaRPr lang="cs-CZ" sz="1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0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C0ACE-FC21-4A89-A248-C6EADC2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944"/>
            <a:ext cx="9144000" cy="1205345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Postavení premiéra v </a:t>
            </a:r>
            <a:r>
              <a:rPr lang="cs-CZ" sz="4000" dirty="0" err="1"/>
              <a:t>poloprezidencialismu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1CA54-698A-4BD9-B30B-0B7EA3A8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499"/>
            <a:ext cx="8499764" cy="470708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000" dirty="0">
                <a:solidFill>
                  <a:srgbClr val="002D5A"/>
                </a:solidFill>
              </a:rPr>
              <a:t>Základním faktorem je vztah premiér x prezident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Období souhlasných většin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Převahu má zpravidla prezident, který je stranickým vůdcem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Vybírá si premiéra, který je loajální a nemůže mu konkurovat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Premiér se stává vykonavatelem prezidentovy vůle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Pokud premiér přestane hrát tuto roli, bude vyměněn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Období nesouhlasných většin (kohabitace)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Záleží na osobních vztazích P/P, postavení premiéra uvnitř strany (bloku) a soudržnosti vládní většiny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Možná je jak rovnováha P/P, tak převaha premiéra</a:t>
            </a:r>
          </a:p>
        </p:txBody>
      </p:sp>
    </p:spTree>
    <p:extLst>
      <p:ext uri="{BB962C8B-B14F-4D97-AF65-F5344CB8AC3E}">
        <p14:creationId xmlns:p14="http://schemas.microsoft.com/office/powerpoint/2010/main" val="220709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ver/>
      </p:transition>
    </mc:Choice>
    <mc:Fallback>
      <p:transition spd="slow">
        <p:cover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11033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Typy vlád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330037"/>
            <a:ext cx="8126963" cy="516501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dle síly v parlamentu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většinové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menšinové  </a:t>
            </a:r>
          </a:p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dle počtu partnerů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jeden – jednobarevná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více – koaliční vláda</a:t>
            </a:r>
          </a:p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dle ideologické a programové vzdálenosti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propojené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nepropojené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defRPr/>
            </a:pPr>
            <a:endParaRPr lang="cs-CZ" sz="16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>
        <p:cover/>
      </p:transition>
    </mc:Choice>
    <mc:Fallback>
      <p:transition spd="slow" advClick="0">
        <p:cover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Teorie koalic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942393"/>
            <a:ext cx="8126963" cy="55526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koalice – partnerství 2 a více aktérů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formy koalic: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volební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legislativní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vládní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navazuje na teorii racionální volby a teorii her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co je racionální?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dosažení maxima cílů za vynaložení minima nákladů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cíle: peníze, moc, křesla v parlamentu, křesla ve vládě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náklady: úsilí, peníze, čas, kompromisy…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 teorii koalic - zajištění potřebné legislativní většiny k prosazení návrhů vlád</a:t>
            </a:r>
          </a:p>
        </p:txBody>
      </p:sp>
    </p:spTree>
    <p:extLst>
      <p:ext uri="{BB962C8B-B14F-4D97-AF65-F5344CB8AC3E}">
        <p14:creationId xmlns:p14="http://schemas.microsoft.com/office/powerpoint/2010/main" val="144648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>
        <p:cover/>
      </p:transition>
    </mc:Choice>
    <mc:Fallback>
      <p:transition spd="slow" advClick="0">
        <p:cover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859554F5BFAA4BBE3FE4010A9ED28D" ma:contentTypeVersion="2" ma:contentTypeDescription="Vytvoří nový dokument" ma:contentTypeScope="" ma:versionID="453ba895227779ced1f786948ef912a0">
  <xsd:schema xmlns:xsd="http://www.w3.org/2001/XMLSchema" xmlns:xs="http://www.w3.org/2001/XMLSchema" xmlns:p="http://schemas.microsoft.com/office/2006/metadata/properties" xmlns:ns2="6851cf81-6817-4491-8dac-539bd890e2c7" targetNamespace="http://schemas.microsoft.com/office/2006/metadata/properties" ma:root="true" ma:fieldsID="8aa7cd5efcb57b7b8a47f6d356e4da22" ns2:_="">
    <xsd:import namespace="6851cf81-6817-4491-8dac-539bd890e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1cf81-6817-4491-8dac-539bd890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A92F6-7653-4268-8349-FC502E6EA4CD}">
  <ds:schemaRefs>
    <ds:schemaRef ds:uri="http://schemas.microsoft.com/office/2006/documentManagement/types"/>
    <ds:schemaRef ds:uri="6851cf81-6817-4491-8dac-539bd890e2c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DDF872-0C80-46FB-AE0E-ECF2BDCF5DBB}">
  <ds:schemaRefs>
    <ds:schemaRef ds:uri="6851cf81-6817-4491-8dac-539bd890e2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C65AE0-B671-41C6-888D-B9F2723C05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12885</Words>
  <Application>Microsoft Office PowerPoint</Application>
  <PresentationFormat>Předvádění na obrazovce (4:3)</PresentationFormat>
  <Paragraphs>1304</Paragraphs>
  <Slides>174</Slides>
  <Notes>2</Notes>
  <HiddenSlides>70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174</vt:i4>
      </vt:variant>
    </vt:vector>
  </HeadingPairs>
  <TitlesOfParts>
    <vt:vector size="180" baseType="lpstr">
      <vt:lpstr>Arial</vt:lpstr>
      <vt:lpstr>Calibri</vt:lpstr>
      <vt:lpstr>Times New Roman</vt:lpstr>
      <vt:lpstr>Wingdings</vt:lpstr>
      <vt:lpstr>Motiv sady Office</vt:lpstr>
      <vt:lpstr>Microsoft Excel 97-2003 Worksheet</vt:lpstr>
      <vt:lpstr>Demokracie a bezpečnost v České republice</vt:lpstr>
      <vt:lpstr>Cíl předmětu</vt:lpstr>
      <vt:lpstr>Struktura</vt:lpstr>
      <vt:lpstr>Povinná literatura</vt:lpstr>
      <vt:lpstr>Doporučená literatura</vt:lpstr>
      <vt:lpstr>Zakončení kurzu – podmínky ke zkoušce</vt:lpstr>
      <vt:lpstr>Demokracie: definice, koncepty a vlny demokratizace</vt:lpstr>
      <vt:lpstr>Zdroje k tématu</vt:lpstr>
      <vt:lpstr>Co je demokracie?</vt:lpstr>
      <vt:lpstr>Procedurální pojetí demokracie</vt:lpstr>
      <vt:lpstr>Základy moderní/liberální demokracie</vt:lpstr>
      <vt:lpstr>Základy moderní/liberální demokracie</vt:lpstr>
      <vt:lpstr>Základy moderní/liberální demokracie</vt:lpstr>
      <vt:lpstr>Demokratický minimalismus</vt:lpstr>
      <vt:lpstr>Substancionální pojetí demokracie</vt:lpstr>
      <vt:lpstr>Demokracie a demokratizace</vt:lpstr>
      <vt:lpstr>Tři vlny demokratizace (Huntington)</vt:lpstr>
      <vt:lpstr>Tři vlny demokratizace (Huntington)</vt:lpstr>
      <vt:lpstr>Další vlny</vt:lpstr>
      <vt:lpstr>Zrod moderních demokracií  v rámci první vlny</vt:lpstr>
      <vt:lpstr>Nedemokratické režimy  a  bezpečnostní rizika</vt:lpstr>
      <vt:lpstr>Zdroje k tématu</vt:lpstr>
      <vt:lpstr>Moderní nedemokratické režimy</vt:lpstr>
      <vt:lpstr>Katalog rysů totalitních režimů  (Brzezinski, Friedrich)</vt:lpstr>
      <vt:lpstr>Totalitní režim / autoritativní režim (Linz)</vt:lpstr>
      <vt:lpstr>Linzova koncepce nedemokratických  režimů </vt:lpstr>
      <vt:lpstr>Byrokraticko-militaristické režimy (Linz)</vt:lpstr>
      <vt:lpstr>Posttotalitní režimy (Linz/Stepan)</vt:lpstr>
      <vt:lpstr>Sultanistické režimy (Linz/Stepan)</vt:lpstr>
      <vt:lpstr>Postideologický autoritativní režim</vt:lpstr>
      <vt:lpstr>Postideologický autoritativní režim</vt:lpstr>
      <vt:lpstr>Freedom House Index 2023</vt:lpstr>
      <vt:lpstr>Freedom House Index 2023</vt:lpstr>
      <vt:lpstr>Index demokracie (The Economist)</vt:lpstr>
      <vt:lpstr>Přechod k demokracii, konsolidace demokracie a její bezpečnostní rizika</vt:lpstr>
      <vt:lpstr>Zdroje k tématu</vt:lpstr>
      <vt:lpstr>Přechody k demokracii</vt:lpstr>
      <vt:lpstr>Aktéři a strategie tranzice  (Karlová, Schmitter)</vt:lpstr>
      <vt:lpstr>Etapy přechodu </vt:lpstr>
      <vt:lpstr>Přechody a typy pol. režimů </vt:lpstr>
      <vt:lpstr>Třetí fáze přechodu k demokracii </vt:lpstr>
      <vt:lpstr>Fáze konsolidace</vt:lpstr>
      <vt:lpstr>Faktory ovlivňující proces konsolidace</vt:lpstr>
      <vt:lpstr>Úrovně konsolidace</vt:lpstr>
      <vt:lpstr>Indikátory konsolidace</vt:lpstr>
      <vt:lpstr>Dekonsolidace</vt:lpstr>
      <vt:lpstr>Český politický systém – ústavní a institucionální rovina</vt:lpstr>
      <vt:lpstr>Zdroje k tématu</vt:lpstr>
      <vt:lpstr>Základní charakteristiky českého parlamentarismu</vt:lpstr>
      <vt:lpstr>Základní fakta o Parlamentu ČR</vt:lpstr>
      <vt:lpstr>Reprezentační role</vt:lpstr>
      <vt:lpstr>Kreační pravomoci PČR</vt:lpstr>
      <vt:lpstr>Kontrolní funkce PČR</vt:lpstr>
      <vt:lpstr>Poslanecká sněmovna a vláda ČR</vt:lpstr>
      <vt:lpstr>Kontrolní mechanismy PS vůči vládě</vt:lpstr>
      <vt:lpstr>Parlament ČR a prezident</vt:lpstr>
      <vt:lpstr>Pravomoci PČR v oblasti bezpečnosti státu</vt:lpstr>
      <vt:lpstr>Ústavní postavení prezidenta republiky</vt:lpstr>
      <vt:lpstr>Politická pozice prezidenta republiky</vt:lpstr>
      <vt:lpstr>Prezident republiky a Vláda ČR</vt:lpstr>
      <vt:lpstr>Vláda ČR - základní informace</vt:lpstr>
      <vt:lpstr>Postavení premiéra</vt:lpstr>
      <vt:lpstr>Základní problémy českého  ústavního systému</vt:lpstr>
      <vt:lpstr>Základní problémy českého  ústavního systému</vt:lpstr>
      <vt:lpstr>Základní problémy českého  ústavního systému</vt:lpstr>
      <vt:lpstr>Politické strany, str. systém, volební systém a problémy české demokracie </vt:lpstr>
      <vt:lpstr>Zdroje k tématu</vt:lpstr>
      <vt:lpstr>Význam politických stran</vt:lpstr>
      <vt:lpstr>Politické strany</vt:lpstr>
      <vt:lpstr>Politické strany</vt:lpstr>
      <vt:lpstr>Volby 2010</vt:lpstr>
      <vt:lpstr>Vládnutí</vt:lpstr>
      <vt:lpstr>Volby 2013</vt:lpstr>
      <vt:lpstr>Vládnutí</vt:lpstr>
      <vt:lpstr>Volby 2017</vt:lpstr>
      <vt:lpstr>Prezentace aplikace PowerPoint</vt:lpstr>
      <vt:lpstr>Prezentace aplikace PowerPoint</vt:lpstr>
      <vt:lpstr>Vládnutí</vt:lpstr>
      <vt:lpstr>Situace a vývoj v jednotlivých stranách</vt:lpstr>
      <vt:lpstr>Volby do Poslanecké sněmovny 2021</vt:lpstr>
      <vt:lpstr>Volby do Poslanecké sněmovny 2021</vt:lpstr>
      <vt:lpstr>Volby do Poslanecké sněmovny 2021</vt:lpstr>
      <vt:lpstr>Formát stranického systému</vt:lpstr>
      <vt:lpstr>Mechanismus - ideologická  polarizace</vt:lpstr>
      <vt:lpstr>Česko 2021 – 2D spektrum (Enter) </vt:lpstr>
      <vt:lpstr>Vládnutí</vt:lpstr>
      <vt:lpstr>Situace a vývoj v jednotlivých stranách</vt:lpstr>
      <vt:lpstr>Volební systémy v ČR  základní přehled</vt:lpstr>
      <vt:lpstr>Volební systém do Poslanecké  sněmovny </vt:lpstr>
      <vt:lpstr>Volební systém do Senátu</vt:lpstr>
      <vt:lpstr>Česko – základní dilemata s bezpečnostní rovinou</vt:lpstr>
      <vt:lpstr>Prezentace aplikace PowerPoint</vt:lpstr>
      <vt:lpstr>Struktura přednášky</vt:lpstr>
      <vt:lpstr>Prezentace aplikace PowerPoint</vt:lpstr>
      <vt:lpstr>Postavení premiéra</vt:lpstr>
      <vt:lpstr>Postavení premiéra  v parlamentarismu (Sartori)</vt:lpstr>
      <vt:lpstr>Postavení premiéra v poloprezidencialismu</vt:lpstr>
      <vt:lpstr>Typy vlád</vt:lpstr>
      <vt:lpstr>Teorie koalic</vt:lpstr>
      <vt:lpstr>Teorie koalice (S. Balík)</vt:lpstr>
      <vt:lpstr>Složení vlády</vt:lpstr>
      <vt:lpstr>Postavení vicepremiéra(ů)</vt:lpstr>
      <vt:lpstr>Postavení ministrů</vt:lpstr>
      <vt:lpstr>Náměstci a státní tajemníci</vt:lpstr>
      <vt:lpstr>Prezentace aplikace PowerPoint</vt:lpstr>
      <vt:lpstr>Německo</vt:lpstr>
      <vt:lpstr>Itálie</vt:lpstr>
      <vt:lpstr>Bezpečnost a její dimenze</vt:lpstr>
      <vt:lpstr>Zdroje k tématu</vt:lpstr>
      <vt:lpstr>Co je bezpečnost (v mezinárodních vztazích)</vt:lpstr>
      <vt:lpstr>Co je bezpečnost</vt:lpstr>
      <vt:lpstr>Hrozby a jejich typy </vt:lpstr>
      <vt:lpstr>Riziko a jeho vztah s hrozbou</vt:lpstr>
      <vt:lpstr>Kodaňská škola</vt:lpstr>
      <vt:lpstr>Tři konceptualizační otázky kodaňské školy</vt:lpstr>
      <vt:lpstr>Bezpečnostní sektory</vt:lpstr>
      <vt:lpstr>Sekuritizace</vt:lpstr>
      <vt:lpstr>Sekuritizace</vt:lpstr>
      <vt:lpstr>Typy jednotek bezpečnostní analýzy</vt:lpstr>
      <vt:lpstr>Kruciální otázka bezpečnostní analýzy</vt:lpstr>
      <vt:lpstr>Společenský sektor alias společenská bezpečnost</vt:lpstr>
      <vt:lpstr>Nejběžnější témata spojená s ohrožením společenské bezpečnosti</vt:lpstr>
      <vt:lpstr>Referenční objekty společenské bezpečnosti</vt:lpstr>
      <vt:lpstr>Hlavní okolnosti společenské bezpečnosti na globální úrovni</vt:lpstr>
      <vt:lpstr>Politický sektor neboli politická bezpečnost</vt:lpstr>
      <vt:lpstr>Aktéři a referenční objekty politické bezpečnosti</vt:lpstr>
      <vt:lpstr>Typické hrozby z hlediska politické bezpečnosti</vt:lpstr>
      <vt:lpstr>Typické hrozby z hlediska politické bezpečnosti</vt:lpstr>
      <vt:lpstr>Bezpečnostní hrozby a česká politika</vt:lpstr>
      <vt:lpstr>Zdroje k tématu</vt:lpstr>
      <vt:lpstr>Základní východisko č. 1</vt:lpstr>
      <vt:lpstr>Základní východisko č. 2</vt:lpstr>
      <vt:lpstr>Základní východisko č. 2</vt:lpstr>
      <vt:lpstr>Proliferace</vt:lpstr>
      <vt:lpstr>Mezinárodní migrace</vt:lpstr>
      <vt:lpstr>Push / pull faktory</vt:lpstr>
      <vt:lpstr>Demografická revoluce</vt:lpstr>
      <vt:lpstr>Bezpečnostní strategie 2023</vt:lpstr>
      <vt:lpstr>Politický extremismus a militantní demokracie </vt:lpstr>
      <vt:lpstr>Zdroje k tématu</vt:lpstr>
      <vt:lpstr>Extremismus a radikalismus</vt:lpstr>
      <vt:lpstr>Extremismus v teorii a praxi</vt:lpstr>
      <vt:lpstr>Extremismus v teorii a praxi</vt:lpstr>
      <vt:lpstr>Extremismus v teorii a praxi – pokr.</vt:lpstr>
      <vt:lpstr>Levicový versus pravicový extremismus</vt:lpstr>
      <vt:lpstr>Militantní demokracie</vt:lpstr>
      <vt:lpstr>Militantní demokracie - základy</vt:lpstr>
      <vt:lpstr>Militantní demokracie - vysvětlení</vt:lpstr>
      <vt:lpstr>Formy ochrany demokracie</vt:lpstr>
      <vt:lpstr>Nástroje militantní demokracie </vt:lpstr>
      <vt:lpstr>Strategie proti extremismu podle Capoccii</vt:lpstr>
      <vt:lpstr>Strategie proti extremismu podle Capoccii</vt:lpstr>
      <vt:lpstr>Strategie proti extremismu podle Capoccii</vt:lpstr>
      <vt:lpstr>Strategie proti extremismu podle Capoccii</vt:lpstr>
      <vt:lpstr>Možné formy omezení stranických  aktivit militantní demokracií</vt:lpstr>
      <vt:lpstr>Shrnutí omezení legislativními nástroji</vt:lpstr>
      <vt:lpstr>…rozšíření pro transformační režimy a  země s nedemokratickou tradicí,  resp. zhroucených režimech</vt:lpstr>
      <vt:lpstr>Militantní demokracie  v Česku</vt:lpstr>
      <vt:lpstr>Zdroje k tématu</vt:lpstr>
      <vt:lpstr>Tradice a základní hodnoty  ochrany demokracie</vt:lpstr>
      <vt:lpstr>Aktéři militantní demokracie v Česku</vt:lpstr>
      <vt:lpstr>Státní orgány</vt:lpstr>
      <vt:lpstr>NGOs</vt:lpstr>
      <vt:lpstr>Akademická pracoviště</vt:lpstr>
      <vt:lpstr>Omezení svobody projevu</vt:lpstr>
      <vt:lpstr>Omezení svobody projevu</vt:lpstr>
      <vt:lpstr>Omezení svobody projevu</vt:lpstr>
      <vt:lpstr>Omezení sdružovacího práva</vt:lpstr>
      <vt:lpstr>Omezení shromažďovacího práva</vt:lpstr>
      <vt:lpstr>Lustrace a zákazy práce</vt:lpstr>
      <vt:lpstr>Trestní postih nenávistně motivované  násilné kriminality</vt:lpstr>
      <vt:lpstr>Česká migrační politika</vt:lpstr>
      <vt:lpstr>Zdroje k tématu</vt:lpstr>
      <vt:lpstr>Co je součástí migrační politiky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Ladislav Mrklas</cp:lastModifiedBy>
  <cp:revision>133</cp:revision>
  <cp:lastPrinted>2019-11-11T11:30:00Z</cp:lastPrinted>
  <dcterms:created xsi:type="dcterms:W3CDTF">2015-06-02T07:24:49Z</dcterms:created>
  <dcterms:modified xsi:type="dcterms:W3CDTF">2024-10-22T11:48:49Z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0x0101008C859554F5BFAA4BBE3FE4010A9ED28D</vt:lpwstr>
  </property>
</Properties>
</file>